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9" r:id="rId3"/>
    <p:sldId id="280" r:id="rId4"/>
    <p:sldId id="260" r:id="rId5"/>
    <p:sldId id="261" r:id="rId6"/>
    <p:sldId id="262" r:id="rId7"/>
    <p:sldId id="263" r:id="rId8"/>
    <p:sldId id="264" r:id="rId9"/>
    <p:sldId id="273" r:id="rId10"/>
    <p:sldId id="274" r:id="rId11"/>
    <p:sldId id="275" r:id="rId12"/>
    <p:sldId id="276" r:id="rId13"/>
    <p:sldId id="277" r:id="rId14"/>
    <p:sldId id="286" r:id="rId15"/>
    <p:sldId id="279" r:id="rId16"/>
    <p:sldId id="282" r:id="rId17"/>
    <p:sldId id="284" r:id="rId18"/>
    <p:sldId id="287" r:id="rId19"/>
    <p:sldId id="266" r:id="rId20"/>
    <p:sldId id="265" r:id="rId21"/>
    <p:sldId id="268" r:id="rId22"/>
    <p:sldId id="269" r:id="rId23"/>
    <p:sldId id="270" r:id="rId24"/>
    <p:sldId id="271" r:id="rId25"/>
    <p:sldId id="272" r:id="rId26"/>
    <p:sldId id="267" r:id="rId27"/>
    <p:sldId id="258"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73" autoAdjust="0"/>
  </p:normalViewPr>
  <p:slideViewPr>
    <p:cSldViewPr snapToGrid="0">
      <p:cViewPr varScale="1">
        <p:scale>
          <a:sx n="90" d="100"/>
          <a:sy n="90" d="100"/>
        </p:scale>
        <p:origin x="960" y="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09719-3C1F-492B-AF1C-EA41566F0313}" type="datetimeFigureOut">
              <a:rPr lang="zh-CN" altLang="en-US" smtClean="0"/>
              <a:t>2019/2/22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56A90-F028-4A53-8A64-A05D0C67F204}" type="slidenum">
              <a:rPr lang="zh-CN" altLang="en-US" smtClean="0"/>
              <a:t>‹#›</a:t>
            </a:fld>
            <a:endParaRPr lang="zh-CN" altLang="en-US"/>
          </a:p>
        </p:txBody>
      </p:sp>
    </p:spTree>
    <p:extLst>
      <p:ext uri="{BB962C8B-B14F-4D97-AF65-F5344CB8AC3E}">
        <p14:creationId xmlns:p14="http://schemas.microsoft.com/office/powerpoint/2010/main" val="141010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C149EB6-CE87-4BEA-A3E4-06FDE6261625}" type="slidenum">
              <a:rPr lang="zh-CN" altLang="en-US" smtClean="0"/>
              <a:t>1</a:t>
            </a:fld>
            <a:endParaRPr lang="zh-CN" altLang="en-US"/>
          </a:p>
        </p:txBody>
      </p:sp>
    </p:spTree>
    <p:extLst>
      <p:ext uri="{BB962C8B-B14F-4D97-AF65-F5344CB8AC3E}">
        <p14:creationId xmlns:p14="http://schemas.microsoft.com/office/powerpoint/2010/main" val="78831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456A90-F028-4A53-8A64-A05D0C67F204}" type="slidenum">
              <a:rPr lang="zh-CN" altLang="en-US" smtClean="0"/>
              <a:t>17</a:t>
            </a:fld>
            <a:endParaRPr lang="zh-CN" altLang="en-US"/>
          </a:p>
        </p:txBody>
      </p:sp>
    </p:spTree>
    <p:extLst>
      <p:ext uri="{BB962C8B-B14F-4D97-AF65-F5344CB8AC3E}">
        <p14:creationId xmlns:p14="http://schemas.microsoft.com/office/powerpoint/2010/main" val="3690634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456A90-F028-4A53-8A64-A05D0C67F204}" type="slidenum">
              <a:rPr lang="zh-CN" altLang="en-US" smtClean="0"/>
              <a:t>18</a:t>
            </a:fld>
            <a:endParaRPr lang="zh-CN" altLang="en-US"/>
          </a:p>
        </p:txBody>
      </p:sp>
    </p:spTree>
    <p:extLst>
      <p:ext uri="{BB962C8B-B14F-4D97-AF65-F5344CB8AC3E}">
        <p14:creationId xmlns:p14="http://schemas.microsoft.com/office/powerpoint/2010/main" val="3851203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5" y="4149729"/>
            <a:ext cx="5184775" cy="1336675"/>
          </a:xfrm>
        </p:spPr>
        <p:txBody>
          <a:bodyPr/>
          <a:lstStyle>
            <a:lvl1pPr marL="0" indent="0">
              <a:buFont typeface="Wingdings" pitchFamily="2" charset="2"/>
              <a:buNone/>
              <a:defRPr/>
            </a:lvl1pPr>
          </a:lstStyle>
          <a:p>
            <a:pPr lvl="0"/>
            <a:r>
              <a:rPr lang="zh-CN" altLang="en-US" noProof="0" smtClean="0"/>
              <a:t>单击以编辑母版副标题样式</a:t>
            </a:r>
          </a:p>
        </p:txBody>
      </p:sp>
      <p:sp>
        <p:nvSpPr>
          <p:cNvPr id="189443" name="Rectangle 3"/>
          <p:cNvSpPr>
            <a:spLocks noGrp="1" noChangeArrowheads="1"/>
          </p:cNvSpPr>
          <p:nvPr>
            <p:ph type="dt" sz="half" idx="2"/>
          </p:nvPr>
        </p:nvSpPr>
        <p:spPr>
          <a:xfrm>
            <a:off x="685802" y="6284913"/>
            <a:ext cx="1293813" cy="457200"/>
          </a:xfrm>
        </p:spPr>
        <p:txBody>
          <a:bodyPr/>
          <a:lstStyle>
            <a:lvl1pPr>
              <a:defRPr/>
            </a:lvl1pPr>
          </a:lstStyle>
          <a:p>
            <a:fld id="{C99C3E85-8DEC-4190-AE22-9295BE3B2345}" type="datetime1">
              <a:rPr lang="zh-CN" altLang="en-US" smtClean="0"/>
              <a:t>2019/2/22</a:t>
            </a:fld>
            <a:endParaRPr lang="zh-CN" altLang="en-US"/>
          </a:p>
        </p:txBody>
      </p:sp>
      <p:sp>
        <p:nvSpPr>
          <p:cNvPr id="189444" name="Rectangle 4"/>
          <p:cNvSpPr>
            <a:spLocks noGrp="1" noChangeArrowheads="1"/>
          </p:cNvSpPr>
          <p:nvPr>
            <p:ph type="ftr" sz="quarter" idx="3"/>
          </p:nvPr>
        </p:nvSpPr>
        <p:spPr>
          <a:xfrm>
            <a:off x="2195515" y="6202363"/>
            <a:ext cx="5113337" cy="539750"/>
          </a:xfrm>
        </p:spPr>
        <p:txBody>
          <a:bodyPr/>
          <a:lstStyle>
            <a:lvl1pPr>
              <a:defRPr/>
            </a:lvl1pPr>
          </a:lstStyle>
          <a:p>
            <a:endParaRPr lang="zh-CN" altLang="en-US"/>
          </a:p>
        </p:txBody>
      </p:sp>
      <p:sp>
        <p:nvSpPr>
          <p:cNvPr id="189445" name="Rectangle 5"/>
          <p:cNvSpPr>
            <a:spLocks noGrp="1" noChangeArrowheads="1"/>
          </p:cNvSpPr>
          <p:nvPr>
            <p:ph type="sldNum" sz="quarter" idx="4"/>
          </p:nvPr>
        </p:nvSpPr>
        <p:spPr/>
        <p:txBody>
          <a:bodyPr/>
          <a:lstStyle>
            <a:lvl1pPr>
              <a:defRPr/>
            </a:lvl1pPr>
          </a:lstStyle>
          <a:p>
            <a:fld id="{3F769AD3-636C-4583-9912-BE9DB57EB6C4}" type="slidenum">
              <a:rPr lang="zh-CN" altLang="en-US" smtClean="0"/>
              <a:t>‹#›</a:t>
            </a:fld>
            <a:endParaRPr lang="zh-CN" altLang="en-US"/>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013">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35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350"/>
          </a:p>
        </p:txBody>
      </p:sp>
      <p:sp>
        <p:nvSpPr>
          <p:cNvPr id="189449" name="Rectangle 9"/>
          <p:cNvSpPr>
            <a:spLocks noGrp="1" noChangeArrowheads="1"/>
          </p:cNvSpPr>
          <p:nvPr>
            <p:ph type="ctrTitle"/>
          </p:nvPr>
        </p:nvSpPr>
        <p:spPr>
          <a:xfrm>
            <a:off x="838201"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90" y="188917"/>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5" y="260354"/>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9"/>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1268417"/>
            <a:ext cx="9117013" cy="2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8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4A85AE8-0EC9-4BFD-8776-64A909D510CF}" type="datetime1">
              <a:rPr lang="zh-CN" altLang="en-US" smtClean="0"/>
              <a:t>2019/2/22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56008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7"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FB53A16-C4BC-4C01-8FF8-57C33A42076E}" type="datetime1">
              <a:rPr lang="zh-CN" altLang="en-US" smtClean="0"/>
              <a:t>2019/2/22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116630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10C9C2A-0C8D-4C00-979D-F50E8895C136}" type="datetime1">
              <a:rPr lang="zh-CN" altLang="en-US" smtClean="0"/>
              <a:t>2019/2/22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604760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225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FE96AA21-3B99-49AD-8684-DA4565ADD7C2}" type="datetime1">
              <a:rPr lang="zh-CN" altLang="en-US" smtClean="0"/>
              <a:t>2019/2/22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23122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5" y="1484313"/>
            <a:ext cx="3994150" cy="4392612"/>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5" y="1484313"/>
            <a:ext cx="3995737" cy="4392612"/>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30E77B6-000F-4757-BB90-5CF159F40424}" type="datetime1">
              <a:rPr lang="zh-CN" altLang="en-US" smtClean="0"/>
              <a:t>2019/2/22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10436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CB7634F-75C1-4E9D-B450-EB583388DFE4}" type="datetime1">
              <a:rPr lang="zh-CN" altLang="en-US" smtClean="0"/>
              <a:t>2019/2/22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06276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3A49696-79F7-4342-A895-313C2F332C87}" type="datetime1">
              <a:rPr lang="zh-CN" altLang="en-US" smtClean="0"/>
              <a:t>2019/2/22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97322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9BABEB3-F480-4E03-9C04-38F1E8EB8FD9}" type="datetime1">
              <a:rPr lang="zh-CN" altLang="en-US" smtClean="0"/>
              <a:t>2019/2/22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95619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112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4A6D9D60-1E39-4074-B048-9188E55084D1}" type="datetime1">
              <a:rPr lang="zh-CN" altLang="en-US" smtClean="0"/>
              <a:t>2019/2/22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47181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12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1128E3B-7224-4479-BA73-328D37B1C6E4}" type="datetime1">
              <a:rPr lang="zh-CN" altLang="en-US" smtClean="0"/>
              <a:t>2019/2/22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F769AD3-636C-4583-9912-BE9DB57EB6C4}" type="slidenum">
              <a:rPr lang="zh-CN" altLang="en-US" smtClean="0"/>
              <a:t>‹#›</a:t>
            </a:fld>
            <a:endParaRPr lang="zh-CN" altLang="en-US"/>
          </a:p>
        </p:txBody>
      </p:sp>
    </p:spTree>
    <p:extLst>
      <p:ext uri="{BB962C8B-B14F-4D97-AF65-F5344CB8AC3E}">
        <p14:creationId xmlns:p14="http://schemas.microsoft.com/office/powerpoint/2010/main" val="321368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35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350"/>
          </a:p>
        </p:txBody>
      </p:sp>
      <p:sp>
        <p:nvSpPr>
          <p:cNvPr id="188420" name="Rectangle 4"/>
          <p:cNvSpPr>
            <a:spLocks noGrp="1" noChangeArrowheads="1"/>
          </p:cNvSpPr>
          <p:nvPr>
            <p:ph type="title"/>
          </p:nvPr>
        </p:nvSpPr>
        <p:spPr bwMode="auto">
          <a:xfrm>
            <a:off x="1042990"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5"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90" y="188917"/>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900">
                <a:latin typeface="+mn-lt"/>
              </a:defRPr>
            </a:lvl1pPr>
          </a:lstStyle>
          <a:p>
            <a:fld id="{40288FB8-6AB9-4B75-BE49-DC24D0D04A4B}" type="datetime1">
              <a:rPr lang="zh-CN" altLang="en-US" smtClean="0"/>
              <a:t>2019/2/22</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latin typeface="+mn-lt"/>
              </a:defRPr>
            </a:lvl1pPr>
          </a:lstStyle>
          <a:p>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latin typeface="+mn-lt"/>
              </a:defRPr>
            </a:lvl1pPr>
          </a:lstStyle>
          <a:p>
            <a:fld id="{3F769AD3-636C-4583-9912-BE9DB57EB6C4}" type="slidenum">
              <a:rPr lang="zh-CN" altLang="en-US" smtClean="0"/>
              <a:t>‹#›</a:t>
            </a:fld>
            <a:endParaRPr lang="zh-CN" altLang="en-US"/>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9"/>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42"/>
            <a:ext cx="665162"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07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fontAlgn="base" hangingPunct="1">
        <a:spcBef>
          <a:spcPct val="0"/>
        </a:spcBef>
        <a:spcAft>
          <a:spcPct val="0"/>
        </a:spcAft>
        <a:defRPr sz="1800">
          <a:solidFill>
            <a:schemeClr val="tx1"/>
          </a:solidFill>
          <a:latin typeface="+mj-lt"/>
          <a:ea typeface="+mj-ea"/>
          <a:cs typeface="+mj-cs"/>
        </a:defRPr>
      </a:lvl1pPr>
      <a:lvl2pPr algn="ctr" rtl="0" eaLnBrk="1" fontAlgn="base" hangingPunct="1">
        <a:spcBef>
          <a:spcPct val="0"/>
        </a:spcBef>
        <a:spcAft>
          <a:spcPct val="0"/>
        </a:spcAft>
        <a:defRPr sz="1800">
          <a:solidFill>
            <a:schemeClr val="tx1"/>
          </a:solidFill>
          <a:latin typeface="Arial" charset="0"/>
          <a:ea typeface="宋体" pitchFamily="2" charset="-122"/>
        </a:defRPr>
      </a:lvl2pPr>
      <a:lvl3pPr algn="ctr" rtl="0" eaLnBrk="1" fontAlgn="base" hangingPunct="1">
        <a:spcBef>
          <a:spcPct val="0"/>
        </a:spcBef>
        <a:spcAft>
          <a:spcPct val="0"/>
        </a:spcAft>
        <a:defRPr sz="1800">
          <a:solidFill>
            <a:schemeClr val="tx1"/>
          </a:solidFill>
          <a:latin typeface="Arial" charset="0"/>
          <a:ea typeface="宋体" pitchFamily="2" charset="-122"/>
        </a:defRPr>
      </a:lvl3pPr>
      <a:lvl4pPr algn="ctr" rtl="0" eaLnBrk="1" fontAlgn="base" hangingPunct="1">
        <a:spcBef>
          <a:spcPct val="0"/>
        </a:spcBef>
        <a:spcAft>
          <a:spcPct val="0"/>
        </a:spcAft>
        <a:defRPr sz="1800">
          <a:solidFill>
            <a:schemeClr val="tx1"/>
          </a:solidFill>
          <a:latin typeface="Arial" charset="0"/>
          <a:ea typeface="宋体" pitchFamily="2" charset="-122"/>
        </a:defRPr>
      </a:lvl4pPr>
      <a:lvl5pPr algn="ctr" rtl="0" eaLnBrk="1" fontAlgn="base" hangingPunct="1">
        <a:spcBef>
          <a:spcPct val="0"/>
        </a:spcBef>
        <a:spcAft>
          <a:spcPct val="0"/>
        </a:spcAft>
        <a:defRPr sz="1800">
          <a:solidFill>
            <a:schemeClr val="tx1"/>
          </a:solidFill>
          <a:latin typeface="Arial" charset="0"/>
          <a:ea typeface="宋体" pitchFamily="2" charset="-122"/>
        </a:defRPr>
      </a:lvl5pPr>
      <a:lvl6pPr marL="257175" algn="ctr" rtl="0" eaLnBrk="1" fontAlgn="base" hangingPunct="1">
        <a:spcBef>
          <a:spcPct val="0"/>
        </a:spcBef>
        <a:spcAft>
          <a:spcPct val="0"/>
        </a:spcAft>
        <a:defRPr sz="1800">
          <a:solidFill>
            <a:schemeClr val="tx1"/>
          </a:solidFill>
          <a:latin typeface="Arial" charset="0"/>
          <a:ea typeface="宋体" pitchFamily="2" charset="-122"/>
        </a:defRPr>
      </a:lvl6pPr>
      <a:lvl7pPr marL="514350" algn="ctr" rtl="0" eaLnBrk="1" fontAlgn="base" hangingPunct="1">
        <a:spcBef>
          <a:spcPct val="0"/>
        </a:spcBef>
        <a:spcAft>
          <a:spcPct val="0"/>
        </a:spcAft>
        <a:defRPr sz="1800">
          <a:solidFill>
            <a:schemeClr val="tx1"/>
          </a:solidFill>
          <a:latin typeface="Arial" charset="0"/>
          <a:ea typeface="宋体" pitchFamily="2" charset="-122"/>
        </a:defRPr>
      </a:lvl7pPr>
      <a:lvl8pPr marL="771525" algn="ctr" rtl="0" eaLnBrk="1" fontAlgn="base" hangingPunct="1">
        <a:spcBef>
          <a:spcPct val="0"/>
        </a:spcBef>
        <a:spcAft>
          <a:spcPct val="0"/>
        </a:spcAft>
        <a:defRPr sz="1800">
          <a:solidFill>
            <a:schemeClr val="tx1"/>
          </a:solidFill>
          <a:latin typeface="Arial" charset="0"/>
          <a:ea typeface="宋体" pitchFamily="2" charset="-122"/>
        </a:defRPr>
      </a:lvl8pPr>
      <a:lvl9pPr marL="1028700" algn="ctr" rtl="0" eaLnBrk="1" fontAlgn="base" hangingPunct="1">
        <a:spcBef>
          <a:spcPct val="0"/>
        </a:spcBef>
        <a:spcAft>
          <a:spcPct val="0"/>
        </a:spcAft>
        <a:defRPr sz="1800">
          <a:solidFill>
            <a:schemeClr val="tx1"/>
          </a:solidFill>
          <a:latin typeface="Arial" charset="0"/>
          <a:ea typeface="宋体" pitchFamily="2" charset="-122"/>
        </a:defRPr>
      </a:lvl9pPr>
    </p:titleStyle>
    <p:bodyStyle>
      <a:lvl1pPr marL="251817" indent="-251817" algn="l" rtl="0" eaLnBrk="1" fontAlgn="base" hangingPunct="1">
        <a:spcBef>
          <a:spcPct val="20000"/>
        </a:spcBef>
        <a:spcAft>
          <a:spcPct val="0"/>
        </a:spcAft>
        <a:buClr>
          <a:schemeClr val="accent1"/>
        </a:buClr>
        <a:buSzPct val="70000"/>
        <a:buFont typeface="Wingdings" pitchFamily="2" charset="2"/>
        <a:buChar char="n"/>
        <a:defRPr sz="1575">
          <a:solidFill>
            <a:schemeClr val="tx1"/>
          </a:solidFill>
          <a:latin typeface="+mn-lt"/>
          <a:ea typeface="+mn-ea"/>
          <a:cs typeface="+mn-cs"/>
        </a:defRPr>
      </a:lvl1pPr>
      <a:lvl2pPr marL="500063" indent="-247353" algn="l" rtl="0" eaLnBrk="1" fontAlgn="base" hangingPunct="1">
        <a:spcBef>
          <a:spcPct val="20000"/>
        </a:spcBef>
        <a:spcAft>
          <a:spcPct val="0"/>
        </a:spcAft>
        <a:buClr>
          <a:schemeClr val="hlink"/>
        </a:buClr>
        <a:buSzPct val="65000"/>
        <a:buFont typeface="Wingdings" pitchFamily="2" charset="2"/>
        <a:buChar char="¡"/>
        <a:defRPr sz="1350">
          <a:solidFill>
            <a:schemeClr val="tx1"/>
          </a:solidFill>
          <a:latin typeface="+mn-lt"/>
          <a:ea typeface="+mn-ea"/>
        </a:defRPr>
      </a:lvl2pPr>
      <a:lvl3pPr marL="727770" indent="-226814" algn="l" rtl="0" eaLnBrk="1" fontAlgn="base" hangingPunct="1">
        <a:spcBef>
          <a:spcPct val="20000"/>
        </a:spcBef>
        <a:spcAft>
          <a:spcPct val="0"/>
        </a:spcAft>
        <a:buClr>
          <a:schemeClr val="accent1"/>
        </a:buClr>
        <a:buSzPct val="70000"/>
        <a:buFont typeface="Wingdings" pitchFamily="2" charset="2"/>
        <a:buChar char="n"/>
        <a:defRPr sz="1125">
          <a:solidFill>
            <a:schemeClr val="tx1"/>
          </a:solidFill>
          <a:latin typeface="+mn-lt"/>
          <a:ea typeface="+mn-ea"/>
        </a:defRPr>
      </a:lvl3pPr>
      <a:lvl4pPr marL="945654" indent="-216992" algn="l" rtl="0" eaLnBrk="1" fontAlgn="base" hangingPunct="1">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116443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5pPr>
      <a:lvl6pPr marL="1421606"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6pPr>
      <a:lvl7pPr marL="167878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7pPr>
      <a:lvl8pPr marL="1935956"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8pPr>
      <a:lvl9pPr marL="2193131" indent="-217885" algn="l" rtl="0" eaLnBrk="1" fontAlgn="base" hangingPunct="1">
        <a:spcBef>
          <a:spcPct val="20000"/>
        </a:spcBef>
        <a:spcAft>
          <a:spcPct val="0"/>
        </a:spcAft>
        <a:buClr>
          <a:schemeClr val="accent1"/>
        </a:buClr>
        <a:buSzPct val="70000"/>
        <a:buFont typeface="Wingdings" pitchFamily="2" charset="2"/>
        <a:buChar char="n"/>
        <a:defRPr sz="900">
          <a:solidFill>
            <a:schemeClr val="tx1"/>
          </a:solidFill>
          <a:latin typeface="+mn-lt"/>
          <a:ea typeface="+mn-ea"/>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cy@nj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csdn.net/u010582082/article/details/69569237?locationNum=7&amp;fps=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3.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25.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059114" y="4149727"/>
            <a:ext cx="5184775" cy="1559697"/>
          </a:xfrm>
        </p:spPr>
        <p:txBody>
          <a:bodyPr/>
          <a:lstStyle/>
          <a:p>
            <a:pPr algn="r"/>
            <a:r>
              <a:rPr lang="zh-CN" altLang="en-US" dirty="0" smtClean="0"/>
              <a:t>南京大学软件学院</a:t>
            </a:r>
            <a:endParaRPr lang="en-US" altLang="zh-CN" dirty="0" smtClean="0"/>
          </a:p>
          <a:p>
            <a:pPr algn="r"/>
            <a:r>
              <a:rPr lang="zh-CN" altLang="en-US" dirty="0"/>
              <a:t>李</a:t>
            </a:r>
            <a:r>
              <a:rPr lang="zh-CN" altLang="en-US" dirty="0" smtClean="0"/>
              <a:t>传艺</a:t>
            </a:r>
            <a:endParaRPr lang="en-US" altLang="zh-CN" dirty="0" smtClean="0"/>
          </a:p>
          <a:p>
            <a:pPr algn="r"/>
            <a:r>
              <a:rPr lang="en-US" altLang="zh-CN" dirty="0" smtClean="0">
                <a:hlinkClick r:id="rId3"/>
              </a:rPr>
              <a:t>lcy@nju.edu.cn</a:t>
            </a:r>
            <a:endParaRPr lang="en-US" altLang="zh-CN" dirty="0" smtClean="0"/>
          </a:p>
          <a:p>
            <a:pPr algn="r"/>
            <a:r>
              <a:rPr lang="zh-CN" altLang="en-US" dirty="0" smtClean="0"/>
              <a:t>费彝民楼</a:t>
            </a:r>
            <a:r>
              <a:rPr lang="en-US" altLang="zh-CN" dirty="0" smtClean="0"/>
              <a:t>917</a:t>
            </a:r>
            <a:endParaRPr lang="zh-CN" altLang="en-US" dirty="0"/>
          </a:p>
        </p:txBody>
      </p:sp>
      <p:sp>
        <p:nvSpPr>
          <p:cNvPr id="2" name="标题 1"/>
          <p:cNvSpPr>
            <a:spLocks noGrp="1"/>
          </p:cNvSpPr>
          <p:nvPr>
            <p:ph type="ctrTitle"/>
          </p:nvPr>
        </p:nvSpPr>
        <p:spPr>
          <a:xfrm>
            <a:off x="356840" y="2453267"/>
            <a:ext cx="8486077" cy="1148577"/>
          </a:xfrm>
        </p:spPr>
        <p:txBody>
          <a:bodyPr/>
          <a:lstStyle/>
          <a:p>
            <a:r>
              <a:rPr lang="zh-CN" altLang="en-US" sz="1800" dirty="0" smtClean="0"/>
              <a:t>算法设计与分析基础</a:t>
            </a:r>
            <a:r>
              <a:rPr lang="en-US" altLang="zh-CN" sz="1800" dirty="0" smtClean="0"/>
              <a:t>《Introduction to the  Design and Analysis of Algorithms》</a:t>
            </a:r>
            <a:br>
              <a:rPr lang="en-US" altLang="zh-CN" sz="1800" dirty="0" smtClean="0"/>
            </a:br>
            <a:r>
              <a:rPr lang="zh-CN" altLang="en-US" sz="3200" dirty="0" smtClean="0"/>
              <a:t>动态规划</a:t>
            </a:r>
            <a:endParaRPr lang="zh-CN" altLang="en-US" sz="3200" dirty="0"/>
          </a:p>
        </p:txBody>
      </p:sp>
      <p:sp>
        <p:nvSpPr>
          <p:cNvPr id="4" name="日期占位符 3"/>
          <p:cNvSpPr>
            <a:spLocks noGrp="1"/>
          </p:cNvSpPr>
          <p:nvPr>
            <p:ph type="dt" sz="half" idx="2"/>
          </p:nvPr>
        </p:nvSpPr>
        <p:spPr/>
        <p:txBody>
          <a:bodyPr/>
          <a:lstStyle/>
          <a:p>
            <a:fld id="{ECA596E0-F131-43A3-AC42-90000F758AF0}" type="datetime1">
              <a:rPr lang="zh-CN" altLang="en-US" smtClean="0"/>
              <a:t>2019/2/22</a:t>
            </a:fld>
            <a:endParaRPr lang="zh-CN" altLang="en-US"/>
          </a:p>
        </p:txBody>
      </p:sp>
      <p:sp>
        <p:nvSpPr>
          <p:cNvPr id="5" name="灯片编号占位符 4"/>
          <p:cNvSpPr>
            <a:spLocks noGrp="1"/>
          </p:cNvSpPr>
          <p:nvPr>
            <p:ph type="sldNum" sz="quarter" idx="4"/>
          </p:nvPr>
        </p:nvSpPr>
        <p:spPr/>
        <p:txBody>
          <a:bodyPr/>
          <a:lstStyle/>
          <a:p>
            <a:fld id="{F2FBAF11-FC7B-4CE2-BE8C-2914C60FAFC1}" type="slidenum">
              <a:rPr lang="zh-CN" altLang="en-US" smtClean="0"/>
              <a:t>1</a:t>
            </a:fld>
            <a:endParaRPr lang="zh-CN" altLang="en-US"/>
          </a:p>
        </p:txBody>
      </p:sp>
    </p:spTree>
    <p:extLst>
      <p:ext uri="{BB962C8B-B14F-4D97-AF65-F5344CB8AC3E}">
        <p14:creationId xmlns:p14="http://schemas.microsoft.com/office/powerpoint/2010/main" val="662306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Floyd</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完全最短路径问题</a:t>
            </a:r>
            <a:endParaRPr lang="en-US" altLang="zh-CN" dirty="0" smtClean="0"/>
          </a:p>
          <a:p>
            <a:pPr lvl="1"/>
            <a:r>
              <a:rPr lang="zh-CN" altLang="en-US" dirty="0" smtClean="0"/>
              <a:t>找到给定一个加权连通图中从每一个顶点到其他所有顶点之间的最短路径长度</a:t>
            </a:r>
            <a:endParaRPr lang="en-US" altLang="zh-CN" dirty="0" smtClean="0"/>
          </a:p>
          <a:p>
            <a:pPr lvl="1"/>
            <a:endParaRPr lang="en-US" altLang="zh-CN" dirty="0"/>
          </a:p>
          <a:p>
            <a:r>
              <a:rPr lang="zh-CN" altLang="en-US" dirty="0" smtClean="0"/>
              <a:t>与计算传递闭包的思想一样，只需要改变最底层的计算目标</a:t>
            </a:r>
            <a:endParaRPr lang="en-US" altLang="zh-CN" dirty="0" smtClean="0"/>
          </a:p>
          <a:p>
            <a:pPr lvl="1"/>
            <a:r>
              <a:rPr lang="zh-CN" altLang="en-US" dirty="0" smtClean="0"/>
              <a:t>布尔运算</a:t>
            </a:r>
            <a:r>
              <a:rPr lang="en-US" altLang="zh-CN" dirty="0" smtClean="0">
                <a:sym typeface="Wingdings" panose="05000000000000000000" pitchFamily="2" charset="2"/>
              </a:rPr>
              <a:t></a:t>
            </a:r>
            <a:r>
              <a:rPr lang="zh-CN" altLang="en-US" dirty="0" smtClean="0">
                <a:sym typeface="Wingdings" panose="05000000000000000000" pitchFamily="2" charset="2"/>
              </a:rPr>
              <a:t>最小值计算</a:t>
            </a:r>
            <a:endParaRPr lang="en-US" altLang="zh-CN" dirty="0" smtClean="0">
              <a:sym typeface="Wingdings" panose="05000000000000000000" pitchFamily="2" charset="2"/>
            </a:endParaRPr>
          </a:p>
          <a:p>
            <a:pPr lvl="1"/>
            <a:endParaRPr lang="en-US" altLang="zh-CN" dirty="0">
              <a:sym typeface="Wingdings" panose="05000000000000000000" pitchFamily="2" charset="2"/>
            </a:endParaRPr>
          </a:p>
          <a:p>
            <a:pPr lvl="1"/>
            <a:endParaRPr lang="en-US" altLang="zh-CN" dirty="0" smtClean="0">
              <a:sym typeface="Wingdings" panose="05000000000000000000" pitchFamily="2" charset="2"/>
            </a:endParaRPr>
          </a:p>
          <a:p>
            <a:r>
              <a:rPr lang="zh-CN" altLang="en-US" dirty="0" smtClean="0"/>
              <a:t>最优性原则</a:t>
            </a:r>
            <a:endParaRPr lang="en-US" altLang="zh-CN" dirty="0" smtClean="0"/>
          </a:p>
          <a:p>
            <a:pPr lvl="1"/>
            <a:r>
              <a:rPr lang="zh-CN" altLang="en-US" dirty="0" smtClean="0"/>
              <a:t>一个最优问题的任何实例的最优解是由这个实例的子实例的最优解组成的</a:t>
            </a:r>
            <a:endParaRPr lang="en-US" altLang="zh-CN" dirty="0" smtClean="0"/>
          </a:p>
          <a:p>
            <a:pPr lvl="1"/>
            <a:r>
              <a:rPr lang="zh-CN" altLang="en-US" dirty="0" smtClean="0"/>
              <a:t>一般情况下都是成立的，也有特殊的</a:t>
            </a:r>
            <a:endParaRPr lang="zh-CN" altLang="en-US" dirty="0"/>
          </a:p>
        </p:txBody>
      </p:sp>
      <p:sp>
        <p:nvSpPr>
          <p:cNvPr id="4" name="日期占位符 3"/>
          <p:cNvSpPr>
            <a:spLocks noGrp="1"/>
          </p:cNvSpPr>
          <p:nvPr>
            <p:ph type="dt" sz="half" idx="10"/>
          </p:nvPr>
        </p:nvSpPr>
        <p:spPr/>
        <p:txBody>
          <a:bodyPr/>
          <a:lstStyle/>
          <a:p>
            <a:fld id="{4A8B6935-B4BB-448A-BCFD-7D4E1D3CBCC4}"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10</a:t>
            </a:fld>
            <a:endParaRPr lang="zh-CN" altLang="en-US"/>
          </a:p>
        </p:txBody>
      </p:sp>
    </p:spTree>
    <p:extLst>
      <p:ext uri="{BB962C8B-B14F-4D97-AF65-F5344CB8AC3E}">
        <p14:creationId xmlns:p14="http://schemas.microsoft.com/office/powerpoint/2010/main" val="4112892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最优二叉查找树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构造一个平均查找次数最低的二叉查找树</a:t>
                </a:r>
                <a:endParaRPr lang="en-US" altLang="zh-CN" dirty="0" smtClean="0"/>
              </a:p>
              <a:p>
                <a:pPr lvl="1"/>
                <a:r>
                  <a:rPr lang="zh-CN" altLang="en-US" dirty="0" smtClean="0"/>
                  <a:t>给定一个排好序的键值序列，与每一个键值可能被查找的概率，构建一个整体平均查找次数最小的二叉查找树</a:t>
                </a:r>
                <a:endParaRPr lang="en-US" altLang="zh-CN" dirty="0"/>
              </a:p>
              <a:p>
                <a:endParaRPr lang="en-US" altLang="zh-CN" dirty="0" smtClean="0"/>
              </a:p>
              <a:p>
                <a:r>
                  <a:rPr lang="zh-CN" altLang="en-US" dirty="0" smtClean="0"/>
                  <a:t>例如，给定</a:t>
                </a:r>
                <a:r>
                  <a:rPr lang="en-US" altLang="zh-CN" dirty="0" smtClean="0"/>
                  <a:t>A B C D</a:t>
                </a:r>
                <a:r>
                  <a:rPr lang="zh-CN" altLang="en-US" dirty="0" smtClean="0"/>
                  <a:t>四个排好序的键值，对应的查找概率为</a:t>
                </a:r>
                <a:r>
                  <a:rPr lang="en-US" altLang="zh-CN" dirty="0" smtClean="0"/>
                  <a:t>0.1,0.2,0.4,0.3</a:t>
                </a:r>
                <a:endParaRPr lang="en-US" altLang="zh-CN" dirty="0"/>
              </a:p>
              <a:p>
                <a:endParaRPr lang="en-US" altLang="zh-CN" dirty="0" smtClean="0"/>
              </a:p>
              <a:p>
                <a:r>
                  <a:rPr lang="zh-CN" altLang="en-US" dirty="0" smtClean="0"/>
                  <a:t>包含这些键值的二叉查找树共有</a:t>
                </a:r>
                <a:r>
                  <a:rPr lang="en-US" altLang="zh-CN" dirty="0" smtClean="0"/>
                  <a:t>14</a:t>
                </a:r>
                <a:r>
                  <a:rPr lang="zh-CN" altLang="en-US" dirty="0" smtClean="0"/>
                  <a:t>种，</a:t>
                </a:r>
                <a:r>
                  <a:rPr lang="en-US" altLang="zh-CN" dirty="0" smtClean="0"/>
                  <a:t>why?</a:t>
                </a:r>
              </a:p>
              <a:p>
                <a:pPr lvl="1"/>
                <a:r>
                  <a:rPr lang="zh-CN" altLang="en-US" dirty="0" smtClean="0"/>
                  <a:t>包含</a:t>
                </a:r>
                <a:r>
                  <a:rPr lang="en-US" altLang="zh-CN" dirty="0" smtClean="0"/>
                  <a:t>n</a:t>
                </a:r>
                <a:r>
                  <a:rPr lang="zh-CN" altLang="en-US" dirty="0" smtClean="0"/>
                  <a:t>个键值的二叉查找树的总数量是第</a:t>
                </a:r>
                <a:r>
                  <a:rPr lang="en-US" altLang="zh-CN" dirty="0" smtClean="0"/>
                  <a:t>n</a:t>
                </a:r>
                <a:r>
                  <a:rPr lang="zh-CN" altLang="en-US" dirty="0" smtClean="0"/>
                  <a:t>个</a:t>
                </a:r>
                <a:r>
                  <a:rPr lang="en-US" altLang="zh-CN" b="1" dirty="0" smtClean="0"/>
                  <a:t>Catalan</a:t>
                </a:r>
                <a:r>
                  <a:rPr lang="zh-CN" altLang="en-US" b="1" dirty="0" smtClean="0"/>
                  <a:t>数</a:t>
                </a:r>
                <a:r>
                  <a:rPr lang="zh-CN" altLang="en-US" dirty="0" smtClean="0"/>
                  <a:t>，卡塔兰</a:t>
                </a:r>
                <a:r>
                  <a:rPr lang="en-US" altLang="zh-CN" dirty="0" smtClean="0"/>
                  <a:t>/</a:t>
                </a:r>
                <a:r>
                  <a:rPr lang="zh-CN" altLang="en-US" dirty="0" smtClean="0"/>
                  <a:t>卡特兰数</a:t>
                </a:r>
                <a:endParaRPr lang="en-US" altLang="zh-CN" dirty="0" smtClean="0"/>
              </a:p>
              <a:p>
                <a:pPr lvl="1"/>
                <a:r>
                  <a:rPr lang="zh-CN" altLang="en-US" dirty="0" smtClean="0"/>
                  <a:t>当</a:t>
                </a:r>
                <a:r>
                  <a:rPr lang="en-US" altLang="zh-CN" dirty="0" smtClean="0"/>
                  <a:t>n&gt;0</a:t>
                </a:r>
                <a:r>
                  <a:rPr lang="zh-CN" altLang="en-US" dirty="0" smtClean="0"/>
                  <a:t>时，</a:t>
                </a:r>
                <a:r>
                  <a:rPr lang="en-US" altLang="zh-CN" dirty="0" smtClean="0"/>
                  <a:t>c(n) =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r>
                  <a:rPr lang="zh-CN" altLang="en-US" dirty="0" smtClean="0"/>
                  <a:t>，</a:t>
                </a:r>
                <a:r>
                  <a:rPr lang="en-US" altLang="zh-CN" dirty="0" smtClean="0"/>
                  <a:t>c(0)=1</a:t>
                </a:r>
                <a:endParaRPr lang="en-US" altLang="zh-CN" dirty="0"/>
              </a:p>
              <a:p>
                <a:endParaRPr lang="en-US" altLang="zh-CN" dirty="0" smtClean="0"/>
              </a:p>
              <a:p>
                <a:r>
                  <a:rPr lang="en-US" altLang="zh-CN" dirty="0" err="1" smtClean="0"/>
                  <a:t>wikipedia</a:t>
                </a:r>
                <a:r>
                  <a:rPr lang="zh-CN" altLang="en-US" dirty="0"/>
                  <a:t>定义：卡塔兰数是组合数学中一个常在各种计数问题中出现的数列。以比利时的数学家欧仁</a:t>
                </a:r>
                <a:r>
                  <a:rPr lang="en-US" altLang="zh-CN" dirty="0"/>
                  <a:t>·</a:t>
                </a:r>
                <a:r>
                  <a:rPr lang="zh-CN" altLang="en-US" dirty="0"/>
                  <a:t>查理</a:t>
                </a:r>
                <a:r>
                  <a:rPr lang="en-US" altLang="zh-CN" dirty="0"/>
                  <a:t>·</a:t>
                </a:r>
                <a:r>
                  <a:rPr lang="zh-CN" altLang="en-US" dirty="0"/>
                  <a:t>卡特兰（</a:t>
                </a:r>
                <a:r>
                  <a:rPr lang="en-US" altLang="zh-CN" dirty="0"/>
                  <a:t>1814–1894</a:t>
                </a:r>
                <a:r>
                  <a:rPr lang="zh-CN" altLang="en-US" dirty="0"/>
                  <a:t>）命名。历史上，清代数学家明安图</a:t>
                </a:r>
                <a:r>
                  <a:rPr lang="en-US" altLang="zh-CN" dirty="0"/>
                  <a:t>(1692</a:t>
                </a:r>
                <a:r>
                  <a:rPr lang="zh-CN" altLang="en-US" dirty="0"/>
                  <a:t>年－</a:t>
                </a:r>
                <a:r>
                  <a:rPr lang="en-US" altLang="zh-CN" dirty="0"/>
                  <a:t>1763</a:t>
                </a:r>
                <a:r>
                  <a:rPr lang="zh-CN" altLang="en-US" dirty="0"/>
                  <a:t>年</a:t>
                </a:r>
                <a:r>
                  <a:rPr lang="en-US" altLang="zh-CN" dirty="0"/>
                  <a:t>)</a:t>
                </a:r>
                <a:r>
                  <a:rPr lang="zh-CN" altLang="en-US" dirty="0"/>
                  <a:t>在其</a:t>
                </a:r>
                <a:r>
                  <a:rPr lang="en-US" altLang="zh-CN" dirty="0"/>
                  <a:t>《</a:t>
                </a:r>
                <a:r>
                  <a:rPr lang="zh-CN" altLang="en-US" dirty="0"/>
                  <a:t>割圜密率捷法</a:t>
                </a:r>
                <a:r>
                  <a:rPr lang="en-US" altLang="zh-CN" dirty="0"/>
                  <a:t>》</a:t>
                </a:r>
                <a:r>
                  <a:rPr lang="zh-CN" altLang="en-US" dirty="0"/>
                  <a:t>最早用到“卡塔兰数”，远远早于卡塔兰。有中国学者建议将此数命名为“明安图数”或“明安图</a:t>
                </a:r>
                <a:r>
                  <a:rPr lang="en-US" altLang="zh-CN" dirty="0"/>
                  <a:t>-</a:t>
                </a:r>
                <a:r>
                  <a:rPr lang="zh-CN" altLang="en-US" dirty="0"/>
                  <a:t>卡塔兰数”。</a:t>
                </a:r>
              </a:p>
              <a:p>
                <a:endParaRPr lang="en-US" altLang="zh-CN" dirty="0" smtClean="0"/>
              </a:p>
              <a:p>
                <a:r>
                  <a:rPr lang="zh-CN" altLang="en-US" dirty="0"/>
                  <a:t>套用它的公式可以解决好多问题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693" b="-194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B7EB926-CA93-44B3-AB8C-758D8C3D0A60}"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11</a:t>
            </a:fld>
            <a:endParaRPr lang="zh-CN" altLang="en-US"/>
          </a:p>
        </p:txBody>
      </p:sp>
    </p:spTree>
    <p:extLst>
      <p:ext uri="{BB962C8B-B14F-4D97-AF65-F5344CB8AC3E}">
        <p14:creationId xmlns:p14="http://schemas.microsoft.com/office/powerpoint/2010/main" val="818115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卡塔兰数问题</a:t>
            </a:r>
            <a:endParaRPr lang="zh-CN" altLang="en-US" dirty="0"/>
          </a:p>
        </p:txBody>
      </p:sp>
      <p:sp>
        <p:nvSpPr>
          <p:cNvPr id="3" name="内容占位符 2"/>
          <p:cNvSpPr>
            <a:spLocks noGrp="1"/>
          </p:cNvSpPr>
          <p:nvPr>
            <p:ph idx="1"/>
          </p:nvPr>
        </p:nvSpPr>
        <p:spPr/>
        <p:txBody>
          <a:bodyPr/>
          <a:lstStyle/>
          <a:p>
            <a:r>
              <a:rPr lang="en-US" altLang="zh-CN" sz="1400" dirty="0"/>
              <a:t>n</a:t>
            </a:r>
            <a:r>
              <a:rPr lang="zh-CN" altLang="en-US" sz="1400" dirty="0"/>
              <a:t>对</a:t>
            </a:r>
            <a:r>
              <a:rPr lang="zh-CN" altLang="en-US" sz="1400" dirty="0" smtClean="0"/>
              <a:t>括号有</a:t>
            </a:r>
            <a:r>
              <a:rPr lang="zh-CN" altLang="en-US" sz="1400" dirty="0"/>
              <a:t>多少种</a:t>
            </a:r>
            <a:r>
              <a:rPr lang="zh-CN" altLang="en-US" sz="1400" dirty="0" smtClean="0"/>
              <a:t>组合</a:t>
            </a:r>
            <a:endParaRPr lang="en-US" altLang="zh-CN" sz="1400" dirty="0" smtClean="0"/>
          </a:p>
          <a:p>
            <a:r>
              <a:rPr lang="zh-CN" altLang="en-US" sz="1400" dirty="0" smtClean="0"/>
              <a:t>矩阵</a:t>
            </a:r>
            <a:r>
              <a:rPr lang="zh-CN" altLang="en-US" sz="1400" dirty="0"/>
              <a:t>链乘，依据乘法结合律，不改变其顺序，只用括号表示成对的乘积，有几种括号化的</a:t>
            </a:r>
            <a:r>
              <a:rPr lang="zh-CN" altLang="en-US" sz="1400" dirty="0" smtClean="0"/>
              <a:t>方案</a:t>
            </a:r>
            <a:endParaRPr lang="en-US" altLang="zh-CN" sz="1400" dirty="0" smtClean="0"/>
          </a:p>
          <a:p>
            <a:r>
              <a:rPr lang="en-US" altLang="zh-CN" sz="1400" dirty="0" smtClean="0"/>
              <a:t>n</a:t>
            </a:r>
            <a:r>
              <a:rPr lang="zh-CN" altLang="en-US" sz="1400" dirty="0"/>
              <a:t>个元素入</a:t>
            </a:r>
            <a:r>
              <a:rPr lang="zh-CN" altLang="en-US" sz="1400" dirty="0" smtClean="0"/>
              <a:t>栈有</a:t>
            </a:r>
            <a:r>
              <a:rPr lang="zh-CN" altLang="en-US" sz="1400" dirty="0"/>
              <a:t>多少种出栈</a:t>
            </a:r>
            <a:r>
              <a:rPr lang="zh-CN" altLang="en-US" sz="1400" dirty="0" smtClean="0"/>
              <a:t>顺序</a:t>
            </a:r>
            <a:endParaRPr lang="en-US" altLang="zh-CN" sz="1400" dirty="0" smtClean="0"/>
          </a:p>
          <a:p>
            <a:r>
              <a:rPr lang="zh-CN" altLang="en-US" sz="1400" dirty="0" smtClean="0"/>
              <a:t>凸多边形</a:t>
            </a:r>
            <a:r>
              <a:rPr lang="zh-CN" altLang="en-US" sz="1400" dirty="0"/>
              <a:t>通过互不相交的对角线划分，求划分方案</a:t>
            </a:r>
            <a:r>
              <a:rPr lang="zh-CN" altLang="en-US" sz="1400" dirty="0" smtClean="0"/>
              <a:t>数</a:t>
            </a:r>
            <a:endParaRPr lang="en-US" altLang="zh-CN" sz="1400" dirty="0" smtClean="0"/>
          </a:p>
          <a:p>
            <a:r>
              <a:rPr lang="zh-CN" altLang="en-US" sz="1400" dirty="0" smtClean="0"/>
              <a:t>在</a:t>
            </a:r>
            <a:r>
              <a:rPr lang="zh-CN" altLang="en-US" sz="1400" dirty="0"/>
              <a:t>圆上选择</a:t>
            </a:r>
            <a:r>
              <a:rPr lang="en-US" altLang="zh-CN" sz="1400" dirty="0" err="1"/>
              <a:t>2n</a:t>
            </a:r>
            <a:r>
              <a:rPr lang="zh-CN" altLang="en-US" sz="1400" dirty="0"/>
              <a:t>个点，将这些点连接起来，使得所得到的</a:t>
            </a:r>
            <a:r>
              <a:rPr lang="en-US" altLang="zh-CN" sz="1400" dirty="0"/>
              <a:t>n</a:t>
            </a:r>
            <a:r>
              <a:rPr lang="zh-CN" altLang="en-US" sz="1400" dirty="0"/>
              <a:t>条线段不相交的方法</a:t>
            </a:r>
            <a:r>
              <a:rPr lang="zh-CN" altLang="en-US" sz="1400" dirty="0" smtClean="0"/>
              <a:t>数</a:t>
            </a:r>
            <a:endParaRPr lang="en-US" altLang="zh-CN" sz="1400" dirty="0" smtClean="0"/>
          </a:p>
          <a:p>
            <a:r>
              <a:rPr lang="en-US" altLang="zh-CN" sz="1400" dirty="0" err="1" smtClean="0"/>
              <a:t>2n</a:t>
            </a:r>
            <a:r>
              <a:rPr lang="zh-CN" altLang="en-US" sz="1400" dirty="0"/>
              <a:t>边的凸多边形，连接</a:t>
            </a:r>
            <a:r>
              <a:rPr lang="zh-CN" altLang="en-US" sz="1400" dirty="0" smtClean="0"/>
              <a:t>对角线可以</a:t>
            </a:r>
            <a:r>
              <a:rPr lang="zh-CN" altLang="en-US" sz="1400" dirty="0"/>
              <a:t>分出三角形的</a:t>
            </a:r>
            <a:r>
              <a:rPr lang="zh-CN" altLang="en-US" sz="1400" dirty="0" smtClean="0"/>
              <a:t>个数</a:t>
            </a:r>
            <a:endParaRPr lang="en-US" altLang="zh-CN" sz="1400" dirty="0" smtClean="0"/>
          </a:p>
          <a:p>
            <a:r>
              <a:rPr lang="en-US" altLang="zh-CN" sz="1400" dirty="0" err="1" smtClean="0"/>
              <a:t>n×n</a:t>
            </a:r>
            <a:r>
              <a:rPr lang="zh-CN" altLang="en-US" sz="1400" dirty="0"/>
              <a:t>格点中不越过对角线的单调路径的个数</a:t>
            </a:r>
            <a:r>
              <a:rPr lang="en-US" altLang="zh-CN" sz="1400" dirty="0"/>
              <a:t>(</a:t>
            </a:r>
            <a:r>
              <a:rPr lang="zh-CN" altLang="en-US" sz="1400" dirty="0"/>
              <a:t>上班路线选择问题</a:t>
            </a:r>
            <a:r>
              <a:rPr lang="en-US" altLang="zh-CN" sz="1400" dirty="0" smtClean="0"/>
              <a:t>)</a:t>
            </a:r>
          </a:p>
          <a:p>
            <a:r>
              <a:rPr lang="zh-CN" altLang="en-US" sz="1400" dirty="0" smtClean="0"/>
              <a:t>给定</a:t>
            </a:r>
            <a:r>
              <a:rPr lang="en-US" altLang="zh-CN" sz="1400" dirty="0"/>
              <a:t>n</a:t>
            </a:r>
            <a:r>
              <a:rPr lang="zh-CN" altLang="en-US" sz="1400" dirty="0"/>
              <a:t>个节点组成二叉搜索树个数（或组成的二叉树形态数</a:t>
            </a:r>
            <a:r>
              <a:rPr lang="zh-CN" altLang="en-US" sz="1400" dirty="0" smtClean="0"/>
              <a:t>）</a:t>
            </a:r>
            <a:endParaRPr lang="en-US" altLang="zh-CN" sz="1400" dirty="0" smtClean="0"/>
          </a:p>
          <a:p>
            <a:r>
              <a:rPr lang="en-US" altLang="zh-CN" sz="1400" dirty="0" err="1" smtClean="0"/>
              <a:t>2n</a:t>
            </a:r>
            <a:r>
              <a:rPr lang="zh-CN" altLang="en-US" sz="1400" dirty="0"/>
              <a:t>个高矮不同的</a:t>
            </a:r>
            <a:r>
              <a:rPr lang="zh-CN" altLang="en-US" sz="1400" dirty="0" smtClean="0"/>
              <a:t>人站</a:t>
            </a:r>
            <a:r>
              <a:rPr lang="zh-CN" altLang="en-US" sz="1400" dirty="0"/>
              <a:t>成两</a:t>
            </a:r>
            <a:r>
              <a:rPr lang="zh-CN" altLang="en-US" sz="1400" dirty="0" smtClean="0"/>
              <a:t>排，保证</a:t>
            </a:r>
            <a:r>
              <a:rPr lang="zh-CN" altLang="en-US" sz="1400" dirty="0"/>
              <a:t>后排对应的人比前排</a:t>
            </a:r>
            <a:r>
              <a:rPr lang="zh-CN" altLang="en-US" sz="1400" dirty="0" smtClean="0"/>
              <a:t>高，每</a:t>
            </a:r>
            <a:r>
              <a:rPr lang="zh-CN" altLang="en-US" sz="1400" dirty="0"/>
              <a:t>排从左</a:t>
            </a:r>
            <a:r>
              <a:rPr lang="zh-CN" altLang="en-US" sz="1400" dirty="0" smtClean="0"/>
              <a:t>到右</a:t>
            </a:r>
            <a:r>
              <a:rPr lang="zh-CN" altLang="en-US" sz="1400" dirty="0"/>
              <a:t>越来越</a:t>
            </a:r>
            <a:r>
              <a:rPr lang="zh-CN" altLang="en-US" sz="1400" dirty="0" smtClean="0"/>
              <a:t>高，有</a:t>
            </a:r>
            <a:r>
              <a:rPr lang="zh-CN" altLang="en-US" sz="1400" dirty="0"/>
              <a:t>多少种排列方式  </a:t>
            </a:r>
            <a:endParaRPr lang="en-US" altLang="zh-CN" sz="1400" dirty="0" smtClean="0"/>
          </a:p>
          <a:p>
            <a:r>
              <a:rPr lang="en-US" altLang="zh-CN" sz="1400" dirty="0" smtClean="0"/>
              <a:t>《</a:t>
            </a:r>
            <a:r>
              <a:rPr lang="zh-CN" altLang="en-US" sz="1400" dirty="0"/>
              <a:t>编程之美</a:t>
            </a:r>
            <a:r>
              <a:rPr lang="en-US" altLang="zh-CN" sz="1400" dirty="0"/>
              <a:t>》4.3</a:t>
            </a:r>
            <a:r>
              <a:rPr lang="zh-CN" altLang="en-US" sz="1400" dirty="0"/>
              <a:t>中的买票找零问题：</a:t>
            </a:r>
            <a:r>
              <a:rPr lang="en-US" altLang="zh-CN" sz="1400" dirty="0" err="1"/>
              <a:t>2n</a:t>
            </a:r>
            <a:r>
              <a:rPr lang="zh-CN" altLang="en-US" sz="1400" dirty="0"/>
              <a:t>个人排队买票，其中</a:t>
            </a:r>
            <a:r>
              <a:rPr lang="en-US" altLang="zh-CN" sz="1400" dirty="0"/>
              <a:t>n</a:t>
            </a:r>
            <a:r>
              <a:rPr lang="zh-CN" altLang="en-US" sz="1400" dirty="0"/>
              <a:t>个人持</a:t>
            </a:r>
            <a:r>
              <a:rPr lang="en-US" altLang="zh-CN" sz="1400" dirty="0"/>
              <a:t>50</a:t>
            </a:r>
            <a:r>
              <a:rPr lang="zh-CN" altLang="en-US" sz="1400" dirty="0"/>
              <a:t>元，</a:t>
            </a:r>
            <a:r>
              <a:rPr lang="en-US" altLang="zh-CN" sz="1400" dirty="0"/>
              <a:t>n</a:t>
            </a:r>
            <a:r>
              <a:rPr lang="zh-CN" altLang="en-US" sz="1400" dirty="0"/>
              <a:t>个人持</a:t>
            </a:r>
            <a:r>
              <a:rPr lang="en-US" altLang="zh-CN" sz="1400" dirty="0"/>
              <a:t>100</a:t>
            </a:r>
            <a:r>
              <a:rPr lang="zh-CN" altLang="en-US" sz="1400" dirty="0"/>
              <a:t>元。每张票</a:t>
            </a:r>
            <a:r>
              <a:rPr lang="en-US" altLang="zh-CN" sz="1400" dirty="0"/>
              <a:t>50</a:t>
            </a:r>
            <a:r>
              <a:rPr lang="zh-CN" altLang="en-US" sz="1400" dirty="0"/>
              <a:t>元，且一人只买一张票。初始时售票处没有零钱找零。请问这</a:t>
            </a:r>
            <a:r>
              <a:rPr lang="en-US" altLang="zh-CN" sz="1400" dirty="0" err="1"/>
              <a:t>2n</a:t>
            </a:r>
            <a:r>
              <a:rPr lang="zh-CN" altLang="en-US" sz="1400" dirty="0"/>
              <a:t>个人一共有多少种排队顺序，不至于使售票处找不开</a:t>
            </a:r>
            <a:r>
              <a:rPr lang="zh-CN" altLang="en-US" sz="1400" dirty="0" smtClean="0"/>
              <a:t>钱</a:t>
            </a:r>
            <a:endParaRPr lang="en-US" altLang="zh-CN" sz="1400" dirty="0" smtClean="0"/>
          </a:p>
          <a:p>
            <a:r>
              <a:rPr lang="zh-CN" altLang="en-US" sz="1400" dirty="0" smtClean="0"/>
              <a:t>（</a:t>
            </a:r>
            <a:r>
              <a:rPr lang="zh-CN" altLang="en-US" sz="1400" dirty="0"/>
              <a:t>腾讯笔试）在图书馆一共</a:t>
            </a:r>
            <a:r>
              <a:rPr lang="en-US" altLang="zh-CN" sz="1400" dirty="0"/>
              <a:t>6</a:t>
            </a:r>
            <a:r>
              <a:rPr lang="zh-CN" altLang="en-US" sz="1400" dirty="0"/>
              <a:t>个人在排队，</a:t>
            </a:r>
            <a:r>
              <a:rPr lang="en-US" altLang="zh-CN" sz="1400" dirty="0"/>
              <a:t>3</a:t>
            </a:r>
            <a:r>
              <a:rPr lang="zh-CN" altLang="en-US" sz="1400" dirty="0"/>
              <a:t>个还</a:t>
            </a:r>
            <a:r>
              <a:rPr lang="en-US" altLang="zh-CN" sz="1400" dirty="0"/>
              <a:t>《</a:t>
            </a:r>
            <a:r>
              <a:rPr lang="zh-CN" altLang="en-US" sz="1400" dirty="0"/>
              <a:t>面试宝典</a:t>
            </a:r>
            <a:r>
              <a:rPr lang="en-US" altLang="zh-CN" sz="1400" dirty="0"/>
              <a:t>》</a:t>
            </a:r>
            <a:r>
              <a:rPr lang="zh-CN" altLang="en-US" sz="1400" dirty="0"/>
              <a:t>一书，</a:t>
            </a:r>
            <a:r>
              <a:rPr lang="en-US" altLang="zh-CN" sz="1400" dirty="0"/>
              <a:t>3</a:t>
            </a:r>
            <a:r>
              <a:rPr lang="zh-CN" altLang="en-US" sz="1400" dirty="0"/>
              <a:t>个在借</a:t>
            </a:r>
            <a:r>
              <a:rPr lang="en-US" altLang="zh-CN" sz="1400" dirty="0"/>
              <a:t>《</a:t>
            </a:r>
            <a:r>
              <a:rPr lang="zh-CN" altLang="en-US" sz="1400" dirty="0"/>
              <a:t>面试宝典</a:t>
            </a:r>
            <a:r>
              <a:rPr lang="en-US" altLang="zh-CN" sz="1400" dirty="0"/>
              <a:t>》</a:t>
            </a:r>
            <a:r>
              <a:rPr lang="zh-CN" altLang="en-US" sz="1400" dirty="0"/>
              <a:t>一书，图书馆此时没有了面试宝典了，求他们排队的总数</a:t>
            </a:r>
            <a:r>
              <a:rPr lang="zh-CN" altLang="en-US" sz="1400" dirty="0" smtClean="0"/>
              <a:t>？</a:t>
            </a:r>
            <a:endParaRPr lang="en-US" altLang="zh-CN" sz="1400" dirty="0" smtClean="0"/>
          </a:p>
          <a:p>
            <a:r>
              <a:rPr lang="zh-CN" altLang="en-US" sz="1400" dirty="0" smtClean="0"/>
              <a:t>（</a:t>
            </a:r>
            <a:r>
              <a:rPr lang="zh-CN" altLang="en-US" sz="1400" dirty="0"/>
              <a:t>阿里笔试）说</a:t>
            </a:r>
            <a:r>
              <a:rPr lang="en-US" altLang="zh-CN" sz="1400" dirty="0"/>
              <a:t>16</a:t>
            </a:r>
            <a:r>
              <a:rPr lang="zh-CN" altLang="en-US" sz="1400" dirty="0"/>
              <a:t>个人按顺序去买烧饼，其中</a:t>
            </a:r>
            <a:r>
              <a:rPr lang="en-US" altLang="zh-CN" sz="1400" dirty="0"/>
              <a:t>8</a:t>
            </a:r>
            <a:r>
              <a:rPr lang="zh-CN" altLang="en-US" sz="1400" dirty="0"/>
              <a:t>个人每人身上只有一张</a:t>
            </a:r>
            <a:r>
              <a:rPr lang="en-US" altLang="zh-CN" sz="1400" dirty="0"/>
              <a:t>5</a:t>
            </a:r>
            <a:r>
              <a:rPr lang="zh-CN" altLang="en-US" sz="1400" dirty="0"/>
              <a:t>块钱，另外</a:t>
            </a:r>
            <a:r>
              <a:rPr lang="en-US" altLang="zh-CN" sz="1400" dirty="0"/>
              <a:t>8</a:t>
            </a:r>
            <a:r>
              <a:rPr lang="zh-CN" altLang="en-US" sz="1400" dirty="0"/>
              <a:t>个人每人身上只有一张</a:t>
            </a:r>
            <a:r>
              <a:rPr lang="en-US" altLang="zh-CN" sz="1400" dirty="0"/>
              <a:t>10</a:t>
            </a:r>
            <a:r>
              <a:rPr lang="zh-CN" altLang="en-US" sz="1400" dirty="0"/>
              <a:t>块钱。 烧饼</a:t>
            </a:r>
            <a:r>
              <a:rPr lang="en-US" altLang="zh-CN" sz="1400" dirty="0"/>
              <a:t>5</a:t>
            </a:r>
            <a:r>
              <a:rPr lang="zh-CN" altLang="en-US" sz="1400" dirty="0"/>
              <a:t>块一个，开始时烧饼店老板身上没有钱。 </a:t>
            </a:r>
            <a:r>
              <a:rPr lang="en-US" altLang="zh-CN" sz="1400" dirty="0"/>
              <a:t>16</a:t>
            </a:r>
            <a:r>
              <a:rPr lang="zh-CN" altLang="en-US" sz="1400" dirty="0"/>
              <a:t>个顾客互相不通气，每人只买一个。 问这</a:t>
            </a:r>
            <a:r>
              <a:rPr lang="en-US" altLang="zh-CN" sz="1400" dirty="0"/>
              <a:t>16</a:t>
            </a:r>
            <a:r>
              <a:rPr lang="zh-CN" altLang="en-US" sz="1400" dirty="0"/>
              <a:t>个人共有多少种排列方法能避免找不开钱的情况出现</a:t>
            </a:r>
            <a:r>
              <a:rPr lang="zh-CN" altLang="en-US" sz="1400" dirty="0" smtClean="0"/>
              <a:t>。</a:t>
            </a:r>
            <a:endParaRPr lang="en-US" altLang="zh-CN" sz="1400" dirty="0" smtClean="0"/>
          </a:p>
          <a:p>
            <a:r>
              <a:rPr lang="en-US" altLang="zh-CN" dirty="0">
                <a:hlinkClick r:id="rId2"/>
              </a:rPr>
              <a:t>https://</a:t>
            </a:r>
            <a:r>
              <a:rPr lang="en-US" altLang="zh-CN" dirty="0" smtClean="0">
                <a:hlinkClick r:id="rId2"/>
              </a:rPr>
              <a:t>blog.csdn.net/u010582082/article/details/69569237?locationNum=7&amp;fps=1</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C6B84BB-D2F3-4D0E-9E7F-6CC4E4191E7A}"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12</a:t>
            </a:fld>
            <a:endParaRPr lang="zh-CN" altLang="en-US"/>
          </a:p>
        </p:txBody>
      </p:sp>
    </p:spTree>
    <p:extLst>
      <p:ext uri="{BB962C8B-B14F-4D97-AF65-F5344CB8AC3E}">
        <p14:creationId xmlns:p14="http://schemas.microsoft.com/office/powerpoint/2010/main" val="2807318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
            </a:r>
            <a:r>
              <a:rPr lang="zh-CN" altLang="en-US" dirty="0"/>
              <a:t>个元素入栈有多少种出栈顺序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出栈肯定排在入栈后面</a:t>
                </a:r>
                <a:endParaRPr lang="en-US" altLang="zh-CN" dirty="0" smtClean="0"/>
              </a:p>
              <a:p>
                <a:r>
                  <a:rPr lang="en-US" altLang="zh-CN" dirty="0" smtClean="0"/>
                  <a:t>1</a:t>
                </a:r>
                <a:r>
                  <a:rPr lang="zh-CN" altLang="en-US" dirty="0" smtClean="0"/>
                  <a:t>表示入栈，</a:t>
                </a:r>
                <a:r>
                  <a:rPr lang="en-US" altLang="zh-CN" dirty="0" smtClean="0"/>
                  <a:t>0</a:t>
                </a:r>
                <a:r>
                  <a:rPr lang="zh-CN" altLang="en-US" dirty="0" smtClean="0"/>
                  <a:t>表示出栈，</a:t>
                </a:r>
                <a:r>
                  <a:rPr lang="en-US" altLang="zh-CN" dirty="0" smtClean="0"/>
                  <a:t>n</a:t>
                </a:r>
                <a:r>
                  <a:rPr lang="zh-CN" altLang="en-US" dirty="0" smtClean="0"/>
                  <a:t>个</a:t>
                </a:r>
                <a:r>
                  <a:rPr lang="en-US" altLang="zh-CN" dirty="0" smtClean="0"/>
                  <a:t>1</a:t>
                </a:r>
                <a:r>
                  <a:rPr lang="zh-CN" altLang="en-US" dirty="0" smtClean="0"/>
                  <a:t>和</a:t>
                </a:r>
                <a:r>
                  <a:rPr lang="en-US" altLang="zh-CN" dirty="0" smtClean="0"/>
                  <a:t>n</a:t>
                </a:r>
                <a:r>
                  <a:rPr lang="zh-CN" altLang="en-US" dirty="0" smtClean="0"/>
                  <a:t>个</a:t>
                </a:r>
                <a:r>
                  <a:rPr lang="en-US" altLang="zh-CN" dirty="0" smtClean="0"/>
                  <a:t>0</a:t>
                </a:r>
                <a:r>
                  <a:rPr lang="zh-CN" altLang="en-US" dirty="0" smtClean="0"/>
                  <a:t>的排列方式满足：前</a:t>
                </a:r>
                <a:r>
                  <a:rPr lang="en-US" altLang="zh-CN" dirty="0" smtClean="0"/>
                  <a:t>k</a:t>
                </a:r>
                <a:r>
                  <a:rPr lang="zh-CN" altLang="en-US" dirty="0" smtClean="0"/>
                  <a:t>个数中出现</a:t>
                </a:r>
                <a:r>
                  <a:rPr lang="en-US" altLang="zh-CN" dirty="0" smtClean="0"/>
                  <a:t>1</a:t>
                </a:r>
                <a:r>
                  <a:rPr lang="zh-CN" altLang="en-US" dirty="0" smtClean="0"/>
                  <a:t>的个数大于等于</a:t>
                </a:r>
                <a:r>
                  <a:rPr lang="en-US" altLang="zh-CN" dirty="0" smtClean="0"/>
                  <a:t>0</a:t>
                </a:r>
                <a:r>
                  <a:rPr lang="zh-CN" altLang="en-US" dirty="0" smtClean="0"/>
                  <a:t>个数</a:t>
                </a:r>
                <a:endParaRPr lang="en-US" altLang="zh-CN" dirty="0" smtClean="0"/>
              </a:p>
              <a:p>
                <a:r>
                  <a:rPr lang="zh-CN" altLang="en-US" dirty="0" smtClean="0"/>
                  <a:t>随机排列：</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2</m:t>
                        </m:r>
                        <m:r>
                          <a:rPr lang="en-US" altLang="zh-CN" i="1">
                            <a:latin typeface="Cambria Math" panose="02040503050406030204" pitchFamily="18" charset="0"/>
                          </a:rPr>
                          <m:t>𝑛</m:t>
                        </m:r>
                      </m:sub>
                      <m:sup>
                        <m:r>
                          <a:rPr lang="en-US" altLang="zh-CN" i="1">
                            <a:latin typeface="Cambria Math" panose="02040503050406030204" pitchFamily="18" charset="0"/>
                          </a:rPr>
                          <m:t>𝑛</m:t>
                        </m:r>
                      </m:sup>
                    </m:sSubSup>
                  </m:oMath>
                </a14:m>
                <a:endParaRPr lang="en-US" altLang="zh-CN" dirty="0" smtClean="0"/>
              </a:p>
              <a:p>
                <a:r>
                  <a:rPr lang="zh-CN" altLang="en-US" dirty="0"/>
                  <a:t>不</a:t>
                </a:r>
                <a:r>
                  <a:rPr lang="zh-CN" altLang="en-US" dirty="0" smtClean="0"/>
                  <a:t>满足的情况是什么样？</a:t>
                </a:r>
                <a:endParaRPr lang="en-US" altLang="zh-CN" dirty="0" smtClean="0"/>
              </a:p>
              <a:p>
                <a:pPr lvl="1"/>
                <a:r>
                  <a:rPr lang="zh-CN" altLang="en-US" dirty="0"/>
                  <a:t>现从头遍历一个不</a:t>
                </a:r>
                <a:r>
                  <a:rPr lang="zh-CN" altLang="en-US" dirty="0" smtClean="0"/>
                  <a:t>满足的情况，</a:t>
                </a:r>
                <a:r>
                  <a:rPr lang="zh-CN" altLang="en-US" dirty="0"/>
                  <a:t>当遍历到第</a:t>
                </a:r>
                <a:r>
                  <a:rPr lang="en-US" altLang="zh-CN" dirty="0" err="1"/>
                  <a:t>2m+1</a:t>
                </a:r>
                <a:r>
                  <a:rPr lang="zh-CN" altLang="en-US" dirty="0"/>
                  <a:t>位上时有</a:t>
                </a:r>
                <a:r>
                  <a:rPr lang="en-US" altLang="zh-CN" dirty="0" err="1"/>
                  <a:t>m+1</a:t>
                </a:r>
                <a:r>
                  <a:rPr lang="zh-CN" altLang="en-US" dirty="0" smtClean="0"/>
                  <a:t>个</a:t>
                </a:r>
                <a:r>
                  <a:rPr lang="en-US" altLang="zh-CN" dirty="0" smtClean="0"/>
                  <a:t>0</a:t>
                </a:r>
                <a:r>
                  <a:rPr lang="zh-CN" altLang="en-US" dirty="0" smtClean="0"/>
                  <a:t>和</a:t>
                </a:r>
                <a:r>
                  <a:rPr lang="en-US" altLang="zh-CN" dirty="0"/>
                  <a:t>m</a:t>
                </a:r>
                <a:r>
                  <a:rPr lang="zh-CN" altLang="en-US" dirty="0" smtClean="0"/>
                  <a:t>个</a:t>
                </a:r>
                <a:r>
                  <a:rPr lang="en-US" altLang="zh-CN" dirty="0" smtClean="0"/>
                  <a:t>1</a:t>
                </a:r>
              </a:p>
              <a:p>
                <a:pPr lvl="1"/>
                <a:r>
                  <a:rPr lang="zh-CN" altLang="en-US" dirty="0" smtClean="0"/>
                  <a:t>则</a:t>
                </a:r>
                <a:r>
                  <a:rPr lang="zh-CN" altLang="en-US" dirty="0"/>
                  <a:t>后面剩下的部分中必有</a:t>
                </a:r>
                <a:r>
                  <a:rPr lang="en-US" altLang="zh-CN" dirty="0"/>
                  <a:t>n-m</a:t>
                </a:r>
                <a:r>
                  <a:rPr lang="zh-CN" altLang="en-US" dirty="0" smtClean="0"/>
                  <a:t>个</a:t>
                </a:r>
                <a:r>
                  <a:rPr lang="en-US" altLang="zh-CN" dirty="0" smtClean="0"/>
                  <a:t>1</a:t>
                </a:r>
                <a:r>
                  <a:rPr lang="zh-CN" altLang="en-US" dirty="0" smtClean="0"/>
                  <a:t>和</a:t>
                </a:r>
                <a:r>
                  <a:rPr lang="en-US" altLang="zh-CN" dirty="0"/>
                  <a:t>n-m-1</a:t>
                </a:r>
                <a:r>
                  <a:rPr lang="zh-CN" altLang="en-US" dirty="0" smtClean="0"/>
                  <a:t>个</a:t>
                </a:r>
                <a:r>
                  <a:rPr lang="en-US" altLang="zh-CN" dirty="0" smtClean="0"/>
                  <a:t>0</a:t>
                </a:r>
                <a:endParaRPr lang="en-US" altLang="zh-CN" dirty="0"/>
              </a:p>
              <a:p>
                <a:pPr lvl="1"/>
                <a:r>
                  <a:rPr lang="zh-CN" altLang="en-US" dirty="0" smtClean="0"/>
                  <a:t>将</a:t>
                </a:r>
                <a:r>
                  <a:rPr lang="zh-CN" altLang="en-US" dirty="0"/>
                  <a:t>第</a:t>
                </a:r>
                <a:r>
                  <a:rPr lang="en-US" altLang="zh-CN" dirty="0" err="1"/>
                  <a:t>2m+2</a:t>
                </a:r>
                <a:r>
                  <a:rPr lang="zh-CN" altLang="en-US" dirty="0"/>
                  <a:t>位及其以后的部分做以下变换</a:t>
                </a:r>
                <a:r>
                  <a:rPr lang="zh-CN" altLang="en-US" dirty="0" smtClean="0"/>
                  <a:t>：</a:t>
                </a:r>
                <a:r>
                  <a:rPr lang="en-US" altLang="zh-CN" dirty="0" smtClean="0"/>
                  <a:t>1</a:t>
                </a:r>
                <a:r>
                  <a:rPr lang="zh-CN" altLang="en-US" dirty="0" smtClean="0"/>
                  <a:t>变成</a:t>
                </a:r>
                <a:r>
                  <a:rPr lang="en-US" altLang="zh-CN" dirty="0" smtClean="0"/>
                  <a:t>0</a:t>
                </a:r>
                <a:r>
                  <a:rPr lang="zh-CN" altLang="en-US" dirty="0" smtClean="0"/>
                  <a:t>、</a:t>
                </a:r>
                <a:r>
                  <a:rPr lang="en-US" altLang="zh-CN" dirty="0" smtClean="0"/>
                  <a:t>0</a:t>
                </a:r>
                <a:r>
                  <a:rPr lang="zh-CN" altLang="en-US" dirty="0" smtClean="0"/>
                  <a:t>变成</a:t>
                </a:r>
                <a:r>
                  <a:rPr lang="en-US" altLang="zh-CN" dirty="0" smtClean="0"/>
                  <a:t>1</a:t>
                </a:r>
                <a:r>
                  <a:rPr lang="zh-CN" altLang="en-US" dirty="0" smtClean="0"/>
                  <a:t>，</a:t>
                </a:r>
                <a:r>
                  <a:rPr lang="zh-CN" altLang="en-US" dirty="0"/>
                  <a:t>则</a:t>
                </a:r>
                <a:r>
                  <a:rPr lang="zh-CN" altLang="en-US" dirty="0" smtClean="0"/>
                  <a:t>该情况中的</a:t>
                </a:r>
                <a:r>
                  <a:rPr lang="en-US" altLang="zh-CN" dirty="0" smtClean="0"/>
                  <a:t>1</a:t>
                </a:r>
                <a:r>
                  <a:rPr lang="zh-CN" altLang="en-US" dirty="0" smtClean="0"/>
                  <a:t>现在</a:t>
                </a:r>
                <a:r>
                  <a:rPr lang="zh-CN" altLang="en-US" dirty="0"/>
                  <a:t>有</a:t>
                </a:r>
                <a:r>
                  <a:rPr lang="en-US" altLang="zh-CN" dirty="0"/>
                  <a:t>n-m-1</a:t>
                </a:r>
                <a:r>
                  <a:rPr lang="zh-CN" altLang="en-US" dirty="0"/>
                  <a:t>个</a:t>
                </a:r>
                <a:r>
                  <a:rPr lang="zh-CN" altLang="en-US" dirty="0" smtClean="0"/>
                  <a:t>，</a:t>
                </a:r>
                <a:r>
                  <a:rPr lang="en-US" altLang="zh-CN" dirty="0" smtClean="0"/>
                  <a:t>0</a:t>
                </a:r>
                <a:r>
                  <a:rPr lang="zh-CN" altLang="en-US" dirty="0" smtClean="0"/>
                  <a:t>有</a:t>
                </a:r>
                <a:r>
                  <a:rPr lang="en-US" altLang="zh-CN" dirty="0"/>
                  <a:t>n-m</a:t>
                </a:r>
                <a:r>
                  <a:rPr lang="zh-CN" altLang="en-US" dirty="0"/>
                  <a:t>个，变换</a:t>
                </a:r>
                <a:r>
                  <a:rPr lang="zh-CN" altLang="en-US" dirty="0" smtClean="0"/>
                  <a:t>后情况中共</a:t>
                </a:r>
                <a:r>
                  <a:rPr lang="zh-CN" altLang="en-US" dirty="0"/>
                  <a:t>有</a:t>
                </a:r>
                <a:r>
                  <a:rPr lang="en-US" altLang="zh-CN" dirty="0" err="1"/>
                  <a:t>n+1</a:t>
                </a:r>
                <a:r>
                  <a:rPr lang="zh-CN" altLang="en-US" dirty="0" smtClean="0"/>
                  <a:t>个</a:t>
                </a:r>
                <a:r>
                  <a:rPr lang="en-US" altLang="zh-CN" dirty="0" smtClean="0"/>
                  <a:t>0</a:t>
                </a:r>
                <a:r>
                  <a:rPr lang="zh-CN" altLang="en-US" dirty="0" smtClean="0"/>
                  <a:t>和</a:t>
                </a:r>
                <a:r>
                  <a:rPr lang="en-US" altLang="zh-CN" dirty="0"/>
                  <a:t>n-1</a:t>
                </a:r>
                <a:r>
                  <a:rPr lang="zh-CN" altLang="en-US" dirty="0" smtClean="0"/>
                  <a:t>个</a:t>
                </a:r>
                <a:r>
                  <a:rPr lang="en-US" altLang="zh-CN" dirty="0" smtClean="0"/>
                  <a:t>1</a:t>
                </a:r>
                <a:r>
                  <a:rPr lang="zh-CN" altLang="en-US" dirty="0" smtClean="0"/>
                  <a:t>，这与不满足的情况是一一对应的，因此所有不满足的情况是</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2</m:t>
                        </m:r>
                        <m:r>
                          <a:rPr lang="en-US" altLang="zh-CN" i="1">
                            <a:latin typeface="Cambria Math" panose="02040503050406030204" pitchFamily="18" charset="0"/>
                          </a:rPr>
                          <m:t>𝑛</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693" r="-22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EA2E1FE3-9587-41B2-A0D6-28D533823BD3}"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13</a:t>
            </a:fld>
            <a:endParaRPr lang="zh-CN" altLang="en-US"/>
          </a:p>
        </p:txBody>
      </p:sp>
    </p:spTree>
    <p:extLst>
      <p:ext uri="{BB962C8B-B14F-4D97-AF65-F5344CB8AC3E}">
        <p14:creationId xmlns:p14="http://schemas.microsoft.com/office/powerpoint/2010/main" val="369657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49EA9A-E57D-4AAE-95A0-DFD866A812D2}" type="slidenum">
              <a:rPr lang="zh-CN" altLang="en-US"/>
              <a:pPr/>
              <a:t>14</a:t>
            </a:fld>
            <a:endParaRPr lang="en-US" altLang="zh-CN"/>
          </a:p>
        </p:txBody>
      </p:sp>
      <p:sp>
        <p:nvSpPr>
          <p:cNvPr id="622594" name="Rectangle 2"/>
          <p:cNvSpPr>
            <a:spLocks noGrp="1" noChangeArrowheads="1"/>
          </p:cNvSpPr>
          <p:nvPr>
            <p:ph type="title"/>
          </p:nvPr>
        </p:nvSpPr>
        <p:spPr/>
        <p:txBody>
          <a:bodyPr/>
          <a:lstStyle/>
          <a:p>
            <a:r>
              <a:rPr lang="zh-CN" altLang="en-US" dirty="0"/>
              <a:t>最优二叉查找树</a:t>
            </a:r>
            <a:endParaRPr lang="zh-CN" altLang="en-US" dirty="0">
              <a:ea typeface="宋体" panose="02010600030101010101" pitchFamily="2" charset="-122"/>
            </a:endParaRPr>
          </a:p>
        </p:txBody>
      </p:sp>
      <p:sp>
        <p:nvSpPr>
          <p:cNvPr id="622595" name="Rectangle 3"/>
          <p:cNvSpPr>
            <a:spLocks noGrp="1" noChangeArrowheads="1"/>
          </p:cNvSpPr>
          <p:nvPr>
            <p:ph type="body" idx="1"/>
          </p:nvPr>
        </p:nvSpPr>
        <p:spPr>
          <a:xfrm>
            <a:off x="395288" y="1341438"/>
            <a:ext cx="8574087" cy="5080000"/>
          </a:xfrm>
        </p:spPr>
        <p:txBody>
          <a:bodyPr/>
          <a:lstStyle/>
          <a:p>
            <a:r>
              <a:rPr lang="zh-CN" altLang="en-US" dirty="0" smtClean="0">
                <a:ea typeface="宋体" panose="02010600030101010101" pitchFamily="2" charset="-122"/>
              </a:rPr>
              <a:t>回到</a:t>
            </a:r>
            <a:r>
              <a:rPr lang="zh-CN" altLang="en-US" dirty="0"/>
              <a:t>最优二叉查找</a:t>
            </a:r>
            <a:r>
              <a:rPr lang="zh-CN" altLang="en-US" dirty="0" smtClean="0"/>
              <a:t>树结构问题</a:t>
            </a:r>
            <a:endParaRPr lang="en-US" altLang="zh-CN" dirty="0" smtClean="0"/>
          </a:p>
          <a:p>
            <a:endParaRPr lang="en-US" altLang="zh-CN" dirty="0">
              <a:ea typeface="宋体" panose="02010600030101010101" pitchFamily="2" charset="-122"/>
            </a:endParaRPr>
          </a:p>
          <a:p>
            <a:r>
              <a:rPr lang="zh-CN" altLang="en-US" dirty="0" smtClean="0">
                <a:ea typeface="宋体" panose="02010600030101010101" pitchFamily="2" charset="-122"/>
              </a:rPr>
              <a:t>定义</a:t>
            </a:r>
            <a:endParaRPr lang="en-US" altLang="zh-CN" dirty="0" smtClean="0">
              <a:ea typeface="宋体" panose="02010600030101010101" pitchFamily="2" charset="-122"/>
            </a:endParaRPr>
          </a:p>
          <a:p>
            <a:pPr lvl="1"/>
            <a:r>
              <a:rPr lang="zh-CN" altLang="en-US" dirty="0" smtClean="0">
                <a:ea typeface="宋体" panose="02010600030101010101" pitchFamily="2" charset="-122"/>
              </a:rPr>
              <a:t>给定</a:t>
            </a:r>
            <a:r>
              <a:rPr lang="zh-CN" altLang="en-US" dirty="0">
                <a:ea typeface="宋体" panose="02010600030101010101" pitchFamily="2" charset="-122"/>
              </a:rPr>
              <a:t>序列 </a:t>
            </a:r>
            <a:r>
              <a:rPr lang="en-US" altLang="zh-CN" i="1" dirty="0">
                <a:ea typeface="宋体" panose="02010600030101010101" pitchFamily="2" charset="-122"/>
              </a:rPr>
              <a:t>K </a:t>
            </a:r>
            <a:r>
              <a:rPr lang="en-US" altLang="zh-CN" dirty="0">
                <a:ea typeface="宋体" panose="02010600030101010101" pitchFamily="2" charset="-122"/>
              </a:rPr>
              <a:t>= &lt;</a:t>
            </a:r>
            <a:r>
              <a:rPr lang="en-US" altLang="zh-CN" i="1" dirty="0" err="1">
                <a:ea typeface="宋体" panose="02010600030101010101" pitchFamily="2" charset="-122"/>
              </a:rPr>
              <a:t>k</a:t>
            </a:r>
            <a:r>
              <a:rPr lang="en-US" altLang="zh-CN" i="1" baseline="-25000" dirty="0" err="1">
                <a:ea typeface="宋体" panose="02010600030101010101" pitchFamily="2" charset="-122"/>
              </a:rPr>
              <a:t>1</a:t>
            </a:r>
            <a:r>
              <a:rPr lang="en-US" altLang="zh-CN" dirty="0">
                <a:ea typeface="宋体" panose="02010600030101010101" pitchFamily="2" charset="-122"/>
              </a:rPr>
              <a:t>, </a:t>
            </a:r>
            <a:r>
              <a:rPr lang="en-US" altLang="zh-CN" i="1" dirty="0" err="1">
                <a:ea typeface="宋体" panose="02010600030101010101" pitchFamily="2" charset="-122"/>
              </a:rPr>
              <a:t>k</a:t>
            </a:r>
            <a:r>
              <a:rPr lang="en-US" altLang="zh-CN" baseline="-25000" dirty="0" err="1">
                <a:ea typeface="宋体" panose="02010600030101010101" pitchFamily="2" charset="-122"/>
              </a:rPr>
              <a:t>2</a:t>
            </a:r>
            <a:r>
              <a:rPr lang="en-US" altLang="zh-CN" dirty="0">
                <a:ea typeface="宋体" panose="02010600030101010101" pitchFamily="2" charset="-122"/>
              </a:rPr>
              <a:t>, ..., </a:t>
            </a:r>
            <a:r>
              <a:rPr lang="en-US" altLang="zh-CN" i="1" dirty="0" err="1">
                <a:ea typeface="宋体" panose="02010600030101010101" pitchFamily="2" charset="-122"/>
              </a:rPr>
              <a:t>k</a:t>
            </a:r>
            <a:r>
              <a:rPr lang="en-US" altLang="zh-CN" i="1" baseline="-25000" dirty="0" err="1">
                <a:ea typeface="宋体" panose="02010600030101010101" pitchFamily="2" charset="-122"/>
              </a:rPr>
              <a:t>n</a:t>
            </a:r>
            <a:r>
              <a:rPr lang="en-US" altLang="zh-CN" dirty="0">
                <a:ea typeface="宋体" panose="02010600030101010101" pitchFamily="2" charset="-122"/>
              </a:rPr>
              <a:t> &gt;</a:t>
            </a:r>
            <a:r>
              <a:rPr lang="zh-CN" altLang="en-US" dirty="0">
                <a:ea typeface="宋体" panose="02010600030101010101" pitchFamily="2" charset="-122"/>
              </a:rPr>
              <a:t>，其中</a:t>
            </a:r>
            <a:r>
              <a:rPr lang="en-US" altLang="zh-CN" dirty="0">
                <a:ea typeface="宋体" panose="02010600030101010101" pitchFamily="2" charset="-122"/>
              </a:rPr>
              <a:t>n</a:t>
            </a:r>
            <a:r>
              <a:rPr lang="zh-CN" altLang="en-US" dirty="0">
                <a:ea typeface="宋体" panose="02010600030101010101" pitchFamily="2" charset="-122"/>
              </a:rPr>
              <a:t>个关键字互不相同，且都已排好序 </a:t>
            </a:r>
            <a:r>
              <a:rPr lang="en-US" altLang="zh-CN" dirty="0">
                <a:ea typeface="宋体" panose="02010600030101010101" pitchFamily="2" charset="-122"/>
              </a:rPr>
              <a:t>(</a:t>
            </a:r>
            <a:r>
              <a:rPr lang="en-US" altLang="zh-CN" i="1" dirty="0" err="1">
                <a:ea typeface="宋体" panose="02010600030101010101" pitchFamily="2" charset="-122"/>
              </a:rPr>
              <a:t>k</a:t>
            </a:r>
            <a:r>
              <a:rPr lang="en-US" altLang="zh-CN" i="1" baseline="-25000" dirty="0" err="1">
                <a:ea typeface="宋体" panose="02010600030101010101" pitchFamily="2" charset="-122"/>
              </a:rPr>
              <a:t>1</a:t>
            </a:r>
            <a:r>
              <a:rPr lang="en-US" altLang="zh-CN" dirty="0">
                <a:ea typeface="宋体" panose="02010600030101010101" pitchFamily="2" charset="-122"/>
              </a:rPr>
              <a:t> &lt; </a:t>
            </a:r>
            <a:r>
              <a:rPr lang="en-US" altLang="zh-CN" i="1" dirty="0" err="1">
                <a:ea typeface="宋体" panose="02010600030101010101" pitchFamily="2" charset="-122"/>
              </a:rPr>
              <a:t>k</a:t>
            </a:r>
            <a:r>
              <a:rPr lang="en-US" altLang="zh-CN" baseline="-25000" dirty="0" err="1">
                <a:ea typeface="宋体" panose="02010600030101010101" pitchFamily="2" charset="-122"/>
              </a:rPr>
              <a:t>2</a:t>
            </a:r>
            <a:r>
              <a:rPr lang="en-US" altLang="zh-CN" dirty="0">
                <a:ea typeface="宋体" panose="02010600030101010101" pitchFamily="2" charset="-122"/>
              </a:rPr>
              <a:t>  ··· &lt; </a:t>
            </a:r>
            <a:r>
              <a:rPr lang="en-US" altLang="zh-CN" i="1" dirty="0" err="1">
                <a:ea typeface="宋体" panose="02010600030101010101" pitchFamily="2" charset="-122"/>
              </a:rPr>
              <a:t>k</a:t>
            </a:r>
            <a:r>
              <a:rPr lang="en-US" altLang="zh-CN" i="1" baseline="-25000" dirty="0" err="1">
                <a:ea typeface="宋体" panose="02010600030101010101" pitchFamily="2" charset="-122"/>
              </a:rPr>
              <a:t>n</a:t>
            </a:r>
            <a:r>
              <a:rPr lang="en-US" altLang="zh-CN" dirty="0">
                <a:ea typeface="宋体" panose="02010600030101010101" pitchFamily="2" charset="-122"/>
              </a:rPr>
              <a:t>), </a:t>
            </a:r>
            <a:endParaRPr lang="en-US" altLang="zh-CN" dirty="0" smtClean="0">
              <a:ea typeface="宋体" panose="02010600030101010101" pitchFamily="2" charset="-122"/>
            </a:endParaRPr>
          </a:p>
          <a:p>
            <a:pPr lvl="1"/>
            <a:r>
              <a:rPr lang="zh-CN" altLang="en-US" dirty="0" smtClean="0">
                <a:ea typeface="宋体" panose="02010600030101010101" pitchFamily="2" charset="-122"/>
              </a:rPr>
              <a:t>并且</a:t>
            </a:r>
            <a:r>
              <a:rPr lang="zh-CN" altLang="en-US" dirty="0">
                <a:ea typeface="宋体" panose="02010600030101010101" pitchFamily="2" charset="-122"/>
              </a:rPr>
              <a:t>有 </a:t>
            </a:r>
            <a:r>
              <a:rPr lang="en-US" altLang="zh-CN" i="1" dirty="0">
                <a:ea typeface="宋体" panose="02010600030101010101" pitchFamily="2" charset="-122"/>
              </a:rPr>
              <a:t>n </a:t>
            </a:r>
            <a:r>
              <a:rPr lang="en-US" altLang="zh-CN" dirty="0">
                <a:ea typeface="宋体" panose="02010600030101010101" pitchFamily="2" charset="-122"/>
              </a:rPr>
              <a:t>+ 1 </a:t>
            </a:r>
            <a:r>
              <a:rPr lang="zh-CN" altLang="en-US" dirty="0">
                <a:ea typeface="宋体" panose="02010600030101010101" pitchFamily="2" charset="-122"/>
              </a:rPr>
              <a:t>个</a:t>
            </a:r>
            <a:r>
              <a:rPr lang="en-US" altLang="zh-CN" dirty="0">
                <a:ea typeface="宋体" panose="02010600030101010101" pitchFamily="2" charset="-122"/>
              </a:rPr>
              <a:t>“</a:t>
            </a:r>
            <a:r>
              <a:rPr lang="zh-CN" altLang="en-US" dirty="0">
                <a:ea typeface="宋体" panose="02010600030101010101" pitchFamily="2" charset="-122"/>
              </a:rPr>
              <a:t>虚拟”的关键字 </a:t>
            </a:r>
            <a:r>
              <a:rPr lang="en-US" altLang="zh-CN" i="1" dirty="0" err="1">
                <a:ea typeface="宋体" panose="02010600030101010101" pitchFamily="2" charset="-122"/>
              </a:rPr>
              <a:t>d</a:t>
            </a:r>
            <a:r>
              <a:rPr lang="en-US" altLang="zh-CN" baseline="-25000" dirty="0" err="1">
                <a:ea typeface="宋体" panose="02010600030101010101" pitchFamily="2" charset="-122"/>
              </a:rPr>
              <a:t>0</a:t>
            </a:r>
            <a:r>
              <a:rPr lang="en-US" altLang="zh-CN" dirty="0">
                <a:ea typeface="宋体" panose="02010600030101010101" pitchFamily="2" charset="-122"/>
              </a:rPr>
              <a:t>, </a:t>
            </a:r>
            <a:r>
              <a:rPr lang="en-US" altLang="zh-CN" i="1" dirty="0" err="1">
                <a:ea typeface="宋体" panose="02010600030101010101" pitchFamily="2" charset="-122"/>
              </a:rPr>
              <a:t>d</a:t>
            </a:r>
            <a:r>
              <a:rPr lang="en-US" altLang="zh-CN" baseline="-25000" dirty="0" err="1">
                <a:ea typeface="宋体" panose="02010600030101010101" pitchFamily="2" charset="-122"/>
              </a:rPr>
              <a:t>1</a:t>
            </a:r>
            <a:r>
              <a:rPr lang="en-US" altLang="zh-CN" dirty="0">
                <a:ea typeface="宋体" panose="02010600030101010101" pitchFamily="2" charset="-122"/>
              </a:rPr>
              <a:t>, </a:t>
            </a:r>
            <a:r>
              <a:rPr lang="en-US" altLang="zh-CN" i="1" dirty="0" err="1">
                <a:ea typeface="宋体" panose="02010600030101010101" pitchFamily="2" charset="-122"/>
              </a:rPr>
              <a:t>d</a:t>
            </a:r>
            <a:r>
              <a:rPr lang="en-US" altLang="zh-CN" baseline="-25000" dirty="0" err="1">
                <a:ea typeface="宋体" panose="02010600030101010101" pitchFamily="2" charset="-122"/>
              </a:rPr>
              <a:t>2</a:t>
            </a:r>
            <a:r>
              <a:rPr lang="en-US" altLang="zh-CN" dirty="0">
                <a:ea typeface="宋体" panose="02010600030101010101" pitchFamily="2" charset="-122"/>
              </a:rPr>
              <a:t>, ..., </a:t>
            </a:r>
            <a:r>
              <a:rPr lang="en-US" altLang="zh-CN" i="1" dirty="0" err="1">
                <a:ea typeface="宋体" panose="02010600030101010101" pitchFamily="2" charset="-122"/>
              </a:rPr>
              <a:t>d</a:t>
            </a:r>
            <a:r>
              <a:rPr lang="en-US" altLang="zh-CN" i="1" baseline="-25000" dirty="0" err="1">
                <a:ea typeface="宋体" panose="02010600030101010101" pitchFamily="2" charset="-122"/>
              </a:rPr>
              <a:t>n</a:t>
            </a:r>
            <a:r>
              <a:rPr lang="en-US" altLang="zh-CN" dirty="0">
                <a:ea typeface="宋体" panose="02010600030101010101" pitchFamily="2" charset="-122"/>
              </a:rPr>
              <a:t> </a:t>
            </a:r>
            <a:r>
              <a:rPr lang="zh-CN" altLang="en-US" dirty="0">
                <a:ea typeface="宋体" panose="02010600030101010101" pitchFamily="2" charset="-122"/>
              </a:rPr>
              <a:t>我们希望从这些关键字中建立一棵二叉搜索树</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r>
              <a:rPr lang="zh-CN" altLang="en-US" dirty="0" smtClean="0">
                <a:ea typeface="宋体" panose="02010600030101010101" pitchFamily="2" charset="-122"/>
              </a:rPr>
              <a:t>对于</a:t>
            </a:r>
            <a:r>
              <a:rPr lang="zh-CN" altLang="en-US" dirty="0">
                <a:ea typeface="宋体" panose="02010600030101010101" pitchFamily="2" charset="-122"/>
              </a:rPr>
              <a:t>每个关键字 </a:t>
            </a:r>
            <a:r>
              <a:rPr lang="en-US" altLang="zh-CN" i="1" dirty="0" err="1">
                <a:ea typeface="宋体" panose="02010600030101010101" pitchFamily="2" charset="-122"/>
              </a:rPr>
              <a:t>k</a:t>
            </a:r>
            <a:r>
              <a:rPr lang="en-US" altLang="zh-CN" i="1" baseline="-25000" dirty="0" err="1">
                <a:ea typeface="宋体" panose="02010600030101010101" pitchFamily="2" charset="-122"/>
              </a:rPr>
              <a:t>i</a:t>
            </a:r>
            <a:r>
              <a:rPr lang="en-US" altLang="zh-CN" dirty="0">
                <a:ea typeface="宋体" panose="02010600030101010101" pitchFamily="2" charset="-122"/>
              </a:rPr>
              <a:t>, </a:t>
            </a:r>
            <a:r>
              <a:rPr lang="zh-CN" altLang="en-US" dirty="0">
                <a:ea typeface="宋体" panose="02010600030101010101" pitchFamily="2" charset="-122"/>
              </a:rPr>
              <a:t>搜索的概率为 </a:t>
            </a:r>
            <a:r>
              <a:rPr lang="en-US" altLang="zh-CN" i="1" dirty="0">
                <a:ea typeface="宋体" panose="02010600030101010101" pitchFamily="2" charset="-122"/>
              </a:rPr>
              <a:t>p</a:t>
            </a:r>
            <a:r>
              <a:rPr lang="en-US" altLang="zh-CN" i="1" baseline="-25000" dirty="0">
                <a:ea typeface="宋体" panose="02010600030101010101" pitchFamily="2" charset="-122"/>
              </a:rPr>
              <a:t>i</a:t>
            </a:r>
            <a:r>
              <a:rPr lang="en-US" altLang="zh-CN" i="1" dirty="0">
                <a:ea typeface="宋体" panose="02010600030101010101" pitchFamily="2" charset="-122"/>
              </a:rPr>
              <a:t> </a:t>
            </a:r>
            <a:r>
              <a:rPr lang="zh-CN" altLang="en-US" dirty="0">
                <a:ea typeface="宋体" panose="02010600030101010101" pitchFamily="2" charset="-122"/>
              </a:rPr>
              <a:t>。 </a:t>
            </a:r>
            <a:endParaRPr lang="en-US" altLang="zh-CN" dirty="0" smtClean="0">
              <a:ea typeface="宋体" panose="02010600030101010101" pitchFamily="2" charset="-122"/>
            </a:endParaRPr>
          </a:p>
          <a:p>
            <a:pPr lvl="1"/>
            <a:r>
              <a:rPr lang="zh-CN" altLang="en-US" dirty="0" smtClean="0">
                <a:ea typeface="宋体" panose="02010600030101010101" pitchFamily="2" charset="-122"/>
              </a:rPr>
              <a:t>对于</a:t>
            </a:r>
            <a:r>
              <a:rPr lang="zh-CN" altLang="en-US" dirty="0">
                <a:ea typeface="宋体" panose="02010600030101010101" pitchFamily="2" charset="-122"/>
              </a:rPr>
              <a:t>每个 </a:t>
            </a:r>
            <a:r>
              <a:rPr lang="en-US" altLang="zh-CN" i="1" dirty="0">
                <a:ea typeface="宋体" panose="02010600030101010101" pitchFamily="2" charset="-122"/>
              </a:rPr>
              <a:t>d</a:t>
            </a:r>
            <a:r>
              <a:rPr lang="en-US" altLang="zh-CN" i="1" baseline="-25000" dirty="0">
                <a:ea typeface="宋体" panose="02010600030101010101" pitchFamily="2" charset="-122"/>
              </a:rPr>
              <a:t>i</a:t>
            </a:r>
            <a:r>
              <a:rPr lang="en-US" altLang="zh-CN" dirty="0">
                <a:ea typeface="宋体" panose="02010600030101010101" pitchFamily="2" charset="-122"/>
              </a:rPr>
              <a:t>, </a:t>
            </a:r>
            <a:r>
              <a:rPr lang="zh-CN" altLang="en-US" dirty="0">
                <a:ea typeface="宋体" panose="02010600030101010101" pitchFamily="2" charset="-122"/>
              </a:rPr>
              <a:t>相应的搜索概率为 </a:t>
            </a:r>
            <a:r>
              <a:rPr lang="en-US" altLang="zh-CN" i="1" dirty="0">
                <a:ea typeface="宋体" panose="02010600030101010101" pitchFamily="2" charset="-122"/>
              </a:rPr>
              <a:t>q</a:t>
            </a:r>
            <a:r>
              <a:rPr lang="en-US" altLang="zh-CN" i="1" baseline="-25000" dirty="0">
                <a:ea typeface="宋体" panose="02010600030101010101" pitchFamily="2" charset="-122"/>
              </a:rPr>
              <a:t>i</a:t>
            </a:r>
            <a:r>
              <a:rPr lang="en-US" altLang="zh-CN" i="1" dirty="0">
                <a:ea typeface="宋体" panose="02010600030101010101" pitchFamily="2" charset="-122"/>
              </a:rPr>
              <a:t> </a:t>
            </a:r>
            <a:r>
              <a:rPr lang="zh-CN" altLang="en-US" dirty="0">
                <a:ea typeface="宋体" panose="02010600030101010101" pitchFamily="2" charset="-122"/>
              </a:rPr>
              <a:t>。</a:t>
            </a:r>
            <a:r>
              <a:rPr lang="en-US" altLang="zh-CN" dirty="0">
                <a:ea typeface="宋体" panose="02010600030101010101" pitchFamily="2" charset="-122"/>
              </a:rPr>
              <a:t> </a:t>
            </a:r>
            <a:endParaRPr lang="en-US" altLang="zh-CN" dirty="0" smtClean="0">
              <a:ea typeface="宋体" panose="02010600030101010101" pitchFamily="2" charset="-122"/>
            </a:endParaRPr>
          </a:p>
          <a:p>
            <a:pPr lvl="1"/>
            <a:r>
              <a:rPr lang="zh-CN" altLang="en-US" dirty="0" smtClean="0">
                <a:ea typeface="宋体" panose="02010600030101010101" pitchFamily="2" charset="-122"/>
              </a:rPr>
              <a:t>假设</a:t>
            </a:r>
            <a:r>
              <a:rPr lang="zh-CN" altLang="en-US" dirty="0">
                <a:ea typeface="宋体" panose="02010600030101010101" pitchFamily="2" charset="-122"/>
              </a:rPr>
              <a:t>一个搜索的实际花费为二叉树的节点数</a:t>
            </a:r>
            <a:r>
              <a:rPr lang="en-US" altLang="zh-CN" dirty="0">
                <a:ea typeface="宋体" panose="02010600030101010101" pitchFamily="2" charset="-122"/>
              </a:rPr>
              <a:t>, i.e., </a:t>
            </a:r>
            <a:r>
              <a:rPr lang="zh-CN" altLang="en-US" dirty="0" smtClean="0">
                <a:ea typeface="宋体" panose="02010600030101010101" pitchFamily="2" charset="-122"/>
              </a:rPr>
              <a:t>深度 </a:t>
            </a:r>
            <a:r>
              <a:rPr lang="en-US" altLang="zh-CN" dirty="0">
                <a:ea typeface="宋体" panose="02010600030101010101" pitchFamily="2" charset="-122"/>
              </a:rPr>
              <a:t>+1</a:t>
            </a:r>
            <a:r>
              <a:rPr lang="zh-CN" altLang="en-US" dirty="0">
                <a:ea typeface="宋体" panose="02010600030101010101" pitchFamily="2" charset="-122"/>
              </a:rPr>
              <a:t>。从而在 </a:t>
            </a:r>
            <a:r>
              <a:rPr lang="en-US" altLang="zh-CN" i="1" dirty="0">
                <a:ea typeface="宋体" panose="02010600030101010101" pitchFamily="2" charset="-122"/>
              </a:rPr>
              <a:t>T </a:t>
            </a:r>
            <a:r>
              <a:rPr lang="zh-CN" altLang="en-US" dirty="0">
                <a:ea typeface="宋体" panose="02010600030101010101" pitchFamily="2" charset="-122"/>
              </a:rPr>
              <a:t>中所做的一次搜索所花费的预期成本为</a:t>
            </a:r>
            <a:endParaRPr lang="en-US" altLang="zh-CN" dirty="0">
              <a:ea typeface="宋体" panose="02010600030101010101" pitchFamily="2" charset="-122"/>
            </a:endParaRPr>
          </a:p>
          <a:p>
            <a:endParaRPr lang="en-US" altLang="zh-CN" dirty="0" smtClean="0">
              <a:solidFill>
                <a:schemeClr val="tx2"/>
              </a:solidFill>
              <a:ea typeface="宋体" panose="02010600030101010101" pitchFamily="2" charset="-122"/>
            </a:endParaRPr>
          </a:p>
          <a:p>
            <a:endParaRPr lang="zh-CN" altLang="en-US" dirty="0">
              <a:ea typeface="宋体" panose="02010600030101010101" pitchFamily="2" charset="-122"/>
            </a:endParaRPr>
          </a:p>
        </p:txBody>
      </p:sp>
      <p:sp>
        <p:nvSpPr>
          <p:cNvPr id="2" name="日期占位符 1"/>
          <p:cNvSpPr>
            <a:spLocks noGrp="1"/>
          </p:cNvSpPr>
          <p:nvPr>
            <p:ph type="dt" sz="half" idx="10"/>
          </p:nvPr>
        </p:nvSpPr>
        <p:spPr/>
        <p:txBody>
          <a:bodyPr/>
          <a:lstStyle/>
          <a:p>
            <a:fld id="{849B7713-0494-4996-A9F5-9C595F759DE7}" type="datetime1">
              <a:rPr lang="zh-CN" altLang="en-US" smtClean="0"/>
              <a:t>2019/2/22</a:t>
            </a:fld>
            <a:endParaRPr lang="zh-CN" altLang="en-US"/>
          </a:p>
        </p:txBody>
      </p:sp>
      <p:graphicFrame>
        <p:nvGraphicFramePr>
          <p:cNvPr id="16" name="Object 4"/>
          <p:cNvGraphicFramePr>
            <a:graphicFrameLocks noChangeAspect="1"/>
          </p:cNvGraphicFramePr>
          <p:nvPr>
            <p:extLst>
              <p:ext uri="{D42A27DB-BD31-4B8C-83A1-F6EECF244321}">
                <p14:modId xmlns:p14="http://schemas.microsoft.com/office/powerpoint/2010/main" val="2250518669"/>
              </p:ext>
            </p:extLst>
          </p:nvPr>
        </p:nvGraphicFramePr>
        <p:xfrm>
          <a:off x="2402640" y="3881438"/>
          <a:ext cx="4559380" cy="946016"/>
        </p:xfrm>
        <a:graphic>
          <a:graphicData uri="http://schemas.openxmlformats.org/presentationml/2006/ole">
            <mc:AlternateContent xmlns:mc="http://schemas.openxmlformats.org/markup-compatibility/2006">
              <mc:Choice xmlns:v="urn:schemas-microsoft-com:vml" Requires="v">
                <p:oleObj spid="_x0000_s2064" name="公式" r:id="rId3" imgW="2082600" imgH="431640" progId="Equation.3">
                  <p:embed/>
                </p:oleObj>
              </mc:Choice>
              <mc:Fallback>
                <p:oleObj name="公式" r:id="rId3" imgW="2082600" imgH="431640" progId="Equation.3">
                  <p:embed/>
                  <p:pic>
                    <p:nvPicPr>
                      <p:cNvPr id="6174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640" y="3881438"/>
                        <a:ext cx="4559380" cy="946016"/>
                      </a:xfrm>
                      <a:prstGeom prst="rect">
                        <a:avLst/>
                      </a:prstGeom>
                      <a:noFill/>
                      <a:ln>
                        <a:noFill/>
                      </a:ln>
                      <a:effectLst/>
                    </p:spPr>
                  </p:pic>
                </p:oleObj>
              </mc:Fallback>
            </mc:AlternateContent>
          </a:graphicData>
        </a:graphic>
      </p:graphicFrame>
      <p:sp>
        <p:nvSpPr>
          <p:cNvPr id="3" name="矩形 2"/>
          <p:cNvSpPr/>
          <p:nvPr/>
        </p:nvSpPr>
        <p:spPr>
          <a:xfrm>
            <a:off x="705389" y="5310087"/>
            <a:ext cx="7953883" cy="313932"/>
          </a:xfrm>
          <a:prstGeom prst="rect">
            <a:avLst/>
          </a:prstGeom>
        </p:spPr>
        <p:txBody>
          <a:bodyPr wrap="square">
            <a:spAutoFit/>
          </a:bodyPr>
          <a:lstStyle/>
          <a:p>
            <a:pPr>
              <a:lnSpc>
                <a:spcPct val="80000"/>
              </a:lnSpc>
              <a:buFont typeface="Wingdings" panose="05000000000000000000" pitchFamily="2" charset="2"/>
              <a:buNone/>
            </a:pPr>
            <a:r>
              <a:rPr lang="zh-CN" altLang="en-US" dirty="0">
                <a:ea typeface="宋体" panose="02010600030101010101" pitchFamily="2" charset="-122"/>
              </a:rPr>
              <a:t>给定一个概率的集合</a:t>
            </a:r>
            <a:r>
              <a:rPr lang="en-US" altLang="zh-CN" dirty="0">
                <a:ea typeface="宋体" panose="02010600030101010101" pitchFamily="2" charset="-122"/>
              </a:rPr>
              <a:t>, </a:t>
            </a:r>
            <a:r>
              <a:rPr lang="zh-CN" altLang="en-US" dirty="0">
                <a:ea typeface="宋体" panose="02010600030101010101" pitchFamily="2" charset="-122"/>
              </a:rPr>
              <a:t>我们的目标是构造一棵二叉搜索树</a:t>
            </a:r>
            <a:r>
              <a:rPr lang="en-US" altLang="zh-CN" i="1" dirty="0">
                <a:ea typeface="宋体" panose="02010600030101010101" pitchFamily="2" charset="-122"/>
              </a:rPr>
              <a:t>T</a:t>
            </a:r>
            <a:r>
              <a:rPr lang="zh-CN" altLang="en-US" dirty="0">
                <a:ea typeface="宋体" panose="02010600030101010101" pitchFamily="2" charset="-122"/>
              </a:rPr>
              <a:t>，使得 </a:t>
            </a:r>
            <a:r>
              <a:rPr lang="en-US" altLang="zh-CN" i="1" dirty="0">
                <a:ea typeface="宋体" panose="02010600030101010101" pitchFamily="2" charset="-122"/>
              </a:rPr>
              <a:t>E</a:t>
            </a:r>
            <a:r>
              <a:rPr lang="en-US" altLang="zh-CN" dirty="0">
                <a:ea typeface="宋体" panose="02010600030101010101" pitchFamily="2" charset="-122"/>
              </a:rPr>
              <a:t>(</a:t>
            </a:r>
            <a:r>
              <a:rPr lang="en-US" altLang="zh-CN" i="1" dirty="0">
                <a:ea typeface="宋体" panose="02010600030101010101" pitchFamily="2" charset="-122"/>
              </a:rPr>
              <a:t>T</a:t>
            </a:r>
            <a:r>
              <a:rPr lang="en-US" altLang="zh-CN" dirty="0">
                <a:ea typeface="宋体" panose="02010600030101010101" pitchFamily="2" charset="-122"/>
              </a:rPr>
              <a:t>) </a:t>
            </a:r>
            <a:r>
              <a:rPr lang="zh-CN" altLang="en-US" dirty="0">
                <a:ea typeface="宋体" panose="02010600030101010101" pitchFamily="2" charset="-122"/>
              </a:rPr>
              <a:t>为最小。</a:t>
            </a:r>
            <a:endParaRPr lang="en-US" altLang="zh-CN" dirty="0">
              <a:ea typeface="宋体" panose="02010600030101010101" pitchFamily="2" charset="-122"/>
            </a:endParaRPr>
          </a:p>
        </p:txBody>
      </p:sp>
    </p:spTree>
    <p:extLst>
      <p:ext uri="{BB962C8B-B14F-4D97-AF65-F5344CB8AC3E}">
        <p14:creationId xmlns:p14="http://schemas.microsoft.com/office/powerpoint/2010/main" val="1425459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49EA9A-E57D-4AAE-95A0-DFD866A812D2}" type="slidenum">
              <a:rPr lang="zh-CN" altLang="en-US"/>
              <a:pPr/>
              <a:t>15</a:t>
            </a:fld>
            <a:endParaRPr lang="en-US" altLang="zh-CN"/>
          </a:p>
        </p:txBody>
      </p:sp>
      <p:sp>
        <p:nvSpPr>
          <p:cNvPr id="622594" name="Rectangle 2"/>
          <p:cNvSpPr>
            <a:spLocks noGrp="1" noChangeArrowheads="1"/>
          </p:cNvSpPr>
          <p:nvPr>
            <p:ph type="title"/>
          </p:nvPr>
        </p:nvSpPr>
        <p:spPr/>
        <p:txBody>
          <a:bodyPr/>
          <a:lstStyle/>
          <a:p>
            <a:r>
              <a:rPr lang="zh-CN" altLang="en-US" dirty="0"/>
              <a:t>最优二叉查找树</a:t>
            </a:r>
            <a:endParaRPr lang="zh-CN" altLang="en-US" dirty="0">
              <a:ea typeface="宋体" panose="02010600030101010101" pitchFamily="2" charset="-122"/>
            </a:endParaRPr>
          </a:p>
        </p:txBody>
      </p:sp>
      <p:sp>
        <p:nvSpPr>
          <p:cNvPr id="622595" name="Rectangle 3"/>
          <p:cNvSpPr>
            <a:spLocks noGrp="1" noChangeArrowheads="1"/>
          </p:cNvSpPr>
          <p:nvPr>
            <p:ph type="body" idx="1"/>
          </p:nvPr>
        </p:nvSpPr>
        <p:spPr>
          <a:xfrm>
            <a:off x="395288" y="1341438"/>
            <a:ext cx="8574087" cy="5080000"/>
          </a:xfrm>
        </p:spPr>
        <p:txBody>
          <a:bodyPr/>
          <a:lstStyle/>
          <a:p>
            <a:r>
              <a:rPr lang="zh-CN" altLang="en-US" dirty="0" smtClean="0">
                <a:ea typeface="宋体" panose="02010600030101010101" pitchFamily="2" charset="-122"/>
              </a:rPr>
              <a:t>回到</a:t>
            </a:r>
            <a:r>
              <a:rPr lang="zh-CN" altLang="en-US" dirty="0"/>
              <a:t>最优二叉查找</a:t>
            </a:r>
            <a:r>
              <a:rPr lang="zh-CN" altLang="en-US" dirty="0" smtClean="0"/>
              <a:t>树结构问题</a:t>
            </a:r>
            <a:endParaRPr lang="en-US" altLang="zh-CN" dirty="0" smtClean="0">
              <a:ea typeface="宋体" panose="02010600030101010101" pitchFamily="2" charset="-122"/>
            </a:endParaRPr>
          </a:p>
          <a:p>
            <a:pPr lvl="1"/>
            <a:r>
              <a:rPr lang="zh-CN" altLang="en-US" dirty="0" smtClean="0">
                <a:ea typeface="宋体" panose="02010600030101010101" pitchFamily="2" charset="-122"/>
              </a:rPr>
              <a:t>子问题是什么？</a:t>
            </a:r>
            <a:r>
              <a:rPr lang="en-US" altLang="zh-CN" dirty="0" smtClean="0">
                <a:ea typeface="宋体" panose="02010600030101010101" pitchFamily="2" charset="-122"/>
              </a:rPr>
              <a:t>——</a:t>
            </a:r>
            <a:r>
              <a:rPr lang="zh-CN" altLang="en-US" dirty="0" smtClean="0">
                <a:ea typeface="宋体" panose="02010600030101010101" pitchFamily="2" charset="-122"/>
              </a:rPr>
              <a:t>每一个节点作为根，其左右子树的如何最优</a:t>
            </a:r>
            <a:endParaRPr lang="en-US" altLang="zh-CN" dirty="0" smtClean="0">
              <a:ea typeface="宋体" panose="02010600030101010101" pitchFamily="2" charset="-122"/>
            </a:endParaRPr>
          </a:p>
          <a:p>
            <a:pPr lvl="1"/>
            <a:r>
              <a:rPr lang="zh-CN" altLang="en-US" dirty="0" smtClean="0">
                <a:ea typeface="宋体" panose="02010600030101010101" pitchFamily="2" charset="-122"/>
              </a:rPr>
              <a:t>满足最优性原则吗？</a:t>
            </a:r>
            <a:endParaRPr lang="en-US" altLang="zh-CN" dirty="0">
              <a:ea typeface="宋体" panose="02010600030101010101" pitchFamily="2" charset="-122"/>
            </a:endParaRPr>
          </a:p>
          <a:p>
            <a:endParaRPr lang="en-US" altLang="zh-CN" dirty="0" smtClean="0">
              <a:solidFill>
                <a:schemeClr val="tx2"/>
              </a:solidFill>
              <a:ea typeface="宋体" panose="02010600030101010101" pitchFamily="2" charset="-122"/>
            </a:endParaRPr>
          </a:p>
          <a:p>
            <a:r>
              <a:rPr lang="zh-CN" altLang="en-US" dirty="0" smtClean="0">
                <a:solidFill>
                  <a:schemeClr val="tx2"/>
                </a:solidFill>
                <a:ea typeface="宋体" panose="02010600030101010101" pitchFamily="2" charset="-122"/>
              </a:rPr>
              <a:t>最</a:t>
            </a:r>
            <a:r>
              <a:rPr lang="zh-CN" altLang="en-US" dirty="0">
                <a:solidFill>
                  <a:schemeClr val="tx2"/>
                </a:solidFill>
                <a:ea typeface="宋体" panose="02010600030101010101" pitchFamily="2" charset="-122"/>
              </a:rPr>
              <a:t>优子结构</a:t>
            </a:r>
            <a:r>
              <a:rPr lang="zh-CN" altLang="en-US" dirty="0" smtClean="0">
                <a:solidFill>
                  <a:schemeClr val="tx2"/>
                </a:solidFill>
                <a:ea typeface="宋体" panose="02010600030101010101" pitchFamily="2" charset="-122"/>
              </a:rPr>
              <a:t>性质</a:t>
            </a:r>
            <a:endParaRPr lang="en-US" altLang="zh-CN" dirty="0" smtClean="0">
              <a:ea typeface="宋体" panose="02010600030101010101" pitchFamily="2" charset="-122"/>
            </a:endParaRPr>
          </a:p>
          <a:p>
            <a:pPr lvl="1"/>
            <a:r>
              <a:rPr lang="zh-CN" altLang="en-US" dirty="0" smtClean="0">
                <a:ea typeface="宋体" panose="02010600030101010101" pitchFamily="2" charset="-122"/>
              </a:rPr>
              <a:t>如果</a:t>
            </a:r>
            <a:r>
              <a:rPr lang="zh-CN" altLang="en-US" dirty="0">
                <a:ea typeface="宋体" panose="02010600030101010101" pitchFamily="2" charset="-122"/>
              </a:rPr>
              <a:t>最优二叉搜索树 </a:t>
            </a:r>
            <a:r>
              <a:rPr lang="en-US" altLang="zh-CN" i="1" dirty="0">
                <a:ea typeface="宋体" panose="02010600030101010101" pitchFamily="2" charset="-122"/>
              </a:rPr>
              <a:t>T </a:t>
            </a:r>
            <a:r>
              <a:rPr lang="zh-CN" altLang="en-US" dirty="0">
                <a:ea typeface="宋体" panose="02010600030101010101" pitchFamily="2" charset="-122"/>
              </a:rPr>
              <a:t>有一棵子树 </a:t>
            </a:r>
            <a:r>
              <a:rPr lang="en-US" altLang="zh-CN" i="1" dirty="0">
                <a:ea typeface="宋体" panose="02010600030101010101" pitchFamily="2" charset="-122"/>
              </a:rPr>
              <a:t>T</a:t>
            </a:r>
            <a:r>
              <a:rPr lang="en-US" altLang="en-US" dirty="0"/>
              <a:t>′</a:t>
            </a:r>
            <a:r>
              <a:rPr lang="en-US" altLang="zh-CN" dirty="0">
                <a:ea typeface="宋体" panose="02010600030101010101" pitchFamily="2" charset="-122"/>
              </a:rPr>
              <a:t> </a:t>
            </a:r>
            <a:r>
              <a:rPr lang="zh-CN" altLang="en-US" dirty="0">
                <a:ea typeface="宋体" panose="02010600030101010101" pitchFamily="2" charset="-122"/>
              </a:rPr>
              <a:t>包含关键字 </a:t>
            </a:r>
            <a:r>
              <a:rPr lang="en-US" altLang="zh-CN" i="1" dirty="0" err="1">
                <a:ea typeface="宋体" panose="02010600030101010101" pitchFamily="2" charset="-122"/>
              </a:rPr>
              <a:t>k</a:t>
            </a:r>
            <a:r>
              <a:rPr lang="en-US" altLang="zh-CN" i="1" baseline="-25000" dirty="0" err="1">
                <a:ea typeface="宋体" panose="02010600030101010101" pitchFamily="2" charset="-122"/>
              </a:rPr>
              <a:t>i</a:t>
            </a:r>
            <a:r>
              <a:rPr lang="en-US" altLang="zh-CN" dirty="0">
                <a:ea typeface="宋体" panose="02010600030101010101" pitchFamily="2" charset="-122"/>
              </a:rPr>
              <a:t>, ..., </a:t>
            </a:r>
            <a:r>
              <a:rPr lang="en-US" altLang="zh-CN" i="1" dirty="0" err="1">
                <a:ea typeface="宋体" panose="02010600030101010101" pitchFamily="2" charset="-122"/>
              </a:rPr>
              <a:t>k</a:t>
            </a:r>
            <a:r>
              <a:rPr lang="en-US" altLang="zh-CN" i="1" baseline="-25000" dirty="0" err="1">
                <a:ea typeface="宋体" panose="02010600030101010101" pitchFamily="2" charset="-122"/>
              </a:rPr>
              <a:t>j</a:t>
            </a:r>
            <a:r>
              <a:rPr lang="en-US" altLang="zh-CN" dirty="0">
                <a:ea typeface="宋体" panose="02010600030101010101" pitchFamily="2" charset="-122"/>
              </a:rPr>
              <a:t>, </a:t>
            </a:r>
            <a:r>
              <a:rPr lang="zh-CN" altLang="en-US" dirty="0">
                <a:ea typeface="宋体" panose="02010600030101010101" pitchFamily="2" charset="-122"/>
              </a:rPr>
              <a:t>那么子树 </a:t>
            </a:r>
            <a:r>
              <a:rPr lang="en-US" altLang="zh-CN" i="1" dirty="0">
                <a:ea typeface="宋体" panose="02010600030101010101" pitchFamily="2" charset="-122"/>
              </a:rPr>
              <a:t>T</a:t>
            </a:r>
            <a:r>
              <a:rPr lang="en-US" altLang="en-US" dirty="0"/>
              <a:t>′</a:t>
            </a:r>
            <a:r>
              <a:rPr lang="zh-CN" altLang="en-US" dirty="0">
                <a:ea typeface="宋体" panose="02010600030101010101" pitchFamily="2" charset="-122"/>
              </a:rPr>
              <a:t>必须也是最优</a:t>
            </a:r>
            <a:r>
              <a:rPr lang="zh-CN" altLang="en-US" dirty="0" smtClean="0">
                <a:ea typeface="宋体" panose="02010600030101010101" pitchFamily="2" charset="-122"/>
              </a:rPr>
              <a:t>的</a:t>
            </a:r>
            <a:endParaRPr lang="en-US" altLang="zh-CN" dirty="0">
              <a:ea typeface="宋体" panose="02010600030101010101" pitchFamily="2" charset="-122"/>
            </a:endParaRPr>
          </a:p>
          <a:p>
            <a:pPr lvl="1"/>
            <a:r>
              <a:rPr lang="zh-CN" altLang="en-US" dirty="0" smtClean="0">
                <a:ea typeface="宋体" panose="02010600030101010101" pitchFamily="2" charset="-122"/>
              </a:rPr>
              <a:t>如果不是最优，则比有另一棵子</a:t>
            </a:r>
            <a:r>
              <a:rPr lang="zh-CN" altLang="en-US" dirty="0">
                <a:ea typeface="宋体" panose="02010600030101010101" pitchFamily="2" charset="-122"/>
              </a:rPr>
              <a:t>树</a:t>
            </a:r>
            <a:r>
              <a:rPr lang="en-US" altLang="zh-CN" i="1" dirty="0">
                <a:ea typeface="宋体" panose="02010600030101010101" pitchFamily="2" charset="-122"/>
              </a:rPr>
              <a:t>T</a:t>
            </a:r>
            <a:r>
              <a:rPr lang="en-US" altLang="en-US" dirty="0"/>
              <a:t>′′</a:t>
            </a:r>
            <a:r>
              <a:rPr lang="zh-CN" altLang="en-US" dirty="0">
                <a:ea typeface="宋体" panose="02010600030101010101" pitchFamily="2" charset="-122"/>
              </a:rPr>
              <a:t>的预期成本低于子树 </a:t>
            </a:r>
            <a:r>
              <a:rPr lang="en-US" altLang="zh-CN" i="1" dirty="0">
                <a:ea typeface="宋体" panose="02010600030101010101" pitchFamily="2" charset="-122"/>
              </a:rPr>
              <a:t>T</a:t>
            </a:r>
            <a:r>
              <a:rPr lang="en-US" altLang="en-US" dirty="0"/>
              <a:t>′</a:t>
            </a:r>
            <a:r>
              <a:rPr lang="en-US" altLang="zh-CN" dirty="0">
                <a:ea typeface="宋体" panose="02010600030101010101" pitchFamily="2" charset="-122"/>
              </a:rPr>
              <a:t>,</a:t>
            </a:r>
            <a:r>
              <a:rPr lang="zh-CN" altLang="en-US" dirty="0">
                <a:ea typeface="宋体" panose="02010600030101010101" pitchFamily="2" charset="-122"/>
              </a:rPr>
              <a:t>那么我们可以从</a:t>
            </a:r>
            <a:r>
              <a:rPr lang="en-US" altLang="zh-CN" i="1" dirty="0">
                <a:ea typeface="宋体" panose="02010600030101010101" pitchFamily="2" charset="-122"/>
              </a:rPr>
              <a:t>T</a:t>
            </a:r>
            <a:r>
              <a:rPr lang="zh-CN" altLang="en-US" dirty="0" smtClean="0">
                <a:ea typeface="宋体" panose="02010600030101010101" pitchFamily="2" charset="-122"/>
              </a:rPr>
              <a:t>中将</a:t>
            </a:r>
            <a:r>
              <a:rPr lang="en-US" altLang="zh-CN" i="1" dirty="0" smtClean="0">
                <a:ea typeface="宋体" panose="02010600030101010101" pitchFamily="2" charset="-122"/>
              </a:rPr>
              <a:t>T</a:t>
            </a:r>
            <a:r>
              <a:rPr lang="en-US" altLang="en-US" dirty="0" smtClean="0"/>
              <a:t>′</a:t>
            </a:r>
            <a:r>
              <a:rPr lang="zh-CN" altLang="en-US" dirty="0" smtClean="0">
                <a:ea typeface="宋体" panose="02010600030101010101" pitchFamily="2" charset="-122"/>
              </a:rPr>
              <a:t>换为 </a:t>
            </a:r>
            <a:r>
              <a:rPr lang="en-US" altLang="zh-CN" i="1" dirty="0">
                <a:ea typeface="宋体" panose="02010600030101010101" pitchFamily="2" charset="-122"/>
              </a:rPr>
              <a:t>T</a:t>
            </a:r>
            <a:r>
              <a:rPr lang="en-US" altLang="en-US" dirty="0" smtClean="0"/>
              <a:t>′′</a:t>
            </a:r>
            <a:r>
              <a:rPr lang="zh-CN" altLang="en-US" dirty="0" smtClean="0">
                <a:ea typeface="宋体" panose="02010600030101010101" pitchFamily="2" charset="-122"/>
              </a:rPr>
              <a:t>，从而新的二</a:t>
            </a:r>
            <a:r>
              <a:rPr lang="zh-CN" altLang="en-US" dirty="0">
                <a:ea typeface="宋体" panose="02010600030101010101" pitchFamily="2" charset="-122"/>
              </a:rPr>
              <a:t>叉搜索树的预期成本小于</a:t>
            </a:r>
            <a:r>
              <a:rPr lang="en-US" altLang="zh-CN" i="1" dirty="0">
                <a:ea typeface="宋体" panose="02010600030101010101" pitchFamily="2" charset="-122"/>
              </a:rPr>
              <a:t>T</a:t>
            </a:r>
            <a:r>
              <a:rPr lang="en-US" altLang="zh-CN" dirty="0">
                <a:ea typeface="宋体" panose="02010600030101010101" pitchFamily="2" charset="-122"/>
              </a:rPr>
              <a:t>, </a:t>
            </a:r>
            <a:r>
              <a:rPr lang="zh-CN" altLang="en-US" dirty="0">
                <a:ea typeface="宋体" panose="02010600030101010101" pitchFamily="2" charset="-122"/>
              </a:rPr>
              <a:t>这与 </a:t>
            </a:r>
            <a:r>
              <a:rPr lang="en-US" altLang="zh-CN" i="1" dirty="0">
                <a:ea typeface="宋体" panose="02010600030101010101" pitchFamily="2" charset="-122"/>
              </a:rPr>
              <a:t>T</a:t>
            </a:r>
            <a:r>
              <a:rPr lang="zh-CN" altLang="en-US" dirty="0">
                <a:ea typeface="宋体" panose="02010600030101010101" pitchFamily="2" charset="-122"/>
              </a:rPr>
              <a:t>是最优的</a:t>
            </a:r>
            <a:r>
              <a:rPr lang="zh-CN" altLang="en-US" dirty="0" smtClean="0">
                <a:ea typeface="宋体" panose="02010600030101010101" pitchFamily="2" charset="-122"/>
              </a:rPr>
              <a:t>矛盾</a:t>
            </a:r>
            <a:endParaRPr lang="en-US" altLang="zh-CN" dirty="0" smtClean="0">
              <a:ea typeface="宋体" panose="02010600030101010101" pitchFamily="2" charset="-122"/>
            </a:endParaRPr>
          </a:p>
          <a:p>
            <a:pPr lvl="1"/>
            <a:r>
              <a:rPr lang="zh-CN" altLang="en-US" dirty="0" smtClean="0">
                <a:ea typeface="宋体" panose="02010600030101010101" pitchFamily="2" charset="-122"/>
              </a:rPr>
              <a:t>所以最优结构的子树必定是最优的</a:t>
            </a:r>
            <a:endParaRPr lang="en-US" altLang="zh-CN" dirty="0" smtClean="0">
              <a:ea typeface="宋体" panose="02010600030101010101" pitchFamily="2" charset="-122"/>
            </a:endParaRPr>
          </a:p>
          <a:p>
            <a:pPr lvl="1"/>
            <a:endParaRPr lang="en-US" altLang="zh-CN" dirty="0">
              <a:ea typeface="宋体" panose="02010600030101010101" pitchFamily="2" charset="-122"/>
            </a:endParaRPr>
          </a:p>
          <a:p>
            <a:r>
              <a:rPr lang="zh-CN" altLang="en-US" dirty="0" smtClean="0">
                <a:ea typeface="宋体" panose="02010600030101010101" pitchFamily="2" charset="-122"/>
              </a:rPr>
              <a:t>最优子问题定义：</a:t>
            </a:r>
            <a:endParaRPr lang="en-US" altLang="zh-CN" dirty="0" smtClean="0">
              <a:ea typeface="宋体" panose="02010600030101010101" pitchFamily="2" charset="-122"/>
            </a:endParaRPr>
          </a:p>
          <a:p>
            <a:pPr lvl="1"/>
            <a:r>
              <a:rPr lang="en-US" altLang="zh-CN" i="1" dirty="0" err="1">
                <a:ea typeface="宋体" panose="02010600030101010101" pitchFamily="2" charset="-122"/>
              </a:rPr>
              <a:t>k</a:t>
            </a:r>
            <a:r>
              <a:rPr lang="en-US" altLang="zh-CN" i="1" baseline="-25000" dirty="0" err="1">
                <a:ea typeface="宋体" panose="02010600030101010101" pitchFamily="2" charset="-122"/>
              </a:rPr>
              <a:t>i</a:t>
            </a:r>
            <a:r>
              <a:rPr lang="en-US" altLang="zh-CN" dirty="0">
                <a:ea typeface="宋体" panose="02010600030101010101" pitchFamily="2" charset="-122"/>
              </a:rPr>
              <a:t>, </a:t>
            </a:r>
            <a:r>
              <a:rPr lang="en-US" altLang="zh-CN" i="1" dirty="0">
                <a:ea typeface="宋体" panose="02010600030101010101" pitchFamily="2" charset="-122"/>
              </a:rPr>
              <a:t>…</a:t>
            </a:r>
            <a:r>
              <a:rPr lang="en-US" altLang="zh-CN" dirty="0">
                <a:ea typeface="宋体" panose="02010600030101010101" pitchFamily="2" charset="-122"/>
              </a:rPr>
              <a:t>,</a:t>
            </a:r>
            <a:r>
              <a:rPr lang="en-US" altLang="zh-CN" i="1" dirty="0" err="1">
                <a:ea typeface="宋体" panose="02010600030101010101" pitchFamily="2" charset="-122"/>
              </a:rPr>
              <a:t>k</a:t>
            </a:r>
            <a:r>
              <a:rPr lang="en-US" altLang="zh-CN" i="1" baseline="-25000" dirty="0" err="1">
                <a:ea typeface="宋体" panose="02010600030101010101" pitchFamily="2" charset="-122"/>
              </a:rPr>
              <a:t>j</a:t>
            </a:r>
            <a:r>
              <a:rPr lang="zh-CN" altLang="en-US" dirty="0">
                <a:ea typeface="宋体" panose="02010600030101010101" pitchFamily="2" charset="-122"/>
              </a:rPr>
              <a:t>中的一个关键字，记为</a:t>
            </a:r>
            <a:r>
              <a:rPr lang="en-US" altLang="zh-CN" dirty="0">
                <a:ea typeface="宋体" panose="02010600030101010101" pitchFamily="2" charset="-122"/>
              </a:rPr>
              <a:t> </a:t>
            </a:r>
            <a:r>
              <a:rPr lang="en-US" altLang="zh-CN" i="1" dirty="0" err="1">
                <a:solidFill>
                  <a:srgbClr val="CC3300"/>
                </a:solidFill>
                <a:ea typeface="宋体" panose="02010600030101010101" pitchFamily="2" charset="-122"/>
              </a:rPr>
              <a:t>k</a:t>
            </a:r>
            <a:r>
              <a:rPr lang="en-US" altLang="zh-CN" i="1" baseline="-25000" dirty="0" err="1">
                <a:solidFill>
                  <a:srgbClr val="CC3300"/>
                </a:solidFill>
                <a:ea typeface="宋体" panose="02010600030101010101" pitchFamily="2" charset="-122"/>
              </a:rPr>
              <a:t>r</a:t>
            </a:r>
            <a:r>
              <a:rPr lang="en-US" altLang="zh-CN" dirty="0">
                <a:solidFill>
                  <a:srgbClr val="CC3300"/>
                </a:solidFill>
                <a:ea typeface="宋体" panose="02010600030101010101" pitchFamily="2" charset="-122"/>
              </a:rPr>
              <a:t>, </a:t>
            </a:r>
            <a:r>
              <a:rPr lang="zh-CN" altLang="en-US" dirty="0">
                <a:ea typeface="宋体" panose="02010600030101010101" pitchFamily="2" charset="-122"/>
              </a:rPr>
              <a:t>其中 </a:t>
            </a:r>
            <a:r>
              <a:rPr lang="en-US" altLang="zh-CN" i="1" dirty="0">
                <a:ea typeface="宋体" panose="02010600030101010101" pitchFamily="2" charset="-122"/>
              </a:rPr>
              <a:t>i </a:t>
            </a:r>
            <a:r>
              <a:rPr lang="en-US" altLang="zh-CN" dirty="0">
                <a:ea typeface="宋体" panose="02010600030101010101" pitchFamily="2" charset="-122"/>
              </a:rPr>
              <a:t>≤ </a:t>
            </a:r>
            <a:r>
              <a:rPr lang="en-US" altLang="zh-CN" i="1" dirty="0">
                <a:ea typeface="宋体" panose="02010600030101010101" pitchFamily="2" charset="-122"/>
              </a:rPr>
              <a:t>r </a:t>
            </a:r>
            <a:r>
              <a:rPr lang="en-US" altLang="zh-CN" dirty="0">
                <a:ea typeface="宋体" panose="02010600030101010101" pitchFamily="2" charset="-122"/>
              </a:rPr>
              <a:t>≤ </a:t>
            </a:r>
            <a:r>
              <a:rPr lang="en-US" altLang="zh-CN" i="1" dirty="0">
                <a:ea typeface="宋体" panose="02010600030101010101" pitchFamily="2" charset="-122"/>
              </a:rPr>
              <a:t>j</a:t>
            </a:r>
            <a:r>
              <a:rPr lang="en-US" altLang="zh-CN" dirty="0">
                <a:ea typeface="宋体" panose="02010600030101010101" pitchFamily="2" charset="-122"/>
              </a:rPr>
              <a:t>,</a:t>
            </a:r>
            <a:r>
              <a:rPr lang="en-US" altLang="zh-CN" dirty="0">
                <a:solidFill>
                  <a:srgbClr val="CC3300"/>
                </a:solidFill>
                <a:ea typeface="宋体" panose="02010600030101010101" pitchFamily="2" charset="-122"/>
              </a:rPr>
              <a:t> </a:t>
            </a:r>
            <a:r>
              <a:rPr lang="zh-CN" altLang="en-US" dirty="0" smtClean="0">
                <a:solidFill>
                  <a:srgbClr val="CC3300"/>
                </a:solidFill>
                <a:ea typeface="宋体" panose="02010600030101010101" pitchFamily="2" charset="-122"/>
              </a:rPr>
              <a:t>必须是最优</a:t>
            </a:r>
            <a:r>
              <a:rPr lang="zh-CN" altLang="en-US" dirty="0">
                <a:solidFill>
                  <a:srgbClr val="CC3300"/>
                </a:solidFill>
                <a:ea typeface="宋体" panose="02010600030101010101" pitchFamily="2" charset="-122"/>
              </a:rPr>
              <a:t>子树</a:t>
            </a:r>
            <a:r>
              <a:rPr lang="zh-CN" altLang="en-US" dirty="0" smtClean="0">
                <a:solidFill>
                  <a:srgbClr val="CC3300"/>
                </a:solidFill>
                <a:ea typeface="宋体" panose="02010600030101010101" pitchFamily="2" charset="-122"/>
              </a:rPr>
              <a:t>的根</a:t>
            </a:r>
            <a:endParaRPr lang="en-US" altLang="zh-CN" dirty="0">
              <a:ea typeface="宋体" panose="02010600030101010101" pitchFamily="2" charset="-122"/>
            </a:endParaRPr>
          </a:p>
          <a:p>
            <a:pPr lvl="1"/>
            <a:r>
              <a:rPr lang="en-US" altLang="zh-CN" i="1" dirty="0" err="1" smtClean="0">
                <a:ea typeface="宋体" panose="02010600030101010101" pitchFamily="2" charset="-122"/>
              </a:rPr>
              <a:t>k</a:t>
            </a:r>
            <a:r>
              <a:rPr lang="en-US" altLang="zh-CN" i="1" baseline="-25000" dirty="0" err="1" smtClean="0">
                <a:ea typeface="宋体" panose="02010600030101010101" pitchFamily="2" charset="-122"/>
              </a:rPr>
              <a:t>r</a:t>
            </a:r>
            <a:r>
              <a:rPr lang="en-US" altLang="zh-CN" i="1" dirty="0" smtClean="0">
                <a:ea typeface="宋体" panose="02010600030101010101" pitchFamily="2" charset="-122"/>
              </a:rPr>
              <a:t> </a:t>
            </a:r>
            <a:r>
              <a:rPr lang="zh-CN" altLang="en-US" dirty="0">
                <a:ea typeface="宋体" panose="02010600030101010101" pitchFamily="2" charset="-122"/>
              </a:rPr>
              <a:t>的左子树包括</a:t>
            </a:r>
            <a:r>
              <a:rPr lang="en-US" altLang="zh-CN" dirty="0">
                <a:ea typeface="宋体" panose="02010600030101010101" pitchFamily="2" charset="-122"/>
              </a:rPr>
              <a:t> </a:t>
            </a:r>
            <a:r>
              <a:rPr lang="en-US" altLang="zh-CN" i="1" dirty="0" err="1">
                <a:ea typeface="宋体" panose="02010600030101010101" pitchFamily="2" charset="-122"/>
              </a:rPr>
              <a:t>k</a:t>
            </a:r>
            <a:r>
              <a:rPr lang="en-US" altLang="zh-CN" i="1" baseline="-25000" dirty="0" err="1">
                <a:ea typeface="宋体" panose="02010600030101010101" pitchFamily="2" charset="-122"/>
              </a:rPr>
              <a:t>i</a:t>
            </a:r>
            <a:r>
              <a:rPr lang="en-US" altLang="zh-CN" dirty="0">
                <a:ea typeface="宋体" panose="02010600030101010101" pitchFamily="2" charset="-122"/>
              </a:rPr>
              <a:t>,</a:t>
            </a:r>
            <a:r>
              <a:rPr lang="en-US" altLang="zh-CN" i="1" dirty="0">
                <a:ea typeface="宋体" panose="02010600030101010101" pitchFamily="2" charset="-122"/>
              </a:rPr>
              <a:t>...</a:t>
            </a:r>
            <a:r>
              <a:rPr lang="en-US" altLang="zh-CN" dirty="0">
                <a:ea typeface="宋体" panose="02010600030101010101" pitchFamily="2" charset="-122"/>
              </a:rPr>
              <a:t>,</a:t>
            </a:r>
            <a:r>
              <a:rPr lang="en-US" altLang="zh-CN" i="1" dirty="0" err="1">
                <a:ea typeface="宋体" panose="02010600030101010101" pitchFamily="2" charset="-122"/>
              </a:rPr>
              <a:t>k</a:t>
            </a:r>
            <a:r>
              <a:rPr lang="en-US" altLang="zh-CN" i="1" baseline="-25000" dirty="0" err="1">
                <a:ea typeface="宋体" panose="02010600030101010101" pitchFamily="2" charset="-122"/>
              </a:rPr>
              <a:t>r</a:t>
            </a:r>
            <a:r>
              <a:rPr lang="en-US" altLang="zh-CN" baseline="-25000" dirty="0" err="1">
                <a:ea typeface="宋体" panose="02010600030101010101" pitchFamily="2" charset="-122"/>
                <a:sym typeface="Symbol" panose="05050102010706020507" pitchFamily="18" charset="2"/>
              </a:rPr>
              <a:t></a:t>
            </a:r>
            <a:r>
              <a:rPr lang="en-US" altLang="zh-CN" baseline="-25000" dirty="0" err="1">
                <a:ea typeface="宋体" panose="02010600030101010101" pitchFamily="2" charset="-122"/>
              </a:rPr>
              <a:t>1</a:t>
            </a:r>
            <a:r>
              <a:rPr lang="en-US" altLang="zh-CN" dirty="0">
                <a:ea typeface="宋体" panose="02010600030101010101" pitchFamily="2" charset="-122"/>
              </a:rPr>
              <a:t>.</a:t>
            </a:r>
          </a:p>
          <a:p>
            <a:pPr lvl="1"/>
            <a:r>
              <a:rPr lang="en-US" altLang="zh-CN" i="1" dirty="0" err="1">
                <a:ea typeface="宋体" panose="02010600030101010101" pitchFamily="2" charset="-122"/>
              </a:rPr>
              <a:t>k</a:t>
            </a:r>
            <a:r>
              <a:rPr lang="en-US" altLang="zh-CN" i="1" baseline="-25000" dirty="0" err="1">
                <a:ea typeface="宋体" panose="02010600030101010101" pitchFamily="2" charset="-122"/>
              </a:rPr>
              <a:t>r</a:t>
            </a:r>
            <a:r>
              <a:rPr lang="en-US" altLang="zh-CN" i="1" baseline="-25000" dirty="0">
                <a:ea typeface="宋体" panose="02010600030101010101" pitchFamily="2" charset="-122"/>
              </a:rPr>
              <a:t> </a:t>
            </a:r>
            <a:r>
              <a:rPr lang="en-US" altLang="zh-CN" i="1" dirty="0">
                <a:ea typeface="宋体" panose="02010600030101010101" pitchFamily="2" charset="-122"/>
              </a:rPr>
              <a:t> </a:t>
            </a:r>
            <a:r>
              <a:rPr lang="zh-CN" altLang="en-US" dirty="0">
                <a:ea typeface="宋体" panose="02010600030101010101" pitchFamily="2" charset="-122"/>
              </a:rPr>
              <a:t>的右子树包括</a:t>
            </a:r>
            <a:r>
              <a:rPr lang="en-US" altLang="zh-CN" i="1" dirty="0" err="1">
                <a:ea typeface="宋体" panose="02010600030101010101" pitchFamily="2" charset="-122"/>
              </a:rPr>
              <a:t>k</a:t>
            </a:r>
            <a:r>
              <a:rPr lang="en-US" altLang="zh-CN" i="1" baseline="-25000" dirty="0" err="1">
                <a:ea typeface="宋体" panose="02010600030101010101" pitchFamily="2" charset="-122"/>
              </a:rPr>
              <a:t>r</a:t>
            </a:r>
            <a:r>
              <a:rPr lang="en-US" altLang="zh-CN" baseline="-25000" dirty="0" err="1">
                <a:ea typeface="宋体" panose="02010600030101010101" pitchFamily="2" charset="-122"/>
              </a:rPr>
              <a:t>+1</a:t>
            </a:r>
            <a:r>
              <a:rPr lang="en-US" altLang="zh-CN" dirty="0">
                <a:ea typeface="宋体" panose="02010600030101010101" pitchFamily="2" charset="-122"/>
              </a:rPr>
              <a:t>,</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err="1">
                <a:ea typeface="宋体" panose="02010600030101010101" pitchFamily="2" charset="-122"/>
              </a:rPr>
              <a:t>k</a:t>
            </a:r>
            <a:r>
              <a:rPr lang="en-US" altLang="zh-CN" i="1" baseline="-25000" dirty="0" err="1">
                <a:ea typeface="宋体" panose="02010600030101010101" pitchFamily="2" charset="-122"/>
              </a:rPr>
              <a:t>j</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a:solidFill>
                  <a:srgbClr val="CC3300"/>
                </a:solidFill>
                <a:ea typeface="宋体" panose="02010600030101010101" pitchFamily="2" charset="-122"/>
              </a:rPr>
              <a:t>为了找到一棵最优的 </a:t>
            </a:r>
            <a:r>
              <a:rPr lang="en-US" altLang="zh-CN" dirty="0">
                <a:solidFill>
                  <a:srgbClr val="CC3300"/>
                </a:solidFill>
                <a:ea typeface="宋体" panose="02010600030101010101" pitchFamily="2" charset="-122"/>
              </a:rPr>
              <a:t>BST:</a:t>
            </a:r>
          </a:p>
          <a:p>
            <a:pPr lvl="1"/>
            <a:r>
              <a:rPr lang="zh-CN" altLang="en-US" sz="1400" dirty="0">
                <a:ea typeface="宋体" panose="02010600030101010101" pitchFamily="2" charset="-122"/>
              </a:rPr>
              <a:t>考察所有候选的树根 </a:t>
            </a:r>
            <a:r>
              <a:rPr lang="en-US" altLang="zh-CN" sz="1400" i="1" dirty="0" err="1">
                <a:ea typeface="宋体" panose="02010600030101010101" pitchFamily="2" charset="-122"/>
              </a:rPr>
              <a:t>k</a:t>
            </a:r>
            <a:r>
              <a:rPr lang="en-US" altLang="zh-CN" sz="1400" i="1" baseline="-25000" dirty="0" err="1">
                <a:ea typeface="宋体" panose="02010600030101010101" pitchFamily="2" charset="-122"/>
              </a:rPr>
              <a:t>r</a:t>
            </a:r>
            <a:r>
              <a:rPr lang="en-US" altLang="zh-CN" sz="1400" i="1" dirty="0">
                <a:ea typeface="宋体" panose="02010600030101010101" pitchFamily="2" charset="-122"/>
              </a:rPr>
              <a:t> </a:t>
            </a:r>
            <a:r>
              <a:rPr lang="en-US" altLang="zh-CN" sz="1400" dirty="0">
                <a:ea typeface="宋体" panose="02010600030101010101" pitchFamily="2" charset="-122"/>
              </a:rPr>
              <a:t>, for </a:t>
            </a:r>
            <a:r>
              <a:rPr lang="en-US" altLang="zh-CN" sz="1400" i="1" dirty="0">
                <a:ea typeface="宋体" panose="02010600030101010101" pitchFamily="2" charset="-122"/>
              </a:rPr>
              <a:t>i </a:t>
            </a:r>
            <a:r>
              <a:rPr lang="en-US" altLang="zh-CN" sz="1400" dirty="0">
                <a:ea typeface="宋体" panose="02010600030101010101" pitchFamily="2" charset="-122"/>
              </a:rPr>
              <a:t>≤ </a:t>
            </a:r>
            <a:r>
              <a:rPr lang="en-US" altLang="zh-CN" sz="1400" i="1" dirty="0">
                <a:ea typeface="宋体" panose="02010600030101010101" pitchFamily="2" charset="-122"/>
              </a:rPr>
              <a:t>r </a:t>
            </a:r>
            <a:r>
              <a:rPr lang="en-US" altLang="zh-CN" sz="1400" dirty="0">
                <a:ea typeface="宋体" panose="02010600030101010101" pitchFamily="2" charset="-122"/>
              </a:rPr>
              <a:t>≤ </a:t>
            </a:r>
            <a:r>
              <a:rPr lang="en-US" altLang="zh-CN" sz="1400" i="1" dirty="0">
                <a:ea typeface="宋体" panose="02010600030101010101" pitchFamily="2" charset="-122"/>
              </a:rPr>
              <a:t>j</a:t>
            </a:r>
            <a:endParaRPr lang="en-US" altLang="zh-CN" sz="1400" dirty="0">
              <a:ea typeface="宋体" panose="02010600030101010101" pitchFamily="2" charset="-122"/>
            </a:endParaRPr>
          </a:p>
          <a:p>
            <a:pPr lvl="1"/>
            <a:r>
              <a:rPr lang="zh-CN" altLang="en-US" sz="1400" dirty="0">
                <a:ea typeface="宋体" panose="02010600030101010101" pitchFamily="2" charset="-122"/>
              </a:rPr>
              <a:t>确定所有包含 </a:t>
            </a:r>
            <a:r>
              <a:rPr lang="en-US" altLang="zh-CN" sz="1400" i="1" dirty="0" err="1">
                <a:ea typeface="宋体" panose="02010600030101010101" pitchFamily="2" charset="-122"/>
              </a:rPr>
              <a:t>k</a:t>
            </a:r>
            <a:r>
              <a:rPr lang="en-US" altLang="zh-CN" sz="1400" i="1" baseline="-25000" dirty="0" err="1">
                <a:ea typeface="宋体" panose="02010600030101010101" pitchFamily="2" charset="-122"/>
              </a:rPr>
              <a:t>i</a:t>
            </a:r>
            <a:r>
              <a:rPr lang="en-US" altLang="zh-CN" sz="1400" dirty="0">
                <a:ea typeface="宋体" panose="02010600030101010101" pitchFamily="2" charset="-122"/>
              </a:rPr>
              <a:t>,</a:t>
            </a:r>
            <a:r>
              <a:rPr lang="en-US" altLang="zh-CN" sz="1400" i="1" dirty="0">
                <a:ea typeface="宋体" panose="02010600030101010101" pitchFamily="2" charset="-122"/>
              </a:rPr>
              <a:t>...</a:t>
            </a:r>
            <a:r>
              <a:rPr lang="en-US" altLang="zh-CN" sz="1400" dirty="0">
                <a:ea typeface="宋体" panose="02010600030101010101" pitchFamily="2" charset="-122"/>
              </a:rPr>
              <a:t>,</a:t>
            </a:r>
            <a:r>
              <a:rPr lang="en-US" altLang="zh-CN" sz="1400" i="1" dirty="0" err="1">
                <a:ea typeface="宋体" panose="02010600030101010101" pitchFamily="2" charset="-122"/>
              </a:rPr>
              <a:t>k</a:t>
            </a:r>
            <a:r>
              <a:rPr lang="en-US" altLang="zh-CN" sz="1400" i="1" baseline="-25000" dirty="0" err="1">
                <a:ea typeface="宋体" panose="02010600030101010101" pitchFamily="2" charset="-122"/>
              </a:rPr>
              <a:t>r</a:t>
            </a:r>
            <a:r>
              <a:rPr lang="en-US" altLang="zh-CN" sz="1400" i="1" baseline="-25000" dirty="0" err="1">
                <a:ea typeface="宋体" panose="02010600030101010101" pitchFamily="2" charset="-122"/>
                <a:sym typeface="Symbol" panose="05050102010706020507" pitchFamily="18" charset="2"/>
              </a:rPr>
              <a:t></a:t>
            </a:r>
            <a:r>
              <a:rPr lang="en-US" altLang="zh-CN" sz="1400" baseline="-25000" dirty="0" err="1">
                <a:ea typeface="宋体" panose="02010600030101010101" pitchFamily="2" charset="-122"/>
              </a:rPr>
              <a:t>1</a:t>
            </a:r>
            <a:r>
              <a:rPr lang="en-US" altLang="zh-CN" sz="1400" dirty="0">
                <a:ea typeface="宋体" panose="02010600030101010101" pitchFamily="2" charset="-122"/>
              </a:rPr>
              <a:t> </a:t>
            </a:r>
            <a:r>
              <a:rPr lang="zh-CN" altLang="en-US" sz="1400" dirty="0">
                <a:ea typeface="宋体" panose="02010600030101010101" pitchFamily="2" charset="-122"/>
              </a:rPr>
              <a:t>和 </a:t>
            </a:r>
            <a:r>
              <a:rPr lang="en-US" altLang="zh-CN" sz="1400" i="1" dirty="0" err="1">
                <a:ea typeface="宋体" panose="02010600030101010101" pitchFamily="2" charset="-122"/>
              </a:rPr>
              <a:t>k</a:t>
            </a:r>
            <a:r>
              <a:rPr lang="en-US" altLang="zh-CN" sz="1400" i="1" baseline="-25000" dirty="0" err="1">
                <a:ea typeface="宋体" panose="02010600030101010101" pitchFamily="2" charset="-122"/>
              </a:rPr>
              <a:t>r+</a:t>
            </a:r>
            <a:r>
              <a:rPr lang="en-US" altLang="zh-CN" sz="1400" baseline="-25000" dirty="0" err="1">
                <a:ea typeface="宋体" panose="02010600030101010101" pitchFamily="2" charset="-122"/>
              </a:rPr>
              <a:t>1</a:t>
            </a:r>
            <a:r>
              <a:rPr lang="en-US" altLang="zh-CN" sz="1400" dirty="0">
                <a:ea typeface="宋体" panose="02010600030101010101" pitchFamily="2" charset="-122"/>
              </a:rPr>
              <a:t>,</a:t>
            </a:r>
            <a:r>
              <a:rPr lang="en-US" altLang="zh-CN" sz="1400" i="1" dirty="0">
                <a:ea typeface="宋体" panose="02010600030101010101" pitchFamily="2" charset="-122"/>
              </a:rPr>
              <a:t>...</a:t>
            </a:r>
            <a:r>
              <a:rPr lang="en-US" altLang="zh-CN" sz="1400" dirty="0">
                <a:ea typeface="宋体" panose="02010600030101010101" pitchFamily="2" charset="-122"/>
              </a:rPr>
              <a:t>,</a:t>
            </a:r>
            <a:r>
              <a:rPr lang="en-US" altLang="zh-CN" sz="1400" i="1" dirty="0" err="1">
                <a:ea typeface="宋体" panose="02010600030101010101" pitchFamily="2" charset="-122"/>
              </a:rPr>
              <a:t>k</a:t>
            </a:r>
            <a:r>
              <a:rPr lang="en-US" altLang="zh-CN" sz="1400" i="1" baseline="-25000" dirty="0" err="1">
                <a:ea typeface="宋体" panose="02010600030101010101" pitchFamily="2" charset="-122"/>
              </a:rPr>
              <a:t>j</a:t>
            </a:r>
            <a:r>
              <a:rPr lang="zh-CN" altLang="en-US" sz="1400" dirty="0">
                <a:ea typeface="宋体" panose="02010600030101010101" pitchFamily="2" charset="-122"/>
              </a:rPr>
              <a:t>的最佳 </a:t>
            </a:r>
            <a:r>
              <a:rPr lang="en-US" altLang="zh-CN" sz="1400" dirty="0" smtClean="0">
                <a:ea typeface="宋体" panose="02010600030101010101" pitchFamily="2" charset="-122"/>
              </a:rPr>
              <a:t>BSTs</a:t>
            </a:r>
            <a:endParaRPr lang="zh-CN" altLang="en-US" sz="1400" dirty="0">
              <a:ea typeface="宋体" panose="02010600030101010101" pitchFamily="2" charset="-122"/>
            </a:endParaRPr>
          </a:p>
          <a:p>
            <a:endParaRPr lang="zh-CN" altLang="en-US" dirty="0">
              <a:ea typeface="宋体" panose="02010600030101010101" pitchFamily="2" charset="-122"/>
            </a:endParaRPr>
          </a:p>
        </p:txBody>
      </p:sp>
      <p:sp>
        <p:nvSpPr>
          <p:cNvPr id="2" name="日期占位符 1"/>
          <p:cNvSpPr>
            <a:spLocks noGrp="1"/>
          </p:cNvSpPr>
          <p:nvPr>
            <p:ph type="dt" sz="half" idx="10"/>
          </p:nvPr>
        </p:nvSpPr>
        <p:spPr/>
        <p:txBody>
          <a:bodyPr/>
          <a:lstStyle/>
          <a:p>
            <a:fld id="{849B7713-0494-4996-A9F5-9C595F759DE7}" type="datetime1">
              <a:rPr lang="zh-CN" altLang="en-US" smtClean="0"/>
              <a:t>2019/2/22</a:t>
            </a:fld>
            <a:endParaRPr lang="zh-CN" altLang="en-US"/>
          </a:p>
        </p:txBody>
      </p:sp>
      <p:sp>
        <p:nvSpPr>
          <p:cNvPr id="6" name="AutoShape 4"/>
          <p:cNvSpPr>
            <a:spLocks noChangeArrowheads="1"/>
          </p:cNvSpPr>
          <p:nvPr/>
        </p:nvSpPr>
        <p:spPr bwMode="auto">
          <a:xfrm>
            <a:off x="6186160" y="4570255"/>
            <a:ext cx="914400" cy="990600"/>
          </a:xfrm>
          <a:prstGeom prst="flowChartExtra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5"/>
          <p:cNvSpPr>
            <a:spLocks noChangeArrowheads="1"/>
          </p:cNvSpPr>
          <p:nvPr/>
        </p:nvSpPr>
        <p:spPr bwMode="auto">
          <a:xfrm>
            <a:off x="7557760" y="4570255"/>
            <a:ext cx="914400" cy="990600"/>
          </a:xfrm>
          <a:prstGeom prst="flowChartExtra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6"/>
          <p:cNvSpPr>
            <a:spLocks noChangeArrowheads="1"/>
          </p:cNvSpPr>
          <p:nvPr/>
        </p:nvSpPr>
        <p:spPr bwMode="auto">
          <a:xfrm>
            <a:off x="7176760" y="3960655"/>
            <a:ext cx="381000" cy="3810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 name="AutoShape 7"/>
          <p:cNvCxnSpPr>
            <a:cxnSpLocks noChangeShapeType="1"/>
            <a:stCxn id="8" idx="3"/>
            <a:endCxn id="6" idx="0"/>
          </p:cNvCxnSpPr>
          <p:nvPr/>
        </p:nvCxnSpPr>
        <p:spPr bwMode="auto">
          <a:xfrm flipH="1">
            <a:off x="6643360" y="4286093"/>
            <a:ext cx="588963" cy="284162"/>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8" idx="5"/>
            <a:endCxn id="7" idx="0"/>
          </p:cNvCxnSpPr>
          <p:nvPr/>
        </p:nvCxnSpPr>
        <p:spPr bwMode="auto">
          <a:xfrm>
            <a:off x="7502198" y="4286093"/>
            <a:ext cx="512762" cy="284162"/>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9"/>
          <p:cNvSpPr>
            <a:spLocks noChangeArrowheads="1"/>
          </p:cNvSpPr>
          <p:nvPr/>
        </p:nvSpPr>
        <p:spPr bwMode="auto">
          <a:xfrm>
            <a:off x="7176760" y="3960655"/>
            <a:ext cx="344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0" i="1" dirty="0" err="1">
                <a:latin typeface="Times New Roman" panose="02020603050405020304" pitchFamily="18" charset="0"/>
                <a:ea typeface="宋体" panose="02010600030101010101" pitchFamily="2" charset="-122"/>
              </a:rPr>
              <a:t>k</a:t>
            </a:r>
            <a:r>
              <a:rPr lang="en-US" altLang="zh-CN" sz="1800" b="0" i="1" baseline="-25000" dirty="0" err="1">
                <a:latin typeface="Times New Roman" panose="02020603050405020304" pitchFamily="18" charset="0"/>
                <a:ea typeface="宋体" panose="02010600030101010101" pitchFamily="2" charset="-122"/>
              </a:rPr>
              <a:t>r</a:t>
            </a:r>
            <a:endParaRPr lang="en-US" altLang="zh-CN" sz="1800" b="0" i="1" baseline="-25000" dirty="0">
              <a:latin typeface="Times New Roman" panose="02020603050405020304" pitchFamily="18" charset="0"/>
              <a:ea typeface="宋体" panose="02010600030101010101" pitchFamily="2" charset="-122"/>
            </a:endParaRPr>
          </a:p>
        </p:txBody>
      </p:sp>
      <p:sp>
        <p:nvSpPr>
          <p:cNvPr id="12" name="Rectangle 10"/>
          <p:cNvSpPr>
            <a:spLocks noChangeArrowheads="1"/>
          </p:cNvSpPr>
          <p:nvPr/>
        </p:nvSpPr>
        <p:spPr bwMode="auto">
          <a:xfrm>
            <a:off x="5957560" y="5484655"/>
            <a:ext cx="328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0" i="1">
                <a:latin typeface="Times New Roman" panose="02020603050405020304" pitchFamily="18" charset="0"/>
                <a:ea typeface="宋体" panose="02010600030101010101" pitchFamily="2" charset="-122"/>
              </a:rPr>
              <a:t>k</a:t>
            </a:r>
            <a:r>
              <a:rPr lang="en-US" altLang="zh-CN" sz="1800" b="0" i="1" baseline="-25000">
                <a:latin typeface="Times New Roman" panose="02020603050405020304" pitchFamily="18" charset="0"/>
                <a:ea typeface="宋体" panose="02010600030101010101" pitchFamily="2" charset="-122"/>
              </a:rPr>
              <a:t>i</a:t>
            </a:r>
          </a:p>
        </p:txBody>
      </p:sp>
      <p:sp>
        <p:nvSpPr>
          <p:cNvPr id="13" name="Rectangle 11"/>
          <p:cNvSpPr>
            <a:spLocks noChangeArrowheads="1"/>
          </p:cNvSpPr>
          <p:nvPr/>
        </p:nvSpPr>
        <p:spPr bwMode="auto">
          <a:xfrm>
            <a:off x="6871960" y="5484655"/>
            <a:ext cx="471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0" i="1">
                <a:latin typeface="Times New Roman" panose="02020603050405020304" pitchFamily="18" charset="0"/>
                <a:ea typeface="宋体" panose="02010600030101010101" pitchFamily="2" charset="-122"/>
              </a:rPr>
              <a:t>k</a:t>
            </a:r>
            <a:r>
              <a:rPr lang="en-US" altLang="zh-CN" sz="1800" b="0" i="1" baseline="-25000">
                <a:latin typeface="Times New Roman" panose="02020603050405020304" pitchFamily="18" charset="0"/>
                <a:ea typeface="宋体" panose="02010600030101010101" pitchFamily="2" charset="-122"/>
              </a:rPr>
              <a:t>r-</a:t>
            </a:r>
            <a:r>
              <a:rPr lang="en-US" altLang="zh-CN" sz="1800" b="0" baseline="-25000">
                <a:latin typeface="Times New Roman" panose="02020603050405020304" pitchFamily="18" charset="0"/>
                <a:ea typeface="宋体" panose="02010600030101010101" pitchFamily="2" charset="-122"/>
              </a:rPr>
              <a:t>1</a:t>
            </a:r>
            <a:endParaRPr lang="en-US" altLang="zh-CN" sz="1800" b="0" i="1" baseline="-25000">
              <a:latin typeface="Times New Roman" panose="02020603050405020304" pitchFamily="18" charset="0"/>
              <a:ea typeface="宋体" panose="02010600030101010101" pitchFamily="2" charset="-122"/>
            </a:endParaRPr>
          </a:p>
        </p:txBody>
      </p:sp>
      <p:sp>
        <p:nvSpPr>
          <p:cNvPr id="14" name="Rectangle 12"/>
          <p:cNvSpPr>
            <a:spLocks noChangeArrowheads="1"/>
          </p:cNvSpPr>
          <p:nvPr/>
        </p:nvSpPr>
        <p:spPr bwMode="auto">
          <a:xfrm>
            <a:off x="7481560" y="5484655"/>
            <a:ext cx="506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0" i="1">
                <a:latin typeface="Times New Roman" panose="02020603050405020304" pitchFamily="18" charset="0"/>
                <a:ea typeface="宋体" panose="02010600030101010101" pitchFamily="2" charset="-122"/>
              </a:rPr>
              <a:t>k</a:t>
            </a:r>
            <a:r>
              <a:rPr lang="en-US" altLang="zh-CN" sz="1800" b="0" i="1" baseline="-25000">
                <a:latin typeface="Times New Roman" panose="02020603050405020304" pitchFamily="18" charset="0"/>
                <a:ea typeface="宋体" panose="02010600030101010101" pitchFamily="2" charset="-122"/>
              </a:rPr>
              <a:t>r</a:t>
            </a:r>
            <a:r>
              <a:rPr lang="en-US" altLang="zh-CN" sz="1800" b="0" baseline="-25000">
                <a:latin typeface="Times New Roman" panose="02020603050405020304" pitchFamily="18" charset="0"/>
                <a:ea typeface="宋体" panose="02010600030101010101" pitchFamily="2" charset="-122"/>
              </a:rPr>
              <a:t>+1</a:t>
            </a:r>
            <a:endParaRPr lang="en-US" altLang="zh-CN" sz="1800" b="0" i="1" baseline="-25000">
              <a:latin typeface="Times New Roman" panose="02020603050405020304" pitchFamily="18" charset="0"/>
              <a:ea typeface="宋体" panose="02010600030101010101" pitchFamily="2" charset="-122"/>
            </a:endParaRPr>
          </a:p>
        </p:txBody>
      </p:sp>
      <p:sp>
        <p:nvSpPr>
          <p:cNvPr id="15" name="Rectangle 13"/>
          <p:cNvSpPr>
            <a:spLocks noChangeArrowheads="1"/>
          </p:cNvSpPr>
          <p:nvPr/>
        </p:nvSpPr>
        <p:spPr bwMode="auto">
          <a:xfrm>
            <a:off x="8319760" y="5484655"/>
            <a:ext cx="328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0" i="1">
                <a:latin typeface="Times New Roman" panose="02020603050405020304" pitchFamily="18" charset="0"/>
                <a:ea typeface="宋体" panose="02010600030101010101" pitchFamily="2" charset="-122"/>
              </a:rPr>
              <a:t>k</a:t>
            </a:r>
            <a:r>
              <a:rPr lang="en-US" altLang="zh-CN" sz="1800" b="0" i="1" baseline="-25000">
                <a:latin typeface="Times New Roman" panose="02020603050405020304" pitchFamily="18" charset="0"/>
                <a:ea typeface="宋体" panose="02010600030101010101" pitchFamily="2" charset="-122"/>
              </a:rPr>
              <a:t>j</a:t>
            </a:r>
          </a:p>
        </p:txBody>
      </p:sp>
    </p:spTree>
    <p:extLst>
      <p:ext uri="{BB962C8B-B14F-4D97-AF65-F5344CB8AC3E}">
        <p14:creationId xmlns:p14="http://schemas.microsoft.com/office/powerpoint/2010/main" val="2967417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94D6DFE-F594-4982-8EB7-8E299A9C66B6}" type="slidenum">
              <a:rPr lang="zh-CN" altLang="en-US"/>
              <a:pPr/>
              <a:t>16</a:t>
            </a:fld>
            <a:endParaRPr lang="en-US" altLang="zh-CN"/>
          </a:p>
        </p:txBody>
      </p:sp>
      <p:sp>
        <p:nvSpPr>
          <p:cNvPr id="624642" name="Rectangle 2"/>
          <p:cNvSpPr>
            <a:spLocks noGrp="1" noChangeArrowheads="1"/>
          </p:cNvSpPr>
          <p:nvPr>
            <p:ph type="title"/>
          </p:nvPr>
        </p:nvSpPr>
        <p:spPr/>
        <p:txBody>
          <a:bodyPr/>
          <a:lstStyle/>
          <a:p>
            <a:r>
              <a:rPr lang="zh-CN" altLang="en-US" dirty="0"/>
              <a:t>最优二叉查找</a:t>
            </a:r>
            <a:r>
              <a:rPr lang="zh-CN" altLang="en-US" dirty="0" smtClean="0"/>
              <a:t>树</a:t>
            </a:r>
            <a:r>
              <a:rPr lang="en-US" altLang="zh-CN" dirty="0" smtClean="0"/>
              <a:t>——</a:t>
            </a:r>
            <a:r>
              <a:rPr lang="zh-CN" altLang="en-US" dirty="0" smtClean="0">
                <a:ea typeface="宋体" panose="02010600030101010101" pitchFamily="2" charset="-122"/>
              </a:rPr>
              <a:t>递归</a:t>
            </a:r>
            <a:r>
              <a:rPr lang="zh-CN" altLang="en-US" dirty="0">
                <a:ea typeface="宋体" panose="02010600030101010101" pitchFamily="2" charset="-122"/>
              </a:rPr>
              <a:t>方程</a:t>
            </a:r>
          </a:p>
        </p:txBody>
      </p:sp>
      <p:sp>
        <p:nvSpPr>
          <p:cNvPr id="624643" name="Rectangle 3"/>
          <p:cNvSpPr>
            <a:spLocks noGrp="1" noChangeArrowheads="1"/>
          </p:cNvSpPr>
          <p:nvPr>
            <p:ph type="body" idx="1"/>
          </p:nvPr>
        </p:nvSpPr>
        <p:spPr>
          <a:xfrm>
            <a:off x="381000" y="1371600"/>
            <a:ext cx="8574088" cy="5081588"/>
          </a:xfrm>
        </p:spPr>
        <p:txBody>
          <a:bodyPr/>
          <a:lstStyle/>
          <a:p>
            <a:r>
              <a:rPr lang="zh-CN" altLang="en-US" dirty="0">
                <a:ea typeface="宋体" panose="02010600030101010101" pitchFamily="2" charset="-122"/>
              </a:rPr>
              <a:t>找出最优 </a:t>
            </a:r>
            <a:r>
              <a:rPr lang="en-US" altLang="zh-CN" dirty="0">
                <a:ea typeface="宋体" panose="02010600030101010101" pitchFamily="2" charset="-122"/>
              </a:rPr>
              <a:t>BST</a:t>
            </a:r>
            <a:r>
              <a:rPr lang="zh-CN" altLang="en-US" dirty="0">
                <a:ea typeface="宋体" panose="02010600030101010101" pitchFamily="2" charset="-122"/>
              </a:rPr>
              <a:t>包含</a:t>
            </a:r>
            <a:r>
              <a:rPr lang="en-US" altLang="zh-CN" i="1" dirty="0" err="1">
                <a:ea typeface="宋体" panose="02010600030101010101" pitchFamily="2" charset="-122"/>
              </a:rPr>
              <a:t>k</a:t>
            </a:r>
            <a:r>
              <a:rPr lang="en-US" altLang="zh-CN" i="1" baseline="-25000" dirty="0" err="1">
                <a:ea typeface="宋体" panose="02010600030101010101" pitchFamily="2" charset="-122"/>
              </a:rPr>
              <a:t>i</a:t>
            </a:r>
            <a:r>
              <a:rPr lang="en-US" altLang="zh-CN" dirty="0">
                <a:ea typeface="宋体" panose="02010600030101010101" pitchFamily="2" charset="-122"/>
              </a:rPr>
              <a:t>,</a:t>
            </a:r>
            <a:r>
              <a:rPr lang="en-US" altLang="zh-CN" i="1" dirty="0">
                <a:ea typeface="宋体" panose="02010600030101010101" pitchFamily="2" charset="-122"/>
              </a:rPr>
              <a:t>...</a:t>
            </a:r>
            <a:r>
              <a:rPr lang="en-US" altLang="zh-CN" dirty="0">
                <a:ea typeface="宋体" panose="02010600030101010101" pitchFamily="2" charset="-122"/>
              </a:rPr>
              <a:t>,</a:t>
            </a:r>
            <a:r>
              <a:rPr lang="en-US" altLang="zh-CN" i="1" dirty="0" err="1">
                <a:ea typeface="宋体" panose="02010600030101010101" pitchFamily="2" charset="-122"/>
              </a:rPr>
              <a:t>k</a:t>
            </a:r>
            <a:r>
              <a:rPr lang="en-US" altLang="zh-CN" i="1" baseline="-25000" dirty="0" err="1">
                <a:ea typeface="宋体" panose="02010600030101010101" pitchFamily="2" charset="-122"/>
              </a:rPr>
              <a:t>j</a:t>
            </a:r>
            <a:r>
              <a:rPr lang="en-US" altLang="zh-CN" dirty="0">
                <a:ea typeface="宋体" panose="02010600030101010101" pitchFamily="2" charset="-122"/>
              </a:rPr>
              <a:t>, </a:t>
            </a:r>
            <a:r>
              <a:rPr lang="zh-CN" altLang="en-US" dirty="0">
                <a:ea typeface="宋体" panose="02010600030101010101" pitchFamily="2" charset="-122"/>
              </a:rPr>
              <a:t>其中</a:t>
            </a:r>
            <a:r>
              <a:rPr lang="en-US" altLang="zh-CN" i="1" dirty="0">
                <a:ea typeface="宋体" panose="02010600030101010101" pitchFamily="2" charset="-122"/>
              </a:rPr>
              <a:t>i </a:t>
            </a:r>
            <a:r>
              <a:rPr lang="en-US" altLang="zh-CN" dirty="0">
                <a:ea typeface="宋体" panose="02010600030101010101" pitchFamily="2" charset="-122"/>
              </a:rPr>
              <a:t>≥ 1,</a:t>
            </a:r>
            <a:r>
              <a:rPr lang="en-US" altLang="zh-CN" i="1" dirty="0">
                <a:ea typeface="宋体" panose="02010600030101010101" pitchFamily="2" charset="-122"/>
              </a:rPr>
              <a:t> j </a:t>
            </a:r>
            <a:r>
              <a:rPr lang="en-US" altLang="zh-CN" dirty="0">
                <a:ea typeface="宋体" panose="02010600030101010101" pitchFamily="2" charset="-122"/>
              </a:rPr>
              <a:t>≤ </a:t>
            </a:r>
            <a:r>
              <a:rPr lang="en-US" altLang="zh-CN" i="1" dirty="0">
                <a:ea typeface="宋体" panose="02010600030101010101" pitchFamily="2" charset="-122"/>
              </a:rPr>
              <a:t>n</a:t>
            </a:r>
            <a:r>
              <a:rPr lang="en-US" altLang="zh-CN" dirty="0">
                <a:ea typeface="宋体" panose="02010600030101010101" pitchFamily="2" charset="-122"/>
              </a:rPr>
              <a:t>,</a:t>
            </a:r>
            <a:r>
              <a:rPr lang="en-US" altLang="zh-CN" i="1" dirty="0">
                <a:ea typeface="宋体" panose="02010600030101010101" pitchFamily="2" charset="-122"/>
              </a:rPr>
              <a:t> j </a:t>
            </a:r>
            <a:r>
              <a:rPr lang="en-US" altLang="zh-CN" dirty="0">
                <a:ea typeface="宋体" panose="02010600030101010101" pitchFamily="2" charset="-122"/>
              </a:rPr>
              <a:t>≥ </a:t>
            </a:r>
            <a:r>
              <a:rPr lang="en-US" altLang="zh-CN" i="1" dirty="0" err="1">
                <a:ea typeface="宋体" panose="02010600030101010101" pitchFamily="2" charset="-122"/>
              </a:rPr>
              <a:t>i</a:t>
            </a:r>
            <a:r>
              <a:rPr lang="en-US" altLang="zh-CN" i="1" dirty="0" err="1">
                <a:ea typeface="宋体" panose="02010600030101010101" pitchFamily="2" charset="-122"/>
                <a:sym typeface="Symbol" panose="05050102010706020507" pitchFamily="18" charset="2"/>
              </a:rPr>
              <a:t></a:t>
            </a:r>
            <a:r>
              <a:rPr lang="en-US" altLang="zh-CN" dirty="0" err="1">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当 </a:t>
            </a:r>
            <a:r>
              <a:rPr lang="en-US" altLang="zh-CN" i="1" dirty="0">
                <a:ea typeface="宋体" panose="02010600030101010101" pitchFamily="2" charset="-122"/>
              </a:rPr>
              <a:t>j </a:t>
            </a:r>
            <a:r>
              <a:rPr lang="en-US" altLang="zh-CN" dirty="0">
                <a:ea typeface="宋体" panose="02010600030101010101" pitchFamily="2" charset="-122"/>
              </a:rPr>
              <a:t>= </a:t>
            </a:r>
            <a:r>
              <a:rPr lang="en-US" altLang="zh-CN" i="1" dirty="0" err="1">
                <a:ea typeface="宋体" panose="02010600030101010101" pitchFamily="2" charset="-122"/>
              </a:rPr>
              <a:t>i</a:t>
            </a:r>
            <a:r>
              <a:rPr lang="en-US" altLang="zh-CN" i="1" dirty="0" err="1">
                <a:ea typeface="宋体" panose="02010600030101010101" pitchFamily="2" charset="-122"/>
                <a:sym typeface="Symbol" panose="05050102010706020507" pitchFamily="18" charset="2"/>
              </a:rPr>
              <a:t></a:t>
            </a:r>
            <a:r>
              <a:rPr lang="en-US" altLang="zh-CN" dirty="0" err="1">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树只含有 </a:t>
            </a:r>
            <a:r>
              <a:rPr lang="en-US" altLang="zh-CN" i="1" dirty="0" smtClean="0">
                <a:ea typeface="宋体" panose="02010600030101010101" pitchFamily="2" charset="-122"/>
              </a:rPr>
              <a:t>d</a:t>
            </a:r>
            <a:r>
              <a:rPr lang="en-US" altLang="zh-CN" i="1" baseline="-25000" dirty="0" smtClean="0">
                <a:ea typeface="宋体" panose="02010600030101010101" pitchFamily="2" charset="-122"/>
              </a:rPr>
              <a:t>i</a:t>
            </a:r>
            <a:r>
              <a:rPr lang="en-US" altLang="zh-CN" baseline="-25000" dirty="0" smtClean="0">
                <a:ea typeface="宋体" panose="02010600030101010101" pitchFamily="2" charset="-122"/>
              </a:rPr>
              <a:t>-1</a:t>
            </a:r>
            <a:r>
              <a:rPr lang="en-US" altLang="zh-CN" dirty="0">
                <a:ea typeface="宋体" panose="02010600030101010101" pitchFamily="2" charset="-122"/>
              </a:rPr>
              <a:t>.</a:t>
            </a:r>
          </a:p>
          <a:p>
            <a:r>
              <a:rPr lang="zh-CN" altLang="en-US" dirty="0">
                <a:solidFill>
                  <a:srgbClr val="FF0000"/>
                </a:solidFill>
                <a:ea typeface="宋体" panose="02010600030101010101" pitchFamily="2" charset="-122"/>
              </a:rPr>
              <a:t>定义 </a:t>
            </a:r>
            <a:r>
              <a:rPr lang="en-US" altLang="zh-CN" i="1" dirty="0">
                <a:solidFill>
                  <a:srgbClr val="FF0000"/>
                </a:solidFill>
                <a:ea typeface="宋体" panose="02010600030101010101" pitchFamily="2" charset="-122"/>
              </a:rPr>
              <a:t>e</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i</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 j </a:t>
            </a:r>
            <a:r>
              <a:rPr lang="en-US" altLang="zh-CN" dirty="0">
                <a:solidFill>
                  <a:srgbClr val="FF0000"/>
                </a:solidFill>
                <a:ea typeface="宋体" panose="02010600030101010101" pitchFamily="2" charset="-122"/>
              </a:rPr>
              <a:t>] </a:t>
            </a:r>
            <a:r>
              <a:rPr lang="en-US" altLang="zh-CN" dirty="0">
                <a:solidFill>
                  <a:schemeClr val="tx2"/>
                </a:solidFill>
                <a:ea typeface="宋体" panose="02010600030101010101" pitchFamily="2" charset="-122"/>
              </a:rPr>
              <a:t>=</a:t>
            </a:r>
            <a:r>
              <a:rPr lang="zh-CN" altLang="en-US" dirty="0">
                <a:solidFill>
                  <a:schemeClr val="tx2"/>
                </a:solidFill>
                <a:ea typeface="宋体" panose="02010600030101010101" pitchFamily="2" charset="-122"/>
              </a:rPr>
              <a:t>对于 </a:t>
            </a:r>
            <a:r>
              <a:rPr lang="en-US" altLang="zh-CN" i="1" dirty="0" err="1">
                <a:solidFill>
                  <a:schemeClr val="tx2"/>
                </a:solidFill>
                <a:ea typeface="宋体" panose="02010600030101010101" pitchFamily="2" charset="-122"/>
              </a:rPr>
              <a:t>k</a:t>
            </a:r>
            <a:r>
              <a:rPr lang="en-US" altLang="zh-CN" i="1" baseline="-25000" dirty="0" err="1">
                <a:solidFill>
                  <a:schemeClr val="tx2"/>
                </a:solidFill>
                <a:ea typeface="宋体" panose="02010600030101010101" pitchFamily="2" charset="-122"/>
              </a:rPr>
              <a:t>i</a:t>
            </a:r>
            <a:r>
              <a:rPr lang="en-US" altLang="zh-CN" dirty="0">
                <a:solidFill>
                  <a:schemeClr val="tx2"/>
                </a:solidFill>
                <a:ea typeface="宋体" panose="02010600030101010101" pitchFamily="2" charset="-122"/>
              </a:rPr>
              <a:t>,</a:t>
            </a:r>
            <a:r>
              <a:rPr lang="en-US" altLang="zh-CN" i="1" dirty="0">
                <a:solidFill>
                  <a:schemeClr val="tx2"/>
                </a:solidFill>
                <a:ea typeface="宋体" panose="02010600030101010101" pitchFamily="2" charset="-122"/>
              </a:rPr>
              <a:t>...</a:t>
            </a:r>
            <a:r>
              <a:rPr lang="en-US" altLang="zh-CN" dirty="0">
                <a:solidFill>
                  <a:schemeClr val="tx2"/>
                </a:solidFill>
                <a:ea typeface="宋体" panose="02010600030101010101" pitchFamily="2" charset="-122"/>
              </a:rPr>
              <a:t>,</a:t>
            </a:r>
            <a:r>
              <a:rPr lang="en-US" altLang="zh-CN" i="1" dirty="0" err="1">
                <a:solidFill>
                  <a:schemeClr val="tx2"/>
                </a:solidFill>
                <a:ea typeface="宋体" panose="02010600030101010101" pitchFamily="2" charset="-122"/>
              </a:rPr>
              <a:t>k</a:t>
            </a:r>
            <a:r>
              <a:rPr lang="en-US" altLang="zh-CN" i="1" baseline="-25000" dirty="0" err="1">
                <a:solidFill>
                  <a:schemeClr val="tx2"/>
                </a:solidFill>
                <a:ea typeface="宋体" panose="02010600030101010101" pitchFamily="2" charset="-122"/>
              </a:rPr>
              <a:t>j</a:t>
            </a:r>
            <a:r>
              <a:rPr lang="en-US" altLang="zh-CN"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和虚拟节点 </a:t>
            </a:r>
            <a:r>
              <a:rPr lang="en-US" altLang="zh-CN" i="1" dirty="0">
                <a:solidFill>
                  <a:schemeClr val="tx2"/>
                </a:solidFill>
                <a:ea typeface="宋体" panose="02010600030101010101" pitchFamily="2" charset="-122"/>
              </a:rPr>
              <a:t>d</a:t>
            </a:r>
            <a:r>
              <a:rPr lang="en-US" altLang="zh-CN" i="1" baseline="-25000" dirty="0">
                <a:solidFill>
                  <a:schemeClr val="tx2"/>
                </a:solidFill>
                <a:ea typeface="宋体" panose="02010600030101010101" pitchFamily="2" charset="-122"/>
              </a:rPr>
              <a:t>i</a:t>
            </a:r>
            <a:r>
              <a:rPr lang="en-US" altLang="zh-CN" baseline="-25000" dirty="0">
                <a:solidFill>
                  <a:schemeClr val="tx2"/>
                </a:solidFill>
                <a:ea typeface="宋体" panose="02010600030101010101" pitchFamily="2" charset="-122"/>
              </a:rPr>
              <a:t>-1</a:t>
            </a:r>
            <a:r>
              <a:rPr lang="en-US" altLang="zh-CN" dirty="0">
                <a:solidFill>
                  <a:schemeClr val="tx2"/>
                </a:solidFill>
                <a:ea typeface="宋体" panose="02010600030101010101" pitchFamily="2" charset="-122"/>
              </a:rPr>
              <a:t>, ..., </a:t>
            </a:r>
            <a:r>
              <a:rPr lang="en-US" altLang="zh-CN" i="1" dirty="0" err="1">
                <a:solidFill>
                  <a:schemeClr val="tx2"/>
                </a:solidFill>
                <a:ea typeface="宋体" panose="02010600030101010101" pitchFamily="2" charset="-122"/>
              </a:rPr>
              <a:t>d</a:t>
            </a:r>
            <a:r>
              <a:rPr lang="en-US" altLang="zh-CN" i="1" baseline="-25000" dirty="0" err="1">
                <a:solidFill>
                  <a:schemeClr val="tx2"/>
                </a:solidFill>
                <a:ea typeface="宋体" panose="02010600030101010101" pitchFamily="2" charset="-122"/>
              </a:rPr>
              <a:t>j</a:t>
            </a:r>
            <a:r>
              <a:rPr lang="zh-CN" altLang="en-US" i="1" baseline="-25000" dirty="0">
                <a:solidFill>
                  <a:schemeClr val="tx2"/>
                </a:solidFill>
                <a:ea typeface="宋体" panose="02010600030101010101" pitchFamily="2" charset="-122"/>
              </a:rPr>
              <a:t>，</a:t>
            </a:r>
            <a:r>
              <a:rPr lang="zh-CN" altLang="en-US" dirty="0">
                <a:solidFill>
                  <a:schemeClr val="tx2"/>
                </a:solidFill>
                <a:ea typeface="宋体" panose="02010600030101010101" pitchFamily="2" charset="-122"/>
              </a:rPr>
              <a:t>最优 </a:t>
            </a:r>
            <a:r>
              <a:rPr lang="en-US" altLang="zh-CN" dirty="0">
                <a:solidFill>
                  <a:schemeClr val="tx2"/>
                </a:solidFill>
                <a:ea typeface="宋体" panose="02010600030101010101" pitchFamily="2" charset="-122"/>
              </a:rPr>
              <a:t>BST </a:t>
            </a:r>
            <a:r>
              <a:rPr lang="zh-CN" altLang="en-US" dirty="0">
                <a:solidFill>
                  <a:schemeClr val="tx2"/>
                </a:solidFill>
                <a:ea typeface="宋体" panose="02010600030101010101" pitchFamily="2" charset="-122"/>
              </a:rPr>
              <a:t>的期望搜索成本</a:t>
            </a:r>
          </a:p>
          <a:p>
            <a:pPr lvl="1"/>
            <a:r>
              <a:rPr lang="en-US" altLang="zh-CN" dirty="0">
                <a:ea typeface="宋体" panose="02010600030101010101" pitchFamily="2" charset="-122"/>
              </a:rPr>
              <a:t>If </a:t>
            </a:r>
            <a:r>
              <a:rPr lang="en-US" altLang="zh-CN" i="1" dirty="0">
                <a:ea typeface="宋体" panose="02010600030101010101" pitchFamily="2" charset="-122"/>
              </a:rPr>
              <a:t>j </a:t>
            </a:r>
            <a:r>
              <a:rPr lang="en-US" altLang="zh-CN" dirty="0">
                <a:ea typeface="宋体" panose="02010600030101010101" pitchFamily="2" charset="-122"/>
              </a:rPr>
              <a:t>= </a:t>
            </a:r>
            <a:r>
              <a:rPr lang="en-US" altLang="zh-CN" i="1" dirty="0" err="1">
                <a:ea typeface="宋体" panose="02010600030101010101" pitchFamily="2" charset="-122"/>
              </a:rPr>
              <a:t>i</a:t>
            </a:r>
            <a:r>
              <a:rPr lang="en-US" altLang="zh-CN" i="1" dirty="0" err="1">
                <a:ea typeface="宋体" panose="02010600030101010101" pitchFamily="2" charset="-122"/>
                <a:sym typeface="Symbol" panose="05050102010706020507" pitchFamily="18" charset="2"/>
              </a:rPr>
              <a:t></a:t>
            </a:r>
            <a:r>
              <a:rPr lang="en-US" altLang="zh-CN" dirty="0" err="1">
                <a:ea typeface="宋体" panose="02010600030101010101" pitchFamily="2" charset="-122"/>
              </a:rPr>
              <a:t>1</a:t>
            </a:r>
            <a:r>
              <a:rPr lang="en-US" altLang="zh-CN" dirty="0">
                <a:ea typeface="宋体" panose="02010600030101010101" pitchFamily="2" charset="-122"/>
              </a:rPr>
              <a:t>, then </a:t>
            </a:r>
            <a:r>
              <a:rPr lang="en-US" altLang="zh-CN" i="1" dirty="0">
                <a:ea typeface="宋体" panose="02010600030101010101" pitchFamily="2" charset="-122"/>
              </a:rPr>
              <a:t>e</a:t>
            </a:r>
            <a:r>
              <a:rPr lang="en-US" altLang="zh-CN" dirty="0">
                <a:ea typeface="宋体" panose="02010600030101010101" pitchFamily="2" charset="-122"/>
              </a:rPr>
              <a:t>[</a:t>
            </a:r>
            <a:r>
              <a:rPr lang="en-US" altLang="zh-CN" i="1" dirty="0">
                <a:ea typeface="宋体" panose="02010600030101010101" pitchFamily="2" charset="-122"/>
              </a:rPr>
              <a:t>i</a:t>
            </a:r>
            <a:r>
              <a:rPr lang="en-US" altLang="zh-CN" dirty="0">
                <a:ea typeface="宋体" panose="02010600030101010101" pitchFamily="2" charset="-122"/>
              </a:rPr>
              <a:t>,</a:t>
            </a:r>
            <a:r>
              <a:rPr lang="en-US" altLang="zh-CN" i="1" dirty="0">
                <a:ea typeface="宋体" panose="02010600030101010101" pitchFamily="2" charset="-122"/>
              </a:rPr>
              <a:t> j </a:t>
            </a:r>
            <a:r>
              <a:rPr lang="en-US" altLang="zh-CN" dirty="0">
                <a:ea typeface="宋体" panose="02010600030101010101" pitchFamily="2" charset="-122"/>
              </a:rPr>
              <a:t>] = </a:t>
            </a:r>
            <a:r>
              <a:rPr lang="en-US" altLang="zh-CN" i="1" dirty="0">
                <a:ea typeface="宋体" panose="02010600030101010101" pitchFamily="2" charset="-122"/>
              </a:rPr>
              <a:t>q</a:t>
            </a:r>
            <a:r>
              <a:rPr lang="en-US" altLang="zh-CN" i="1" baseline="-25000" dirty="0">
                <a:ea typeface="宋体" panose="02010600030101010101" pitchFamily="2" charset="-122"/>
              </a:rPr>
              <a:t>i</a:t>
            </a:r>
            <a:r>
              <a:rPr lang="en-US" altLang="zh-CN" baseline="-25000" dirty="0">
                <a:ea typeface="宋体" panose="02010600030101010101" pitchFamily="2" charset="-122"/>
              </a:rPr>
              <a:t>-1</a:t>
            </a:r>
            <a:r>
              <a:rPr lang="en-US" altLang="zh-CN" dirty="0">
                <a:ea typeface="宋体" panose="02010600030101010101" pitchFamily="2" charset="-122"/>
              </a:rPr>
              <a:t>.</a:t>
            </a:r>
          </a:p>
          <a:p>
            <a:pPr lvl="1"/>
            <a:r>
              <a:rPr lang="en-US" altLang="zh-CN" dirty="0">
                <a:ea typeface="宋体" panose="02010600030101010101" pitchFamily="2" charset="-122"/>
              </a:rPr>
              <a:t>If </a:t>
            </a:r>
            <a:r>
              <a:rPr lang="en-US" altLang="zh-CN" i="1" dirty="0">
                <a:ea typeface="宋体" panose="02010600030101010101" pitchFamily="2" charset="-122"/>
              </a:rPr>
              <a:t>j </a:t>
            </a:r>
            <a:r>
              <a:rPr lang="en-US" altLang="zh-CN" dirty="0">
                <a:ea typeface="宋体" panose="02010600030101010101" pitchFamily="2" charset="-122"/>
              </a:rPr>
              <a:t>≥ </a:t>
            </a:r>
            <a:r>
              <a:rPr lang="en-US" altLang="zh-CN" i="1" dirty="0">
                <a:ea typeface="宋体" panose="02010600030101010101" pitchFamily="2" charset="-122"/>
              </a:rPr>
              <a:t>i</a:t>
            </a:r>
            <a:r>
              <a:rPr lang="en-US" altLang="zh-CN" dirty="0">
                <a:ea typeface="宋体" panose="02010600030101010101" pitchFamily="2" charset="-122"/>
              </a:rPr>
              <a:t>,</a:t>
            </a:r>
          </a:p>
          <a:p>
            <a:pPr lvl="2"/>
            <a:r>
              <a:rPr lang="zh-CN" altLang="en-US" sz="1375" dirty="0">
                <a:ea typeface="宋体" panose="02010600030101010101" pitchFamily="2" charset="-122"/>
              </a:rPr>
              <a:t>选出树根 </a:t>
            </a:r>
            <a:r>
              <a:rPr lang="en-US" altLang="zh-CN" sz="1375" i="1" dirty="0" err="1">
                <a:ea typeface="宋体" panose="02010600030101010101" pitchFamily="2" charset="-122"/>
              </a:rPr>
              <a:t>k</a:t>
            </a:r>
            <a:r>
              <a:rPr lang="en-US" altLang="zh-CN" sz="1375" i="1" baseline="-25000" dirty="0" err="1">
                <a:solidFill>
                  <a:srgbClr val="010000"/>
                </a:solidFill>
                <a:ea typeface="宋体" panose="02010600030101010101" pitchFamily="2" charset="-122"/>
              </a:rPr>
              <a:t>r</a:t>
            </a:r>
            <a:r>
              <a:rPr lang="en-US" altLang="zh-CN" sz="1375" dirty="0">
                <a:ea typeface="宋体" panose="02010600030101010101" pitchFamily="2" charset="-122"/>
              </a:rPr>
              <a:t>, </a:t>
            </a:r>
            <a:r>
              <a:rPr lang="zh-CN" altLang="en-US" sz="1375" dirty="0">
                <a:ea typeface="宋体" panose="02010600030101010101" pitchFamily="2" charset="-122"/>
              </a:rPr>
              <a:t>对于某个</a:t>
            </a:r>
            <a:r>
              <a:rPr lang="en-US" altLang="zh-CN" sz="1375" i="1" dirty="0">
                <a:ea typeface="宋体" panose="02010600030101010101" pitchFamily="2" charset="-122"/>
              </a:rPr>
              <a:t>r</a:t>
            </a:r>
            <a:r>
              <a:rPr lang="zh-CN" altLang="en-US" sz="1375" dirty="0">
                <a:ea typeface="宋体" panose="02010600030101010101" pitchFamily="2" charset="-122"/>
              </a:rPr>
              <a:t>， </a:t>
            </a:r>
            <a:r>
              <a:rPr lang="en-US" altLang="zh-CN" sz="1375" i="1" dirty="0">
                <a:ea typeface="宋体" panose="02010600030101010101" pitchFamily="2" charset="-122"/>
              </a:rPr>
              <a:t>i </a:t>
            </a:r>
            <a:r>
              <a:rPr lang="en-US" altLang="zh-CN" sz="1375" dirty="0">
                <a:ea typeface="宋体" panose="02010600030101010101" pitchFamily="2" charset="-122"/>
              </a:rPr>
              <a:t>≤ </a:t>
            </a:r>
            <a:r>
              <a:rPr lang="en-US" altLang="zh-CN" sz="1375" i="1" dirty="0">
                <a:ea typeface="宋体" panose="02010600030101010101" pitchFamily="2" charset="-122"/>
              </a:rPr>
              <a:t>r </a:t>
            </a:r>
            <a:r>
              <a:rPr lang="en-US" altLang="zh-CN" sz="1375" dirty="0">
                <a:ea typeface="宋体" panose="02010600030101010101" pitchFamily="2" charset="-122"/>
              </a:rPr>
              <a:t>≤ </a:t>
            </a:r>
            <a:r>
              <a:rPr lang="en-US" altLang="zh-CN" sz="1375" i="1" dirty="0">
                <a:ea typeface="宋体" panose="02010600030101010101" pitchFamily="2" charset="-122"/>
              </a:rPr>
              <a:t>j </a:t>
            </a:r>
            <a:r>
              <a:rPr lang="en-US" altLang="zh-CN" sz="1375" dirty="0">
                <a:ea typeface="宋体" panose="02010600030101010101" pitchFamily="2" charset="-122"/>
              </a:rPr>
              <a:t>.</a:t>
            </a:r>
          </a:p>
          <a:p>
            <a:pPr lvl="2"/>
            <a:r>
              <a:rPr lang="zh-CN" altLang="en-US" sz="1375" dirty="0">
                <a:ea typeface="宋体" panose="02010600030101010101" pitchFamily="2" charset="-122"/>
              </a:rPr>
              <a:t>递归地构造一棵最优 </a:t>
            </a:r>
            <a:r>
              <a:rPr lang="en-US" altLang="zh-CN" sz="1375" dirty="0">
                <a:ea typeface="宋体" panose="02010600030101010101" pitchFamily="2" charset="-122"/>
              </a:rPr>
              <a:t>BSTs </a:t>
            </a:r>
          </a:p>
          <a:p>
            <a:pPr lvl="3"/>
            <a:r>
              <a:rPr lang="zh-CN" altLang="en-US" sz="1875" dirty="0">
                <a:ea typeface="宋体" panose="02010600030101010101" pitchFamily="2" charset="-122"/>
              </a:rPr>
              <a:t>对</a:t>
            </a:r>
            <a:r>
              <a:rPr lang="en-US" altLang="zh-CN" sz="1875" i="1" dirty="0" err="1">
                <a:ea typeface="宋体" panose="02010600030101010101" pitchFamily="2" charset="-122"/>
              </a:rPr>
              <a:t>k</a:t>
            </a:r>
            <a:r>
              <a:rPr lang="en-US" altLang="zh-CN" sz="1875" i="1" baseline="-25000" dirty="0" err="1">
                <a:solidFill>
                  <a:srgbClr val="010000"/>
                </a:solidFill>
                <a:ea typeface="宋体" panose="02010600030101010101" pitchFamily="2" charset="-122"/>
              </a:rPr>
              <a:t>i</a:t>
            </a:r>
            <a:r>
              <a:rPr lang="en-US" altLang="zh-CN" sz="1875" dirty="0">
                <a:ea typeface="宋体" panose="02010600030101010101" pitchFamily="2" charset="-122"/>
              </a:rPr>
              <a:t>,</a:t>
            </a:r>
            <a:r>
              <a:rPr lang="en-US" altLang="zh-CN" sz="1875" i="1" dirty="0">
                <a:ea typeface="宋体" panose="02010600030101010101" pitchFamily="2" charset="-122"/>
              </a:rPr>
              <a:t>..</a:t>
            </a:r>
            <a:r>
              <a:rPr lang="en-US" altLang="zh-CN" sz="1875" dirty="0">
                <a:ea typeface="宋体" panose="02010600030101010101" pitchFamily="2" charset="-122"/>
              </a:rPr>
              <a:t>,</a:t>
            </a:r>
            <a:r>
              <a:rPr lang="en-US" altLang="zh-CN" sz="1875" i="1" dirty="0" err="1">
                <a:ea typeface="宋体" panose="02010600030101010101" pitchFamily="2" charset="-122"/>
              </a:rPr>
              <a:t>k</a:t>
            </a:r>
            <a:r>
              <a:rPr lang="en-US" altLang="zh-CN" sz="1875" i="1" baseline="-25000" dirty="0" err="1">
                <a:solidFill>
                  <a:srgbClr val="010000"/>
                </a:solidFill>
                <a:ea typeface="宋体" panose="02010600030101010101" pitchFamily="2" charset="-122"/>
              </a:rPr>
              <a:t>r</a:t>
            </a:r>
            <a:r>
              <a:rPr lang="en-US" altLang="zh-CN" sz="1875" i="1" baseline="-25000" dirty="0" err="1">
                <a:solidFill>
                  <a:srgbClr val="010000"/>
                </a:solidFill>
                <a:ea typeface="宋体" panose="02010600030101010101" pitchFamily="2" charset="-122"/>
                <a:sym typeface="Symbol" panose="05050102010706020507" pitchFamily="18" charset="2"/>
              </a:rPr>
              <a:t></a:t>
            </a:r>
            <a:r>
              <a:rPr lang="en-US" altLang="zh-CN" sz="1875" baseline="-25000" dirty="0" err="1">
                <a:solidFill>
                  <a:srgbClr val="010000"/>
                </a:solidFill>
                <a:ea typeface="宋体" panose="02010600030101010101" pitchFamily="2" charset="-122"/>
              </a:rPr>
              <a:t>1</a:t>
            </a:r>
            <a:r>
              <a:rPr lang="en-US" altLang="zh-CN" sz="1875" dirty="0">
                <a:ea typeface="宋体" panose="02010600030101010101" pitchFamily="2" charset="-122"/>
              </a:rPr>
              <a:t> </a:t>
            </a:r>
            <a:r>
              <a:rPr lang="zh-CN" altLang="en-US" sz="1875" dirty="0">
                <a:ea typeface="宋体" panose="02010600030101010101" pitchFamily="2" charset="-122"/>
              </a:rPr>
              <a:t>构造左子树</a:t>
            </a:r>
            <a:endParaRPr lang="en-US" altLang="zh-CN" sz="1875" dirty="0">
              <a:ea typeface="宋体" panose="02010600030101010101" pitchFamily="2" charset="-122"/>
            </a:endParaRPr>
          </a:p>
          <a:p>
            <a:pPr lvl="3"/>
            <a:r>
              <a:rPr lang="zh-CN" altLang="en-US" sz="1875" dirty="0">
                <a:ea typeface="宋体" panose="02010600030101010101" pitchFamily="2" charset="-122"/>
              </a:rPr>
              <a:t>对</a:t>
            </a:r>
            <a:r>
              <a:rPr lang="en-US" altLang="zh-CN" sz="1875" i="1" dirty="0" err="1">
                <a:ea typeface="宋体" panose="02010600030101010101" pitchFamily="2" charset="-122"/>
              </a:rPr>
              <a:t>k</a:t>
            </a:r>
            <a:r>
              <a:rPr lang="en-US" altLang="zh-CN" sz="1875" i="1" baseline="-25000" dirty="0" err="1">
                <a:solidFill>
                  <a:srgbClr val="010000"/>
                </a:solidFill>
                <a:ea typeface="宋体" panose="02010600030101010101" pitchFamily="2" charset="-122"/>
              </a:rPr>
              <a:t>r+</a:t>
            </a:r>
            <a:r>
              <a:rPr lang="en-US" altLang="zh-CN" sz="1875" baseline="-25000" dirty="0" err="1">
                <a:solidFill>
                  <a:srgbClr val="010000"/>
                </a:solidFill>
                <a:ea typeface="宋体" panose="02010600030101010101" pitchFamily="2" charset="-122"/>
              </a:rPr>
              <a:t>1</a:t>
            </a:r>
            <a:r>
              <a:rPr lang="en-US" altLang="zh-CN" sz="1875" dirty="0">
                <a:ea typeface="宋体" panose="02010600030101010101" pitchFamily="2" charset="-122"/>
              </a:rPr>
              <a:t>,</a:t>
            </a:r>
            <a:r>
              <a:rPr lang="en-US" altLang="zh-CN" sz="1875" i="1" dirty="0">
                <a:ea typeface="宋体" panose="02010600030101010101" pitchFamily="2" charset="-122"/>
              </a:rPr>
              <a:t>..</a:t>
            </a:r>
            <a:r>
              <a:rPr lang="en-US" altLang="zh-CN" sz="1875" dirty="0">
                <a:ea typeface="宋体" panose="02010600030101010101" pitchFamily="2" charset="-122"/>
              </a:rPr>
              <a:t>,</a:t>
            </a:r>
            <a:r>
              <a:rPr lang="en-US" altLang="zh-CN" sz="1875" i="1" dirty="0" err="1">
                <a:ea typeface="宋体" panose="02010600030101010101" pitchFamily="2" charset="-122"/>
              </a:rPr>
              <a:t>k</a:t>
            </a:r>
            <a:r>
              <a:rPr lang="en-US" altLang="zh-CN" sz="1875" i="1" baseline="-25000" dirty="0" err="1">
                <a:solidFill>
                  <a:srgbClr val="010000"/>
                </a:solidFill>
                <a:ea typeface="宋体" panose="02010600030101010101" pitchFamily="2" charset="-122"/>
              </a:rPr>
              <a:t>j</a:t>
            </a:r>
            <a:r>
              <a:rPr lang="en-US" altLang="zh-CN" sz="1875" i="1" dirty="0">
                <a:ea typeface="宋体" panose="02010600030101010101" pitchFamily="2" charset="-122"/>
              </a:rPr>
              <a:t> </a:t>
            </a:r>
            <a:r>
              <a:rPr lang="zh-CN" altLang="en-US" sz="1875" dirty="0">
                <a:ea typeface="宋体" panose="02010600030101010101" pitchFamily="2" charset="-122"/>
              </a:rPr>
              <a:t>构造右子</a:t>
            </a:r>
            <a:r>
              <a:rPr lang="zh-CN" altLang="en-US" sz="1875" dirty="0" smtClean="0">
                <a:ea typeface="宋体" panose="02010600030101010101" pitchFamily="2" charset="-122"/>
              </a:rPr>
              <a:t>树</a:t>
            </a:r>
            <a:endParaRPr lang="en-US" altLang="zh-CN" sz="1875"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当</a:t>
            </a:r>
            <a:r>
              <a:rPr lang="zh-CN" altLang="en-US" dirty="0">
                <a:ea typeface="宋体" panose="02010600030101010101" pitchFamily="2" charset="-122"/>
              </a:rPr>
              <a:t>最优的子树成为一个结点的子树时</a:t>
            </a:r>
            <a:r>
              <a:rPr lang="en-US" altLang="zh-CN" dirty="0">
                <a:ea typeface="宋体" panose="02010600030101010101" pitchFamily="2" charset="-122"/>
              </a:rPr>
              <a:t>:</a:t>
            </a:r>
          </a:p>
          <a:p>
            <a:pPr lvl="1"/>
            <a:r>
              <a:rPr lang="zh-CN" altLang="en-US" dirty="0">
                <a:ea typeface="宋体" panose="02010600030101010101" pitchFamily="2" charset="-122"/>
              </a:rPr>
              <a:t>每个原来在最优子树中结点的深度加</a:t>
            </a:r>
            <a:r>
              <a:rPr lang="en-US" altLang="zh-CN" dirty="0">
                <a:ea typeface="宋体" panose="02010600030101010101" pitchFamily="2" charset="-122"/>
              </a:rPr>
              <a:t>1.</a:t>
            </a:r>
          </a:p>
          <a:p>
            <a:pPr lvl="1"/>
            <a:r>
              <a:rPr lang="zh-CN" altLang="en-US" dirty="0">
                <a:ea typeface="宋体" panose="02010600030101010101" pitchFamily="2" charset="-122"/>
              </a:rPr>
              <a:t>期望搜索费用增加</a:t>
            </a:r>
            <a:endParaRPr lang="en-US" altLang="zh-CN" sz="2400" dirty="0">
              <a:ea typeface="宋体" panose="02010600030101010101" pitchFamily="2" charset="-122"/>
            </a:endParaRPr>
          </a:p>
          <a:p>
            <a:r>
              <a:rPr lang="zh-CN" altLang="en-US" dirty="0">
                <a:ea typeface="宋体" panose="02010600030101010101" pitchFamily="2" charset="-122"/>
              </a:rPr>
              <a:t>如果 </a:t>
            </a:r>
            <a:r>
              <a:rPr lang="en-US" altLang="zh-CN" i="1" dirty="0" err="1">
                <a:ea typeface="宋体" panose="02010600030101010101" pitchFamily="2" charset="-122"/>
              </a:rPr>
              <a:t>k</a:t>
            </a:r>
            <a:r>
              <a:rPr lang="en-US" altLang="zh-CN" i="1" baseline="-25000" dirty="0" err="1">
                <a:ea typeface="宋体" panose="02010600030101010101" pitchFamily="2" charset="-122"/>
              </a:rPr>
              <a:t>r</a:t>
            </a:r>
            <a:r>
              <a:rPr lang="en-US" altLang="zh-CN" i="1" dirty="0">
                <a:ea typeface="宋体" panose="02010600030101010101" pitchFamily="2" charset="-122"/>
              </a:rPr>
              <a:t> </a:t>
            </a:r>
            <a:r>
              <a:rPr lang="zh-CN" altLang="en-US" dirty="0">
                <a:ea typeface="宋体" panose="02010600030101010101" pitchFamily="2" charset="-122"/>
              </a:rPr>
              <a:t>是一棵由</a:t>
            </a:r>
            <a:r>
              <a:rPr lang="en-US" altLang="zh-CN" i="1" dirty="0" err="1">
                <a:ea typeface="宋体" panose="02010600030101010101" pitchFamily="2" charset="-122"/>
              </a:rPr>
              <a:t>k</a:t>
            </a:r>
            <a:r>
              <a:rPr lang="en-US" altLang="zh-CN" i="1" baseline="-25000" dirty="0" err="1">
                <a:ea typeface="宋体" panose="02010600030101010101" pitchFamily="2" charset="-122"/>
              </a:rPr>
              <a:t>i</a:t>
            </a:r>
            <a:r>
              <a:rPr lang="en-US" altLang="zh-CN" i="1" dirty="0">
                <a:ea typeface="宋体" panose="02010600030101010101" pitchFamily="2" charset="-122"/>
              </a:rPr>
              <a:t>,..,</a:t>
            </a:r>
            <a:r>
              <a:rPr lang="en-US" altLang="zh-CN" i="1" dirty="0" err="1">
                <a:ea typeface="宋体" panose="02010600030101010101" pitchFamily="2" charset="-122"/>
              </a:rPr>
              <a:t>k</a:t>
            </a:r>
            <a:r>
              <a:rPr lang="en-US" altLang="zh-CN" i="1" baseline="-25000" dirty="0" err="1">
                <a:ea typeface="宋体" panose="02010600030101010101" pitchFamily="2" charset="-122"/>
              </a:rPr>
              <a:t>j</a:t>
            </a:r>
            <a:r>
              <a:rPr lang="zh-CN" altLang="en-US" dirty="0">
                <a:ea typeface="宋体" panose="02010600030101010101" pitchFamily="2" charset="-122"/>
              </a:rPr>
              <a:t> 组成的最优</a:t>
            </a:r>
            <a:r>
              <a:rPr lang="en-US" altLang="zh-CN" dirty="0">
                <a:ea typeface="宋体" panose="02010600030101010101" pitchFamily="2" charset="-122"/>
              </a:rPr>
              <a:t>BST</a:t>
            </a:r>
            <a:r>
              <a:rPr lang="zh-CN" altLang="en-US" dirty="0">
                <a:ea typeface="宋体" panose="02010600030101010101" pitchFamily="2" charset="-122"/>
              </a:rPr>
              <a:t>的根 </a:t>
            </a:r>
            <a:r>
              <a:rPr lang="en-US" altLang="zh-CN" dirty="0">
                <a:ea typeface="宋体" panose="02010600030101010101" pitchFamily="2" charset="-122"/>
              </a:rPr>
              <a:t>:</a:t>
            </a:r>
          </a:p>
          <a:p>
            <a:pPr lvl="1"/>
            <a:r>
              <a:rPr lang="en-US" altLang="zh-CN" i="1" dirty="0">
                <a:solidFill>
                  <a:srgbClr val="CC3300"/>
                </a:solidFill>
                <a:ea typeface="宋体" panose="02010600030101010101" pitchFamily="2" charset="-122"/>
              </a:rPr>
              <a:t>e</a:t>
            </a:r>
            <a:r>
              <a:rPr lang="en-US" altLang="zh-CN" dirty="0">
                <a:solidFill>
                  <a:srgbClr val="CC3300"/>
                </a:solidFill>
                <a:ea typeface="宋体" panose="02010600030101010101" pitchFamily="2" charset="-122"/>
              </a:rPr>
              <a:t>[</a:t>
            </a:r>
            <a:r>
              <a:rPr lang="en-US" altLang="zh-CN" i="1" dirty="0">
                <a:solidFill>
                  <a:srgbClr val="CC3300"/>
                </a:solidFill>
                <a:ea typeface="宋体" panose="02010600030101010101" pitchFamily="2" charset="-122"/>
              </a:rPr>
              <a:t>i, j </a:t>
            </a:r>
            <a:r>
              <a:rPr lang="en-US" altLang="zh-CN" dirty="0">
                <a:solidFill>
                  <a:srgbClr val="CC3300"/>
                </a:solidFill>
                <a:ea typeface="宋体" panose="02010600030101010101" pitchFamily="2" charset="-122"/>
              </a:rPr>
              <a:t>] = </a:t>
            </a:r>
            <a:r>
              <a:rPr lang="en-US" altLang="zh-CN" i="1" dirty="0" err="1">
                <a:solidFill>
                  <a:srgbClr val="CC3300"/>
                </a:solidFill>
                <a:ea typeface="宋体" panose="02010600030101010101" pitchFamily="2" charset="-122"/>
              </a:rPr>
              <a:t>p</a:t>
            </a:r>
            <a:r>
              <a:rPr lang="en-US" altLang="zh-CN" i="1" baseline="-25000" dirty="0" err="1">
                <a:solidFill>
                  <a:srgbClr val="CC3300"/>
                </a:solidFill>
                <a:ea typeface="宋体" panose="02010600030101010101" pitchFamily="2" charset="-122"/>
              </a:rPr>
              <a:t>r</a:t>
            </a:r>
            <a:r>
              <a:rPr lang="en-US" altLang="zh-CN" i="1" dirty="0">
                <a:solidFill>
                  <a:srgbClr val="CC3300"/>
                </a:solidFill>
                <a:ea typeface="宋体" panose="02010600030101010101" pitchFamily="2" charset="-122"/>
              </a:rPr>
              <a:t> </a:t>
            </a:r>
            <a:r>
              <a:rPr lang="en-US" altLang="zh-CN" dirty="0">
                <a:solidFill>
                  <a:srgbClr val="CC3300"/>
                </a:solidFill>
                <a:ea typeface="宋体" panose="02010600030101010101" pitchFamily="2" charset="-122"/>
              </a:rPr>
              <a:t>+ (</a:t>
            </a:r>
            <a:r>
              <a:rPr lang="en-US" altLang="zh-CN" i="1" dirty="0">
                <a:solidFill>
                  <a:srgbClr val="CC3300"/>
                </a:solidFill>
                <a:ea typeface="宋体" panose="02010600030101010101" pitchFamily="2" charset="-122"/>
              </a:rPr>
              <a:t>e</a:t>
            </a:r>
            <a:r>
              <a:rPr lang="en-US" altLang="zh-CN" dirty="0">
                <a:solidFill>
                  <a:srgbClr val="CC3300"/>
                </a:solidFill>
                <a:ea typeface="宋体" panose="02010600030101010101" pitchFamily="2" charset="-122"/>
              </a:rPr>
              <a:t>[</a:t>
            </a:r>
            <a:r>
              <a:rPr lang="en-US" altLang="zh-CN" i="1" dirty="0">
                <a:solidFill>
                  <a:srgbClr val="CC3300"/>
                </a:solidFill>
                <a:ea typeface="宋体" panose="02010600030101010101" pitchFamily="2" charset="-122"/>
              </a:rPr>
              <a:t>i, </a:t>
            </a:r>
            <a:r>
              <a:rPr lang="en-US" altLang="zh-CN" i="1" dirty="0" err="1">
                <a:solidFill>
                  <a:srgbClr val="CC3300"/>
                </a:solidFill>
                <a:ea typeface="宋体" panose="02010600030101010101" pitchFamily="2" charset="-122"/>
              </a:rPr>
              <a:t>r</a:t>
            </a:r>
            <a:r>
              <a:rPr lang="en-US" altLang="zh-CN" i="1" dirty="0" err="1">
                <a:solidFill>
                  <a:srgbClr val="CC3300"/>
                </a:solidFill>
                <a:ea typeface="宋体" panose="02010600030101010101" pitchFamily="2" charset="-122"/>
                <a:sym typeface="Symbol" panose="05050102010706020507" pitchFamily="18" charset="2"/>
              </a:rPr>
              <a:t></a:t>
            </a:r>
            <a:r>
              <a:rPr lang="en-US" altLang="zh-CN" dirty="0" err="1">
                <a:solidFill>
                  <a:srgbClr val="CC3300"/>
                </a:solidFill>
                <a:ea typeface="宋体" panose="02010600030101010101" pitchFamily="2" charset="-122"/>
              </a:rPr>
              <a:t>1</a:t>
            </a:r>
            <a:r>
              <a:rPr lang="en-US" altLang="zh-CN" dirty="0">
                <a:solidFill>
                  <a:srgbClr val="CC3300"/>
                </a:solidFill>
                <a:ea typeface="宋体" panose="02010600030101010101" pitchFamily="2" charset="-122"/>
              </a:rPr>
              <a:t>] + </a:t>
            </a:r>
            <a:r>
              <a:rPr lang="en-US" altLang="zh-CN" i="1" dirty="0">
                <a:solidFill>
                  <a:srgbClr val="CC3300"/>
                </a:solidFill>
                <a:ea typeface="宋体" panose="02010600030101010101" pitchFamily="2" charset="-122"/>
              </a:rPr>
              <a:t>w</a:t>
            </a:r>
            <a:r>
              <a:rPr lang="en-US" altLang="zh-CN" dirty="0">
                <a:solidFill>
                  <a:srgbClr val="CC3300"/>
                </a:solidFill>
                <a:ea typeface="宋体" panose="02010600030101010101" pitchFamily="2" charset="-122"/>
              </a:rPr>
              <a:t>(</a:t>
            </a:r>
            <a:r>
              <a:rPr lang="en-US" altLang="zh-CN" i="1" dirty="0">
                <a:solidFill>
                  <a:srgbClr val="CC3300"/>
                </a:solidFill>
                <a:ea typeface="宋体" panose="02010600030101010101" pitchFamily="2" charset="-122"/>
              </a:rPr>
              <a:t>i, </a:t>
            </a:r>
            <a:r>
              <a:rPr lang="en-US" altLang="zh-CN" i="1" dirty="0" err="1">
                <a:solidFill>
                  <a:srgbClr val="CC3300"/>
                </a:solidFill>
                <a:ea typeface="宋体" panose="02010600030101010101" pitchFamily="2" charset="-122"/>
              </a:rPr>
              <a:t>r</a:t>
            </a:r>
            <a:r>
              <a:rPr lang="en-US" altLang="zh-CN" i="1" dirty="0" err="1">
                <a:solidFill>
                  <a:srgbClr val="CC3300"/>
                </a:solidFill>
                <a:ea typeface="宋体" panose="02010600030101010101" pitchFamily="2" charset="-122"/>
                <a:sym typeface="Symbol" panose="05050102010706020507" pitchFamily="18" charset="2"/>
              </a:rPr>
              <a:t></a:t>
            </a:r>
            <a:r>
              <a:rPr lang="en-US" altLang="zh-CN" dirty="0" err="1">
                <a:solidFill>
                  <a:srgbClr val="CC3300"/>
                </a:solidFill>
                <a:ea typeface="宋体" panose="02010600030101010101" pitchFamily="2" charset="-122"/>
              </a:rPr>
              <a:t>1</a:t>
            </a:r>
            <a:r>
              <a:rPr lang="en-US" altLang="zh-CN" dirty="0">
                <a:solidFill>
                  <a:srgbClr val="CC3300"/>
                </a:solidFill>
                <a:ea typeface="宋体" panose="02010600030101010101" pitchFamily="2" charset="-122"/>
              </a:rPr>
              <a:t>))+(</a:t>
            </a:r>
            <a:r>
              <a:rPr lang="en-US" altLang="zh-CN" i="1" dirty="0">
                <a:solidFill>
                  <a:srgbClr val="CC3300"/>
                </a:solidFill>
                <a:ea typeface="宋体" panose="02010600030101010101" pitchFamily="2" charset="-122"/>
              </a:rPr>
              <a:t>e</a:t>
            </a:r>
            <a:r>
              <a:rPr lang="en-US" altLang="zh-CN" dirty="0">
                <a:solidFill>
                  <a:srgbClr val="CC3300"/>
                </a:solidFill>
                <a:ea typeface="宋体" panose="02010600030101010101" pitchFamily="2" charset="-122"/>
              </a:rPr>
              <a:t>[</a:t>
            </a:r>
            <a:r>
              <a:rPr lang="en-US" altLang="zh-CN" i="1" dirty="0" err="1">
                <a:solidFill>
                  <a:srgbClr val="CC3300"/>
                </a:solidFill>
                <a:ea typeface="宋体" panose="02010600030101010101" pitchFamily="2" charset="-122"/>
              </a:rPr>
              <a:t>r</a:t>
            </a:r>
            <a:r>
              <a:rPr lang="en-US" altLang="zh-CN" dirty="0" err="1">
                <a:solidFill>
                  <a:srgbClr val="CC3300"/>
                </a:solidFill>
                <a:ea typeface="宋体" panose="02010600030101010101" pitchFamily="2" charset="-122"/>
              </a:rPr>
              <a:t>+1</a:t>
            </a:r>
            <a:r>
              <a:rPr lang="en-US" altLang="zh-CN" i="1" dirty="0">
                <a:solidFill>
                  <a:srgbClr val="CC3300"/>
                </a:solidFill>
                <a:ea typeface="宋体" panose="02010600030101010101" pitchFamily="2" charset="-122"/>
              </a:rPr>
              <a:t>, j</a:t>
            </a:r>
            <a:r>
              <a:rPr lang="en-US" altLang="zh-CN" dirty="0">
                <a:solidFill>
                  <a:srgbClr val="CC3300"/>
                </a:solidFill>
                <a:ea typeface="宋体" panose="02010600030101010101" pitchFamily="2" charset="-122"/>
              </a:rPr>
              <a:t>] + </a:t>
            </a:r>
            <a:r>
              <a:rPr lang="en-US" altLang="zh-CN" i="1" dirty="0">
                <a:solidFill>
                  <a:srgbClr val="CC3300"/>
                </a:solidFill>
                <a:ea typeface="宋体" panose="02010600030101010101" pitchFamily="2" charset="-122"/>
              </a:rPr>
              <a:t>w</a:t>
            </a:r>
            <a:r>
              <a:rPr lang="en-US" altLang="zh-CN" dirty="0">
                <a:solidFill>
                  <a:srgbClr val="CC3300"/>
                </a:solidFill>
                <a:ea typeface="宋体" panose="02010600030101010101" pitchFamily="2" charset="-122"/>
              </a:rPr>
              <a:t>(</a:t>
            </a:r>
            <a:r>
              <a:rPr lang="en-US" altLang="zh-CN" i="1" dirty="0" err="1">
                <a:solidFill>
                  <a:srgbClr val="CC3300"/>
                </a:solidFill>
                <a:ea typeface="宋体" panose="02010600030101010101" pitchFamily="2" charset="-122"/>
              </a:rPr>
              <a:t>r</a:t>
            </a:r>
            <a:r>
              <a:rPr lang="en-US" altLang="zh-CN" dirty="0" err="1">
                <a:solidFill>
                  <a:srgbClr val="CC3300"/>
                </a:solidFill>
                <a:ea typeface="宋体" panose="02010600030101010101" pitchFamily="2" charset="-122"/>
              </a:rPr>
              <a:t>+1</a:t>
            </a:r>
            <a:r>
              <a:rPr lang="en-US" altLang="zh-CN" i="1" dirty="0">
                <a:solidFill>
                  <a:srgbClr val="CC3300"/>
                </a:solidFill>
                <a:ea typeface="宋体" panose="02010600030101010101" pitchFamily="2" charset="-122"/>
              </a:rPr>
              <a:t>, j</a:t>
            </a:r>
            <a:r>
              <a:rPr lang="en-US" altLang="zh-CN" dirty="0">
                <a:solidFill>
                  <a:srgbClr val="CC3300"/>
                </a:solidFill>
                <a:ea typeface="宋体" panose="02010600030101010101" pitchFamily="2" charset="-122"/>
              </a:rPr>
              <a:t>))</a:t>
            </a:r>
            <a:endParaRPr lang="en-US" altLang="zh-CN" i="1" dirty="0">
              <a:solidFill>
                <a:srgbClr val="CC3300"/>
              </a:solidFill>
              <a:ea typeface="宋体" panose="02010600030101010101" pitchFamily="2" charset="-122"/>
            </a:endParaRPr>
          </a:p>
          <a:p>
            <a:pPr lvl="1">
              <a:buNone/>
            </a:pPr>
            <a:r>
              <a:rPr lang="en-US" altLang="zh-CN" dirty="0" smtClean="0">
                <a:ea typeface="宋体" panose="02010600030101010101" pitchFamily="2" charset="-122"/>
              </a:rPr>
              <a:t>               = </a:t>
            </a:r>
            <a:r>
              <a:rPr lang="en-US" altLang="zh-CN" i="1" dirty="0">
                <a:ea typeface="宋体" panose="02010600030101010101" pitchFamily="2" charset="-122"/>
              </a:rPr>
              <a:t>e</a:t>
            </a:r>
            <a:r>
              <a:rPr lang="en-US" altLang="zh-CN" dirty="0">
                <a:ea typeface="宋体" panose="02010600030101010101" pitchFamily="2" charset="-122"/>
              </a:rPr>
              <a:t>[</a:t>
            </a:r>
            <a:r>
              <a:rPr lang="en-US" altLang="zh-CN" i="1" dirty="0">
                <a:ea typeface="宋体" panose="02010600030101010101" pitchFamily="2" charset="-122"/>
              </a:rPr>
              <a:t>i, </a:t>
            </a:r>
            <a:r>
              <a:rPr lang="en-US" altLang="zh-CN" i="1" dirty="0" err="1">
                <a:ea typeface="宋体" panose="02010600030101010101" pitchFamily="2" charset="-122"/>
              </a:rPr>
              <a:t>r</a:t>
            </a:r>
            <a:r>
              <a:rPr lang="en-US" altLang="zh-CN" i="1" dirty="0" err="1">
                <a:ea typeface="宋体" panose="02010600030101010101" pitchFamily="2" charset="-122"/>
                <a:sym typeface="Symbol" panose="05050102010706020507" pitchFamily="18" charset="2"/>
              </a:rPr>
              <a:t></a:t>
            </a:r>
            <a:r>
              <a:rPr lang="en-US" altLang="zh-CN" dirty="0" err="1">
                <a:ea typeface="宋体" panose="02010600030101010101" pitchFamily="2" charset="-122"/>
              </a:rPr>
              <a:t>1</a:t>
            </a:r>
            <a:r>
              <a:rPr lang="en-US" altLang="zh-CN" dirty="0">
                <a:ea typeface="宋体" panose="02010600030101010101" pitchFamily="2" charset="-122"/>
              </a:rPr>
              <a:t>] + </a:t>
            </a:r>
            <a:r>
              <a:rPr lang="en-US" altLang="zh-CN" i="1" dirty="0">
                <a:ea typeface="宋体" panose="02010600030101010101" pitchFamily="2" charset="-122"/>
              </a:rPr>
              <a:t>e</a:t>
            </a:r>
            <a:r>
              <a:rPr lang="en-US" altLang="zh-CN" dirty="0">
                <a:ea typeface="宋体" panose="02010600030101010101" pitchFamily="2" charset="-122"/>
              </a:rPr>
              <a:t>[</a:t>
            </a:r>
            <a:r>
              <a:rPr lang="en-US" altLang="zh-CN" i="1" dirty="0" err="1">
                <a:ea typeface="宋体" panose="02010600030101010101" pitchFamily="2" charset="-122"/>
              </a:rPr>
              <a:t>r</a:t>
            </a:r>
            <a:r>
              <a:rPr lang="en-US" altLang="zh-CN" dirty="0" err="1">
                <a:ea typeface="宋体" panose="02010600030101010101" pitchFamily="2" charset="-122"/>
              </a:rPr>
              <a:t>+1</a:t>
            </a:r>
            <a:r>
              <a:rPr lang="en-US" altLang="zh-CN" i="1" dirty="0">
                <a:ea typeface="宋体" panose="02010600030101010101" pitchFamily="2" charset="-122"/>
              </a:rPr>
              <a:t>, j</a:t>
            </a:r>
            <a:r>
              <a:rPr lang="en-US" altLang="zh-CN" dirty="0">
                <a:ea typeface="宋体" panose="02010600030101010101" pitchFamily="2" charset="-122"/>
              </a:rPr>
              <a:t>] + </a:t>
            </a:r>
            <a:r>
              <a:rPr lang="en-US" altLang="zh-CN" i="1" dirty="0">
                <a:ea typeface="宋体" panose="02010600030101010101" pitchFamily="2" charset="-122"/>
              </a:rPr>
              <a:t>w</a:t>
            </a:r>
            <a:r>
              <a:rPr lang="en-US" altLang="zh-CN" dirty="0">
                <a:ea typeface="宋体" panose="02010600030101010101" pitchFamily="2" charset="-122"/>
              </a:rPr>
              <a:t>(</a:t>
            </a:r>
            <a:r>
              <a:rPr lang="en-US" altLang="zh-CN" i="1" dirty="0">
                <a:ea typeface="宋体" panose="02010600030101010101" pitchFamily="2" charset="-122"/>
              </a:rPr>
              <a:t>i, j</a:t>
            </a:r>
            <a:r>
              <a:rPr lang="en-US" altLang="zh-CN" dirty="0">
                <a:ea typeface="宋体" panose="02010600030101010101" pitchFamily="2" charset="-122"/>
              </a:rPr>
              <a:t>).</a:t>
            </a:r>
          </a:p>
          <a:p>
            <a:r>
              <a:rPr lang="zh-CN" altLang="en-US" dirty="0">
                <a:ea typeface="宋体" panose="02010600030101010101" pitchFamily="2" charset="-122"/>
              </a:rPr>
              <a:t>但是，我们还不知道 </a:t>
            </a:r>
            <a:r>
              <a:rPr lang="en-US" altLang="zh-CN" i="1" dirty="0">
                <a:ea typeface="宋体" panose="02010600030101010101" pitchFamily="2" charset="-122"/>
              </a:rPr>
              <a:t>k</a:t>
            </a:r>
            <a:r>
              <a:rPr lang="en-US" altLang="zh-CN" i="1" baseline="-25000" dirty="0">
                <a:ea typeface="宋体" panose="02010600030101010101" pitchFamily="2" charset="-122"/>
              </a:rPr>
              <a:t>r</a:t>
            </a:r>
            <a:r>
              <a:rPr lang="en-US" altLang="zh-CN" dirty="0">
                <a:ea typeface="宋体" panose="02010600030101010101" pitchFamily="2" charset="-122"/>
              </a:rPr>
              <a:t>. </a:t>
            </a:r>
            <a:r>
              <a:rPr lang="zh-CN" altLang="en-US" dirty="0">
                <a:ea typeface="宋体" panose="02010600030101010101" pitchFamily="2" charset="-122"/>
              </a:rPr>
              <a:t>因此</a:t>
            </a:r>
            <a:r>
              <a:rPr lang="en-US" altLang="zh-CN" dirty="0">
                <a:ea typeface="宋体" panose="02010600030101010101" pitchFamily="2" charset="-122"/>
              </a:rPr>
              <a:t>,</a:t>
            </a:r>
            <a:endParaRPr lang="en-US" altLang="zh-CN" sz="3200" dirty="0">
              <a:solidFill>
                <a:srgbClr val="CC3300"/>
              </a:solidFill>
              <a:ea typeface="宋体" panose="02010600030101010101" pitchFamily="2" charset="-122"/>
            </a:endParaRPr>
          </a:p>
          <a:p>
            <a:endParaRPr lang="zh-CN" altLang="en-US" sz="1650" dirty="0">
              <a:ea typeface="宋体" panose="02010600030101010101" pitchFamily="2" charset="-122"/>
            </a:endParaRPr>
          </a:p>
        </p:txBody>
      </p:sp>
      <p:graphicFrame>
        <p:nvGraphicFramePr>
          <p:cNvPr id="5" name="Object 6"/>
          <p:cNvGraphicFramePr>
            <a:graphicFrameLocks noChangeAspect="1"/>
          </p:cNvGraphicFramePr>
          <p:nvPr>
            <p:extLst>
              <p:ext uri="{D42A27DB-BD31-4B8C-83A1-F6EECF244321}">
                <p14:modId xmlns:p14="http://schemas.microsoft.com/office/powerpoint/2010/main" val="605031478"/>
              </p:ext>
            </p:extLst>
          </p:nvPr>
        </p:nvGraphicFramePr>
        <p:xfrm>
          <a:off x="4924570" y="3912394"/>
          <a:ext cx="1888059" cy="612224"/>
        </p:xfrm>
        <a:graphic>
          <a:graphicData uri="http://schemas.openxmlformats.org/presentationml/2006/ole">
            <mc:AlternateContent xmlns:mc="http://schemas.openxmlformats.org/markup-compatibility/2006">
              <mc:Choice xmlns:v="urn:schemas-microsoft-com:vml" Requires="v">
                <p:oleObj spid="_x0000_s3100" name="公式" r:id="rId3" imgW="1371600" imgH="444240" progId="Equation.3">
                  <p:embed/>
                </p:oleObj>
              </mc:Choice>
              <mc:Fallback>
                <p:oleObj name="公式" r:id="rId3" imgW="1371600" imgH="444240" progId="Equation.3">
                  <p:embed/>
                  <p:pic>
                    <p:nvPicPr>
                      <p:cNvPr id="6256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570" y="3912394"/>
                        <a:ext cx="1888059" cy="612224"/>
                      </a:xfrm>
                      <a:prstGeom prst="rect">
                        <a:avLst/>
                      </a:prstGeom>
                      <a:noFill/>
                      <a:ln>
                        <a:noFill/>
                      </a:ln>
                      <a:effectLst/>
                    </p:spPr>
                  </p:pic>
                </p:oleObj>
              </mc:Fallback>
            </mc:AlternateContent>
          </a:graphicData>
        </a:graphic>
      </p:graphicFrame>
      <p:sp>
        <p:nvSpPr>
          <p:cNvPr id="6" name="Rectangle 4"/>
          <p:cNvSpPr>
            <a:spLocks noChangeArrowheads="1"/>
          </p:cNvSpPr>
          <p:nvPr/>
        </p:nvSpPr>
        <p:spPr bwMode="auto">
          <a:xfrm>
            <a:off x="3646635" y="5192415"/>
            <a:ext cx="371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b="0" dirty="0">
                <a:latin typeface="Times New Roman" panose="02020603050405020304" pitchFamily="18" charset="0"/>
                <a:ea typeface="宋体" panose="02010600030101010101" pitchFamily="2" charset="-122"/>
              </a:rPr>
              <a:t>(because</a:t>
            </a:r>
            <a:r>
              <a:rPr lang="en-US" altLang="zh-CN" sz="1600" b="0" i="1" dirty="0">
                <a:latin typeface="Times New Roman" panose="02020603050405020304" pitchFamily="18" charset="0"/>
                <a:ea typeface="宋体" panose="02010600030101010101" pitchFamily="2" charset="-122"/>
              </a:rPr>
              <a:t> w</a:t>
            </a:r>
            <a:r>
              <a:rPr lang="en-US" altLang="zh-CN" sz="1600" b="0" dirty="0">
                <a:latin typeface="Times New Roman" panose="02020603050405020304" pitchFamily="18" charset="0"/>
                <a:ea typeface="宋体" panose="02010600030101010101" pitchFamily="2" charset="-122"/>
              </a:rPr>
              <a:t>(</a:t>
            </a:r>
            <a:r>
              <a:rPr lang="en-US" altLang="zh-CN" sz="1600" b="0" i="1" dirty="0">
                <a:latin typeface="Times New Roman" panose="02020603050405020304" pitchFamily="18" charset="0"/>
                <a:ea typeface="宋体" panose="02010600030101010101" pitchFamily="2" charset="-122"/>
              </a:rPr>
              <a:t>i, j</a:t>
            </a:r>
            <a:r>
              <a:rPr lang="en-US" altLang="zh-CN" sz="1600" b="0" dirty="0">
                <a:latin typeface="Times New Roman" panose="02020603050405020304" pitchFamily="18" charset="0"/>
                <a:ea typeface="宋体" panose="02010600030101010101" pitchFamily="2" charset="-122"/>
              </a:rPr>
              <a:t>)=</a:t>
            </a:r>
            <a:r>
              <a:rPr lang="en-US" altLang="zh-CN" sz="1600" b="0" i="1" dirty="0">
                <a:latin typeface="Times New Roman" panose="02020603050405020304" pitchFamily="18" charset="0"/>
                <a:ea typeface="宋体" panose="02010600030101010101" pitchFamily="2" charset="-122"/>
              </a:rPr>
              <a:t>w</a:t>
            </a:r>
            <a:r>
              <a:rPr lang="en-US" altLang="zh-CN" sz="1600" b="0" dirty="0">
                <a:latin typeface="Times New Roman" panose="02020603050405020304" pitchFamily="18" charset="0"/>
                <a:ea typeface="宋体" panose="02010600030101010101" pitchFamily="2" charset="-122"/>
              </a:rPr>
              <a:t>(</a:t>
            </a:r>
            <a:r>
              <a:rPr lang="en-US" altLang="zh-CN" sz="1600" b="0" i="1" dirty="0" err="1">
                <a:latin typeface="Times New Roman" panose="02020603050405020304" pitchFamily="18" charset="0"/>
                <a:ea typeface="宋体" panose="02010600030101010101" pitchFamily="2" charset="-122"/>
              </a:rPr>
              <a:t>i,r</a:t>
            </a:r>
            <a:r>
              <a:rPr lang="en-US" altLang="zh-CN" sz="1800" b="0" i="1" dirty="0" err="1">
                <a:solidFill>
                  <a:srgbClr val="01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b="0" dirty="0" err="1">
                <a:latin typeface="Times New Roman" panose="02020603050405020304" pitchFamily="18" charset="0"/>
                <a:ea typeface="宋体" panose="02010600030101010101" pitchFamily="2" charset="-122"/>
              </a:rPr>
              <a:t>1</a:t>
            </a:r>
            <a:r>
              <a:rPr lang="en-US" altLang="zh-CN" sz="1600" b="0" dirty="0">
                <a:latin typeface="Times New Roman" panose="02020603050405020304" pitchFamily="18" charset="0"/>
                <a:ea typeface="宋体" panose="02010600030101010101" pitchFamily="2" charset="-122"/>
              </a:rPr>
              <a:t>)</a:t>
            </a:r>
            <a:r>
              <a:rPr lang="en-US" altLang="zh-CN" sz="1600" b="0" i="1" dirty="0">
                <a:latin typeface="Times New Roman" panose="02020603050405020304" pitchFamily="18" charset="0"/>
                <a:ea typeface="宋体" panose="02010600030101010101" pitchFamily="2" charset="-122"/>
              </a:rPr>
              <a:t> </a:t>
            </a:r>
            <a:r>
              <a:rPr lang="en-US" altLang="zh-CN" sz="1600" b="0" dirty="0">
                <a:latin typeface="Times New Roman" panose="02020603050405020304" pitchFamily="18" charset="0"/>
                <a:ea typeface="宋体" panose="02010600030101010101" pitchFamily="2" charset="-122"/>
              </a:rPr>
              <a:t>+ </a:t>
            </a:r>
            <a:r>
              <a:rPr lang="en-US" altLang="zh-CN" sz="1600" b="0" i="1" dirty="0" err="1">
                <a:latin typeface="Times New Roman" panose="02020603050405020304" pitchFamily="18" charset="0"/>
                <a:ea typeface="宋体" panose="02010600030101010101" pitchFamily="2" charset="-122"/>
              </a:rPr>
              <a:t>p</a:t>
            </a:r>
            <a:r>
              <a:rPr lang="en-US" altLang="zh-CN" sz="1600" b="0" i="1" baseline="-25000" dirty="0" err="1">
                <a:latin typeface="Times New Roman" panose="02020603050405020304" pitchFamily="18" charset="0"/>
                <a:ea typeface="宋体" panose="02010600030101010101" pitchFamily="2" charset="-122"/>
              </a:rPr>
              <a:t>r</a:t>
            </a:r>
            <a:r>
              <a:rPr lang="en-US" altLang="zh-CN" sz="1600" b="0" i="1" dirty="0">
                <a:latin typeface="Times New Roman" panose="02020603050405020304" pitchFamily="18" charset="0"/>
                <a:ea typeface="宋体" panose="02010600030101010101" pitchFamily="2" charset="-122"/>
              </a:rPr>
              <a:t> </a:t>
            </a:r>
            <a:r>
              <a:rPr lang="en-US" altLang="zh-CN" sz="1600" b="0" dirty="0">
                <a:latin typeface="Times New Roman" panose="02020603050405020304" pitchFamily="18" charset="0"/>
                <a:ea typeface="宋体" panose="02010600030101010101" pitchFamily="2" charset="-122"/>
              </a:rPr>
              <a:t>+ </a:t>
            </a:r>
            <a:r>
              <a:rPr lang="en-US" altLang="zh-CN" sz="1600" b="0" i="1" dirty="0">
                <a:latin typeface="Times New Roman" panose="02020603050405020304" pitchFamily="18" charset="0"/>
                <a:ea typeface="宋体" panose="02010600030101010101" pitchFamily="2" charset="-122"/>
              </a:rPr>
              <a:t>w</a:t>
            </a:r>
            <a:r>
              <a:rPr lang="en-US" altLang="zh-CN" sz="1600" b="0" dirty="0">
                <a:latin typeface="Times New Roman" panose="02020603050405020304" pitchFamily="18" charset="0"/>
                <a:ea typeface="宋体" panose="02010600030101010101" pitchFamily="2" charset="-122"/>
              </a:rPr>
              <a:t>(</a:t>
            </a:r>
            <a:r>
              <a:rPr lang="en-US" altLang="zh-CN" sz="1600" b="0" i="1" dirty="0">
                <a:latin typeface="Times New Roman" panose="02020603050405020304" pitchFamily="18" charset="0"/>
                <a:ea typeface="宋体" panose="02010600030101010101" pitchFamily="2" charset="-122"/>
              </a:rPr>
              <a:t>r </a:t>
            </a:r>
            <a:r>
              <a:rPr lang="en-US" altLang="zh-CN" sz="1600" b="0" dirty="0">
                <a:latin typeface="Times New Roman" panose="02020603050405020304" pitchFamily="18" charset="0"/>
                <a:ea typeface="宋体" panose="02010600030101010101" pitchFamily="2" charset="-122"/>
              </a:rPr>
              <a:t>+ 1</a:t>
            </a:r>
            <a:r>
              <a:rPr lang="en-US" altLang="zh-CN" sz="1600" b="0" i="1" dirty="0">
                <a:latin typeface="Times New Roman" panose="02020603050405020304" pitchFamily="18" charset="0"/>
                <a:ea typeface="宋体" panose="02010600030101010101" pitchFamily="2" charset="-122"/>
              </a:rPr>
              <a:t>, j</a:t>
            </a:r>
            <a:r>
              <a:rPr lang="en-US" altLang="zh-CN" sz="1600" b="0" dirty="0">
                <a:latin typeface="Times New Roman" panose="02020603050405020304" pitchFamily="18" charset="0"/>
                <a:ea typeface="宋体" panose="02010600030101010101" pitchFamily="2" charset="-122"/>
              </a:rPr>
              <a:t>))</a:t>
            </a:r>
          </a:p>
        </p:txBody>
      </p:sp>
      <p:graphicFrame>
        <p:nvGraphicFramePr>
          <p:cNvPr id="7" name="Object 5"/>
          <p:cNvGraphicFramePr>
            <a:graphicFrameLocks noChangeAspect="1"/>
          </p:cNvGraphicFramePr>
          <p:nvPr>
            <p:extLst>
              <p:ext uri="{D42A27DB-BD31-4B8C-83A1-F6EECF244321}">
                <p14:modId xmlns:p14="http://schemas.microsoft.com/office/powerpoint/2010/main" val="3645255103"/>
              </p:ext>
            </p:extLst>
          </p:nvPr>
        </p:nvGraphicFramePr>
        <p:xfrm>
          <a:off x="2667185" y="5754391"/>
          <a:ext cx="4697375" cy="759122"/>
        </p:xfrm>
        <a:graphic>
          <a:graphicData uri="http://schemas.openxmlformats.org/presentationml/2006/ole">
            <mc:AlternateContent xmlns:mc="http://schemas.openxmlformats.org/markup-compatibility/2006">
              <mc:Choice xmlns:v="urn:schemas-microsoft-com:vml" Requires="v">
                <p:oleObj spid="_x0000_s3101" name="公式" r:id="rId5" imgW="3301920" imgH="533160" progId="Equation.3">
                  <p:embed/>
                </p:oleObj>
              </mc:Choice>
              <mc:Fallback>
                <p:oleObj name="公式" r:id="rId5" imgW="3301920" imgH="533160" progId="Equation.3">
                  <p:embed/>
                  <p:pic>
                    <p:nvPicPr>
                      <p:cNvPr id="625669"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185" y="5754391"/>
                        <a:ext cx="4697375" cy="75912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76111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D39374-1737-4057-8D31-4D870E5A19FB}" type="slidenum">
              <a:rPr lang="zh-CN" altLang="en-US"/>
              <a:pPr/>
              <a:t>17</a:t>
            </a:fld>
            <a:endParaRPr lang="en-US" altLang="zh-CN"/>
          </a:p>
        </p:txBody>
      </p:sp>
      <p:sp>
        <p:nvSpPr>
          <p:cNvPr id="626690" name="Rectangle 2"/>
          <p:cNvSpPr>
            <a:spLocks noGrp="1" noChangeArrowheads="1"/>
          </p:cNvSpPr>
          <p:nvPr>
            <p:ph type="title"/>
          </p:nvPr>
        </p:nvSpPr>
        <p:spPr/>
        <p:txBody>
          <a:bodyPr/>
          <a:lstStyle/>
          <a:p>
            <a:r>
              <a:rPr lang="zh-CN" altLang="en-US" dirty="0">
                <a:ea typeface="宋体" panose="02010600030101010101" pitchFamily="2" charset="-122"/>
              </a:rPr>
              <a:t>构造最优解</a:t>
            </a:r>
          </a:p>
        </p:txBody>
      </p:sp>
      <p:sp>
        <p:nvSpPr>
          <p:cNvPr id="626691" name="Rectangle 3"/>
          <p:cNvSpPr>
            <a:spLocks noGrp="1" noChangeArrowheads="1"/>
          </p:cNvSpPr>
          <p:nvPr>
            <p:ph type="body" idx="1"/>
          </p:nvPr>
        </p:nvSpPr>
        <p:spPr/>
        <p:txBody>
          <a:bodyPr/>
          <a:lstStyle/>
          <a:p>
            <a:pPr>
              <a:buFont typeface="Wingdings" panose="05000000000000000000" pitchFamily="2" charset="2"/>
              <a:buNone/>
            </a:pPr>
            <a:endParaRPr lang="en-US" altLang="zh-CN" dirty="0" smtClean="0">
              <a:ea typeface="宋体" panose="02010600030101010101" pitchFamily="2" charset="-122"/>
            </a:endParaRPr>
          </a:p>
          <a:p>
            <a:pPr>
              <a:buFont typeface="Wingdings" panose="05000000000000000000" pitchFamily="2" charset="2"/>
              <a:buNone/>
            </a:pPr>
            <a:endParaRPr lang="en-US" altLang="zh-CN" dirty="0">
              <a:ea typeface="宋体" panose="02010600030101010101" pitchFamily="2" charset="-122"/>
            </a:endParaRPr>
          </a:p>
          <a:p>
            <a:endParaRPr lang="en-US" altLang="zh-CN" dirty="0" smtClean="0">
              <a:ea typeface="宋体" panose="02010600030101010101" pitchFamily="2" charset="-122"/>
            </a:endParaRPr>
          </a:p>
          <a:p>
            <a:r>
              <a:rPr lang="zh-CN" altLang="en-US" sz="1800" dirty="0" smtClean="0">
                <a:ea typeface="宋体" panose="02010600030101010101" pitchFamily="2" charset="-122"/>
              </a:rPr>
              <a:t>对于</a:t>
            </a:r>
            <a:r>
              <a:rPr lang="zh-CN" altLang="en-US" sz="1800" dirty="0">
                <a:ea typeface="宋体" panose="02010600030101010101" pitchFamily="2" charset="-122"/>
              </a:rPr>
              <a:t>每个子问题 </a:t>
            </a:r>
            <a:r>
              <a:rPr lang="en-US" altLang="zh-CN" sz="1800" dirty="0">
                <a:ea typeface="宋体" panose="02010600030101010101" pitchFamily="2" charset="-122"/>
              </a:rPr>
              <a:t>(</a:t>
            </a:r>
            <a:r>
              <a:rPr lang="en-US" altLang="zh-CN" sz="1800" i="1" dirty="0" err="1">
                <a:ea typeface="宋体" panose="02010600030101010101" pitchFamily="2" charset="-122"/>
              </a:rPr>
              <a:t>i,j</a:t>
            </a:r>
            <a:r>
              <a:rPr lang="en-US" altLang="zh-CN" sz="1800" dirty="0">
                <a:ea typeface="宋体" panose="02010600030101010101" pitchFamily="2" charset="-122"/>
              </a:rPr>
              <a:t>), </a:t>
            </a:r>
            <a:r>
              <a:rPr lang="zh-CN" altLang="en-US" sz="1800" dirty="0">
                <a:ea typeface="宋体" panose="02010600030101010101" pitchFamily="2" charset="-122"/>
              </a:rPr>
              <a:t>存储</a:t>
            </a:r>
            <a:r>
              <a:rPr lang="en-US" altLang="zh-CN" sz="1800" dirty="0">
                <a:ea typeface="宋体" panose="02010600030101010101" pitchFamily="2" charset="-122"/>
              </a:rPr>
              <a:t>:</a:t>
            </a:r>
            <a:endParaRPr lang="en-US" altLang="zh-CN" sz="1800" dirty="0">
              <a:solidFill>
                <a:srgbClr val="CC3300"/>
              </a:solidFill>
              <a:ea typeface="宋体" panose="02010600030101010101" pitchFamily="2" charset="-122"/>
            </a:endParaRPr>
          </a:p>
          <a:p>
            <a:pPr lvl="1"/>
            <a:r>
              <a:rPr lang="zh-CN" altLang="en-US" sz="1600" dirty="0">
                <a:ea typeface="宋体" panose="02010600030101010101" pitchFamily="2" charset="-122"/>
              </a:rPr>
              <a:t>期望搜索成本组成的表格 </a:t>
            </a:r>
            <a:r>
              <a:rPr lang="en-US" altLang="zh-CN" sz="1600" i="1" dirty="0">
                <a:solidFill>
                  <a:srgbClr val="CC3300"/>
                </a:solidFill>
                <a:ea typeface="宋体" panose="02010600030101010101" pitchFamily="2" charset="-122"/>
              </a:rPr>
              <a:t>e</a:t>
            </a:r>
            <a:r>
              <a:rPr lang="en-US" altLang="zh-CN" sz="1600" dirty="0">
                <a:solidFill>
                  <a:srgbClr val="CC3300"/>
                </a:solidFill>
                <a:ea typeface="宋体" panose="02010600030101010101" pitchFamily="2" charset="-122"/>
              </a:rPr>
              <a:t>[1 </a:t>
            </a:r>
            <a:r>
              <a:rPr lang="en-US" altLang="zh-CN" sz="1600" i="1" dirty="0">
                <a:solidFill>
                  <a:srgbClr val="CC3300"/>
                </a:solidFill>
                <a:ea typeface="宋体" panose="02010600030101010101" pitchFamily="2" charset="-122"/>
              </a:rPr>
              <a:t>..</a:t>
            </a:r>
            <a:r>
              <a:rPr lang="en-US" altLang="zh-CN" sz="1600" i="1" dirty="0" err="1">
                <a:solidFill>
                  <a:srgbClr val="CC3300"/>
                </a:solidFill>
                <a:ea typeface="宋体" panose="02010600030101010101" pitchFamily="2" charset="-122"/>
              </a:rPr>
              <a:t>n</a:t>
            </a:r>
            <a:r>
              <a:rPr lang="en-US" altLang="zh-CN" sz="1600" dirty="0" err="1">
                <a:solidFill>
                  <a:srgbClr val="CC3300"/>
                </a:solidFill>
                <a:ea typeface="宋体" panose="02010600030101010101" pitchFamily="2" charset="-122"/>
              </a:rPr>
              <a:t>+1</a:t>
            </a:r>
            <a:r>
              <a:rPr lang="en-US" altLang="zh-CN" sz="1600" dirty="0">
                <a:solidFill>
                  <a:srgbClr val="CC3300"/>
                </a:solidFill>
                <a:ea typeface="宋体" panose="02010600030101010101" pitchFamily="2" charset="-122"/>
              </a:rPr>
              <a:t> </a:t>
            </a:r>
            <a:r>
              <a:rPr lang="en-US" altLang="zh-CN" sz="1600" i="1" dirty="0">
                <a:solidFill>
                  <a:srgbClr val="CC3300"/>
                </a:solidFill>
                <a:ea typeface="宋体" panose="02010600030101010101" pitchFamily="2" charset="-122"/>
              </a:rPr>
              <a:t>, </a:t>
            </a:r>
            <a:r>
              <a:rPr lang="en-US" altLang="zh-CN" sz="1600" dirty="0">
                <a:solidFill>
                  <a:srgbClr val="CC3300"/>
                </a:solidFill>
                <a:ea typeface="宋体" panose="02010600030101010101" pitchFamily="2" charset="-122"/>
              </a:rPr>
              <a:t>0 </a:t>
            </a:r>
            <a:r>
              <a:rPr lang="en-US" altLang="zh-CN" sz="1600" i="1" dirty="0">
                <a:solidFill>
                  <a:srgbClr val="CC3300"/>
                </a:solidFill>
                <a:ea typeface="宋体" panose="02010600030101010101" pitchFamily="2" charset="-122"/>
              </a:rPr>
              <a:t>..n</a:t>
            </a:r>
            <a:r>
              <a:rPr lang="en-US" altLang="zh-CN" sz="1600" dirty="0">
                <a:solidFill>
                  <a:srgbClr val="CC3300"/>
                </a:solidFill>
                <a:ea typeface="宋体" panose="02010600030101010101" pitchFamily="2" charset="-122"/>
              </a:rPr>
              <a:t>]</a:t>
            </a:r>
          </a:p>
          <a:p>
            <a:pPr lvl="2"/>
            <a:r>
              <a:rPr lang="zh-CN" altLang="en-US" sz="1400" dirty="0">
                <a:ea typeface="宋体" panose="02010600030101010101" pitchFamily="2" charset="-122"/>
              </a:rPr>
              <a:t>只使用入口 </a:t>
            </a:r>
            <a:r>
              <a:rPr lang="en-US" altLang="zh-CN" sz="1400" i="1" dirty="0">
                <a:ea typeface="宋体" panose="02010600030101010101" pitchFamily="2" charset="-122"/>
              </a:rPr>
              <a:t>e</a:t>
            </a:r>
            <a:r>
              <a:rPr lang="en-US" altLang="zh-CN" sz="1400" dirty="0">
                <a:ea typeface="宋体" panose="02010600030101010101" pitchFamily="2" charset="-122"/>
              </a:rPr>
              <a:t>[</a:t>
            </a:r>
            <a:r>
              <a:rPr lang="en-US" altLang="zh-CN" sz="1400" i="1" dirty="0">
                <a:ea typeface="宋体" panose="02010600030101010101" pitchFamily="2" charset="-122"/>
              </a:rPr>
              <a:t>i, j </a:t>
            </a:r>
            <a:r>
              <a:rPr lang="en-US" altLang="zh-CN" sz="1400" dirty="0">
                <a:ea typeface="宋体" panose="02010600030101010101" pitchFamily="2" charset="-122"/>
              </a:rPr>
              <a:t>], </a:t>
            </a:r>
            <a:r>
              <a:rPr lang="zh-CN" altLang="en-US" sz="1400" dirty="0">
                <a:ea typeface="宋体" panose="02010600030101010101" pitchFamily="2" charset="-122"/>
              </a:rPr>
              <a:t>其中 </a:t>
            </a:r>
            <a:r>
              <a:rPr lang="en-US" altLang="zh-CN" sz="1400" i="1" dirty="0">
                <a:ea typeface="宋体" panose="02010600030101010101" pitchFamily="2" charset="-122"/>
              </a:rPr>
              <a:t>j </a:t>
            </a:r>
            <a:r>
              <a:rPr lang="en-US" altLang="zh-CN" sz="1400" dirty="0">
                <a:ea typeface="宋体" panose="02010600030101010101" pitchFamily="2" charset="-122"/>
              </a:rPr>
              <a:t>≥ </a:t>
            </a:r>
            <a:r>
              <a:rPr lang="en-US" altLang="zh-CN" sz="1400" i="1" dirty="0" err="1">
                <a:ea typeface="宋体" panose="02010600030101010101" pitchFamily="2" charset="-122"/>
              </a:rPr>
              <a:t>i</a:t>
            </a:r>
            <a:r>
              <a:rPr lang="en-US" altLang="zh-CN" sz="1400" i="1" dirty="0" err="1">
                <a:ea typeface="宋体" panose="02010600030101010101" pitchFamily="2" charset="-122"/>
                <a:sym typeface="Symbol" panose="05050102010706020507" pitchFamily="18" charset="2"/>
              </a:rPr>
              <a:t></a:t>
            </a:r>
            <a:r>
              <a:rPr lang="en-US" altLang="zh-CN" sz="1400" dirty="0" err="1">
                <a:ea typeface="宋体" panose="02010600030101010101" pitchFamily="2" charset="-122"/>
              </a:rPr>
              <a:t>1</a:t>
            </a:r>
            <a:r>
              <a:rPr lang="en-US" altLang="zh-CN" sz="1400" dirty="0">
                <a:ea typeface="宋体" panose="02010600030101010101" pitchFamily="2" charset="-122"/>
              </a:rPr>
              <a:t>.</a:t>
            </a:r>
            <a:endParaRPr lang="en-US" altLang="zh-CN" sz="3200" dirty="0">
              <a:ea typeface="宋体" panose="02010600030101010101" pitchFamily="2" charset="-122"/>
            </a:endParaRPr>
          </a:p>
          <a:p>
            <a:pPr lvl="1"/>
            <a:r>
              <a:rPr lang="en-US" altLang="zh-CN" sz="1600" dirty="0">
                <a:solidFill>
                  <a:srgbClr val="CC3300"/>
                </a:solidFill>
                <a:ea typeface="宋体" panose="02010600030101010101" pitchFamily="2" charset="-122"/>
              </a:rPr>
              <a:t>root[</a:t>
            </a:r>
            <a:r>
              <a:rPr lang="en-US" altLang="zh-CN" sz="1600" i="1" dirty="0">
                <a:solidFill>
                  <a:srgbClr val="CC3300"/>
                </a:solidFill>
                <a:ea typeface="宋体" panose="02010600030101010101" pitchFamily="2" charset="-122"/>
              </a:rPr>
              <a:t>i, j </a:t>
            </a:r>
            <a:r>
              <a:rPr lang="en-US" altLang="zh-CN" sz="1600" dirty="0">
                <a:solidFill>
                  <a:srgbClr val="CC3300"/>
                </a:solidFill>
                <a:ea typeface="宋体" panose="02010600030101010101" pitchFamily="2" charset="-122"/>
              </a:rPr>
              <a:t>]</a:t>
            </a:r>
            <a:r>
              <a:rPr lang="en-US" altLang="zh-CN" sz="1600" dirty="0">
                <a:ea typeface="宋体" panose="02010600030101010101" pitchFamily="2" charset="-122"/>
              </a:rPr>
              <a:t> = </a:t>
            </a:r>
            <a:r>
              <a:rPr lang="zh-CN" altLang="en-US" sz="1600" dirty="0">
                <a:ea typeface="宋体" panose="02010600030101010101" pitchFamily="2" charset="-122"/>
              </a:rPr>
              <a:t>由 </a:t>
            </a:r>
            <a:r>
              <a:rPr lang="en-US" altLang="zh-CN" sz="1600" i="1" dirty="0" err="1">
                <a:ea typeface="宋体" panose="02010600030101010101" pitchFamily="2" charset="-122"/>
              </a:rPr>
              <a:t>k</a:t>
            </a:r>
            <a:r>
              <a:rPr lang="en-US" altLang="zh-CN" sz="1600" i="1" baseline="-25000" dirty="0" err="1">
                <a:ea typeface="宋体" panose="02010600030101010101" pitchFamily="2" charset="-122"/>
              </a:rPr>
              <a:t>i</a:t>
            </a:r>
            <a:r>
              <a:rPr lang="en-US" altLang="zh-CN" sz="1600" i="1" dirty="0">
                <a:ea typeface="宋体" panose="02010600030101010101" pitchFamily="2" charset="-122"/>
              </a:rPr>
              <a:t>,..,</a:t>
            </a:r>
            <a:r>
              <a:rPr lang="en-US" altLang="zh-CN" sz="1600" i="1" dirty="0" err="1">
                <a:ea typeface="宋体" panose="02010600030101010101" pitchFamily="2" charset="-122"/>
              </a:rPr>
              <a:t>k</a:t>
            </a:r>
            <a:r>
              <a:rPr lang="en-US" altLang="zh-CN" sz="1600" i="1" baseline="-25000" dirty="0" err="1">
                <a:ea typeface="宋体" panose="02010600030101010101" pitchFamily="2" charset="-122"/>
              </a:rPr>
              <a:t>j</a:t>
            </a:r>
            <a:r>
              <a:rPr lang="zh-CN" altLang="en-US" sz="1600" dirty="0">
                <a:ea typeface="宋体" panose="02010600030101010101" pitchFamily="2" charset="-122"/>
              </a:rPr>
              <a:t>组成的子树的根，其中</a:t>
            </a:r>
            <a:r>
              <a:rPr lang="en-US" altLang="zh-CN" sz="1600" dirty="0">
                <a:ea typeface="宋体" panose="02010600030101010101" pitchFamily="2" charset="-122"/>
              </a:rPr>
              <a:t> 1 ≤ </a:t>
            </a:r>
            <a:r>
              <a:rPr lang="en-US" altLang="zh-CN" sz="1600" i="1" dirty="0">
                <a:ea typeface="宋体" panose="02010600030101010101" pitchFamily="2" charset="-122"/>
              </a:rPr>
              <a:t>i </a:t>
            </a:r>
            <a:r>
              <a:rPr lang="en-US" altLang="zh-CN" sz="1600" dirty="0">
                <a:ea typeface="宋体" panose="02010600030101010101" pitchFamily="2" charset="-122"/>
              </a:rPr>
              <a:t>≤ </a:t>
            </a:r>
            <a:r>
              <a:rPr lang="en-US" altLang="zh-CN" sz="1600" i="1" dirty="0">
                <a:ea typeface="宋体" panose="02010600030101010101" pitchFamily="2" charset="-122"/>
              </a:rPr>
              <a:t>j </a:t>
            </a:r>
            <a:r>
              <a:rPr lang="en-US" altLang="zh-CN" sz="1600" dirty="0">
                <a:ea typeface="宋体" panose="02010600030101010101" pitchFamily="2" charset="-122"/>
              </a:rPr>
              <a:t>≤ </a:t>
            </a:r>
            <a:r>
              <a:rPr lang="en-US" altLang="zh-CN" sz="1600" i="1" dirty="0">
                <a:ea typeface="宋体" panose="02010600030101010101" pitchFamily="2" charset="-122"/>
              </a:rPr>
              <a:t>n.</a:t>
            </a:r>
          </a:p>
          <a:p>
            <a:pPr lvl="1"/>
            <a:r>
              <a:rPr lang="en-US" altLang="zh-CN" sz="1600" i="1" dirty="0">
                <a:solidFill>
                  <a:srgbClr val="CC3300"/>
                </a:solidFill>
                <a:ea typeface="宋体" panose="02010600030101010101" pitchFamily="2" charset="-122"/>
              </a:rPr>
              <a:t>w</a:t>
            </a:r>
            <a:r>
              <a:rPr lang="en-US" altLang="zh-CN" sz="1600" dirty="0">
                <a:solidFill>
                  <a:srgbClr val="CC3300"/>
                </a:solidFill>
                <a:ea typeface="宋体" panose="02010600030101010101" pitchFamily="2" charset="-122"/>
              </a:rPr>
              <a:t>[1</a:t>
            </a:r>
            <a:r>
              <a:rPr lang="en-US" altLang="zh-CN" sz="1600" i="1" dirty="0">
                <a:solidFill>
                  <a:srgbClr val="CC3300"/>
                </a:solidFill>
                <a:ea typeface="宋体" panose="02010600030101010101" pitchFamily="2" charset="-122"/>
              </a:rPr>
              <a:t>..</a:t>
            </a:r>
            <a:r>
              <a:rPr lang="en-US" altLang="zh-CN" sz="1600" i="1" dirty="0" err="1">
                <a:solidFill>
                  <a:srgbClr val="CC3300"/>
                </a:solidFill>
                <a:ea typeface="宋体" panose="02010600030101010101" pitchFamily="2" charset="-122"/>
              </a:rPr>
              <a:t>n</a:t>
            </a:r>
            <a:r>
              <a:rPr lang="en-US" altLang="zh-CN" sz="1600" dirty="0" err="1">
                <a:solidFill>
                  <a:srgbClr val="CC3300"/>
                </a:solidFill>
                <a:ea typeface="宋体" panose="02010600030101010101" pitchFamily="2" charset="-122"/>
              </a:rPr>
              <a:t>+1</a:t>
            </a:r>
            <a:r>
              <a:rPr lang="en-US" altLang="zh-CN" sz="1600" i="1" dirty="0">
                <a:solidFill>
                  <a:srgbClr val="CC3300"/>
                </a:solidFill>
                <a:ea typeface="宋体" panose="02010600030101010101" pitchFamily="2" charset="-122"/>
              </a:rPr>
              <a:t>, </a:t>
            </a:r>
            <a:r>
              <a:rPr lang="en-US" altLang="zh-CN" sz="1600" dirty="0" err="1">
                <a:solidFill>
                  <a:srgbClr val="CC3300"/>
                </a:solidFill>
                <a:ea typeface="宋体" panose="02010600030101010101" pitchFamily="2" charset="-122"/>
              </a:rPr>
              <a:t>0</a:t>
            </a:r>
            <a:r>
              <a:rPr lang="en-US" altLang="zh-CN" sz="1600" i="1" dirty="0" err="1">
                <a:solidFill>
                  <a:srgbClr val="CC3300"/>
                </a:solidFill>
                <a:ea typeface="宋体" panose="02010600030101010101" pitchFamily="2" charset="-122"/>
              </a:rPr>
              <a:t>..n</a:t>
            </a:r>
            <a:r>
              <a:rPr lang="en-US" altLang="zh-CN" sz="1600" dirty="0">
                <a:solidFill>
                  <a:srgbClr val="CC3300"/>
                </a:solidFill>
                <a:ea typeface="宋体" panose="02010600030101010101" pitchFamily="2" charset="-122"/>
              </a:rPr>
              <a:t>]</a:t>
            </a:r>
            <a:r>
              <a:rPr lang="en-US" altLang="zh-CN" sz="1600" dirty="0">
                <a:ea typeface="宋体" panose="02010600030101010101" pitchFamily="2" charset="-122"/>
              </a:rPr>
              <a:t> = </a:t>
            </a:r>
            <a:r>
              <a:rPr lang="zh-CN" altLang="en-US" sz="1600" dirty="0">
                <a:ea typeface="宋体" panose="02010600030101010101" pitchFamily="2" charset="-122"/>
              </a:rPr>
              <a:t>所有节点的概率和</a:t>
            </a:r>
          </a:p>
          <a:p>
            <a:pPr lvl="2"/>
            <a:r>
              <a:rPr lang="en-US" altLang="zh-CN" sz="1400" i="1" dirty="0">
                <a:ea typeface="宋体" panose="02010600030101010101" pitchFamily="2" charset="-122"/>
              </a:rPr>
              <a:t>w</a:t>
            </a:r>
            <a:r>
              <a:rPr lang="en-US" altLang="zh-CN" sz="1400" dirty="0">
                <a:ea typeface="宋体" panose="02010600030101010101" pitchFamily="2" charset="-122"/>
              </a:rPr>
              <a:t>[</a:t>
            </a:r>
            <a:r>
              <a:rPr lang="en-US" altLang="zh-CN" sz="1400" i="1" dirty="0">
                <a:ea typeface="宋体" panose="02010600030101010101" pitchFamily="2" charset="-122"/>
              </a:rPr>
              <a:t>i, </a:t>
            </a:r>
            <a:r>
              <a:rPr lang="en-US" altLang="zh-CN" sz="1400" i="1" dirty="0" err="1">
                <a:ea typeface="宋体" panose="02010600030101010101" pitchFamily="2" charset="-122"/>
              </a:rPr>
              <a:t>i</a:t>
            </a:r>
            <a:r>
              <a:rPr lang="en-US" altLang="zh-CN" sz="1400" i="1" dirty="0" err="1">
                <a:ea typeface="宋体" panose="02010600030101010101" pitchFamily="2" charset="-122"/>
                <a:sym typeface="Symbol" panose="05050102010706020507" pitchFamily="18" charset="2"/>
              </a:rPr>
              <a:t></a:t>
            </a:r>
            <a:r>
              <a:rPr lang="en-US" altLang="zh-CN" sz="1400" dirty="0" err="1">
                <a:ea typeface="宋体" panose="02010600030101010101" pitchFamily="2" charset="-122"/>
              </a:rPr>
              <a:t>1</a:t>
            </a:r>
            <a:r>
              <a:rPr lang="en-US" altLang="zh-CN" sz="1400" dirty="0">
                <a:ea typeface="宋体" panose="02010600030101010101" pitchFamily="2" charset="-122"/>
              </a:rPr>
              <a:t>] = </a:t>
            </a:r>
            <a:r>
              <a:rPr lang="en-US" altLang="zh-CN" sz="1400" i="1" dirty="0">
                <a:ea typeface="宋体" panose="02010600030101010101" pitchFamily="2" charset="-122"/>
              </a:rPr>
              <a:t>q</a:t>
            </a:r>
            <a:r>
              <a:rPr lang="en-US" altLang="zh-CN" sz="1400" i="1" baseline="-25000" dirty="0">
                <a:ea typeface="宋体" panose="02010600030101010101" pitchFamily="2" charset="-122"/>
              </a:rPr>
              <a:t>i</a:t>
            </a:r>
            <a:r>
              <a:rPr lang="en-US" altLang="zh-CN" sz="1400" baseline="-25000" dirty="0">
                <a:ea typeface="宋体" panose="02010600030101010101" pitchFamily="2" charset="-122"/>
              </a:rPr>
              <a:t>-1</a:t>
            </a:r>
            <a:r>
              <a:rPr lang="en-US" altLang="zh-CN" sz="1400" dirty="0">
                <a:ea typeface="宋体" panose="02010600030101010101" pitchFamily="2" charset="-122"/>
              </a:rPr>
              <a:t> for 1 ≤ </a:t>
            </a:r>
            <a:r>
              <a:rPr lang="en-US" altLang="zh-CN" sz="1400" i="1" dirty="0">
                <a:ea typeface="宋体" panose="02010600030101010101" pitchFamily="2" charset="-122"/>
              </a:rPr>
              <a:t>i </a:t>
            </a:r>
            <a:r>
              <a:rPr lang="en-US" altLang="zh-CN" sz="1400" dirty="0">
                <a:ea typeface="宋体" panose="02010600030101010101" pitchFamily="2" charset="-122"/>
              </a:rPr>
              <a:t>≤ </a:t>
            </a:r>
            <a:r>
              <a:rPr lang="en-US" altLang="zh-CN" sz="1400" i="1" dirty="0">
                <a:ea typeface="宋体" panose="02010600030101010101" pitchFamily="2" charset="-122"/>
              </a:rPr>
              <a:t>n.</a:t>
            </a:r>
          </a:p>
          <a:p>
            <a:pPr lvl="2"/>
            <a:r>
              <a:rPr lang="en-US" altLang="zh-CN" sz="1400" i="1" dirty="0">
                <a:ea typeface="宋体" panose="02010600030101010101" pitchFamily="2" charset="-122"/>
              </a:rPr>
              <a:t>w</a:t>
            </a:r>
            <a:r>
              <a:rPr lang="en-US" altLang="zh-CN" sz="1400" dirty="0">
                <a:ea typeface="宋体" panose="02010600030101010101" pitchFamily="2" charset="-122"/>
              </a:rPr>
              <a:t>[</a:t>
            </a:r>
            <a:r>
              <a:rPr lang="en-US" altLang="zh-CN" sz="1400" i="1" dirty="0">
                <a:ea typeface="宋体" panose="02010600030101010101" pitchFamily="2" charset="-122"/>
              </a:rPr>
              <a:t>i, j </a:t>
            </a:r>
            <a:r>
              <a:rPr lang="en-US" altLang="zh-CN" sz="1400" dirty="0">
                <a:ea typeface="宋体" panose="02010600030101010101" pitchFamily="2" charset="-122"/>
              </a:rPr>
              <a:t>] = </a:t>
            </a:r>
            <a:r>
              <a:rPr lang="en-US" altLang="zh-CN" sz="1400" i="1" dirty="0">
                <a:ea typeface="宋体" panose="02010600030101010101" pitchFamily="2" charset="-122"/>
              </a:rPr>
              <a:t>w</a:t>
            </a:r>
            <a:r>
              <a:rPr lang="en-US" altLang="zh-CN" sz="1400" dirty="0">
                <a:ea typeface="宋体" panose="02010600030101010101" pitchFamily="2" charset="-122"/>
              </a:rPr>
              <a:t>[</a:t>
            </a:r>
            <a:r>
              <a:rPr lang="en-US" altLang="zh-CN" sz="1400" i="1" dirty="0">
                <a:ea typeface="宋体" panose="02010600030101010101" pitchFamily="2" charset="-122"/>
              </a:rPr>
              <a:t>i, j-</a:t>
            </a:r>
            <a:r>
              <a:rPr lang="en-US" altLang="zh-CN" sz="1400" dirty="0">
                <a:ea typeface="宋体" panose="02010600030101010101" pitchFamily="2" charset="-122"/>
              </a:rPr>
              <a:t>1] + </a:t>
            </a:r>
            <a:r>
              <a:rPr lang="en-US" altLang="zh-CN" sz="1400" i="1" dirty="0" err="1">
                <a:ea typeface="宋体" panose="02010600030101010101" pitchFamily="2" charset="-122"/>
              </a:rPr>
              <a:t>p</a:t>
            </a:r>
            <a:r>
              <a:rPr lang="en-US" altLang="zh-CN" sz="1400" i="1" baseline="-25000" dirty="0" err="1">
                <a:ea typeface="宋体" panose="02010600030101010101" pitchFamily="2" charset="-122"/>
              </a:rPr>
              <a:t>j</a:t>
            </a:r>
            <a:r>
              <a:rPr lang="en-US" altLang="zh-CN" sz="1400" i="1" dirty="0">
                <a:ea typeface="宋体" panose="02010600030101010101" pitchFamily="2" charset="-122"/>
              </a:rPr>
              <a:t>+ </a:t>
            </a:r>
            <a:r>
              <a:rPr lang="en-US" altLang="zh-CN" sz="1400" i="1" dirty="0" err="1">
                <a:ea typeface="宋体" panose="02010600030101010101" pitchFamily="2" charset="-122"/>
              </a:rPr>
              <a:t>q</a:t>
            </a:r>
            <a:r>
              <a:rPr lang="en-US" altLang="zh-CN" sz="1400" i="1" baseline="-25000" dirty="0" err="1">
                <a:ea typeface="宋体" panose="02010600030101010101" pitchFamily="2" charset="-122"/>
              </a:rPr>
              <a:t>j</a:t>
            </a:r>
            <a:r>
              <a:rPr lang="en-US" altLang="zh-CN" sz="1400" i="1" dirty="0">
                <a:ea typeface="宋体" panose="02010600030101010101" pitchFamily="2" charset="-122"/>
              </a:rPr>
              <a:t> </a:t>
            </a:r>
            <a:r>
              <a:rPr lang="en-US" altLang="zh-CN" sz="1400" dirty="0">
                <a:ea typeface="宋体" panose="02010600030101010101" pitchFamily="2" charset="-122"/>
              </a:rPr>
              <a:t>for 1 ≤ </a:t>
            </a:r>
            <a:r>
              <a:rPr lang="en-US" altLang="zh-CN" sz="1400" i="1" dirty="0">
                <a:ea typeface="宋体" panose="02010600030101010101" pitchFamily="2" charset="-122"/>
              </a:rPr>
              <a:t>i </a:t>
            </a:r>
            <a:r>
              <a:rPr lang="en-US" altLang="zh-CN" sz="1400" dirty="0">
                <a:ea typeface="宋体" panose="02010600030101010101" pitchFamily="2" charset="-122"/>
              </a:rPr>
              <a:t>≤ </a:t>
            </a:r>
            <a:r>
              <a:rPr lang="en-US" altLang="zh-CN" sz="1400" i="1" dirty="0">
                <a:ea typeface="宋体" panose="02010600030101010101" pitchFamily="2" charset="-122"/>
              </a:rPr>
              <a:t>j </a:t>
            </a:r>
            <a:r>
              <a:rPr lang="en-US" altLang="zh-CN" sz="1400" dirty="0">
                <a:ea typeface="宋体" panose="02010600030101010101" pitchFamily="2" charset="-122"/>
              </a:rPr>
              <a:t>≤ </a:t>
            </a:r>
            <a:r>
              <a:rPr lang="en-US" altLang="zh-CN" sz="1400" i="1" dirty="0">
                <a:ea typeface="宋体" panose="02010600030101010101" pitchFamily="2" charset="-122"/>
              </a:rPr>
              <a:t>n.</a:t>
            </a:r>
            <a:endParaRPr lang="en-US" altLang="zh-CN" sz="1400" dirty="0">
              <a:ea typeface="宋体" panose="02010600030101010101" pitchFamily="2" charset="-122"/>
            </a:endParaRPr>
          </a:p>
          <a:p>
            <a:endParaRPr lang="en-US" altLang="zh-CN" dirty="0" smtClean="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例子：不考虑</a:t>
            </a:r>
            <a:r>
              <a:rPr lang="en-US" altLang="zh-CN" dirty="0" smtClean="0">
                <a:ea typeface="宋体" panose="02010600030101010101" pitchFamily="2" charset="-122"/>
              </a:rPr>
              <a:t>j=i-1</a:t>
            </a:r>
            <a:r>
              <a:rPr lang="zh-CN" altLang="en-US" dirty="0" smtClean="0">
                <a:ea typeface="宋体" panose="02010600030101010101" pitchFamily="2" charset="-122"/>
              </a:rPr>
              <a:t>情况。</a:t>
            </a:r>
            <a:endParaRPr lang="zh-CN" altLang="en-US" dirty="0">
              <a:ea typeface="宋体" panose="02010600030101010101" pitchFamily="2" charset="-122"/>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527619111"/>
              </p:ext>
            </p:extLst>
          </p:nvPr>
        </p:nvGraphicFramePr>
        <p:xfrm>
          <a:off x="574675" y="1511300"/>
          <a:ext cx="5111750" cy="704850"/>
        </p:xfrm>
        <a:graphic>
          <a:graphicData uri="http://schemas.openxmlformats.org/presentationml/2006/ole">
            <mc:AlternateContent xmlns:mc="http://schemas.openxmlformats.org/markup-compatibility/2006">
              <mc:Choice xmlns:v="urn:schemas-microsoft-com:vml" Requires="v">
                <p:oleObj spid="_x0000_s4124" name="公式" r:id="rId4" imgW="3593880" imgH="495000" progId="Equation.3">
                  <p:embed/>
                </p:oleObj>
              </mc:Choice>
              <mc:Fallback>
                <p:oleObj name="公式" r:id="rId4" imgW="3593880" imgH="495000" progId="Equation.3">
                  <p:embed/>
                  <p:pic>
                    <p:nvPicPr>
                      <p:cNvPr id="7" name="Object 5"/>
                      <p:cNvPicPr>
                        <a:picLocks noGrp="1" noChangeAspect="1" noChangeArrowheads="1"/>
                      </p:cNvPicPr>
                      <p:nvPr/>
                    </p:nvPicPr>
                    <p:blipFill>
                      <a:blip r:embed="rId5"/>
                      <a:srcRect/>
                      <a:stretch>
                        <a:fillRect/>
                      </a:stretch>
                    </p:blipFill>
                    <p:spPr bwMode="auto">
                      <a:xfrm>
                        <a:off x="574675" y="1511300"/>
                        <a:ext cx="5111750" cy="704850"/>
                      </a:xfrm>
                      <a:prstGeom prst="rect">
                        <a:avLst/>
                      </a:prstGeom>
                      <a:noFill/>
                      <a:ln>
                        <a:noFill/>
                      </a:ln>
                      <a:effec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997751097"/>
              </p:ext>
            </p:extLst>
          </p:nvPr>
        </p:nvGraphicFramePr>
        <p:xfrm>
          <a:off x="6027434" y="1557762"/>
          <a:ext cx="1888059" cy="612224"/>
        </p:xfrm>
        <a:graphic>
          <a:graphicData uri="http://schemas.openxmlformats.org/presentationml/2006/ole">
            <mc:AlternateContent xmlns:mc="http://schemas.openxmlformats.org/markup-compatibility/2006">
              <mc:Choice xmlns:v="urn:schemas-microsoft-com:vml" Requires="v">
                <p:oleObj spid="_x0000_s4125" name="公式" r:id="rId6" imgW="1371600" imgH="444240" progId="Equation.3">
                  <p:embed/>
                </p:oleObj>
              </mc:Choice>
              <mc:Fallback>
                <p:oleObj name="公式" r:id="rId6" imgW="1371600" imgH="444240" progId="Equation.3">
                  <p:embed/>
                  <p:pic>
                    <p:nvPicPr>
                      <p:cNvPr id="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7434" y="1557762"/>
                        <a:ext cx="1888059" cy="612224"/>
                      </a:xfrm>
                      <a:prstGeom prst="rect">
                        <a:avLst/>
                      </a:prstGeom>
                      <a:noFill/>
                      <a:ln>
                        <a:noFill/>
                      </a:ln>
                      <a:effectLst/>
                    </p:spPr>
                  </p:pic>
                </p:oleObj>
              </mc:Fallback>
            </mc:AlternateContent>
          </a:graphicData>
        </a:graphic>
      </p:graphicFrame>
      <p:pic>
        <p:nvPicPr>
          <p:cNvPr id="2" name="图片 1"/>
          <p:cNvPicPr>
            <a:picLocks noChangeAspect="1"/>
          </p:cNvPicPr>
          <p:nvPr/>
        </p:nvPicPr>
        <p:blipFill>
          <a:blip r:embed="rId8"/>
          <a:stretch>
            <a:fillRect/>
          </a:stretch>
        </p:blipFill>
        <p:spPr>
          <a:xfrm>
            <a:off x="3318486" y="4580864"/>
            <a:ext cx="2441944" cy="1167106"/>
          </a:xfrm>
          <a:prstGeom prst="rect">
            <a:avLst/>
          </a:prstGeom>
        </p:spPr>
      </p:pic>
    </p:spTree>
    <p:extLst>
      <p:ext uri="{BB962C8B-B14F-4D97-AF65-F5344CB8AC3E}">
        <p14:creationId xmlns:p14="http://schemas.microsoft.com/office/powerpoint/2010/main" val="3479714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710C9C2A-0C8D-4C00-979D-F50E8895C136}"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18</a:t>
            </a:fld>
            <a:endParaRPr lang="zh-CN" altLang="en-US"/>
          </a:p>
        </p:txBody>
      </p:sp>
      <p:pic>
        <p:nvPicPr>
          <p:cNvPr id="6" name="图片 5"/>
          <p:cNvPicPr>
            <a:picLocks noChangeAspect="1"/>
          </p:cNvPicPr>
          <p:nvPr/>
        </p:nvPicPr>
        <p:blipFill>
          <a:blip r:embed="rId4"/>
          <a:stretch>
            <a:fillRect/>
          </a:stretch>
        </p:blipFill>
        <p:spPr>
          <a:xfrm>
            <a:off x="341370" y="1298948"/>
            <a:ext cx="2441944" cy="1167106"/>
          </a:xfrm>
          <a:prstGeom prst="rect">
            <a:avLst/>
          </a:prstGeom>
        </p:spPr>
      </p:pic>
      <p:pic>
        <p:nvPicPr>
          <p:cNvPr id="7" name="图片 6"/>
          <p:cNvPicPr>
            <a:picLocks noChangeAspect="1"/>
          </p:cNvPicPr>
          <p:nvPr/>
        </p:nvPicPr>
        <p:blipFill>
          <a:blip r:embed="rId5"/>
          <a:stretch>
            <a:fillRect/>
          </a:stretch>
        </p:blipFill>
        <p:spPr>
          <a:xfrm>
            <a:off x="140548" y="2651419"/>
            <a:ext cx="4162093" cy="3160222"/>
          </a:xfrm>
          <a:prstGeom prst="rect">
            <a:avLst/>
          </a:prstGeom>
        </p:spPr>
      </p:pic>
      <p:pic>
        <p:nvPicPr>
          <p:cNvPr id="8" name="图片 7"/>
          <p:cNvPicPr>
            <a:picLocks noChangeAspect="1"/>
          </p:cNvPicPr>
          <p:nvPr/>
        </p:nvPicPr>
        <p:blipFill>
          <a:blip r:embed="rId6"/>
          <a:stretch>
            <a:fillRect/>
          </a:stretch>
        </p:blipFill>
        <p:spPr>
          <a:xfrm>
            <a:off x="4247596" y="2855789"/>
            <a:ext cx="4299961" cy="2955852"/>
          </a:xfrm>
          <a:prstGeom prst="rect">
            <a:avLst/>
          </a:prstGeom>
        </p:spPr>
      </p:pic>
      <p:sp>
        <p:nvSpPr>
          <p:cNvPr id="9" name="文本框 8"/>
          <p:cNvSpPr txBox="1"/>
          <p:nvPr/>
        </p:nvSpPr>
        <p:spPr>
          <a:xfrm>
            <a:off x="1405889" y="3547029"/>
            <a:ext cx="312906" cy="369332"/>
          </a:xfrm>
          <a:prstGeom prst="rect">
            <a:avLst/>
          </a:prstGeom>
          <a:noFill/>
        </p:spPr>
        <p:txBody>
          <a:bodyPr wrap="none" rtlCol="0">
            <a:spAutoFit/>
          </a:bodyPr>
          <a:lstStyle/>
          <a:p>
            <a:r>
              <a:rPr lang="en-US" altLang="zh-CN" dirty="0" smtClean="0"/>
              <a:t>0</a:t>
            </a:r>
            <a:endParaRPr lang="zh-CN" altLang="en-US" dirty="0"/>
          </a:p>
        </p:txBody>
      </p:sp>
      <p:sp>
        <p:nvSpPr>
          <p:cNvPr id="10" name="文本框 9"/>
          <p:cNvSpPr txBox="1"/>
          <p:nvPr/>
        </p:nvSpPr>
        <p:spPr>
          <a:xfrm>
            <a:off x="2359193" y="4333715"/>
            <a:ext cx="312906" cy="369332"/>
          </a:xfrm>
          <a:prstGeom prst="rect">
            <a:avLst/>
          </a:prstGeom>
          <a:noFill/>
        </p:spPr>
        <p:txBody>
          <a:bodyPr wrap="none" rtlCol="0">
            <a:spAutoFit/>
          </a:bodyPr>
          <a:lstStyle/>
          <a:p>
            <a:r>
              <a:rPr lang="en-US" altLang="zh-CN" dirty="0" smtClean="0"/>
              <a:t>0</a:t>
            </a:r>
            <a:endParaRPr lang="zh-CN" altLang="en-US" dirty="0"/>
          </a:p>
        </p:txBody>
      </p:sp>
      <p:sp>
        <p:nvSpPr>
          <p:cNvPr id="11" name="文本框 10"/>
          <p:cNvSpPr txBox="1"/>
          <p:nvPr/>
        </p:nvSpPr>
        <p:spPr>
          <a:xfrm>
            <a:off x="2900916" y="4791039"/>
            <a:ext cx="312906" cy="369332"/>
          </a:xfrm>
          <a:prstGeom prst="rect">
            <a:avLst/>
          </a:prstGeom>
          <a:noFill/>
        </p:spPr>
        <p:txBody>
          <a:bodyPr wrap="none" rtlCol="0">
            <a:spAutoFit/>
          </a:bodyPr>
          <a:lstStyle/>
          <a:p>
            <a:r>
              <a:rPr lang="en-US" altLang="zh-CN" dirty="0" smtClean="0"/>
              <a:t>0</a:t>
            </a:r>
            <a:endParaRPr lang="zh-CN" altLang="en-US" dirty="0"/>
          </a:p>
        </p:txBody>
      </p:sp>
      <p:sp>
        <p:nvSpPr>
          <p:cNvPr id="12" name="文本框 11"/>
          <p:cNvSpPr txBox="1"/>
          <p:nvPr/>
        </p:nvSpPr>
        <p:spPr>
          <a:xfrm>
            <a:off x="1867142" y="3899743"/>
            <a:ext cx="312906" cy="369332"/>
          </a:xfrm>
          <a:prstGeom prst="rect">
            <a:avLst/>
          </a:prstGeom>
          <a:noFill/>
        </p:spPr>
        <p:txBody>
          <a:bodyPr wrap="none" rtlCol="0">
            <a:spAutoFit/>
          </a:bodyPr>
          <a:lstStyle/>
          <a:p>
            <a:r>
              <a:rPr lang="en-US" altLang="zh-CN" dirty="0" smtClean="0"/>
              <a:t>0</a:t>
            </a:r>
            <a:endParaRPr lang="zh-CN" altLang="en-US" dirty="0"/>
          </a:p>
        </p:txBody>
      </p:sp>
      <p:sp>
        <p:nvSpPr>
          <p:cNvPr id="13" name="文本框 12"/>
          <p:cNvSpPr txBox="1"/>
          <p:nvPr/>
        </p:nvSpPr>
        <p:spPr>
          <a:xfrm>
            <a:off x="3417803" y="5125341"/>
            <a:ext cx="312906" cy="369332"/>
          </a:xfrm>
          <a:prstGeom prst="rect">
            <a:avLst/>
          </a:prstGeom>
          <a:noFill/>
        </p:spPr>
        <p:txBody>
          <a:bodyPr wrap="none" rtlCol="0">
            <a:spAutoFit/>
          </a:bodyPr>
          <a:lstStyle/>
          <a:p>
            <a:r>
              <a:rPr lang="en-US" altLang="zh-CN" dirty="0" smtClean="0"/>
              <a:t>0</a:t>
            </a:r>
            <a:endParaRPr lang="zh-CN" altLang="en-US" dirty="0"/>
          </a:p>
        </p:txBody>
      </p:sp>
      <p:sp>
        <p:nvSpPr>
          <p:cNvPr id="14" name="文本框 13"/>
          <p:cNvSpPr txBox="1"/>
          <p:nvPr/>
        </p:nvSpPr>
        <p:spPr>
          <a:xfrm>
            <a:off x="1756024" y="3547029"/>
            <a:ext cx="630054" cy="369332"/>
          </a:xfrm>
          <a:prstGeom prst="rect">
            <a:avLst/>
          </a:prstGeom>
          <a:noFill/>
        </p:spPr>
        <p:txBody>
          <a:bodyPr wrap="square" rtlCol="0">
            <a:spAutoFit/>
          </a:bodyPr>
          <a:lstStyle/>
          <a:p>
            <a:r>
              <a:rPr lang="en-US" altLang="zh-CN" dirty="0" smtClean="0"/>
              <a:t>0.1</a:t>
            </a:r>
            <a:endParaRPr lang="zh-CN" altLang="en-US" dirty="0"/>
          </a:p>
        </p:txBody>
      </p:sp>
      <p:sp>
        <p:nvSpPr>
          <p:cNvPr id="15" name="文本框 14"/>
          <p:cNvSpPr txBox="1"/>
          <p:nvPr/>
        </p:nvSpPr>
        <p:spPr>
          <a:xfrm>
            <a:off x="2238704" y="3908052"/>
            <a:ext cx="630054" cy="369332"/>
          </a:xfrm>
          <a:prstGeom prst="rect">
            <a:avLst/>
          </a:prstGeom>
          <a:noFill/>
        </p:spPr>
        <p:txBody>
          <a:bodyPr wrap="square" rtlCol="0">
            <a:spAutoFit/>
          </a:bodyPr>
          <a:lstStyle/>
          <a:p>
            <a:r>
              <a:rPr lang="en-US" altLang="zh-CN" dirty="0" smtClean="0"/>
              <a:t>0.2</a:t>
            </a:r>
            <a:endParaRPr lang="zh-CN" altLang="en-US" dirty="0"/>
          </a:p>
        </p:txBody>
      </p:sp>
      <p:sp>
        <p:nvSpPr>
          <p:cNvPr id="16" name="文本框 15"/>
          <p:cNvSpPr txBox="1"/>
          <p:nvPr/>
        </p:nvSpPr>
        <p:spPr>
          <a:xfrm>
            <a:off x="2742342" y="4333715"/>
            <a:ext cx="630054" cy="369332"/>
          </a:xfrm>
          <a:prstGeom prst="rect">
            <a:avLst/>
          </a:prstGeom>
          <a:noFill/>
        </p:spPr>
        <p:txBody>
          <a:bodyPr wrap="square" rtlCol="0">
            <a:spAutoFit/>
          </a:bodyPr>
          <a:lstStyle/>
          <a:p>
            <a:r>
              <a:rPr lang="en-US" altLang="zh-CN" dirty="0" smtClean="0"/>
              <a:t>0.4</a:t>
            </a:r>
            <a:endParaRPr lang="zh-CN" altLang="en-US" dirty="0"/>
          </a:p>
        </p:txBody>
      </p:sp>
      <p:sp>
        <p:nvSpPr>
          <p:cNvPr id="17" name="文本框 16"/>
          <p:cNvSpPr txBox="1"/>
          <p:nvPr/>
        </p:nvSpPr>
        <p:spPr>
          <a:xfrm>
            <a:off x="3259229" y="4734986"/>
            <a:ext cx="630054" cy="369332"/>
          </a:xfrm>
          <a:prstGeom prst="rect">
            <a:avLst/>
          </a:prstGeom>
          <a:noFill/>
        </p:spPr>
        <p:txBody>
          <a:bodyPr wrap="square" rtlCol="0">
            <a:spAutoFit/>
          </a:bodyPr>
          <a:lstStyle/>
          <a:p>
            <a:r>
              <a:rPr lang="en-US" altLang="zh-CN" dirty="0" smtClean="0"/>
              <a:t>0.3</a:t>
            </a:r>
            <a:endParaRPr lang="zh-CN" altLang="en-US" dirty="0"/>
          </a:p>
        </p:txBody>
      </p:sp>
      <p:sp>
        <p:nvSpPr>
          <p:cNvPr id="18" name="文本框 17"/>
          <p:cNvSpPr txBox="1"/>
          <p:nvPr/>
        </p:nvSpPr>
        <p:spPr>
          <a:xfrm>
            <a:off x="6274039" y="3423754"/>
            <a:ext cx="630054" cy="369332"/>
          </a:xfrm>
          <a:prstGeom prst="rect">
            <a:avLst/>
          </a:prstGeom>
          <a:noFill/>
        </p:spPr>
        <p:txBody>
          <a:bodyPr wrap="square" rtlCol="0">
            <a:spAutoFit/>
          </a:bodyPr>
          <a:lstStyle/>
          <a:p>
            <a:r>
              <a:rPr lang="en-US" altLang="zh-CN" dirty="0" smtClean="0"/>
              <a:t>A</a:t>
            </a:r>
            <a:endParaRPr lang="zh-CN" altLang="en-US" dirty="0"/>
          </a:p>
        </p:txBody>
      </p:sp>
      <p:sp>
        <p:nvSpPr>
          <p:cNvPr id="19" name="文本框 18"/>
          <p:cNvSpPr txBox="1"/>
          <p:nvPr/>
        </p:nvSpPr>
        <p:spPr>
          <a:xfrm>
            <a:off x="6780744" y="3793086"/>
            <a:ext cx="630054" cy="369332"/>
          </a:xfrm>
          <a:prstGeom prst="rect">
            <a:avLst/>
          </a:prstGeom>
          <a:noFill/>
        </p:spPr>
        <p:txBody>
          <a:bodyPr wrap="square" rtlCol="0">
            <a:spAutoFit/>
          </a:bodyPr>
          <a:lstStyle/>
          <a:p>
            <a:r>
              <a:rPr lang="en-US" altLang="zh-CN" dirty="0" smtClean="0"/>
              <a:t>B</a:t>
            </a:r>
            <a:endParaRPr lang="zh-CN" altLang="en-US" dirty="0"/>
          </a:p>
        </p:txBody>
      </p:sp>
      <p:sp>
        <p:nvSpPr>
          <p:cNvPr id="22" name="文本框 21"/>
          <p:cNvSpPr txBox="1"/>
          <p:nvPr/>
        </p:nvSpPr>
        <p:spPr>
          <a:xfrm>
            <a:off x="7297631" y="4149049"/>
            <a:ext cx="630054" cy="369332"/>
          </a:xfrm>
          <a:prstGeom prst="rect">
            <a:avLst/>
          </a:prstGeom>
          <a:noFill/>
        </p:spPr>
        <p:txBody>
          <a:bodyPr wrap="square" rtlCol="0">
            <a:spAutoFit/>
          </a:bodyPr>
          <a:lstStyle/>
          <a:p>
            <a:r>
              <a:rPr lang="en-US" altLang="zh-CN" dirty="0" smtClean="0"/>
              <a:t>C</a:t>
            </a:r>
            <a:endParaRPr lang="zh-CN" altLang="en-US" dirty="0"/>
          </a:p>
        </p:txBody>
      </p:sp>
      <p:sp>
        <p:nvSpPr>
          <p:cNvPr id="23" name="文本框 22"/>
          <p:cNvSpPr txBox="1"/>
          <p:nvPr/>
        </p:nvSpPr>
        <p:spPr>
          <a:xfrm>
            <a:off x="7767512" y="4535646"/>
            <a:ext cx="630054" cy="369332"/>
          </a:xfrm>
          <a:prstGeom prst="rect">
            <a:avLst/>
          </a:prstGeom>
          <a:noFill/>
        </p:spPr>
        <p:txBody>
          <a:bodyPr wrap="square" rtlCol="0">
            <a:spAutoFit/>
          </a:bodyPr>
          <a:lstStyle/>
          <a:p>
            <a:r>
              <a:rPr lang="en-US" altLang="zh-CN" dirty="0" smtClean="0"/>
              <a:t>D</a:t>
            </a:r>
            <a:endParaRPr lang="zh-CN" altLang="en-US" dirty="0"/>
          </a:p>
        </p:txBody>
      </p:sp>
      <p:sp>
        <p:nvSpPr>
          <p:cNvPr id="24" name="文本框 23"/>
          <p:cNvSpPr txBox="1"/>
          <p:nvPr/>
        </p:nvSpPr>
        <p:spPr>
          <a:xfrm>
            <a:off x="2262729" y="3516249"/>
            <a:ext cx="630054" cy="369332"/>
          </a:xfrm>
          <a:prstGeom prst="rect">
            <a:avLst/>
          </a:prstGeom>
          <a:noFill/>
        </p:spPr>
        <p:txBody>
          <a:bodyPr wrap="square" rtlCol="0">
            <a:spAutoFit/>
          </a:bodyPr>
          <a:lstStyle/>
          <a:p>
            <a:r>
              <a:rPr lang="en-US" altLang="zh-CN" dirty="0" smtClean="0"/>
              <a:t>0.4</a:t>
            </a:r>
            <a:endParaRPr lang="zh-CN" altLang="en-US" dirty="0"/>
          </a:p>
        </p:txBody>
      </p:sp>
      <p:sp>
        <p:nvSpPr>
          <p:cNvPr id="25" name="文本框 24"/>
          <p:cNvSpPr txBox="1"/>
          <p:nvPr/>
        </p:nvSpPr>
        <p:spPr>
          <a:xfrm>
            <a:off x="6752514" y="3423754"/>
            <a:ext cx="630054" cy="369332"/>
          </a:xfrm>
          <a:prstGeom prst="rect">
            <a:avLst/>
          </a:prstGeom>
          <a:noFill/>
        </p:spPr>
        <p:txBody>
          <a:bodyPr wrap="square" rtlCol="0">
            <a:spAutoFit/>
          </a:bodyPr>
          <a:lstStyle/>
          <a:p>
            <a:r>
              <a:rPr lang="en-US" altLang="zh-CN" dirty="0" smtClean="0"/>
              <a:t>B</a:t>
            </a:r>
            <a:endParaRPr lang="zh-CN" altLang="en-US" dirty="0"/>
          </a:p>
        </p:txBody>
      </p:sp>
      <p:sp>
        <p:nvSpPr>
          <p:cNvPr id="27" name="乘号 26"/>
          <p:cNvSpPr/>
          <p:nvPr/>
        </p:nvSpPr>
        <p:spPr bwMode="auto">
          <a:xfrm>
            <a:off x="2847694" y="3889479"/>
            <a:ext cx="368595" cy="389860"/>
          </a:xfrm>
          <a:prstGeom prst="mathMultiply">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乘号 27"/>
          <p:cNvSpPr/>
          <p:nvPr/>
        </p:nvSpPr>
        <p:spPr bwMode="auto">
          <a:xfrm>
            <a:off x="7300646" y="3749328"/>
            <a:ext cx="368595" cy="389860"/>
          </a:xfrm>
          <a:prstGeom prst="mathMultiply">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3251980314"/>
              </p:ext>
            </p:extLst>
          </p:nvPr>
        </p:nvGraphicFramePr>
        <p:xfrm>
          <a:off x="2969169" y="2008193"/>
          <a:ext cx="5868259" cy="559309"/>
        </p:xfrm>
        <a:graphic>
          <a:graphicData uri="http://schemas.openxmlformats.org/presentationml/2006/ole">
            <mc:AlternateContent xmlns:mc="http://schemas.openxmlformats.org/markup-compatibility/2006">
              <mc:Choice xmlns:v="urn:schemas-microsoft-com:vml" Requires="v">
                <p:oleObj spid="_x0000_s5131" name="公式" r:id="rId7" imgW="2819160" imgH="266400" progId="Equation.3">
                  <p:embed/>
                </p:oleObj>
              </mc:Choice>
              <mc:Fallback>
                <p:oleObj name="公式" r:id="rId7" imgW="2819160" imgH="266400" progId="Equation.3">
                  <p:embed/>
                  <p:pic>
                    <p:nvPicPr>
                      <p:cNvPr id="0" name=""/>
                      <p:cNvPicPr/>
                      <p:nvPr/>
                    </p:nvPicPr>
                    <p:blipFill>
                      <a:blip r:embed="rId8"/>
                      <a:stretch>
                        <a:fillRect/>
                      </a:stretch>
                    </p:blipFill>
                    <p:spPr>
                      <a:xfrm>
                        <a:off x="2969169" y="2008193"/>
                        <a:ext cx="5868259" cy="559309"/>
                      </a:xfrm>
                      <a:prstGeom prst="rect">
                        <a:avLst/>
                      </a:prstGeom>
                    </p:spPr>
                  </p:pic>
                </p:oleObj>
              </mc:Fallback>
            </mc:AlternateContent>
          </a:graphicData>
        </a:graphic>
      </p:graphicFrame>
      <p:cxnSp>
        <p:nvCxnSpPr>
          <p:cNvPr id="35" name="肘形连接符 34"/>
          <p:cNvCxnSpPr>
            <a:stCxn id="9" idx="2"/>
            <a:endCxn id="15" idx="1"/>
          </p:cNvCxnSpPr>
          <p:nvPr/>
        </p:nvCxnSpPr>
        <p:spPr bwMode="auto">
          <a:xfrm rot="16200000" flipH="1">
            <a:off x="1812345" y="3666358"/>
            <a:ext cx="176357" cy="676362"/>
          </a:xfrm>
          <a:prstGeom prst="bentConnector2">
            <a:avLst/>
          </a:prstGeom>
          <a:solidFill>
            <a:schemeClr val="bg1"/>
          </a:solidFill>
          <a:ln w="4127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肘形连接符 38"/>
          <p:cNvCxnSpPr>
            <a:stCxn id="14" idx="2"/>
            <a:endCxn id="10" idx="1"/>
          </p:cNvCxnSpPr>
          <p:nvPr/>
        </p:nvCxnSpPr>
        <p:spPr bwMode="auto">
          <a:xfrm rot="16200000" flipH="1">
            <a:off x="1914112" y="4073300"/>
            <a:ext cx="602020" cy="288142"/>
          </a:xfrm>
          <a:prstGeom prst="bentConnector2">
            <a:avLst/>
          </a:prstGeom>
          <a:solidFill>
            <a:schemeClr val="bg1"/>
          </a:solidFill>
          <a:ln w="4127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肘形连接符 41"/>
          <p:cNvCxnSpPr>
            <a:stCxn id="15" idx="2"/>
            <a:endCxn id="11" idx="1"/>
          </p:cNvCxnSpPr>
          <p:nvPr/>
        </p:nvCxnSpPr>
        <p:spPr bwMode="auto">
          <a:xfrm rot="16200000" flipH="1">
            <a:off x="2378163" y="4452951"/>
            <a:ext cx="698321" cy="347185"/>
          </a:xfrm>
          <a:prstGeom prst="bentConnector2">
            <a:avLst/>
          </a:prstGeom>
          <a:solidFill>
            <a:schemeClr val="bg1"/>
          </a:solidFill>
          <a:ln w="50800" cap="flat" cmpd="sng" algn="ctr">
            <a:solidFill>
              <a:srgbClr val="00B05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肘形连接符 43"/>
          <p:cNvCxnSpPr>
            <a:stCxn id="16" idx="1"/>
            <a:endCxn id="12" idx="2"/>
          </p:cNvCxnSpPr>
          <p:nvPr/>
        </p:nvCxnSpPr>
        <p:spPr bwMode="auto">
          <a:xfrm rot="10800000">
            <a:off x="2023596" y="4269075"/>
            <a:ext cx="718747" cy="249306"/>
          </a:xfrm>
          <a:prstGeom prst="bentConnector2">
            <a:avLst/>
          </a:prstGeom>
          <a:solidFill>
            <a:schemeClr val="bg1"/>
          </a:solidFill>
          <a:ln w="50800" cap="flat" cmpd="sng" algn="ctr">
            <a:solidFill>
              <a:srgbClr val="00B05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乘号 46"/>
          <p:cNvSpPr/>
          <p:nvPr/>
        </p:nvSpPr>
        <p:spPr bwMode="auto">
          <a:xfrm>
            <a:off x="2842018" y="3479535"/>
            <a:ext cx="368595" cy="389860"/>
          </a:xfrm>
          <a:prstGeom prst="mathMultiply">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8" name="乘号 47"/>
          <p:cNvSpPr/>
          <p:nvPr/>
        </p:nvSpPr>
        <p:spPr bwMode="auto">
          <a:xfrm>
            <a:off x="7311684" y="3403226"/>
            <a:ext cx="368595" cy="389860"/>
          </a:xfrm>
          <a:prstGeom prst="mathMultiply">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50" name="肘形连接符 49"/>
          <p:cNvCxnSpPr>
            <a:stCxn id="24" idx="2"/>
            <a:endCxn id="11" idx="1"/>
          </p:cNvCxnSpPr>
          <p:nvPr/>
        </p:nvCxnSpPr>
        <p:spPr bwMode="auto">
          <a:xfrm rot="16200000" flipH="1">
            <a:off x="2194274" y="4269063"/>
            <a:ext cx="1090124" cy="323160"/>
          </a:xfrm>
          <a:prstGeom prst="bentConnector2">
            <a:avLst/>
          </a:prstGeom>
          <a:solidFill>
            <a:schemeClr val="bg1"/>
          </a:solidFill>
          <a:ln w="69850" cap="flat" cmpd="sng" algn="ctr">
            <a:solidFill>
              <a:srgbClr val="00B0F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肘形连接符 51"/>
          <p:cNvCxnSpPr>
            <a:stCxn id="16" idx="1"/>
            <a:endCxn id="14" idx="2"/>
          </p:cNvCxnSpPr>
          <p:nvPr/>
        </p:nvCxnSpPr>
        <p:spPr bwMode="auto">
          <a:xfrm rot="10800000">
            <a:off x="2071052" y="3916361"/>
            <a:ext cx="671291" cy="602020"/>
          </a:xfrm>
          <a:prstGeom prst="bentConnector2">
            <a:avLst/>
          </a:prstGeom>
          <a:solidFill>
            <a:schemeClr val="bg1"/>
          </a:solidFill>
          <a:ln w="69850" cap="flat" cmpd="sng" algn="ctr">
            <a:solidFill>
              <a:srgbClr val="00B0F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肘形连接符 53"/>
          <p:cNvCxnSpPr>
            <a:endCxn id="9" idx="1"/>
          </p:cNvCxnSpPr>
          <p:nvPr/>
        </p:nvCxnSpPr>
        <p:spPr bwMode="auto">
          <a:xfrm rot="10800000">
            <a:off x="1405889" y="3731695"/>
            <a:ext cx="1530334" cy="351980"/>
          </a:xfrm>
          <a:prstGeom prst="bentConnector3">
            <a:avLst>
              <a:gd name="adj1" fmla="val 114938"/>
            </a:avLst>
          </a:prstGeom>
          <a:solidFill>
            <a:schemeClr val="bg1"/>
          </a:solidFill>
          <a:ln w="69850" cap="flat" cmpd="sng" algn="ctr">
            <a:solidFill>
              <a:srgbClr val="00B0F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4849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2" grpId="0"/>
      <p:bldP spid="23" grpId="0"/>
      <p:bldP spid="24" grpId="0"/>
      <p:bldP spid="25" grpId="0"/>
      <p:bldP spid="27" grpId="0" animBg="1"/>
      <p:bldP spid="28"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例题五</a:t>
            </a:r>
            <a:r>
              <a:rPr lang="zh-CN" altLang="en-US" dirty="0" smtClean="0"/>
              <a:t>：背包问题</a:t>
            </a:r>
            <a:endParaRPr lang="zh-CN" altLang="en-US" dirty="0"/>
          </a:p>
        </p:txBody>
      </p:sp>
      <p:sp>
        <p:nvSpPr>
          <p:cNvPr id="3" name="内容占位符 2"/>
          <p:cNvSpPr>
            <a:spLocks noGrp="1"/>
          </p:cNvSpPr>
          <p:nvPr>
            <p:ph idx="1"/>
          </p:nvPr>
        </p:nvSpPr>
        <p:spPr/>
        <p:txBody>
          <a:bodyPr/>
          <a:lstStyle/>
          <a:p>
            <a:r>
              <a:rPr lang="zh-CN" altLang="en-US" dirty="0" smtClean="0"/>
              <a:t>给定</a:t>
            </a:r>
            <a:r>
              <a:rPr lang="en-US" altLang="zh-CN" dirty="0" smtClean="0"/>
              <a:t>n</a:t>
            </a:r>
            <a:r>
              <a:rPr lang="zh-CN" altLang="en-US" dirty="0" smtClean="0"/>
              <a:t>个重量为</a:t>
            </a:r>
            <a:r>
              <a:rPr lang="en-US" altLang="zh-CN" dirty="0" smtClean="0"/>
              <a:t>w</a:t>
            </a:r>
            <a:r>
              <a:rPr lang="en-US" altLang="zh-CN" baseline="-25000" dirty="0" smtClean="0"/>
              <a:t>1</a:t>
            </a:r>
            <a:r>
              <a:rPr lang="en-US" altLang="zh-CN" dirty="0" smtClean="0"/>
              <a:t>,w</a:t>
            </a:r>
            <a:r>
              <a:rPr lang="en-US" altLang="zh-CN" baseline="-25000" dirty="0" smtClean="0"/>
              <a:t>2</a:t>
            </a:r>
            <a:r>
              <a:rPr lang="en-US" altLang="zh-CN" dirty="0" smtClean="0"/>
              <a:t>,…,</a:t>
            </a:r>
            <a:r>
              <a:rPr lang="en-US" altLang="zh-CN" dirty="0" err="1" smtClean="0"/>
              <a:t>w</a:t>
            </a:r>
            <a:r>
              <a:rPr lang="en-US" altLang="zh-CN" baseline="-25000" dirty="0" err="1" smtClean="0"/>
              <a:t>n</a:t>
            </a:r>
            <a:r>
              <a:rPr lang="zh-CN" altLang="en-US" dirty="0" smtClean="0"/>
              <a:t>，价值为</a:t>
            </a:r>
            <a:r>
              <a:rPr lang="en-US" altLang="zh-CN" dirty="0" smtClean="0"/>
              <a:t>v</a:t>
            </a:r>
            <a:r>
              <a:rPr lang="en-US" altLang="zh-CN" baseline="-25000" dirty="0" smtClean="0"/>
              <a:t>1</a:t>
            </a:r>
            <a:r>
              <a:rPr lang="en-US" altLang="zh-CN" dirty="0" smtClean="0"/>
              <a:t>,v</a:t>
            </a:r>
            <a:r>
              <a:rPr lang="en-US" altLang="zh-CN" baseline="-25000" dirty="0" smtClean="0"/>
              <a:t>2</a:t>
            </a:r>
            <a:r>
              <a:rPr lang="en-US" altLang="zh-CN" dirty="0" smtClean="0"/>
              <a:t>,…,</a:t>
            </a:r>
            <a:r>
              <a:rPr lang="en-US" altLang="zh-CN" dirty="0" err="1" smtClean="0"/>
              <a:t>v</a:t>
            </a:r>
            <a:r>
              <a:rPr lang="en-US" altLang="zh-CN" baseline="-25000" dirty="0" err="1" smtClean="0"/>
              <a:t>n</a:t>
            </a:r>
            <a:r>
              <a:rPr lang="zh-CN" altLang="en-US" dirty="0" smtClean="0"/>
              <a:t>的物品和一个承重为</a:t>
            </a:r>
            <a:r>
              <a:rPr lang="en-US" altLang="zh-CN" dirty="0" smtClean="0"/>
              <a:t>W</a:t>
            </a:r>
            <a:r>
              <a:rPr lang="zh-CN" altLang="en-US" dirty="0" smtClean="0"/>
              <a:t>的背包，求这些物品</a:t>
            </a:r>
            <a:r>
              <a:rPr lang="zh-CN" altLang="en-US" dirty="0"/>
              <a:t>中能够装到背包</a:t>
            </a:r>
            <a:r>
              <a:rPr lang="zh-CN" altLang="en-US" dirty="0" smtClean="0"/>
              <a:t>中的组合中最</a:t>
            </a:r>
            <a:r>
              <a:rPr lang="zh-CN" altLang="en-US" dirty="0" smtClean="0"/>
              <a:t>有价值的</a:t>
            </a:r>
            <a:r>
              <a:rPr lang="zh-CN" altLang="en-US" dirty="0" smtClean="0"/>
              <a:t>一</a:t>
            </a:r>
            <a:r>
              <a:rPr lang="zh-CN" altLang="en-US" dirty="0" smtClean="0"/>
              <a:t>种组合</a:t>
            </a:r>
            <a:r>
              <a:rPr lang="zh-CN" altLang="en-US" dirty="0" smtClean="0"/>
              <a:t>。</a:t>
            </a:r>
            <a:endParaRPr lang="en-US" altLang="zh-CN" dirty="0" smtClean="0"/>
          </a:p>
          <a:p>
            <a:endParaRPr lang="en-US" altLang="zh-CN" dirty="0"/>
          </a:p>
          <a:p>
            <a:r>
              <a:rPr lang="zh-CN" altLang="en-US" dirty="0" smtClean="0"/>
              <a:t>蛮力穷举</a:t>
            </a:r>
            <a:endParaRPr lang="en-US" altLang="zh-CN" dirty="0" smtClean="0"/>
          </a:p>
          <a:p>
            <a:endParaRPr lang="en-US" altLang="zh-CN" dirty="0"/>
          </a:p>
          <a:p>
            <a:r>
              <a:rPr lang="zh-CN" altLang="en-US" dirty="0"/>
              <a:t>破解</a:t>
            </a:r>
            <a:r>
              <a:rPr lang="zh-CN" altLang="en-US" dirty="0" smtClean="0"/>
              <a:t>为子问题（假设所有的物品</a:t>
            </a:r>
            <a:r>
              <a:rPr lang="en-US" altLang="zh-CN" dirty="0" smtClean="0"/>
              <a:t>w&lt;W</a:t>
            </a:r>
            <a:r>
              <a:rPr lang="zh-CN" altLang="en-US" dirty="0" smtClean="0"/>
              <a:t>，都是可拿可不拿的）</a:t>
            </a:r>
            <a:endParaRPr lang="en-US" altLang="zh-CN" dirty="0" smtClean="0"/>
          </a:p>
          <a:p>
            <a:pPr lvl="1"/>
            <a:r>
              <a:rPr lang="zh-CN" altLang="en-US" dirty="0" smtClean="0"/>
              <a:t>可变的是物品的个数，如果减少一个物品，问题是什么</a:t>
            </a:r>
            <a:r>
              <a:rPr lang="zh-CN" altLang="en-US" dirty="0" smtClean="0"/>
              <a:t>？前</a:t>
            </a:r>
            <a:r>
              <a:rPr lang="en-US" altLang="zh-CN" dirty="0" smtClean="0"/>
              <a:t>n-1</a:t>
            </a:r>
            <a:r>
              <a:rPr lang="zh-CN" altLang="en-US" dirty="0" smtClean="0"/>
              <a:t>个物品的选择方式，加上最后一个物品是否加入：已经放不下了，就从</a:t>
            </a:r>
            <a:r>
              <a:rPr lang="en-US" altLang="zh-CN" dirty="0" smtClean="0"/>
              <a:t>n-1</a:t>
            </a:r>
            <a:r>
              <a:rPr lang="zh-CN" altLang="en-US" dirty="0" smtClean="0"/>
              <a:t>个里面选了；可能替换一下能有更大的价值。</a:t>
            </a:r>
            <a:endParaRPr lang="en-US" altLang="zh-CN" dirty="0" smtClean="0"/>
          </a:p>
          <a:p>
            <a:pPr lvl="1"/>
            <a:r>
              <a:rPr lang="zh-CN" altLang="en-US" dirty="0" smtClean="0"/>
              <a:t>用</a:t>
            </a:r>
            <a:r>
              <a:rPr lang="en-US" altLang="zh-CN" dirty="0" smtClean="0"/>
              <a:t>V[</a:t>
            </a:r>
            <a:r>
              <a:rPr lang="en-US" altLang="zh-CN" dirty="0" err="1" smtClean="0"/>
              <a:t>i,j</a:t>
            </a:r>
            <a:r>
              <a:rPr lang="en-US" altLang="zh-CN" dirty="0" smtClean="0"/>
              <a:t>]</a:t>
            </a:r>
            <a:r>
              <a:rPr lang="zh-CN" altLang="en-US" dirty="0" smtClean="0"/>
              <a:t>表示前</a:t>
            </a:r>
            <a:r>
              <a:rPr lang="en-US" altLang="zh-CN" dirty="0" err="1" smtClean="0"/>
              <a:t>i</a:t>
            </a:r>
            <a:r>
              <a:rPr lang="zh-CN" altLang="en-US" dirty="0" smtClean="0"/>
              <a:t>个物品中能够放入承重为</a:t>
            </a:r>
            <a:r>
              <a:rPr lang="en-US" altLang="zh-CN" dirty="0" smtClean="0"/>
              <a:t>j</a:t>
            </a:r>
            <a:r>
              <a:rPr lang="zh-CN" altLang="en-US" dirty="0" smtClean="0"/>
              <a:t>的背包的物品总价值，物品重量</a:t>
            </a:r>
            <a:r>
              <a:rPr lang="zh-CN" altLang="en-US" dirty="0"/>
              <a:t>为</a:t>
            </a:r>
            <a:r>
              <a:rPr lang="en-US" altLang="zh-CN" dirty="0"/>
              <a:t>w</a:t>
            </a:r>
            <a:r>
              <a:rPr lang="en-US" altLang="zh-CN" baseline="-25000" dirty="0"/>
              <a:t>1</a:t>
            </a:r>
            <a:r>
              <a:rPr lang="en-US" altLang="zh-CN" dirty="0"/>
              <a:t>,w</a:t>
            </a:r>
            <a:r>
              <a:rPr lang="en-US" altLang="zh-CN" baseline="-25000" dirty="0"/>
              <a:t>2</a:t>
            </a:r>
            <a:r>
              <a:rPr lang="en-US" altLang="zh-CN" dirty="0"/>
              <a:t>,…,</a:t>
            </a:r>
            <a:r>
              <a:rPr lang="en-US" altLang="zh-CN" dirty="0" err="1" smtClean="0"/>
              <a:t>w</a:t>
            </a:r>
            <a:r>
              <a:rPr lang="en-US" altLang="zh-CN" baseline="-25000" dirty="0" err="1" smtClean="0"/>
              <a:t>i</a:t>
            </a:r>
            <a:r>
              <a:rPr lang="zh-CN" altLang="en-US" dirty="0" smtClean="0"/>
              <a:t>，</a:t>
            </a:r>
            <a:r>
              <a:rPr lang="zh-CN" altLang="en-US" dirty="0"/>
              <a:t>价值为</a:t>
            </a:r>
            <a:r>
              <a:rPr lang="en-US" altLang="zh-CN" dirty="0"/>
              <a:t>v</a:t>
            </a:r>
            <a:r>
              <a:rPr lang="en-US" altLang="zh-CN" baseline="-25000" dirty="0"/>
              <a:t>1</a:t>
            </a:r>
            <a:r>
              <a:rPr lang="en-US" altLang="zh-CN" dirty="0"/>
              <a:t>,v</a:t>
            </a:r>
            <a:r>
              <a:rPr lang="en-US" altLang="zh-CN" baseline="-25000" dirty="0"/>
              <a:t>2</a:t>
            </a:r>
            <a:r>
              <a:rPr lang="en-US" altLang="zh-CN" dirty="0"/>
              <a:t>,…,</a:t>
            </a:r>
            <a:r>
              <a:rPr lang="en-US" altLang="zh-CN" dirty="0" smtClean="0"/>
              <a:t>v</a:t>
            </a:r>
            <a:r>
              <a:rPr lang="en-US" altLang="zh-CN" baseline="-25000" dirty="0" smtClean="0"/>
              <a:t>i</a:t>
            </a:r>
            <a:r>
              <a:rPr lang="zh-CN" altLang="en-US" dirty="0" smtClean="0"/>
              <a:t>。</a:t>
            </a:r>
            <a:endParaRPr lang="en-US" altLang="zh-CN" dirty="0" smtClean="0"/>
          </a:p>
          <a:p>
            <a:pPr lvl="1"/>
            <a:r>
              <a:rPr lang="zh-CN" altLang="en-US" dirty="0"/>
              <a:t>递</a:t>
            </a:r>
            <a:r>
              <a:rPr lang="zh-CN" altLang="en-US" dirty="0" smtClean="0"/>
              <a:t>推</a:t>
            </a:r>
            <a:r>
              <a:rPr lang="zh-CN" altLang="en-US" dirty="0" smtClean="0"/>
              <a:t>关系：</a:t>
            </a:r>
            <a:r>
              <a:rPr lang="en-US" altLang="zh-CN" dirty="0" smtClean="0"/>
              <a:t>V[</a:t>
            </a:r>
            <a:r>
              <a:rPr lang="en-US" altLang="zh-CN" dirty="0" err="1" smtClean="0"/>
              <a:t>I,j</a:t>
            </a:r>
            <a:r>
              <a:rPr lang="en-US" altLang="zh-CN" dirty="0" smtClean="0"/>
              <a:t>] =</a:t>
            </a:r>
            <a:r>
              <a:rPr lang="zh-CN" altLang="en-US" dirty="0" smtClean="0"/>
              <a:t> </a:t>
            </a:r>
            <a:r>
              <a:rPr lang="en-US" altLang="zh-CN" dirty="0"/>
              <a:t>max</a:t>
            </a:r>
            <a:r>
              <a:rPr lang="en-US" altLang="zh-CN" dirty="0" smtClean="0"/>
              <a:t>{ V[i-</a:t>
            </a:r>
            <a:r>
              <a:rPr lang="en-US" altLang="zh-CN" dirty="0" err="1" smtClean="0"/>
              <a:t>1,j</a:t>
            </a:r>
            <a:r>
              <a:rPr lang="en-US" altLang="zh-CN" dirty="0"/>
              <a:t>], </a:t>
            </a:r>
            <a:r>
              <a:rPr lang="en-US" altLang="zh-CN" dirty="0" smtClean="0"/>
              <a:t> V[i-</a:t>
            </a:r>
            <a:r>
              <a:rPr lang="en-US" altLang="zh-CN" dirty="0" err="1" smtClean="0"/>
              <a:t>1,j</a:t>
            </a:r>
            <a:r>
              <a:rPr lang="en-US" altLang="zh-CN" dirty="0" smtClean="0"/>
              <a:t>-</a:t>
            </a:r>
            <a:r>
              <a:rPr lang="en-US" altLang="zh-CN" dirty="0" err="1" smtClean="0"/>
              <a:t>w</a:t>
            </a:r>
            <a:r>
              <a:rPr lang="en-US" altLang="zh-CN" baseline="-25000" dirty="0" err="1" smtClean="0"/>
              <a:t>i</a:t>
            </a:r>
            <a:r>
              <a:rPr lang="en-US" altLang="zh-CN" dirty="0"/>
              <a:t>] + v</a:t>
            </a:r>
            <a:r>
              <a:rPr lang="en-US" altLang="zh-CN" baseline="-25000" dirty="0"/>
              <a:t>i</a:t>
            </a:r>
            <a:r>
              <a:rPr lang="en-US" altLang="zh-CN" dirty="0"/>
              <a:t>}</a:t>
            </a:r>
            <a:endParaRPr lang="en-US" altLang="zh-CN" dirty="0" smtClean="0"/>
          </a:p>
          <a:p>
            <a:pPr lvl="1"/>
            <a:r>
              <a:rPr lang="en-US" altLang="zh-CN" dirty="0" smtClean="0"/>
              <a:t>V[</a:t>
            </a:r>
            <a:r>
              <a:rPr lang="en-US" altLang="zh-CN" dirty="0" err="1" smtClean="0"/>
              <a:t>i,j</a:t>
            </a:r>
            <a:r>
              <a:rPr lang="en-US" altLang="zh-CN" dirty="0" smtClean="0"/>
              <a:t>]</a:t>
            </a:r>
            <a:r>
              <a:rPr lang="zh-CN" altLang="en-US" dirty="0" smtClean="0"/>
              <a:t>分为两种情况</a:t>
            </a:r>
            <a:endParaRPr lang="en-US" altLang="zh-CN" dirty="0" smtClean="0"/>
          </a:p>
          <a:p>
            <a:pPr lvl="2"/>
            <a:r>
              <a:rPr lang="zh-CN" altLang="en-US" sz="1600" dirty="0"/>
              <a:t>不包含</a:t>
            </a:r>
            <a:r>
              <a:rPr lang="zh-CN" altLang="en-US" sz="1600" dirty="0" smtClean="0"/>
              <a:t>第</a:t>
            </a:r>
            <a:r>
              <a:rPr lang="en-US" altLang="zh-CN" sz="1600" dirty="0" err="1" smtClean="0"/>
              <a:t>i</a:t>
            </a:r>
            <a:r>
              <a:rPr lang="zh-CN" altLang="en-US" sz="1600" dirty="0" smtClean="0"/>
              <a:t>个物品的最大价值是</a:t>
            </a:r>
            <a:r>
              <a:rPr lang="en-US" altLang="zh-CN" sz="1600" dirty="0" smtClean="0"/>
              <a:t>V[i-1,j]</a:t>
            </a:r>
          </a:p>
          <a:p>
            <a:pPr lvl="2"/>
            <a:r>
              <a:rPr lang="zh-CN" altLang="en-US" sz="1600" dirty="0" smtClean="0"/>
              <a:t>包含第</a:t>
            </a:r>
            <a:r>
              <a:rPr lang="en-US" altLang="zh-CN" sz="1600" dirty="0" err="1" smtClean="0"/>
              <a:t>i</a:t>
            </a:r>
            <a:r>
              <a:rPr lang="zh-CN" altLang="en-US" sz="1600" dirty="0" smtClean="0"/>
              <a:t>个物品的最大价值是</a:t>
            </a:r>
            <a:r>
              <a:rPr lang="en-US" altLang="zh-CN" sz="1600" dirty="0" smtClean="0"/>
              <a:t>v</a:t>
            </a:r>
            <a:r>
              <a:rPr lang="en-US" altLang="zh-CN" sz="1600" baseline="-25000" dirty="0" smtClean="0"/>
              <a:t>i</a:t>
            </a:r>
            <a:r>
              <a:rPr lang="en-US" altLang="zh-CN" sz="1600" dirty="0" smtClean="0"/>
              <a:t> + </a:t>
            </a:r>
            <a:r>
              <a:rPr lang="en-US" altLang="zh-CN" sz="1600" dirty="0" smtClean="0">
                <a:solidFill>
                  <a:srgbClr val="FF0000"/>
                </a:solidFill>
              </a:rPr>
              <a:t>V[i-1, j-</a:t>
            </a:r>
            <a:r>
              <a:rPr lang="en-US" altLang="zh-CN" sz="1600" dirty="0" err="1" smtClean="0">
                <a:solidFill>
                  <a:srgbClr val="FF0000"/>
                </a:solidFill>
              </a:rPr>
              <a:t>w</a:t>
            </a:r>
            <a:r>
              <a:rPr lang="en-US" altLang="zh-CN" sz="1600" baseline="-25000" dirty="0" err="1" smtClean="0">
                <a:solidFill>
                  <a:srgbClr val="FF0000"/>
                </a:solidFill>
              </a:rPr>
              <a:t>i</a:t>
            </a:r>
            <a:r>
              <a:rPr lang="en-US" altLang="zh-CN" sz="1600" dirty="0" smtClean="0">
                <a:solidFill>
                  <a:srgbClr val="FF0000"/>
                </a:solidFill>
              </a:rPr>
              <a:t>] </a:t>
            </a:r>
            <a:r>
              <a:rPr lang="zh-CN" altLang="en-US" sz="1600" dirty="0" smtClean="0">
                <a:solidFill>
                  <a:srgbClr val="FF0000"/>
                </a:solidFill>
              </a:rPr>
              <a:t>（这是下一个子问题的最优解）</a:t>
            </a:r>
            <a:endParaRPr lang="en-US" altLang="zh-CN" sz="1600" dirty="0">
              <a:solidFill>
                <a:srgbClr val="FF0000"/>
              </a:solidFill>
            </a:endParaRPr>
          </a:p>
          <a:p>
            <a:pPr lvl="1"/>
            <a:endParaRPr lang="en-US" altLang="zh-CN" dirty="0"/>
          </a:p>
          <a:p>
            <a:endParaRPr lang="zh-CN" altLang="en-US" dirty="0"/>
          </a:p>
        </p:txBody>
      </p:sp>
      <p:sp>
        <p:nvSpPr>
          <p:cNvPr id="4" name="日期占位符 3"/>
          <p:cNvSpPr>
            <a:spLocks noGrp="1"/>
          </p:cNvSpPr>
          <p:nvPr>
            <p:ph type="dt" sz="half" idx="10"/>
          </p:nvPr>
        </p:nvSpPr>
        <p:spPr/>
        <p:txBody>
          <a:bodyPr/>
          <a:lstStyle/>
          <a:p>
            <a:fld id="{3C4E2E95-CB5F-40D2-8B6D-C0224DEE6215}"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19</a:t>
            </a:fld>
            <a:endParaRPr lang="zh-CN" altLang="en-US"/>
          </a:p>
        </p:txBody>
      </p:sp>
    </p:spTree>
    <p:extLst>
      <p:ext uri="{BB962C8B-B14F-4D97-AF65-F5344CB8AC3E}">
        <p14:creationId xmlns:p14="http://schemas.microsoft.com/office/powerpoint/2010/main" val="5642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p:txBody>
          <a:bodyPr/>
          <a:lstStyle/>
          <a:p>
            <a:r>
              <a:rPr lang="zh-CN" altLang="en-US" dirty="0" smtClean="0"/>
              <a:t>动态规划 </a:t>
            </a:r>
            <a:r>
              <a:rPr lang="en-US" altLang="zh-CN" dirty="0" smtClean="0"/>
              <a:t>Dynamic Programming</a:t>
            </a:r>
          </a:p>
          <a:p>
            <a:pPr lvl="1"/>
            <a:r>
              <a:rPr lang="zh-CN" altLang="en-US" dirty="0" smtClean="0"/>
              <a:t>一种“使多阶段决策过程最优”的通用方法</a:t>
            </a:r>
            <a:endParaRPr lang="en-US" altLang="zh-CN" dirty="0" smtClean="0"/>
          </a:p>
          <a:p>
            <a:pPr lvl="1"/>
            <a:r>
              <a:rPr lang="zh-CN" altLang="en-US" dirty="0"/>
              <a:t>一</a:t>
            </a:r>
            <a:r>
              <a:rPr lang="zh-CN" altLang="en-US" dirty="0" smtClean="0"/>
              <a:t>种算法设计技术：时空权衡思想</a:t>
            </a:r>
            <a:endParaRPr lang="en-US" altLang="zh-CN" dirty="0" smtClean="0"/>
          </a:p>
          <a:p>
            <a:pPr lvl="1"/>
            <a:endParaRPr lang="en-US" altLang="zh-CN" dirty="0"/>
          </a:p>
          <a:p>
            <a:r>
              <a:rPr lang="zh-CN" altLang="en-US" dirty="0" smtClean="0"/>
              <a:t>应用场景</a:t>
            </a:r>
            <a:endParaRPr lang="en-US" altLang="zh-CN" dirty="0" smtClean="0"/>
          </a:p>
          <a:p>
            <a:pPr lvl="1"/>
            <a:r>
              <a:rPr lang="zh-CN" altLang="en-US" dirty="0" smtClean="0"/>
              <a:t>如果问题由交叠的子问题组成，并且能够给出子问题的解与给定问题的解之间的递推关系，将子问题逐步分解为更小的子问题，就可以使用动态规划方法、</a:t>
            </a:r>
            <a:endParaRPr lang="en-US" altLang="zh-CN" dirty="0" smtClean="0"/>
          </a:p>
          <a:p>
            <a:pPr lvl="1"/>
            <a:endParaRPr lang="en-US" altLang="zh-CN" dirty="0"/>
          </a:p>
          <a:p>
            <a:pPr lvl="1"/>
            <a:endParaRPr lang="en-US" altLang="zh-CN" dirty="0"/>
          </a:p>
          <a:p>
            <a:r>
              <a:rPr lang="zh-CN" altLang="en-US" dirty="0" smtClean="0"/>
              <a:t>关键：递推关系 </a:t>
            </a:r>
            <a:r>
              <a:rPr lang="en-US" altLang="zh-CN" dirty="0" smtClean="0"/>
              <a:t>=&gt; </a:t>
            </a:r>
            <a:r>
              <a:rPr lang="zh-CN" altLang="en-US" dirty="0" smtClean="0"/>
              <a:t>递归？</a:t>
            </a:r>
            <a:endParaRPr lang="en-US" altLang="zh-CN" dirty="0" smtClean="0"/>
          </a:p>
          <a:p>
            <a:pPr lvl="1"/>
            <a:r>
              <a:rPr lang="zh-CN" altLang="en-US" dirty="0" smtClean="0"/>
              <a:t>区别</a:t>
            </a:r>
            <a:endParaRPr lang="en-US" altLang="zh-CN" dirty="0" smtClean="0"/>
          </a:p>
          <a:p>
            <a:pPr lvl="2"/>
            <a:r>
              <a:rPr lang="zh-CN" altLang="en-US" dirty="0" smtClean="0"/>
              <a:t>递归是保存求解过程中每一个步骤的计算空间，达到停止条件后，逐步退回</a:t>
            </a:r>
            <a:r>
              <a:rPr lang="en-US" altLang="zh-CN" dirty="0" smtClean="0"/>
              <a:t>——</a:t>
            </a:r>
            <a:r>
              <a:rPr lang="zh-CN" altLang="en-US" dirty="0" smtClean="0"/>
              <a:t>自顶向下</a:t>
            </a:r>
            <a:endParaRPr lang="en-US" altLang="zh-CN" dirty="0" smtClean="0"/>
          </a:p>
          <a:p>
            <a:pPr lvl="2"/>
            <a:r>
              <a:rPr lang="zh-CN" altLang="en-US" dirty="0" smtClean="0"/>
              <a:t>动态规划是想直接从停止条件开始往要求解的结果计算，保存的只有中间结果</a:t>
            </a:r>
            <a:r>
              <a:rPr lang="en-US" altLang="zh-CN" dirty="0" smtClean="0"/>
              <a:t>——</a:t>
            </a:r>
            <a:r>
              <a:rPr lang="zh-CN" altLang="en-US" dirty="0" smtClean="0"/>
              <a:t>自底向上</a:t>
            </a:r>
            <a:endParaRPr lang="en-US" altLang="zh-CN" dirty="0" smtClean="0"/>
          </a:p>
          <a:p>
            <a:pPr lvl="2"/>
            <a:r>
              <a:rPr lang="zh-CN" altLang="en-US" dirty="0" smtClean="0"/>
              <a:t>例子：求解斐波那契数列</a:t>
            </a:r>
            <a:r>
              <a:rPr lang="en-US" altLang="zh-CN" dirty="0" smtClean="0"/>
              <a:t>F(n)</a:t>
            </a:r>
          </a:p>
          <a:p>
            <a:pPr lvl="1"/>
            <a:r>
              <a:rPr lang="zh-CN" altLang="en-US" dirty="0" smtClean="0"/>
              <a:t>共同点</a:t>
            </a:r>
            <a:endParaRPr lang="en-US" altLang="zh-CN" dirty="0" smtClean="0"/>
          </a:p>
          <a:p>
            <a:pPr lvl="2"/>
            <a:r>
              <a:rPr lang="zh-CN" altLang="en-US" dirty="0" smtClean="0"/>
              <a:t>找到递推关系</a:t>
            </a:r>
            <a:endParaRPr lang="en-US" altLang="zh-CN"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E7C36F5F-C640-42A5-9CB5-1E6CA4589AC1}"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2</a:t>
            </a:fld>
            <a:endParaRPr lang="zh-CN" altLang="en-US"/>
          </a:p>
        </p:txBody>
      </p:sp>
    </p:spTree>
    <p:extLst>
      <p:ext uri="{BB962C8B-B14F-4D97-AF65-F5344CB8AC3E}">
        <p14:creationId xmlns:p14="http://schemas.microsoft.com/office/powerpoint/2010/main" val="228991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例题五</a:t>
            </a:r>
            <a:r>
              <a:rPr lang="zh-CN" altLang="en-US" dirty="0" smtClean="0"/>
              <a:t>：背包问题</a:t>
            </a:r>
            <a:endParaRPr lang="zh-CN" altLang="en-US" dirty="0"/>
          </a:p>
        </p:txBody>
      </p:sp>
      <p:sp>
        <p:nvSpPr>
          <p:cNvPr id="3" name="内容占位符 2"/>
          <p:cNvSpPr>
            <a:spLocks noGrp="1"/>
          </p:cNvSpPr>
          <p:nvPr>
            <p:ph idx="1"/>
          </p:nvPr>
        </p:nvSpPr>
        <p:spPr/>
        <p:txBody>
          <a:bodyPr/>
          <a:lstStyle/>
          <a:p>
            <a:r>
              <a:rPr lang="zh-CN" altLang="en-US" dirty="0" smtClean="0"/>
              <a:t>边界：</a:t>
            </a:r>
            <a:r>
              <a:rPr lang="en-US" altLang="zh-CN" dirty="0" smtClean="0"/>
              <a:t>V[0,j] = 0; V[i,0] = 0</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V[</a:t>
            </a:r>
            <a:r>
              <a:rPr lang="en-US" altLang="zh-CN" dirty="0" err="1" smtClean="0"/>
              <a:t>i,j</a:t>
            </a:r>
            <a:r>
              <a:rPr lang="en-US" altLang="zh-CN" dirty="0"/>
              <a:t>]=max{V[i-</a:t>
            </a:r>
            <a:r>
              <a:rPr lang="en-US" altLang="zh-CN" dirty="0" err="1"/>
              <a:t>1,j</a:t>
            </a:r>
            <a:r>
              <a:rPr lang="en-US" altLang="zh-CN" dirty="0"/>
              <a:t>], V[i-</a:t>
            </a:r>
            <a:r>
              <a:rPr lang="en-US" altLang="zh-CN" dirty="0" err="1"/>
              <a:t>1,j</a:t>
            </a:r>
            <a:r>
              <a:rPr lang="en-US" altLang="zh-CN" dirty="0"/>
              <a:t>-</a:t>
            </a:r>
            <a:r>
              <a:rPr lang="en-US" altLang="zh-CN" dirty="0" err="1"/>
              <a:t>w</a:t>
            </a:r>
            <a:r>
              <a:rPr lang="en-US" altLang="zh-CN" baseline="-25000" dirty="0" err="1"/>
              <a:t>i</a:t>
            </a:r>
            <a:r>
              <a:rPr lang="en-US" altLang="zh-CN" dirty="0"/>
              <a:t>] + v</a:t>
            </a:r>
            <a:r>
              <a:rPr lang="en-US" altLang="zh-CN" baseline="-25000" dirty="0"/>
              <a:t>i</a:t>
            </a:r>
            <a:r>
              <a:rPr lang="en-US" altLang="zh-CN" dirty="0"/>
              <a:t>}, j&gt;=</a:t>
            </a:r>
            <a:r>
              <a:rPr lang="en-US" altLang="zh-CN" dirty="0" err="1"/>
              <a:t>w</a:t>
            </a:r>
            <a:r>
              <a:rPr lang="en-US" altLang="zh-CN" baseline="-25000" dirty="0" err="1"/>
              <a:t>i</a:t>
            </a:r>
            <a:endParaRPr lang="en-US" altLang="zh-CN" baseline="-25000" dirty="0"/>
          </a:p>
          <a:p>
            <a:endParaRPr lang="en-US" altLang="zh-CN" dirty="0" smtClean="0"/>
          </a:p>
          <a:p>
            <a:r>
              <a:rPr lang="zh-CN" altLang="en-US" dirty="0" smtClean="0"/>
              <a:t>如果包含一些</a:t>
            </a:r>
            <a:r>
              <a:rPr lang="en-US" altLang="zh-CN" dirty="0" err="1" smtClean="0"/>
              <a:t>w</a:t>
            </a:r>
            <a:r>
              <a:rPr lang="en-US" altLang="zh-CN" baseline="-25000" dirty="0" err="1" smtClean="0"/>
              <a:t>i</a:t>
            </a:r>
            <a:r>
              <a:rPr lang="en-US" altLang="zh-CN" dirty="0" smtClean="0"/>
              <a:t> &gt; W</a:t>
            </a:r>
            <a:r>
              <a:rPr lang="zh-CN" altLang="en-US" dirty="0" smtClean="0"/>
              <a:t>的情况呢？</a:t>
            </a:r>
            <a:r>
              <a:rPr lang="en-US" altLang="zh-CN" dirty="0" smtClean="0"/>
              <a:t>——V[</a:t>
            </a:r>
            <a:r>
              <a:rPr lang="en-US" altLang="zh-CN" dirty="0" err="1"/>
              <a:t>i</a:t>
            </a:r>
            <a:r>
              <a:rPr lang="en-US" altLang="zh-CN" dirty="0" err="1" smtClean="0"/>
              <a:t>,j</a:t>
            </a:r>
            <a:r>
              <a:rPr lang="en-US" altLang="zh-CN" dirty="0" smtClean="0"/>
              <a:t>]=V[i-</a:t>
            </a:r>
            <a:r>
              <a:rPr lang="en-US" altLang="zh-CN" dirty="0" err="1" smtClean="0"/>
              <a:t>1,j</a:t>
            </a:r>
            <a:r>
              <a:rPr lang="en-US" altLang="zh-CN" dirty="0" smtClean="0"/>
              <a:t>]</a:t>
            </a:r>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89100466"/>
              </p:ext>
            </p:extLst>
          </p:nvPr>
        </p:nvGraphicFramePr>
        <p:xfrm>
          <a:off x="1452590" y="2091943"/>
          <a:ext cx="5648379" cy="2161325"/>
        </p:xfrm>
        <a:graphic>
          <a:graphicData uri="http://schemas.openxmlformats.org/drawingml/2006/table">
            <a:tbl>
              <a:tblPr firstRow="1" bandRow="1">
                <a:tableStyleId>{5C22544A-7EE6-4342-B048-85BDC9FD1C3A}</a:tableStyleId>
              </a:tblPr>
              <a:tblGrid>
                <a:gridCol w="1129676">
                  <a:extLst>
                    <a:ext uri="{9D8B030D-6E8A-4147-A177-3AD203B41FA5}">
                      <a16:colId xmlns:a16="http://schemas.microsoft.com/office/drawing/2014/main" val="3802914607"/>
                    </a:ext>
                  </a:extLst>
                </a:gridCol>
                <a:gridCol w="944793">
                  <a:extLst>
                    <a:ext uri="{9D8B030D-6E8A-4147-A177-3AD203B41FA5}">
                      <a16:colId xmlns:a16="http://schemas.microsoft.com/office/drawing/2014/main" val="1403851156"/>
                    </a:ext>
                  </a:extLst>
                </a:gridCol>
                <a:gridCol w="1314558">
                  <a:extLst>
                    <a:ext uri="{9D8B030D-6E8A-4147-A177-3AD203B41FA5}">
                      <a16:colId xmlns:a16="http://schemas.microsoft.com/office/drawing/2014/main" val="2372845889"/>
                    </a:ext>
                  </a:extLst>
                </a:gridCol>
                <a:gridCol w="1129676">
                  <a:extLst>
                    <a:ext uri="{9D8B030D-6E8A-4147-A177-3AD203B41FA5}">
                      <a16:colId xmlns:a16="http://schemas.microsoft.com/office/drawing/2014/main" val="2569958879"/>
                    </a:ext>
                  </a:extLst>
                </a:gridCol>
                <a:gridCol w="1129676">
                  <a:extLst>
                    <a:ext uri="{9D8B030D-6E8A-4147-A177-3AD203B41FA5}">
                      <a16:colId xmlns:a16="http://schemas.microsoft.com/office/drawing/2014/main" val="181474023"/>
                    </a:ext>
                  </a:extLst>
                </a:gridCol>
              </a:tblGrid>
              <a:tr h="432265">
                <a:tc>
                  <a:txBody>
                    <a:bodyPr/>
                    <a:lstStyle/>
                    <a:p>
                      <a:endParaRPr lang="zh-CN" altLang="en-US" sz="1600" dirty="0"/>
                    </a:p>
                  </a:txBody>
                  <a:tcPr>
                    <a:solidFill>
                      <a:schemeClr val="tx1"/>
                    </a:solidFill>
                  </a:tcPr>
                </a:tc>
                <a:tc>
                  <a:txBody>
                    <a:bodyPr/>
                    <a:lstStyle/>
                    <a:p>
                      <a:r>
                        <a:rPr lang="en-US" altLang="zh-CN" sz="1600" dirty="0" smtClean="0"/>
                        <a:t>0</a:t>
                      </a:r>
                      <a:endParaRPr lang="zh-CN" altLang="en-US" sz="1600" dirty="0"/>
                    </a:p>
                  </a:txBody>
                  <a:tcPr>
                    <a:solidFill>
                      <a:schemeClr val="tx1"/>
                    </a:solidFill>
                  </a:tcPr>
                </a:tc>
                <a:tc>
                  <a:txBody>
                    <a:bodyPr/>
                    <a:lstStyle/>
                    <a:p>
                      <a:r>
                        <a:rPr lang="en-US" altLang="zh-CN" sz="1600" dirty="0" smtClean="0"/>
                        <a:t>j-</a:t>
                      </a:r>
                      <a:r>
                        <a:rPr lang="en-US" altLang="zh-CN" sz="1600" dirty="0" err="1" smtClean="0"/>
                        <a:t>w</a:t>
                      </a:r>
                      <a:r>
                        <a:rPr lang="en-US" altLang="zh-CN" sz="1600" baseline="-25000" dirty="0" err="1" smtClean="0"/>
                        <a:t>i</a:t>
                      </a:r>
                      <a:endParaRPr lang="zh-CN" altLang="en-US" sz="1600" baseline="-25000" dirty="0"/>
                    </a:p>
                  </a:txBody>
                  <a:tcPr>
                    <a:solidFill>
                      <a:schemeClr val="tx1"/>
                    </a:solidFill>
                  </a:tcPr>
                </a:tc>
                <a:tc>
                  <a:txBody>
                    <a:bodyPr/>
                    <a:lstStyle/>
                    <a:p>
                      <a:r>
                        <a:rPr lang="en-US" altLang="zh-CN" sz="1600" dirty="0" smtClean="0"/>
                        <a:t>j</a:t>
                      </a:r>
                      <a:endParaRPr lang="zh-CN" altLang="en-US" sz="1600" dirty="0"/>
                    </a:p>
                  </a:txBody>
                  <a:tcPr>
                    <a:solidFill>
                      <a:schemeClr val="tx1"/>
                    </a:solidFill>
                  </a:tcPr>
                </a:tc>
                <a:tc>
                  <a:txBody>
                    <a:bodyPr/>
                    <a:lstStyle/>
                    <a:p>
                      <a:r>
                        <a:rPr lang="en-US" altLang="zh-CN" sz="1600" dirty="0" smtClean="0"/>
                        <a:t>W</a:t>
                      </a:r>
                      <a:endParaRPr lang="zh-CN" altLang="en-US" sz="1600" dirty="0"/>
                    </a:p>
                  </a:txBody>
                  <a:tcPr>
                    <a:solidFill>
                      <a:schemeClr val="tx1"/>
                    </a:solidFill>
                  </a:tcPr>
                </a:tc>
                <a:extLst>
                  <a:ext uri="{0D108BD9-81ED-4DB2-BD59-A6C34878D82A}">
                    <a16:rowId xmlns:a16="http://schemas.microsoft.com/office/drawing/2014/main" val="1608708474"/>
                  </a:ext>
                </a:extLst>
              </a:tr>
              <a:tr h="432265">
                <a:tc>
                  <a:txBody>
                    <a:bodyPr/>
                    <a:lstStyle/>
                    <a:p>
                      <a:pPr marL="0" algn="l" defTabSz="514350" rtl="0" eaLnBrk="1" latinLnBrk="0" hangingPunct="1"/>
                      <a:r>
                        <a:rPr lang="en-US" altLang="zh-CN" sz="1600" b="1" kern="1200" dirty="0" smtClean="0">
                          <a:solidFill>
                            <a:schemeClr val="lt1"/>
                          </a:solidFill>
                          <a:latin typeface="+mn-lt"/>
                          <a:ea typeface="+mn-ea"/>
                          <a:cs typeface="+mn-cs"/>
                        </a:rPr>
                        <a:t>0</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r>
                        <a:rPr lang="en-US" altLang="zh-CN" sz="1600" b="1" kern="1200" dirty="0" smtClean="0">
                          <a:solidFill>
                            <a:schemeClr val="lt1"/>
                          </a:solidFill>
                          <a:latin typeface="+mn-lt"/>
                          <a:ea typeface="+mn-ea"/>
                          <a:cs typeface="+mn-cs"/>
                        </a:rPr>
                        <a:t>0</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r>
                        <a:rPr lang="en-US" altLang="zh-CN" sz="1600" b="1" kern="1200" dirty="0" smtClean="0">
                          <a:solidFill>
                            <a:schemeClr val="lt1"/>
                          </a:solidFill>
                          <a:latin typeface="+mn-lt"/>
                          <a:ea typeface="+mn-ea"/>
                          <a:cs typeface="+mn-cs"/>
                        </a:rPr>
                        <a:t>0</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r>
                        <a:rPr lang="en-US" altLang="zh-CN" sz="1600" b="1" kern="1200" dirty="0" smtClean="0">
                          <a:solidFill>
                            <a:schemeClr val="lt1"/>
                          </a:solidFill>
                          <a:latin typeface="+mn-lt"/>
                          <a:ea typeface="+mn-ea"/>
                          <a:cs typeface="+mn-cs"/>
                        </a:rPr>
                        <a:t>0</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r>
                        <a:rPr lang="en-US" altLang="zh-CN" sz="1600" b="1" kern="1200" dirty="0" smtClean="0">
                          <a:solidFill>
                            <a:schemeClr val="lt1"/>
                          </a:solidFill>
                          <a:latin typeface="+mn-lt"/>
                          <a:ea typeface="+mn-ea"/>
                          <a:cs typeface="+mn-cs"/>
                        </a:rPr>
                        <a:t>0</a:t>
                      </a:r>
                      <a:endParaRPr lang="zh-CN" altLang="en-US" sz="1600" b="1" kern="1200" dirty="0">
                        <a:solidFill>
                          <a:schemeClr val="lt1"/>
                        </a:solidFill>
                        <a:latin typeface="+mn-lt"/>
                        <a:ea typeface="+mn-ea"/>
                        <a:cs typeface="+mn-cs"/>
                      </a:endParaRPr>
                    </a:p>
                  </a:txBody>
                  <a:tcPr>
                    <a:solidFill>
                      <a:schemeClr val="tx1"/>
                    </a:solidFill>
                  </a:tcPr>
                </a:tc>
                <a:extLst>
                  <a:ext uri="{0D108BD9-81ED-4DB2-BD59-A6C34878D82A}">
                    <a16:rowId xmlns:a16="http://schemas.microsoft.com/office/drawing/2014/main" val="4121200376"/>
                  </a:ext>
                </a:extLst>
              </a:tr>
              <a:tr h="432265">
                <a:tc>
                  <a:txBody>
                    <a:bodyPr/>
                    <a:lstStyle/>
                    <a:p>
                      <a:pPr marL="0" algn="l" defTabSz="514350" rtl="0" eaLnBrk="1" latinLnBrk="0" hangingPunct="1"/>
                      <a:r>
                        <a:rPr lang="en-US" altLang="zh-CN" sz="1600" b="1" kern="1200" dirty="0" smtClean="0">
                          <a:solidFill>
                            <a:schemeClr val="lt1"/>
                          </a:solidFill>
                          <a:latin typeface="+mn-lt"/>
                          <a:ea typeface="+mn-ea"/>
                          <a:cs typeface="+mn-cs"/>
                        </a:rPr>
                        <a:t>i-1</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r>
                        <a:rPr lang="en-US" altLang="zh-CN" sz="1600" b="1" kern="1200" dirty="0" smtClean="0">
                          <a:solidFill>
                            <a:schemeClr val="lt1"/>
                          </a:solidFill>
                          <a:latin typeface="+mn-lt"/>
                          <a:ea typeface="+mn-ea"/>
                          <a:cs typeface="+mn-cs"/>
                        </a:rPr>
                        <a:t>V[i-1,j-w</a:t>
                      </a:r>
                      <a:r>
                        <a:rPr lang="en-US" altLang="zh-CN" sz="1600" b="1" kern="1200" baseline="-25000" dirty="0" smtClean="0">
                          <a:solidFill>
                            <a:schemeClr val="lt1"/>
                          </a:solidFill>
                          <a:latin typeface="+mn-lt"/>
                          <a:ea typeface="+mn-ea"/>
                          <a:cs typeface="+mn-cs"/>
                        </a:rPr>
                        <a:t>i</a:t>
                      </a:r>
                      <a:r>
                        <a:rPr lang="en-US" altLang="zh-CN" sz="1600" b="1" kern="1200" dirty="0" smtClean="0">
                          <a:solidFill>
                            <a:schemeClr val="lt1"/>
                          </a:solidFill>
                          <a:latin typeface="+mn-lt"/>
                          <a:ea typeface="+mn-ea"/>
                          <a:cs typeface="+mn-cs"/>
                        </a:rPr>
                        <a:t>]</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r>
                        <a:rPr lang="en-US" altLang="zh-CN" sz="1600" b="1" kern="1200" dirty="0" smtClean="0">
                          <a:solidFill>
                            <a:schemeClr val="lt1"/>
                          </a:solidFill>
                          <a:latin typeface="+mn-lt"/>
                          <a:ea typeface="+mn-ea"/>
                          <a:cs typeface="+mn-cs"/>
                        </a:rPr>
                        <a:t>V[i-1,j]</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endParaRPr lang="zh-CN" altLang="en-US" sz="1600" b="1" kern="1200" dirty="0">
                        <a:solidFill>
                          <a:schemeClr val="lt1"/>
                        </a:solidFill>
                        <a:latin typeface="+mn-lt"/>
                        <a:ea typeface="+mn-ea"/>
                        <a:cs typeface="+mn-cs"/>
                      </a:endParaRPr>
                    </a:p>
                  </a:txBody>
                  <a:tcPr>
                    <a:solidFill>
                      <a:schemeClr val="tx1"/>
                    </a:solidFill>
                  </a:tcPr>
                </a:tc>
                <a:extLst>
                  <a:ext uri="{0D108BD9-81ED-4DB2-BD59-A6C34878D82A}">
                    <a16:rowId xmlns:a16="http://schemas.microsoft.com/office/drawing/2014/main" val="473910648"/>
                  </a:ext>
                </a:extLst>
              </a:tr>
              <a:tr h="432265">
                <a:tc>
                  <a:txBody>
                    <a:bodyPr/>
                    <a:lstStyle/>
                    <a:p>
                      <a:pPr marL="0" algn="l" defTabSz="514350" rtl="0" eaLnBrk="1" latinLnBrk="0" hangingPunct="1"/>
                      <a:r>
                        <a:rPr lang="en-US" altLang="zh-CN" sz="1600" b="1" kern="1200" dirty="0" err="1" smtClean="0">
                          <a:solidFill>
                            <a:schemeClr val="lt1"/>
                          </a:solidFill>
                          <a:latin typeface="+mn-lt"/>
                          <a:ea typeface="+mn-ea"/>
                          <a:cs typeface="+mn-cs"/>
                        </a:rPr>
                        <a:t>i</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r>
                        <a:rPr lang="en-US" altLang="zh-CN" sz="1600" b="1" kern="1200" dirty="0" smtClean="0">
                          <a:solidFill>
                            <a:schemeClr val="lt1"/>
                          </a:solidFill>
                          <a:latin typeface="+mn-lt"/>
                          <a:ea typeface="+mn-ea"/>
                          <a:cs typeface="+mn-cs"/>
                        </a:rPr>
                        <a:t>V[</a:t>
                      </a:r>
                      <a:r>
                        <a:rPr lang="en-US" altLang="zh-CN" sz="1600" b="1" kern="1200" dirty="0" err="1" smtClean="0">
                          <a:solidFill>
                            <a:schemeClr val="lt1"/>
                          </a:solidFill>
                          <a:latin typeface="+mn-lt"/>
                          <a:ea typeface="+mn-ea"/>
                          <a:cs typeface="+mn-cs"/>
                        </a:rPr>
                        <a:t>i,j</a:t>
                      </a:r>
                      <a:r>
                        <a:rPr lang="en-US" altLang="zh-CN" sz="1600" b="1" kern="1200" dirty="0" smtClean="0">
                          <a:solidFill>
                            <a:schemeClr val="lt1"/>
                          </a:solidFill>
                          <a:latin typeface="+mn-lt"/>
                          <a:ea typeface="+mn-ea"/>
                          <a:cs typeface="+mn-cs"/>
                        </a:rPr>
                        <a:t>]</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endParaRPr lang="zh-CN" altLang="en-US" sz="1600" b="1" kern="1200">
                        <a:solidFill>
                          <a:schemeClr val="lt1"/>
                        </a:solidFill>
                        <a:latin typeface="+mn-lt"/>
                        <a:ea typeface="+mn-ea"/>
                        <a:cs typeface="+mn-cs"/>
                      </a:endParaRPr>
                    </a:p>
                  </a:txBody>
                  <a:tcPr>
                    <a:solidFill>
                      <a:schemeClr val="tx1"/>
                    </a:solidFill>
                  </a:tcPr>
                </a:tc>
                <a:extLst>
                  <a:ext uri="{0D108BD9-81ED-4DB2-BD59-A6C34878D82A}">
                    <a16:rowId xmlns:a16="http://schemas.microsoft.com/office/drawing/2014/main" val="2314826301"/>
                  </a:ext>
                </a:extLst>
              </a:tr>
              <a:tr h="432265">
                <a:tc>
                  <a:txBody>
                    <a:bodyPr/>
                    <a:lstStyle/>
                    <a:p>
                      <a:pPr marL="0" algn="l" defTabSz="514350" rtl="0" eaLnBrk="1" latinLnBrk="0" hangingPunct="1"/>
                      <a:r>
                        <a:rPr lang="en-US" altLang="zh-CN" sz="1600" b="1" kern="1200" dirty="0" smtClean="0">
                          <a:solidFill>
                            <a:schemeClr val="lt1"/>
                          </a:solidFill>
                          <a:latin typeface="+mn-lt"/>
                          <a:ea typeface="+mn-ea"/>
                          <a:cs typeface="+mn-cs"/>
                        </a:rPr>
                        <a:t>n</a:t>
                      </a:r>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endParaRPr lang="zh-CN" altLang="en-US" sz="1600" b="1" kern="120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endParaRPr lang="zh-CN" altLang="en-US" sz="1600" b="1" kern="1200" dirty="0">
                        <a:solidFill>
                          <a:schemeClr val="lt1"/>
                        </a:solidFill>
                        <a:latin typeface="+mn-lt"/>
                        <a:ea typeface="+mn-ea"/>
                        <a:cs typeface="+mn-cs"/>
                      </a:endParaRPr>
                    </a:p>
                  </a:txBody>
                  <a:tcPr>
                    <a:solidFill>
                      <a:schemeClr val="tx1"/>
                    </a:solidFill>
                  </a:tcPr>
                </a:tc>
                <a:tc>
                  <a:txBody>
                    <a:bodyPr/>
                    <a:lstStyle/>
                    <a:p>
                      <a:pPr marL="0" algn="l" defTabSz="514350" rtl="0" eaLnBrk="1" latinLnBrk="0" hangingPunct="1"/>
                      <a:r>
                        <a:rPr lang="zh-CN" altLang="en-US" sz="1600" b="1" kern="1200" dirty="0" smtClean="0">
                          <a:solidFill>
                            <a:schemeClr val="lt1"/>
                          </a:solidFill>
                          <a:latin typeface="+mn-lt"/>
                          <a:ea typeface="+mn-ea"/>
                          <a:cs typeface="+mn-cs"/>
                        </a:rPr>
                        <a:t>目标</a:t>
                      </a:r>
                      <a:endParaRPr lang="zh-CN" altLang="en-US" sz="1600" b="1" kern="1200" dirty="0">
                        <a:solidFill>
                          <a:schemeClr val="lt1"/>
                        </a:solidFill>
                        <a:latin typeface="+mn-lt"/>
                        <a:ea typeface="+mn-ea"/>
                        <a:cs typeface="+mn-cs"/>
                      </a:endParaRPr>
                    </a:p>
                  </a:txBody>
                  <a:tcPr>
                    <a:solidFill>
                      <a:schemeClr val="tx1"/>
                    </a:solidFill>
                  </a:tcPr>
                </a:tc>
                <a:extLst>
                  <a:ext uri="{0D108BD9-81ED-4DB2-BD59-A6C34878D82A}">
                    <a16:rowId xmlns:a16="http://schemas.microsoft.com/office/drawing/2014/main" val="662300380"/>
                  </a:ext>
                </a:extLst>
              </a:tr>
            </a:tbl>
          </a:graphicData>
        </a:graphic>
      </p:graphicFrame>
      <p:sp>
        <p:nvSpPr>
          <p:cNvPr id="5" name="日期占位符 4"/>
          <p:cNvSpPr>
            <a:spLocks noGrp="1"/>
          </p:cNvSpPr>
          <p:nvPr>
            <p:ph type="dt" sz="half" idx="10"/>
          </p:nvPr>
        </p:nvSpPr>
        <p:spPr/>
        <p:txBody>
          <a:bodyPr/>
          <a:lstStyle/>
          <a:p>
            <a:fld id="{F4A283CE-B3EB-40B7-9890-3A3A11FBF6D4}" type="datetime1">
              <a:rPr lang="zh-CN" altLang="en-US" smtClean="0"/>
              <a:t>2019/2/22</a:t>
            </a:fld>
            <a:endParaRPr lang="zh-CN" altLang="en-US"/>
          </a:p>
        </p:txBody>
      </p:sp>
      <p:sp>
        <p:nvSpPr>
          <p:cNvPr id="6" name="灯片编号占位符 5"/>
          <p:cNvSpPr>
            <a:spLocks noGrp="1"/>
          </p:cNvSpPr>
          <p:nvPr>
            <p:ph type="sldNum" sz="quarter" idx="12"/>
          </p:nvPr>
        </p:nvSpPr>
        <p:spPr/>
        <p:txBody>
          <a:bodyPr/>
          <a:lstStyle/>
          <a:p>
            <a:fld id="{3F769AD3-636C-4583-9912-BE9DB57EB6C4}" type="slidenum">
              <a:rPr lang="zh-CN" altLang="en-US" smtClean="0"/>
              <a:t>20</a:t>
            </a:fld>
            <a:endParaRPr lang="zh-CN" altLang="en-US"/>
          </a:p>
        </p:txBody>
      </p:sp>
    </p:spTree>
    <p:extLst>
      <p:ext uri="{BB962C8B-B14F-4D97-AF65-F5344CB8AC3E}">
        <p14:creationId xmlns:p14="http://schemas.microsoft.com/office/powerpoint/2010/main" val="753456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kumimoji="1" lang="zh-CN" altLang="en-US" dirty="0" smtClean="0"/>
              <a:t>六：马尔可夫模型</a:t>
            </a:r>
            <a:r>
              <a:rPr kumimoji="1" lang="en-US" altLang="zh-CN" dirty="0" smtClean="0"/>
              <a:t>——</a:t>
            </a:r>
            <a:r>
              <a:rPr kumimoji="1" lang="zh-CN" altLang="en-US" dirty="0" smtClean="0"/>
              <a:t>定义</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马尔可夫系统</a:t>
                </a:r>
                <a:endParaRPr lang="en-US" altLang="zh-CN" dirty="0"/>
              </a:p>
              <a:p>
                <a:pPr lvl="1"/>
                <a:r>
                  <a:rPr lang="zh-CN" altLang="en-US" dirty="0"/>
                  <a:t>对有限自动机的扩展：状态集合、状态间转换关系集合（可加权）</a:t>
                </a:r>
                <a:endParaRPr lang="en-US" altLang="zh-CN" dirty="0"/>
              </a:p>
              <a:p>
                <a:pPr lvl="1"/>
                <a:r>
                  <a:rPr lang="zh-CN" altLang="en-US" dirty="0"/>
                  <a:t>有一个有限的状态集合：</a:t>
                </a:r>
                <a:r>
                  <a:rPr lang="en-US" altLang="zh-CN" dirty="0"/>
                  <a:t>S={s</a:t>
                </a:r>
                <a:r>
                  <a:rPr lang="en-US" altLang="zh-CN" baseline="-25000" dirty="0"/>
                  <a:t>1</a:t>
                </a:r>
                <a:r>
                  <a:rPr lang="en-US" altLang="zh-CN" dirty="0"/>
                  <a:t>,s</a:t>
                </a:r>
                <a:r>
                  <a:rPr lang="en-US" altLang="zh-CN" baseline="-25000" dirty="0"/>
                  <a:t>2</a:t>
                </a:r>
                <a:r>
                  <a:rPr lang="en-US" altLang="zh-CN" dirty="0"/>
                  <a:t>,…,</a:t>
                </a:r>
                <a:r>
                  <a:rPr lang="en-US" altLang="zh-CN" dirty="0" err="1"/>
                  <a:t>s</a:t>
                </a:r>
                <a:r>
                  <a:rPr lang="en-US" altLang="zh-CN" baseline="-25000" dirty="0" err="1"/>
                  <a:t>|s</a:t>
                </a:r>
                <a:r>
                  <a:rPr lang="en-US" altLang="zh-CN" baseline="-25000" dirty="0"/>
                  <a:t>|</a:t>
                </a:r>
                <a:r>
                  <a:rPr lang="en-US" altLang="zh-CN" dirty="0"/>
                  <a:t>}</a:t>
                </a:r>
                <a:endParaRPr lang="zh-CN" altLang="en-US" dirty="0"/>
              </a:p>
              <a:p>
                <a:pPr lvl="1"/>
                <a:r>
                  <a:rPr lang="zh-CN" altLang="en-US" dirty="0"/>
                  <a:t>有一个有限的时间序列：</a:t>
                </a:r>
                <a:r>
                  <a:rPr lang="en-US" altLang="zh-CN" dirty="0"/>
                  <a:t>t={1, 2, 3, </a:t>
                </a:r>
                <a:r>
                  <a:rPr lang="mr-IN" altLang="zh-CN" dirty="0"/>
                  <a:t>…</a:t>
                </a:r>
                <a:r>
                  <a:rPr lang="en-US" altLang="zh-CN" dirty="0"/>
                  <a:t>, T}</a:t>
                </a:r>
              </a:p>
              <a:p>
                <a:pPr lvl="1"/>
                <a:r>
                  <a:rPr lang="zh-CN" altLang="en-US" dirty="0"/>
                  <a:t>在每一个时间点，系统处于一个确定的状态</a:t>
                </a:r>
                <a14:m>
                  <m:oMath xmlns:m="http://schemas.openxmlformats.org/officeDocument/2006/math">
                    <m:sSub>
                      <m:sSubPr>
                        <m:ctrlPr>
                          <a:rPr lang="en-US" altLang="zh-CN" i="1">
                            <a:latin typeface="Cambria Math" panose="02040503050406030204" pitchFamily="18" charset="0"/>
                            <a:ea typeface="Cambria Math" charset="0"/>
                            <a:cs typeface="Cambria Math" charset="0"/>
                          </a:rPr>
                        </m:ctrlPr>
                      </m:sSubPr>
                      <m:e>
                        <m:r>
                          <a:rPr lang="en-US" altLang="zh-CN" i="1">
                            <a:latin typeface="Cambria Math" charset="0"/>
                            <a:ea typeface="Cambria Math" charset="0"/>
                            <a:cs typeface="Cambria Math" charset="0"/>
                          </a:rPr>
                          <m:t>𝑧</m:t>
                        </m:r>
                      </m:e>
                      <m:sub>
                        <m:r>
                          <a:rPr lang="en-US" altLang="zh-CN" i="1">
                            <a:latin typeface="Cambria Math" charset="0"/>
                            <a:ea typeface="Cambria Math" charset="0"/>
                            <a:cs typeface="Cambria Math" charset="0"/>
                          </a:rPr>
                          <m:t>𝑡</m:t>
                        </m:r>
                      </m:sub>
                    </m:sSub>
                    <m:r>
                      <a:rPr lang="en-US" altLang="zh-CN" i="1">
                        <a:latin typeface="Cambria Math" charset="0"/>
                        <a:ea typeface="Cambria Math" charset="0"/>
                        <a:cs typeface="Cambria Math" charset="0"/>
                      </a:rPr>
                      <m:t>∈{</m:t>
                    </m:r>
                    <m:r>
                      <m:rPr>
                        <m:nor/>
                      </m:rPr>
                      <a:rPr lang="en-US" altLang="zh-CN" dirty="0"/>
                      <m:t>s</m:t>
                    </m:r>
                    <m:r>
                      <m:rPr>
                        <m:nor/>
                      </m:rPr>
                      <a:rPr lang="en-US" altLang="zh-CN" baseline="-25000" dirty="0"/>
                      <m:t>1</m:t>
                    </m:r>
                    <m:r>
                      <m:rPr>
                        <m:nor/>
                      </m:rPr>
                      <a:rPr lang="en-US" altLang="zh-CN" dirty="0"/>
                      <m:t>,</m:t>
                    </m:r>
                    <m:r>
                      <m:rPr>
                        <m:nor/>
                      </m:rPr>
                      <a:rPr lang="en-US" altLang="zh-CN" dirty="0"/>
                      <m:t>s</m:t>
                    </m:r>
                    <m:r>
                      <m:rPr>
                        <m:nor/>
                      </m:rPr>
                      <a:rPr lang="en-US" altLang="zh-CN" baseline="-25000" dirty="0"/>
                      <m:t>2</m:t>
                    </m:r>
                    <m:r>
                      <m:rPr>
                        <m:nor/>
                      </m:rPr>
                      <a:rPr lang="en-US" altLang="zh-CN" dirty="0"/>
                      <m:t>,…,</m:t>
                    </m:r>
                    <m:r>
                      <m:rPr>
                        <m:nor/>
                      </m:rPr>
                      <a:rPr lang="en-US" altLang="zh-CN" dirty="0"/>
                      <m:t>s</m:t>
                    </m:r>
                    <m:r>
                      <m:rPr>
                        <m:nor/>
                      </m:rPr>
                      <a:rPr lang="en-US" altLang="zh-CN" baseline="-25000" dirty="0"/>
                      <m:t>|</m:t>
                    </m:r>
                    <m:r>
                      <m:rPr>
                        <m:nor/>
                      </m:rPr>
                      <a:rPr lang="en-US" altLang="zh-CN" baseline="-25000" dirty="0"/>
                      <m:t>s</m:t>
                    </m:r>
                    <m:r>
                      <m:rPr>
                        <m:nor/>
                      </m:rPr>
                      <a:rPr lang="en-US" altLang="zh-CN" baseline="-25000" dirty="0"/>
                      <m:t>|</m:t>
                    </m:r>
                    <m:r>
                      <a:rPr lang="en-US" altLang="zh-CN" i="1">
                        <a:latin typeface="Cambria Math" charset="0"/>
                        <a:ea typeface="Cambria Math" charset="0"/>
                        <a:cs typeface="Cambria Math" charset="0"/>
                      </a:rPr>
                      <m:t>}</m:t>
                    </m:r>
                  </m:oMath>
                </a14:m>
                <a:endParaRPr lang="en-US" altLang="zh-CN" dirty="0"/>
              </a:p>
              <a:p>
                <a:pPr lvl="1"/>
                <a:r>
                  <a:rPr lang="zh-CN" altLang="en-US" dirty="0"/>
                  <a:t>每个时间点的状态都是随机选择的</a:t>
                </a:r>
              </a:p>
              <a:p>
                <a:pPr lvl="1"/>
                <a:r>
                  <a:rPr lang="zh-CN" altLang="en-US" dirty="0"/>
                  <a:t>当前时刻的状态决定了下一个时间点状态的概率分布</a:t>
                </a:r>
                <a:endParaRPr lang="en-US" altLang="zh-CN" dirty="0"/>
              </a:p>
              <a:p>
                <a:pPr lvl="2"/>
                <a:r>
                  <a:rPr lang="zh-CN" altLang="en-US" dirty="0"/>
                  <a:t>状态转换概率矩阵：</a:t>
                </a:r>
                <a:r>
                  <a:rPr lang="en-US" altLang="zh-CN" dirty="0"/>
                  <a:t>A={</a:t>
                </a:r>
                <a:r>
                  <a:rPr lang="en-US" altLang="zh-CN" dirty="0" err="1"/>
                  <a:t>a</a:t>
                </a:r>
                <a:r>
                  <a:rPr lang="en-US" altLang="zh-CN" baseline="-25000" dirty="0" err="1"/>
                  <a:t>ij</a:t>
                </a:r>
                <a:r>
                  <a:rPr lang="en-US" altLang="zh-CN" baseline="-25000" dirty="0"/>
                  <a:t> </a:t>
                </a:r>
                <a:r>
                  <a:rPr lang="en-US" altLang="zh-CN" dirty="0">
                    <a:sym typeface="Wingdings" panose="05000000000000000000" pitchFamily="2" charset="2"/>
                  </a:rPr>
                  <a:t>| </a:t>
                </a:r>
                <a:r>
                  <a:rPr lang="en-US" altLang="zh-CN" dirty="0" err="1">
                    <a:sym typeface="Wingdings" panose="05000000000000000000" pitchFamily="2" charset="2"/>
                  </a:rPr>
                  <a:t>s</a:t>
                </a:r>
                <a:r>
                  <a:rPr lang="en-US" altLang="zh-CN" baseline="-25000" dirty="0" err="1">
                    <a:sym typeface="Wingdings" panose="05000000000000000000" pitchFamily="2" charset="2"/>
                  </a:rPr>
                  <a:t>i</a:t>
                </a:r>
                <a:r>
                  <a:rPr lang="en-US" altLang="zh-CN" dirty="0" err="1">
                    <a:sym typeface="Wingdings" panose="05000000000000000000" pitchFamily="2" charset="2"/>
                  </a:rPr>
                  <a:t>s</a:t>
                </a:r>
                <a:r>
                  <a:rPr lang="en-US" altLang="zh-CN" baseline="-25000" dirty="0" err="1">
                    <a:sym typeface="Wingdings" panose="05000000000000000000" pitchFamily="2" charset="2"/>
                  </a:rPr>
                  <a:t>j</a:t>
                </a:r>
                <a:r>
                  <a:rPr lang="zh-CN" altLang="en-US" dirty="0">
                    <a:sym typeface="Wingdings" panose="05000000000000000000" pitchFamily="2" charset="2"/>
                  </a:rPr>
                  <a:t>转换的概率，</a:t>
                </a:r>
                <a:r>
                  <a:rPr lang="en-US" altLang="zh-CN" dirty="0">
                    <a:sym typeface="Wingdings" panose="05000000000000000000" pitchFamily="2" charset="2"/>
                  </a:rPr>
                  <a:t>0&lt;</a:t>
                </a:r>
                <a:r>
                  <a:rPr lang="en-US" altLang="zh-CN" dirty="0" err="1">
                    <a:sym typeface="Wingdings" panose="05000000000000000000" pitchFamily="2" charset="2"/>
                  </a:rPr>
                  <a:t>i</a:t>
                </a:r>
                <a:r>
                  <a:rPr lang="zh-CN" altLang="en-US" dirty="0">
                    <a:sym typeface="Wingdings" panose="05000000000000000000" pitchFamily="2" charset="2"/>
                  </a:rPr>
                  <a:t>、</a:t>
                </a:r>
                <a:r>
                  <a:rPr lang="en-US" altLang="zh-CN" dirty="0">
                    <a:sym typeface="Wingdings" panose="05000000000000000000" pitchFamily="2" charset="2"/>
                  </a:rPr>
                  <a:t>j&lt;|S|}</a:t>
                </a:r>
              </a:p>
              <a:p>
                <a:pPr lvl="2"/>
                <a:r>
                  <a:rPr lang="zh-CN" altLang="en-US" dirty="0">
                    <a:sym typeface="Wingdings" panose="05000000000000000000" pitchFamily="2" charset="2"/>
                  </a:rPr>
                  <a:t>开始状态概率：</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sym typeface="Wingdings" panose="05000000000000000000" pitchFamily="2" charset="2"/>
                      </a:rPr>
                      <m:t>π</m:t>
                    </m:r>
                    <m:r>
                      <a:rPr lang="el-GR" altLang="zh-CN" i="1">
                        <a:latin typeface="Cambria Math" panose="02040503050406030204" pitchFamily="18" charset="0"/>
                        <a:ea typeface="Cambria Math" panose="02040503050406030204" pitchFamily="18" charset="0"/>
                        <a:sym typeface="Wingdings" panose="05000000000000000000" pitchFamily="2" charset="2"/>
                      </a:rPr>
                      <m:t>∈</m:t>
                    </m:r>
                    <m:sSup>
                      <m:sSupPr>
                        <m:ctrlPr>
                          <a:rPr lang="el-GR" altLang="zh-CN" i="1">
                            <a:latin typeface="Cambria Math" panose="02040503050406030204" pitchFamily="18" charset="0"/>
                            <a:ea typeface="Cambria Math" panose="02040503050406030204" pitchFamily="18" charset="0"/>
                            <a:sym typeface="Wingdings" panose="05000000000000000000" pitchFamily="2" charset="2"/>
                          </a:rPr>
                        </m:ctrlPr>
                      </m:sSupPr>
                      <m:e>
                        <m:r>
                          <a:rPr lang="en-US" altLang="zh-CN" i="1">
                            <a:latin typeface="Cambria Math" panose="02040503050406030204" pitchFamily="18" charset="0"/>
                            <a:ea typeface="Cambria Math" panose="02040503050406030204" pitchFamily="18" charset="0"/>
                            <a:sym typeface="Wingdings" panose="05000000000000000000" pitchFamily="2" charset="2"/>
                          </a:rPr>
                          <m:t>𝑅</m:t>
                        </m:r>
                      </m:e>
                      <m:sup>
                        <m:d>
                          <m:dPr>
                            <m:begChr m:val="|"/>
                            <m:endChr m:val="|"/>
                            <m:ctrlPr>
                              <a:rPr lang="en-US" altLang="zh-CN" i="1">
                                <a:latin typeface="Cambria Math" panose="02040503050406030204" pitchFamily="18" charset="0"/>
                                <a:ea typeface="Cambria Math" panose="02040503050406030204" pitchFamily="18" charset="0"/>
                                <a:sym typeface="Wingdings" panose="05000000000000000000" pitchFamily="2" charset="2"/>
                              </a:rPr>
                            </m:ctrlPr>
                          </m:dPr>
                          <m:e>
                            <m:r>
                              <a:rPr lang="en-US" altLang="zh-CN" i="1">
                                <a:latin typeface="Cambria Math" panose="02040503050406030204" pitchFamily="18" charset="0"/>
                                <a:ea typeface="Cambria Math" panose="02040503050406030204" pitchFamily="18" charset="0"/>
                                <a:sym typeface="Wingdings" panose="05000000000000000000" pitchFamily="2" charset="2"/>
                              </a:rPr>
                              <m:t>𝑆</m:t>
                            </m:r>
                          </m:e>
                        </m:d>
                      </m:sup>
                    </m:sSup>
                  </m:oMath>
                </a14:m>
                <a:endParaRPr lang="zh-CN" altLang="en-US" dirty="0"/>
              </a:p>
              <a:p>
                <a:endParaRPr kumimoji="1" lang="zh-CN" altLang="en-US" dirty="0" smtClean="0"/>
              </a:p>
              <a:p>
                <a:r>
                  <a:rPr kumimoji="1" lang="zh-CN" altLang="en-US" dirty="0" smtClean="0"/>
                  <a:t>例子：天气变化模型，晴天、阴天、雨天、多云</a:t>
                </a: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25" t="-124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DFFCD462-5779-4540-A5F2-446720D2AEE4}"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21</a:t>
            </a:fld>
            <a:endParaRPr lang="zh-CN" altLang="en-US"/>
          </a:p>
        </p:txBody>
      </p:sp>
    </p:spTree>
    <p:extLst>
      <p:ext uri="{BB962C8B-B14F-4D97-AF65-F5344CB8AC3E}">
        <p14:creationId xmlns:p14="http://schemas.microsoft.com/office/powerpoint/2010/main" val="1733625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kumimoji="1" lang="zh-CN" altLang="en-US" dirty="0" smtClean="0"/>
              <a:t>六</a:t>
            </a:r>
            <a:r>
              <a:rPr kumimoji="1" lang="zh-CN" altLang="en-US" dirty="0"/>
              <a:t>：</a:t>
            </a:r>
            <a:r>
              <a:rPr lang="zh-CN" altLang="en-US" dirty="0" smtClean="0"/>
              <a:t>马尔可夫模型</a:t>
            </a:r>
            <a:r>
              <a:rPr lang="en-US" altLang="zh-CN" dirty="0" smtClean="0"/>
              <a:t>——</a:t>
            </a:r>
            <a:r>
              <a:rPr lang="zh-CN" altLang="en-US" dirty="0" smtClean="0"/>
              <a:t>序列概率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给定一个马尔可夫系统，观测到</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smtClean="0">
                            <a:latin typeface="Cambria Math" charset="0"/>
                          </a:rPr>
                          <m:t>z</m:t>
                        </m:r>
                      </m:e>
                    </m:acc>
                    <m:r>
                      <a:rPr lang="en-US" altLang="zh-CN" b="0" i="1" smtClean="0">
                        <a:latin typeface="Cambria Math"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charset="0"/>
                              </a:rPr>
                              <m:t>𝑧</m:t>
                            </m:r>
                          </m:e>
                          <m:sub>
                            <m:r>
                              <a:rPr lang="en-US" altLang="zh-CN" b="0" i="1" smtClean="0">
                                <a:latin typeface="Cambria Math" charset="0"/>
                              </a:rPr>
                              <m:t>1</m:t>
                            </m:r>
                          </m:sub>
                        </m:sSub>
                        <m:r>
                          <a:rPr lang="en-US" altLang="zh-CN" b="0" i="1" smtClean="0">
                            <a:latin typeface="Cambria Math" charset="0"/>
                          </a:rPr>
                          <m:t>,</m:t>
                        </m:r>
                        <m:sSub>
                          <m:sSubPr>
                            <m:ctrlPr>
                              <a:rPr lang="en-US" altLang="zh-CN" b="0" i="1" smtClean="0">
                                <a:latin typeface="Cambria Math" panose="02040503050406030204" pitchFamily="18" charset="0"/>
                              </a:rPr>
                            </m:ctrlPr>
                          </m:sSubPr>
                          <m:e>
                            <m:r>
                              <a:rPr lang="en-US" altLang="zh-CN" b="0" i="1" smtClean="0">
                                <a:latin typeface="Cambria Math" charset="0"/>
                              </a:rPr>
                              <m:t>𝑧</m:t>
                            </m:r>
                          </m:e>
                          <m:sub>
                            <m:r>
                              <a:rPr lang="en-US" altLang="zh-CN" b="0" i="1" smtClean="0">
                                <a:latin typeface="Cambria Math" charset="0"/>
                              </a:rPr>
                              <m:t>2</m:t>
                            </m:r>
                          </m:sub>
                        </m:sSub>
                        <m:r>
                          <a:rPr lang="en-US" altLang="zh-CN" b="0" i="1" smtClean="0">
                            <a:latin typeface="Cambria Math" charset="0"/>
                          </a:rPr>
                          <m:t>,…,</m:t>
                        </m:r>
                        <m:sSub>
                          <m:sSubPr>
                            <m:ctrlPr>
                              <a:rPr lang="en-US" altLang="zh-CN" b="0" i="1" smtClean="0">
                                <a:latin typeface="Cambria Math" panose="02040503050406030204" pitchFamily="18" charset="0"/>
                              </a:rPr>
                            </m:ctrlPr>
                          </m:sSubPr>
                          <m:e>
                            <m:r>
                              <a:rPr lang="en-US" altLang="zh-CN" b="0" i="1" smtClean="0">
                                <a:latin typeface="Cambria Math" charset="0"/>
                              </a:rPr>
                              <m:t>𝑧</m:t>
                            </m:r>
                          </m:e>
                          <m:sub>
                            <m:r>
                              <a:rPr lang="en-US" altLang="zh-CN" b="0" i="1" smtClean="0">
                                <a:latin typeface="Cambria Math" charset="0"/>
                              </a:rPr>
                              <m:t>𝑡</m:t>
                            </m:r>
                          </m:sub>
                        </m:sSub>
                        <m:r>
                          <a:rPr lang="en-US" altLang="zh-CN" b="0" i="1" smtClean="0">
                            <a:latin typeface="Cambria Math" charset="0"/>
                          </a:rPr>
                          <m:t>,…</m:t>
                        </m:r>
                        <m:sSub>
                          <m:sSubPr>
                            <m:ctrlPr>
                              <a:rPr lang="en-US" altLang="zh-CN" b="0" i="1" smtClean="0">
                                <a:latin typeface="Cambria Math" panose="02040503050406030204" pitchFamily="18" charset="0"/>
                              </a:rPr>
                            </m:ctrlPr>
                          </m:sSubPr>
                          <m:e>
                            <m:r>
                              <a:rPr lang="en-US" altLang="zh-CN" b="0" i="1" smtClean="0">
                                <a:latin typeface="Cambria Math" charset="0"/>
                              </a:rPr>
                              <m:t>𝑧</m:t>
                            </m:r>
                          </m:e>
                          <m:sub>
                            <m:r>
                              <a:rPr lang="en-US" altLang="zh-CN" b="0" i="1" smtClean="0">
                                <a:latin typeface="Cambria Math" charset="0"/>
                              </a:rPr>
                              <m:t>𝑇</m:t>
                            </m:r>
                          </m:sub>
                        </m:sSub>
                      </m:e>
                    </m:d>
                  </m:oMath>
                </a14:m>
                <a:r>
                  <a:rPr lang="zh-CN" altLang="en-US" dirty="0" smtClean="0"/>
                  <a:t>的概率</a:t>
                </a:r>
                <a:endParaRPr lang="en-US" altLang="zh-CN" dirty="0" smtClean="0"/>
              </a:p>
              <a:p>
                <a:pPr lvl="1"/>
                <a:r>
                  <a:rPr lang="en-US" altLang="zh-CN" dirty="0" smtClean="0"/>
                  <a:t>P(</a:t>
                </a:r>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a:latin typeface="Cambria Math" charset="0"/>
                          </a:rPr>
                          <m:t>z</m:t>
                        </m:r>
                      </m:e>
                    </m:acc>
                  </m:oMath>
                </a14:m>
                <a:r>
                  <a:rPr lang="en-US" altLang="zh-CN" dirty="0" smtClean="0"/>
                  <a:t>)</a:t>
                </a:r>
              </a:p>
              <a:p>
                <a:pPr lvl="1"/>
                <a:r>
                  <a:rPr lang="en-US" altLang="zh-CN" dirty="0"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2</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sub>
                    </m:sSub>
                  </m:oMath>
                </a14:m>
                <a:r>
                  <a:rPr lang="en-US" altLang="zh-CN" dirty="0" smtClean="0"/>
                  <a:t>)</a:t>
                </a:r>
                <a:endParaRPr lang="zh-CN" altLang="en-US" dirty="0" smtClean="0"/>
              </a:p>
              <a:p>
                <a:pPr lvl="1"/>
                <a:r>
                  <a:rPr lang="en-US" altLang="zh-CN" dirty="0"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2</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r>
                          <a:rPr lang="en-US" altLang="zh-CN" b="0" i="1" smtClean="0">
                            <a:latin typeface="Cambria Math" charset="0"/>
                          </a:rPr>
                          <m:t>−1</m:t>
                        </m:r>
                      </m:sub>
                    </m:sSub>
                  </m:oMath>
                </a14:m>
                <a:r>
                  <a:rPr lang="en-US" altLang="zh-CN" dirty="0"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sub>
                    </m:sSub>
                    <m:r>
                      <a:rPr lang="en-US" altLang="zh-CN" b="0" i="1" smtClean="0">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2</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r>
                          <a:rPr lang="en-US" altLang="zh-CN" i="1">
                            <a:latin typeface="Cambria Math" charset="0"/>
                          </a:rPr>
                          <m:t>−1</m:t>
                        </m:r>
                      </m:sub>
                    </m:sSub>
                  </m:oMath>
                </a14:m>
                <a:r>
                  <a:rPr lang="en-US" altLang="zh-CN" dirty="0" smtClean="0"/>
                  <a:t>)</a:t>
                </a:r>
              </a:p>
              <a:p>
                <a:pPr lvl="1"/>
                <a:r>
                  <a:rPr lang="en-US" altLang="zh-CN" dirty="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2</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r>
                          <a:rPr lang="en-US" altLang="zh-CN" i="1">
                            <a:latin typeface="Cambria Math" charset="0"/>
                          </a:rPr>
                          <m:t>−2</m:t>
                        </m:r>
                      </m:sub>
                    </m:sSub>
                  </m:oMath>
                </a14:m>
                <a:r>
                  <a:rPr lang="en-US" altLang="zh-CN" dirty="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r>
                          <a:rPr lang="en-US" altLang="zh-CN" b="0" i="1" smtClean="0">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2</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r>
                          <a:rPr lang="en-US" altLang="zh-CN" i="1">
                            <a:latin typeface="Cambria Math" charset="0"/>
                          </a:rPr>
                          <m:t>−2</m:t>
                        </m:r>
                      </m:sub>
                    </m:sSub>
                  </m:oMath>
                </a14:m>
                <a:r>
                  <a:rPr lang="en-US" altLang="zh-CN" dirty="0" smtClean="0"/>
                  <a:t>)*</a:t>
                </a:r>
                <a:r>
                  <a:rPr lang="en-US" altLang="zh-CN" dirty="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2</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r>
                          <a:rPr lang="en-US" altLang="zh-CN" i="1">
                            <a:latin typeface="Cambria Math" charset="0"/>
                          </a:rPr>
                          <m:t>−1</m:t>
                        </m:r>
                      </m:sub>
                    </m:sSub>
                  </m:oMath>
                </a14:m>
                <a:r>
                  <a:rPr lang="en-US" altLang="zh-CN" dirty="0"/>
                  <a:t>)</a:t>
                </a:r>
              </a:p>
              <a:p>
                <a:pPr lvl="1"/>
                <a:r>
                  <a:rPr lang="mr-IN" altLang="zh-CN" dirty="0" smtClean="0"/>
                  <a:t>……</a:t>
                </a:r>
                <a:endParaRPr lang="en-US" altLang="zh-CN" dirty="0" smtClean="0"/>
              </a:p>
              <a:p>
                <a:pPr lvl="1"/>
                <a:r>
                  <a:rPr lang="en-US" altLang="zh-CN" dirty="0"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oMath>
                </a14:m>
                <a:r>
                  <a:rPr lang="en-US" altLang="zh-CN" dirty="0"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b="0" i="1" smtClean="0">
                            <a:latin typeface="Cambria Math" charset="0"/>
                          </a:rPr>
                          <m:t>2</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oMath>
                </a14:m>
                <a:r>
                  <a:rPr lang="en-US" altLang="zh-CN" dirty="0" smtClean="0"/>
                  <a:t>)*</a:t>
                </a:r>
                <a:r>
                  <a:rPr lang="mr-IN" altLang="zh-CN" dirty="0" smtClean="0"/>
                  <a:t>…</a:t>
                </a:r>
                <a:r>
                  <a:rPr lang="en-US" altLang="zh-CN" dirty="0" smtClean="0"/>
                  <a:t>*</a:t>
                </a:r>
                <a:r>
                  <a:rPr lang="en-US" altLang="zh-CN" dirty="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2</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r>
                          <a:rPr lang="en-US" altLang="zh-CN" i="1">
                            <a:latin typeface="Cambria Math" charset="0"/>
                          </a:rPr>
                          <m:t>−1</m:t>
                        </m:r>
                      </m:sub>
                    </m:sSub>
                  </m:oMath>
                </a14:m>
                <a:r>
                  <a:rPr lang="en-US" altLang="zh-CN" dirty="0"/>
                  <a:t>)</a:t>
                </a:r>
              </a:p>
              <a:p>
                <a:pPr lvl="1"/>
                <a:r>
                  <a:rPr lang="en-US" altLang="zh-CN" dirty="0" smtClean="0"/>
                  <a:t>=</a:t>
                </a:r>
                <a:r>
                  <a:rPr lang="en-US" altLang="zh-CN" dirty="0"/>
                  <a:t> 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b="0" i="1" smtClean="0">
                            <a:latin typeface="Cambria Math" charset="0"/>
                          </a:rPr>
                          <m:t>0</m:t>
                        </m:r>
                      </m:sub>
                    </m:sSub>
                  </m:oMath>
                </a14:m>
                <a:r>
                  <a:rPr lang="en-US" altLang="zh-CN" dirty="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b="0" i="1" smtClean="0">
                            <a:latin typeface="Cambria Math" charset="0"/>
                          </a:rPr>
                          <m:t>1</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b="0" i="1" smtClean="0">
                            <a:latin typeface="Cambria Math" charset="0"/>
                          </a:rPr>
                          <m:t>0</m:t>
                        </m:r>
                      </m:sub>
                    </m:sSub>
                  </m:oMath>
                </a14:m>
                <a:r>
                  <a:rPr lang="en-US" altLang="zh-CN" dirty="0"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1</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0</m:t>
                        </m:r>
                      </m:sub>
                    </m:sSub>
                  </m:oMath>
                </a14:m>
                <a:r>
                  <a:rPr lang="en-US" altLang="zh-CN" dirty="0" smtClean="0"/>
                  <a:t>)*</a:t>
                </a:r>
                <a:r>
                  <a:rPr lang="mr-IN" altLang="zh-CN" dirty="0" smtClean="0"/>
                  <a:t>…</a:t>
                </a:r>
                <a:r>
                  <a:rPr lang="en-US" altLang="zh-CN" dirty="0"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b="0" i="1" smtClean="0">
                            <a:latin typeface="Cambria Math" charset="0"/>
                          </a:rPr>
                          <m:t>𝑡</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b="0" i="1" smtClean="0">
                            <a:latin typeface="Cambria Math" charset="0"/>
                          </a:rPr>
                          <m:t>𝑡</m:t>
                        </m:r>
                        <m:r>
                          <a:rPr lang="en-US" altLang="zh-CN" b="0" i="1" smtClean="0">
                            <a:latin typeface="Cambria Math" charset="0"/>
                          </a:rPr>
                          <m:t>−1</m:t>
                        </m:r>
                      </m:sub>
                    </m:sSub>
                  </m:oMath>
                </a14:m>
                <a:r>
                  <a:rPr lang="en-US" altLang="zh-CN" dirty="0" smtClean="0"/>
                  <a:t>)*</a:t>
                </a:r>
                <a:r>
                  <a:rPr lang="mr-IN" altLang="zh-CN" dirty="0" smtClean="0"/>
                  <a:t>…</a:t>
                </a:r>
                <a:r>
                  <a:rPr lang="en-US" altLang="zh-CN" dirty="0" smtClean="0"/>
                  <a:t>*P</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𝑇</m:t>
                        </m:r>
                        <m:r>
                          <a:rPr lang="en-US" altLang="zh-CN" i="1">
                            <a:latin typeface="Cambria Math" charset="0"/>
                          </a:rPr>
                          <m:t>−1</m:t>
                        </m:r>
                      </m:sub>
                    </m:sSub>
                  </m:oMath>
                </a14:m>
                <a:r>
                  <a:rPr lang="en-US" altLang="zh-CN" dirty="0"/>
                  <a:t>)</a:t>
                </a:r>
              </a:p>
              <a:p>
                <a:pPr lvl="1"/>
                <a:r>
                  <a:rPr lang="en-US" altLang="zh-CN" dirty="0" smtClean="0"/>
                  <a:t>=1*</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charset="0"/>
                          </a:rPr>
                          <m:t>𝐴</m:t>
                        </m:r>
                      </m:e>
                      <m:sub>
                        <m:r>
                          <a:rPr lang="en-US" altLang="zh-CN" b="0" i="1" smtClean="0">
                            <a:latin typeface="Cambria Math" charset="0"/>
                          </a:rPr>
                          <m:t>𝑧</m:t>
                        </m:r>
                        <m:r>
                          <a:rPr lang="en-US" altLang="zh-CN" b="0" i="1" smtClean="0">
                            <a:latin typeface="Cambria Math" charset="0"/>
                          </a:rPr>
                          <m:t>0</m:t>
                        </m:r>
                        <m:r>
                          <a:rPr lang="en-US" altLang="zh-CN" b="0" i="1" smtClean="0">
                            <a:latin typeface="Cambria Math" charset="0"/>
                          </a:rPr>
                          <m:t>𝑧</m:t>
                        </m:r>
                        <m:r>
                          <a:rPr lang="en-US" altLang="zh-CN" i="1">
                            <a:latin typeface="Cambria Math" charset="0"/>
                          </a:rPr>
                          <m:t>1</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𝐴</m:t>
                        </m:r>
                      </m:e>
                      <m:sub>
                        <m:r>
                          <a:rPr lang="en-US" altLang="zh-CN" b="0" i="1" smtClean="0">
                            <a:latin typeface="Cambria Math" charset="0"/>
                          </a:rPr>
                          <m:t>𝑧</m:t>
                        </m:r>
                        <m:r>
                          <a:rPr lang="en-US" altLang="zh-CN" b="0" i="1" smtClean="0">
                            <a:latin typeface="Cambria Math" charset="0"/>
                          </a:rPr>
                          <m:t>1</m:t>
                        </m:r>
                        <m:r>
                          <a:rPr lang="en-US" altLang="zh-CN" b="0" i="1" smtClean="0">
                            <a:latin typeface="Cambria Math" charset="0"/>
                          </a:rPr>
                          <m:t>𝑧</m:t>
                        </m:r>
                        <m:r>
                          <a:rPr lang="en-US" altLang="zh-CN" b="0" i="1" smtClean="0">
                            <a:latin typeface="Cambria Math" charset="0"/>
                          </a:rPr>
                          <m:t>2</m:t>
                        </m:r>
                      </m:sub>
                    </m:sSub>
                    <m:r>
                      <a:rPr lang="en-US" altLang="zh-CN" b="0" i="1" smtClean="0">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𝐴</m:t>
                        </m:r>
                      </m:e>
                      <m:sub>
                        <m:r>
                          <a:rPr lang="en-US" altLang="zh-CN" b="0" i="1" smtClean="0">
                            <a:latin typeface="Cambria Math" charset="0"/>
                          </a:rPr>
                          <m:t>𝑧𝑇</m:t>
                        </m:r>
                        <m:r>
                          <a:rPr lang="en-US" altLang="zh-CN" b="0" i="1" smtClean="0">
                            <a:latin typeface="Cambria Math" charset="0"/>
                          </a:rPr>
                          <m:t>−1</m:t>
                        </m:r>
                        <m:r>
                          <a:rPr lang="en-US" altLang="zh-CN" b="0" i="1" smtClean="0">
                            <a:latin typeface="Cambria Math" charset="0"/>
                          </a:rPr>
                          <m:t>𝑧𝑇</m:t>
                        </m:r>
                      </m:sub>
                    </m:sSub>
                  </m:oMath>
                </a14:m>
                <a:endParaRPr lang="en-US" altLang="zh-CN" dirty="0" smtClean="0"/>
              </a:p>
              <a:p>
                <a:pPr lvl="1"/>
                <a:r>
                  <a:rPr lang="en-US" altLang="zh-CN" dirty="0" smtClean="0"/>
                  <a:t>=</a:t>
                </a:r>
                <a14:m>
                  <m:oMath xmlns:m="http://schemas.openxmlformats.org/officeDocument/2006/math">
                    <m:nary>
                      <m:naryPr>
                        <m:chr m:val="∏"/>
                        <m:ctrlPr>
                          <a:rPr lang="is-IS" altLang="zh-CN" i="1" smtClean="0">
                            <a:latin typeface="Cambria Math" panose="02040503050406030204" pitchFamily="18" charset="0"/>
                          </a:rPr>
                        </m:ctrlPr>
                      </m:naryPr>
                      <m:sub>
                        <m:r>
                          <m:rPr>
                            <m:brk m:alnAt="23"/>
                          </m:rPr>
                          <a:rPr lang="en-US" altLang="zh-CN" b="0" i="1" smtClean="0">
                            <a:latin typeface="Cambria Math" charset="0"/>
                          </a:rPr>
                          <m:t>𝑡</m:t>
                        </m:r>
                        <m:r>
                          <a:rPr lang="en-US" altLang="zh-CN" b="0" i="1" smtClean="0">
                            <a:latin typeface="Cambria Math" charset="0"/>
                          </a:rPr>
                          <m:t>=1</m:t>
                        </m:r>
                      </m:sub>
                      <m:sup>
                        <m:r>
                          <a:rPr lang="en-US" altLang="zh-CN" b="0" i="1" smtClean="0">
                            <a:latin typeface="Cambria Math" charset="0"/>
                          </a:rPr>
                          <m:t>𝑇</m:t>
                        </m:r>
                      </m:sup>
                      <m:e>
                        <m:sSub>
                          <m:sSubPr>
                            <m:ctrlPr>
                              <a:rPr lang="en-US" altLang="zh-CN" i="1" smtClean="0">
                                <a:latin typeface="Cambria Math" panose="02040503050406030204" pitchFamily="18" charset="0"/>
                              </a:rPr>
                            </m:ctrlPr>
                          </m:sSubPr>
                          <m:e>
                            <m:r>
                              <a:rPr lang="en-US" altLang="zh-CN" b="0" i="1" smtClean="0">
                                <a:latin typeface="Cambria Math" charset="0"/>
                              </a:rPr>
                              <m:t>𝐴</m:t>
                            </m:r>
                          </m:e>
                          <m:sub>
                            <m:sSub>
                              <m:sSubPr>
                                <m:ctrlPr>
                                  <a:rPr lang="en-US" altLang="zh-CN" i="1" smtClean="0">
                                    <a:latin typeface="Cambria Math" panose="02040503050406030204" pitchFamily="18" charset="0"/>
                                  </a:rPr>
                                </m:ctrlPr>
                              </m:sSubPr>
                              <m:e>
                                <m:r>
                                  <a:rPr lang="en-US" altLang="zh-CN" b="0" i="1" smtClean="0">
                                    <a:latin typeface="Cambria Math" charset="0"/>
                                  </a:rPr>
                                  <m:t>𝑧</m:t>
                                </m:r>
                              </m:e>
                              <m:sub>
                                <m:r>
                                  <a:rPr lang="en-US" altLang="zh-CN" b="0" i="1" smtClean="0">
                                    <a:latin typeface="Cambria Math" charset="0"/>
                                  </a:rPr>
                                  <m:t>𝑡</m:t>
                                </m:r>
                                <m:r>
                                  <a:rPr lang="en-US" altLang="zh-CN" b="0" i="1" smtClean="0">
                                    <a:latin typeface="Cambria Math" charset="0"/>
                                  </a:rPr>
                                  <m:t>−1</m:t>
                                </m:r>
                              </m:sub>
                            </m:sSub>
                            <m:sSub>
                              <m:sSubPr>
                                <m:ctrlPr>
                                  <a:rPr lang="en-US" altLang="zh-CN" i="1" smtClean="0">
                                    <a:latin typeface="Cambria Math" panose="02040503050406030204" pitchFamily="18" charset="0"/>
                                  </a:rPr>
                                </m:ctrlPr>
                              </m:sSubPr>
                              <m:e>
                                <m:r>
                                  <a:rPr lang="en-US" altLang="zh-CN" b="0" i="1" smtClean="0">
                                    <a:latin typeface="Cambria Math" charset="0"/>
                                  </a:rPr>
                                  <m:t>𝑧</m:t>
                                </m:r>
                              </m:e>
                              <m:sub>
                                <m:r>
                                  <a:rPr lang="en-US" altLang="zh-CN" b="0" i="1" smtClean="0">
                                    <a:latin typeface="Cambria Math" charset="0"/>
                                  </a:rPr>
                                  <m:t>𝑡</m:t>
                                </m:r>
                              </m:sub>
                            </m:sSub>
                          </m:sub>
                        </m:sSub>
                      </m:e>
                    </m:nary>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25" t="-16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D8C3C9F-043A-4B00-9A2F-85BBDED9C5B8}"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22</a:t>
            </a:fld>
            <a:endParaRPr lang="zh-CN" altLang="en-US"/>
          </a:p>
        </p:txBody>
      </p:sp>
    </p:spTree>
    <p:extLst>
      <p:ext uri="{BB962C8B-B14F-4D97-AF65-F5344CB8AC3E}">
        <p14:creationId xmlns:p14="http://schemas.microsoft.com/office/powerpoint/2010/main" val="1799943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kumimoji="1" lang="zh-CN" altLang="en-US" dirty="0" smtClean="0"/>
              <a:t>六</a:t>
            </a:r>
            <a:r>
              <a:rPr kumimoji="1" lang="zh-CN" altLang="en-US" dirty="0"/>
              <a:t>：马尔可夫</a:t>
            </a:r>
            <a:r>
              <a:rPr kumimoji="1" lang="zh-CN" altLang="en-US" dirty="0" smtClean="0"/>
              <a:t>模型</a:t>
            </a:r>
            <a:r>
              <a:rPr kumimoji="1" lang="en-US" altLang="zh-CN" dirty="0" smtClean="0"/>
              <a:t>——</a:t>
            </a:r>
            <a:r>
              <a:rPr kumimoji="1" lang="zh-CN" altLang="en-US" dirty="0" smtClean="0"/>
              <a:t>特定状态概率</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zh-CN" altLang="en-US" dirty="0" smtClean="0"/>
                  <a:t>给定模型，则</a:t>
                </a:r>
                <a:r>
                  <a:rPr kumimoji="1" lang="en-US" altLang="zh-CN" dirty="0" smtClean="0"/>
                  <a:t>t</a:t>
                </a:r>
                <a:r>
                  <a:rPr kumimoji="1" lang="zh-CN" altLang="en-US" dirty="0" smtClean="0"/>
                  <a:t>时刻观察到状态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oMath>
                </a14:m>
                <a:r>
                  <a:rPr kumimoji="1" lang="en-US" altLang="zh-CN" dirty="0" smtClean="0"/>
                  <a:t>=s</a:t>
                </a:r>
                <a:r>
                  <a:rPr kumimoji="1" lang="zh-CN" altLang="en-US" dirty="0" smtClean="0"/>
                  <a:t>的概率</a:t>
                </a:r>
              </a:p>
              <a:p>
                <a:pPr lvl="1"/>
                <a:r>
                  <a:rPr kumimoji="1" lang="en-US" altLang="zh-CN" dirty="0"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oMath>
                </a14:m>
                <a:r>
                  <a:rPr kumimoji="1" lang="en-US" altLang="zh-CN" dirty="0"/>
                  <a:t>=s</a:t>
                </a:r>
                <a:r>
                  <a:rPr kumimoji="1" lang="en-US" altLang="zh-CN" dirty="0" smtClean="0"/>
                  <a:t>)</a:t>
                </a:r>
              </a:p>
              <a:p>
                <a:pPr lvl="1"/>
                <a:r>
                  <a:rPr kumimoji="1" lang="zh-CN" altLang="en-US" dirty="0" smtClean="0"/>
                  <a:t>设长度为</a:t>
                </a:r>
                <a:r>
                  <a:rPr kumimoji="1" lang="en-US" altLang="zh-CN" dirty="0" smtClean="0"/>
                  <a:t>t</a:t>
                </a:r>
                <a:r>
                  <a:rPr kumimoji="1" lang="zh-CN" altLang="en-US" dirty="0" smtClean="0"/>
                  <a:t>的状态序列</a:t>
                </a:r>
                <a:r>
                  <a:rPr kumimoji="1" lang="en-US" altLang="zh-CN" dirty="0" smtClean="0"/>
                  <a:t>Z</a:t>
                </a:r>
                <a:r>
                  <a:rPr kumimoji="1" lang="zh-CN" altLang="en-US" dirty="0" smtClean="0"/>
                  <a:t>是一个以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oMath>
                </a14:m>
                <a:r>
                  <a:rPr kumimoji="1" lang="en-US" altLang="zh-CN" dirty="0"/>
                  <a:t>=</a:t>
                </a:r>
                <a:r>
                  <a:rPr kumimoji="1" lang="en-US" altLang="zh-CN" dirty="0" smtClean="0"/>
                  <a:t>s</a:t>
                </a:r>
                <a:r>
                  <a:rPr kumimoji="1" lang="zh-CN" altLang="en-US" dirty="0" smtClean="0"/>
                  <a:t>结尾的序列，则</a:t>
                </a:r>
              </a:p>
              <a:p>
                <a:pPr lvl="1"/>
                <a:r>
                  <a:rPr kumimoji="1" lang="en-US" altLang="zh-CN" dirty="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oMath>
                </a14:m>
                <a:r>
                  <a:rPr kumimoji="1" lang="en-US" altLang="zh-CN" dirty="0"/>
                  <a:t>=s</a:t>
                </a:r>
                <a:r>
                  <a:rPr kumimoji="1" lang="en-US" altLang="zh-CN" dirty="0" smtClean="0"/>
                  <a:t>)=</a:t>
                </a:r>
                <a14:m>
                  <m:oMath xmlns:m="http://schemas.openxmlformats.org/officeDocument/2006/math">
                    <m:nary>
                      <m:naryPr>
                        <m:chr m:val="∑"/>
                        <m:supHide m:val="on"/>
                        <m:ctrlPr>
                          <a:rPr kumimoji="1" lang="en-US" altLang="zh-CN" i="1" smtClean="0">
                            <a:latin typeface="Cambria Math" panose="02040503050406030204" pitchFamily="18" charset="0"/>
                          </a:rPr>
                        </m:ctrlPr>
                      </m:naryPr>
                      <m:sub>
                        <m:r>
                          <m:rPr>
                            <m:brk m:alnAt="7"/>
                          </m:rPr>
                          <a:rPr kumimoji="1" lang="en-US" altLang="zh-CN" b="0" i="1" smtClean="0">
                            <a:latin typeface="Cambria Math" charset="0"/>
                          </a:rPr>
                          <m:t>𝑍</m:t>
                        </m:r>
                        <m:r>
                          <a:rPr kumimoji="1" lang="zh-CN" altLang="en-US" b="0" i="1" smtClean="0">
                            <a:latin typeface="Cambria Math" charset="0"/>
                          </a:rPr>
                          <m:t>所有可能的情况</m:t>
                        </m:r>
                      </m:sub>
                      <m:sup/>
                      <m:e>
                        <m:r>
                          <m:rPr>
                            <m:sty m:val="p"/>
                          </m:rPr>
                          <a:rPr kumimoji="1" lang="en-US" altLang="zh-CN" i="1" smtClean="0">
                            <a:latin typeface="Cambria Math" charset="0"/>
                          </a:rPr>
                          <m:t>P</m:t>
                        </m:r>
                        <m:r>
                          <a:rPr kumimoji="1" lang="en-US" altLang="zh-CN" b="0" i="1" smtClean="0">
                            <a:latin typeface="Cambria Math" charset="0"/>
                          </a:rPr>
                          <m:t>(</m:t>
                        </m:r>
                        <m:r>
                          <a:rPr kumimoji="1" lang="en-US" altLang="zh-CN" b="0" i="1" smtClean="0">
                            <a:latin typeface="Cambria Math" charset="0"/>
                          </a:rPr>
                          <m:t>𝑍</m:t>
                        </m:r>
                        <m:r>
                          <a:rPr kumimoji="1" lang="en-US" altLang="zh-CN" b="0" i="1" smtClean="0">
                            <a:latin typeface="Cambria Math" charset="0"/>
                          </a:rPr>
                          <m:t>)</m:t>
                        </m:r>
                      </m:e>
                    </m:nary>
                  </m:oMath>
                </a14:m>
                <a:endParaRPr kumimoji="1" lang="en-US" altLang="zh-CN" dirty="0"/>
              </a:p>
              <a:p>
                <a:pPr lvl="1"/>
                <a:endParaRPr kumimoji="1" lang="zh-CN" altLang="en-US" dirty="0"/>
              </a:p>
              <a:p>
                <a:r>
                  <a:rPr kumimoji="1" lang="zh-CN" altLang="en-US" dirty="0" smtClean="0"/>
                  <a:t>蛮力解法</a:t>
                </a:r>
              </a:p>
              <a:p>
                <a:pPr lvl="1"/>
                <a:r>
                  <a:rPr kumimoji="1" lang="zh-CN" altLang="en-US" dirty="0" smtClean="0"/>
                  <a:t>罗列</a:t>
                </a:r>
                <a:r>
                  <a:rPr kumimoji="1" lang="en-US" altLang="zh-CN" dirty="0" smtClean="0"/>
                  <a:t>Z</a:t>
                </a:r>
                <a:r>
                  <a:rPr kumimoji="1" lang="zh-CN" altLang="en-US" dirty="0" smtClean="0"/>
                  <a:t>所有可能的序列</a:t>
                </a:r>
              </a:p>
              <a:p>
                <a:pPr lvl="1"/>
                <a:r>
                  <a:rPr kumimoji="1" lang="zh-CN" altLang="en-US" dirty="0" smtClean="0"/>
                  <a:t>求每一个</a:t>
                </a:r>
                <a:r>
                  <a:rPr kumimoji="1" lang="en-US" altLang="zh-CN" dirty="0" smtClean="0"/>
                  <a:t>P(Z)</a:t>
                </a:r>
              </a:p>
              <a:p>
                <a:pPr lvl="1"/>
                <a:r>
                  <a:rPr kumimoji="1" lang="zh-CN" altLang="en-US" dirty="0" smtClean="0"/>
                  <a:t>求和</a:t>
                </a:r>
              </a:p>
              <a:p>
                <a:pPr lvl="1"/>
                <a:endParaRPr kumimoji="1" lang="zh-CN" altLang="en-US" dirty="0"/>
              </a:p>
              <a:p>
                <a:r>
                  <a:rPr kumimoji="1" lang="zh-CN" altLang="en-US" dirty="0" smtClean="0"/>
                  <a:t>巧妙解法：动态规划</a:t>
                </a: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25" t="-124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83BB1E3B-3791-453F-9E2B-044F7DEFFAD9}"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23</a:t>
            </a:fld>
            <a:endParaRPr lang="zh-CN" altLang="en-US"/>
          </a:p>
        </p:txBody>
      </p:sp>
    </p:spTree>
    <p:extLst>
      <p:ext uri="{BB962C8B-B14F-4D97-AF65-F5344CB8AC3E}">
        <p14:creationId xmlns:p14="http://schemas.microsoft.com/office/powerpoint/2010/main" val="3151924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kumimoji="1" lang="zh-CN" altLang="en-US" dirty="0" smtClean="0"/>
              <a:t>六</a:t>
            </a:r>
            <a:r>
              <a:rPr kumimoji="1" lang="zh-CN" altLang="en-US" dirty="0"/>
              <a:t>：马尔可夫</a:t>
            </a:r>
            <a:r>
              <a:rPr kumimoji="1" lang="zh-CN" altLang="en-US" dirty="0" smtClean="0"/>
              <a:t>模型</a:t>
            </a:r>
            <a:r>
              <a:rPr kumimoji="1" lang="en-US" altLang="zh-CN" dirty="0" smtClean="0"/>
              <a:t>——</a:t>
            </a:r>
            <a:r>
              <a:rPr kumimoji="1" lang="zh-CN" altLang="en-US" dirty="0" smtClean="0"/>
              <a:t>动态规划解法（</a:t>
            </a:r>
            <a:r>
              <a:rPr kumimoji="1" lang="en-US" altLang="zh-CN" dirty="0" smtClean="0"/>
              <a:t>1</a:t>
            </a:r>
            <a:r>
              <a:rPr kumimoji="1" lang="zh-CN" altLang="en-US"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zh-CN" altLang="en-US" dirty="0" smtClean="0"/>
                  <a:t>给定模型，则</a:t>
                </a:r>
                <a:r>
                  <a:rPr kumimoji="1" lang="en-US" altLang="zh-CN" dirty="0" smtClean="0"/>
                  <a:t>t</a:t>
                </a:r>
                <a:r>
                  <a:rPr kumimoji="1" lang="zh-CN" altLang="en-US" dirty="0" smtClean="0"/>
                  <a:t>时刻观察到状态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oMath>
                </a14:m>
                <a:r>
                  <a:rPr kumimoji="1" lang="en-US" altLang="zh-CN" dirty="0" smtClean="0"/>
                  <a:t>=s</a:t>
                </a:r>
                <a:r>
                  <a:rPr kumimoji="1" lang="zh-CN" altLang="en-US" dirty="0" smtClean="0"/>
                  <a:t>的概率</a:t>
                </a:r>
              </a:p>
              <a:p>
                <a:r>
                  <a:rPr kumimoji="1" lang="zh-CN" altLang="en-US" dirty="0" smtClean="0"/>
                  <a:t>如果知道</a:t>
                </a:r>
                <a:r>
                  <a:rPr kumimoji="1" lang="en-US" altLang="zh-CN" dirty="0" smtClean="0"/>
                  <a:t>t-1</a:t>
                </a:r>
                <a:r>
                  <a:rPr kumimoji="1" lang="zh-CN" altLang="en-US" dirty="0" smtClean="0"/>
                  <a:t>时刻处于某个状态</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m:t>
                        </m:r>
                      </m:sub>
                    </m:sSub>
                  </m:oMath>
                </a14:m>
                <a:r>
                  <a:rPr kumimoji="1" lang="zh-CN" altLang="en-US" dirty="0" smtClean="0"/>
                  <a:t>的概率，那么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𝑧</m:t>
                        </m:r>
                      </m:e>
                      <m:sub>
                        <m:r>
                          <a:rPr lang="en-US" altLang="zh-CN" i="1">
                            <a:latin typeface="Cambria Math" charset="0"/>
                          </a:rPr>
                          <m:t>𝑡</m:t>
                        </m:r>
                      </m:sub>
                    </m:sSub>
                  </m:oMath>
                </a14:m>
                <a:r>
                  <a:rPr kumimoji="1"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𝑠</m:t>
                        </m:r>
                      </m:e>
                      <m:sub>
                        <m:r>
                          <a:rPr lang="en-US" altLang="zh-CN" b="0" i="1" smtClean="0">
                            <a:latin typeface="Cambria Math" charset="0"/>
                          </a:rPr>
                          <m:t>𝑗</m:t>
                        </m:r>
                      </m:sub>
                    </m:sSub>
                  </m:oMath>
                </a14:m>
                <a:r>
                  <a:rPr kumimoji="1" lang="zh-CN" altLang="en-US" dirty="0" smtClean="0"/>
                  <a:t>的概率如何表示？</a:t>
                </a:r>
              </a:p>
              <a:p>
                <a:endParaRPr kumimoji="1" lang="zh-CN" alt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25" t="-124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nvPr>
        </p:nvGraphicFramePr>
        <p:xfrm>
          <a:off x="1491457" y="2545648"/>
          <a:ext cx="6096000" cy="170917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95093">
                <a:tc>
                  <a:txBody>
                    <a:bodyPr/>
                    <a:lstStyle/>
                    <a:p>
                      <a:pPr algn="ctr"/>
                      <a:r>
                        <a:rPr lang="en-US" altLang="zh-CN" sz="1600" dirty="0" smtClean="0"/>
                        <a:t>S1</a:t>
                      </a:r>
                      <a:endParaRPr lang="zh-CN" altLang="en-US" sz="1600" dirty="0"/>
                    </a:p>
                  </a:txBody>
                  <a:tcPr anchor="ctr"/>
                </a:tc>
                <a:tc>
                  <a:txBody>
                    <a:bodyPr/>
                    <a:lstStyle/>
                    <a:p>
                      <a:pPr algn="ctr"/>
                      <a:r>
                        <a:rPr lang="en-US" altLang="zh-CN" sz="1600" dirty="0" smtClean="0"/>
                        <a:t>S2</a:t>
                      </a:r>
                      <a:endParaRPr lang="zh-CN" altLang="en-US" sz="1600" dirty="0"/>
                    </a:p>
                  </a:txBody>
                  <a:tcPr anchor="ctr"/>
                </a:tc>
                <a:tc>
                  <a:txBody>
                    <a:bodyPr/>
                    <a:lstStyle/>
                    <a:p>
                      <a:pPr algn="ctr"/>
                      <a:r>
                        <a:rPr lang="mr-IN" altLang="zh-CN" sz="1600" dirty="0" smtClean="0"/>
                        <a:t>…</a:t>
                      </a:r>
                      <a:endParaRPr lang="zh-CN" altLang="en-US" sz="1600" dirty="0"/>
                    </a:p>
                  </a:txBody>
                  <a:tcPr anchor="ctr"/>
                </a:tc>
                <a:tc>
                  <a:txBody>
                    <a:bodyPr/>
                    <a:lstStyle/>
                    <a:p>
                      <a:pPr algn="ctr"/>
                      <a:r>
                        <a:rPr lang="en-US" altLang="zh-CN" sz="1600" dirty="0" smtClean="0"/>
                        <a:t>Sn</a:t>
                      </a:r>
                      <a:endParaRPr lang="zh-CN" altLang="en-US" sz="1600" dirty="0"/>
                    </a:p>
                  </a:txBody>
                  <a:tcPr anchor="ctr"/>
                </a:tc>
                <a:tc>
                  <a:txBody>
                    <a:bodyPr/>
                    <a:lstStyle/>
                    <a:p>
                      <a:pPr algn="ctr"/>
                      <a:r>
                        <a:rPr lang="mr-IN" altLang="zh-CN" sz="1600" dirty="0" smtClean="0"/>
                        <a:t>…</a:t>
                      </a:r>
                      <a:endParaRPr lang="zh-CN" altLang="en-US" sz="1600" dirty="0"/>
                    </a:p>
                  </a:txBody>
                  <a:tcPr anchor="ctr"/>
                </a:tc>
                <a:tc>
                  <a:txBody>
                    <a:bodyPr/>
                    <a:lstStyle/>
                    <a:p>
                      <a:pPr algn="ctr"/>
                      <a:r>
                        <a:rPr lang="en-US" altLang="zh-CN" sz="1600" dirty="0" smtClean="0"/>
                        <a:t>S|s|</a:t>
                      </a:r>
                      <a:endParaRPr lang="zh-CN" altLang="en-US" sz="1600" dirty="0"/>
                    </a:p>
                  </a:txBody>
                  <a:tcPr anchor="ctr"/>
                </a:tc>
                <a:extLst>
                  <a:ext uri="{0D108BD9-81ED-4DB2-BD59-A6C34878D82A}">
                    <a16:rowId xmlns:a16="http://schemas.microsoft.com/office/drawing/2014/main" val="10000"/>
                  </a:ext>
                </a:extLst>
              </a:tr>
              <a:tr h="595093">
                <a:tc>
                  <a:txBody>
                    <a:bodyPr/>
                    <a:lstStyle/>
                    <a:p>
                      <a:pPr algn="ctr"/>
                      <a:r>
                        <a:rPr lang="en-US" altLang="zh-CN" sz="1600" dirty="0" smtClean="0"/>
                        <a:t>S1</a:t>
                      </a:r>
                      <a:endParaRPr lang="zh-CN" altLang="en-US" sz="1600" dirty="0"/>
                    </a:p>
                  </a:txBody>
                  <a:tcPr anchor="ctr"/>
                </a:tc>
                <a:tc>
                  <a:txBody>
                    <a:bodyPr/>
                    <a:lstStyle/>
                    <a:p>
                      <a:pPr algn="ctr"/>
                      <a:r>
                        <a:rPr lang="en-US" altLang="zh-CN" sz="1600" dirty="0" smtClean="0"/>
                        <a:t>S2</a:t>
                      </a:r>
                      <a:endParaRPr lang="zh-CN" altLang="en-US" sz="1600" dirty="0"/>
                    </a:p>
                  </a:txBody>
                  <a:tcPr anchor="ctr"/>
                </a:tc>
                <a:tc>
                  <a:txBody>
                    <a:bodyPr/>
                    <a:lstStyle/>
                    <a:p>
                      <a:pPr algn="ctr"/>
                      <a:r>
                        <a:rPr lang="mr-IN" altLang="zh-CN" sz="1600" dirty="0" smtClean="0"/>
                        <a:t>…</a:t>
                      </a:r>
                      <a:endParaRPr lang="zh-CN" altLang="en-US" sz="1600" dirty="0"/>
                    </a:p>
                  </a:txBody>
                  <a:tcPr anchor="ctr"/>
                </a:tc>
                <a:tc>
                  <a:txBody>
                    <a:bodyPr/>
                    <a:lstStyle/>
                    <a:p>
                      <a:pPr algn="ctr"/>
                      <a:r>
                        <a:rPr lang="en-US" altLang="zh-CN" sz="1600" dirty="0" smtClean="0"/>
                        <a:t>Sn</a:t>
                      </a:r>
                      <a:endParaRPr lang="zh-CN" altLang="en-US" sz="1600" dirty="0"/>
                    </a:p>
                  </a:txBody>
                  <a:tcPr anchor="ctr"/>
                </a:tc>
                <a:tc>
                  <a:txBody>
                    <a:bodyPr/>
                    <a:lstStyle/>
                    <a:p>
                      <a:pPr algn="ctr"/>
                      <a:r>
                        <a:rPr lang="mr-IN" altLang="zh-CN" sz="1600" dirty="0" smtClean="0"/>
                        <a:t>…</a:t>
                      </a:r>
                      <a:endParaRPr lang="zh-CN" altLang="en-US" sz="1600" dirty="0"/>
                    </a:p>
                  </a:txBody>
                  <a:tcPr anchor="ctr"/>
                </a:tc>
                <a:tc>
                  <a:txBody>
                    <a:bodyPr/>
                    <a:lstStyle/>
                    <a:p>
                      <a:pPr algn="ctr"/>
                      <a:r>
                        <a:rPr lang="en-US" altLang="zh-CN" sz="1600" dirty="0" smtClean="0"/>
                        <a:t>S|s|</a:t>
                      </a:r>
                      <a:endParaRPr lang="zh-CN" altLang="en-US" sz="1600" dirty="0"/>
                    </a:p>
                  </a:txBody>
                  <a:tcPr anchor="ctr"/>
                </a:tc>
                <a:extLst>
                  <a:ext uri="{0D108BD9-81ED-4DB2-BD59-A6C34878D82A}">
                    <a16:rowId xmlns:a16="http://schemas.microsoft.com/office/drawing/2014/main" val="10001"/>
                  </a:ext>
                </a:extLst>
              </a:tr>
              <a:tr h="518984">
                <a:tc>
                  <a:txBody>
                    <a:bodyPr/>
                    <a:lstStyle/>
                    <a:p>
                      <a:pPr algn="ctr"/>
                      <a:r>
                        <a:rPr lang="en-US" altLang="zh-CN" sz="1600" dirty="0" smtClean="0"/>
                        <a:t>S1</a:t>
                      </a:r>
                      <a:endParaRPr lang="zh-CN" altLang="en-US" sz="1600" dirty="0"/>
                    </a:p>
                  </a:txBody>
                  <a:tcPr anchor="ctr"/>
                </a:tc>
                <a:tc>
                  <a:txBody>
                    <a:bodyPr/>
                    <a:lstStyle/>
                    <a:p>
                      <a:pPr algn="ctr"/>
                      <a:r>
                        <a:rPr lang="en-US" altLang="zh-CN" sz="1600" dirty="0" smtClean="0"/>
                        <a:t>S2</a:t>
                      </a:r>
                      <a:endParaRPr lang="zh-CN" altLang="en-US" sz="1600" dirty="0"/>
                    </a:p>
                  </a:txBody>
                  <a:tcPr anchor="ctr"/>
                </a:tc>
                <a:tc>
                  <a:txBody>
                    <a:bodyPr/>
                    <a:lstStyle/>
                    <a:p>
                      <a:pPr algn="ctr"/>
                      <a:r>
                        <a:rPr lang="mr-IN" altLang="zh-CN" sz="1600" dirty="0" smtClean="0"/>
                        <a:t>…</a:t>
                      </a:r>
                      <a:endParaRPr lang="zh-CN" altLang="en-US" sz="1600" dirty="0"/>
                    </a:p>
                  </a:txBody>
                  <a:tcPr anchor="ctr"/>
                </a:tc>
                <a:tc>
                  <a:txBody>
                    <a:bodyPr/>
                    <a:lstStyle/>
                    <a:p>
                      <a:pPr algn="ctr"/>
                      <a:r>
                        <a:rPr lang="en-US" altLang="zh-CN" sz="1600" dirty="0" err="1" smtClean="0"/>
                        <a:t>Sj</a:t>
                      </a:r>
                      <a:endParaRPr lang="zh-CN" altLang="en-US" sz="1600" dirty="0"/>
                    </a:p>
                  </a:txBody>
                  <a:tcPr anchor="ctr"/>
                </a:tc>
                <a:tc>
                  <a:txBody>
                    <a:bodyPr/>
                    <a:lstStyle/>
                    <a:p>
                      <a:pPr algn="ctr"/>
                      <a:r>
                        <a:rPr lang="mr-IN" altLang="zh-CN" sz="1600" dirty="0" smtClean="0"/>
                        <a:t>…</a:t>
                      </a:r>
                      <a:endParaRPr lang="zh-CN" altLang="en-US" sz="1600" dirty="0"/>
                    </a:p>
                  </a:txBody>
                  <a:tcPr anchor="ctr"/>
                </a:tc>
                <a:tc>
                  <a:txBody>
                    <a:bodyPr/>
                    <a:lstStyle/>
                    <a:p>
                      <a:pPr algn="ctr"/>
                      <a:r>
                        <a:rPr lang="en-US" altLang="zh-CN" sz="1600" dirty="0" smtClean="0"/>
                        <a:t>S|s|</a:t>
                      </a:r>
                      <a:endParaRPr lang="zh-CN" altLang="en-US" sz="1600" dirty="0"/>
                    </a:p>
                  </a:txBody>
                  <a:tcPr anchor="ctr"/>
                </a:tc>
                <a:extLst>
                  <a:ext uri="{0D108BD9-81ED-4DB2-BD59-A6C34878D82A}">
                    <a16:rowId xmlns:a16="http://schemas.microsoft.com/office/drawing/2014/main" val="10002"/>
                  </a:ext>
                </a:extLst>
              </a:tr>
            </a:tbl>
          </a:graphicData>
        </a:graphic>
      </p:graphicFrame>
      <p:sp>
        <p:nvSpPr>
          <p:cNvPr id="5" name="文本框 4"/>
          <p:cNvSpPr txBox="1"/>
          <p:nvPr/>
        </p:nvSpPr>
        <p:spPr>
          <a:xfrm>
            <a:off x="939724" y="3177381"/>
            <a:ext cx="453970" cy="369332"/>
          </a:xfrm>
          <a:prstGeom prst="rect">
            <a:avLst/>
          </a:prstGeom>
          <a:noFill/>
        </p:spPr>
        <p:txBody>
          <a:bodyPr wrap="none" rtlCol="0">
            <a:spAutoFit/>
          </a:bodyPr>
          <a:lstStyle/>
          <a:p>
            <a:r>
              <a:rPr kumimoji="1" lang="en-US" altLang="zh-CN" dirty="0"/>
              <a:t>t</a:t>
            </a:r>
            <a:r>
              <a:rPr kumimoji="1" lang="en-US" altLang="zh-CN" dirty="0" smtClean="0"/>
              <a:t>-1</a:t>
            </a:r>
            <a:endParaRPr kumimoji="1" lang="zh-CN" altLang="en-US" dirty="0"/>
          </a:p>
        </p:txBody>
      </p:sp>
      <p:sp>
        <p:nvSpPr>
          <p:cNvPr id="6" name="文本框 5"/>
          <p:cNvSpPr txBox="1"/>
          <p:nvPr/>
        </p:nvSpPr>
        <p:spPr>
          <a:xfrm>
            <a:off x="1047144" y="3680619"/>
            <a:ext cx="248786" cy="369332"/>
          </a:xfrm>
          <a:prstGeom prst="rect">
            <a:avLst/>
          </a:prstGeom>
          <a:noFill/>
        </p:spPr>
        <p:txBody>
          <a:bodyPr wrap="none" rtlCol="0">
            <a:spAutoFit/>
          </a:bodyPr>
          <a:lstStyle/>
          <a:p>
            <a:r>
              <a:rPr kumimoji="1" lang="en-US" altLang="zh-CN" dirty="0" smtClean="0"/>
              <a:t>t</a:t>
            </a:r>
            <a:endParaRPr kumimoji="1" lang="zh-CN" altLang="en-US" dirty="0"/>
          </a:p>
        </p:txBody>
      </p:sp>
      <p:cxnSp>
        <p:nvCxnSpPr>
          <p:cNvPr id="8" name="直线箭头连接符 7"/>
          <p:cNvCxnSpPr/>
          <p:nvPr/>
        </p:nvCxnSpPr>
        <p:spPr bwMode="auto">
          <a:xfrm>
            <a:off x="2112579" y="3546713"/>
            <a:ext cx="2743200" cy="318572"/>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线箭头连接符 9"/>
          <p:cNvCxnSpPr/>
          <p:nvPr/>
        </p:nvCxnSpPr>
        <p:spPr bwMode="auto">
          <a:xfrm>
            <a:off x="3231931" y="3546713"/>
            <a:ext cx="1702676" cy="318572"/>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线箭头连接符 11"/>
          <p:cNvCxnSpPr/>
          <p:nvPr/>
        </p:nvCxnSpPr>
        <p:spPr bwMode="auto">
          <a:xfrm>
            <a:off x="5076497" y="3607188"/>
            <a:ext cx="0" cy="258097"/>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线箭头连接符 13"/>
          <p:cNvCxnSpPr/>
          <p:nvPr/>
        </p:nvCxnSpPr>
        <p:spPr bwMode="auto">
          <a:xfrm flipH="1">
            <a:off x="5202621" y="3546713"/>
            <a:ext cx="1765738" cy="318572"/>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 name="文本框 14"/>
              <p:cNvSpPr txBox="1"/>
              <p:nvPr/>
            </p:nvSpPr>
            <p:spPr>
              <a:xfrm>
                <a:off x="730914" y="4398469"/>
                <a:ext cx="3808543" cy="7899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charset="0"/>
                                </a:rPr>
                                <m:t>𝑧</m:t>
                              </m:r>
                            </m:e>
                            <m:sub>
                              <m:r>
                                <a:rPr kumimoji="1" lang="en-US" altLang="zh-CN" b="0" i="1" smtClean="0">
                                  <a:latin typeface="Cambria Math" charset="0"/>
                                </a:rPr>
                                <m:t>𝑡</m:t>
                              </m:r>
                            </m:sub>
                          </m:sSub>
                          <m:r>
                            <a:rPr kumimoji="1" lang="en-US" altLang="zh-CN" b="0" i="1" smtClean="0">
                              <a:latin typeface="Cambria Math"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charset="0"/>
                                </a:rPr>
                                <m:t>𝑠</m:t>
                              </m:r>
                            </m:e>
                            <m:sub>
                              <m:r>
                                <a:rPr kumimoji="1" lang="en-US" altLang="zh-CN" b="0" i="1" smtClean="0">
                                  <a:latin typeface="Cambria Math" charset="0"/>
                                </a:rPr>
                                <m:t>𝑗</m:t>
                              </m:r>
                            </m:sub>
                          </m:sSub>
                        </m:e>
                      </m:d>
                      <m:r>
                        <a:rPr kumimoji="1" lang="en-US" altLang="zh-CN" b="0" i="1" smtClean="0">
                          <a:latin typeface="Cambria Math" charset="0"/>
                        </a:rPr>
                        <m:t>=</m:t>
                      </m:r>
                      <m:nary>
                        <m:naryPr>
                          <m:chr m:val="∑"/>
                          <m:ctrlPr>
                            <a:rPr kumimoji="1" lang="is-IS" altLang="zh-CN" b="0" i="1" smtClean="0">
                              <a:latin typeface="Cambria Math" panose="02040503050406030204" pitchFamily="18"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sup>
                        <m:e>
                          <m:r>
                            <a:rPr kumimoji="1" lang="en-US" altLang="zh-CN" b="0" i="1" smtClean="0">
                              <a:latin typeface="Cambria Math" charset="0"/>
                            </a:rPr>
                            <m:t>𝑃</m:t>
                          </m:r>
                          <m:d>
                            <m:dPr>
                              <m:ctrlPr>
                                <a:rPr kumimoji="1" lang="en-US" altLang="zh-CN" b="0" i="1" smtClean="0">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i="1">
                                      <a:latin typeface="Cambria Math" charset="0"/>
                                    </a:rPr>
                                    <m:t>𝑡</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i="1">
                                      <a:latin typeface="Cambria Math" charset="0"/>
                                    </a:rPr>
                                    <m:t>𝑗</m:t>
                                  </m:r>
                                </m:sub>
                              </m:sSub>
                              <m:r>
                                <a:rPr kumimoji="1" lang="en-US" altLang="zh-CN" i="1">
                                  <a:latin typeface="Cambria Math" charset="0"/>
                                  <a:ea typeface="Cambria Math" charset="0"/>
                                  <a:cs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i="1">
                                      <a:latin typeface="Cambria Math" charset="0"/>
                                    </a:rPr>
                                    <m:t>𝑡</m:t>
                                  </m:r>
                                  <m:r>
                                    <a:rPr kumimoji="1" lang="en-US" altLang="zh-CN" b="0" i="1" smtClean="0">
                                      <a:latin typeface="Cambria Math" charset="0"/>
                                    </a:rPr>
                                    <m:t>−1</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b="0" i="1" smtClean="0">
                                      <a:latin typeface="Cambria Math" charset="0"/>
                                    </a:rPr>
                                    <m:t>𝑖</m:t>
                                  </m:r>
                                </m:sub>
                              </m:sSub>
                            </m:e>
                          </m:d>
                        </m:e>
                      </m:nary>
                    </m:oMath>
                  </m:oMathPara>
                </a14:m>
                <a:endParaRPr kumimoji="1" lang="en-US" altLang="zh-CN" b="0" dirty="0" smtClean="0"/>
              </a:p>
            </p:txBody>
          </p:sp>
        </mc:Choice>
        <mc:Fallback xmlns="">
          <p:sp>
            <p:nvSpPr>
              <p:cNvPr id="15" name="文本框 14"/>
              <p:cNvSpPr txBox="1">
                <a:spLocks noRot="1" noChangeAspect="1" noMove="1" noResize="1" noEditPoints="1" noAdjustHandles="1" noChangeArrowheads="1" noChangeShapeType="1" noTextEdit="1"/>
              </p:cNvSpPr>
              <p:nvPr/>
            </p:nvSpPr>
            <p:spPr>
              <a:xfrm>
                <a:off x="730914" y="4398469"/>
                <a:ext cx="3808543" cy="789960"/>
              </a:xfrm>
              <a:prstGeom prst="rect">
                <a:avLst/>
              </a:prstGeom>
              <a:blipFill rotWithShape="0">
                <a:blip r:embed="rId3"/>
                <a:stretch>
                  <a:fillRect/>
                </a:stretch>
              </a:blipFill>
            </p:spPr>
            <p:txBody>
              <a:bodyPr/>
              <a:lstStyle/>
              <a:p>
                <a:r>
                  <a:rPr lang="zh-CN" altLang="en-US">
                    <a:noFill/>
                  </a:rPr>
                  <a:t> </a:t>
                </a:r>
              </a:p>
            </p:txBody>
          </p:sp>
        </mc:Fallback>
      </mc:AlternateContent>
      <p:sp>
        <p:nvSpPr>
          <p:cNvPr id="16" name="文本框 15"/>
          <p:cNvSpPr txBox="1"/>
          <p:nvPr/>
        </p:nvSpPr>
        <p:spPr>
          <a:xfrm>
            <a:off x="939724" y="2634729"/>
            <a:ext cx="453970" cy="369332"/>
          </a:xfrm>
          <a:prstGeom prst="rect">
            <a:avLst/>
          </a:prstGeom>
          <a:noFill/>
        </p:spPr>
        <p:txBody>
          <a:bodyPr wrap="none" rtlCol="0">
            <a:spAutoFit/>
          </a:bodyPr>
          <a:lstStyle/>
          <a:p>
            <a:r>
              <a:rPr kumimoji="1" lang="en-US" altLang="zh-CN" dirty="0"/>
              <a:t>t</a:t>
            </a:r>
            <a:r>
              <a:rPr kumimoji="1" lang="en-US" altLang="zh-CN" dirty="0" smtClean="0"/>
              <a:t>-2</a:t>
            </a:r>
            <a:endParaRPr kumimoji="1" lang="zh-CN" altLang="en-US" dirty="0"/>
          </a:p>
        </p:txBody>
      </p:sp>
      <mc:AlternateContent xmlns:mc="http://schemas.openxmlformats.org/markup-compatibility/2006" xmlns:a14="http://schemas.microsoft.com/office/drawing/2010/main">
        <mc:Choice Requires="a14">
          <p:sp>
            <p:nvSpPr>
              <p:cNvPr id="17" name="文本框 16"/>
              <p:cNvSpPr txBox="1"/>
              <p:nvPr/>
            </p:nvSpPr>
            <p:spPr>
              <a:xfrm>
                <a:off x="730914" y="5259693"/>
                <a:ext cx="5162182" cy="7899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                     =</m:t>
                      </m:r>
                      <m:nary>
                        <m:naryPr>
                          <m:chr m:val="∑"/>
                          <m:ctrlPr>
                            <a:rPr kumimoji="1" lang="is-IS" altLang="zh-CN" b="0" i="1" smtClean="0">
                              <a:latin typeface="Cambria Math" panose="02040503050406030204" pitchFamily="18"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sup>
                        <m:e>
                          <m:r>
                            <a:rPr kumimoji="1" lang="en-US" altLang="zh-CN" b="0" i="1" smtClean="0">
                              <a:latin typeface="Cambria Math" charset="0"/>
                            </a:rPr>
                            <m:t>𝑃</m:t>
                          </m:r>
                          <m:d>
                            <m:dPr>
                              <m:ctrlPr>
                                <a:rPr kumimoji="1" lang="en-US" altLang="zh-CN" b="0" i="1" smtClean="0">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i="1">
                                      <a:latin typeface="Cambria Math" charset="0"/>
                                    </a:rPr>
                                    <m:t>𝑡</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i="1">
                                      <a:latin typeface="Cambria Math" charset="0"/>
                                    </a:rPr>
                                    <m:t>𝑗</m:t>
                                  </m:r>
                                </m:sub>
                              </m:sSub>
                              <m:r>
                                <a:rPr kumimoji="1" lang="en-US" altLang="zh-CN" b="0" i="1" smtClean="0">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i="1">
                                      <a:latin typeface="Cambria Math" charset="0"/>
                                    </a:rPr>
                                    <m:t>𝑡</m:t>
                                  </m:r>
                                  <m:r>
                                    <a:rPr kumimoji="1" lang="en-US" altLang="zh-CN" b="0" i="1" smtClean="0">
                                      <a:latin typeface="Cambria Math" charset="0"/>
                                    </a:rPr>
                                    <m:t>−1</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b="0" i="1" smtClean="0">
                                      <a:latin typeface="Cambria Math" charset="0"/>
                                    </a:rPr>
                                    <m:t>𝑖</m:t>
                                  </m:r>
                                </m:sub>
                              </m:sSub>
                            </m:e>
                          </m:d>
                          <m:r>
                            <a:rPr kumimoji="1" lang="en-US" altLang="zh-CN" b="0" i="1" smtClean="0">
                              <a:latin typeface="Cambria Math" charset="0"/>
                            </a:rPr>
                            <m:t>∗</m:t>
                          </m:r>
                          <m:r>
                            <a:rPr kumimoji="1" lang="en-US" altLang="zh-CN" b="0" i="1" smtClean="0">
                              <a:latin typeface="Cambria Math" charset="0"/>
                            </a:rPr>
                            <m:t>𝑃</m:t>
                          </m:r>
                          <m:r>
                            <a:rPr kumimoji="1" lang="en-US" altLang="zh-CN" b="0" i="1" smtClean="0">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i="1">
                                  <a:latin typeface="Cambria Math" charset="0"/>
                                </a:rPr>
                                <m:t>𝑡</m:t>
                              </m:r>
                              <m:r>
                                <a:rPr kumimoji="1" lang="en-US" altLang="zh-CN" i="1">
                                  <a:latin typeface="Cambria Math" charset="0"/>
                                </a:rPr>
                                <m:t>−1</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i="1">
                                  <a:latin typeface="Cambria Math" charset="0"/>
                                </a:rPr>
                                <m:t>𝑖</m:t>
                              </m:r>
                            </m:sub>
                          </m:sSub>
                          <m:r>
                            <a:rPr kumimoji="1" lang="en-US" altLang="zh-CN" b="0" i="1" smtClean="0">
                              <a:latin typeface="Cambria Math" charset="0"/>
                            </a:rPr>
                            <m:t>)</m:t>
                          </m:r>
                        </m:e>
                      </m:nary>
                    </m:oMath>
                  </m:oMathPara>
                </a14:m>
                <a:endParaRPr kumimoji="1" lang="en-US" altLang="zh-CN" b="0" dirty="0" smtClean="0"/>
              </a:p>
            </p:txBody>
          </p:sp>
        </mc:Choice>
        <mc:Fallback xmlns="">
          <p:sp>
            <p:nvSpPr>
              <p:cNvPr id="17" name="文本框 16"/>
              <p:cNvSpPr txBox="1">
                <a:spLocks noRot="1" noChangeAspect="1" noMove="1" noResize="1" noEditPoints="1" noAdjustHandles="1" noChangeArrowheads="1" noChangeShapeType="1" noTextEdit="1"/>
              </p:cNvSpPr>
              <p:nvPr/>
            </p:nvSpPr>
            <p:spPr>
              <a:xfrm>
                <a:off x="730914" y="5259693"/>
                <a:ext cx="5162182" cy="789960"/>
              </a:xfrm>
              <a:prstGeom prst="rect">
                <a:avLst/>
              </a:prstGeom>
              <a:blipFill rotWithShape="0">
                <a:blip r:embed="rId4"/>
                <a:stretch>
                  <a:fillRect b="-7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30914" y="6073950"/>
                <a:ext cx="3451651" cy="7899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                     =</m:t>
                      </m:r>
                      <m:nary>
                        <m:naryPr>
                          <m:chr m:val="∑"/>
                          <m:ctrlPr>
                            <a:rPr kumimoji="1" lang="is-IS" altLang="zh-CN" b="0" i="1" smtClean="0">
                              <a:latin typeface="Cambria Math" panose="02040503050406030204" pitchFamily="18"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sup>
                        <m:e>
                          <m:sSub>
                            <m:sSubPr>
                              <m:ctrlPr>
                                <a:rPr kumimoji="1" lang="en-US" altLang="zh-CN" b="0" i="1" smtClean="0">
                                  <a:latin typeface="Cambria Math" panose="02040503050406030204" pitchFamily="18" charset="0"/>
                                </a:rPr>
                              </m:ctrlPr>
                            </m:sSubPr>
                            <m:e>
                              <m:r>
                                <a:rPr kumimoji="1" lang="en-US" altLang="zh-CN" b="0" i="1" smtClean="0">
                                  <a:latin typeface="Cambria Math" charset="0"/>
                                </a:rPr>
                                <m:t>𝑎</m:t>
                              </m:r>
                            </m:e>
                            <m:sub>
                              <m:r>
                                <a:rPr kumimoji="1" lang="en-US" altLang="zh-CN" b="0" i="1" smtClean="0">
                                  <a:latin typeface="Cambria Math" charset="0"/>
                                </a:rPr>
                                <m:t>𝑖𝑗</m:t>
                              </m:r>
                            </m:sub>
                          </m:sSub>
                          <m:r>
                            <a:rPr kumimoji="1" lang="en-US" altLang="zh-CN" b="0" i="1" smtClean="0">
                              <a:latin typeface="Cambria Math" charset="0"/>
                            </a:rPr>
                            <m:t>∗</m:t>
                          </m:r>
                          <m:r>
                            <a:rPr kumimoji="1" lang="en-US" altLang="zh-CN" b="0" i="1" smtClean="0">
                              <a:latin typeface="Cambria Math" charset="0"/>
                            </a:rPr>
                            <m:t>𝑃</m:t>
                          </m:r>
                          <m:r>
                            <a:rPr kumimoji="1" lang="en-US" altLang="zh-CN" b="0" i="1" smtClean="0">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i="1">
                                  <a:latin typeface="Cambria Math" charset="0"/>
                                </a:rPr>
                                <m:t>𝑡</m:t>
                              </m:r>
                              <m:r>
                                <a:rPr kumimoji="1" lang="en-US" altLang="zh-CN" i="1">
                                  <a:latin typeface="Cambria Math" charset="0"/>
                                </a:rPr>
                                <m:t>−1</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i="1">
                                  <a:latin typeface="Cambria Math" charset="0"/>
                                </a:rPr>
                                <m:t>𝑖</m:t>
                              </m:r>
                            </m:sub>
                          </m:sSub>
                          <m:r>
                            <a:rPr kumimoji="1" lang="en-US" altLang="zh-CN" b="0" i="1" smtClean="0">
                              <a:latin typeface="Cambria Math" charset="0"/>
                            </a:rPr>
                            <m:t>)</m:t>
                          </m:r>
                        </m:e>
                      </m:nary>
                    </m:oMath>
                  </m:oMathPara>
                </a14:m>
                <a:endParaRPr kumimoji="1" lang="en-US" altLang="zh-CN" b="0" dirty="0" smtClean="0"/>
              </a:p>
            </p:txBody>
          </p:sp>
        </mc:Choice>
        <mc:Fallback xmlns="">
          <p:sp>
            <p:nvSpPr>
              <p:cNvPr id="18" name="文本框 17"/>
              <p:cNvSpPr txBox="1">
                <a:spLocks noRot="1" noChangeAspect="1" noMove="1" noResize="1" noEditPoints="1" noAdjustHandles="1" noChangeArrowheads="1" noChangeShapeType="1" noTextEdit="1"/>
              </p:cNvSpPr>
              <p:nvPr/>
            </p:nvSpPr>
            <p:spPr>
              <a:xfrm>
                <a:off x="730914" y="6073950"/>
                <a:ext cx="3451651" cy="789960"/>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日期占位符 6"/>
          <p:cNvSpPr>
            <a:spLocks noGrp="1"/>
          </p:cNvSpPr>
          <p:nvPr>
            <p:ph type="dt" sz="half" idx="10"/>
          </p:nvPr>
        </p:nvSpPr>
        <p:spPr/>
        <p:txBody>
          <a:bodyPr/>
          <a:lstStyle/>
          <a:p>
            <a:fld id="{6504CB60-5A2E-43A7-86D1-555D887B3006}" type="datetime1">
              <a:rPr lang="zh-CN" altLang="en-US" smtClean="0"/>
              <a:t>2019/2/22</a:t>
            </a:fld>
            <a:endParaRPr lang="zh-CN" altLang="en-US"/>
          </a:p>
        </p:txBody>
      </p:sp>
      <p:sp>
        <p:nvSpPr>
          <p:cNvPr id="9" name="灯片编号占位符 8"/>
          <p:cNvSpPr>
            <a:spLocks noGrp="1"/>
          </p:cNvSpPr>
          <p:nvPr>
            <p:ph type="sldNum" sz="quarter" idx="12"/>
          </p:nvPr>
        </p:nvSpPr>
        <p:spPr/>
        <p:txBody>
          <a:bodyPr/>
          <a:lstStyle/>
          <a:p>
            <a:fld id="{3F769AD3-636C-4583-9912-BE9DB57EB6C4}" type="slidenum">
              <a:rPr lang="zh-CN" altLang="en-US" smtClean="0"/>
              <a:t>24</a:t>
            </a:fld>
            <a:endParaRPr lang="zh-CN" altLang="en-US"/>
          </a:p>
        </p:txBody>
      </p:sp>
    </p:spTree>
    <p:extLst>
      <p:ext uri="{BB962C8B-B14F-4D97-AF65-F5344CB8AC3E}">
        <p14:creationId xmlns:p14="http://schemas.microsoft.com/office/powerpoint/2010/main" val="2490761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kumimoji="1" lang="zh-CN" altLang="en-US" dirty="0" smtClean="0"/>
              <a:t>六</a:t>
            </a:r>
            <a:r>
              <a:rPr kumimoji="1" lang="zh-CN" altLang="en-US" dirty="0"/>
              <a:t>：马尔可夫</a:t>
            </a:r>
            <a:r>
              <a:rPr kumimoji="1" lang="zh-CN" altLang="en-US" dirty="0" smtClean="0"/>
              <a:t>模型</a:t>
            </a:r>
            <a:r>
              <a:rPr kumimoji="1" lang="en-US" altLang="zh-CN" dirty="0" smtClean="0"/>
              <a:t>——</a:t>
            </a:r>
            <a:r>
              <a:rPr kumimoji="1" lang="zh-CN" altLang="en-US" dirty="0" smtClean="0"/>
              <a:t>动态规划解法（</a:t>
            </a:r>
            <a:r>
              <a:rPr kumimoji="1" lang="en-US" altLang="zh-CN" dirty="0" smtClean="0"/>
              <a:t>2</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表格扩展</a:t>
            </a:r>
          </a:p>
          <a:p>
            <a:endParaRPr kumimoji="1" lang="zh-CN" altLang="en-US" dirty="0" smtClean="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1383219" y="1996829"/>
              <a:ext cx="6312474" cy="2747138"/>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232474">
                      <a:extLst>
                        <a:ext uri="{9D8B030D-6E8A-4147-A177-3AD203B41FA5}">
                          <a16:colId xmlns:a16="http://schemas.microsoft.com/office/drawing/2014/main" val="20005"/>
                        </a:ext>
                      </a:extLst>
                    </a:gridCol>
                  </a:tblGrid>
                  <a:tr h="595093">
                    <a:tc>
                      <a:txBody>
                        <a:bodyPr/>
                        <a:lstStyle/>
                        <a:p>
                          <a:pPr algn="ctr"/>
                          <a:r>
                            <a:rPr lang="en-US" altLang="zh-CN" sz="1600" dirty="0" smtClean="0"/>
                            <a:t>t</a:t>
                          </a:r>
                          <a:endParaRPr lang="zh-CN" altLang="en-US" sz="1600" dirty="0"/>
                        </a:p>
                      </a:txBody>
                      <a:tcPr anchor="ctr"/>
                    </a:tc>
                    <a:tc>
                      <a:txBody>
                        <a:bodyPr/>
                        <a:lstStyle/>
                        <a:p>
                          <a:pPr algn="ctr"/>
                          <a:r>
                            <a:rPr lang="en-US" altLang="zh-CN" sz="1600" dirty="0" smtClean="0"/>
                            <a:t>P(</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charset="0"/>
                                    </a:rPr>
                                    <m:t>𝑧</m:t>
                                  </m:r>
                                </m:e>
                                <m:sub>
                                  <m:r>
                                    <a:rPr kumimoji="1" lang="en-US" altLang="zh-CN" sz="1600" b="0" i="1" smtClean="0">
                                      <a:latin typeface="Cambria Math" charset="0"/>
                                    </a:rPr>
                                    <m:t>𝑡</m:t>
                                  </m:r>
                                </m:sub>
                              </m:sSub>
                              <m:r>
                                <a:rPr kumimoji="1" lang="en-US" altLang="zh-CN" sz="1600" b="0" i="1" smtClean="0">
                                  <a:latin typeface="Cambria Math" charset="0"/>
                                </a:rPr>
                                <m:t>=</m:t>
                              </m:r>
                              <m:sSub>
                                <m:sSubPr>
                                  <m:ctrlPr>
                                    <a:rPr kumimoji="1" lang="en-US" altLang="zh-CN" sz="1600" b="0" i="1" smtClean="0">
                                      <a:latin typeface="Cambria Math" panose="02040503050406030204" pitchFamily="18" charset="0"/>
                                    </a:rPr>
                                  </m:ctrlPr>
                                </m:sSubPr>
                                <m:e>
                                  <m:r>
                                    <a:rPr kumimoji="1" lang="en-US" altLang="zh-CN" sz="1600" b="0" i="1" smtClean="0">
                                      <a:latin typeface="Cambria Math" charset="0"/>
                                    </a:rPr>
                                    <m:t>𝑠</m:t>
                                  </m:r>
                                </m:e>
                                <m:sub>
                                  <m:r>
                                    <a:rPr kumimoji="1" lang="en-US" altLang="zh-CN" sz="1600" b="0" i="1" smtClean="0">
                                      <a:latin typeface="Cambria Math" charset="0"/>
                                    </a:rPr>
                                    <m:t>1</m:t>
                                  </m:r>
                                </m:sub>
                              </m:sSub>
                            </m:oMath>
                          </a14:m>
                          <a:r>
                            <a:rPr lang="en-US" altLang="zh-CN" sz="1600" dirty="0" smtClean="0"/>
                            <a:t>)</a:t>
                          </a:r>
                          <a:endParaRPr lang="zh-CN" altLang="en-US" sz="1600" dirty="0"/>
                        </a:p>
                      </a:txBody>
                      <a:tcPr anchor="ctr"/>
                    </a:tc>
                    <a:tc>
                      <a:txBody>
                        <a:bodyPr/>
                        <a:lstStyle/>
                        <a:p>
                          <a:pPr algn="ctr"/>
                          <a:r>
                            <a:rPr lang="mr-IN" altLang="zh-CN" sz="1600" dirty="0" smtClean="0"/>
                            <a:t>…</a:t>
                          </a:r>
                          <a:endParaRPr lang="zh-CN" altLang="en-US" sz="1600" dirty="0"/>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600" dirty="0" smtClean="0"/>
                            <a:t>P(</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charset="0"/>
                                    </a:rPr>
                                    <m:t>𝑧</m:t>
                                  </m:r>
                                </m:e>
                                <m:sub>
                                  <m:r>
                                    <a:rPr kumimoji="1" lang="en-US" altLang="zh-CN" sz="1600" b="0" i="1" smtClean="0">
                                      <a:latin typeface="Cambria Math" charset="0"/>
                                    </a:rPr>
                                    <m:t>𝑡</m:t>
                                  </m:r>
                                </m:sub>
                              </m:sSub>
                              <m:r>
                                <a:rPr kumimoji="1" lang="en-US" altLang="zh-CN" sz="1600" b="0" i="1" smtClean="0">
                                  <a:latin typeface="Cambria Math" charset="0"/>
                                </a:rPr>
                                <m:t>=</m:t>
                              </m:r>
                              <m:sSub>
                                <m:sSubPr>
                                  <m:ctrlPr>
                                    <a:rPr kumimoji="1" lang="en-US" altLang="zh-CN" sz="1600" b="0" i="1" smtClean="0">
                                      <a:latin typeface="Cambria Math" panose="02040503050406030204" pitchFamily="18" charset="0"/>
                                    </a:rPr>
                                  </m:ctrlPr>
                                </m:sSubPr>
                                <m:e>
                                  <m:r>
                                    <a:rPr kumimoji="1" lang="en-US" altLang="zh-CN" sz="1600" b="0" i="1" smtClean="0">
                                      <a:latin typeface="Cambria Math" charset="0"/>
                                    </a:rPr>
                                    <m:t>𝑠</m:t>
                                  </m:r>
                                </m:e>
                                <m:sub>
                                  <m:r>
                                    <a:rPr kumimoji="1" lang="en-US" altLang="zh-CN" sz="1600" b="0" i="1" smtClean="0">
                                      <a:latin typeface="Cambria Math" charset="0"/>
                                    </a:rPr>
                                    <m:t>𝑖</m:t>
                                  </m:r>
                                </m:sub>
                              </m:sSub>
                            </m:oMath>
                          </a14:m>
                          <a:r>
                            <a:rPr lang="en-US" altLang="zh-CN" sz="1600" dirty="0" smtClean="0"/>
                            <a:t>)</a:t>
                          </a:r>
                          <a:endParaRPr lang="zh-CN" altLang="en-US" sz="1600" dirty="0"/>
                        </a:p>
                      </a:txBody>
                      <a:tcPr anchor="ctr"/>
                    </a:tc>
                    <a:tc>
                      <a:txBody>
                        <a:bodyPr/>
                        <a:lstStyle/>
                        <a:p>
                          <a:pPr algn="ctr"/>
                          <a:r>
                            <a:rPr lang="mr-IN" altLang="zh-CN" sz="1600" dirty="0" smtClean="0"/>
                            <a:t>…</a:t>
                          </a:r>
                          <a:endParaRPr lang="zh-CN" altLang="en-US" sz="1600" dirty="0"/>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600" dirty="0" smtClean="0"/>
                            <a:t>P(</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charset="0"/>
                                    </a:rPr>
                                    <m:t>𝑧</m:t>
                                  </m:r>
                                </m:e>
                                <m:sub>
                                  <m:r>
                                    <a:rPr kumimoji="1" lang="en-US" altLang="zh-CN" sz="1600" b="0" i="1" smtClean="0">
                                      <a:latin typeface="Cambria Math" charset="0"/>
                                    </a:rPr>
                                    <m:t>𝑡</m:t>
                                  </m:r>
                                </m:sub>
                              </m:sSub>
                              <m:r>
                                <a:rPr kumimoji="1" lang="en-US" altLang="zh-CN" sz="1600" b="0" i="1" smtClean="0">
                                  <a:latin typeface="Cambria Math" charset="0"/>
                                </a:rPr>
                                <m:t>=</m:t>
                              </m:r>
                              <m:sSub>
                                <m:sSubPr>
                                  <m:ctrlPr>
                                    <a:rPr kumimoji="1" lang="en-US" altLang="zh-CN" sz="1600" b="0" i="1" smtClean="0">
                                      <a:latin typeface="Cambria Math" panose="02040503050406030204" pitchFamily="18" charset="0"/>
                                    </a:rPr>
                                  </m:ctrlPr>
                                </m:sSubPr>
                                <m:e>
                                  <m:r>
                                    <a:rPr kumimoji="1" lang="en-US" altLang="zh-CN" sz="1600" b="0" i="1" smtClean="0">
                                      <a:latin typeface="Cambria Math" charset="0"/>
                                    </a:rPr>
                                    <m:t>𝑠</m:t>
                                  </m:r>
                                </m:e>
                                <m:sub>
                                  <m:r>
                                    <a:rPr kumimoji="1" lang="en-US" altLang="zh-CN" sz="1600" b="0" i="1" smtClean="0">
                                      <a:latin typeface="Cambria Math" charset="0"/>
                                    </a:rPr>
                                    <m:t>|</m:t>
                                  </m:r>
                                  <m:r>
                                    <a:rPr kumimoji="1" lang="en-US" altLang="zh-CN" sz="1600" b="0" i="1" smtClean="0">
                                      <a:latin typeface="Cambria Math" charset="0"/>
                                    </a:rPr>
                                    <m:t>𝑠</m:t>
                                  </m:r>
                                  <m:r>
                                    <a:rPr kumimoji="1" lang="en-US" altLang="zh-CN" sz="1600" b="0" i="1" smtClean="0">
                                      <a:latin typeface="Cambria Math" charset="0"/>
                                    </a:rPr>
                                    <m:t>|</m:t>
                                  </m:r>
                                </m:sub>
                              </m:sSub>
                            </m:oMath>
                          </a14:m>
                          <a:r>
                            <a:rPr lang="en-US" altLang="zh-CN" sz="1600" dirty="0" smtClean="0"/>
                            <a:t>)</a:t>
                          </a:r>
                          <a:endParaRPr lang="zh-CN" altLang="en-US" sz="1600" dirty="0"/>
                        </a:p>
                      </a:txBody>
                      <a:tcPr anchor="ctr"/>
                    </a:tc>
                    <a:extLst>
                      <a:ext uri="{0D108BD9-81ED-4DB2-BD59-A6C34878D82A}">
                        <a16:rowId xmlns:a16="http://schemas.microsoft.com/office/drawing/2014/main" val="10000"/>
                      </a:ext>
                    </a:extLst>
                  </a:tr>
                  <a:tr h="595093">
                    <a:tc>
                      <a:txBody>
                        <a:bodyPr/>
                        <a:lstStyle/>
                        <a:p>
                          <a:pPr algn="ctr"/>
                          <a:r>
                            <a:rPr lang="en-US" altLang="zh-CN" sz="1600" dirty="0" smtClean="0"/>
                            <a:t>0</a:t>
                          </a: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10001"/>
                      </a:ext>
                    </a:extLst>
                  </a:tr>
                  <a:tr h="518984">
                    <a:tc>
                      <a:txBody>
                        <a:bodyPr/>
                        <a:lstStyle/>
                        <a:p>
                          <a:pPr algn="ctr"/>
                          <a:r>
                            <a:rPr lang="en-US" altLang="zh-CN" sz="1600" dirty="0" smtClean="0"/>
                            <a:t>1</a:t>
                          </a: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10002"/>
                      </a:ext>
                    </a:extLst>
                  </a:tr>
                  <a:tr h="518984">
                    <a:tc>
                      <a:txBody>
                        <a:bodyPr/>
                        <a:lstStyle/>
                        <a:p>
                          <a:pPr algn="ctr"/>
                          <a:r>
                            <a:rPr lang="mr-IN" altLang="zh-CN" sz="1600" dirty="0" smtClean="0"/>
                            <a:t>…</a:t>
                          </a: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10003"/>
                      </a:ext>
                    </a:extLst>
                  </a:tr>
                  <a:tr h="518984">
                    <a:tc>
                      <a:txBody>
                        <a:bodyPr/>
                        <a:lstStyle/>
                        <a:p>
                          <a:pPr algn="ctr"/>
                          <a:r>
                            <a:rPr lang="en-US" altLang="zh-CN" sz="1600" dirty="0" smtClean="0"/>
                            <a:t>T</a:t>
                          </a: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371279090"/>
                  </p:ext>
                </p:extLst>
              </p:nvPr>
            </p:nvGraphicFramePr>
            <p:xfrm>
              <a:off x="1383219" y="1996829"/>
              <a:ext cx="6312474" cy="2747138"/>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232474"/>
                  </a:tblGrid>
                  <a:tr h="595093">
                    <a:tc>
                      <a:txBody>
                        <a:bodyPr/>
                        <a:lstStyle/>
                        <a:p>
                          <a:pPr algn="ctr"/>
                          <a:r>
                            <a:rPr lang="en-US" altLang="zh-CN" sz="1600" dirty="0" smtClean="0"/>
                            <a:t>t</a:t>
                          </a:r>
                          <a:endParaRPr lang="zh-CN" altLang="en-US" sz="1600" dirty="0"/>
                        </a:p>
                      </a:txBody>
                      <a:tcPr anchor="ctr"/>
                    </a:tc>
                    <a:tc>
                      <a:txBody>
                        <a:bodyPr/>
                        <a:lstStyle/>
                        <a:p>
                          <a:endParaRPr lang="zh-CN"/>
                        </a:p>
                      </a:txBody>
                      <a:tcPr anchor="ctr">
                        <a:blipFill rotWithShape="0">
                          <a:blip r:embed="rId2"/>
                          <a:stretch>
                            <a:fillRect l="-100599" t="-1020" r="-423353" b="-363265"/>
                          </a:stretch>
                        </a:blipFill>
                      </a:tcPr>
                    </a:tc>
                    <a:tc>
                      <a:txBody>
                        <a:bodyPr/>
                        <a:lstStyle/>
                        <a:p>
                          <a:pPr algn="ctr"/>
                          <a:r>
                            <a:rPr lang="mr-IN" altLang="zh-CN" sz="1600" dirty="0" smtClean="0"/>
                            <a:t>…</a:t>
                          </a:r>
                          <a:endParaRPr lang="zh-CN" altLang="en-US" sz="1600" dirty="0"/>
                        </a:p>
                      </a:txBody>
                      <a:tcPr anchor="ctr"/>
                    </a:tc>
                    <a:tc>
                      <a:txBody>
                        <a:bodyPr/>
                        <a:lstStyle/>
                        <a:p>
                          <a:endParaRPr lang="zh-CN"/>
                        </a:p>
                      </a:txBody>
                      <a:tcPr anchor="ctr">
                        <a:blipFill rotWithShape="0">
                          <a:blip r:embed="rId2"/>
                          <a:stretch>
                            <a:fillRect l="-300599" t="-1020" r="-223353" b="-363265"/>
                          </a:stretch>
                        </a:blipFill>
                      </a:tcPr>
                    </a:tc>
                    <a:tc>
                      <a:txBody>
                        <a:bodyPr/>
                        <a:lstStyle/>
                        <a:p>
                          <a:pPr algn="ctr"/>
                          <a:r>
                            <a:rPr lang="mr-IN" altLang="zh-CN" sz="1600" dirty="0" smtClean="0"/>
                            <a:t>…</a:t>
                          </a:r>
                          <a:endParaRPr lang="zh-CN" altLang="en-US" sz="1600" dirty="0"/>
                        </a:p>
                      </a:txBody>
                      <a:tcPr anchor="ctr"/>
                    </a:tc>
                    <a:tc>
                      <a:txBody>
                        <a:bodyPr/>
                        <a:lstStyle/>
                        <a:p>
                          <a:endParaRPr lang="zh-CN"/>
                        </a:p>
                      </a:txBody>
                      <a:tcPr anchor="ctr">
                        <a:blipFill rotWithShape="0">
                          <a:blip r:embed="rId2"/>
                          <a:stretch>
                            <a:fillRect l="-413861" t="-1020" r="-1980" b="-363265"/>
                          </a:stretch>
                        </a:blipFill>
                      </a:tcPr>
                    </a:tc>
                  </a:tr>
                  <a:tr h="595093">
                    <a:tc>
                      <a:txBody>
                        <a:bodyPr/>
                        <a:lstStyle/>
                        <a:p>
                          <a:pPr algn="ctr"/>
                          <a:r>
                            <a:rPr lang="en-US" altLang="zh-CN" sz="1600" dirty="0" smtClean="0"/>
                            <a:t>0</a:t>
                          </a: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r>
                  <a:tr h="518984">
                    <a:tc>
                      <a:txBody>
                        <a:bodyPr/>
                        <a:lstStyle/>
                        <a:p>
                          <a:pPr algn="ctr"/>
                          <a:r>
                            <a:rPr lang="en-US" altLang="zh-CN" sz="1600" dirty="0" smtClean="0"/>
                            <a:t>1</a:t>
                          </a: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r>
                  <a:tr h="518984">
                    <a:tc>
                      <a:txBody>
                        <a:bodyPr/>
                        <a:lstStyle/>
                        <a:p>
                          <a:pPr algn="ctr"/>
                          <a:r>
                            <a:rPr lang="mr-IN" altLang="zh-CN" sz="1600" dirty="0" smtClean="0"/>
                            <a:t>…</a:t>
                          </a: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r>
                  <a:tr h="518984">
                    <a:tc>
                      <a:txBody>
                        <a:bodyPr/>
                        <a:lstStyle/>
                        <a:p>
                          <a:pPr algn="ctr"/>
                          <a:r>
                            <a:rPr lang="en-US" altLang="zh-CN" sz="1600" dirty="0" smtClean="0"/>
                            <a:t>T</a:t>
                          </a: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r>
                </a:tbl>
              </a:graphicData>
            </a:graphic>
          </p:graphicFrame>
        </mc:Fallback>
      </mc:AlternateContent>
      <p:cxnSp>
        <p:nvCxnSpPr>
          <p:cNvPr id="8" name="直线箭头连接符 7"/>
          <p:cNvCxnSpPr/>
          <p:nvPr/>
        </p:nvCxnSpPr>
        <p:spPr bwMode="auto">
          <a:xfrm>
            <a:off x="1970685" y="2994913"/>
            <a:ext cx="2743200" cy="318572"/>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线箭头连接符 9"/>
          <p:cNvCxnSpPr/>
          <p:nvPr/>
        </p:nvCxnSpPr>
        <p:spPr bwMode="auto">
          <a:xfrm>
            <a:off x="3090037" y="2994913"/>
            <a:ext cx="1702676" cy="318572"/>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线箭头连接符 11"/>
          <p:cNvCxnSpPr/>
          <p:nvPr/>
        </p:nvCxnSpPr>
        <p:spPr bwMode="auto">
          <a:xfrm>
            <a:off x="4934603" y="3055388"/>
            <a:ext cx="0" cy="258097"/>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线箭头连接符 13"/>
          <p:cNvCxnSpPr/>
          <p:nvPr/>
        </p:nvCxnSpPr>
        <p:spPr bwMode="auto">
          <a:xfrm flipH="1">
            <a:off x="5060727" y="2994913"/>
            <a:ext cx="1765738" cy="318572"/>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 name="文本框 14"/>
              <p:cNvSpPr txBox="1"/>
              <p:nvPr/>
            </p:nvSpPr>
            <p:spPr>
              <a:xfrm>
                <a:off x="468314" y="5217491"/>
                <a:ext cx="1090619" cy="319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charset="0"/>
                                </a:rPr>
                                <m:t>𝑧</m:t>
                              </m:r>
                            </m:e>
                            <m:sub>
                              <m:r>
                                <a:rPr kumimoji="1" lang="en-US" altLang="zh-CN" b="0" i="1" smtClean="0">
                                  <a:latin typeface="Cambria Math" charset="0"/>
                                </a:rPr>
                                <m:t>𝑡</m:t>
                              </m:r>
                            </m:sub>
                          </m:sSub>
                          <m:r>
                            <a:rPr kumimoji="1" lang="en-US" altLang="zh-CN" b="0" i="1" smtClean="0">
                              <a:latin typeface="Cambria Math"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charset="0"/>
                                </a:rPr>
                                <m:t>𝑠</m:t>
                              </m:r>
                            </m:e>
                            <m:sub>
                              <m:r>
                                <a:rPr kumimoji="1" lang="en-US" altLang="zh-CN" b="0" i="1" smtClean="0">
                                  <a:latin typeface="Cambria Math" charset="0"/>
                                </a:rPr>
                                <m:t>𝑗</m:t>
                              </m:r>
                            </m:sub>
                          </m:sSub>
                        </m:e>
                      </m:d>
                    </m:oMath>
                  </m:oMathPara>
                </a14:m>
                <a:endParaRPr kumimoji="1" lang="en-US" altLang="zh-CN" b="0" dirty="0" smtClean="0"/>
              </a:p>
            </p:txBody>
          </p:sp>
        </mc:Choice>
        <mc:Fallback xmlns="">
          <p:sp>
            <p:nvSpPr>
              <p:cNvPr id="15" name="文本框 14"/>
              <p:cNvSpPr txBox="1">
                <a:spLocks noRot="1" noChangeAspect="1" noMove="1" noResize="1" noEditPoints="1" noAdjustHandles="1" noChangeArrowheads="1" noChangeShapeType="1" noTextEdit="1"/>
              </p:cNvSpPr>
              <p:nvPr/>
            </p:nvSpPr>
            <p:spPr>
              <a:xfrm>
                <a:off x="468314" y="5217491"/>
                <a:ext cx="1090619" cy="319062"/>
              </a:xfrm>
              <a:prstGeom prst="rect">
                <a:avLst/>
              </a:prstGeom>
              <a:blipFill rotWithShape="0">
                <a:blip r:embed="rId3"/>
                <a:stretch>
                  <a:fillRect l="-3911" b="-2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15612" y="5849079"/>
                <a:ext cx="3366883" cy="7899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                     =</m:t>
                      </m:r>
                      <m:nary>
                        <m:naryPr>
                          <m:chr m:val="∑"/>
                          <m:ctrlPr>
                            <a:rPr kumimoji="1" lang="is-IS" altLang="zh-CN" b="0" i="1" smtClean="0">
                              <a:latin typeface="Cambria Math" panose="02040503050406030204" pitchFamily="18"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sup>
                        <m:e>
                          <m:sSub>
                            <m:sSubPr>
                              <m:ctrlPr>
                                <a:rPr kumimoji="1" lang="en-US" altLang="zh-CN" i="1">
                                  <a:latin typeface="Cambria Math" panose="02040503050406030204" pitchFamily="18" charset="0"/>
                                </a:rPr>
                              </m:ctrlPr>
                            </m:sSubPr>
                            <m:e>
                              <m:r>
                                <a:rPr kumimoji="1" lang="en-US" altLang="zh-CN" i="1">
                                  <a:latin typeface="Cambria Math" charset="0"/>
                                </a:rPr>
                                <m:t>𝑎</m:t>
                              </m:r>
                            </m:e>
                            <m:sub>
                              <m:r>
                                <a:rPr kumimoji="1" lang="en-US" altLang="zh-CN" b="0" i="1" smtClean="0">
                                  <a:latin typeface="Cambria Math" charset="0"/>
                                </a:rPr>
                                <m:t>01</m:t>
                              </m:r>
                            </m:sub>
                          </m:sSub>
                          <m:r>
                            <a:rPr kumimoji="1" lang="en-US" altLang="zh-CN" b="0" i="1" smtClean="0">
                              <a:latin typeface="Cambria Math" charset="0"/>
                            </a:rPr>
                            <m:t>∗</m:t>
                          </m:r>
                          <m:r>
                            <a:rPr kumimoji="1" lang="en-US" altLang="zh-CN" b="0" i="1" smtClean="0">
                              <a:latin typeface="Cambria Math" charset="0"/>
                            </a:rPr>
                            <m:t>𝑃</m:t>
                          </m:r>
                          <m:r>
                            <a:rPr kumimoji="1" lang="en-US" altLang="zh-CN" b="0" i="1" smtClean="0">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b="0" i="1" smtClean="0">
                                  <a:latin typeface="Cambria Math" charset="0"/>
                                </a:rPr>
                                <m:t>0</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i="1">
                                  <a:latin typeface="Cambria Math" charset="0"/>
                                </a:rPr>
                                <m:t>𝑖</m:t>
                              </m:r>
                            </m:sub>
                          </m:sSub>
                          <m:r>
                            <a:rPr kumimoji="1" lang="en-US" altLang="zh-CN" b="0" i="1" smtClean="0">
                              <a:latin typeface="Cambria Math" charset="0"/>
                            </a:rPr>
                            <m:t>)</m:t>
                          </m:r>
                        </m:e>
                      </m:nary>
                    </m:oMath>
                  </m:oMathPara>
                </a14:m>
                <a:endParaRPr kumimoji="1" lang="en-US" altLang="zh-CN" b="0" dirty="0" smtClean="0"/>
              </a:p>
            </p:txBody>
          </p:sp>
        </mc:Choice>
        <mc:Fallback xmlns="">
          <p:sp>
            <p:nvSpPr>
              <p:cNvPr id="17" name="文本框 16"/>
              <p:cNvSpPr txBox="1">
                <a:spLocks noRot="1" noChangeAspect="1" noMove="1" noResize="1" noEditPoints="1" noAdjustHandles="1" noChangeArrowheads="1" noChangeShapeType="1" noTextEdit="1"/>
              </p:cNvSpPr>
              <p:nvPr/>
            </p:nvSpPr>
            <p:spPr>
              <a:xfrm>
                <a:off x="515612" y="5849079"/>
                <a:ext cx="3366883" cy="789960"/>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9" name="直线箭头连接符 8"/>
          <p:cNvCxnSpPr/>
          <p:nvPr/>
        </p:nvCxnSpPr>
        <p:spPr bwMode="auto">
          <a:xfrm flipH="1">
            <a:off x="3941375" y="3680619"/>
            <a:ext cx="851338" cy="386884"/>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线箭头连接符 12"/>
          <p:cNvCxnSpPr/>
          <p:nvPr/>
        </p:nvCxnSpPr>
        <p:spPr bwMode="auto">
          <a:xfrm>
            <a:off x="2096814" y="3614376"/>
            <a:ext cx="1754462" cy="405831"/>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线箭头连接符 19"/>
          <p:cNvCxnSpPr/>
          <p:nvPr/>
        </p:nvCxnSpPr>
        <p:spPr bwMode="auto">
          <a:xfrm>
            <a:off x="3090037" y="3479558"/>
            <a:ext cx="851338" cy="587945"/>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线箭头连接符 21"/>
          <p:cNvCxnSpPr/>
          <p:nvPr/>
        </p:nvCxnSpPr>
        <p:spPr bwMode="auto">
          <a:xfrm flipH="1">
            <a:off x="4067503" y="3614376"/>
            <a:ext cx="2979683" cy="405831"/>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线箭头连接符 23"/>
          <p:cNvCxnSpPr/>
          <p:nvPr/>
        </p:nvCxnSpPr>
        <p:spPr bwMode="auto">
          <a:xfrm>
            <a:off x="4067503" y="4067503"/>
            <a:ext cx="1876093" cy="394138"/>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5" name="文本框 24"/>
              <p:cNvSpPr txBox="1"/>
              <p:nvPr/>
            </p:nvSpPr>
            <p:spPr>
              <a:xfrm>
                <a:off x="1558933" y="4950510"/>
                <a:ext cx="2361032" cy="7899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 =</m:t>
                      </m:r>
                      <m:nary>
                        <m:naryPr>
                          <m:chr m:val="∑"/>
                          <m:ctrlPr>
                            <a:rPr kumimoji="1" lang="is-IS" altLang="zh-CN" b="0" i="1" smtClean="0">
                              <a:latin typeface="Cambria Math" panose="02040503050406030204" pitchFamily="18"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sup>
                        <m:e>
                          <m:sSub>
                            <m:sSubPr>
                              <m:ctrlPr>
                                <a:rPr kumimoji="1" lang="en-US" altLang="zh-CN" b="0" i="1" smtClean="0">
                                  <a:latin typeface="Cambria Math" panose="02040503050406030204" pitchFamily="18" charset="0"/>
                                </a:rPr>
                              </m:ctrlPr>
                            </m:sSubPr>
                            <m:e>
                              <m:r>
                                <a:rPr kumimoji="1" lang="en-US" altLang="zh-CN" b="0" i="1" smtClean="0">
                                  <a:latin typeface="Cambria Math" charset="0"/>
                                </a:rPr>
                                <m:t>𝑎</m:t>
                              </m:r>
                            </m:e>
                            <m:sub>
                              <m:r>
                                <a:rPr kumimoji="1" lang="en-US" altLang="zh-CN" b="0" i="1" smtClean="0">
                                  <a:latin typeface="Cambria Math" charset="0"/>
                                </a:rPr>
                                <m:t>𝑖𝑗</m:t>
                              </m:r>
                            </m:sub>
                          </m:sSub>
                          <m:r>
                            <a:rPr kumimoji="1" lang="en-US" altLang="zh-CN" b="0" i="1" smtClean="0">
                              <a:latin typeface="Cambria Math" charset="0"/>
                            </a:rPr>
                            <m:t>∗</m:t>
                          </m:r>
                          <m:r>
                            <a:rPr kumimoji="1" lang="en-US" altLang="zh-CN" b="0" i="1" smtClean="0">
                              <a:latin typeface="Cambria Math" charset="0"/>
                            </a:rPr>
                            <m:t>𝑃</m:t>
                          </m:r>
                          <m:r>
                            <a:rPr kumimoji="1" lang="en-US" altLang="zh-CN" b="0" i="1" smtClean="0">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i="1">
                                  <a:latin typeface="Cambria Math" charset="0"/>
                                </a:rPr>
                                <m:t>𝑡</m:t>
                              </m:r>
                              <m:r>
                                <a:rPr kumimoji="1" lang="en-US" altLang="zh-CN" i="1">
                                  <a:latin typeface="Cambria Math" charset="0"/>
                                </a:rPr>
                                <m:t>−1</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i="1">
                                  <a:latin typeface="Cambria Math" charset="0"/>
                                </a:rPr>
                                <m:t>𝑖</m:t>
                              </m:r>
                            </m:sub>
                          </m:sSub>
                          <m:r>
                            <a:rPr kumimoji="1" lang="en-US" altLang="zh-CN" b="0" i="1" smtClean="0">
                              <a:latin typeface="Cambria Math" charset="0"/>
                            </a:rPr>
                            <m:t>)</m:t>
                          </m:r>
                        </m:e>
                      </m:nary>
                    </m:oMath>
                  </m:oMathPara>
                </a14:m>
                <a:endParaRPr kumimoji="1" lang="en-US" altLang="zh-CN" b="0" dirty="0" smtClean="0"/>
              </a:p>
            </p:txBody>
          </p:sp>
        </mc:Choice>
        <mc:Fallback xmlns="">
          <p:sp>
            <p:nvSpPr>
              <p:cNvPr id="25" name="文本框 24"/>
              <p:cNvSpPr txBox="1">
                <a:spLocks noRot="1" noChangeAspect="1" noMove="1" noResize="1" noEditPoints="1" noAdjustHandles="1" noChangeArrowheads="1" noChangeShapeType="1" noTextEdit="1"/>
              </p:cNvSpPr>
              <p:nvPr/>
            </p:nvSpPr>
            <p:spPr>
              <a:xfrm>
                <a:off x="1558933" y="4950510"/>
                <a:ext cx="2361032" cy="7899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68314" y="6124342"/>
                <a:ext cx="1104854" cy="319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charset="0"/>
                                </a:rPr>
                                <m:t>𝑧</m:t>
                              </m:r>
                            </m:e>
                            <m:sub>
                              <m:r>
                                <a:rPr kumimoji="1" lang="en-US" altLang="zh-CN" b="0" i="1" smtClean="0">
                                  <a:latin typeface="Cambria Math" charset="0"/>
                                </a:rPr>
                                <m:t>1</m:t>
                              </m:r>
                            </m:sub>
                          </m:sSub>
                          <m:r>
                            <a:rPr kumimoji="1" lang="en-US" altLang="zh-CN" b="0" i="1" smtClean="0">
                              <a:latin typeface="Cambria Math"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charset="0"/>
                                </a:rPr>
                                <m:t>𝑠</m:t>
                              </m:r>
                            </m:e>
                            <m:sub>
                              <m:r>
                                <a:rPr kumimoji="1" lang="en-US" altLang="zh-CN" b="0" i="1" smtClean="0">
                                  <a:latin typeface="Cambria Math" charset="0"/>
                                </a:rPr>
                                <m:t>𝑗</m:t>
                              </m:r>
                            </m:sub>
                          </m:sSub>
                        </m:e>
                      </m:d>
                    </m:oMath>
                  </m:oMathPara>
                </a14:m>
                <a:endParaRPr kumimoji="1" lang="en-US" altLang="zh-CN" b="0" dirty="0" smtClean="0"/>
              </a:p>
            </p:txBody>
          </p:sp>
        </mc:Choice>
        <mc:Fallback xmlns="">
          <p:sp>
            <p:nvSpPr>
              <p:cNvPr id="27" name="文本框 26"/>
              <p:cNvSpPr txBox="1">
                <a:spLocks noRot="1" noChangeAspect="1" noMove="1" noResize="1" noEditPoints="1" noAdjustHandles="1" noChangeArrowheads="1" noChangeShapeType="1" noTextEdit="1"/>
              </p:cNvSpPr>
              <p:nvPr/>
            </p:nvSpPr>
            <p:spPr>
              <a:xfrm>
                <a:off x="468314" y="6124342"/>
                <a:ext cx="1104854" cy="319062"/>
              </a:xfrm>
              <a:prstGeom prst="rect">
                <a:avLst/>
              </a:prstGeom>
              <a:blipFill rotWithShape="0">
                <a:blip r:embed="rId6"/>
                <a:stretch>
                  <a:fillRect l="-3867" b="-2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148265" y="5943168"/>
                <a:ext cx="4182940"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charset="0"/>
                        </a:rPr>
                        <m:t>𝑃</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charset="0"/>
                                </a:rPr>
                                <m:t>𝑧</m:t>
                              </m:r>
                            </m:e>
                            <m:sub>
                              <m:r>
                                <a:rPr kumimoji="1" lang="en-US" altLang="zh-CN" i="1" smtClean="0">
                                  <a:latin typeface="Cambria Math" charset="0"/>
                                </a:rPr>
                                <m:t>0</m:t>
                              </m:r>
                            </m:sub>
                          </m:sSub>
                          <m:r>
                            <a:rPr kumimoji="1" lang="en-US" altLang="zh-CN" i="1">
                              <a:latin typeface="Cambria Math" charset="0"/>
                            </a:rPr>
                            <m:t>=</m:t>
                          </m:r>
                          <m:sSub>
                            <m:sSubPr>
                              <m:ctrlPr>
                                <a:rPr kumimoji="1" lang="en-US" altLang="zh-CN" i="1">
                                  <a:latin typeface="Cambria Math" panose="02040503050406030204" pitchFamily="18" charset="0"/>
                                </a:rPr>
                              </m:ctrlPr>
                            </m:sSubPr>
                            <m:e>
                              <m:r>
                                <a:rPr kumimoji="1" lang="en-US" altLang="zh-CN" i="1">
                                  <a:latin typeface="Cambria Math" charset="0"/>
                                </a:rPr>
                                <m:t>𝑠</m:t>
                              </m:r>
                            </m:e>
                            <m:sub>
                              <m:r>
                                <a:rPr kumimoji="1" lang="en-US" altLang="zh-CN" i="1">
                                  <a:latin typeface="Cambria Math" charset="0"/>
                                </a:rPr>
                                <m:t>𝑖</m:t>
                              </m:r>
                            </m:sub>
                          </m:sSub>
                        </m:e>
                      </m:d>
                      <m:r>
                        <a:rPr kumimoji="1" lang="en-US" altLang="zh-CN" b="0" i="1" smtClean="0">
                          <a:latin typeface="Cambria Math"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mr-IN" altLang="zh-CN" b="0" i="1" smtClean="0">
                                  <a:latin typeface="Cambria Math" panose="02040503050406030204" pitchFamily="18" charset="0"/>
                                </a:rPr>
                              </m:ctrlPr>
                            </m:mPr>
                            <m:mr>
                              <m:e>
                                <m:r>
                                  <m:rPr>
                                    <m:brk m:alnAt="7"/>
                                  </m:rPr>
                                  <a:rPr kumimoji="1" lang="en-US" altLang="zh-CN" b="0" i="1" smtClean="0">
                                    <a:latin typeface="Cambria Math" charset="0"/>
                                  </a:rPr>
                                  <m:t>1</m:t>
                                </m:r>
                                <m:r>
                                  <a:rPr kumimoji="1" lang="en-US" altLang="zh-CN" b="0" i="1" smtClean="0">
                                    <a:latin typeface="Cambria Math" charset="0"/>
                                  </a:rPr>
                                  <m:t>,</m:t>
                                </m:r>
                                <m:r>
                                  <a:rPr kumimoji="1" lang="zh-CN" altLang="en-US" b="0" i="1" smtClean="0">
                                    <a:latin typeface="Cambria Math" charset="0"/>
                                  </a:rPr>
                                  <m:t>     </m:t>
                                </m:r>
                                <m:r>
                                  <a:rPr kumimoji="1" lang="en-US" altLang="zh-CN" b="0" i="1" smtClean="0">
                                    <a:latin typeface="Cambria Math" charset="0"/>
                                  </a:rPr>
                                  <m:t> </m:t>
                                </m:r>
                                <m:r>
                                  <a:rPr kumimoji="1" lang="zh-CN" altLang="en-US" b="0" i="1" smtClean="0">
                                    <a:latin typeface="Cambria Math" charset="0"/>
                                  </a:rPr>
                                  <m:t>以</m:t>
                                </m:r>
                                <m:r>
                                  <m:rPr>
                                    <m:sty m:val="p"/>
                                  </m:rPr>
                                  <a:rPr kumimoji="1" lang="en-US" altLang="zh-CN" b="0" i="1" smtClean="0">
                                    <a:latin typeface="Cambria Math" charset="0"/>
                                  </a:rPr>
                                  <m:t>s</m:t>
                                </m:r>
                                <m:r>
                                  <a:rPr kumimoji="1" lang="en-US" altLang="zh-CN" b="0" i="1" smtClean="0">
                                    <a:latin typeface="Cambria Math" charset="0"/>
                                  </a:rPr>
                                  <m:t>𝑖</m:t>
                                </m:r>
                                <m:r>
                                  <a:rPr kumimoji="1" lang="zh-CN" altLang="en-US" b="0" i="1" smtClean="0">
                                    <a:latin typeface="Cambria Math" charset="0"/>
                                  </a:rPr>
                                  <m:t>为开始状态</m:t>
                                </m:r>
                              </m:e>
                            </m:mr>
                            <m:mr>
                              <m:e>
                                <m:r>
                                  <a:rPr kumimoji="1" lang="en-US" altLang="zh-CN" b="0" i="1" smtClean="0">
                                    <a:latin typeface="Cambria Math" charset="0"/>
                                  </a:rPr>
                                  <m:t>0,</m:t>
                                </m:r>
                                <m:r>
                                  <a:rPr kumimoji="1" lang="zh-CN" altLang="en-US" b="0" i="1" smtClean="0">
                                    <a:latin typeface="Cambria Math" charset="0"/>
                                  </a:rPr>
                                  <m:t>  </m:t>
                                </m:r>
                                <m:r>
                                  <a:rPr kumimoji="1" lang="zh-CN" altLang="en-US" b="0" i="1" smtClean="0">
                                    <a:latin typeface="Cambria Math" charset="0"/>
                                  </a:rPr>
                                  <m:t>不以</m:t>
                                </m:r>
                                <m:r>
                                  <a:rPr kumimoji="1" lang="en-US" altLang="zh-CN" b="0" i="1" smtClean="0">
                                    <a:latin typeface="Cambria Math" charset="0"/>
                                  </a:rPr>
                                  <m:t>𝑠𝑖</m:t>
                                </m:r>
                                <m:r>
                                  <a:rPr kumimoji="1" lang="zh-CN" altLang="en-US" b="0" i="1" smtClean="0">
                                    <a:latin typeface="Cambria Math" charset="0"/>
                                  </a:rPr>
                                  <m:t>为开始状态</m:t>
                                </m:r>
                              </m:e>
                            </m:mr>
                          </m:m>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4148265" y="5943168"/>
                <a:ext cx="4182940" cy="710194"/>
              </a:xfrm>
              <a:prstGeom prst="rect">
                <a:avLst/>
              </a:prstGeom>
              <a:blipFill rotWithShape="0">
                <a:blip r:embed="rId7"/>
                <a:stretch>
                  <a:fillRect/>
                </a:stretch>
              </a:blipFill>
            </p:spPr>
            <p:txBody>
              <a:bodyPr/>
              <a:lstStyle/>
              <a:p>
                <a:r>
                  <a:rPr lang="zh-CN" altLang="en-US">
                    <a:noFill/>
                  </a:rPr>
                  <a:t> </a:t>
                </a:r>
              </a:p>
            </p:txBody>
          </p:sp>
        </mc:Fallback>
      </mc:AlternateContent>
      <p:sp>
        <p:nvSpPr>
          <p:cNvPr id="5" name="日期占位符 4"/>
          <p:cNvSpPr>
            <a:spLocks noGrp="1"/>
          </p:cNvSpPr>
          <p:nvPr>
            <p:ph type="dt" sz="half" idx="10"/>
          </p:nvPr>
        </p:nvSpPr>
        <p:spPr/>
        <p:txBody>
          <a:bodyPr/>
          <a:lstStyle/>
          <a:p>
            <a:fld id="{131FB0B6-98D3-4622-99E8-BF11ECAA53EF}" type="datetime1">
              <a:rPr lang="zh-CN" altLang="en-US" smtClean="0"/>
              <a:t>2019/2/22</a:t>
            </a:fld>
            <a:endParaRPr lang="zh-CN" altLang="en-US"/>
          </a:p>
        </p:txBody>
      </p:sp>
      <p:sp>
        <p:nvSpPr>
          <p:cNvPr id="6" name="灯片编号占位符 5"/>
          <p:cNvSpPr>
            <a:spLocks noGrp="1"/>
          </p:cNvSpPr>
          <p:nvPr>
            <p:ph type="sldNum" sz="quarter" idx="12"/>
          </p:nvPr>
        </p:nvSpPr>
        <p:spPr/>
        <p:txBody>
          <a:bodyPr/>
          <a:lstStyle/>
          <a:p>
            <a:fld id="{3F769AD3-636C-4583-9912-BE9DB57EB6C4}" type="slidenum">
              <a:rPr lang="zh-CN" altLang="en-US" smtClean="0"/>
              <a:t>25</a:t>
            </a:fld>
            <a:endParaRPr lang="zh-CN" altLang="en-US"/>
          </a:p>
        </p:txBody>
      </p:sp>
    </p:spTree>
    <p:extLst>
      <p:ext uri="{BB962C8B-B14F-4D97-AF65-F5344CB8AC3E}">
        <p14:creationId xmlns:p14="http://schemas.microsoft.com/office/powerpoint/2010/main" val="2156637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作业题：两个字符串最小编辑距离</a:t>
            </a:r>
            <a:endParaRPr lang="zh-CN" altLang="en-US" dirty="0"/>
          </a:p>
        </p:txBody>
      </p:sp>
      <p:sp>
        <p:nvSpPr>
          <p:cNvPr id="3" name="内容占位符 2"/>
          <p:cNvSpPr>
            <a:spLocks noGrp="1"/>
          </p:cNvSpPr>
          <p:nvPr>
            <p:ph idx="1"/>
          </p:nvPr>
        </p:nvSpPr>
        <p:spPr/>
        <p:txBody>
          <a:bodyPr/>
          <a:lstStyle/>
          <a:p>
            <a:r>
              <a:rPr lang="zh-CN" altLang="en-US" dirty="0"/>
              <a:t>给定两个字符串</a:t>
            </a:r>
            <a:r>
              <a:rPr lang="en-US" altLang="zh-CN" dirty="0"/>
              <a:t>A</a:t>
            </a:r>
            <a:r>
              <a:rPr lang="zh-CN" altLang="en-US" dirty="0"/>
              <a:t>和</a:t>
            </a:r>
            <a:r>
              <a:rPr lang="en-US" altLang="zh-CN" dirty="0"/>
              <a:t>B</a:t>
            </a:r>
            <a:r>
              <a:rPr lang="zh-CN" altLang="en-US" dirty="0"/>
              <a:t>，求字符串</a:t>
            </a:r>
            <a:r>
              <a:rPr lang="en-US" altLang="zh-CN" dirty="0"/>
              <a:t>A</a:t>
            </a:r>
            <a:r>
              <a:rPr lang="zh-CN" altLang="en-US" dirty="0"/>
              <a:t>至少经过多少步字符操作变成字符串</a:t>
            </a:r>
            <a:r>
              <a:rPr lang="en-US" altLang="zh-CN" dirty="0"/>
              <a:t>B</a:t>
            </a:r>
            <a:r>
              <a:rPr lang="zh-CN" altLang="en-US" dirty="0" smtClean="0"/>
              <a:t>。允许的操作有：</a:t>
            </a:r>
            <a:endParaRPr lang="en-US" altLang="zh-CN" dirty="0" smtClean="0"/>
          </a:p>
          <a:p>
            <a:pPr lvl="1"/>
            <a:r>
              <a:rPr lang="zh-CN" altLang="en-US" dirty="0" smtClean="0"/>
              <a:t>删除</a:t>
            </a:r>
            <a:r>
              <a:rPr lang="zh-CN" altLang="en-US" dirty="0"/>
              <a:t>一个</a:t>
            </a:r>
            <a:r>
              <a:rPr lang="zh-CN" altLang="en-US" dirty="0" smtClean="0"/>
              <a:t>字符</a:t>
            </a:r>
            <a:endParaRPr lang="en-US" altLang="zh-CN" dirty="0" smtClean="0"/>
          </a:p>
          <a:p>
            <a:pPr lvl="1"/>
            <a:r>
              <a:rPr lang="zh-CN" altLang="en-US" dirty="0" smtClean="0"/>
              <a:t>插入</a:t>
            </a:r>
            <a:r>
              <a:rPr lang="zh-CN" altLang="en-US" dirty="0"/>
              <a:t>一个字符 </a:t>
            </a:r>
            <a:endParaRPr lang="en-US" altLang="zh-CN" dirty="0"/>
          </a:p>
          <a:p>
            <a:pPr lvl="1"/>
            <a:r>
              <a:rPr lang="zh-CN" altLang="en-US" dirty="0" smtClean="0"/>
              <a:t>修改</a:t>
            </a:r>
            <a:r>
              <a:rPr lang="zh-CN" altLang="en-US" dirty="0"/>
              <a:t>一个字符 </a:t>
            </a:r>
            <a:endParaRPr lang="en-US" altLang="zh-CN" dirty="0"/>
          </a:p>
          <a:p>
            <a:endParaRPr lang="en-US" altLang="zh-CN" dirty="0" smtClean="0"/>
          </a:p>
          <a:p>
            <a:endParaRPr lang="en-US" altLang="zh-CN" dirty="0"/>
          </a:p>
          <a:p>
            <a:r>
              <a:rPr lang="zh-CN" altLang="en-US" dirty="0"/>
              <a:t>用</a:t>
            </a:r>
            <a:r>
              <a:rPr lang="en-US" altLang="zh-CN" dirty="0"/>
              <a:t>edit[</a:t>
            </a:r>
            <a:r>
              <a:rPr lang="en-US" altLang="zh-CN" dirty="0" err="1"/>
              <a:t>i</a:t>
            </a:r>
            <a:r>
              <a:rPr lang="en-US" altLang="zh-CN" dirty="0"/>
              <a:t>][j]</a:t>
            </a:r>
            <a:r>
              <a:rPr lang="zh-CN" altLang="en-US" dirty="0"/>
              <a:t>表示</a:t>
            </a:r>
            <a:r>
              <a:rPr lang="en-US" altLang="zh-CN" dirty="0"/>
              <a:t>A</a:t>
            </a:r>
            <a:r>
              <a:rPr lang="zh-CN" altLang="en-US" dirty="0"/>
              <a:t>串和</a:t>
            </a:r>
            <a:r>
              <a:rPr lang="en-US" altLang="zh-CN" dirty="0"/>
              <a:t>B</a:t>
            </a:r>
            <a:r>
              <a:rPr lang="zh-CN" altLang="en-US" dirty="0"/>
              <a:t>串的编辑</a:t>
            </a:r>
            <a:r>
              <a:rPr lang="zh-CN" altLang="en-US" dirty="0" smtClean="0"/>
              <a:t>距离</a:t>
            </a:r>
            <a:endParaRPr lang="en-US" altLang="zh-CN" dirty="0" smtClean="0"/>
          </a:p>
          <a:p>
            <a:endParaRPr lang="en-US" altLang="zh-CN" dirty="0" smtClean="0"/>
          </a:p>
        </p:txBody>
      </p:sp>
      <p:pic>
        <p:nvPicPr>
          <p:cNvPr id="4" name="图片 3"/>
          <p:cNvPicPr>
            <a:picLocks noChangeAspect="1"/>
          </p:cNvPicPr>
          <p:nvPr/>
        </p:nvPicPr>
        <p:blipFill>
          <a:blip r:embed="rId2"/>
          <a:stretch>
            <a:fillRect/>
          </a:stretch>
        </p:blipFill>
        <p:spPr>
          <a:xfrm>
            <a:off x="1471968" y="3805165"/>
            <a:ext cx="6134979" cy="1744404"/>
          </a:xfrm>
          <a:prstGeom prst="rect">
            <a:avLst/>
          </a:prstGeom>
        </p:spPr>
      </p:pic>
      <p:sp>
        <p:nvSpPr>
          <p:cNvPr id="5" name="日期占位符 4"/>
          <p:cNvSpPr>
            <a:spLocks noGrp="1"/>
          </p:cNvSpPr>
          <p:nvPr>
            <p:ph type="dt" sz="half" idx="10"/>
          </p:nvPr>
        </p:nvSpPr>
        <p:spPr/>
        <p:txBody>
          <a:bodyPr/>
          <a:lstStyle/>
          <a:p>
            <a:fld id="{9E4D1FD0-F640-48AB-9B35-9D014E84001D}" type="datetime1">
              <a:rPr lang="zh-CN" altLang="en-US" smtClean="0"/>
              <a:t>2019/2/22</a:t>
            </a:fld>
            <a:endParaRPr lang="zh-CN" altLang="en-US"/>
          </a:p>
        </p:txBody>
      </p:sp>
      <p:sp>
        <p:nvSpPr>
          <p:cNvPr id="6" name="灯片编号占位符 5"/>
          <p:cNvSpPr>
            <a:spLocks noGrp="1"/>
          </p:cNvSpPr>
          <p:nvPr>
            <p:ph type="sldNum" sz="quarter" idx="12"/>
          </p:nvPr>
        </p:nvSpPr>
        <p:spPr/>
        <p:txBody>
          <a:bodyPr/>
          <a:lstStyle/>
          <a:p>
            <a:fld id="{3F769AD3-636C-4583-9912-BE9DB57EB6C4}" type="slidenum">
              <a:rPr lang="zh-CN" altLang="en-US" smtClean="0"/>
              <a:t>26</a:t>
            </a:fld>
            <a:endParaRPr lang="zh-CN" altLang="en-US"/>
          </a:p>
        </p:txBody>
      </p:sp>
    </p:spTree>
    <p:extLst>
      <p:ext uri="{BB962C8B-B14F-4D97-AF65-F5344CB8AC3E}">
        <p14:creationId xmlns:p14="http://schemas.microsoft.com/office/powerpoint/2010/main" val="195532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r>
              <a:rPr lang="zh-CN" altLang="en-US" sz="3600" dirty="0" smtClean="0"/>
              <a:t>谢 谢！</a:t>
            </a:r>
            <a:endParaRPr lang="zh-CN" altLang="en-US" sz="3600" dirty="0"/>
          </a:p>
        </p:txBody>
      </p:sp>
      <p:sp>
        <p:nvSpPr>
          <p:cNvPr id="4" name="日期占位符 3"/>
          <p:cNvSpPr>
            <a:spLocks noGrp="1"/>
          </p:cNvSpPr>
          <p:nvPr>
            <p:ph type="dt" sz="half" idx="10"/>
          </p:nvPr>
        </p:nvSpPr>
        <p:spPr/>
        <p:txBody>
          <a:bodyPr/>
          <a:lstStyle/>
          <a:p>
            <a:fld id="{58F9153A-D13F-4E15-AC98-15F7DB63256F}"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27</a:t>
            </a:fld>
            <a:endParaRPr lang="zh-CN" altLang="en-US"/>
          </a:p>
        </p:txBody>
      </p:sp>
    </p:spTree>
    <p:extLst>
      <p:ext uri="{BB962C8B-B14F-4D97-AF65-F5344CB8AC3E}">
        <p14:creationId xmlns:p14="http://schemas.microsoft.com/office/powerpoint/2010/main" val="392555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214C812-13D3-4347-BF2D-9F1EBA4BBF85}" type="slidenum">
              <a:rPr lang="zh-CN" altLang="en-US"/>
              <a:pPr/>
              <a:t>3</a:t>
            </a:fld>
            <a:endParaRPr lang="en-US" altLang="zh-CN"/>
          </a:p>
        </p:txBody>
      </p:sp>
      <p:sp>
        <p:nvSpPr>
          <p:cNvPr id="367618" name="Rectangle 2"/>
          <p:cNvSpPr>
            <a:spLocks noGrp="1" noChangeArrowheads="1"/>
          </p:cNvSpPr>
          <p:nvPr>
            <p:ph type="title"/>
          </p:nvPr>
        </p:nvSpPr>
        <p:spPr/>
        <p:txBody>
          <a:bodyPr/>
          <a:lstStyle/>
          <a:p>
            <a:r>
              <a:rPr lang="zh-CN" altLang="en-US" dirty="0" smtClean="0">
                <a:ea typeface="宋体" panose="02010600030101010101" pitchFamily="2" charset="-122"/>
              </a:rPr>
              <a:t>动态规划</a:t>
            </a:r>
            <a:endParaRPr lang="zh-CN" altLang="en-US" dirty="0">
              <a:ea typeface="宋体" panose="02010600030101010101" pitchFamily="2" charset="-122"/>
            </a:endParaRPr>
          </a:p>
        </p:txBody>
      </p:sp>
      <p:sp>
        <p:nvSpPr>
          <p:cNvPr id="367619" name="Rectangle 3"/>
          <p:cNvSpPr>
            <a:spLocks noGrp="1" noChangeArrowheads="1"/>
          </p:cNvSpPr>
          <p:nvPr>
            <p:ph type="body" idx="1"/>
          </p:nvPr>
        </p:nvSpPr>
        <p:spPr/>
        <p:txBody>
          <a:bodyPr/>
          <a:lstStyle/>
          <a:p>
            <a:r>
              <a:rPr lang="zh-CN" altLang="en-US" dirty="0"/>
              <a:t>动态规划算法常用来求解最优化问题，设计一个动态规划算法通常有以下四个</a:t>
            </a:r>
            <a:r>
              <a:rPr lang="zh-CN" altLang="en-US" dirty="0" smtClean="0"/>
              <a:t>步骤</a:t>
            </a:r>
            <a:endParaRPr lang="en-US" altLang="zh-CN" dirty="0" smtClean="0"/>
          </a:p>
          <a:p>
            <a:pPr lvl="1"/>
            <a:r>
              <a:rPr lang="zh-CN" altLang="en-US" dirty="0" smtClean="0">
                <a:ea typeface="宋体" panose="02010600030101010101" pitchFamily="2" charset="-122"/>
              </a:rPr>
              <a:t>找出</a:t>
            </a:r>
            <a:r>
              <a:rPr lang="zh-CN" altLang="en-US" dirty="0">
                <a:ea typeface="宋体" panose="02010600030101010101" pitchFamily="2" charset="-122"/>
              </a:rPr>
              <a:t>最优解的结构； </a:t>
            </a:r>
            <a:endParaRPr lang="en-US" altLang="zh-CN" dirty="0" smtClean="0">
              <a:ea typeface="宋体" panose="02010600030101010101" pitchFamily="2" charset="-122"/>
            </a:endParaRPr>
          </a:p>
          <a:p>
            <a:pPr lvl="1"/>
            <a:r>
              <a:rPr lang="zh-CN" altLang="en-US" dirty="0" smtClean="0">
                <a:ea typeface="宋体" panose="02010600030101010101" pitchFamily="2" charset="-122"/>
              </a:rPr>
              <a:t>递归</a:t>
            </a:r>
            <a:r>
              <a:rPr lang="zh-CN" altLang="en-US" dirty="0">
                <a:ea typeface="宋体" panose="02010600030101010101" pitchFamily="2" charset="-122"/>
              </a:rPr>
              <a:t>定义一个最优解的值； </a:t>
            </a:r>
            <a:endParaRPr lang="en-US" altLang="zh-CN" dirty="0" smtClean="0">
              <a:ea typeface="宋体" panose="02010600030101010101" pitchFamily="2" charset="-122"/>
            </a:endParaRPr>
          </a:p>
          <a:p>
            <a:pPr lvl="1"/>
            <a:r>
              <a:rPr lang="zh-CN" altLang="en-US" dirty="0" smtClean="0">
                <a:ea typeface="宋体" panose="02010600030101010101" pitchFamily="2" charset="-122"/>
              </a:rPr>
              <a:t>以</a:t>
            </a:r>
            <a:r>
              <a:rPr lang="zh-CN" altLang="en-US" dirty="0">
                <a:ea typeface="宋体" panose="02010600030101010101" pitchFamily="2" charset="-122"/>
              </a:rPr>
              <a:t>自底向上的方式（从最简单问题开始入手）计算出最优解的值</a:t>
            </a:r>
            <a:r>
              <a:rPr lang="zh-CN" altLang="en-US"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根据</a:t>
            </a:r>
            <a:r>
              <a:rPr lang="zh-CN" altLang="en-US" dirty="0">
                <a:ea typeface="宋体" panose="02010600030101010101" pitchFamily="2" charset="-122"/>
              </a:rPr>
              <a:t>计算最优解的值的信息，构造一个最优解。</a:t>
            </a:r>
          </a:p>
        </p:txBody>
      </p:sp>
      <p:sp>
        <p:nvSpPr>
          <p:cNvPr id="2" name="日期占位符 1"/>
          <p:cNvSpPr>
            <a:spLocks noGrp="1"/>
          </p:cNvSpPr>
          <p:nvPr>
            <p:ph type="dt" sz="half" idx="10"/>
          </p:nvPr>
        </p:nvSpPr>
        <p:spPr/>
        <p:txBody>
          <a:bodyPr/>
          <a:lstStyle/>
          <a:p>
            <a:fld id="{CA45D67E-F1D4-458F-880D-79251EE51699}" type="datetime1">
              <a:rPr lang="zh-CN" altLang="en-US" smtClean="0"/>
              <a:t>2019/2/22</a:t>
            </a:fld>
            <a:endParaRPr lang="zh-CN" altLang="en-US"/>
          </a:p>
        </p:txBody>
      </p:sp>
    </p:spTree>
    <p:extLst>
      <p:ext uri="{BB962C8B-B14F-4D97-AF65-F5344CB8AC3E}">
        <p14:creationId xmlns:p14="http://schemas.microsoft.com/office/powerpoint/2010/main" val="782855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例题一：最长公共子序列</a:t>
            </a:r>
            <a:r>
              <a:rPr lang="en-US" altLang="zh-CN" dirty="0" smtClean="0"/>
              <a:t>LCS</a:t>
            </a:r>
            <a:endParaRPr lang="zh-CN" altLang="en-US" dirty="0"/>
          </a:p>
        </p:txBody>
      </p:sp>
      <p:sp>
        <p:nvSpPr>
          <p:cNvPr id="3" name="内容占位符 2"/>
          <p:cNvSpPr>
            <a:spLocks noGrp="1"/>
          </p:cNvSpPr>
          <p:nvPr>
            <p:ph idx="1"/>
          </p:nvPr>
        </p:nvSpPr>
        <p:spPr/>
        <p:txBody>
          <a:bodyPr/>
          <a:lstStyle/>
          <a:p>
            <a:r>
              <a:rPr lang="en-US" altLang="zh-CN" dirty="0" smtClean="0"/>
              <a:t>ADBCDACBA</a:t>
            </a:r>
          </a:p>
          <a:p>
            <a:r>
              <a:rPr lang="en-US" altLang="zh-CN" dirty="0" smtClean="0"/>
              <a:t>ABCADBACB</a:t>
            </a:r>
            <a:endParaRPr lang="en-US" altLang="zh-CN" dirty="0"/>
          </a:p>
          <a:p>
            <a:r>
              <a:rPr lang="zh-CN" altLang="en-US" dirty="0"/>
              <a:t>最</a:t>
            </a:r>
            <a:r>
              <a:rPr lang="zh-CN" altLang="en-US" dirty="0" smtClean="0"/>
              <a:t>长公共子序列：</a:t>
            </a:r>
            <a:r>
              <a:rPr lang="en-US" altLang="zh-CN" dirty="0" smtClean="0"/>
              <a:t>ABCDACB</a:t>
            </a:r>
          </a:p>
          <a:p>
            <a:endParaRPr lang="en-US" altLang="zh-CN" dirty="0"/>
          </a:p>
          <a:p>
            <a:r>
              <a:rPr lang="zh-CN" altLang="en-US" dirty="0" smtClean="0"/>
              <a:t>蛮力解法</a:t>
            </a:r>
            <a:endParaRPr lang="en-US" altLang="zh-CN" dirty="0" smtClean="0"/>
          </a:p>
          <a:p>
            <a:pPr lvl="1"/>
            <a:r>
              <a:rPr lang="zh-CN" altLang="en-US" dirty="0" smtClean="0"/>
              <a:t>对某一个序列</a:t>
            </a:r>
            <a:r>
              <a:rPr lang="en-US" altLang="zh-CN" dirty="0" smtClean="0"/>
              <a:t>(</a:t>
            </a:r>
            <a:r>
              <a:rPr lang="zh-CN" altLang="en-US" dirty="0" smtClean="0"/>
              <a:t>长度为</a:t>
            </a:r>
            <a:r>
              <a:rPr lang="en-US" altLang="zh-CN" dirty="0" smtClean="0"/>
              <a:t>m)</a:t>
            </a:r>
            <a:r>
              <a:rPr lang="zh-CN" altLang="en-US" dirty="0" smtClean="0"/>
              <a:t>的所有子串判断是否是另一个序列</a:t>
            </a:r>
            <a:r>
              <a:rPr lang="en-US" altLang="zh-CN" dirty="0" smtClean="0"/>
              <a:t>(</a:t>
            </a:r>
            <a:r>
              <a:rPr lang="zh-CN" altLang="en-US" dirty="0" smtClean="0"/>
              <a:t>长度</a:t>
            </a:r>
            <a:r>
              <a:rPr lang="en-US" altLang="zh-CN" dirty="0" smtClean="0"/>
              <a:t>n)</a:t>
            </a:r>
            <a:r>
              <a:rPr lang="zh-CN" altLang="en-US" dirty="0" smtClean="0"/>
              <a:t>的子串</a:t>
            </a:r>
            <a:endParaRPr lang="en-US" altLang="zh-CN" dirty="0" smtClean="0"/>
          </a:p>
          <a:p>
            <a:pPr lvl="1"/>
            <a:r>
              <a:rPr lang="zh-CN" altLang="en-US" dirty="0" smtClean="0"/>
              <a:t>时间复杂度？</a:t>
            </a:r>
            <a:endParaRPr lang="en-US" altLang="zh-CN" dirty="0" smtClean="0"/>
          </a:p>
          <a:p>
            <a:pPr lvl="2"/>
            <a:r>
              <a:rPr lang="zh-CN" altLang="en-US" dirty="0"/>
              <a:t>每一</a:t>
            </a:r>
            <a:r>
              <a:rPr lang="zh-CN" altLang="en-US" dirty="0" smtClean="0"/>
              <a:t>次检查是</a:t>
            </a:r>
            <a:r>
              <a:rPr lang="en-US" altLang="zh-CN" dirty="0" smtClean="0"/>
              <a:t>O(n)</a:t>
            </a:r>
          </a:p>
          <a:p>
            <a:pPr lvl="2"/>
            <a:r>
              <a:rPr lang="zh-CN" altLang="en-US" dirty="0" smtClean="0"/>
              <a:t>共有</a:t>
            </a:r>
            <a:r>
              <a:rPr lang="en-US" altLang="zh-CN" dirty="0" smtClean="0"/>
              <a:t>2^m</a:t>
            </a:r>
            <a:r>
              <a:rPr lang="zh-CN" altLang="en-US" dirty="0" smtClean="0"/>
              <a:t>个子串</a:t>
            </a:r>
            <a:endParaRPr lang="en-US" altLang="zh-CN" dirty="0" smtClean="0"/>
          </a:p>
          <a:p>
            <a:pPr lvl="2"/>
            <a:r>
              <a:rPr lang="en-US" altLang="zh-CN" dirty="0" smtClean="0"/>
              <a:t>O(n*2^m)</a:t>
            </a:r>
            <a:endParaRPr lang="en-US" altLang="zh-CN" dirty="0"/>
          </a:p>
          <a:p>
            <a:endParaRPr lang="en-US" altLang="zh-CN" dirty="0" smtClean="0"/>
          </a:p>
          <a:p>
            <a:r>
              <a:rPr lang="zh-CN" altLang="en-US" dirty="0" smtClean="0"/>
              <a:t>递归解法</a:t>
            </a:r>
            <a:endParaRPr lang="en-US" altLang="zh-CN" dirty="0" smtClean="0"/>
          </a:p>
          <a:p>
            <a:pPr lvl="1"/>
            <a:r>
              <a:rPr lang="zh-CN" altLang="en-US" dirty="0"/>
              <a:t>递</a:t>
            </a:r>
            <a:r>
              <a:rPr lang="zh-CN" altLang="en-US" dirty="0" smtClean="0"/>
              <a:t>推关系</a:t>
            </a:r>
            <a:endParaRPr lang="en-US" altLang="zh-CN" dirty="0" smtClean="0"/>
          </a:p>
          <a:p>
            <a:pPr lvl="1"/>
            <a:endParaRPr lang="en-US" altLang="zh-CN" dirty="0"/>
          </a:p>
          <a:p>
            <a:pPr lvl="1"/>
            <a:endParaRPr lang="en-US" altLang="zh-CN" dirty="0" smtClean="0"/>
          </a:p>
          <a:p>
            <a:pPr lvl="1"/>
            <a:r>
              <a:rPr lang="zh-CN" altLang="en-US" dirty="0" smtClean="0"/>
              <a:t>递归调用树</a:t>
            </a:r>
            <a:endParaRPr lang="en-US" altLang="zh-CN" dirty="0"/>
          </a:p>
          <a:p>
            <a:endParaRPr lang="en-US" altLang="zh-CN" dirty="0" smtClean="0"/>
          </a:p>
        </p:txBody>
      </p:sp>
      <p:pic>
        <p:nvPicPr>
          <p:cNvPr id="6" name="图片 5"/>
          <p:cNvPicPr>
            <a:picLocks noChangeAspect="1"/>
          </p:cNvPicPr>
          <p:nvPr/>
        </p:nvPicPr>
        <p:blipFill>
          <a:blip r:embed="rId2"/>
          <a:stretch>
            <a:fillRect/>
          </a:stretch>
        </p:blipFill>
        <p:spPr>
          <a:xfrm>
            <a:off x="2082866" y="4289090"/>
            <a:ext cx="4576699" cy="894204"/>
          </a:xfrm>
          <a:prstGeom prst="rect">
            <a:avLst/>
          </a:prstGeom>
        </p:spPr>
      </p:pic>
      <p:sp>
        <p:nvSpPr>
          <p:cNvPr id="4" name="日期占位符 3"/>
          <p:cNvSpPr>
            <a:spLocks noGrp="1"/>
          </p:cNvSpPr>
          <p:nvPr>
            <p:ph type="dt" sz="half" idx="10"/>
          </p:nvPr>
        </p:nvSpPr>
        <p:spPr/>
        <p:txBody>
          <a:bodyPr/>
          <a:lstStyle/>
          <a:p>
            <a:fld id="{ABB0E229-2034-4FB7-86E1-E4B763691A36}"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4</a:t>
            </a:fld>
            <a:endParaRPr lang="zh-CN" altLang="en-US"/>
          </a:p>
        </p:txBody>
      </p:sp>
    </p:spTree>
    <p:extLst>
      <p:ext uri="{BB962C8B-B14F-4D97-AF65-F5344CB8AC3E}">
        <p14:creationId xmlns:p14="http://schemas.microsoft.com/office/powerpoint/2010/main" val="70107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例题一：最长公共子序列</a:t>
            </a:r>
            <a:r>
              <a:rPr lang="en-US" altLang="zh-CN" dirty="0"/>
              <a:t>LCS</a:t>
            </a:r>
            <a:endParaRPr lang="zh-CN" altLang="en-US" dirty="0"/>
          </a:p>
        </p:txBody>
      </p:sp>
      <p:sp>
        <p:nvSpPr>
          <p:cNvPr id="3" name="内容占位符 2"/>
          <p:cNvSpPr>
            <a:spLocks noGrp="1"/>
          </p:cNvSpPr>
          <p:nvPr>
            <p:ph idx="1"/>
          </p:nvPr>
        </p:nvSpPr>
        <p:spPr/>
        <p:txBody>
          <a:bodyPr/>
          <a:lstStyle/>
          <a:p>
            <a:r>
              <a:rPr lang="zh-CN" altLang="en-US" dirty="0" smtClean="0"/>
              <a:t>动态规划解法</a:t>
            </a:r>
            <a:endParaRPr lang="en-US" altLang="zh-CN" dirty="0" smtClean="0"/>
          </a:p>
          <a:p>
            <a:pPr lvl="1"/>
            <a:r>
              <a:rPr lang="zh-CN" altLang="en-US" dirty="0" smtClean="0"/>
              <a:t>自底向上求解，使用额外空间记录中间结果</a:t>
            </a:r>
            <a:endParaRPr lang="en-US" altLang="zh-CN" dirty="0" smtClean="0"/>
          </a:p>
          <a:p>
            <a:pPr lvl="1"/>
            <a:r>
              <a:rPr lang="zh-CN" altLang="en-US" dirty="0" smtClean="0"/>
              <a:t>计算</a:t>
            </a:r>
            <a:r>
              <a:rPr lang="en-US" altLang="zh-CN" dirty="0" err="1" smtClean="0"/>
              <a:t>num</a:t>
            </a:r>
            <a:r>
              <a:rPr lang="en-US" altLang="zh-CN" dirty="0" smtClean="0"/>
              <a:t>[</a:t>
            </a:r>
            <a:r>
              <a:rPr lang="en-US" altLang="zh-CN" dirty="0" err="1" smtClean="0"/>
              <a:t>i,j</a:t>
            </a:r>
            <a:r>
              <a:rPr lang="en-US" altLang="zh-CN" dirty="0" smtClean="0"/>
              <a:t>]</a:t>
            </a:r>
            <a:r>
              <a:rPr lang="zh-CN" altLang="en-US" dirty="0" smtClean="0"/>
              <a:t>从计算</a:t>
            </a:r>
            <a:r>
              <a:rPr lang="en-US" altLang="zh-CN" dirty="0" err="1" smtClean="0"/>
              <a:t>num</a:t>
            </a:r>
            <a:r>
              <a:rPr lang="en-US" altLang="zh-CN" dirty="0" smtClean="0"/>
              <a:t>[1,1]</a:t>
            </a:r>
            <a:r>
              <a:rPr lang="zh-CN" altLang="en-US" dirty="0" smtClean="0"/>
              <a:t>开始，保存</a:t>
            </a:r>
            <a:r>
              <a:rPr lang="en-US" altLang="zh-CN" dirty="0" err="1" smtClean="0"/>
              <a:t>num</a:t>
            </a:r>
            <a:r>
              <a:rPr lang="en-US" altLang="zh-CN" dirty="0" smtClean="0"/>
              <a:t>[</a:t>
            </a:r>
            <a:r>
              <a:rPr lang="en-US" altLang="zh-CN" dirty="0" err="1"/>
              <a:t>i</a:t>
            </a:r>
            <a:r>
              <a:rPr lang="en-US" altLang="zh-CN" dirty="0" err="1" smtClean="0"/>
              <a:t>,j</a:t>
            </a:r>
            <a:r>
              <a:rPr lang="en-US" altLang="zh-CN" dirty="0" smtClean="0"/>
              <a:t>] (0&lt;</a:t>
            </a:r>
            <a:r>
              <a:rPr lang="en-US" altLang="zh-CN" dirty="0" err="1" smtClean="0"/>
              <a:t>i</a:t>
            </a:r>
            <a:r>
              <a:rPr lang="en-US" altLang="zh-CN" dirty="0" smtClean="0"/>
              <a:t>&lt;m, 0&lt;j&lt;n)</a:t>
            </a:r>
            <a:r>
              <a:rPr lang="zh-CN" altLang="en-US" dirty="0" smtClean="0"/>
              <a:t>所有值</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19342391"/>
              </p:ext>
            </p:extLst>
          </p:nvPr>
        </p:nvGraphicFramePr>
        <p:xfrm>
          <a:off x="2976099" y="3680619"/>
          <a:ext cx="3126720" cy="2722593"/>
        </p:xfrm>
        <a:graphic>
          <a:graphicData uri="http://schemas.openxmlformats.org/drawingml/2006/table">
            <a:tbl>
              <a:tblPr firstRow="1" bandRow="1">
                <a:tableStyleId>{5C22544A-7EE6-4342-B048-85BDC9FD1C3A}</a:tableStyleId>
              </a:tblPr>
              <a:tblGrid>
                <a:gridCol w="312672">
                  <a:extLst>
                    <a:ext uri="{9D8B030D-6E8A-4147-A177-3AD203B41FA5}">
                      <a16:colId xmlns:a16="http://schemas.microsoft.com/office/drawing/2014/main" val="3898569480"/>
                    </a:ext>
                  </a:extLst>
                </a:gridCol>
                <a:gridCol w="312672">
                  <a:extLst>
                    <a:ext uri="{9D8B030D-6E8A-4147-A177-3AD203B41FA5}">
                      <a16:colId xmlns:a16="http://schemas.microsoft.com/office/drawing/2014/main" val="3428109830"/>
                    </a:ext>
                  </a:extLst>
                </a:gridCol>
                <a:gridCol w="312672">
                  <a:extLst>
                    <a:ext uri="{9D8B030D-6E8A-4147-A177-3AD203B41FA5}">
                      <a16:colId xmlns:a16="http://schemas.microsoft.com/office/drawing/2014/main" val="527719367"/>
                    </a:ext>
                  </a:extLst>
                </a:gridCol>
                <a:gridCol w="312672">
                  <a:extLst>
                    <a:ext uri="{9D8B030D-6E8A-4147-A177-3AD203B41FA5}">
                      <a16:colId xmlns:a16="http://schemas.microsoft.com/office/drawing/2014/main" val="4213494648"/>
                    </a:ext>
                  </a:extLst>
                </a:gridCol>
                <a:gridCol w="312672">
                  <a:extLst>
                    <a:ext uri="{9D8B030D-6E8A-4147-A177-3AD203B41FA5}">
                      <a16:colId xmlns:a16="http://schemas.microsoft.com/office/drawing/2014/main" val="3721688190"/>
                    </a:ext>
                  </a:extLst>
                </a:gridCol>
                <a:gridCol w="312672">
                  <a:extLst>
                    <a:ext uri="{9D8B030D-6E8A-4147-A177-3AD203B41FA5}">
                      <a16:colId xmlns:a16="http://schemas.microsoft.com/office/drawing/2014/main" val="2471718793"/>
                    </a:ext>
                  </a:extLst>
                </a:gridCol>
                <a:gridCol w="312672">
                  <a:extLst>
                    <a:ext uri="{9D8B030D-6E8A-4147-A177-3AD203B41FA5}">
                      <a16:colId xmlns:a16="http://schemas.microsoft.com/office/drawing/2014/main" val="3895577425"/>
                    </a:ext>
                  </a:extLst>
                </a:gridCol>
                <a:gridCol w="312672">
                  <a:extLst>
                    <a:ext uri="{9D8B030D-6E8A-4147-A177-3AD203B41FA5}">
                      <a16:colId xmlns:a16="http://schemas.microsoft.com/office/drawing/2014/main" val="3142554713"/>
                    </a:ext>
                  </a:extLst>
                </a:gridCol>
                <a:gridCol w="312672">
                  <a:extLst>
                    <a:ext uri="{9D8B030D-6E8A-4147-A177-3AD203B41FA5}">
                      <a16:colId xmlns:a16="http://schemas.microsoft.com/office/drawing/2014/main" val="2312004863"/>
                    </a:ext>
                  </a:extLst>
                </a:gridCol>
                <a:gridCol w="312672">
                  <a:extLst>
                    <a:ext uri="{9D8B030D-6E8A-4147-A177-3AD203B41FA5}">
                      <a16:colId xmlns:a16="http://schemas.microsoft.com/office/drawing/2014/main" val="4165697433"/>
                    </a:ext>
                  </a:extLst>
                </a:gridCol>
              </a:tblGrid>
              <a:tr h="313267">
                <a:tc>
                  <a:txBody>
                    <a:bodyPr/>
                    <a:lstStyle/>
                    <a:p>
                      <a:r>
                        <a:rPr lang="en-US" altLang="zh-CN" dirty="0" smtClean="0"/>
                        <a:t>i</a:t>
                      </a:r>
                    </a:p>
                    <a:p>
                      <a:r>
                        <a:rPr lang="en-US" altLang="zh-CN" dirty="0" smtClean="0"/>
                        <a:t>j</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m</a:t>
                      </a:r>
                      <a:endParaRPr lang="zh-CN" altLang="en-US" dirty="0"/>
                    </a:p>
                  </a:txBody>
                  <a:tcPr/>
                </a:tc>
                <a:extLst>
                  <a:ext uri="{0D108BD9-81ED-4DB2-BD59-A6C34878D82A}">
                    <a16:rowId xmlns:a16="http://schemas.microsoft.com/office/drawing/2014/main" val="2008044591"/>
                  </a:ext>
                </a:extLst>
              </a:tr>
              <a:tr h="290302">
                <a:tc>
                  <a:txBody>
                    <a:bodyPr/>
                    <a:lstStyle/>
                    <a:p>
                      <a:pPr marL="0" algn="l" defTabSz="514350" rtl="0" eaLnBrk="1" latinLnBrk="0" hangingPunct="1"/>
                      <a:r>
                        <a:rPr lang="en-US" altLang="zh-CN" sz="1013" b="1" kern="1200" dirty="0" smtClean="0">
                          <a:solidFill>
                            <a:schemeClr val="lt1"/>
                          </a:solidFill>
                          <a:latin typeface="+mn-lt"/>
                          <a:ea typeface="+mn-ea"/>
                          <a:cs typeface="+mn-cs"/>
                        </a:rPr>
                        <a:t>0</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3172811327"/>
                  </a:ext>
                </a:extLst>
              </a:tr>
              <a:tr h="290302">
                <a:tc>
                  <a:txBody>
                    <a:bodyPr/>
                    <a:lstStyle/>
                    <a:p>
                      <a:pPr marL="0" algn="l" defTabSz="514350" rtl="0" eaLnBrk="1" latinLnBrk="0" hangingPunct="1"/>
                      <a:r>
                        <a:rPr lang="en-US" altLang="zh-CN" sz="1013" b="1" kern="1200" dirty="0" smtClean="0">
                          <a:solidFill>
                            <a:schemeClr val="lt1"/>
                          </a:solidFill>
                          <a:latin typeface="+mn-lt"/>
                          <a:ea typeface="+mn-ea"/>
                          <a:cs typeface="+mn-cs"/>
                        </a:rPr>
                        <a:t>1</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0</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30381786"/>
                  </a:ext>
                </a:extLst>
              </a:tr>
              <a:tr h="290302">
                <a:tc>
                  <a:txBody>
                    <a:bodyPr/>
                    <a:lstStyle/>
                    <a:p>
                      <a:pPr marL="0" algn="l" defTabSz="514350" rtl="0" eaLnBrk="1" latinLnBrk="0" hangingPunct="1"/>
                      <a:r>
                        <a:rPr lang="en-US" altLang="zh-CN" sz="1013" b="1" kern="1200" dirty="0" smtClean="0">
                          <a:solidFill>
                            <a:schemeClr val="lt1"/>
                          </a:solidFill>
                          <a:latin typeface="+mn-lt"/>
                          <a:ea typeface="+mn-ea"/>
                          <a:cs typeface="+mn-cs"/>
                        </a:rPr>
                        <a:t>2</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074454898"/>
                  </a:ext>
                </a:extLst>
              </a:tr>
              <a:tr h="290302">
                <a:tc>
                  <a:txBody>
                    <a:bodyPr/>
                    <a:lstStyle/>
                    <a:p>
                      <a:pPr marL="0" algn="l" defTabSz="514350" rtl="0" eaLnBrk="1" latinLnBrk="0" hangingPunct="1"/>
                      <a:r>
                        <a:rPr lang="en-US" altLang="zh-CN" sz="1013" b="1" kern="1200" dirty="0" smtClean="0">
                          <a:solidFill>
                            <a:schemeClr val="lt1"/>
                          </a:solidFill>
                          <a:latin typeface="+mn-lt"/>
                          <a:ea typeface="+mn-ea"/>
                          <a:cs typeface="+mn-cs"/>
                        </a:rPr>
                        <a:t>3</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0</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636417481"/>
                  </a:ext>
                </a:extLst>
              </a:tr>
              <a:tr h="290302">
                <a:tc>
                  <a:txBody>
                    <a:bodyPr/>
                    <a:lstStyle/>
                    <a:p>
                      <a:pPr marL="0" algn="l" defTabSz="514350" rtl="0" eaLnBrk="1" latinLnBrk="0" hangingPunct="1"/>
                      <a:r>
                        <a:rPr lang="en-US" altLang="zh-CN" sz="1013" b="1" kern="1200" dirty="0" smtClean="0">
                          <a:solidFill>
                            <a:schemeClr val="lt1"/>
                          </a:solidFill>
                          <a:latin typeface="+mn-lt"/>
                          <a:ea typeface="+mn-ea"/>
                          <a:cs typeface="+mn-cs"/>
                        </a:rPr>
                        <a:t>4</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28232846"/>
                  </a:ext>
                </a:extLst>
              </a:tr>
              <a:tr h="290302">
                <a:tc>
                  <a:txBody>
                    <a:bodyPr/>
                    <a:lstStyle/>
                    <a:p>
                      <a:pPr marL="0" algn="l" defTabSz="514350" rtl="0" eaLnBrk="1" latinLnBrk="0" hangingPunct="1"/>
                      <a:r>
                        <a:rPr lang="en-US" altLang="zh-CN" sz="1013" b="1" kern="1200" dirty="0" smtClean="0">
                          <a:solidFill>
                            <a:schemeClr val="lt1"/>
                          </a:solidFill>
                          <a:latin typeface="+mn-lt"/>
                          <a:ea typeface="+mn-ea"/>
                          <a:cs typeface="+mn-cs"/>
                        </a:rPr>
                        <a:t>5</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08382837"/>
                  </a:ext>
                </a:extLst>
              </a:tr>
              <a:tr h="290302">
                <a:tc>
                  <a:txBody>
                    <a:bodyPr/>
                    <a:lstStyle/>
                    <a:p>
                      <a:pPr marL="0" algn="l" defTabSz="514350" rtl="0" eaLnBrk="1" latinLnBrk="0" hangingPunct="1"/>
                      <a:r>
                        <a:rPr lang="en-US" altLang="zh-CN" sz="1013" b="1" kern="1200" dirty="0" smtClean="0">
                          <a:solidFill>
                            <a:schemeClr val="lt1"/>
                          </a:solidFill>
                          <a:latin typeface="+mn-lt"/>
                          <a:ea typeface="+mn-ea"/>
                          <a:cs typeface="+mn-cs"/>
                        </a:rPr>
                        <a:t>…</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011575844"/>
                  </a:ext>
                </a:extLst>
              </a:tr>
              <a:tr h="290302">
                <a:tc>
                  <a:txBody>
                    <a:bodyPr/>
                    <a:lstStyle/>
                    <a:p>
                      <a:pPr marL="0" algn="l" defTabSz="514350" rtl="0" eaLnBrk="1" latinLnBrk="0" hangingPunct="1"/>
                      <a:r>
                        <a:rPr lang="en-US" altLang="zh-CN" sz="1013" b="1" kern="1200" dirty="0" smtClean="0">
                          <a:solidFill>
                            <a:schemeClr val="lt1"/>
                          </a:solidFill>
                          <a:latin typeface="+mn-lt"/>
                          <a:ea typeface="+mn-ea"/>
                          <a:cs typeface="+mn-cs"/>
                        </a:rPr>
                        <a:t>n</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0</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27982557"/>
                  </a:ext>
                </a:extLst>
              </a:tr>
            </a:tbl>
          </a:graphicData>
        </a:graphic>
      </p:graphicFrame>
      <p:pic>
        <p:nvPicPr>
          <p:cNvPr id="5" name="图片 4"/>
          <p:cNvPicPr>
            <a:picLocks noChangeAspect="1"/>
          </p:cNvPicPr>
          <p:nvPr/>
        </p:nvPicPr>
        <p:blipFill>
          <a:blip r:embed="rId2"/>
          <a:stretch>
            <a:fillRect/>
          </a:stretch>
        </p:blipFill>
        <p:spPr>
          <a:xfrm>
            <a:off x="2487610" y="2642846"/>
            <a:ext cx="4103696" cy="801788"/>
          </a:xfrm>
          <a:prstGeom prst="rect">
            <a:avLst/>
          </a:prstGeom>
        </p:spPr>
      </p:pic>
      <p:sp>
        <p:nvSpPr>
          <p:cNvPr id="6" name="日期占位符 5"/>
          <p:cNvSpPr>
            <a:spLocks noGrp="1"/>
          </p:cNvSpPr>
          <p:nvPr>
            <p:ph type="dt" sz="half" idx="10"/>
          </p:nvPr>
        </p:nvSpPr>
        <p:spPr/>
        <p:txBody>
          <a:bodyPr/>
          <a:lstStyle/>
          <a:p>
            <a:fld id="{34908877-2824-4770-851B-B41939F2980E}" type="datetime1">
              <a:rPr lang="zh-CN" altLang="en-US" smtClean="0"/>
              <a:t>2019/2/22</a:t>
            </a:fld>
            <a:endParaRPr lang="zh-CN" altLang="en-US"/>
          </a:p>
        </p:txBody>
      </p:sp>
      <p:sp>
        <p:nvSpPr>
          <p:cNvPr id="7" name="灯片编号占位符 6"/>
          <p:cNvSpPr>
            <a:spLocks noGrp="1"/>
          </p:cNvSpPr>
          <p:nvPr>
            <p:ph type="sldNum" sz="quarter" idx="12"/>
          </p:nvPr>
        </p:nvSpPr>
        <p:spPr/>
        <p:txBody>
          <a:bodyPr/>
          <a:lstStyle/>
          <a:p>
            <a:fld id="{3F769AD3-636C-4583-9912-BE9DB57EB6C4}" type="slidenum">
              <a:rPr lang="zh-CN" altLang="en-US" smtClean="0"/>
              <a:t>5</a:t>
            </a:fld>
            <a:endParaRPr lang="zh-CN" altLang="en-US"/>
          </a:p>
        </p:txBody>
      </p:sp>
    </p:spTree>
    <p:extLst>
      <p:ext uri="{BB962C8B-B14F-4D97-AF65-F5344CB8AC3E}">
        <p14:creationId xmlns:p14="http://schemas.microsoft.com/office/powerpoint/2010/main" val="157717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a:t>
            </a:r>
            <a:r>
              <a:rPr lang="zh-CN" altLang="en-US" dirty="0" smtClean="0"/>
              <a:t>：计算二次项系数</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a+b</a:t>
            </a:r>
            <a:r>
              <a:rPr lang="en-US" altLang="zh-CN" dirty="0" smtClean="0"/>
              <a:t>)</a:t>
            </a:r>
            <a:r>
              <a:rPr lang="en-US" altLang="zh-CN" baseline="30000" dirty="0" smtClean="0"/>
              <a:t>n</a:t>
            </a:r>
            <a:r>
              <a:rPr lang="en-US" altLang="zh-CN" dirty="0" smtClean="0"/>
              <a:t> = C(</a:t>
            </a:r>
            <a:r>
              <a:rPr lang="en-US" altLang="zh-CN" dirty="0" err="1" smtClean="0"/>
              <a:t>n,0</a:t>
            </a:r>
            <a:r>
              <a:rPr lang="en-US" altLang="zh-CN" dirty="0" smtClean="0"/>
              <a:t>)</a:t>
            </a:r>
            <a:r>
              <a:rPr lang="en-US" altLang="zh-CN" dirty="0" err="1" smtClean="0"/>
              <a:t>a</a:t>
            </a:r>
            <a:r>
              <a:rPr lang="en-US" altLang="zh-CN" baseline="30000" dirty="0" err="1" smtClean="0"/>
              <a:t>n</a:t>
            </a:r>
            <a:r>
              <a:rPr lang="en-US" altLang="zh-CN" dirty="0" err="1" smtClean="0"/>
              <a:t>b</a:t>
            </a:r>
            <a:r>
              <a:rPr lang="en-US" altLang="zh-CN" baseline="30000" dirty="0" err="1" smtClean="0"/>
              <a:t>0</a:t>
            </a:r>
            <a:r>
              <a:rPr lang="en-US" altLang="zh-CN" dirty="0" smtClean="0"/>
              <a:t>+ C(</a:t>
            </a:r>
            <a:r>
              <a:rPr lang="en-US" altLang="zh-CN" dirty="0" err="1" smtClean="0"/>
              <a:t>n,1</a:t>
            </a:r>
            <a:r>
              <a:rPr lang="en-US" altLang="zh-CN" dirty="0" smtClean="0"/>
              <a:t>)a</a:t>
            </a:r>
            <a:r>
              <a:rPr lang="en-US" altLang="zh-CN" baseline="30000" dirty="0" smtClean="0"/>
              <a:t>n-</a:t>
            </a:r>
            <a:r>
              <a:rPr lang="en-US" altLang="zh-CN" baseline="30000" dirty="0" err="1" smtClean="0"/>
              <a:t>1</a:t>
            </a:r>
            <a:r>
              <a:rPr lang="en-US" altLang="zh-CN" dirty="0" err="1" smtClean="0"/>
              <a:t>b</a:t>
            </a:r>
            <a:r>
              <a:rPr lang="en-US" altLang="zh-CN" baseline="30000" dirty="0" err="1" smtClean="0"/>
              <a:t>1</a:t>
            </a:r>
            <a:r>
              <a:rPr lang="en-US" altLang="zh-CN" dirty="0" smtClean="0"/>
              <a:t> + … + C(</a:t>
            </a:r>
            <a:r>
              <a:rPr lang="en-US" altLang="zh-CN" dirty="0" err="1" smtClean="0"/>
              <a:t>n,k</a:t>
            </a:r>
            <a:r>
              <a:rPr lang="en-US" altLang="zh-CN" dirty="0" smtClean="0"/>
              <a:t>)a</a:t>
            </a:r>
            <a:r>
              <a:rPr lang="en-US" altLang="zh-CN" baseline="30000" dirty="0" smtClean="0"/>
              <a:t>n-</a:t>
            </a:r>
            <a:r>
              <a:rPr lang="en-US" altLang="zh-CN" baseline="30000" dirty="0" err="1" smtClean="0"/>
              <a:t>k</a:t>
            </a:r>
            <a:r>
              <a:rPr lang="en-US" altLang="zh-CN" dirty="0" err="1" smtClean="0"/>
              <a:t>b</a:t>
            </a:r>
            <a:r>
              <a:rPr lang="en-US" altLang="zh-CN" baseline="30000" dirty="0" err="1" smtClean="0"/>
              <a:t>k</a:t>
            </a:r>
            <a:r>
              <a:rPr lang="en-US" altLang="zh-CN" dirty="0" smtClean="0"/>
              <a:t> + … + C(</a:t>
            </a:r>
            <a:r>
              <a:rPr lang="en-US" altLang="zh-CN" dirty="0" err="1" smtClean="0"/>
              <a:t>n,n</a:t>
            </a:r>
            <a:r>
              <a:rPr lang="en-US" altLang="zh-CN" dirty="0" smtClean="0"/>
              <a:t>)</a:t>
            </a:r>
            <a:r>
              <a:rPr lang="en-US" altLang="zh-CN" dirty="0" err="1" smtClean="0"/>
              <a:t>a</a:t>
            </a:r>
            <a:r>
              <a:rPr lang="en-US" altLang="zh-CN" baseline="30000" dirty="0" err="1" smtClean="0"/>
              <a:t>0</a:t>
            </a:r>
            <a:r>
              <a:rPr lang="en-US" altLang="zh-CN" dirty="0" err="1" smtClean="0"/>
              <a:t>b</a:t>
            </a:r>
            <a:r>
              <a:rPr lang="en-US" altLang="zh-CN" baseline="30000" dirty="0" err="1" smtClean="0"/>
              <a:t>n</a:t>
            </a:r>
            <a:endParaRPr lang="en-US" altLang="zh-CN" baseline="30000" dirty="0" smtClean="0"/>
          </a:p>
          <a:p>
            <a:endParaRPr lang="en-US" altLang="zh-CN" dirty="0"/>
          </a:p>
          <a:p>
            <a:r>
              <a:rPr lang="zh-CN" altLang="en-US" dirty="0" smtClean="0"/>
              <a:t>当</a:t>
            </a:r>
            <a:r>
              <a:rPr lang="en-US" altLang="zh-CN" dirty="0" smtClean="0"/>
              <a:t>n&gt;k&gt;0</a:t>
            </a:r>
            <a:r>
              <a:rPr lang="zh-CN" altLang="en-US" dirty="0" smtClean="0"/>
              <a:t>时，</a:t>
            </a:r>
            <a:r>
              <a:rPr lang="en-US" altLang="zh-CN" dirty="0" smtClean="0"/>
              <a:t>C(</a:t>
            </a:r>
            <a:r>
              <a:rPr lang="en-US" altLang="zh-CN" dirty="0" err="1" smtClean="0"/>
              <a:t>n,k</a:t>
            </a:r>
            <a:r>
              <a:rPr lang="en-US" altLang="zh-CN" dirty="0" smtClean="0"/>
              <a:t>) = C(n-1,k-1) + C(n-1,k)</a:t>
            </a:r>
          </a:p>
          <a:p>
            <a:r>
              <a:rPr lang="zh-CN" altLang="en-US" dirty="0" smtClean="0"/>
              <a:t>当</a:t>
            </a:r>
            <a:r>
              <a:rPr lang="en-US" altLang="zh-CN" dirty="0" smtClean="0"/>
              <a:t>k=0</a:t>
            </a:r>
            <a:r>
              <a:rPr lang="zh-CN" altLang="en-US" dirty="0" smtClean="0"/>
              <a:t>或</a:t>
            </a:r>
            <a:r>
              <a:rPr lang="en-US" altLang="zh-CN" dirty="0" smtClean="0"/>
              <a:t>k=n</a:t>
            </a:r>
            <a:r>
              <a:rPr lang="zh-CN" altLang="en-US" dirty="0" smtClean="0"/>
              <a:t>时，</a:t>
            </a:r>
            <a:r>
              <a:rPr lang="en-US" altLang="zh-CN" dirty="0" smtClean="0"/>
              <a:t>C(n,0) = C(</a:t>
            </a:r>
            <a:r>
              <a:rPr lang="en-US" altLang="zh-CN" dirty="0" err="1" smtClean="0"/>
              <a:t>n,n</a:t>
            </a:r>
            <a:r>
              <a:rPr lang="en-US" altLang="zh-CN" dirty="0" smtClean="0"/>
              <a:t>) = 1</a:t>
            </a:r>
          </a:p>
          <a:p>
            <a:endParaRPr lang="en-US" altLang="zh-CN" dirty="0"/>
          </a:p>
          <a:p>
            <a:r>
              <a:rPr lang="zh-CN" altLang="en-US" dirty="0" smtClean="0"/>
              <a:t>直接计算</a:t>
            </a:r>
            <a:endParaRPr lang="en-US" altLang="zh-CN" dirty="0" smtClean="0"/>
          </a:p>
          <a:p>
            <a:pPr lvl="1"/>
            <a:r>
              <a:rPr lang="en-US" altLang="zh-CN" dirty="0" smtClean="0"/>
              <a:t>C(</a:t>
            </a:r>
            <a:r>
              <a:rPr lang="en-US" altLang="zh-CN" dirty="0" err="1" smtClean="0"/>
              <a:t>n,k</a:t>
            </a:r>
            <a:r>
              <a:rPr lang="en-US" altLang="zh-CN" dirty="0" smtClean="0"/>
              <a:t>) = n!/k!/(n-k)!</a:t>
            </a:r>
          </a:p>
          <a:p>
            <a:pPr lvl="1"/>
            <a:endParaRPr lang="en-US" altLang="zh-CN" dirty="0"/>
          </a:p>
          <a:p>
            <a:r>
              <a:rPr lang="zh-CN" altLang="en-US" dirty="0" smtClean="0"/>
              <a:t>递归解法</a:t>
            </a:r>
            <a:endParaRPr lang="en-US" altLang="zh-CN" dirty="0" smtClean="0"/>
          </a:p>
          <a:p>
            <a:pPr lvl="1"/>
            <a:r>
              <a:rPr lang="zh-CN" altLang="en-US" dirty="0" smtClean="0"/>
              <a:t>递归调用树</a:t>
            </a:r>
            <a:endParaRPr lang="en-US" altLang="zh-CN" dirty="0" smtClean="0"/>
          </a:p>
          <a:p>
            <a:pPr lvl="1"/>
            <a:endParaRPr lang="en-US" altLang="zh-CN" dirty="0"/>
          </a:p>
          <a:p>
            <a:r>
              <a:rPr lang="zh-CN" altLang="en-US" dirty="0" smtClean="0"/>
              <a:t>动态规划</a:t>
            </a:r>
            <a:r>
              <a:rPr lang="en-US" altLang="zh-CN" dirty="0" smtClean="0"/>
              <a:t>——</a:t>
            </a:r>
            <a:r>
              <a:rPr lang="zh-CN" altLang="en-US" dirty="0" smtClean="0"/>
              <a:t>步骤是什么？</a:t>
            </a:r>
            <a:endParaRPr lang="en-US" altLang="zh-CN" dirty="0" smtClean="0"/>
          </a:p>
          <a:p>
            <a:pPr lvl="1"/>
            <a:r>
              <a:rPr lang="zh-CN" altLang="en-US" dirty="0" smtClean="0"/>
              <a:t>填满表格计算</a:t>
            </a:r>
            <a:r>
              <a:rPr lang="en-US" altLang="zh-CN" dirty="0" smtClean="0"/>
              <a:t>C(</a:t>
            </a:r>
            <a:r>
              <a:rPr lang="en-US" altLang="zh-CN" dirty="0" err="1" smtClean="0"/>
              <a:t>n,k</a:t>
            </a:r>
            <a:r>
              <a:rPr lang="en-US" altLang="zh-CN" dirty="0" smtClean="0"/>
              <a:t>)</a:t>
            </a:r>
            <a:r>
              <a:rPr lang="zh-CN" altLang="en-US" dirty="0" smtClean="0"/>
              <a:t>时需要的加法次数？</a:t>
            </a:r>
            <a:endParaRPr lang="en-US" altLang="zh-CN" dirty="0" smtClean="0"/>
          </a:p>
          <a:p>
            <a:pPr lvl="1"/>
            <a:r>
              <a:rPr lang="zh-CN" altLang="en-US" dirty="0" smtClean="0"/>
              <a:t>需要的额外空间？</a:t>
            </a:r>
            <a:endParaRPr lang="en-US" altLang="zh-CN" dirty="0" smtClean="0"/>
          </a:p>
          <a:p>
            <a:pPr lvl="1"/>
            <a:r>
              <a:rPr lang="zh-CN" altLang="en-US" dirty="0" smtClean="0"/>
              <a:t>如何减少使用的额外空间？减少加法次数？</a:t>
            </a:r>
            <a:endParaRPr lang="zh-CN" altLang="en-US" dirty="0"/>
          </a:p>
        </p:txBody>
      </p:sp>
      <p:sp>
        <p:nvSpPr>
          <p:cNvPr id="4" name="日期占位符 3"/>
          <p:cNvSpPr>
            <a:spLocks noGrp="1"/>
          </p:cNvSpPr>
          <p:nvPr>
            <p:ph type="dt" sz="half" idx="10"/>
          </p:nvPr>
        </p:nvSpPr>
        <p:spPr/>
        <p:txBody>
          <a:bodyPr/>
          <a:lstStyle/>
          <a:p>
            <a:fld id="{EC8F410B-3651-4442-9FC8-32E77D2E6A32}"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6</a:t>
            </a:fld>
            <a:endParaRPr lang="zh-CN" altLang="en-US"/>
          </a:p>
        </p:txBody>
      </p:sp>
    </p:spTree>
    <p:extLst>
      <p:ext uri="{BB962C8B-B14F-4D97-AF65-F5344CB8AC3E}">
        <p14:creationId xmlns:p14="http://schemas.microsoft.com/office/powerpoint/2010/main" val="141623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例题三</a:t>
            </a:r>
            <a:r>
              <a:rPr lang="zh-CN" altLang="en-US" dirty="0" smtClean="0"/>
              <a:t>：计算最短路径</a:t>
            </a:r>
            <a:endParaRPr lang="zh-CN" altLang="en-US" dirty="0"/>
          </a:p>
        </p:txBody>
      </p:sp>
      <p:sp>
        <p:nvSpPr>
          <p:cNvPr id="3" name="内容占位符 2"/>
          <p:cNvSpPr>
            <a:spLocks noGrp="1"/>
          </p:cNvSpPr>
          <p:nvPr>
            <p:ph idx="1"/>
          </p:nvPr>
        </p:nvSpPr>
        <p:spPr/>
        <p:txBody>
          <a:bodyPr/>
          <a:lstStyle/>
          <a:p>
            <a:r>
              <a:rPr lang="zh-CN" altLang="en-US" dirty="0" smtClean="0"/>
              <a:t>国际象棋中车可以水平或竖直</a:t>
            </a:r>
            <a:r>
              <a:rPr lang="zh-CN" altLang="en-US" dirty="0"/>
              <a:t>移动</a:t>
            </a:r>
            <a:r>
              <a:rPr lang="zh-CN" altLang="en-US" dirty="0" smtClean="0"/>
              <a:t>到同行或同列的任意位置，那么一个车要从棋盘的一个角移动到对角，有多少种最短路径？</a:t>
            </a:r>
            <a:endParaRPr lang="en-US" altLang="zh-CN" dirty="0" smtClean="0"/>
          </a:p>
          <a:p>
            <a:pPr lvl="1"/>
            <a:r>
              <a:rPr lang="zh-CN" altLang="en-US" dirty="0" smtClean="0"/>
              <a:t>设棋盘有</a:t>
            </a:r>
            <a:r>
              <a:rPr lang="en-US" altLang="zh-CN" dirty="0" smtClean="0"/>
              <a:t>n*n</a:t>
            </a:r>
            <a:r>
              <a:rPr lang="zh-CN" altLang="en-US" dirty="0" smtClean="0"/>
              <a:t>的格子</a:t>
            </a:r>
            <a:endParaRPr lang="en-US" altLang="zh-CN" dirty="0" smtClean="0"/>
          </a:p>
          <a:p>
            <a:pPr lvl="1"/>
            <a:r>
              <a:rPr lang="zh-CN" altLang="en-US" dirty="0" smtClean="0"/>
              <a:t>什么是最短路径？：不回头</a:t>
            </a:r>
            <a:endParaRPr lang="en-US" altLang="zh-CN" dirty="0" smtClean="0"/>
          </a:p>
          <a:p>
            <a:pPr lvl="1"/>
            <a:endParaRPr lang="en-US" altLang="zh-CN" dirty="0" smtClean="0"/>
          </a:p>
          <a:p>
            <a:pPr lvl="1"/>
            <a:r>
              <a:rPr lang="zh-CN" altLang="en-US" dirty="0" smtClean="0"/>
              <a:t>初等排列组合求解？</a:t>
            </a:r>
            <a:endParaRPr lang="en-US" altLang="zh-CN" dirty="0" smtClean="0"/>
          </a:p>
          <a:p>
            <a:pPr lvl="2"/>
            <a:r>
              <a:rPr lang="zh-CN" altLang="en-US" dirty="0" smtClean="0"/>
              <a:t>在</a:t>
            </a:r>
            <a:r>
              <a:rPr lang="en-US" altLang="zh-CN" dirty="0" smtClean="0"/>
              <a:t>2n</a:t>
            </a:r>
            <a:r>
              <a:rPr lang="zh-CN" altLang="en-US" dirty="0" smtClean="0"/>
              <a:t>个步骤中选出</a:t>
            </a:r>
            <a:r>
              <a:rPr lang="en-US" altLang="zh-CN" dirty="0" smtClean="0"/>
              <a:t>n</a:t>
            </a:r>
            <a:r>
              <a:rPr lang="zh-CN" altLang="en-US" dirty="0" smtClean="0"/>
              <a:t>个用来横向走，或者</a:t>
            </a:r>
            <a:endParaRPr lang="en-US" altLang="zh-CN" dirty="0" smtClean="0"/>
          </a:p>
          <a:p>
            <a:pPr lvl="2"/>
            <a:r>
              <a:rPr lang="zh-CN" altLang="en-US" dirty="0" smtClean="0"/>
              <a:t>在</a:t>
            </a:r>
            <a:r>
              <a:rPr lang="en-US" altLang="zh-CN" dirty="0"/>
              <a:t>2n</a:t>
            </a:r>
            <a:r>
              <a:rPr lang="zh-CN" altLang="en-US" dirty="0"/>
              <a:t>个步骤中选出</a:t>
            </a:r>
            <a:r>
              <a:rPr lang="en-US" altLang="zh-CN" dirty="0"/>
              <a:t>n</a:t>
            </a:r>
            <a:r>
              <a:rPr lang="zh-CN" altLang="en-US" dirty="0"/>
              <a:t>个</a:t>
            </a:r>
            <a:r>
              <a:rPr lang="zh-CN" altLang="en-US" dirty="0" smtClean="0"/>
              <a:t>用来纵向走</a:t>
            </a:r>
            <a:endParaRPr lang="en-US" altLang="zh-CN" dirty="0" smtClean="0"/>
          </a:p>
          <a:p>
            <a:pPr lvl="2"/>
            <a:r>
              <a:rPr lang="en-US" altLang="zh-CN" dirty="0" smtClean="0"/>
              <a:t>C(2n,n)</a:t>
            </a:r>
          </a:p>
          <a:p>
            <a:pPr lvl="2"/>
            <a:endParaRPr lang="en-US" altLang="zh-CN" dirty="0" smtClean="0"/>
          </a:p>
          <a:p>
            <a:pPr lvl="1"/>
            <a:r>
              <a:rPr lang="zh-CN" altLang="en-US" dirty="0" smtClean="0"/>
              <a:t>动态规划求解？设</a:t>
            </a:r>
            <a:r>
              <a:rPr lang="en-US" altLang="zh-CN" dirty="0" smtClean="0"/>
              <a:t>A(</a:t>
            </a:r>
            <a:r>
              <a:rPr lang="en-US" altLang="zh-CN" dirty="0" err="1" smtClean="0"/>
              <a:t>r,c</a:t>
            </a:r>
            <a:r>
              <a:rPr lang="en-US" altLang="zh-CN" dirty="0" smtClean="0"/>
              <a:t>)</a:t>
            </a:r>
            <a:r>
              <a:rPr lang="zh-CN" altLang="en-US" dirty="0" smtClean="0"/>
              <a:t>表示横向</a:t>
            </a:r>
            <a:r>
              <a:rPr lang="zh-CN" altLang="en-US" dirty="0"/>
              <a:t>走</a:t>
            </a:r>
            <a:r>
              <a:rPr lang="zh-CN" altLang="en-US" dirty="0" smtClean="0"/>
              <a:t>了</a:t>
            </a:r>
            <a:r>
              <a:rPr lang="en-US" altLang="zh-CN" dirty="0" smtClean="0"/>
              <a:t>r</a:t>
            </a:r>
            <a:r>
              <a:rPr lang="zh-CN" altLang="en-US" dirty="0" smtClean="0"/>
              <a:t>步，纵向走了</a:t>
            </a:r>
            <a:r>
              <a:rPr lang="en-US" altLang="zh-CN" dirty="0" smtClean="0"/>
              <a:t>c</a:t>
            </a:r>
            <a:r>
              <a:rPr lang="zh-CN" altLang="en-US" dirty="0" smtClean="0"/>
              <a:t>步</a:t>
            </a:r>
            <a:endParaRPr lang="en-US" altLang="zh-CN" dirty="0" smtClean="0"/>
          </a:p>
          <a:p>
            <a:pPr lvl="2"/>
            <a:r>
              <a:rPr lang="en-US" altLang="zh-CN" dirty="0" smtClean="0"/>
              <a:t>A(</a:t>
            </a:r>
            <a:r>
              <a:rPr lang="en-US" altLang="zh-CN" dirty="0" err="1" smtClean="0"/>
              <a:t>r,c</a:t>
            </a:r>
            <a:r>
              <a:rPr lang="en-US" altLang="zh-CN" dirty="0" smtClean="0"/>
              <a:t>) = A(r-1,c) + A(r,c-1)</a:t>
            </a:r>
            <a:r>
              <a:rPr lang="zh-CN" altLang="en-US" dirty="0" smtClean="0"/>
              <a:t>，</a:t>
            </a:r>
            <a:r>
              <a:rPr lang="en-US" altLang="zh-CN" dirty="0" smtClean="0"/>
              <a:t>r</a:t>
            </a:r>
            <a:r>
              <a:rPr lang="zh-CN" altLang="en-US" dirty="0" smtClean="0"/>
              <a:t>、</a:t>
            </a:r>
            <a:r>
              <a:rPr lang="en-US" altLang="zh-CN" dirty="0" smtClean="0"/>
              <a:t>c&gt;0</a:t>
            </a:r>
          </a:p>
          <a:p>
            <a:pPr lvl="2"/>
            <a:r>
              <a:rPr lang="en-US" altLang="zh-CN" dirty="0"/>
              <a:t>r</a:t>
            </a:r>
            <a:r>
              <a:rPr lang="en-US" altLang="zh-CN" dirty="0" smtClean="0"/>
              <a:t>=c=0</a:t>
            </a:r>
            <a:r>
              <a:rPr lang="zh-CN" altLang="en-US" dirty="0" smtClean="0"/>
              <a:t>时 </a:t>
            </a:r>
            <a:r>
              <a:rPr lang="en-US" altLang="zh-CN" dirty="0" smtClean="0"/>
              <a:t>A(0,0) = 0</a:t>
            </a:r>
          </a:p>
          <a:p>
            <a:pPr lvl="2"/>
            <a:r>
              <a:rPr lang="en-US" altLang="zh-CN" dirty="0" smtClean="0"/>
              <a:t>r=0</a:t>
            </a:r>
            <a:r>
              <a:rPr lang="zh-CN" altLang="en-US" dirty="0" smtClean="0"/>
              <a:t>或</a:t>
            </a:r>
            <a:r>
              <a:rPr lang="en-US" altLang="zh-CN" dirty="0" smtClean="0"/>
              <a:t>c=0</a:t>
            </a:r>
            <a:r>
              <a:rPr lang="zh-CN" altLang="en-US" dirty="0" smtClean="0"/>
              <a:t>，</a:t>
            </a:r>
            <a:r>
              <a:rPr lang="en-US" altLang="zh-CN" dirty="0" smtClean="0"/>
              <a:t>A(r,0) = 1</a:t>
            </a:r>
            <a:r>
              <a:rPr lang="zh-CN" altLang="en-US" dirty="0" smtClean="0"/>
              <a:t>， </a:t>
            </a:r>
            <a:r>
              <a:rPr lang="en-US" altLang="zh-CN" dirty="0" smtClean="0"/>
              <a:t>A(0,c) = 1</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36610749"/>
              </p:ext>
            </p:extLst>
          </p:nvPr>
        </p:nvGraphicFramePr>
        <p:xfrm>
          <a:off x="4919958" y="4420609"/>
          <a:ext cx="2546631" cy="2120840"/>
        </p:xfrm>
        <a:graphic>
          <a:graphicData uri="http://schemas.openxmlformats.org/drawingml/2006/table">
            <a:tbl>
              <a:tblPr firstRow="1" bandRow="1">
                <a:tableStyleId>{5C22544A-7EE6-4342-B048-85BDC9FD1C3A}</a:tableStyleId>
              </a:tblPr>
              <a:tblGrid>
                <a:gridCol w="282959">
                  <a:extLst>
                    <a:ext uri="{9D8B030D-6E8A-4147-A177-3AD203B41FA5}">
                      <a16:colId xmlns:a16="http://schemas.microsoft.com/office/drawing/2014/main" val="3898569480"/>
                    </a:ext>
                  </a:extLst>
                </a:gridCol>
                <a:gridCol w="282959">
                  <a:extLst>
                    <a:ext uri="{9D8B030D-6E8A-4147-A177-3AD203B41FA5}">
                      <a16:colId xmlns:a16="http://schemas.microsoft.com/office/drawing/2014/main" val="527719367"/>
                    </a:ext>
                  </a:extLst>
                </a:gridCol>
                <a:gridCol w="282959">
                  <a:extLst>
                    <a:ext uri="{9D8B030D-6E8A-4147-A177-3AD203B41FA5}">
                      <a16:colId xmlns:a16="http://schemas.microsoft.com/office/drawing/2014/main" val="4213494648"/>
                    </a:ext>
                  </a:extLst>
                </a:gridCol>
                <a:gridCol w="282959">
                  <a:extLst>
                    <a:ext uri="{9D8B030D-6E8A-4147-A177-3AD203B41FA5}">
                      <a16:colId xmlns:a16="http://schemas.microsoft.com/office/drawing/2014/main" val="3721688190"/>
                    </a:ext>
                  </a:extLst>
                </a:gridCol>
                <a:gridCol w="282959">
                  <a:extLst>
                    <a:ext uri="{9D8B030D-6E8A-4147-A177-3AD203B41FA5}">
                      <a16:colId xmlns:a16="http://schemas.microsoft.com/office/drawing/2014/main" val="2471718793"/>
                    </a:ext>
                  </a:extLst>
                </a:gridCol>
                <a:gridCol w="282959">
                  <a:extLst>
                    <a:ext uri="{9D8B030D-6E8A-4147-A177-3AD203B41FA5}">
                      <a16:colId xmlns:a16="http://schemas.microsoft.com/office/drawing/2014/main" val="3895577425"/>
                    </a:ext>
                  </a:extLst>
                </a:gridCol>
                <a:gridCol w="282959">
                  <a:extLst>
                    <a:ext uri="{9D8B030D-6E8A-4147-A177-3AD203B41FA5}">
                      <a16:colId xmlns:a16="http://schemas.microsoft.com/office/drawing/2014/main" val="3142554713"/>
                    </a:ext>
                  </a:extLst>
                </a:gridCol>
                <a:gridCol w="282959">
                  <a:extLst>
                    <a:ext uri="{9D8B030D-6E8A-4147-A177-3AD203B41FA5}">
                      <a16:colId xmlns:a16="http://schemas.microsoft.com/office/drawing/2014/main" val="2312004863"/>
                    </a:ext>
                  </a:extLst>
                </a:gridCol>
                <a:gridCol w="282959">
                  <a:extLst>
                    <a:ext uri="{9D8B030D-6E8A-4147-A177-3AD203B41FA5}">
                      <a16:colId xmlns:a16="http://schemas.microsoft.com/office/drawing/2014/main" val="4165697433"/>
                    </a:ext>
                  </a:extLst>
                </a:gridCol>
              </a:tblGrid>
              <a:tr h="399301">
                <a:tc>
                  <a:txBody>
                    <a:bodyPr/>
                    <a:lstStyle/>
                    <a:p>
                      <a:r>
                        <a:rPr lang="en-US" altLang="zh-CN" dirty="0" smtClean="0"/>
                        <a:t>r</a:t>
                      </a:r>
                    </a:p>
                    <a:p>
                      <a:r>
                        <a:rPr lang="en-US" altLang="zh-CN" dirty="0" smtClean="0"/>
                        <a:t>c</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n</a:t>
                      </a:r>
                      <a:endParaRPr lang="zh-CN" altLang="en-US" dirty="0"/>
                    </a:p>
                  </a:txBody>
                  <a:tcPr/>
                </a:tc>
                <a:extLst>
                  <a:ext uri="{0D108BD9-81ED-4DB2-BD59-A6C34878D82A}">
                    <a16:rowId xmlns:a16="http://schemas.microsoft.com/office/drawing/2014/main" val="2008044591"/>
                  </a:ext>
                </a:extLst>
              </a:tr>
              <a:tr h="245271">
                <a:tc>
                  <a:txBody>
                    <a:bodyPr/>
                    <a:lstStyle/>
                    <a:p>
                      <a:pPr marL="0" algn="l" defTabSz="514350" rtl="0" eaLnBrk="1" latinLnBrk="0" hangingPunct="1"/>
                      <a:r>
                        <a:rPr lang="en-US" altLang="zh-CN" sz="1013" b="1" kern="1200" dirty="0" smtClean="0">
                          <a:solidFill>
                            <a:schemeClr val="lt1"/>
                          </a:solidFill>
                          <a:latin typeface="+mn-lt"/>
                          <a:ea typeface="+mn-ea"/>
                          <a:cs typeface="+mn-cs"/>
                        </a:rPr>
                        <a:t>0</a:t>
                      </a:r>
                    </a:p>
                  </a:txBody>
                  <a:tcPr>
                    <a:solidFill>
                      <a:schemeClr val="accent1"/>
                    </a:solidFill>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2130381786"/>
                  </a:ext>
                </a:extLst>
              </a:tr>
              <a:tr h="245271">
                <a:tc>
                  <a:txBody>
                    <a:bodyPr/>
                    <a:lstStyle/>
                    <a:p>
                      <a:pPr marL="0" algn="l" defTabSz="514350" rtl="0" eaLnBrk="1" latinLnBrk="0" hangingPunct="1"/>
                      <a:r>
                        <a:rPr lang="en-US" altLang="zh-CN" sz="1013" b="1" kern="1200" dirty="0" smtClean="0">
                          <a:solidFill>
                            <a:schemeClr val="lt1"/>
                          </a:solidFill>
                          <a:latin typeface="+mn-lt"/>
                          <a:ea typeface="+mn-ea"/>
                          <a:cs typeface="+mn-cs"/>
                        </a:rPr>
                        <a:t>1</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074454898"/>
                  </a:ext>
                </a:extLst>
              </a:tr>
              <a:tr h="245271">
                <a:tc>
                  <a:txBody>
                    <a:bodyPr/>
                    <a:lstStyle/>
                    <a:p>
                      <a:pPr marL="0" algn="l" defTabSz="514350" rtl="0" eaLnBrk="1" latinLnBrk="0" hangingPunct="1"/>
                      <a:r>
                        <a:rPr lang="en-US" altLang="zh-CN" sz="1013" b="1" kern="1200" dirty="0" smtClean="0">
                          <a:solidFill>
                            <a:schemeClr val="lt1"/>
                          </a:solidFill>
                          <a:latin typeface="+mn-lt"/>
                          <a:ea typeface="+mn-ea"/>
                          <a:cs typeface="+mn-cs"/>
                        </a:rPr>
                        <a:t>2</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636417481"/>
                  </a:ext>
                </a:extLst>
              </a:tr>
              <a:tr h="245271">
                <a:tc>
                  <a:txBody>
                    <a:bodyPr/>
                    <a:lstStyle/>
                    <a:p>
                      <a:pPr marL="0" algn="l" defTabSz="514350" rtl="0" eaLnBrk="1" latinLnBrk="0" hangingPunct="1"/>
                      <a:r>
                        <a:rPr lang="en-US" altLang="zh-CN" sz="1013" b="1" kern="1200" dirty="0" smtClean="0">
                          <a:solidFill>
                            <a:schemeClr val="lt1"/>
                          </a:solidFill>
                          <a:latin typeface="+mn-lt"/>
                          <a:ea typeface="+mn-ea"/>
                          <a:cs typeface="+mn-cs"/>
                        </a:rPr>
                        <a:t>3</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28232846"/>
                  </a:ext>
                </a:extLst>
              </a:tr>
              <a:tr h="245271">
                <a:tc>
                  <a:txBody>
                    <a:bodyPr/>
                    <a:lstStyle/>
                    <a:p>
                      <a:pPr marL="0" algn="l" defTabSz="514350" rtl="0" eaLnBrk="1" latinLnBrk="0" hangingPunct="1"/>
                      <a:r>
                        <a:rPr lang="en-US" altLang="zh-CN" sz="1013" b="1" kern="1200" dirty="0" smtClean="0">
                          <a:solidFill>
                            <a:schemeClr val="lt1"/>
                          </a:solidFill>
                          <a:latin typeface="+mn-lt"/>
                          <a:ea typeface="+mn-ea"/>
                          <a:cs typeface="+mn-cs"/>
                        </a:rPr>
                        <a:t>4</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08382837"/>
                  </a:ext>
                </a:extLst>
              </a:tr>
              <a:tr h="245271">
                <a:tc>
                  <a:txBody>
                    <a:bodyPr/>
                    <a:lstStyle/>
                    <a:p>
                      <a:pPr marL="0" algn="l" defTabSz="514350" rtl="0" eaLnBrk="1" latinLnBrk="0" hangingPunct="1"/>
                      <a:r>
                        <a:rPr lang="en-US" altLang="zh-CN" sz="1013" b="1" kern="1200" dirty="0" smtClean="0">
                          <a:solidFill>
                            <a:schemeClr val="lt1"/>
                          </a:solidFill>
                          <a:latin typeface="+mn-lt"/>
                          <a:ea typeface="+mn-ea"/>
                          <a:cs typeface="+mn-cs"/>
                        </a:rPr>
                        <a:t>…</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011575844"/>
                  </a:ext>
                </a:extLst>
              </a:tr>
              <a:tr h="245271">
                <a:tc>
                  <a:txBody>
                    <a:bodyPr/>
                    <a:lstStyle/>
                    <a:p>
                      <a:pPr marL="0" algn="l" defTabSz="514350" rtl="0" eaLnBrk="1" latinLnBrk="0" hangingPunct="1"/>
                      <a:r>
                        <a:rPr lang="en-US" altLang="zh-CN" sz="1013" b="1" kern="1200" dirty="0" smtClean="0">
                          <a:solidFill>
                            <a:schemeClr val="lt1"/>
                          </a:solidFill>
                          <a:latin typeface="+mn-lt"/>
                          <a:ea typeface="+mn-ea"/>
                          <a:cs typeface="+mn-cs"/>
                        </a:rPr>
                        <a:t>n</a:t>
                      </a:r>
                      <a:endParaRPr lang="zh-CN" altLang="en-US" sz="1013" b="1" kern="1200" dirty="0">
                        <a:solidFill>
                          <a:schemeClr val="lt1"/>
                        </a:solidFill>
                        <a:latin typeface="+mn-lt"/>
                        <a:ea typeface="+mn-ea"/>
                        <a:cs typeface="+mn-cs"/>
                      </a:endParaRPr>
                    </a:p>
                  </a:txBody>
                  <a:tcPr>
                    <a:solidFill>
                      <a:schemeClr val="accent1"/>
                    </a:solidFill>
                  </a:tcPr>
                </a:tc>
                <a:tc>
                  <a:txBody>
                    <a:bodyPr/>
                    <a:lstStyle/>
                    <a:p>
                      <a:r>
                        <a:rPr lang="en-US" altLang="zh-CN" dirty="0" smtClean="0"/>
                        <a:t>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27982557"/>
                  </a:ext>
                </a:extLst>
              </a:tr>
            </a:tbl>
          </a:graphicData>
        </a:graphic>
      </p:graphicFrame>
      <p:sp>
        <p:nvSpPr>
          <p:cNvPr id="5" name="日期占位符 4"/>
          <p:cNvSpPr>
            <a:spLocks noGrp="1"/>
          </p:cNvSpPr>
          <p:nvPr>
            <p:ph type="dt" sz="half" idx="10"/>
          </p:nvPr>
        </p:nvSpPr>
        <p:spPr/>
        <p:txBody>
          <a:bodyPr/>
          <a:lstStyle/>
          <a:p>
            <a:fld id="{7F075047-CE4D-49AD-B0CE-B4522554BDC6}" type="datetime1">
              <a:rPr lang="zh-CN" altLang="en-US" smtClean="0"/>
              <a:t>2019/2/22</a:t>
            </a:fld>
            <a:endParaRPr lang="zh-CN" altLang="en-US"/>
          </a:p>
        </p:txBody>
      </p:sp>
      <p:sp>
        <p:nvSpPr>
          <p:cNvPr id="6" name="灯片编号占位符 5"/>
          <p:cNvSpPr>
            <a:spLocks noGrp="1"/>
          </p:cNvSpPr>
          <p:nvPr>
            <p:ph type="sldNum" sz="quarter" idx="12"/>
          </p:nvPr>
        </p:nvSpPr>
        <p:spPr/>
        <p:txBody>
          <a:bodyPr/>
          <a:lstStyle/>
          <a:p>
            <a:fld id="{3F769AD3-636C-4583-9912-BE9DB57EB6C4}" type="slidenum">
              <a:rPr lang="zh-CN" altLang="en-US" smtClean="0"/>
              <a:t>7</a:t>
            </a:fld>
            <a:endParaRPr lang="zh-CN" altLang="en-US"/>
          </a:p>
        </p:txBody>
      </p:sp>
    </p:spTree>
    <p:extLst>
      <p:ext uri="{BB962C8B-B14F-4D97-AF65-F5344CB8AC3E}">
        <p14:creationId xmlns:p14="http://schemas.microsoft.com/office/powerpoint/2010/main" val="203636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例题四</a:t>
            </a:r>
            <a:r>
              <a:rPr lang="zh-CN" altLang="en-US" dirty="0" smtClean="0"/>
              <a:t>：胜率问题</a:t>
            </a:r>
            <a:endParaRPr lang="zh-CN" altLang="en-US" dirty="0"/>
          </a:p>
        </p:txBody>
      </p:sp>
      <p:sp>
        <p:nvSpPr>
          <p:cNvPr id="3" name="内容占位符 2"/>
          <p:cNvSpPr>
            <a:spLocks noGrp="1"/>
          </p:cNvSpPr>
          <p:nvPr>
            <p:ph idx="1"/>
          </p:nvPr>
        </p:nvSpPr>
        <p:spPr/>
        <p:txBody>
          <a:bodyPr/>
          <a:lstStyle/>
          <a:p>
            <a:r>
              <a:rPr lang="zh-CN" altLang="en-US" dirty="0" smtClean="0"/>
              <a:t>考虑</a:t>
            </a:r>
            <a:r>
              <a:rPr lang="en-US" altLang="zh-CN" dirty="0" smtClean="0"/>
              <a:t>A</a:t>
            </a:r>
            <a:r>
              <a:rPr lang="zh-CN" altLang="en-US" dirty="0" smtClean="0"/>
              <a:t>和</a:t>
            </a:r>
            <a:r>
              <a:rPr lang="en-US" altLang="zh-CN" dirty="0" smtClean="0"/>
              <a:t>B</a:t>
            </a:r>
            <a:r>
              <a:rPr lang="zh-CN" altLang="en-US" dirty="0" smtClean="0"/>
              <a:t>两支队伍，正在进行一系列比赛，直到一个队赢了</a:t>
            </a:r>
            <a:r>
              <a:rPr lang="en-US" altLang="zh-CN" dirty="0" smtClean="0"/>
              <a:t>n</a:t>
            </a:r>
            <a:r>
              <a:rPr lang="zh-CN" altLang="en-US" dirty="0" smtClean="0"/>
              <a:t>场，比赛才停止。</a:t>
            </a:r>
            <a:r>
              <a:rPr lang="en-US" altLang="zh-CN" dirty="0" smtClean="0"/>
              <a:t>A</a:t>
            </a:r>
            <a:r>
              <a:rPr lang="zh-CN" altLang="en-US" dirty="0" smtClean="0"/>
              <a:t>赢得每一场的概率都是</a:t>
            </a:r>
            <a:r>
              <a:rPr lang="en-US" altLang="zh-CN" dirty="0" smtClean="0"/>
              <a:t>p,</a:t>
            </a:r>
            <a:r>
              <a:rPr lang="zh-CN" altLang="en-US" dirty="0" smtClean="0"/>
              <a:t>而输掉的概率是</a:t>
            </a:r>
            <a:r>
              <a:rPr lang="en-US" altLang="zh-CN" dirty="0" smtClean="0"/>
              <a:t>q=1-p</a:t>
            </a:r>
            <a:r>
              <a:rPr lang="zh-CN" altLang="en-US" dirty="0" smtClean="0"/>
              <a:t>（表示没有平局）。</a:t>
            </a:r>
            <a:endParaRPr lang="en-US" altLang="zh-CN" dirty="0" smtClean="0"/>
          </a:p>
          <a:p>
            <a:r>
              <a:rPr lang="zh-CN" altLang="en-US" dirty="0" smtClean="0"/>
              <a:t>当</a:t>
            </a:r>
            <a:r>
              <a:rPr lang="en-US" altLang="zh-CN" dirty="0" smtClean="0"/>
              <a:t>A</a:t>
            </a:r>
            <a:r>
              <a:rPr lang="zh-CN" altLang="en-US" dirty="0" smtClean="0"/>
              <a:t>队还需要赢</a:t>
            </a:r>
            <a:r>
              <a:rPr lang="en-US" altLang="zh-CN" dirty="0" err="1" smtClean="0"/>
              <a:t>i</a:t>
            </a:r>
            <a:r>
              <a:rPr lang="zh-CN" altLang="en-US" dirty="0" smtClean="0"/>
              <a:t>场才能赢得系列赛，</a:t>
            </a:r>
            <a:r>
              <a:rPr lang="en-US" altLang="zh-CN" dirty="0" smtClean="0"/>
              <a:t>B</a:t>
            </a:r>
            <a:r>
              <a:rPr lang="zh-CN" altLang="en-US" dirty="0" smtClean="0"/>
              <a:t>队还需要</a:t>
            </a:r>
            <a:r>
              <a:rPr lang="en-US" altLang="zh-CN" dirty="0" smtClean="0"/>
              <a:t>j</a:t>
            </a:r>
            <a:r>
              <a:rPr lang="zh-CN" altLang="en-US" dirty="0" smtClean="0"/>
              <a:t>场胜利才赢得系列赛的时候，</a:t>
            </a:r>
            <a:r>
              <a:rPr lang="en-US" altLang="zh-CN" dirty="0" smtClean="0"/>
              <a:t>A</a:t>
            </a:r>
            <a:r>
              <a:rPr lang="zh-CN" altLang="en-US" dirty="0" smtClean="0"/>
              <a:t>队赢得系列赛的概率是</a:t>
            </a:r>
            <a:r>
              <a:rPr lang="en-US" altLang="zh-CN" dirty="0" smtClean="0"/>
              <a:t>P(</a:t>
            </a:r>
            <a:r>
              <a:rPr lang="en-US" altLang="zh-CN" dirty="0" err="1"/>
              <a:t>i</a:t>
            </a:r>
            <a:r>
              <a:rPr lang="en-US" altLang="zh-CN" dirty="0" err="1" smtClean="0"/>
              <a:t>,j</a:t>
            </a:r>
            <a:r>
              <a:rPr lang="en-US" altLang="zh-CN" dirty="0" smtClean="0"/>
              <a:t>)</a:t>
            </a:r>
            <a:r>
              <a:rPr lang="zh-CN" altLang="en-US" dirty="0" smtClean="0"/>
              <a:t>，请求解</a:t>
            </a:r>
            <a:r>
              <a:rPr lang="en-US" altLang="zh-CN" dirty="0" smtClean="0"/>
              <a:t>P(</a:t>
            </a:r>
            <a:r>
              <a:rPr lang="en-US" altLang="zh-CN" dirty="0" err="1"/>
              <a:t>i</a:t>
            </a:r>
            <a:r>
              <a:rPr lang="en-US" altLang="zh-CN" dirty="0" err="1" smtClean="0"/>
              <a:t>,j</a:t>
            </a:r>
            <a:r>
              <a:rPr lang="en-US" altLang="zh-CN" dirty="0" smtClean="0"/>
              <a:t>)</a:t>
            </a:r>
          </a:p>
        </p:txBody>
      </p:sp>
      <p:sp>
        <p:nvSpPr>
          <p:cNvPr id="4" name="日期占位符 3"/>
          <p:cNvSpPr>
            <a:spLocks noGrp="1"/>
          </p:cNvSpPr>
          <p:nvPr>
            <p:ph type="dt" sz="half" idx="10"/>
          </p:nvPr>
        </p:nvSpPr>
        <p:spPr/>
        <p:txBody>
          <a:bodyPr/>
          <a:lstStyle/>
          <a:p>
            <a:fld id="{EADA7802-1152-495B-AD89-35DCAF201D01}"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8</a:t>
            </a:fld>
            <a:endParaRPr lang="zh-CN" altLang="en-US"/>
          </a:p>
        </p:txBody>
      </p:sp>
    </p:spTree>
    <p:extLst>
      <p:ext uri="{BB962C8B-B14F-4D97-AF65-F5344CB8AC3E}">
        <p14:creationId xmlns:p14="http://schemas.microsoft.com/office/powerpoint/2010/main" val="105252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Warshall</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计算有向图传递闭包的算法</a:t>
            </a:r>
            <a:r>
              <a:rPr lang="en-US" altLang="zh-CN" dirty="0" smtClean="0"/>
              <a:t>——</a:t>
            </a:r>
            <a:r>
              <a:rPr lang="zh-CN" altLang="en-US" dirty="0" smtClean="0"/>
              <a:t>可以解释为动态规划技术的一种应用</a:t>
            </a:r>
            <a:endParaRPr lang="en-US" altLang="zh-CN" dirty="0" smtClean="0"/>
          </a:p>
          <a:p>
            <a:endParaRPr lang="en-US" altLang="zh-CN" dirty="0"/>
          </a:p>
          <a:p>
            <a:r>
              <a:rPr lang="zh-CN" altLang="en-US" dirty="0" smtClean="0"/>
              <a:t>传递闭包</a:t>
            </a:r>
            <a:endParaRPr lang="en-US" altLang="zh-CN" dirty="0" smtClean="0"/>
          </a:p>
          <a:p>
            <a:pPr lvl="1"/>
            <a:r>
              <a:rPr lang="zh-CN" altLang="en-US" dirty="0"/>
              <a:t>一</a:t>
            </a:r>
            <a:r>
              <a:rPr lang="zh-CN" altLang="en-US" dirty="0" smtClean="0"/>
              <a:t>个</a:t>
            </a:r>
            <a:r>
              <a:rPr lang="en-US" altLang="zh-CN" dirty="0" smtClean="0"/>
              <a:t>n</a:t>
            </a:r>
            <a:r>
              <a:rPr lang="zh-CN" altLang="en-US" dirty="0" smtClean="0"/>
              <a:t>个顶点有向图的传递闭包是一个</a:t>
            </a:r>
            <a:r>
              <a:rPr lang="en-US" altLang="zh-CN" dirty="0" smtClean="0"/>
              <a:t>n</a:t>
            </a:r>
            <a:r>
              <a:rPr lang="zh-CN" altLang="en-US" dirty="0" smtClean="0"/>
              <a:t>阶布尔矩阵</a:t>
            </a:r>
            <a:r>
              <a:rPr lang="en-US" altLang="zh-CN" i="1" dirty="0" smtClean="0"/>
              <a:t>T</a:t>
            </a:r>
            <a:r>
              <a:rPr lang="en-US" altLang="zh-CN" dirty="0" smtClean="0"/>
              <a:t>={</a:t>
            </a:r>
            <a:r>
              <a:rPr lang="en-US" altLang="zh-CN" i="1" dirty="0" err="1" smtClean="0"/>
              <a:t>t</a:t>
            </a:r>
            <a:r>
              <a:rPr lang="en-US" altLang="zh-CN" i="1" baseline="-25000" dirty="0" err="1" smtClean="0"/>
              <a:t>ij</a:t>
            </a:r>
            <a:r>
              <a:rPr lang="en-US" altLang="zh-CN" dirty="0" smtClean="0"/>
              <a:t>}</a:t>
            </a:r>
            <a:r>
              <a:rPr lang="zh-CN" altLang="en-US" dirty="0" smtClean="0"/>
              <a:t>，如果从第</a:t>
            </a:r>
            <a:r>
              <a:rPr lang="en-US" altLang="zh-CN" dirty="0" smtClean="0"/>
              <a:t>i</a:t>
            </a:r>
            <a:r>
              <a:rPr lang="zh-CN" altLang="en-US" dirty="0" smtClean="0"/>
              <a:t>个顶点到第</a:t>
            </a:r>
            <a:r>
              <a:rPr lang="en-US" altLang="zh-CN" dirty="0" smtClean="0"/>
              <a:t>j</a:t>
            </a:r>
            <a:r>
              <a:rPr lang="zh-CN" altLang="en-US" dirty="0" smtClean="0"/>
              <a:t>个顶点之间存在一条有效的有向路径，即长度大于</a:t>
            </a:r>
            <a:r>
              <a:rPr lang="en-US" altLang="zh-CN" dirty="0" smtClean="0"/>
              <a:t>0</a:t>
            </a:r>
            <a:r>
              <a:rPr lang="zh-CN" altLang="en-US" dirty="0" smtClean="0"/>
              <a:t>的有向路径，矩阵的第</a:t>
            </a:r>
            <a:r>
              <a:rPr lang="en-US" altLang="zh-CN" dirty="0" smtClean="0"/>
              <a:t>i</a:t>
            </a:r>
            <a:r>
              <a:rPr lang="zh-CN" altLang="en-US" dirty="0" smtClean="0"/>
              <a:t>行第</a:t>
            </a:r>
            <a:r>
              <a:rPr lang="en-US" altLang="zh-CN" dirty="0" smtClean="0"/>
              <a:t>j</a:t>
            </a:r>
            <a:r>
              <a:rPr lang="zh-CN" altLang="en-US" dirty="0" smtClean="0"/>
              <a:t>列的元素为</a:t>
            </a:r>
            <a:r>
              <a:rPr lang="en-US" altLang="zh-CN" dirty="0" smtClean="0"/>
              <a:t>1</a:t>
            </a:r>
            <a:r>
              <a:rPr lang="zh-CN" altLang="en-US" dirty="0" smtClean="0"/>
              <a:t>，否则为</a:t>
            </a:r>
            <a:r>
              <a:rPr lang="en-US" altLang="zh-CN" dirty="0" smtClean="0"/>
              <a:t>0</a:t>
            </a:r>
            <a:r>
              <a:rPr lang="zh-CN" altLang="en-US" dirty="0" smtClean="0"/>
              <a:t>。</a:t>
            </a:r>
            <a:endParaRPr lang="en-US" altLang="zh-CN" dirty="0" smtClean="0"/>
          </a:p>
          <a:p>
            <a:pPr lvl="1"/>
            <a:endParaRPr lang="en-US" altLang="zh-CN" dirty="0"/>
          </a:p>
          <a:p>
            <a:r>
              <a:rPr lang="zh-CN" altLang="en-US" dirty="0" smtClean="0"/>
              <a:t>如何求解传递闭包？</a:t>
            </a:r>
            <a:endParaRPr lang="en-US" altLang="zh-CN" dirty="0" smtClean="0"/>
          </a:p>
          <a:p>
            <a:pPr lvl="1"/>
            <a:r>
              <a:rPr lang="zh-CN" altLang="en-US" dirty="0" smtClean="0"/>
              <a:t>从每一个顶点开始，遍历一次图</a:t>
            </a:r>
            <a:endParaRPr lang="en-US" altLang="zh-CN" dirty="0" smtClean="0"/>
          </a:p>
          <a:p>
            <a:pPr lvl="1"/>
            <a:r>
              <a:rPr lang="zh-CN" altLang="en-US" dirty="0"/>
              <a:t>图的关系矩阵的</a:t>
            </a:r>
            <a:r>
              <a:rPr lang="en-US" altLang="zh-CN" dirty="0"/>
              <a:t>n</a:t>
            </a:r>
            <a:r>
              <a:rPr lang="zh-CN" altLang="en-US" dirty="0"/>
              <a:t>次幂表示顶点之间长度为</a:t>
            </a:r>
            <a:r>
              <a:rPr lang="en-US" altLang="zh-CN" dirty="0"/>
              <a:t>n</a:t>
            </a:r>
            <a:r>
              <a:rPr lang="zh-CN" altLang="en-US" dirty="0"/>
              <a:t>的路径</a:t>
            </a:r>
            <a:r>
              <a:rPr lang="zh-CN" altLang="en-US" dirty="0" smtClean="0"/>
              <a:t>数量</a:t>
            </a:r>
            <a:r>
              <a:rPr lang="en-US" altLang="zh-CN" dirty="0" smtClean="0">
                <a:sym typeface="Wingdings" panose="05000000000000000000" pitchFamily="2" charset="2"/>
              </a:rPr>
              <a:t></a:t>
            </a:r>
            <a:r>
              <a:rPr lang="zh-CN" altLang="en-US" dirty="0" smtClean="0">
                <a:sym typeface="Wingdings" panose="05000000000000000000" pitchFamily="2" charset="2"/>
              </a:rPr>
              <a:t>改为布尔计算</a:t>
            </a:r>
            <a:endParaRPr lang="en-US" altLang="zh-CN" dirty="0"/>
          </a:p>
          <a:p>
            <a:pPr lvl="1"/>
            <a:endParaRPr lang="en-US" altLang="zh-CN" dirty="0" smtClean="0"/>
          </a:p>
          <a:p>
            <a:r>
              <a:rPr lang="en-US" altLang="zh-CN" dirty="0" err="1" smtClean="0"/>
              <a:t>Warshall</a:t>
            </a:r>
            <a:r>
              <a:rPr lang="zh-CN" altLang="en-US" dirty="0" smtClean="0"/>
              <a:t>算法：中间节点的类型作为递推关系的纽带</a:t>
            </a:r>
            <a:endParaRPr lang="en-US" altLang="zh-CN" dirty="0" smtClean="0"/>
          </a:p>
          <a:p>
            <a:pPr lvl="1"/>
            <a:r>
              <a:rPr lang="zh-CN" altLang="en-US" dirty="0" smtClean="0"/>
              <a:t>传递闭包</a:t>
            </a:r>
            <a:r>
              <a:rPr lang="en-US" altLang="zh-CN" dirty="0" smtClean="0"/>
              <a:t>=</a:t>
            </a:r>
            <a:r>
              <a:rPr lang="zh-CN" altLang="en-US" dirty="0" smtClean="0"/>
              <a:t>（包含</a:t>
            </a:r>
            <a:r>
              <a:rPr lang="en-US" altLang="zh-CN" dirty="0" smtClean="0"/>
              <a:t>{</a:t>
            </a:r>
            <a:r>
              <a:rPr lang="en-US" altLang="zh-CN" dirty="0" err="1" smtClean="0"/>
              <a:t>X1</a:t>
            </a:r>
            <a:r>
              <a:rPr lang="en-US" altLang="zh-CN" dirty="0" smtClean="0"/>
              <a:t>,…,</a:t>
            </a:r>
            <a:r>
              <a:rPr lang="en-US" altLang="zh-CN" dirty="0" err="1" smtClean="0"/>
              <a:t>X</a:t>
            </a:r>
            <a:r>
              <a:rPr lang="en-US" altLang="zh-CN" baseline="-25000" dirty="0" err="1" smtClean="0"/>
              <a:t>n</a:t>
            </a:r>
            <a:r>
              <a:rPr lang="en-US" altLang="zh-CN" baseline="-25000" dirty="0" smtClean="0"/>
              <a:t>-1</a:t>
            </a:r>
            <a:r>
              <a:rPr lang="en-US" altLang="zh-CN" dirty="0" smtClean="0"/>
              <a:t>}</a:t>
            </a:r>
            <a:r>
              <a:rPr lang="zh-CN" altLang="en-US" dirty="0" smtClean="0"/>
              <a:t>作为中间顶点的连通矩阵）修改（加入顶点</a:t>
            </a:r>
            <a:r>
              <a:rPr lang="en-US" altLang="zh-CN" dirty="0" err="1" smtClean="0"/>
              <a:t>X</a:t>
            </a:r>
            <a:r>
              <a:rPr lang="en-US" altLang="zh-CN" baseline="-25000" dirty="0" err="1" smtClean="0"/>
              <a:t>n</a:t>
            </a:r>
            <a:r>
              <a:rPr lang="zh-CN" altLang="en-US" dirty="0" smtClean="0"/>
              <a:t>）</a:t>
            </a:r>
            <a:endParaRPr lang="en-US" altLang="zh-CN" dirty="0" smtClean="0"/>
          </a:p>
          <a:p>
            <a:pPr lvl="1"/>
            <a:r>
              <a:rPr lang="zh-CN" altLang="en-US" dirty="0" smtClean="0"/>
              <a:t>包含</a:t>
            </a:r>
            <a:r>
              <a:rPr lang="en-US" altLang="zh-CN" dirty="0"/>
              <a:t>{</a:t>
            </a:r>
            <a:r>
              <a:rPr lang="en-US" altLang="zh-CN" dirty="0" err="1"/>
              <a:t>X1</a:t>
            </a:r>
            <a:r>
              <a:rPr lang="en-US" altLang="zh-CN" dirty="0"/>
              <a:t>,…,</a:t>
            </a:r>
            <a:r>
              <a:rPr lang="en-US" altLang="zh-CN" dirty="0" err="1"/>
              <a:t>X</a:t>
            </a:r>
            <a:r>
              <a:rPr lang="en-US" altLang="zh-CN" baseline="-25000" dirty="0" err="1"/>
              <a:t>n</a:t>
            </a:r>
            <a:r>
              <a:rPr lang="en-US" altLang="zh-CN" baseline="-25000" dirty="0"/>
              <a:t>-1</a:t>
            </a:r>
            <a:r>
              <a:rPr lang="en-US" altLang="zh-CN" dirty="0"/>
              <a:t>}</a:t>
            </a:r>
            <a:r>
              <a:rPr lang="zh-CN" altLang="en-US" dirty="0"/>
              <a:t>作为中间顶点的连通</a:t>
            </a:r>
            <a:r>
              <a:rPr lang="zh-CN" altLang="en-US" dirty="0" smtClean="0"/>
              <a:t>矩阵</a:t>
            </a:r>
            <a:r>
              <a:rPr lang="en-US" altLang="zh-CN" dirty="0" smtClean="0"/>
              <a:t>=</a:t>
            </a:r>
            <a:r>
              <a:rPr lang="zh-CN" altLang="en-US" dirty="0" smtClean="0"/>
              <a:t> </a:t>
            </a:r>
            <a:r>
              <a:rPr lang="zh-CN" altLang="en-US" dirty="0"/>
              <a:t>（包含</a:t>
            </a:r>
            <a:r>
              <a:rPr lang="en-US" altLang="zh-CN" dirty="0"/>
              <a:t>{</a:t>
            </a:r>
            <a:r>
              <a:rPr lang="en-US" altLang="zh-CN" dirty="0" err="1"/>
              <a:t>X1</a:t>
            </a:r>
            <a:r>
              <a:rPr lang="en-US" altLang="zh-CN" dirty="0"/>
              <a:t>,…,</a:t>
            </a:r>
            <a:r>
              <a:rPr lang="en-US" altLang="zh-CN" dirty="0" err="1" smtClean="0"/>
              <a:t>X</a:t>
            </a:r>
            <a:r>
              <a:rPr lang="en-US" altLang="zh-CN" baseline="-25000" dirty="0" err="1" smtClean="0"/>
              <a:t>n</a:t>
            </a:r>
            <a:r>
              <a:rPr lang="en-US" altLang="zh-CN" baseline="-25000" dirty="0" smtClean="0"/>
              <a:t>-2</a:t>
            </a:r>
            <a:r>
              <a:rPr lang="en-US" altLang="zh-CN" dirty="0" smtClean="0"/>
              <a:t>}</a:t>
            </a:r>
            <a:r>
              <a:rPr lang="zh-CN" altLang="en-US" dirty="0"/>
              <a:t>作为中间顶点的连通矩阵）</a:t>
            </a:r>
            <a:r>
              <a:rPr lang="zh-CN" altLang="en-US" dirty="0" smtClean="0"/>
              <a:t>修改</a:t>
            </a:r>
            <a:r>
              <a:rPr lang="zh-CN" altLang="en-US" dirty="0"/>
              <a:t>（加入顶点</a:t>
            </a:r>
            <a:r>
              <a:rPr lang="en-US" altLang="zh-CN" dirty="0" err="1" smtClean="0"/>
              <a:t>X</a:t>
            </a:r>
            <a:r>
              <a:rPr lang="en-US" altLang="zh-CN" baseline="-25000" dirty="0" err="1" smtClean="0"/>
              <a:t>n</a:t>
            </a:r>
            <a:r>
              <a:rPr lang="en-US" altLang="zh-CN" baseline="-25000" dirty="0" smtClean="0"/>
              <a:t>-1</a:t>
            </a:r>
            <a:r>
              <a:rPr lang="zh-CN" altLang="en-US" dirty="0" smtClean="0"/>
              <a:t>）</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B2752734-3C78-47DD-BABE-26B32A87613C}" type="datetime1">
              <a:rPr lang="zh-CN" altLang="en-US" smtClean="0"/>
              <a:t>2019/2/22</a:t>
            </a:fld>
            <a:endParaRPr lang="zh-CN" altLang="en-US"/>
          </a:p>
        </p:txBody>
      </p:sp>
      <p:sp>
        <p:nvSpPr>
          <p:cNvPr id="5" name="灯片编号占位符 4"/>
          <p:cNvSpPr>
            <a:spLocks noGrp="1"/>
          </p:cNvSpPr>
          <p:nvPr>
            <p:ph type="sldNum" sz="quarter" idx="12"/>
          </p:nvPr>
        </p:nvSpPr>
        <p:spPr/>
        <p:txBody>
          <a:bodyPr/>
          <a:lstStyle/>
          <a:p>
            <a:fld id="{3F769AD3-636C-4583-9912-BE9DB57EB6C4}" type="slidenum">
              <a:rPr lang="zh-CN" altLang="en-US" smtClean="0"/>
              <a:t>9</a:t>
            </a:fld>
            <a:endParaRPr lang="zh-CN" altLang="en-US"/>
          </a:p>
        </p:txBody>
      </p:sp>
    </p:spTree>
    <p:extLst>
      <p:ext uri="{BB962C8B-B14F-4D97-AF65-F5344CB8AC3E}">
        <p14:creationId xmlns:p14="http://schemas.microsoft.com/office/powerpoint/2010/main" val="1178001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南京大学PPT">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南京大学PPT" id="{2987B73B-C9CC-4129-824D-C6E8BF2B3606}" vid="{51DFBA14-213A-4BB6-9053-FFCF4DA053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南京大学PPT</Template>
  <TotalTime>2686</TotalTime>
  <Words>2927</Words>
  <Application>Microsoft Office PowerPoint</Application>
  <PresentationFormat>全屏显示(4:3)</PresentationFormat>
  <Paragraphs>479</Paragraphs>
  <Slides>27</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7" baseType="lpstr">
      <vt:lpstr>等线</vt:lpstr>
      <vt:lpstr>宋体</vt:lpstr>
      <vt:lpstr>Arial</vt:lpstr>
      <vt:lpstr>Cambria Math</vt:lpstr>
      <vt:lpstr>Symbol</vt:lpstr>
      <vt:lpstr>Times New Roman</vt:lpstr>
      <vt:lpstr>Wingdings</vt:lpstr>
      <vt:lpstr>南京大学PPT</vt:lpstr>
      <vt:lpstr>公式</vt:lpstr>
      <vt:lpstr>Microsoft 公式 3.0</vt:lpstr>
      <vt:lpstr>算法设计与分析基础《Introduction to the  Design and Analysis of Algorithms》 动态规划</vt:lpstr>
      <vt:lpstr>简介</vt:lpstr>
      <vt:lpstr>动态规划</vt:lpstr>
      <vt:lpstr>例题一：最长公共子序列LCS</vt:lpstr>
      <vt:lpstr>例题一：最长公共子序列LCS</vt:lpstr>
      <vt:lpstr>例题二：计算二次项系数</vt:lpstr>
      <vt:lpstr>例题三：计算最短路径</vt:lpstr>
      <vt:lpstr>例题四：胜率问题</vt:lpstr>
      <vt:lpstr>Warshall算法</vt:lpstr>
      <vt:lpstr>Floyd算法</vt:lpstr>
      <vt:lpstr>最优二叉查找树</vt:lpstr>
      <vt:lpstr>卡塔兰数问题</vt:lpstr>
      <vt:lpstr>n个元素入栈有多少种出栈顺序</vt:lpstr>
      <vt:lpstr>最优二叉查找树</vt:lpstr>
      <vt:lpstr>最优二叉查找树</vt:lpstr>
      <vt:lpstr>最优二叉查找树——递归方程</vt:lpstr>
      <vt:lpstr>构造最优解</vt:lpstr>
      <vt:lpstr>例子</vt:lpstr>
      <vt:lpstr>例题五：背包问题</vt:lpstr>
      <vt:lpstr>例题五：背包问题</vt:lpstr>
      <vt:lpstr>例题六：马尔可夫模型——定义</vt:lpstr>
      <vt:lpstr>例题六：马尔可夫模型——序列概率</vt:lpstr>
      <vt:lpstr>例题六：马尔可夫模型——特定状态概率</vt:lpstr>
      <vt:lpstr>例题六：马尔可夫模型——动态规划解法（1）</vt:lpstr>
      <vt:lpstr>例题六：马尔可夫模型——动态规划解法（2）</vt:lpstr>
      <vt:lpstr>作业题：两个字符串最小编辑距离</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李传艺</dc:creator>
  <cp:lastModifiedBy>李 传艺</cp:lastModifiedBy>
  <cp:revision>240</cp:revision>
  <dcterms:created xsi:type="dcterms:W3CDTF">2018-01-10T03:56:23Z</dcterms:created>
  <dcterms:modified xsi:type="dcterms:W3CDTF">2019-02-22T05:25:09Z</dcterms:modified>
</cp:coreProperties>
</file>