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4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5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09719-3C1F-492B-AF1C-EA41566F031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56A90-F028-4A53-8A64-A05D0C67F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49EB6-CE87-4BEA-A3E4-06FDE62616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1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5" y="4149729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2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7A55E7DA-AEFA-4BB4-9E93-79E437CFE3BD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5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013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1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0" y="188917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5" y="260354"/>
            <a:ext cx="230346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9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7"/>
            <a:ext cx="9117013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28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8BF1B-52B6-499A-8A49-97390EE07BFF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8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7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F6B06-6EB3-47F9-B32C-9B51CD9BDFB9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3CD47-FCAA-4D95-87E1-13B7D7BA1234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6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526E3B-0E6B-4E2A-8EDA-393758443B33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2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5" y="1484313"/>
            <a:ext cx="3994150" cy="439261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5" y="1484313"/>
            <a:ext cx="3995737" cy="439261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4C6FA1-9E79-41A4-85B0-946CF9BC918F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6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4A2AB-4126-49A6-BC63-CC66405D7C4B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6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BF8E56-50C1-48AD-9255-8C6C3F6F4DD2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B03DEC-57FE-4681-A8DB-B0074A9E2A02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9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3FE008-8E40-4DB3-9805-6445CCEB8AC9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1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0D500-79E3-4EAD-8C50-B7EA0AE2F626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8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90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0" y="188917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latin typeface="+mn-lt"/>
              </a:defRPr>
            </a:lvl1pPr>
          </a:lstStyle>
          <a:p>
            <a:fld id="{C8BB718F-191C-4275-B60F-0DEC6608DCB5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9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42"/>
            <a:ext cx="66516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0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251817" indent="-25181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575">
          <a:solidFill>
            <a:schemeClr val="tx1"/>
          </a:solidFill>
          <a:latin typeface="+mn-lt"/>
          <a:ea typeface="+mn-ea"/>
          <a:cs typeface="+mn-cs"/>
        </a:defRPr>
      </a:lvl1pPr>
      <a:lvl2pPr marL="500063" indent="-24735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1350">
          <a:solidFill>
            <a:schemeClr val="tx1"/>
          </a:solidFill>
          <a:latin typeface="+mn-lt"/>
          <a:ea typeface="+mn-ea"/>
        </a:defRPr>
      </a:lvl2pPr>
      <a:lvl3pPr marL="727770" indent="-22681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125">
          <a:solidFill>
            <a:schemeClr val="tx1"/>
          </a:solidFill>
          <a:latin typeface="+mn-lt"/>
          <a:ea typeface="+mn-ea"/>
        </a:defRPr>
      </a:lvl3pPr>
      <a:lvl4pPr marL="945654" indent="-216992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1164431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5pPr>
      <a:lvl6pPr marL="1421606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6pPr>
      <a:lvl7pPr marL="1678781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7pPr>
      <a:lvl8pPr marL="1935956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8pPr>
      <a:lvl9pPr marL="2193131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cy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59114" y="4149727"/>
            <a:ext cx="5184775" cy="1559697"/>
          </a:xfrm>
        </p:spPr>
        <p:txBody>
          <a:bodyPr/>
          <a:lstStyle/>
          <a:p>
            <a:pPr algn="r"/>
            <a:r>
              <a:rPr lang="zh-CN" altLang="en-US" dirty="0" smtClean="0"/>
              <a:t>南京大学软件学院</a:t>
            </a:r>
            <a:endParaRPr lang="en-US" altLang="zh-CN" dirty="0" smtClean="0"/>
          </a:p>
          <a:p>
            <a:pPr algn="r"/>
            <a:r>
              <a:rPr lang="zh-CN" altLang="en-US" dirty="0"/>
              <a:t>李</a:t>
            </a:r>
            <a:r>
              <a:rPr lang="zh-CN" altLang="en-US" dirty="0" smtClean="0"/>
              <a:t>传艺</a:t>
            </a:r>
            <a:endParaRPr lang="en-US" altLang="zh-CN" dirty="0" smtClean="0"/>
          </a:p>
          <a:p>
            <a:pPr algn="r"/>
            <a:r>
              <a:rPr lang="en-US" altLang="zh-CN" dirty="0" smtClean="0">
                <a:hlinkClick r:id="rId3"/>
              </a:rPr>
              <a:t>lcy@nju.edu.cn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费彝民楼</a:t>
            </a:r>
            <a:r>
              <a:rPr lang="en-US" altLang="zh-CN" dirty="0" smtClean="0"/>
              <a:t>917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6840" y="2453267"/>
            <a:ext cx="8486077" cy="1148577"/>
          </a:xfrm>
        </p:spPr>
        <p:txBody>
          <a:bodyPr/>
          <a:lstStyle/>
          <a:p>
            <a:r>
              <a:rPr lang="zh-CN" altLang="en-US" sz="1800" dirty="0" smtClean="0"/>
              <a:t>算法设计与分析基础</a:t>
            </a:r>
            <a:r>
              <a:rPr lang="en-US" altLang="zh-CN" sz="1800" dirty="0" smtClean="0"/>
              <a:t>《Introduction to the  Design and Analysis of Algorithms》</a:t>
            </a:r>
            <a:br>
              <a:rPr lang="en-US" altLang="zh-CN" sz="1800" dirty="0" smtClean="0"/>
            </a:br>
            <a:r>
              <a:rPr lang="zh-CN" altLang="en-US" sz="3200" dirty="0" smtClean="0"/>
              <a:t>迭代改进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9D9500-A7E2-4648-ACC9-F33FC49BAD6B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FBAF11-FC7B-4CE2-BE8C-2914C60FAF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是否能够使用单纯形法解决背包问题？如果能，请给出解法过程，并请指出这是不是一个解决该问题的好算法？如果不能，请说明原因。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在一个议会中</a:t>
            </a:r>
            <a:r>
              <a:rPr lang="zh-CN" altLang="en-US" dirty="0" smtClean="0"/>
              <a:t>，一</a:t>
            </a:r>
            <a:r>
              <a:rPr lang="zh-CN" altLang="en-US" dirty="0" smtClean="0"/>
              <a:t>个议员最多有三个政敌。设计一个算法把议会分为两个议院，使得每一个议员在所在的议院中没有一个以上的政敌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CD47-FCAA-4D95-87E1-13B7D7BA1234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如何使传输网络上的物质流最大化：管道系统和通信系统等应用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假设传输网络用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个顶点的加权连通图表示，各顶点用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的数字标识，图的边用集合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表示，图的特性包括：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包含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个没有输入的点，称为源点，用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标识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包含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个没有输出的点，称为汇点，用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标识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条有向边</a:t>
            </a:r>
            <a:r>
              <a:rPr lang="en-US" altLang="zh-CN" dirty="0" smtClean="0"/>
              <a:t>(i, j)</a:t>
            </a:r>
            <a:r>
              <a:rPr lang="zh-CN" altLang="en-US" dirty="0" smtClean="0"/>
              <a:t>的权重为</a:t>
            </a:r>
            <a:r>
              <a:rPr lang="en-US" altLang="zh-CN" i="1" dirty="0" err="1" smtClean="0"/>
              <a:t>u</a:t>
            </a:r>
            <a:r>
              <a:rPr lang="en-US" altLang="zh-CN" i="1" baseline="-25000" dirty="0" err="1" smtClean="0"/>
              <a:t>ij</a:t>
            </a:r>
            <a:r>
              <a:rPr lang="zh-CN" altLang="en-US" dirty="0" smtClean="0"/>
              <a:t>，是一个正整数，称为该边的容量，表示将物质从</a:t>
            </a:r>
            <a:r>
              <a:rPr lang="en-US" altLang="zh-CN" dirty="0" smtClean="0"/>
              <a:t>i</a:t>
            </a:r>
            <a:r>
              <a:rPr lang="zh-CN" altLang="en-US" dirty="0" smtClean="0"/>
              <a:t>送到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的数量上限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满足这些特性的有向图称为流量网络，简称网络。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25271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源点和汇点是唯一的输入与输出点</a:t>
            </a:r>
            <a:endParaRPr lang="en-US" altLang="zh-CN" dirty="0"/>
          </a:p>
          <a:p>
            <a:pPr lvl="1"/>
            <a:r>
              <a:rPr lang="zh-CN" altLang="en-US" dirty="0" smtClean="0"/>
              <a:t>对于每一个中间点，进入和离开的物质总量必须相同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流量守恒要求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2613011" y="2896095"/>
            <a:ext cx="4046554" cy="2032560"/>
            <a:chOff x="2436073" y="3266043"/>
            <a:chExt cx="4046554" cy="2032560"/>
          </a:xfrm>
        </p:grpSpPr>
        <p:sp>
          <p:nvSpPr>
            <p:cNvPr id="4" name="椭圆 3"/>
            <p:cNvSpPr/>
            <p:nvPr/>
          </p:nvSpPr>
          <p:spPr bwMode="auto">
            <a:xfrm>
              <a:off x="2436073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663935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4891797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6119659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891797" y="3266043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663935" y="4956575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4" idx="6"/>
              <a:endCxn id="5" idx="2"/>
            </p:cNvCxnSpPr>
            <p:nvPr/>
          </p:nvCxnSpPr>
          <p:spPr bwMode="auto">
            <a:xfrm>
              <a:off x="2799041" y="4282323"/>
              <a:ext cx="864894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/>
            <p:cNvCxnSpPr>
              <a:stCxn id="5" idx="6"/>
              <a:endCxn id="6" idx="2"/>
            </p:cNvCxnSpPr>
            <p:nvPr/>
          </p:nvCxnSpPr>
          <p:spPr bwMode="auto">
            <a:xfrm>
              <a:off x="4026903" y="4282323"/>
              <a:ext cx="864894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/>
            <p:cNvCxnSpPr>
              <a:stCxn id="6" idx="6"/>
              <a:endCxn id="7" idx="2"/>
            </p:cNvCxnSpPr>
            <p:nvPr/>
          </p:nvCxnSpPr>
          <p:spPr bwMode="auto">
            <a:xfrm>
              <a:off x="5254765" y="4282323"/>
              <a:ext cx="864894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stCxn id="5" idx="7"/>
              <a:endCxn id="8" idx="3"/>
            </p:cNvCxnSpPr>
            <p:nvPr/>
          </p:nvCxnSpPr>
          <p:spPr bwMode="auto">
            <a:xfrm flipV="1">
              <a:off x="3973748" y="3557982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/>
            <p:cNvCxnSpPr>
              <a:stCxn id="9" idx="7"/>
              <a:endCxn id="6" idx="3"/>
            </p:cNvCxnSpPr>
            <p:nvPr/>
          </p:nvCxnSpPr>
          <p:spPr bwMode="auto">
            <a:xfrm flipV="1">
              <a:off x="3973748" y="4403248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>
              <a:stCxn id="4" idx="5"/>
              <a:endCxn id="9" idx="1"/>
            </p:cNvCxnSpPr>
            <p:nvPr/>
          </p:nvCxnSpPr>
          <p:spPr bwMode="auto">
            <a:xfrm>
              <a:off x="2745886" y="4403248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箭头连接符 26"/>
            <p:cNvCxnSpPr>
              <a:stCxn id="8" idx="5"/>
              <a:endCxn id="7" idx="1"/>
            </p:cNvCxnSpPr>
            <p:nvPr/>
          </p:nvCxnSpPr>
          <p:spPr bwMode="auto">
            <a:xfrm>
              <a:off x="5201610" y="3557982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文本框 37"/>
            <p:cNvSpPr txBox="1"/>
            <p:nvPr/>
          </p:nvSpPr>
          <p:spPr>
            <a:xfrm>
              <a:off x="3125097" y="39460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979392" y="46072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01640" y="46373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302897" y="39555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226552" y="35579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601899" y="35722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475553" y="42185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01618" y="5340053"/>
                <a:ext cx="4009559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=2,3,…,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18" y="5340053"/>
                <a:ext cx="400955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935290" y="5315009"/>
                <a:ext cx="2476254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:(1,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290" y="5315009"/>
                <a:ext cx="24762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5250219" y="6186528"/>
            <a:ext cx="3670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v, </a:t>
            </a:r>
            <a:r>
              <a:rPr lang="zh-CN" altLang="en-US" sz="1600" dirty="0" smtClean="0"/>
              <a:t>网络能通过的流的值，最大化的目标</a:t>
            </a:r>
            <a:endParaRPr lang="zh-CN" altLang="en-US" sz="1600" dirty="0"/>
          </a:p>
        </p:txBody>
      </p:sp>
      <p:sp>
        <p:nvSpPr>
          <p:cNvPr id="49" name="日期占位符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725-2908-4B63-AC10-8E6EA0F1498B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最大流量问题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一个给定网络的可行</a:t>
                </a:r>
                <a:r>
                  <a:rPr lang="zh-CN" altLang="en-US" b="1" dirty="0" smtClean="0"/>
                  <a:t>流</a:t>
                </a:r>
                <a:r>
                  <a:rPr lang="zh-CN" altLang="en-US" dirty="0" smtClean="0"/>
                  <a:t>是实数值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ij</a:t>
                </a:r>
                <a:r>
                  <a:rPr lang="zh-CN" altLang="en-US" dirty="0" smtClean="0"/>
                  <a:t>对边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i,j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的分配，使得网络满足</a:t>
                </a:r>
                <a:r>
                  <a:rPr lang="zh-CN" altLang="en-US" b="1" dirty="0" smtClean="0"/>
                  <a:t>流量守恒约束</a:t>
                </a:r>
                <a:r>
                  <a:rPr lang="zh-CN" altLang="en-US" dirty="0" smtClean="0"/>
                  <a:t>和</a:t>
                </a:r>
                <a:r>
                  <a:rPr lang="zh-CN" altLang="en-US" b="1" dirty="0" smtClean="0"/>
                  <a:t>容量约束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:(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:(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=2,3,…,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baseline="-25000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最大流量问题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对于网络中每条边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/>
                  <a:t>的实际流量满足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baseline="-25000" dirty="0"/>
              </a:p>
              <a:p>
                <a:pPr lvl="1"/>
                <a:r>
                  <a:rPr lang="zh-CN" altLang="en-US" dirty="0" smtClean="0"/>
                  <a:t>根据约束：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:(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:(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=2,3,…,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，使得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:(1,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最大化。</a:t>
                </a:r>
                <a:endParaRPr lang="zh-CN" altLang="en-US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看作线性规划问题：使用单纯形法或者其他线性规划问题解法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使用问题对象：网络，的特殊性质，可以给出一种更快的</a:t>
                </a:r>
                <a:r>
                  <a:rPr lang="zh-CN" altLang="en-US" dirty="0" smtClean="0"/>
                  <a:t>解法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使用迭代改进思想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初始将所有边的流量设置为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，即从</a:t>
                </a:r>
                <a:r>
                  <a:rPr lang="en-US" altLang="zh-CN" dirty="0" smtClean="0"/>
                  <a:t>v=0</a:t>
                </a:r>
                <a:r>
                  <a:rPr lang="zh-CN" altLang="en-US" dirty="0" smtClean="0"/>
                  <a:t>开始迭代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每次迭代时候，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找到一条可以传输更多流量的从源点到汇点的路径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流量增益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如果找到了一条流量增益路径，则调整各个边的流量，以便达到更大的流量值；如果没有，则停止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93" b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1C37-ADF3-44D2-8D0D-221F26D4046A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最大流量问题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增益路径可能包含逆向边</a:t>
            </a:r>
            <a:endParaRPr lang="en-US" altLang="zh-CN" dirty="0" smtClean="0"/>
          </a:p>
          <a:p>
            <a:r>
              <a:rPr lang="zh-CN" altLang="en-US" dirty="0"/>
              <a:t>增益路径不一定只是</a:t>
            </a:r>
            <a:r>
              <a:rPr lang="zh-CN" altLang="en-US" dirty="0">
                <a:solidFill>
                  <a:srgbClr val="FF0000"/>
                </a:solidFill>
              </a:rPr>
              <a:t>有向图</a:t>
            </a:r>
            <a:r>
              <a:rPr lang="zh-CN" altLang="en-US" dirty="0"/>
              <a:t>中的路径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7E3C-BEF0-4648-8DF7-53291F35CEC7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35232" y="2184118"/>
            <a:ext cx="4046554" cy="2032560"/>
            <a:chOff x="2436073" y="3266043"/>
            <a:chExt cx="4046554" cy="2032560"/>
          </a:xfrm>
        </p:grpSpPr>
        <p:sp>
          <p:nvSpPr>
            <p:cNvPr id="7" name="椭圆 6"/>
            <p:cNvSpPr/>
            <p:nvPr/>
          </p:nvSpPr>
          <p:spPr bwMode="auto">
            <a:xfrm>
              <a:off x="2436073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663935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4891797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6119659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891797" y="3266043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663935" y="4956575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7" idx="6"/>
              <a:endCxn id="8" idx="2"/>
            </p:cNvCxnSpPr>
            <p:nvPr/>
          </p:nvCxnSpPr>
          <p:spPr bwMode="auto">
            <a:xfrm>
              <a:off x="2799041" y="4282323"/>
              <a:ext cx="86489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/>
            <p:cNvCxnSpPr>
              <a:stCxn id="8" idx="6"/>
              <a:endCxn id="9" idx="2"/>
            </p:cNvCxnSpPr>
            <p:nvPr/>
          </p:nvCxnSpPr>
          <p:spPr bwMode="auto">
            <a:xfrm>
              <a:off x="4026903" y="4282323"/>
              <a:ext cx="86489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/>
            <p:cNvCxnSpPr>
              <a:stCxn id="9" idx="6"/>
              <a:endCxn id="10" idx="2"/>
            </p:cNvCxnSpPr>
            <p:nvPr/>
          </p:nvCxnSpPr>
          <p:spPr bwMode="auto">
            <a:xfrm>
              <a:off x="5254765" y="4282323"/>
              <a:ext cx="86489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>
              <a:stCxn id="8" idx="7"/>
              <a:endCxn id="11" idx="3"/>
            </p:cNvCxnSpPr>
            <p:nvPr/>
          </p:nvCxnSpPr>
          <p:spPr bwMode="auto">
            <a:xfrm flipV="1">
              <a:off x="3973748" y="3557982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>
              <a:stCxn id="12" idx="7"/>
              <a:endCxn id="9" idx="3"/>
            </p:cNvCxnSpPr>
            <p:nvPr/>
          </p:nvCxnSpPr>
          <p:spPr bwMode="auto">
            <a:xfrm flipV="1">
              <a:off x="3973748" y="4403248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stCxn id="7" idx="5"/>
              <a:endCxn id="12" idx="1"/>
            </p:cNvCxnSpPr>
            <p:nvPr/>
          </p:nvCxnSpPr>
          <p:spPr bwMode="auto">
            <a:xfrm>
              <a:off x="2745886" y="4403248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>
              <a:stCxn id="11" idx="5"/>
              <a:endCxn id="10" idx="1"/>
            </p:cNvCxnSpPr>
            <p:nvPr/>
          </p:nvCxnSpPr>
          <p:spPr bwMode="auto">
            <a:xfrm>
              <a:off x="5201610" y="3557982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文本框 19"/>
            <p:cNvSpPr txBox="1"/>
            <p:nvPr/>
          </p:nvSpPr>
          <p:spPr>
            <a:xfrm>
              <a:off x="3125097" y="394602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13912" y="466430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01640" y="463733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0/1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302897" y="395553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0/5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26552" y="355798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0/3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601899" y="357221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475553" y="421858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0/2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890022" y="2184118"/>
            <a:ext cx="4046554" cy="2032560"/>
            <a:chOff x="2436073" y="3266043"/>
            <a:chExt cx="4046554" cy="2032560"/>
          </a:xfrm>
        </p:grpSpPr>
        <p:sp>
          <p:nvSpPr>
            <p:cNvPr id="28" name="椭圆 27"/>
            <p:cNvSpPr/>
            <p:nvPr/>
          </p:nvSpPr>
          <p:spPr bwMode="auto">
            <a:xfrm>
              <a:off x="2436073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663935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4891797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6119659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4891797" y="3266043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3663935" y="4956575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4" name="直接箭头连接符 33"/>
            <p:cNvCxnSpPr>
              <a:stCxn id="28" idx="6"/>
              <a:endCxn id="29" idx="2"/>
            </p:cNvCxnSpPr>
            <p:nvPr/>
          </p:nvCxnSpPr>
          <p:spPr bwMode="auto">
            <a:xfrm>
              <a:off x="2799041" y="4282323"/>
              <a:ext cx="86489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34"/>
            <p:cNvCxnSpPr>
              <a:stCxn id="29" idx="6"/>
              <a:endCxn id="30" idx="2"/>
            </p:cNvCxnSpPr>
            <p:nvPr/>
          </p:nvCxnSpPr>
          <p:spPr bwMode="auto">
            <a:xfrm>
              <a:off x="4026903" y="4282323"/>
              <a:ext cx="86489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/>
            <p:cNvCxnSpPr>
              <a:stCxn id="30" idx="6"/>
              <a:endCxn id="31" idx="2"/>
            </p:cNvCxnSpPr>
            <p:nvPr/>
          </p:nvCxnSpPr>
          <p:spPr bwMode="auto">
            <a:xfrm>
              <a:off x="5254765" y="4282323"/>
              <a:ext cx="86489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/>
            <p:cNvCxnSpPr>
              <a:stCxn id="29" idx="7"/>
              <a:endCxn id="32" idx="3"/>
            </p:cNvCxnSpPr>
            <p:nvPr/>
          </p:nvCxnSpPr>
          <p:spPr bwMode="auto">
            <a:xfrm flipV="1">
              <a:off x="3973748" y="3557982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箭头连接符 37"/>
            <p:cNvCxnSpPr>
              <a:stCxn id="33" idx="7"/>
              <a:endCxn id="30" idx="3"/>
            </p:cNvCxnSpPr>
            <p:nvPr/>
          </p:nvCxnSpPr>
          <p:spPr bwMode="auto">
            <a:xfrm flipV="1">
              <a:off x="3973748" y="4403248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38"/>
            <p:cNvCxnSpPr>
              <a:stCxn id="28" idx="5"/>
              <a:endCxn id="33" idx="1"/>
            </p:cNvCxnSpPr>
            <p:nvPr/>
          </p:nvCxnSpPr>
          <p:spPr bwMode="auto">
            <a:xfrm>
              <a:off x="2745886" y="4403248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箭头连接符 39"/>
            <p:cNvCxnSpPr>
              <a:stCxn id="32" idx="5"/>
              <a:endCxn id="31" idx="1"/>
            </p:cNvCxnSpPr>
            <p:nvPr/>
          </p:nvCxnSpPr>
          <p:spPr bwMode="auto">
            <a:xfrm>
              <a:off x="5201610" y="3557982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文本框 40"/>
            <p:cNvSpPr txBox="1"/>
            <p:nvPr/>
          </p:nvSpPr>
          <p:spPr>
            <a:xfrm>
              <a:off x="3125097" y="394602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2/2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909574" y="466430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0/3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401640" y="463733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0/1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302897" y="395553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2/5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26552" y="355798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0/3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601899" y="357221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0/4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475553" y="421858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2/2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02056" y="4095984"/>
            <a:ext cx="4046554" cy="2032560"/>
            <a:chOff x="2436073" y="3266043"/>
            <a:chExt cx="4046554" cy="2032560"/>
          </a:xfrm>
        </p:grpSpPr>
        <p:sp>
          <p:nvSpPr>
            <p:cNvPr id="49" name="椭圆 48"/>
            <p:cNvSpPr/>
            <p:nvPr/>
          </p:nvSpPr>
          <p:spPr bwMode="auto">
            <a:xfrm>
              <a:off x="2436073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3663935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4891797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6119659" y="4111309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4891797" y="3266043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3663935" y="4956575"/>
              <a:ext cx="362968" cy="342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5" name="直接箭头连接符 54"/>
            <p:cNvCxnSpPr>
              <a:stCxn id="49" idx="6"/>
              <a:endCxn id="50" idx="2"/>
            </p:cNvCxnSpPr>
            <p:nvPr/>
          </p:nvCxnSpPr>
          <p:spPr bwMode="auto">
            <a:xfrm>
              <a:off x="2799041" y="4282323"/>
              <a:ext cx="86489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箭头连接符 55"/>
            <p:cNvCxnSpPr>
              <a:stCxn id="50" idx="6"/>
              <a:endCxn id="51" idx="2"/>
            </p:cNvCxnSpPr>
            <p:nvPr/>
          </p:nvCxnSpPr>
          <p:spPr bwMode="auto">
            <a:xfrm>
              <a:off x="4026903" y="4282323"/>
              <a:ext cx="86489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箭头连接符 56"/>
            <p:cNvCxnSpPr>
              <a:stCxn id="51" idx="6"/>
              <a:endCxn id="52" idx="2"/>
            </p:cNvCxnSpPr>
            <p:nvPr/>
          </p:nvCxnSpPr>
          <p:spPr bwMode="auto">
            <a:xfrm>
              <a:off x="5254765" y="4282323"/>
              <a:ext cx="86489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箭头连接符 57"/>
            <p:cNvCxnSpPr>
              <a:stCxn id="50" idx="7"/>
              <a:endCxn id="53" idx="3"/>
            </p:cNvCxnSpPr>
            <p:nvPr/>
          </p:nvCxnSpPr>
          <p:spPr bwMode="auto">
            <a:xfrm flipV="1">
              <a:off x="3973748" y="3557982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箭头连接符 58"/>
            <p:cNvCxnSpPr>
              <a:stCxn id="54" idx="7"/>
              <a:endCxn id="51" idx="3"/>
            </p:cNvCxnSpPr>
            <p:nvPr/>
          </p:nvCxnSpPr>
          <p:spPr bwMode="auto">
            <a:xfrm flipV="1">
              <a:off x="3973748" y="4403248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59"/>
            <p:cNvCxnSpPr>
              <a:stCxn id="49" idx="5"/>
              <a:endCxn id="54" idx="1"/>
            </p:cNvCxnSpPr>
            <p:nvPr/>
          </p:nvCxnSpPr>
          <p:spPr bwMode="auto">
            <a:xfrm>
              <a:off x="2745886" y="4403248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箭头连接符 60"/>
            <p:cNvCxnSpPr>
              <a:stCxn id="53" idx="5"/>
              <a:endCxn id="52" idx="1"/>
            </p:cNvCxnSpPr>
            <p:nvPr/>
          </p:nvCxnSpPr>
          <p:spPr bwMode="auto">
            <a:xfrm>
              <a:off x="5201610" y="3557982"/>
              <a:ext cx="971204" cy="60341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文本框 61"/>
            <p:cNvSpPr txBox="1"/>
            <p:nvPr/>
          </p:nvSpPr>
          <p:spPr>
            <a:xfrm>
              <a:off x="3125097" y="394602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2/2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909574" y="466430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1/3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401640" y="463733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1/1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302897" y="395553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1/5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226552" y="355798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1/3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601899" y="357221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1/4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475553" y="421858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2/2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72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最大流量问题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为了求增益路径，需要考虑无向图中具有如下特征的任意连续顶点</a:t>
            </a:r>
            <a:r>
              <a:rPr lang="en-US" altLang="zh-CN" dirty="0" err="1" smtClean="0"/>
              <a:t>i,j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它们以从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的有向边连接，该边具有正的未使用容量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ij</a:t>
            </a:r>
            <a:r>
              <a:rPr lang="en-US" altLang="zh-CN" dirty="0" err="1" smtClean="0"/>
              <a:t>-x</a:t>
            </a:r>
            <a:r>
              <a:rPr lang="en-US" altLang="zh-CN" baseline="-25000" dirty="0" err="1" smtClean="0"/>
              <a:t>ij</a:t>
            </a:r>
            <a:r>
              <a:rPr lang="zh-CN" altLang="en-US" dirty="0" smtClean="0"/>
              <a:t>，通过这条边的容量最大增加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ij</a:t>
            </a:r>
            <a:endParaRPr lang="en-US" altLang="zh-CN" baseline="-25000" dirty="0" smtClean="0"/>
          </a:p>
          <a:p>
            <a:pPr lvl="1"/>
            <a:r>
              <a:rPr lang="zh-CN" altLang="en-US" dirty="0" smtClean="0"/>
              <a:t>它们以从</a:t>
            </a:r>
            <a:r>
              <a:rPr lang="en-US" altLang="zh-CN" dirty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的有向边连接，该边有正的流量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ji</a:t>
            </a:r>
            <a:r>
              <a:rPr lang="zh-CN" altLang="en-US" dirty="0" smtClean="0"/>
              <a:t>，我们最多可以减少该边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ji</a:t>
            </a:r>
            <a:r>
              <a:rPr lang="zh-CN" altLang="en-US" dirty="0" smtClean="0"/>
              <a:t>的流量</a:t>
            </a:r>
            <a:endParaRPr lang="en-US" altLang="zh-CN" dirty="0" smtClean="0"/>
          </a:p>
          <a:p>
            <a:r>
              <a:rPr lang="zh-CN" altLang="en-US" dirty="0" smtClean="0"/>
              <a:t>上述增益路径包含的两种边分别为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前向边：在路径中，它的起点在终点前</a:t>
            </a:r>
            <a:endParaRPr lang="en-US" altLang="zh-CN" dirty="0" smtClean="0"/>
          </a:p>
          <a:p>
            <a:pPr lvl="1"/>
            <a:r>
              <a:rPr lang="zh-CN" altLang="en-US" dirty="0"/>
              <a:t>后</a:t>
            </a:r>
            <a:r>
              <a:rPr lang="zh-CN" altLang="en-US" dirty="0" smtClean="0"/>
              <a:t>向边：在路径中，它的起点在终点后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考虑了前向、后向边的增益路径，可以通过如下操作增大流量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为所有前向边未使用容量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ij</a:t>
            </a:r>
            <a:r>
              <a:rPr lang="zh-CN" altLang="en-US" dirty="0" smtClean="0"/>
              <a:t>和所有后向边流量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ji</a:t>
            </a:r>
            <a:r>
              <a:rPr lang="zh-CN" altLang="en-US" dirty="0" smtClean="0"/>
              <a:t>的最小值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将每条前向边当前流量增加</a:t>
            </a:r>
            <a:r>
              <a:rPr lang="en-US" altLang="zh-CN" dirty="0" smtClean="0"/>
              <a:t>r</a:t>
            </a:r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条后向边流量减少</a:t>
            </a:r>
            <a:r>
              <a:rPr lang="en-US" altLang="zh-CN" dirty="0" smtClean="0"/>
              <a:t>r</a:t>
            </a:r>
          </a:p>
          <a:p>
            <a:pPr lvl="1"/>
            <a:r>
              <a:rPr lang="zh-CN" altLang="en-US" dirty="0" smtClean="0"/>
              <a:t>可以得到一个可行的流量增益，比之前的流量值增加</a:t>
            </a:r>
            <a:r>
              <a:rPr lang="en-US" altLang="zh-CN" dirty="0" smtClean="0"/>
              <a:t>r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如此操作后，任意中间顶点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都满足流量守恒约束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CD47-FCAA-4D95-87E1-13B7D7BA1234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 bwMode="auto">
          <a:xfrm>
            <a:off x="1449133" y="5534897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endCxn id="6" idx="2"/>
          </p:cNvCxnSpPr>
          <p:nvPr/>
        </p:nvCxnSpPr>
        <p:spPr bwMode="auto">
          <a:xfrm>
            <a:off x="584239" y="5705911"/>
            <a:ext cx="86489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>
            <a:stCxn id="6" idx="6"/>
          </p:cNvCxnSpPr>
          <p:nvPr/>
        </p:nvCxnSpPr>
        <p:spPr bwMode="auto">
          <a:xfrm>
            <a:off x="1812101" y="5705911"/>
            <a:ext cx="86489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椭圆 10"/>
          <p:cNvSpPr/>
          <p:nvPr/>
        </p:nvSpPr>
        <p:spPr bwMode="auto">
          <a:xfrm>
            <a:off x="3871484" y="5567877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直接箭头连接符 11"/>
          <p:cNvCxnSpPr>
            <a:endCxn id="11" idx="2"/>
          </p:cNvCxnSpPr>
          <p:nvPr/>
        </p:nvCxnSpPr>
        <p:spPr bwMode="auto">
          <a:xfrm>
            <a:off x="3006590" y="5738891"/>
            <a:ext cx="86489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endCxn id="11" idx="6"/>
          </p:cNvCxnSpPr>
          <p:nvPr/>
        </p:nvCxnSpPr>
        <p:spPr bwMode="auto">
          <a:xfrm flipH="1">
            <a:off x="4234452" y="5738891"/>
            <a:ext cx="83152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椭圆 13"/>
          <p:cNvSpPr/>
          <p:nvPr/>
        </p:nvSpPr>
        <p:spPr bwMode="auto">
          <a:xfrm>
            <a:off x="6310522" y="5551632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>
            <a:stCxn id="14" idx="2"/>
          </p:cNvCxnSpPr>
          <p:nvPr/>
        </p:nvCxnSpPr>
        <p:spPr bwMode="auto">
          <a:xfrm flipH="1">
            <a:off x="5521302" y="5722646"/>
            <a:ext cx="789220" cy="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14" idx="6"/>
          </p:cNvCxnSpPr>
          <p:nvPr/>
        </p:nvCxnSpPr>
        <p:spPr bwMode="auto">
          <a:xfrm>
            <a:off x="6673490" y="5722646"/>
            <a:ext cx="86489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椭圆 16"/>
          <p:cNvSpPr/>
          <p:nvPr/>
        </p:nvSpPr>
        <p:spPr bwMode="auto">
          <a:xfrm>
            <a:off x="7269417" y="4874731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>
            <a:stCxn id="17" idx="2"/>
          </p:cNvCxnSpPr>
          <p:nvPr/>
        </p:nvCxnSpPr>
        <p:spPr bwMode="auto">
          <a:xfrm flipH="1">
            <a:off x="6575304" y="5045745"/>
            <a:ext cx="69411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endCxn id="17" idx="6"/>
          </p:cNvCxnSpPr>
          <p:nvPr/>
        </p:nvCxnSpPr>
        <p:spPr bwMode="auto">
          <a:xfrm flipH="1">
            <a:off x="7632385" y="5045745"/>
            <a:ext cx="750778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/>
          <p:cNvSpPr/>
          <p:nvPr/>
        </p:nvSpPr>
        <p:spPr>
          <a:xfrm>
            <a:off x="861832" y="5356153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+r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301561" y="5350231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+r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813337" y="5383211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+r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40405" y="5383211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+r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443778" y="536382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-r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857604" y="533129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-r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813337" y="469006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-r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838497" y="465967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4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最大流量问题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最大流</a:t>
            </a:r>
            <a:r>
              <a:rPr lang="en-US" altLang="zh-CN" dirty="0" smtClean="0"/>
              <a:t>-</a:t>
            </a:r>
            <a:r>
              <a:rPr lang="zh-CN" altLang="en-US" dirty="0" smtClean="0"/>
              <a:t>最小割定理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所有边的容量</a:t>
            </a:r>
            <a:r>
              <a:rPr lang="zh-CN" altLang="en-US" dirty="0"/>
              <a:t>都</a:t>
            </a:r>
            <a:r>
              <a:rPr lang="zh-CN" altLang="en-US" dirty="0" smtClean="0"/>
              <a:t>是正数，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也一定是一个正整数，如果找到一条增益路径，则流量至少增加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；由于每条边上界确定，则最后一定会停止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性质：停止时，一定是最大流量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与增益路径被发现的顺序无关</a:t>
            </a:r>
            <a:endParaRPr lang="en-US" altLang="zh-CN" dirty="0" smtClean="0"/>
          </a:p>
          <a:p>
            <a:pPr lvl="1"/>
            <a:r>
              <a:rPr lang="zh-CN" altLang="en-US" dirty="0"/>
              <a:t>最大</a:t>
            </a:r>
            <a:r>
              <a:rPr lang="zh-CN" altLang="en-US" dirty="0" smtClean="0"/>
              <a:t>流</a:t>
            </a:r>
            <a:r>
              <a:rPr lang="en-US" altLang="zh-CN" dirty="0" smtClean="0"/>
              <a:t>-</a:t>
            </a:r>
            <a:r>
              <a:rPr lang="zh-CN" altLang="en-US" dirty="0" smtClean="0"/>
              <a:t>最小割定理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割的定义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最终结果与增益路径发现顺序无关，但是算法效率与发现路径次序有关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CD47-FCAA-4D95-87E1-13B7D7BA1234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 bwMode="auto">
          <a:xfrm>
            <a:off x="2028682" y="3596906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stCxn id="10" idx="7"/>
            <a:endCxn id="6" idx="3"/>
          </p:cNvCxnSpPr>
          <p:nvPr/>
        </p:nvCxnSpPr>
        <p:spPr bwMode="auto">
          <a:xfrm flipV="1">
            <a:off x="1305099" y="3888845"/>
            <a:ext cx="776738" cy="392865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/>
          <p:nvPr/>
        </p:nvSpPr>
        <p:spPr>
          <a:xfrm>
            <a:off x="1440834" y="372048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0/u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 bwMode="auto">
          <a:xfrm>
            <a:off x="995286" y="4231621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2028682" y="4886156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3050910" y="4231621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>
            <a:stCxn id="6" idx="5"/>
            <a:endCxn id="15" idx="1"/>
          </p:cNvCxnSpPr>
          <p:nvPr/>
        </p:nvCxnSpPr>
        <p:spPr bwMode="auto">
          <a:xfrm>
            <a:off x="2338495" y="3888845"/>
            <a:ext cx="765570" cy="392865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10" idx="5"/>
            <a:endCxn id="14" idx="1"/>
          </p:cNvCxnSpPr>
          <p:nvPr/>
        </p:nvCxnSpPr>
        <p:spPr bwMode="auto">
          <a:xfrm>
            <a:off x="1305099" y="4523560"/>
            <a:ext cx="776738" cy="412685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stCxn id="14" idx="7"/>
            <a:endCxn id="15" idx="3"/>
          </p:cNvCxnSpPr>
          <p:nvPr/>
        </p:nvCxnSpPr>
        <p:spPr bwMode="auto">
          <a:xfrm flipV="1">
            <a:off x="2338495" y="4523560"/>
            <a:ext cx="765570" cy="412685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stCxn id="6" idx="4"/>
            <a:endCxn id="14" idx="0"/>
          </p:cNvCxnSpPr>
          <p:nvPr/>
        </p:nvCxnSpPr>
        <p:spPr bwMode="auto">
          <a:xfrm>
            <a:off x="2210166" y="3938934"/>
            <a:ext cx="0" cy="947222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/>
          <p:cNvSpPr/>
          <p:nvPr/>
        </p:nvSpPr>
        <p:spPr>
          <a:xfrm>
            <a:off x="2559388" y="374624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0/u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41691" y="470755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0/u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308231" y="470149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0/u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139016" y="42281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0/1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 bwMode="auto">
          <a:xfrm>
            <a:off x="4683163" y="3578659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9" name="直接箭头连接符 48"/>
          <p:cNvCxnSpPr>
            <a:stCxn id="51" idx="7"/>
            <a:endCxn id="48" idx="3"/>
          </p:cNvCxnSpPr>
          <p:nvPr/>
        </p:nvCxnSpPr>
        <p:spPr bwMode="auto">
          <a:xfrm flipV="1">
            <a:off x="3959580" y="3870598"/>
            <a:ext cx="776738" cy="3928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矩形 49"/>
          <p:cNvSpPr/>
          <p:nvPr/>
        </p:nvSpPr>
        <p:spPr>
          <a:xfrm>
            <a:off x="4095315" y="3702233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1/u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 bwMode="auto">
          <a:xfrm>
            <a:off x="3649767" y="4213374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4683163" y="4867909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5705391" y="4213374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4" name="直接箭头连接符 53"/>
          <p:cNvCxnSpPr>
            <a:stCxn id="48" idx="5"/>
            <a:endCxn id="53" idx="1"/>
          </p:cNvCxnSpPr>
          <p:nvPr/>
        </p:nvCxnSpPr>
        <p:spPr bwMode="auto">
          <a:xfrm>
            <a:off x="4992976" y="3870598"/>
            <a:ext cx="765570" cy="392865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>
            <a:stCxn id="51" idx="5"/>
            <a:endCxn id="52" idx="1"/>
          </p:cNvCxnSpPr>
          <p:nvPr/>
        </p:nvCxnSpPr>
        <p:spPr bwMode="auto">
          <a:xfrm>
            <a:off x="3959580" y="4505313"/>
            <a:ext cx="776738" cy="412685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/>
          <p:cNvCxnSpPr>
            <a:stCxn id="52" idx="7"/>
            <a:endCxn id="53" idx="3"/>
          </p:cNvCxnSpPr>
          <p:nvPr/>
        </p:nvCxnSpPr>
        <p:spPr bwMode="auto">
          <a:xfrm flipV="1">
            <a:off x="4992976" y="4505313"/>
            <a:ext cx="765570" cy="41268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/>
          <p:cNvCxnSpPr>
            <a:stCxn id="48" idx="4"/>
            <a:endCxn id="52" idx="0"/>
          </p:cNvCxnSpPr>
          <p:nvPr/>
        </p:nvCxnSpPr>
        <p:spPr bwMode="auto">
          <a:xfrm>
            <a:off x="4864647" y="3920687"/>
            <a:ext cx="0" cy="9472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矩形 57"/>
          <p:cNvSpPr/>
          <p:nvPr/>
        </p:nvSpPr>
        <p:spPr>
          <a:xfrm>
            <a:off x="5213869" y="3727993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0/u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296172" y="468930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1/u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962712" y="4683243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0/u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4793497" y="420990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1/1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 bwMode="auto">
          <a:xfrm>
            <a:off x="7508382" y="3619484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3" name="直接箭头连接符 62"/>
          <p:cNvCxnSpPr>
            <a:stCxn id="65" idx="7"/>
            <a:endCxn id="62" idx="3"/>
          </p:cNvCxnSpPr>
          <p:nvPr/>
        </p:nvCxnSpPr>
        <p:spPr bwMode="auto">
          <a:xfrm flipV="1">
            <a:off x="6784799" y="3911423"/>
            <a:ext cx="776738" cy="392865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矩形 63"/>
          <p:cNvSpPr/>
          <p:nvPr/>
        </p:nvSpPr>
        <p:spPr>
          <a:xfrm>
            <a:off x="6920534" y="374305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1/u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 bwMode="auto">
          <a:xfrm>
            <a:off x="6474986" y="4254199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508382" y="4908734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8530610" y="4254199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>
            <a:stCxn id="62" idx="5"/>
            <a:endCxn id="67" idx="1"/>
          </p:cNvCxnSpPr>
          <p:nvPr/>
        </p:nvCxnSpPr>
        <p:spPr bwMode="auto">
          <a:xfrm>
            <a:off x="7818195" y="3911423"/>
            <a:ext cx="765570" cy="3928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箭头连接符 68"/>
          <p:cNvCxnSpPr>
            <a:stCxn id="65" idx="5"/>
            <a:endCxn id="66" idx="1"/>
          </p:cNvCxnSpPr>
          <p:nvPr/>
        </p:nvCxnSpPr>
        <p:spPr bwMode="auto">
          <a:xfrm>
            <a:off x="6784799" y="4546138"/>
            <a:ext cx="776738" cy="41268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69"/>
          <p:cNvCxnSpPr>
            <a:stCxn id="66" idx="7"/>
            <a:endCxn id="67" idx="3"/>
          </p:cNvCxnSpPr>
          <p:nvPr/>
        </p:nvCxnSpPr>
        <p:spPr bwMode="auto">
          <a:xfrm flipV="1">
            <a:off x="7818195" y="4546138"/>
            <a:ext cx="765570" cy="412685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箭头连接符 70"/>
          <p:cNvCxnSpPr>
            <a:stCxn id="62" idx="4"/>
            <a:endCxn id="66" idx="0"/>
          </p:cNvCxnSpPr>
          <p:nvPr/>
        </p:nvCxnSpPr>
        <p:spPr bwMode="auto">
          <a:xfrm>
            <a:off x="7689866" y="3961512"/>
            <a:ext cx="0" cy="9472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矩形 71"/>
          <p:cNvSpPr/>
          <p:nvPr/>
        </p:nvSpPr>
        <p:spPr>
          <a:xfrm>
            <a:off x="8039088" y="376881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1/u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121391" y="4730133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1/u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6787931" y="472406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1/u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7618716" y="425072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0/1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 bwMode="auto">
          <a:xfrm>
            <a:off x="3413878" y="5159978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直接箭头连接符 82"/>
          <p:cNvCxnSpPr>
            <a:stCxn id="85" idx="7"/>
            <a:endCxn id="82" idx="3"/>
          </p:cNvCxnSpPr>
          <p:nvPr/>
        </p:nvCxnSpPr>
        <p:spPr bwMode="auto">
          <a:xfrm flipV="1">
            <a:off x="2690295" y="5451917"/>
            <a:ext cx="776738" cy="3928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矩形 83"/>
          <p:cNvSpPr/>
          <p:nvPr/>
        </p:nvSpPr>
        <p:spPr>
          <a:xfrm>
            <a:off x="2826030" y="52835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u/u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 bwMode="auto">
          <a:xfrm>
            <a:off x="2380482" y="5794693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3413878" y="6449228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4436106" y="5794693"/>
            <a:ext cx="362968" cy="3420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8" name="直接箭头连接符 87"/>
          <p:cNvCxnSpPr>
            <a:stCxn id="82" idx="5"/>
            <a:endCxn id="87" idx="1"/>
          </p:cNvCxnSpPr>
          <p:nvPr/>
        </p:nvCxnSpPr>
        <p:spPr bwMode="auto">
          <a:xfrm>
            <a:off x="3723691" y="5451917"/>
            <a:ext cx="765570" cy="3928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箭头连接符 88"/>
          <p:cNvCxnSpPr>
            <a:stCxn id="85" idx="5"/>
            <a:endCxn id="86" idx="1"/>
          </p:cNvCxnSpPr>
          <p:nvPr/>
        </p:nvCxnSpPr>
        <p:spPr bwMode="auto">
          <a:xfrm>
            <a:off x="2690295" y="6086632"/>
            <a:ext cx="776738" cy="412685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箭头连接符 89"/>
          <p:cNvCxnSpPr>
            <a:stCxn id="86" idx="7"/>
            <a:endCxn id="87" idx="3"/>
          </p:cNvCxnSpPr>
          <p:nvPr/>
        </p:nvCxnSpPr>
        <p:spPr bwMode="auto">
          <a:xfrm flipV="1">
            <a:off x="3723691" y="6086632"/>
            <a:ext cx="765570" cy="412685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>
            <a:stCxn id="82" idx="4"/>
            <a:endCxn id="86" idx="0"/>
          </p:cNvCxnSpPr>
          <p:nvPr/>
        </p:nvCxnSpPr>
        <p:spPr bwMode="auto">
          <a:xfrm>
            <a:off x="3595362" y="5502006"/>
            <a:ext cx="0" cy="947222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矩形 91"/>
          <p:cNvSpPr/>
          <p:nvPr/>
        </p:nvSpPr>
        <p:spPr>
          <a:xfrm>
            <a:off x="3944584" y="530931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u/u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4026887" y="627062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0/u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2693427" y="626456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0/u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3524212" y="579121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0/1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5213869" y="5644159"/>
            <a:ext cx="399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短增益路径法：基于广度优先遍历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78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  <p:bldP spid="14" grpId="0" animBg="1"/>
      <p:bldP spid="15" grpId="0" animBg="1"/>
      <p:bldP spid="44" grpId="0"/>
      <p:bldP spid="45" grpId="0"/>
      <p:bldP spid="46" grpId="0"/>
      <p:bldP spid="47" grpId="0"/>
      <p:bldP spid="48" grpId="0" animBg="1"/>
      <p:bldP spid="50" grpId="0"/>
      <p:bldP spid="51" grpId="0" animBg="1"/>
      <p:bldP spid="52" grpId="0" animBg="1"/>
      <p:bldP spid="53" grpId="0" animBg="1"/>
      <p:bldP spid="58" grpId="0"/>
      <p:bldP spid="59" grpId="0"/>
      <p:bldP spid="60" grpId="0"/>
      <p:bldP spid="61" grpId="0"/>
      <p:bldP spid="62" grpId="0" animBg="1"/>
      <p:bldP spid="64" grpId="0"/>
      <p:bldP spid="65" grpId="0" animBg="1"/>
      <p:bldP spid="66" grpId="0" animBg="1"/>
      <p:bldP spid="67" grpId="0" animBg="1"/>
      <p:bldP spid="72" grpId="0"/>
      <p:bldP spid="73" grpId="0"/>
      <p:bldP spid="74" grpId="0"/>
      <p:bldP spid="75" grpId="0"/>
      <p:bldP spid="82" grpId="0" animBg="1"/>
      <p:bldP spid="84" grpId="0"/>
      <p:bldP spid="85" grpId="0" animBg="1"/>
      <p:bldP spid="86" grpId="0" animBg="1"/>
      <p:bldP spid="87" grpId="0" animBg="1"/>
      <p:bldP spid="92" grpId="0"/>
      <p:bldP spid="93" grpId="0"/>
      <p:bldP spid="94" grpId="0"/>
      <p:bldP spid="95" grpId="0"/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最大流量问题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最短增益路径法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CD47-FCAA-4D95-87E1-13B7D7BA1234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1252728"/>
            <a:ext cx="4864039" cy="44722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2" y="5620726"/>
            <a:ext cx="2859222" cy="1214887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27086" y="1799989"/>
            <a:ext cx="4960381" cy="49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除了最短增益路径算法，还有一种最大容量增益路径算法，该算法沿着能够将流量增加最大值的路径对路径增益，请实现该算法。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就餐问题：几个家庭一起外出就餐。为了增进社交，他们希望同一个家庭的人不要坐在一张桌子上。是否可以利用最大流量问题找到一个满足条件的座位排法，或者证明这种排法不存在。假设就餐的家庭有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个，第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个家庭有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个成员，还有</a:t>
            </a:r>
            <a:r>
              <a:rPr lang="en-US" altLang="zh-CN" dirty="0" smtClean="0"/>
              <a:t>q</a:t>
            </a:r>
            <a:r>
              <a:rPr lang="zh-CN" altLang="en-US" dirty="0" smtClean="0"/>
              <a:t>张桌子，第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张桌子能够坐下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个人。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CD47-FCAA-4D95-87E1-13B7D7BA1234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3600" dirty="0" smtClean="0"/>
              <a:t>谢 谢！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FEA2-120F-416D-8EF8-D6F032769CA0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迭代改进思想内涵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单纯形法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线性规划问题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传输流量最大化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7475-14D3-4699-8C4B-1F438D088BA6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贪婪算法回顾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一点点构造出问题的一个解：可能是最优解也可能只是近似解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个步骤采取最优策略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迭代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从某些可行解出发，重复一些简单的步骤不断改进它，逐渐将其优化为最优解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通过小的、局部的改变，生成另一个可行解，使问题的目标函数更加优化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如果最终目标函数无法再优化，则得到最优解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实现过程中可能会遇到的障碍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需要一个初始的可行解：可能容易，例如使用贪婪算法；也可能很难，与得到最优解一样难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检测改变后的解是否是局部最优：如果还能优化则继续优化，但是判断是否为局部最优，也会很难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判断局部最优是否是全局最优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应用迭代改进思想的算法实例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遗传算法：初始种群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初始解；变异、交叉操作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简单步骤；一定循环次数后停止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不会判断是否最优，只是近似解</a:t>
            </a:r>
            <a:endParaRPr lang="en-US" altLang="zh-CN" dirty="0" smtClean="0"/>
          </a:p>
          <a:p>
            <a:pPr lvl="1"/>
            <a:r>
              <a:rPr lang="zh-CN" altLang="en-US" dirty="0"/>
              <a:t>蚁群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梯度下降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1F7A-506E-4A58-8145-8DB2EE84C73A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6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线性规划问题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根据一系列线性约束，求一个包含若干变量的线性方程的最优解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给定约束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i1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1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i2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2</a:t>
            </a:r>
            <a:r>
              <a:rPr lang="en-US" altLang="zh-CN" dirty="0" smtClean="0"/>
              <a:t> + … +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in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&gt;= \ &lt;= \ = b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i = 1, …, m;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1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&gt;= 0</a:t>
            </a:r>
          </a:p>
          <a:p>
            <a:pPr lvl="1"/>
            <a:r>
              <a:rPr lang="zh-CN" altLang="en-US" dirty="0" smtClean="0"/>
              <a:t>求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1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1</a:t>
            </a:r>
            <a:r>
              <a:rPr lang="en-US" altLang="zh-CN" dirty="0" smtClean="0"/>
              <a:t> + … +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得最大或最小值</a:t>
            </a:r>
            <a:endParaRPr lang="en-US" altLang="zh-CN" dirty="0" smtClean="0"/>
          </a:p>
          <a:p>
            <a:pPr marL="252710" lvl="1" indent="0">
              <a:buNone/>
            </a:pPr>
            <a:endParaRPr lang="en-US" altLang="zh-CN" dirty="0"/>
          </a:p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&lt;=4, x + </a:t>
            </a:r>
            <a:r>
              <a:rPr lang="en-US" altLang="zh-CN" dirty="0" err="1" smtClean="0"/>
              <a:t>3y</a:t>
            </a:r>
            <a:r>
              <a:rPr lang="en-US" altLang="zh-CN" dirty="0" smtClean="0"/>
              <a:t> &lt;= 6, x&gt;=0, y&gt;=0</a:t>
            </a:r>
            <a:r>
              <a:rPr lang="zh-CN" altLang="en-US" dirty="0" smtClean="0"/>
              <a:t>约束下，求</a:t>
            </a:r>
            <a:r>
              <a:rPr lang="en-US" altLang="zh-CN" dirty="0" err="1" smtClean="0"/>
              <a:t>3x+5y</a:t>
            </a:r>
            <a:r>
              <a:rPr lang="zh-CN" altLang="en-US" dirty="0" smtClean="0"/>
              <a:t>最大或最小值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几何解释：将约束看作平面上的可行区域，求可行区域内所有点在目标函数</a:t>
            </a:r>
            <a:r>
              <a:rPr lang="en-US" altLang="zh-CN" dirty="0" smtClean="0"/>
              <a:t>z=</a:t>
            </a:r>
            <a:r>
              <a:rPr lang="en-US" altLang="zh-CN" dirty="0" err="1" smtClean="0"/>
              <a:t>3x+5y</a:t>
            </a:r>
            <a:r>
              <a:rPr lang="zh-CN" altLang="en-US" dirty="0" smtClean="0"/>
              <a:t>上的极值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如果可行区域为空，则该线性规划问题被称为不可行的，则不具备最优解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例题</a:t>
            </a:r>
            <a:r>
              <a:rPr lang="en-US" altLang="zh-CN" dirty="0" smtClean="0"/>
              <a:t>2</a:t>
            </a:r>
          </a:p>
          <a:p>
            <a:pPr lvl="1"/>
            <a:r>
              <a:rPr lang="zh-CN" altLang="en-US" dirty="0" smtClean="0"/>
              <a:t>约束条件变为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&gt;=4, </a:t>
            </a:r>
            <a:r>
              <a:rPr lang="en-US" altLang="zh-CN" dirty="0" err="1" smtClean="0"/>
              <a:t>x+3y</a:t>
            </a:r>
            <a:r>
              <a:rPr lang="en-US" altLang="zh-CN" dirty="0" smtClean="0"/>
              <a:t>&gt;=6</a:t>
            </a:r>
          </a:p>
          <a:p>
            <a:pPr lvl="1"/>
            <a:r>
              <a:rPr lang="zh-CN" altLang="en-US" dirty="0" smtClean="0"/>
              <a:t>同样找到可行区域，发现是没有边界的，该线性规划问题称为无界的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极值定理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上述两个问题中主要的特性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可行区域非空的任意线性规划问题有最优解，且最优解总能够在其可行区域的一个</a:t>
            </a:r>
            <a:r>
              <a:rPr lang="zh-CN" altLang="en-US" b="1" dirty="0" smtClean="0"/>
              <a:t>极点</a:t>
            </a:r>
            <a:r>
              <a:rPr lang="zh-CN" altLang="en-US" dirty="0" smtClean="0"/>
              <a:t>上找到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凸包的极点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0BC0-30C3-4AFE-953E-15324BF9A843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5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问题标准形式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根据该定理，可以通过以下步骤求解线性规划问题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生成可行区域的所有极点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计算所有极点对应的问题解，保留最优的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难点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如何生成所有极点？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随着问题规模增长，极点数量呈指数级增长，穷举不现实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单纯形法</a:t>
            </a:r>
            <a:endParaRPr lang="en-US" altLang="zh-CN" dirty="0" smtClean="0"/>
          </a:p>
          <a:p>
            <a:pPr lvl="1"/>
            <a:r>
              <a:rPr lang="zh-CN" altLang="en-US" dirty="0"/>
              <a:t>只需</a:t>
            </a:r>
            <a:r>
              <a:rPr lang="zh-CN" altLang="en-US" dirty="0" smtClean="0"/>
              <a:t>要检测可行区域极点中的一小部分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先在可行区域找到一个极点，然后检查在邻接极点处是否能够优化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如果不能，则当前就为最优解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如果能，则处理那个邻接极点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能够解决的线性规划问题标准形式</a:t>
            </a:r>
            <a:r>
              <a:rPr lang="en-US" altLang="zh-CN" dirty="0" smtClean="0"/>
              <a:t>——m</a:t>
            </a:r>
            <a:r>
              <a:rPr lang="zh-CN" altLang="en-US" dirty="0" smtClean="0"/>
              <a:t>个约束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最大化问题；约束都用线性方程表示（除</a:t>
            </a:r>
            <a:r>
              <a:rPr lang="zh-CN" altLang="en-US" b="1" dirty="0" smtClean="0"/>
              <a:t>非负约束</a:t>
            </a:r>
            <a:r>
              <a:rPr lang="zh-CN" altLang="en-US" dirty="0" smtClean="0"/>
              <a:t>）；所有变量都非负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在约束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i1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1</a:t>
            </a:r>
            <a:r>
              <a:rPr lang="en-US" altLang="zh-CN" dirty="0"/>
              <a:t> +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i2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2</a:t>
            </a:r>
            <a:r>
              <a:rPr lang="en-US" altLang="zh-CN" dirty="0"/>
              <a:t> + … +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in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en-US" altLang="zh-CN" dirty="0"/>
              <a:t>, i = 1, …, m;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1</a:t>
            </a:r>
            <a:r>
              <a:rPr lang="en-US" altLang="zh-CN" dirty="0"/>
              <a:t>,…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 &gt;= </a:t>
            </a:r>
            <a:r>
              <a:rPr lang="en-US" altLang="zh-CN" dirty="0" smtClean="0"/>
              <a:t>0</a:t>
            </a:r>
            <a:r>
              <a:rPr lang="zh-CN" altLang="en-US" dirty="0" smtClean="0"/>
              <a:t>下，使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1</a:t>
            </a:r>
            <a:r>
              <a:rPr lang="en-US" altLang="zh-CN" dirty="0"/>
              <a:t> + … +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最大化</a:t>
            </a:r>
            <a:endParaRPr lang="en-US" altLang="zh-CN" dirty="0"/>
          </a:p>
          <a:p>
            <a:pPr lvl="1"/>
            <a:r>
              <a:rPr lang="en-US" altLang="zh-CN" dirty="0" smtClean="0"/>
              <a:t>Ax=b, x&gt;=0, </a:t>
            </a:r>
            <a:r>
              <a:rPr lang="zh-CN" altLang="en-US" dirty="0" smtClean="0"/>
              <a:t>使</a:t>
            </a:r>
            <a:r>
              <a:rPr lang="en-US" altLang="zh-CN" dirty="0" smtClean="0"/>
              <a:t>cx</a:t>
            </a:r>
            <a:r>
              <a:rPr lang="zh-CN" altLang="en-US" dirty="0" smtClean="0"/>
              <a:t>最大化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E9FB-4E28-496E-98DB-91781287EC57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0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过程（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转化为标准形式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最小化转为最大化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通过改变目标函数系数正负号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不等问题转为相等问题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通过松弛变量，将松弛变量定义为</a:t>
            </a:r>
            <a:r>
              <a:rPr lang="en-US" altLang="zh-CN" dirty="0" smtClean="0"/>
              <a:t>&gt;=0</a:t>
            </a:r>
            <a:r>
              <a:rPr lang="zh-CN" altLang="en-US" dirty="0" smtClean="0"/>
              <a:t>的新变量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没有非负约束的变量添加约束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定义为两个带非负约束的新变量的差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标准形式优势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用一种简单机制确定可行区域的极点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把约束中的</a:t>
            </a:r>
            <a:r>
              <a:rPr lang="en-US" altLang="zh-CN" dirty="0" smtClean="0"/>
              <a:t>n-m</a:t>
            </a:r>
            <a:r>
              <a:rPr lang="zh-CN" altLang="en-US" dirty="0" smtClean="0"/>
              <a:t>个变量设为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，剩余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个等式构成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个变量的方程组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如果得到的方程组具有唯一解，则得到了一个基本解</a:t>
            </a:r>
            <a:endParaRPr lang="en-US" altLang="zh-CN" dirty="0" smtClean="0"/>
          </a:p>
          <a:p>
            <a:pPr lvl="2"/>
            <a:r>
              <a:rPr lang="zh-CN" altLang="en-US" dirty="0"/>
              <a:t>设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的变量为非基本的</a:t>
            </a:r>
            <a:endParaRPr lang="en-US" altLang="zh-CN" dirty="0" smtClean="0"/>
          </a:p>
          <a:p>
            <a:pPr lvl="2"/>
            <a:r>
              <a:rPr lang="zh-CN" altLang="en-US" dirty="0"/>
              <a:t>解</a:t>
            </a:r>
            <a:r>
              <a:rPr lang="zh-CN" altLang="en-US" dirty="0" smtClean="0"/>
              <a:t>方程得到坐标值为基本的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如果得到的基本解的所有坐标值都非负，则成为基本可行解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基本可行解与可行区域极点一一对应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在单纯形法中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求得一个基本解，然后不断处理邻接极点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个极点使用单纯形表来表示，存储基本可行解的信息；根据规则计算下一个极点的表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每次根据单纯形表判断是否是最优解或是否有界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F1B7-8ED1-47B7-9C2C-5C67CA5CD2DF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4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过程（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单纯形表</a:t>
            </a:r>
            <a:endParaRPr lang="en-US" altLang="zh-CN" dirty="0" smtClean="0"/>
          </a:p>
          <a:p>
            <a:pPr lvl="1"/>
            <a:r>
              <a:rPr lang="zh-CN" altLang="en-US" dirty="0"/>
              <a:t>该表有</a:t>
            </a:r>
            <a:r>
              <a:rPr lang="en-US" altLang="zh-CN" dirty="0" err="1"/>
              <a:t>m+1</a:t>
            </a:r>
            <a:r>
              <a:rPr lang="zh-CN" altLang="en-US" dirty="0"/>
              <a:t>行和</a:t>
            </a:r>
            <a:r>
              <a:rPr lang="en-US" altLang="zh-CN" dirty="0" err="1"/>
              <a:t>n+1</a:t>
            </a:r>
            <a:r>
              <a:rPr lang="zh-CN" altLang="en-US" dirty="0"/>
              <a:t>列，前</a:t>
            </a:r>
            <a:r>
              <a:rPr lang="en-US" altLang="zh-CN" dirty="0"/>
              <a:t>m</a:t>
            </a:r>
            <a:r>
              <a:rPr lang="zh-CN" altLang="en-US" dirty="0"/>
              <a:t>行的每一行包含了一个相应的约束方程的系数，最后一列为等号右边的值</a:t>
            </a:r>
            <a:endParaRPr lang="en-US" altLang="zh-CN" dirty="0"/>
          </a:p>
          <a:p>
            <a:pPr lvl="1"/>
            <a:r>
              <a:rPr lang="zh-CN" altLang="en-US" dirty="0"/>
              <a:t>每一列标记变量；每一行标记基本可行解的基本变量</a:t>
            </a:r>
            <a:endParaRPr lang="en-US" altLang="zh-CN" dirty="0"/>
          </a:p>
          <a:p>
            <a:pPr lvl="1"/>
            <a:r>
              <a:rPr lang="zh-CN" altLang="en-US" dirty="0"/>
              <a:t>最后一行称为目标行：如果目标行所有单元格都为非负（最后一列可能为负），则代表最优解</a:t>
            </a:r>
            <a:endParaRPr lang="en-US" altLang="zh-CN" dirty="0"/>
          </a:p>
          <a:p>
            <a:pPr lvl="1"/>
            <a:r>
              <a:rPr lang="zh-CN" altLang="en-US" dirty="0"/>
              <a:t>最后一行的任何一个</a:t>
            </a:r>
            <a:r>
              <a:rPr lang="zh-CN" altLang="en-US" b="1" dirty="0"/>
              <a:t>非负单元格意味着</a:t>
            </a:r>
            <a:r>
              <a:rPr lang="zh-CN" altLang="en-US" dirty="0"/>
              <a:t>：对应非基本变量在下一张表中应该变为</a:t>
            </a:r>
            <a:r>
              <a:rPr lang="zh-CN" altLang="en-US" b="1" dirty="0"/>
              <a:t>基本变量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例题</a:t>
            </a:r>
            <a:endParaRPr lang="en-US" altLang="zh-CN" dirty="0" smtClean="0"/>
          </a:p>
          <a:p>
            <a:pPr lvl="1"/>
            <a:r>
              <a:rPr lang="en-US" altLang="zh-CN" dirty="0" err="1"/>
              <a:t>x+y</a:t>
            </a:r>
            <a:r>
              <a:rPr lang="en-US" altLang="zh-CN" dirty="0"/>
              <a:t>&lt;=4, x + </a:t>
            </a:r>
            <a:r>
              <a:rPr lang="en-US" altLang="zh-CN" dirty="0" err="1"/>
              <a:t>3y</a:t>
            </a:r>
            <a:r>
              <a:rPr lang="en-US" altLang="zh-CN" dirty="0"/>
              <a:t> &lt;= 6, x&gt;=0, y&gt;=0</a:t>
            </a:r>
            <a:r>
              <a:rPr lang="zh-CN" altLang="en-US" dirty="0"/>
              <a:t>约束下，求</a:t>
            </a:r>
            <a:r>
              <a:rPr lang="en-US" altLang="zh-CN" dirty="0" err="1"/>
              <a:t>3x+5y</a:t>
            </a:r>
            <a:r>
              <a:rPr lang="zh-CN" altLang="en-US" dirty="0" smtClean="0"/>
              <a:t>最大值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添加松弛变量</a:t>
            </a:r>
            <a:r>
              <a:rPr lang="en-US" altLang="zh-CN" dirty="0" err="1" smtClean="0"/>
              <a:t>u,v</a:t>
            </a:r>
            <a:r>
              <a:rPr lang="en-US" altLang="zh-CN" dirty="0" err="1" smtClean="0">
                <a:sym typeface="Wingdings" panose="05000000000000000000" pitchFamily="2" charset="2"/>
              </a:rPr>
              <a:t>x+y+u</a:t>
            </a:r>
            <a:r>
              <a:rPr lang="en-US" altLang="zh-CN" dirty="0" smtClean="0">
                <a:sym typeface="Wingdings" panose="05000000000000000000" pitchFamily="2" charset="2"/>
              </a:rPr>
              <a:t>=4, </a:t>
            </a:r>
            <a:r>
              <a:rPr lang="en-US" altLang="zh-CN" dirty="0" err="1" smtClean="0">
                <a:sym typeface="Wingdings" panose="05000000000000000000" pitchFamily="2" charset="2"/>
              </a:rPr>
              <a:t>x+3y+v</a:t>
            </a:r>
            <a:r>
              <a:rPr lang="en-US" altLang="zh-CN" dirty="0" smtClean="0">
                <a:sym typeface="Wingdings" panose="05000000000000000000" pitchFamily="2" charset="2"/>
              </a:rPr>
              <a:t>=6, </a:t>
            </a:r>
            <a:r>
              <a:rPr lang="en-US" altLang="zh-CN" dirty="0" err="1" smtClean="0">
                <a:sym typeface="Wingdings" panose="05000000000000000000" pitchFamily="2" charset="2"/>
              </a:rPr>
              <a:t>x,y,u,v</a:t>
            </a:r>
            <a:r>
              <a:rPr lang="en-US" altLang="zh-CN" dirty="0" smtClean="0">
                <a:sym typeface="Wingdings" panose="05000000000000000000" pitchFamily="2" charset="2"/>
              </a:rPr>
              <a:t>&gt;=0, </a:t>
            </a:r>
            <a:r>
              <a:rPr lang="zh-CN" altLang="en-US" dirty="0" smtClean="0">
                <a:sym typeface="Wingdings" panose="05000000000000000000" pitchFamily="2" charset="2"/>
              </a:rPr>
              <a:t>求</a:t>
            </a:r>
            <a:r>
              <a:rPr lang="en-US" altLang="zh-CN" dirty="0" err="1" smtClean="0">
                <a:sym typeface="Wingdings" panose="05000000000000000000" pitchFamily="2" charset="2"/>
              </a:rPr>
              <a:t>3x+5y+0u+0v</a:t>
            </a:r>
            <a:r>
              <a:rPr lang="zh-CN" altLang="en-US" dirty="0" smtClean="0">
                <a:sym typeface="Wingdings" panose="05000000000000000000" pitchFamily="2" charset="2"/>
              </a:rPr>
              <a:t>最大值</a:t>
            </a:r>
            <a:endParaRPr lang="en-US" altLang="zh-CN" dirty="0" smtClean="0"/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步：令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=0,</a:t>
            </a:r>
            <a:r>
              <a:rPr lang="zh-CN" altLang="en-US" dirty="0" smtClean="0"/>
              <a:t>求一个基本解：</a:t>
            </a:r>
            <a:r>
              <a:rPr lang="en-US" altLang="zh-CN" dirty="0" smtClean="0"/>
              <a:t>u=</a:t>
            </a:r>
            <a:r>
              <a:rPr lang="en-US" altLang="zh-CN" dirty="0" err="1" smtClean="0"/>
              <a:t>4,v</a:t>
            </a:r>
            <a:r>
              <a:rPr lang="en-US" altLang="zh-CN" dirty="0" smtClean="0"/>
              <a:t>=6;</a:t>
            </a:r>
          </a:p>
          <a:p>
            <a:pPr lvl="1"/>
            <a:r>
              <a:rPr lang="zh-CN" altLang="en-US" dirty="0" smtClean="0"/>
              <a:t>第二步：构造单纯形表</a:t>
            </a:r>
            <a:endParaRPr lang="en-US" altLang="zh-CN" dirty="0" smtClean="0"/>
          </a:p>
          <a:p>
            <a:pPr lvl="1"/>
            <a:r>
              <a:rPr lang="zh-CN" altLang="en-US" dirty="0"/>
              <a:t>第三</a:t>
            </a:r>
            <a:r>
              <a:rPr lang="zh-CN" altLang="en-US" dirty="0" smtClean="0"/>
              <a:t>步：判断最优解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第四步：选择新的基本变量（</a:t>
            </a:r>
            <a:r>
              <a:rPr lang="zh-CN" altLang="en-US" b="1" dirty="0" smtClean="0"/>
              <a:t>输入变量</a:t>
            </a:r>
            <a:r>
              <a:rPr lang="zh-CN" altLang="en-US" dirty="0" smtClean="0"/>
              <a:t>，</a:t>
            </a:r>
            <a:r>
              <a:rPr lang="zh-CN" altLang="en-US" dirty="0"/>
              <a:t>所在列为</a:t>
            </a:r>
            <a:r>
              <a:rPr lang="zh-CN" altLang="en-US" b="1" dirty="0" smtClean="0"/>
              <a:t>主元列</a:t>
            </a:r>
            <a:r>
              <a:rPr lang="zh-CN" altLang="en-US" dirty="0"/>
              <a:t>）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分离变量</a:t>
            </a:r>
            <a:r>
              <a:rPr lang="zh-CN" altLang="en-US" dirty="0" smtClean="0"/>
              <a:t>（所在行为主元行）</a:t>
            </a:r>
            <a:endParaRPr lang="en-US" altLang="zh-CN" dirty="0" smtClean="0"/>
          </a:p>
          <a:p>
            <a:pPr lvl="1"/>
            <a:r>
              <a:rPr lang="zh-CN" altLang="en-US" dirty="0"/>
              <a:t>第五</a:t>
            </a:r>
            <a:r>
              <a:rPr lang="zh-CN" altLang="en-US" dirty="0" smtClean="0"/>
              <a:t>步：变换当前表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主元化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主元行中所有单元格除以主元（主元行和主元列相交单元格）得到</a:t>
            </a:r>
            <a:r>
              <a:rPr lang="en-US" altLang="zh-CN" dirty="0" err="1" smtClean="0"/>
              <a:t>row</a:t>
            </a:r>
            <a:r>
              <a:rPr lang="en-US" altLang="zh-CN" baseline="-25000" dirty="0" err="1" smtClean="0"/>
              <a:t>new</a:t>
            </a:r>
            <a:r>
              <a:rPr lang="zh-CN" altLang="en-US" dirty="0" smtClean="0"/>
              <a:t>，为新主元行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其他行用</a:t>
            </a:r>
            <a:r>
              <a:rPr lang="en-US" altLang="zh-CN" dirty="0" smtClean="0"/>
              <a:t>row-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row</a:t>
            </a:r>
            <a:r>
              <a:rPr lang="en-US" altLang="zh-CN" baseline="-25000" dirty="0" err="1" smtClean="0"/>
              <a:t>new</a:t>
            </a:r>
            <a:r>
              <a:rPr lang="zh-CN" altLang="en-US" dirty="0" smtClean="0"/>
              <a:t>计算：各行主元列值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22179"/>
              </p:ext>
            </p:extLst>
          </p:nvPr>
        </p:nvGraphicFramePr>
        <p:xfrm>
          <a:off x="4148537" y="5504657"/>
          <a:ext cx="4227648" cy="983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8">
                  <a:extLst>
                    <a:ext uri="{9D8B030D-6E8A-4147-A177-3AD203B41FA5}">
                      <a16:colId xmlns:a16="http://schemas.microsoft.com/office/drawing/2014/main" val="3483596784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376815260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1032342783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697769104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1873022373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2521028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54748"/>
                  </a:ext>
                </a:extLst>
              </a:tr>
              <a:tr h="224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4009"/>
                  </a:ext>
                </a:extLst>
              </a:tr>
              <a:tr h="2021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30146"/>
                  </a:ext>
                </a:extLst>
              </a:tr>
              <a:tr h="202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79925"/>
                  </a:ext>
                </a:extLst>
              </a:tr>
            </a:tbl>
          </a:graphicData>
        </a:graphic>
      </p:graphicFrame>
      <p:sp>
        <p:nvSpPr>
          <p:cNvPr id="6" name="五角星 5"/>
          <p:cNvSpPr/>
          <p:nvPr/>
        </p:nvSpPr>
        <p:spPr bwMode="auto">
          <a:xfrm>
            <a:off x="3940900" y="6031500"/>
            <a:ext cx="207637" cy="181808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五角星 6"/>
          <p:cNvSpPr/>
          <p:nvPr/>
        </p:nvSpPr>
        <p:spPr bwMode="auto">
          <a:xfrm>
            <a:off x="5692918" y="6515612"/>
            <a:ext cx="207637" cy="181808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6627" y="6515612"/>
            <a:ext cx="4365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xy</a:t>
            </a:r>
            <a:r>
              <a:rPr lang="zh-CN" altLang="en-US" sz="1200" dirty="0" smtClean="0"/>
              <a:t>都可以为下一个基本变量，如何选？</a:t>
            </a:r>
            <a:r>
              <a:rPr lang="zh-CN" altLang="en-US" sz="1200" dirty="0" smtClean="0">
                <a:solidFill>
                  <a:srgbClr val="FF0000"/>
                </a:solidFill>
              </a:rPr>
              <a:t>单位增量对结果的影响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215" y="5733832"/>
            <a:ext cx="384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u</a:t>
            </a:r>
            <a:r>
              <a:rPr lang="en-US" altLang="zh-CN" sz="1200" dirty="0" err="1" smtClean="0"/>
              <a:t>v</a:t>
            </a:r>
            <a:r>
              <a:rPr lang="zh-CN" altLang="en-US" sz="1200" dirty="0" smtClean="0"/>
              <a:t>哪个作为分离变量？</a:t>
            </a:r>
            <a:endParaRPr lang="en-US" altLang="zh-CN" sz="1200" dirty="0" smtClean="0"/>
          </a:p>
          <a:p>
            <a:r>
              <a:rPr lang="el-GR" altLang="zh-CN" sz="1200" dirty="0" smtClean="0">
                <a:solidFill>
                  <a:srgbClr val="FF0000"/>
                </a:solidFill>
              </a:rPr>
              <a:t>ϴ</a:t>
            </a:r>
            <a:r>
              <a:rPr lang="zh-CN" altLang="en-US" sz="1200" dirty="0" smtClean="0">
                <a:solidFill>
                  <a:srgbClr val="FF0000"/>
                </a:solidFill>
              </a:rPr>
              <a:t>比率：主元列上正单元格行最后值与该单元格比值，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最小的选为分离变量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2961-2499-4FD9-A4D0-DD9C49EB4D06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1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单纯形法</a:t>
            </a:r>
            <a:r>
              <a:rPr lang="en-US" altLang="zh-CN" dirty="0"/>
              <a:t>——</a:t>
            </a:r>
            <a:r>
              <a:rPr lang="zh-CN" altLang="en-US" dirty="0"/>
              <a:t>过程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row</a:t>
            </a:r>
            <a:r>
              <a:rPr lang="en-US" altLang="zh-CN" baseline="-25000" dirty="0" err="1" smtClean="0"/>
              <a:t>new</a:t>
            </a:r>
            <a:r>
              <a:rPr lang="en-US" altLang="zh-CN" dirty="0" smtClean="0"/>
              <a:t>=v</a:t>
            </a:r>
            <a:r>
              <a:rPr lang="zh-CN" altLang="en-US" dirty="0" smtClean="0"/>
              <a:t>行</a:t>
            </a:r>
            <a:r>
              <a:rPr lang="en-US" altLang="zh-CN" dirty="0" smtClean="0"/>
              <a:t>/(</a:t>
            </a:r>
            <a:r>
              <a:rPr lang="en-US" altLang="zh-CN" dirty="0" err="1" smtClean="0"/>
              <a:t>v,y</a:t>
            </a:r>
            <a:r>
              <a:rPr lang="en-US" altLang="zh-CN" dirty="0" smtClean="0"/>
              <a:t>)=1/3, 1, 0, 1/3, 2</a:t>
            </a:r>
          </a:p>
          <a:p>
            <a:endParaRPr lang="en-US" altLang="zh-CN" dirty="0"/>
          </a:p>
          <a:p>
            <a:r>
              <a:rPr lang="en-US" altLang="zh-CN" dirty="0" err="1"/>
              <a:t>r</a:t>
            </a:r>
            <a:r>
              <a:rPr lang="en-US" altLang="zh-CN" dirty="0" err="1" smtClean="0"/>
              <a:t>ow</a:t>
            </a:r>
            <a:r>
              <a:rPr lang="en-US" altLang="zh-CN" baseline="-25000" dirty="0" err="1" smtClean="0"/>
              <a:t>u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row</a:t>
            </a:r>
            <a:r>
              <a:rPr lang="en-US" altLang="zh-CN" baseline="-25000" dirty="0" err="1" smtClean="0"/>
              <a:t>u</a:t>
            </a:r>
            <a:r>
              <a:rPr lang="en-US" altLang="zh-CN" dirty="0" smtClean="0"/>
              <a:t>-1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row</a:t>
            </a:r>
            <a:r>
              <a:rPr lang="en-US" altLang="zh-CN" baseline="-25000" dirty="0" err="1" smtClean="0"/>
              <a:t>new</a:t>
            </a:r>
            <a:r>
              <a:rPr lang="en-US" altLang="zh-CN" dirty="0" smtClean="0"/>
              <a:t>=2/3, 0, 1, -1/3, 2</a:t>
            </a:r>
          </a:p>
          <a:p>
            <a:endParaRPr lang="en-US" altLang="zh-CN" dirty="0"/>
          </a:p>
          <a:p>
            <a:r>
              <a:rPr lang="en-US" altLang="zh-CN" dirty="0" smtClean="0"/>
              <a:t>row</a:t>
            </a:r>
            <a:r>
              <a:rPr lang="zh-CN" altLang="en-US" baseline="-25000" dirty="0" smtClean="0"/>
              <a:t>目标</a:t>
            </a:r>
            <a:r>
              <a:rPr lang="en-US" altLang="zh-CN" dirty="0" smtClean="0"/>
              <a:t>=row</a:t>
            </a:r>
            <a:r>
              <a:rPr lang="zh-CN" altLang="en-US" baseline="-25000" dirty="0" smtClean="0"/>
              <a:t>目标</a:t>
            </a:r>
            <a:r>
              <a:rPr lang="en-US" altLang="zh-CN" dirty="0" smtClean="0"/>
              <a:t>-(-5)*</a:t>
            </a:r>
            <a:r>
              <a:rPr lang="en-US" altLang="zh-CN" dirty="0" err="1" smtClean="0"/>
              <a:t>row</a:t>
            </a:r>
            <a:r>
              <a:rPr lang="en-US" altLang="zh-CN" baseline="-25000" dirty="0" err="1" smtClean="0"/>
              <a:t>new</a:t>
            </a:r>
            <a:r>
              <a:rPr lang="en-US" altLang="zh-CN" dirty="0" smtClean="0"/>
              <a:t>= -4/3, 0, 0, 5/3, 10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优？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目标行有负</a:t>
            </a:r>
            <a:endParaRPr lang="en-US" altLang="zh-CN" dirty="0" smtClean="0"/>
          </a:p>
          <a:p>
            <a:r>
              <a:rPr lang="zh-CN" altLang="en-US" dirty="0" smtClean="0"/>
              <a:t>无界？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新主元列为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列，都为正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再次建立新表，返回第一步。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93534"/>
              </p:ext>
            </p:extLst>
          </p:nvPr>
        </p:nvGraphicFramePr>
        <p:xfrm>
          <a:off x="4382954" y="1484313"/>
          <a:ext cx="4227648" cy="983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8">
                  <a:extLst>
                    <a:ext uri="{9D8B030D-6E8A-4147-A177-3AD203B41FA5}">
                      <a16:colId xmlns:a16="http://schemas.microsoft.com/office/drawing/2014/main" val="3483596784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376815260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1032342783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697769104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1873022373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2521028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54748"/>
                  </a:ext>
                </a:extLst>
              </a:tr>
              <a:tr h="224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4009"/>
                  </a:ext>
                </a:extLst>
              </a:tr>
              <a:tr h="2021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30146"/>
                  </a:ext>
                </a:extLst>
              </a:tr>
              <a:tr h="202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79925"/>
                  </a:ext>
                </a:extLst>
              </a:tr>
            </a:tbl>
          </a:graphicData>
        </a:graphic>
      </p:graphicFrame>
      <p:sp>
        <p:nvSpPr>
          <p:cNvPr id="5" name="五角星 4"/>
          <p:cNvSpPr/>
          <p:nvPr/>
        </p:nvSpPr>
        <p:spPr bwMode="auto">
          <a:xfrm>
            <a:off x="4175317" y="2024097"/>
            <a:ext cx="207637" cy="181808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五角星 5"/>
          <p:cNvSpPr/>
          <p:nvPr/>
        </p:nvSpPr>
        <p:spPr bwMode="auto">
          <a:xfrm>
            <a:off x="5927335" y="2495268"/>
            <a:ext cx="207637" cy="181808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00789"/>
              </p:ext>
            </p:extLst>
          </p:nvPr>
        </p:nvGraphicFramePr>
        <p:xfrm>
          <a:off x="4382954" y="3204932"/>
          <a:ext cx="4227648" cy="983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8">
                  <a:extLst>
                    <a:ext uri="{9D8B030D-6E8A-4147-A177-3AD203B41FA5}">
                      <a16:colId xmlns:a16="http://schemas.microsoft.com/office/drawing/2014/main" val="3483596784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376815260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1032342783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697769104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1873022373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2521028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54748"/>
                  </a:ext>
                </a:extLst>
              </a:tr>
              <a:tr h="224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4009"/>
                  </a:ext>
                </a:extLst>
              </a:tr>
              <a:tr h="2021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30146"/>
                  </a:ext>
                </a:extLst>
              </a:tr>
              <a:tr h="202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-4/3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79925"/>
                  </a:ext>
                </a:extLst>
              </a:tr>
            </a:tbl>
          </a:graphicData>
        </a:graphic>
      </p:graphicFrame>
      <p:sp>
        <p:nvSpPr>
          <p:cNvPr id="8" name="五角星 7"/>
          <p:cNvSpPr/>
          <p:nvPr/>
        </p:nvSpPr>
        <p:spPr bwMode="auto">
          <a:xfrm>
            <a:off x="5222339" y="4188168"/>
            <a:ext cx="207637" cy="181808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五角星 8"/>
          <p:cNvSpPr/>
          <p:nvPr/>
        </p:nvSpPr>
        <p:spPr bwMode="auto">
          <a:xfrm>
            <a:off x="4168637" y="3498811"/>
            <a:ext cx="207637" cy="181808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BE7D-6460-42B9-9E8F-BDEACAFE7130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完整过程定义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步：初始化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将给定线性规划问题表示为标准形式；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获得一个基本解，并构造初始单纯形表；最右单元格都非负；其次</a:t>
            </a:r>
            <a:r>
              <a:rPr lang="en-US" altLang="zh-CN" dirty="0" smtClean="0"/>
              <a:t>m</a:t>
            </a:r>
            <a:r>
              <a:rPr lang="zh-CN" altLang="en-US" dirty="0" smtClean="0"/>
              <a:t>列*</a:t>
            </a:r>
            <a:r>
              <a:rPr lang="en-US" altLang="zh-CN" dirty="0" smtClean="0"/>
              <a:t>m</a:t>
            </a:r>
            <a:r>
              <a:rPr lang="zh-CN" altLang="en-US" dirty="0" smtClean="0"/>
              <a:t>行用基本变量标记，剩余</a:t>
            </a:r>
            <a:r>
              <a:rPr lang="en-US" altLang="zh-CN" dirty="0" smtClean="0"/>
              <a:t>n-m</a:t>
            </a:r>
            <a:r>
              <a:rPr lang="zh-CN" altLang="en-US" dirty="0" smtClean="0"/>
              <a:t>列用非基本变量标记，而</a:t>
            </a:r>
            <a:r>
              <a:rPr lang="en-US" altLang="zh-CN" dirty="0" smtClean="0"/>
              <a:t>m</a:t>
            </a:r>
            <a:r>
              <a:rPr lang="zh-CN" altLang="en-US" dirty="0" smtClean="0"/>
              <a:t>行都用基本变量标记。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最后一行为目标函数中变量对应系数，称为目标行</a:t>
            </a:r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步：最优测试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如果目标行中所有单元格都非负（除最后一个），则停止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步：确定输入变量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从目标行前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个单元格选择一个负单元格，确定下一个基本变量，称为主元列</a:t>
            </a:r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步：确定分离变量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对主元列上的每个正单元格，计算最右单元格与其比值，选择最小的行的标记作为分离变量，即被下一个基本变量替代的原基本变量</a:t>
            </a:r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步：建立下一张表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主元行除以主元，得到新主元行，其它行用原来值减去主元列值乘以新主元行值。返回第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步。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6655" y="5409286"/>
            <a:ext cx="8247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环路</a:t>
            </a:r>
            <a:r>
              <a:rPr lang="zh-CN" altLang="en-US" dirty="0" smtClean="0"/>
              <a:t>问题：存在一种情况，若干次连续迭代中，极点取值不变，而且可能回到已经计算过的极点，这样进入循环，永无停歇。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22750" y="3278951"/>
            <a:ext cx="4134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对变量使用下标：选择满足条件的下标最小的变量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2749" y="3782189"/>
            <a:ext cx="4314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对变量使用下标：使用下标最小的基本变量标识的行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889783" y="3432839"/>
            <a:ext cx="33296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2889783" y="3936077"/>
            <a:ext cx="33296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94B2-6CE4-45EE-A59F-AF161315D5D6}" type="datetime1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4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南京大学PPT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南京大学PPT" id="{2987B73B-C9CC-4129-824D-C6E8BF2B3606}" vid="{51DFBA14-213A-4BB6-9053-FFCF4DA053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南京大学PPT</Template>
  <TotalTime>1751</TotalTime>
  <Words>2419</Words>
  <Application>Microsoft Office PowerPoint</Application>
  <PresentationFormat>全屏显示(4:3)</PresentationFormat>
  <Paragraphs>412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宋体</vt:lpstr>
      <vt:lpstr>Arial</vt:lpstr>
      <vt:lpstr>Cambria Math</vt:lpstr>
      <vt:lpstr>Times New Roman</vt:lpstr>
      <vt:lpstr>Wingdings</vt:lpstr>
      <vt:lpstr>南京大学PPT</vt:lpstr>
      <vt:lpstr>算法设计与分析基础《Introduction to the  Design and Analysis of Algorithms》 迭代改进</vt:lpstr>
      <vt:lpstr>目录</vt:lpstr>
      <vt:lpstr>迭代改进</vt:lpstr>
      <vt:lpstr>线性规划问题</vt:lpstr>
      <vt:lpstr>单纯形法——问题标准形式</vt:lpstr>
      <vt:lpstr>单纯形法——过程（1）</vt:lpstr>
      <vt:lpstr>单纯形法——过程（2）</vt:lpstr>
      <vt:lpstr>单纯形法——过程（3）</vt:lpstr>
      <vt:lpstr>单纯形法——完整过程定义</vt:lpstr>
      <vt:lpstr>习题1</vt:lpstr>
      <vt:lpstr>最大流量问题</vt:lpstr>
      <vt:lpstr>最大流量问题——定义</vt:lpstr>
      <vt:lpstr>最大流量问题——实例</vt:lpstr>
      <vt:lpstr>最大流量问题——解决方案</vt:lpstr>
      <vt:lpstr>最大流量问题——最大流-最小割定理</vt:lpstr>
      <vt:lpstr>最大流量问题——最短增益路径法</vt:lpstr>
      <vt:lpstr>习题2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李传艺</dc:creator>
  <cp:lastModifiedBy>李 传艺</cp:lastModifiedBy>
  <cp:revision>194</cp:revision>
  <dcterms:created xsi:type="dcterms:W3CDTF">2018-01-10T03:56:23Z</dcterms:created>
  <dcterms:modified xsi:type="dcterms:W3CDTF">2019-03-11T09:31:52Z</dcterms:modified>
</cp:coreProperties>
</file>