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258" r:id="rId3"/>
    <p:sldId id="257" r:id="rId4"/>
    <p:sldId id="260" r:id="rId5"/>
    <p:sldId id="393" r:id="rId6"/>
    <p:sldId id="394" r:id="rId7"/>
    <p:sldId id="261" r:id="rId8"/>
    <p:sldId id="3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875D-9FC7-4F94-B424-6C4E5FBD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EB943-FD7A-40C7-83F5-C1022E84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49956-7C7B-45F1-8F21-8016E511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9F988-82EE-4C4F-BF72-B68C31EC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554E1-1017-43CF-A05B-CB268CA7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2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F35F-4A61-43FF-A7DD-B8EB19FD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77C34-3C24-4FD1-A64C-0FEF7528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62EDB-E66F-4FC7-8F21-EB67B905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86DCB-1C22-4007-B6E1-3F1540BE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0A004-2DA1-4A10-8FDA-99C87CC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A7EE10-C732-48D4-B611-03A68154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5409E-0571-4912-9582-D10CBC01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3BD97-61D1-4E6E-854E-A906CF55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2053A-98F2-44C3-895F-D479CAA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12F44-133E-443A-8BEA-0F960CCA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95699-B377-476C-AE79-C1C0BB91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F3D4B-185C-4787-BD2F-4EE0CCC7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C0544-F90D-4AFF-B4D5-E4D9F1D0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697CF-DF67-4D2C-82E7-8F538BBC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BF971-1F2D-4287-AEE8-165606DF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FFCD-A4F8-4980-95D4-FDD4BA3C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5BFB4-39FE-495C-8F1D-88EE6A80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F79F1-6E53-47BB-AA1D-D3ED681D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DAA52-CBDA-48B6-82D6-443A62A8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82CEF-49F3-4D54-AFC5-B1B049CB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CB0CD-3761-48D9-B64F-B9E96C14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42A0B-7804-4DC3-85BC-F39715F9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3B438-D4F4-4636-B1D7-523C8695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053D7-763F-4A46-8B90-5174B97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CE11-0BE8-4C60-907B-767C5C1D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93A02-0F50-44A1-978F-9472828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6952-7769-4394-A2E2-FFB27120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1B294-D40B-4607-B4A3-0FFD841C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C8549-F45C-452A-B8A8-4C45940C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F8FE81-54DB-4C47-A7F0-C6704E2EA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3CC19D-A064-4664-8797-F12123AD0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9BD80-6C8D-4FA2-9F64-98A7AAF1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594EA4-9FB3-48B6-AD60-A2FBF56F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C21A9-3F96-41C0-AE11-6B0BD9C9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5BC7-A4AB-4E2E-82CD-323AC673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37A44B-A89C-47AD-90E3-AB367660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43324-28C1-4AC7-84E3-23F043FB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BF728A-B06B-4701-B629-95AE997F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12CE0-F9B8-4B94-8F59-A563FE60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24ED5-A375-4D52-9AF1-0E418E40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7FEC9-4101-419D-A708-B1CA2D88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8CE9-F618-41A0-9432-A87A3377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23795-44CC-4A1B-B7A0-DAE55D99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2F10E-2F06-42D4-936D-75323769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687DD-76E0-4758-A2C4-B811C25E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41D5F-E968-4BF6-91CC-95DBF1A6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2431F-88C9-459E-9992-01A097FB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65E4-3D0F-4444-B36A-4C0494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E3F70-FCBB-4248-89A0-1A1570635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BD9F2-DA57-44B8-814E-E6DF3B74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56F73-33D4-4138-BB04-EBE0CC57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E457F-974A-4230-97E4-74D05CAC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E587F-2075-47FB-8E33-F2B992CB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EAEF10-B800-417A-8524-12E68E5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C191C-FE79-4FEF-B007-6307884C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18CE8-2062-4680-A706-F9C2EC39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C899-5E04-404D-8475-DA014876419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5FA22-DC5F-4081-A283-FF9FA7A0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EDF87-8973-472B-8CB5-0DB708D03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09BA-4A71-4EF5-B1CB-97F4789DE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799" y="1658650"/>
            <a:ext cx="11253854" cy="786999"/>
          </a:xfrm>
        </p:spPr>
        <p:txBody>
          <a:bodyPr>
            <a:noAutofit/>
          </a:bodyPr>
          <a:lstStyle/>
          <a:p>
            <a:r>
              <a:rPr kumimoji="1" lang="en-US" altLang="zh-CN" sz="6600" b="1" dirty="0"/>
              <a:t>Advanced Artificial Intelligence</a:t>
            </a:r>
            <a:endParaRPr kumimoji="1" lang="zh-CN" altLang="en-US" sz="6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34335" y="3710621"/>
            <a:ext cx="57967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Project Practice: </a:t>
            </a:r>
            <a:r>
              <a:rPr lang="en-US" altLang="zh-CN" sz="2400" b="1" dirty="0">
                <a:solidFill>
                  <a:srgbClr val="0070C0"/>
                </a:solidFill>
              </a:rPr>
              <a:t>Car Logos Classification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4E126DD-19E6-4EC4-8E5C-9213EA492480}"/>
              </a:ext>
            </a:extLst>
          </p:cNvPr>
          <p:cNvSpPr txBox="1"/>
          <p:nvPr/>
        </p:nvSpPr>
        <p:spPr>
          <a:xfrm>
            <a:off x="723900" y="1303867"/>
            <a:ext cx="107442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car logos dataset was handpicked from loosely scraped websites and contains images, photos, drawings, sketches at various color schemes (black/white, RGB, CMYK, one-color), different angles and can sometimes contain some noise (other logotypes, background, etc.)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7D09E0-9357-4BAB-AE16-B9CC89550F44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70C0"/>
                </a:solidFill>
              </a:rPr>
              <a:t>Introduction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3517B7-8B47-4D6C-9008-BF0C7731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6" y="2820963"/>
            <a:ext cx="3437467" cy="2348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9445C3-08C0-4807-B88E-B99FC0E10FF1}"/>
              </a:ext>
            </a:extLst>
          </p:cNvPr>
          <p:cNvSpPr txBox="1"/>
          <p:nvPr/>
        </p:nvSpPr>
        <p:spPr>
          <a:xfrm>
            <a:off x="465667" y="4673600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Datasets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E519279-C426-4CE3-9BF7-5CAE397F28D4}"/>
              </a:ext>
            </a:extLst>
          </p:cNvPr>
          <p:cNvSpPr txBox="1">
            <a:spLocks/>
          </p:cNvSpPr>
          <p:nvPr/>
        </p:nvSpPr>
        <p:spPr>
          <a:xfrm>
            <a:off x="152400" y="5469731"/>
            <a:ext cx="9398000" cy="89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About 20,778 50x50px RGB images depicting logotypes of 40 different car brands.</a:t>
            </a:r>
          </a:p>
        </p:txBody>
      </p:sp>
    </p:spTree>
    <p:extLst>
      <p:ext uri="{BB962C8B-B14F-4D97-AF65-F5344CB8AC3E}">
        <p14:creationId xmlns:p14="http://schemas.microsoft.com/office/powerpoint/2010/main" val="40346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D6998-05E8-4994-82D2-8C3C07C5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9"/>
            <a:ext cx="10515600" cy="4351338"/>
          </a:xfrm>
        </p:spPr>
        <p:txBody>
          <a:bodyPr/>
          <a:lstStyle/>
          <a:p>
            <a:pPr marL="0">
              <a:lnSpc>
                <a:spcPct val="150000"/>
              </a:lnSpc>
            </a:pPr>
            <a:r>
              <a:rPr lang="en-US" altLang="zh-CN" sz="1800" dirty="0" err="1"/>
              <a:t>Keras+TensorFlow</a:t>
            </a:r>
            <a:endParaRPr lang="en-US" altLang="zh-CN" sz="1800" dirty="0"/>
          </a:p>
          <a:p>
            <a:pPr marL="0">
              <a:lnSpc>
                <a:spcPct val="150000"/>
              </a:lnSpc>
            </a:pPr>
            <a:r>
              <a:rPr lang="en-US" altLang="zh-CN" sz="1800" dirty="0"/>
              <a:t>You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choose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Jupyter</a:t>
            </a:r>
            <a:r>
              <a:rPr lang="en-US" altLang="zh-CN" sz="1800" dirty="0"/>
              <a:t> notebook 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Pycharm</a:t>
            </a:r>
            <a:r>
              <a:rPr lang="en-US" altLang="zh-CN" sz="1800" dirty="0"/>
              <a:t> 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IDE.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70C0"/>
                </a:solidFill>
              </a:rPr>
              <a:t>Experimental environment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D6998-05E8-4994-82D2-8C3C07C5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50000"/>
              </a:lnSpc>
            </a:pPr>
            <a:r>
              <a:rPr lang="en-US" altLang="zh-CN" sz="1800" dirty="0"/>
              <a:t>Trained network model files, including models (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 format), model weights (h5 format).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err="1"/>
              <a:t>model_architecture_studentId.json</a:t>
            </a:r>
            <a:r>
              <a:rPr lang="zh-CN" altLang="en-US" sz="1400" dirty="0"/>
              <a:t>  </a:t>
            </a:r>
            <a:endParaRPr lang="en-US" altLang="zh-CN" sz="1400" dirty="0"/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/>
              <a:t>model_weights_studentId.h5</a:t>
            </a:r>
          </a:p>
          <a:p>
            <a:pPr marL="0">
              <a:lnSpc>
                <a:spcPct val="150000"/>
              </a:lnSpc>
            </a:pPr>
            <a:r>
              <a:rPr lang="en-US" altLang="zh-CN" sz="1800" dirty="0"/>
              <a:t>Project</a:t>
            </a:r>
          </a:p>
          <a:p>
            <a:pPr marL="0">
              <a:lnSpc>
                <a:spcPct val="150000"/>
              </a:lnSpc>
            </a:pPr>
            <a:r>
              <a:rPr lang="en-US" altLang="zh-CN" sz="1800" dirty="0"/>
              <a:t>Experiment</a:t>
            </a:r>
            <a:r>
              <a:rPr lang="zh-CN" altLang="en-US" sz="1800" dirty="0"/>
              <a:t> </a:t>
            </a:r>
            <a:r>
              <a:rPr lang="en-US" altLang="zh-CN" sz="1800" dirty="0"/>
              <a:t>Report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Including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/>
              <a:t>The experimental result graph contains the curves of accuracy and loss. example: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/>
              <a:t>Network model structure </a:t>
            </a:r>
            <a:r>
              <a:rPr lang="zh-CN" altLang="en-US" sz="1400" dirty="0"/>
              <a:t>，</a:t>
            </a:r>
            <a:r>
              <a:rPr lang="en-US" altLang="zh-CN" sz="1400" dirty="0"/>
              <a:t>example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/>
              <a:t>Model identification accuracy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/>
              <a:t>If the verification set is divided, the accuracy of the training set and the accuracy of the verification set need to be submitted.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100" dirty="0"/>
              <a:t>If the verification set is not divided, only the accuracy rate on the training set needs to be submitted.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Submit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A4819-2578-4590-8C02-454BDBE2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33" y="1829109"/>
            <a:ext cx="2895633" cy="2136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EB1E37-B7CF-4A55-A5E9-BDE16E64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29110"/>
            <a:ext cx="2871633" cy="2136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E8DF8A-3177-42FA-BC1E-CC233BF1B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49" y="4039050"/>
            <a:ext cx="1252634" cy="23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Reference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0C4F0-81A8-4EAB-8C36-988E546F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75" y="1317282"/>
            <a:ext cx="864932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48035"/>
                </a:solidFill>
                <a:effectLst/>
                <a:latin typeface="Hack" panose="020B0609030202020204" pitchFamily="49" charset="0"/>
              </a:rPr>
              <a:t>#</a:t>
            </a:r>
            <a:r>
              <a:rPr lang="en-US" altLang="zh-CN" sz="1500" dirty="0">
                <a:solidFill>
                  <a:srgbClr val="348035"/>
                </a:solidFill>
                <a:latin typeface="Hack" panose="020B0609030202020204" pitchFamily="49" charset="0"/>
              </a:rPr>
              <a:t> Network model display 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4803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model.summary()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plot_model(model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to_file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‘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your/project/path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/model.png'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FB736-A4A5-4941-9C61-D0AEA5CA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42" y="2343551"/>
            <a:ext cx="4578848" cy="4224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FB206F-CB37-4989-8021-EF36CBC3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802" y="2259468"/>
            <a:ext cx="2017300" cy="42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Reference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1CDB0B-9EB1-4AE1-899E-D91C5056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66" y="1443998"/>
            <a:ext cx="1002686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48035"/>
                </a:solidFill>
                <a:effectLst/>
                <a:latin typeface="Hack" panose="020B0609030202020204" pitchFamily="49" charset="0"/>
              </a:rPr>
              <a:t># </a:t>
            </a:r>
            <a:r>
              <a:rPr lang="en-US" altLang="zh-CN" sz="1500" dirty="0">
                <a:solidFill>
                  <a:srgbClr val="348035"/>
                </a:solidFill>
                <a:latin typeface="Hack" panose="020B0609030202020204" pitchFamily="49" charset="0"/>
              </a:rPr>
              <a:t>Save the model structure as a </a:t>
            </a:r>
            <a:r>
              <a:rPr lang="en-US" altLang="zh-CN" sz="1500" dirty="0" err="1">
                <a:solidFill>
                  <a:srgbClr val="348035"/>
                </a:solidFill>
                <a:latin typeface="Hack" panose="020B0609030202020204" pitchFamily="49" charset="0"/>
              </a:rPr>
              <a:t>json</a:t>
            </a:r>
            <a:r>
              <a:rPr lang="en-US" altLang="zh-CN" sz="1500" dirty="0">
                <a:solidFill>
                  <a:srgbClr val="348035"/>
                </a:solidFill>
                <a:latin typeface="Hack" panose="020B0609030202020204" pitchFamily="49" charset="0"/>
              </a:rPr>
              <a:t> file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4803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json_string = model.to_json()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open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lang="en-US" altLang="zh-CN" sz="1500" dirty="0">
                <a:solidFill>
                  <a:srgbClr val="6A8759"/>
                </a:solidFill>
                <a:latin typeface="Hack" panose="020B0609030202020204" pitchFamily="49" charset="0"/>
              </a:rPr>
              <a:t> your/project/path/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model_architecture.json'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'w'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).write(json_string)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48035"/>
                </a:solidFill>
                <a:effectLst/>
                <a:latin typeface="Hack" panose="020B0609030202020204" pitchFamily="49" charset="0"/>
              </a:rPr>
              <a:t># </a:t>
            </a:r>
            <a:r>
              <a:rPr lang="en-US" altLang="zh-CN" sz="1500" dirty="0">
                <a:solidFill>
                  <a:srgbClr val="348035"/>
                </a:solidFill>
                <a:latin typeface="Hack" panose="020B0609030202020204" pitchFamily="49" charset="0"/>
              </a:rPr>
              <a:t>Save model parameters to h5 file 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4803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model.save_weights(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lang="en-US" altLang="zh-CN" sz="1500" dirty="0">
                <a:solidFill>
                  <a:srgbClr val="6A8759"/>
                </a:solidFill>
                <a:latin typeface="Hack" panose="020B0609030202020204" pitchFamily="49" charset="0"/>
              </a:rPr>
              <a:t> your/project/path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/model_weights.h5'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2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Note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009B43-7261-471B-B030-1ADF47873C7B}"/>
              </a:ext>
            </a:extLst>
          </p:cNvPr>
          <p:cNvSpPr/>
          <p:nvPr/>
        </p:nvSpPr>
        <p:spPr>
          <a:xfrm>
            <a:off x="872066" y="1361069"/>
            <a:ext cx="10405534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dirty="0"/>
              <a:t>This experiment is based on the recognition accuracy of the model on the test set and the experimental report.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dirty="0"/>
              <a:t>No plagiarism.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dirty="0"/>
              <a:t>I hope that you will try to design a new network model to solve the image recognition task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 the way of tuning</a:t>
            </a:r>
            <a:r>
              <a:rPr lang="zh-CN" altLang="en-US" dirty="0"/>
              <a:t> </a:t>
            </a:r>
            <a:r>
              <a:rPr lang="en-US" altLang="zh-CN" dirty="0"/>
              <a:t>and some suppression methods of overfitting.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dirty="0"/>
              <a:t>If the data processing method, the principle of model design, and the method of adjusting the parameters can be reflected in the experimental report, extra points will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00400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14A61F-0869-4B2F-8214-7E68EC2C33AB}"/>
              </a:ext>
            </a:extLst>
          </p:cNvPr>
          <p:cNvSpPr txBox="1"/>
          <p:nvPr/>
        </p:nvSpPr>
        <p:spPr>
          <a:xfrm>
            <a:off x="465667" y="49106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Data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5DCEF8-7A7C-49B8-A790-CE1245D2BCDD}"/>
              </a:ext>
            </a:extLst>
          </p:cNvPr>
          <p:cNvSpPr/>
          <p:nvPr/>
        </p:nvSpPr>
        <p:spPr>
          <a:xfrm>
            <a:off x="948267" y="1395569"/>
            <a:ext cx="93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：</a:t>
            </a:r>
            <a:r>
              <a:rPr lang="en-US" altLang="zh-CN" dirty="0"/>
              <a:t>https://pan.baidu.com/s/1k-h6VSPi71hgRcbzpR0iSA </a:t>
            </a:r>
          </a:p>
          <a:p>
            <a:r>
              <a:rPr lang="en-US" altLang="zh-CN" dirty="0"/>
              <a:t>Password</a:t>
            </a:r>
            <a:r>
              <a:rPr lang="zh-CN" altLang="en-US" dirty="0"/>
              <a:t>：</a:t>
            </a:r>
            <a:r>
              <a:rPr lang="en-US" altLang="zh-CN" dirty="0"/>
              <a:t>wm29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72EADA-B1A3-4DED-B85C-239457058C5E}"/>
              </a:ext>
            </a:extLst>
          </p:cNvPr>
          <p:cNvSpPr/>
          <p:nvPr/>
        </p:nvSpPr>
        <p:spPr>
          <a:xfrm>
            <a:off x="948267" y="29080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ubmit</a:t>
            </a:r>
          </a:p>
          <a:p>
            <a:r>
              <a:rPr lang="zh-CN" altLang="en-US" dirty="0"/>
              <a:t>email：</a:t>
            </a:r>
            <a:r>
              <a:rPr lang="en-US" altLang="zh-CN" dirty="0" err="1"/>
              <a:t>yukai_tech</a:t>
            </a:r>
            <a:r>
              <a:rPr lang="zh-CN" altLang="en-US" dirty="0"/>
              <a:t>@163.com</a:t>
            </a:r>
          </a:p>
          <a:p>
            <a:r>
              <a:rPr lang="zh-CN" altLang="en-US" dirty="0"/>
              <a:t>way of naming：</a:t>
            </a:r>
            <a:r>
              <a:rPr lang="en-US" altLang="zh-CN" dirty="0" err="1"/>
              <a:t>studentID</a:t>
            </a:r>
            <a:r>
              <a:rPr lang="zh-CN" altLang="en-US" dirty="0"/>
              <a:t>+</a:t>
            </a:r>
            <a:r>
              <a:rPr lang="en-US" altLang="zh-CN" dirty="0"/>
              <a:t>name</a:t>
            </a:r>
            <a:r>
              <a:rPr lang="zh-CN" altLang="en-US" dirty="0"/>
              <a:t>+AAI</a:t>
            </a:r>
          </a:p>
        </p:txBody>
      </p:sp>
    </p:spTree>
    <p:extLst>
      <p:ext uri="{BB962C8B-B14F-4D97-AF65-F5344CB8AC3E}">
        <p14:creationId xmlns:p14="http://schemas.microsoft.com/office/powerpoint/2010/main" val="4129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Hack</vt:lpstr>
      <vt:lpstr>Times New Roman</vt:lpstr>
      <vt:lpstr>Wingdings</vt:lpstr>
      <vt:lpstr>Office 主题​​</vt:lpstr>
      <vt:lpstr>Advanced Artificial Intelligence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实验指导说明书</dc:title>
  <dc:creator>wang kai</dc:creator>
  <cp:lastModifiedBy>wang kai</cp:lastModifiedBy>
  <cp:revision>24</cp:revision>
  <dcterms:created xsi:type="dcterms:W3CDTF">2018-07-06T00:26:22Z</dcterms:created>
  <dcterms:modified xsi:type="dcterms:W3CDTF">2018-11-07T08:05:24Z</dcterms:modified>
</cp:coreProperties>
</file>