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多线程编程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                                               探究并发包与</a:t>
            </a:r>
            <a:r>
              <a:rPr lang="en-US" altLang="zh-CN" dirty="0"/>
              <a:t>Java8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70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并行编程的线程数 </a:t>
            </a:r>
            <a:r>
              <a:rPr lang="en-US" altLang="zh-CN" dirty="0"/>
              <a:t>: </a:t>
            </a:r>
            <a:r>
              <a:rPr lang="zh-CN" altLang="en-US" dirty="0"/>
              <a:t>物理</a:t>
            </a:r>
            <a:r>
              <a:rPr lang="en-US" altLang="zh-CN" dirty="0"/>
              <a:t>CPU</a:t>
            </a:r>
            <a:r>
              <a:rPr lang="zh-CN" altLang="en-US" dirty="0"/>
              <a:t>支持的线程个数</a:t>
            </a:r>
            <a:r>
              <a:rPr lang="en-US" altLang="zh-CN" dirty="0"/>
              <a:t>N,</a:t>
            </a:r>
            <a:r>
              <a:rPr lang="zh-CN" altLang="en-US" dirty="0"/>
              <a:t>线程的阻塞系数</a:t>
            </a:r>
            <a:r>
              <a:rPr lang="en-US" altLang="zh-CN" dirty="0"/>
              <a:t>x(0-1),</a:t>
            </a:r>
            <a:r>
              <a:rPr lang="zh-CN" altLang="en-US" dirty="0"/>
              <a:t>越接近</a:t>
            </a:r>
            <a:r>
              <a:rPr lang="en-US" altLang="zh-CN" dirty="0"/>
              <a:t>1</a:t>
            </a:r>
            <a:r>
              <a:rPr lang="zh-CN" altLang="en-US" dirty="0"/>
              <a:t>表示越不阻塞</a:t>
            </a:r>
            <a:r>
              <a:rPr lang="en-US" altLang="zh-CN" dirty="0"/>
              <a:t>,</a:t>
            </a:r>
            <a:r>
              <a:rPr lang="zh-CN" altLang="en-US" dirty="0"/>
              <a:t>根据阻塞程度可以分为</a:t>
            </a:r>
            <a:r>
              <a:rPr lang="en-US" altLang="zh-CN" dirty="0"/>
              <a:t>:</a:t>
            </a:r>
            <a:r>
              <a:rPr lang="zh-CN" altLang="en-US" dirty="0"/>
              <a:t>计算密集型和阻塞密集型</a:t>
            </a:r>
            <a:r>
              <a:rPr lang="en-US" altLang="zh-CN" dirty="0"/>
              <a:t>,</a:t>
            </a:r>
            <a:r>
              <a:rPr lang="zh-CN" altLang="en-US" dirty="0"/>
              <a:t>计算密集型不能超过物理</a:t>
            </a:r>
            <a:r>
              <a:rPr lang="en-US" altLang="zh-CN" dirty="0"/>
              <a:t>CPU</a:t>
            </a:r>
            <a:r>
              <a:rPr lang="zh-CN" altLang="en-US" dirty="0"/>
              <a:t>支持的线程数</a:t>
            </a:r>
            <a:r>
              <a:rPr lang="en-US" altLang="zh-CN" dirty="0"/>
              <a:t>,</a:t>
            </a:r>
            <a:r>
              <a:rPr lang="zh-CN" altLang="en-US" dirty="0"/>
              <a:t>否则性能会下降</a:t>
            </a:r>
            <a:r>
              <a:rPr lang="en-US" altLang="zh-CN" dirty="0"/>
              <a:t>,</a:t>
            </a:r>
            <a:r>
              <a:rPr lang="zh-CN" altLang="en-US" dirty="0"/>
              <a:t>阻塞密集型线程数粗略估计为</a:t>
            </a:r>
            <a:r>
              <a:rPr lang="en-US" altLang="zh-CN" dirty="0"/>
              <a:t>N/x</a:t>
            </a:r>
          </a:p>
          <a:p>
            <a:r>
              <a:rPr lang="zh-CN" altLang="en-US" dirty="0"/>
              <a:t>程序并行化</a:t>
            </a:r>
            <a:r>
              <a:rPr lang="en-US" altLang="zh-CN" dirty="0"/>
              <a:t>,</a:t>
            </a:r>
            <a:r>
              <a:rPr lang="zh-CN" altLang="en-US" dirty="0"/>
              <a:t>将串行编程拆分为并行编程</a:t>
            </a:r>
            <a:r>
              <a:rPr lang="en-US" altLang="zh-CN" dirty="0"/>
              <a:t>.</a:t>
            </a:r>
            <a:r>
              <a:rPr lang="zh-CN" altLang="en-US" dirty="0"/>
              <a:t>大致分为</a:t>
            </a:r>
            <a:r>
              <a:rPr lang="en-US" altLang="zh-CN" dirty="0"/>
              <a:t>2</a:t>
            </a:r>
            <a:r>
              <a:rPr lang="zh-CN" altLang="en-US" dirty="0"/>
              <a:t>种</a:t>
            </a:r>
            <a:r>
              <a:rPr lang="en-US" altLang="zh-CN" dirty="0"/>
              <a:t>,</a:t>
            </a:r>
            <a:r>
              <a:rPr lang="zh-CN" altLang="en-US" dirty="0"/>
              <a:t>一数据分片</a:t>
            </a:r>
            <a:r>
              <a:rPr lang="en-US" altLang="zh-CN" dirty="0"/>
              <a:t>,</a:t>
            </a:r>
            <a:r>
              <a:rPr lang="zh-CN" altLang="en-US" dirty="0"/>
              <a:t>需要对大量数据计算时</a:t>
            </a:r>
            <a:r>
              <a:rPr lang="en-US" altLang="zh-CN" dirty="0"/>
              <a:t>,</a:t>
            </a:r>
            <a:r>
              <a:rPr lang="zh-CN" altLang="en-US" dirty="0"/>
              <a:t>可以讲数据拆分为更小的</a:t>
            </a:r>
            <a:r>
              <a:rPr lang="en-US" altLang="zh-CN" dirty="0"/>
              <a:t>N</a:t>
            </a:r>
            <a:r>
              <a:rPr lang="zh-CN" altLang="en-US" dirty="0"/>
              <a:t>个部分</a:t>
            </a:r>
            <a:r>
              <a:rPr lang="en-US" altLang="zh-CN" dirty="0"/>
              <a:t>,</a:t>
            </a:r>
            <a:r>
              <a:rPr lang="zh-CN" altLang="en-US" dirty="0"/>
              <a:t>分别计算然后合并</a:t>
            </a:r>
            <a:r>
              <a:rPr lang="en-US" altLang="zh-CN" dirty="0"/>
              <a:t>;</a:t>
            </a:r>
            <a:r>
              <a:rPr lang="zh-CN" altLang="en-US" dirty="0"/>
              <a:t>二步骤拆分</a:t>
            </a:r>
            <a:r>
              <a:rPr lang="en-US" altLang="zh-CN" dirty="0"/>
              <a:t>,</a:t>
            </a:r>
            <a:r>
              <a:rPr lang="zh-CN" altLang="en-US" dirty="0"/>
              <a:t>有依赖性的多个步骤</a:t>
            </a:r>
            <a:r>
              <a:rPr lang="en-US" altLang="zh-CN" dirty="0"/>
              <a:t>,</a:t>
            </a:r>
            <a:r>
              <a:rPr lang="zh-CN" altLang="en-US" dirty="0"/>
              <a:t>拆分为多个步骤分别执行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49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Java8</a:t>
            </a:r>
            <a:r>
              <a:rPr lang="zh-CN" altLang="en-US" dirty="0"/>
              <a:t>与并发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r>
              <a:rPr lang="en-US" altLang="zh-CN" dirty="0"/>
              <a:t>-&gt;</a:t>
            </a:r>
            <a:r>
              <a:rPr lang="zh-CN" altLang="en-US" dirty="0"/>
              <a:t>函数式编程 </a:t>
            </a:r>
            <a:r>
              <a:rPr lang="en-US" altLang="zh-CN" dirty="0"/>
              <a:t>: </a:t>
            </a:r>
            <a:r>
              <a:rPr lang="zh-CN" altLang="en-US" dirty="0"/>
              <a:t>线程安全</a:t>
            </a:r>
            <a:r>
              <a:rPr lang="en-US" altLang="zh-CN" dirty="0"/>
              <a:t>,</a:t>
            </a:r>
            <a:r>
              <a:rPr lang="zh-CN" altLang="en-US" dirty="0"/>
              <a:t>不存在共享可变问题</a:t>
            </a:r>
            <a:endParaRPr lang="en-US" altLang="zh-CN" dirty="0"/>
          </a:p>
          <a:p>
            <a:r>
              <a:rPr lang="zh-CN" altLang="en-US" dirty="0"/>
              <a:t>并行排序 </a:t>
            </a:r>
            <a:r>
              <a:rPr lang="en-US" altLang="zh-CN" dirty="0" err="1"/>
              <a:t>Arrays.parallelSort</a:t>
            </a:r>
            <a:endParaRPr lang="en-US" altLang="zh-CN" dirty="0"/>
          </a:p>
          <a:p>
            <a:r>
              <a:rPr lang="zh-CN" altLang="en-US" dirty="0"/>
              <a:t>更高性能的原子变量 </a:t>
            </a:r>
            <a:r>
              <a:rPr lang="en-US" altLang="zh-CN" dirty="0" err="1"/>
              <a:t>LongAdder</a:t>
            </a:r>
            <a:endParaRPr lang="en-US" altLang="zh-CN" dirty="0"/>
          </a:p>
          <a:p>
            <a:r>
              <a:rPr lang="zh-CN" altLang="en-US" dirty="0"/>
              <a:t>增强的</a:t>
            </a:r>
            <a:r>
              <a:rPr lang="en-US" altLang="zh-CN" dirty="0"/>
              <a:t>Future  </a:t>
            </a:r>
            <a:r>
              <a:rPr lang="en-US" altLang="zh-CN" dirty="0" err="1"/>
              <a:t>CompletableFuture</a:t>
            </a:r>
            <a:r>
              <a:rPr lang="en-US" altLang="zh-CN" dirty="0"/>
              <a:t> , </a:t>
            </a:r>
            <a:r>
              <a:rPr lang="zh-CN" altLang="en-US" dirty="0"/>
              <a:t>完成了再通知执行</a:t>
            </a:r>
          </a:p>
        </p:txBody>
      </p:sp>
    </p:spTree>
    <p:extLst>
      <p:ext uri="{BB962C8B-B14F-4D97-AF65-F5344CB8AC3E}">
        <p14:creationId xmlns:p14="http://schemas.microsoft.com/office/powerpoint/2010/main" val="135187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多线程相关的概念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同步 </a:t>
            </a:r>
            <a:r>
              <a:rPr lang="en-US" altLang="zh-CN" dirty="0"/>
              <a:t>:</a:t>
            </a:r>
            <a:r>
              <a:rPr lang="zh-CN" altLang="en-US" dirty="0"/>
              <a:t>同步方法调用一旦开始</a:t>
            </a:r>
            <a:r>
              <a:rPr lang="en-US" altLang="zh-CN" dirty="0"/>
              <a:t>,</a:t>
            </a:r>
            <a:r>
              <a:rPr lang="zh-CN" altLang="en-US" dirty="0"/>
              <a:t>必须等到方法返回后</a:t>
            </a:r>
            <a:r>
              <a:rPr lang="en-US" altLang="zh-CN" dirty="0"/>
              <a:t>,</a:t>
            </a:r>
            <a:r>
              <a:rPr lang="zh-CN" altLang="en-US" dirty="0"/>
              <a:t>才能继续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异步 </a:t>
            </a:r>
            <a:r>
              <a:rPr lang="en-US" altLang="zh-CN" dirty="0"/>
              <a:t>:</a:t>
            </a:r>
            <a:r>
              <a:rPr lang="zh-CN" altLang="en-US" dirty="0"/>
              <a:t>异步方法调用更像传递一个消息</a:t>
            </a:r>
            <a:r>
              <a:rPr lang="en-US" altLang="zh-CN" dirty="0"/>
              <a:t>,</a:t>
            </a:r>
            <a:r>
              <a:rPr lang="zh-CN" altLang="en-US" dirty="0"/>
              <a:t>一旦开始</a:t>
            </a:r>
            <a:r>
              <a:rPr lang="en-US" altLang="zh-CN" dirty="0"/>
              <a:t>,</a:t>
            </a:r>
            <a:r>
              <a:rPr lang="zh-CN" altLang="en-US" dirty="0"/>
              <a:t>立即返回</a:t>
            </a:r>
            <a:r>
              <a:rPr lang="en-US" altLang="zh-CN" dirty="0"/>
              <a:t>,</a:t>
            </a:r>
            <a:r>
              <a:rPr lang="zh-CN" altLang="en-US" dirty="0"/>
              <a:t>调用者可以进行后续的行为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并发 </a:t>
            </a:r>
            <a:r>
              <a:rPr lang="en-US" altLang="zh-CN" dirty="0"/>
              <a:t>:</a:t>
            </a:r>
            <a:r>
              <a:rPr lang="zh-CN" altLang="en-US" dirty="0"/>
              <a:t>并发偏重于多个任务交替执行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并行</a:t>
            </a:r>
            <a:r>
              <a:rPr lang="en-US" altLang="zh-CN" dirty="0"/>
              <a:t>: </a:t>
            </a:r>
            <a:r>
              <a:rPr lang="zh-CN" altLang="en-US" dirty="0"/>
              <a:t>并行是真正意义的同时执行</a:t>
            </a:r>
            <a:r>
              <a:rPr lang="en-US" altLang="zh-CN" dirty="0"/>
              <a:t>.</a:t>
            </a:r>
            <a:r>
              <a:rPr lang="zh-CN" altLang="en-US" dirty="0"/>
              <a:t>同一个任务分解为多个不同的部分</a:t>
            </a:r>
            <a:r>
              <a:rPr lang="en-US" altLang="zh-CN" dirty="0"/>
              <a:t>,</a:t>
            </a:r>
            <a:r>
              <a:rPr lang="zh-CN" altLang="en-US" dirty="0"/>
              <a:t>同时执行</a:t>
            </a:r>
            <a:r>
              <a:rPr lang="en-US" altLang="zh-CN" dirty="0"/>
              <a:t>!</a:t>
            </a:r>
          </a:p>
          <a:p>
            <a:r>
              <a:rPr lang="zh-CN" altLang="en-US" dirty="0"/>
              <a:t>线程安全 </a:t>
            </a:r>
            <a:r>
              <a:rPr lang="en-US" altLang="zh-CN" dirty="0"/>
              <a:t>: </a:t>
            </a:r>
            <a:r>
              <a:rPr lang="zh-CN" altLang="en-US" dirty="0"/>
              <a:t>共享可变</a:t>
            </a:r>
            <a:r>
              <a:rPr lang="en-US" altLang="zh-CN" dirty="0"/>
              <a:t>,</a:t>
            </a:r>
            <a:r>
              <a:rPr lang="zh-CN" altLang="en-US" dirty="0"/>
              <a:t>多个线程可以同时修改同一个变量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299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实现</a:t>
            </a:r>
            <a:r>
              <a:rPr lang="en-US" altLang="zh-CN" dirty="0"/>
              <a:t>Runnable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zh-CN" altLang="en-US" dirty="0"/>
              <a:t>继承</a:t>
            </a:r>
            <a:r>
              <a:rPr lang="en-US" altLang="zh-CN" dirty="0"/>
              <a:t>Thread</a:t>
            </a:r>
          </a:p>
          <a:p>
            <a:r>
              <a:rPr lang="zh-CN" altLang="en-US" dirty="0"/>
              <a:t>实现</a:t>
            </a:r>
            <a:r>
              <a:rPr lang="en-US" altLang="zh-CN" dirty="0"/>
              <a:t>Callable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/>
              <a:t>start   vs   run : start </a:t>
            </a:r>
            <a:r>
              <a:rPr lang="zh-CN" altLang="en-US" dirty="0"/>
              <a:t>新建一个线程执行 </a:t>
            </a:r>
            <a:r>
              <a:rPr lang="en-US" altLang="zh-CN" dirty="0"/>
              <a:t>, run   </a:t>
            </a:r>
            <a:r>
              <a:rPr lang="zh-CN" altLang="en-US" dirty="0"/>
              <a:t>当前线程中串行执行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普通线程与守护线程 </a:t>
            </a:r>
            <a:r>
              <a:rPr lang="en-US" altLang="zh-CN" dirty="0"/>
              <a:t>: </a:t>
            </a:r>
            <a:r>
              <a:rPr lang="zh-CN" altLang="en-US" dirty="0"/>
              <a:t>普通线程执行完会自动结束</a:t>
            </a:r>
            <a:r>
              <a:rPr lang="en-US" altLang="zh-CN" dirty="0"/>
              <a:t>,</a:t>
            </a:r>
            <a:r>
              <a:rPr lang="zh-CN" altLang="en-US" dirty="0"/>
              <a:t>守护线程会常驻内存</a:t>
            </a:r>
            <a:r>
              <a:rPr lang="en-US" altLang="zh-CN" dirty="0"/>
              <a:t>,</a:t>
            </a:r>
            <a:r>
              <a:rPr lang="zh-CN" altLang="en-US" dirty="0"/>
              <a:t>不会自己结束</a:t>
            </a:r>
            <a:r>
              <a:rPr lang="en-US" altLang="zh-CN" dirty="0"/>
              <a:t>,</a:t>
            </a:r>
            <a:r>
              <a:rPr lang="zh-CN" altLang="en-US" dirty="0"/>
              <a:t>应用关闭的时候会关闭所有的守护线程</a:t>
            </a:r>
            <a:r>
              <a:rPr lang="en-US" altLang="zh-CN" dirty="0"/>
              <a:t>. </a:t>
            </a:r>
            <a:r>
              <a:rPr lang="zh-CN" altLang="en-US" dirty="0"/>
              <a:t>普通线程没有关闭的话会造成内存泄漏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线程的优先级 </a:t>
            </a:r>
            <a:r>
              <a:rPr lang="en-US" altLang="zh-CN" dirty="0"/>
              <a:t>: </a:t>
            </a:r>
            <a:r>
              <a:rPr lang="zh-CN" altLang="en-US" dirty="0"/>
              <a:t>和守护线程一样</a:t>
            </a:r>
            <a:r>
              <a:rPr lang="en-US" altLang="zh-CN" dirty="0"/>
              <a:t>,</a:t>
            </a:r>
            <a:r>
              <a:rPr lang="zh-CN" altLang="en-US" dirty="0"/>
              <a:t>必须在</a:t>
            </a:r>
            <a:r>
              <a:rPr lang="en-US" altLang="zh-CN" dirty="0"/>
              <a:t>start</a:t>
            </a:r>
            <a:r>
              <a:rPr lang="zh-CN" altLang="en-US" dirty="0"/>
              <a:t>之前设置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线程的生命周期</a:t>
            </a:r>
            <a:r>
              <a:rPr lang="en-US" altLang="zh-CN" dirty="0"/>
              <a:t>: new </a:t>
            </a:r>
            <a:r>
              <a:rPr lang="zh-CN" altLang="en-US" dirty="0"/>
              <a:t>表示刚刚创建一个线程</a:t>
            </a:r>
            <a:r>
              <a:rPr lang="en-US" altLang="zh-CN" dirty="0"/>
              <a:t>,start</a:t>
            </a:r>
            <a:r>
              <a:rPr lang="zh-CN" altLang="en-US" dirty="0"/>
              <a:t>方法调用时</a:t>
            </a:r>
            <a:r>
              <a:rPr lang="en-US" altLang="zh-CN" dirty="0"/>
              <a:t>,</a:t>
            </a:r>
            <a:r>
              <a:rPr lang="zh-CN" altLang="en-US" dirty="0"/>
              <a:t>线程开始执行</a:t>
            </a:r>
            <a:r>
              <a:rPr lang="en-US" altLang="zh-CN" dirty="0"/>
              <a:t>,</a:t>
            </a:r>
            <a:r>
              <a:rPr lang="zh-CN" altLang="en-US" dirty="0"/>
              <a:t>线程执行时为</a:t>
            </a:r>
            <a:r>
              <a:rPr lang="en-US" altLang="zh-CN" dirty="0"/>
              <a:t>Runnable,</a:t>
            </a:r>
            <a:r>
              <a:rPr lang="zh-CN" altLang="en-US" dirty="0"/>
              <a:t>当线程等待资源的时候</a:t>
            </a:r>
            <a:r>
              <a:rPr lang="en-US" altLang="zh-CN" dirty="0"/>
              <a:t>,</a:t>
            </a:r>
            <a:r>
              <a:rPr lang="zh-CN" altLang="en-US" dirty="0"/>
              <a:t>进入</a:t>
            </a:r>
            <a:r>
              <a:rPr lang="en-US" altLang="zh-CN" dirty="0"/>
              <a:t>blocked</a:t>
            </a:r>
            <a:r>
              <a:rPr lang="zh-CN" altLang="en-US" dirty="0"/>
              <a:t>的状态</a:t>
            </a:r>
            <a:r>
              <a:rPr lang="en-US" altLang="zh-CN" dirty="0"/>
              <a:t>,</a:t>
            </a:r>
            <a:r>
              <a:rPr lang="zh-CN" altLang="en-US" dirty="0"/>
              <a:t>线程执行完毕后</a:t>
            </a:r>
            <a:r>
              <a:rPr lang="en-US" altLang="zh-CN" dirty="0"/>
              <a:t>,</a:t>
            </a:r>
            <a:r>
              <a:rPr lang="zh-CN" altLang="en-US" dirty="0"/>
              <a:t>进入</a:t>
            </a:r>
            <a:r>
              <a:rPr lang="en-US" altLang="zh-CN" dirty="0"/>
              <a:t>terminated</a:t>
            </a:r>
            <a:r>
              <a:rPr lang="zh-CN" altLang="en-US" dirty="0"/>
              <a:t>的状态</a:t>
            </a:r>
            <a:r>
              <a:rPr lang="en-US" altLang="zh-CN" dirty="0"/>
              <a:t>,</a:t>
            </a:r>
            <a:r>
              <a:rPr lang="zh-CN" altLang="en-US" dirty="0"/>
              <a:t>线程结束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238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多线程的一些关键字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dirty="0"/>
              <a:t>Synchronized : </a:t>
            </a:r>
            <a:r>
              <a:rPr lang="zh-CN" altLang="en-US" dirty="0"/>
              <a:t>同步</a:t>
            </a:r>
            <a:endParaRPr lang="en-US" altLang="zh-CN" dirty="0"/>
          </a:p>
          <a:p>
            <a:r>
              <a:rPr lang="en-US" altLang="zh-CN" dirty="0"/>
              <a:t>Join :</a:t>
            </a:r>
            <a:r>
              <a:rPr lang="zh-CN" altLang="en-US" dirty="0"/>
              <a:t>当前线程中使用其他线程的</a:t>
            </a:r>
            <a:r>
              <a:rPr lang="en-US" altLang="zh-CN" dirty="0" err="1"/>
              <a:t>t.join</a:t>
            </a:r>
            <a:r>
              <a:rPr lang="zh-CN" altLang="en-US" dirty="0"/>
              <a:t>方法</a:t>
            </a:r>
            <a:r>
              <a:rPr lang="en-US" altLang="zh-CN" dirty="0"/>
              <a:t>,</a:t>
            </a:r>
            <a:r>
              <a:rPr lang="zh-CN" altLang="en-US" dirty="0"/>
              <a:t>当前线程会等待子线程执行完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Volatile :</a:t>
            </a:r>
            <a:r>
              <a:rPr lang="zh-CN" altLang="en-US" dirty="0"/>
              <a:t>易变的不稳定的</a:t>
            </a:r>
            <a:r>
              <a:rPr lang="en-US" altLang="zh-CN" dirty="0"/>
              <a:t>,</a:t>
            </a:r>
            <a:r>
              <a:rPr lang="zh-CN" altLang="en-US" dirty="0"/>
              <a:t>不能保证是线程安全的</a:t>
            </a:r>
            <a:r>
              <a:rPr lang="en-US" altLang="zh-CN" dirty="0"/>
              <a:t>.</a:t>
            </a:r>
            <a:r>
              <a:rPr lang="zh-CN" altLang="en-US" dirty="0"/>
              <a:t>可以用于性能测试</a:t>
            </a:r>
            <a:r>
              <a:rPr lang="en-US" altLang="zh-CN" dirty="0"/>
              <a:t>,</a:t>
            </a:r>
            <a:r>
              <a:rPr lang="zh-CN" altLang="en-US" dirty="0"/>
              <a:t>多线程的终止判断的</a:t>
            </a:r>
            <a:r>
              <a:rPr lang="en-US" altLang="zh-CN" dirty="0"/>
              <a:t>flag,</a:t>
            </a:r>
            <a:r>
              <a:rPr lang="zh-CN" altLang="en-US" dirty="0"/>
              <a:t>并发包的集合大量使用了</a:t>
            </a:r>
            <a:r>
              <a:rPr lang="en-US" altLang="zh-CN" dirty="0"/>
              <a:t>Volatile</a:t>
            </a:r>
            <a:r>
              <a:rPr lang="zh-CN" altLang="en-US" dirty="0"/>
              <a:t>关键字</a:t>
            </a:r>
            <a:endParaRPr lang="en-US" altLang="zh-CN" dirty="0"/>
          </a:p>
          <a:p>
            <a:r>
              <a:rPr lang="en-US" altLang="zh-CN" dirty="0"/>
              <a:t>Wait </a:t>
            </a:r>
            <a:r>
              <a:rPr lang="zh-CN" altLang="en-US" dirty="0"/>
              <a:t>和</a:t>
            </a:r>
            <a:r>
              <a:rPr lang="en-US" altLang="zh-CN" dirty="0"/>
              <a:t>Notify : wait</a:t>
            </a:r>
            <a:r>
              <a:rPr lang="zh-CN" altLang="en-US" dirty="0"/>
              <a:t>和</a:t>
            </a:r>
            <a:r>
              <a:rPr lang="en-US" altLang="zh-CN" dirty="0"/>
              <a:t>notify</a:t>
            </a:r>
            <a:r>
              <a:rPr lang="zh-CN" altLang="en-US" dirty="0"/>
              <a:t>是</a:t>
            </a:r>
            <a:r>
              <a:rPr lang="en-US" altLang="zh-CN" dirty="0"/>
              <a:t>object</a:t>
            </a:r>
            <a:r>
              <a:rPr lang="zh-CN" altLang="en-US" dirty="0"/>
              <a:t>的方法</a:t>
            </a:r>
            <a:r>
              <a:rPr lang="en-US" altLang="zh-CN" dirty="0"/>
              <a:t>,</a:t>
            </a:r>
            <a:r>
              <a:rPr lang="zh-CN" altLang="en-US" dirty="0"/>
              <a:t>会释放已经获取的锁</a:t>
            </a:r>
            <a:endParaRPr lang="en-US" altLang="zh-CN" dirty="0"/>
          </a:p>
          <a:p>
            <a:r>
              <a:rPr lang="en-US" altLang="zh-CN" dirty="0"/>
              <a:t>Sleep :</a:t>
            </a:r>
            <a:r>
              <a:rPr lang="zh-CN" altLang="en-US" dirty="0"/>
              <a:t>睡眠等待</a:t>
            </a:r>
            <a:r>
              <a:rPr lang="en-US" altLang="zh-CN" dirty="0"/>
              <a:t>,</a:t>
            </a:r>
            <a:r>
              <a:rPr lang="zh-CN" altLang="en-US" dirty="0"/>
              <a:t>不会释放任何锁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Await </a:t>
            </a:r>
            <a:r>
              <a:rPr lang="zh-CN" altLang="en-US" dirty="0"/>
              <a:t>和 </a:t>
            </a:r>
            <a:r>
              <a:rPr lang="en-US" altLang="zh-CN" dirty="0"/>
              <a:t>Signal : Lock </a:t>
            </a:r>
            <a:r>
              <a:rPr lang="zh-CN" altLang="en-US" dirty="0"/>
              <a:t>替代了 </a:t>
            </a:r>
            <a:r>
              <a:rPr lang="en-US" altLang="zh-CN" dirty="0"/>
              <a:t>synchronized</a:t>
            </a:r>
          </a:p>
          <a:p>
            <a:r>
              <a:rPr lang="zh-CN" altLang="en-US" dirty="0"/>
              <a:t>废弃的关键字 </a:t>
            </a:r>
            <a:r>
              <a:rPr lang="en-US" altLang="zh-CN" dirty="0"/>
              <a:t>: stop ,</a:t>
            </a:r>
            <a:r>
              <a:rPr lang="en-US" altLang="zh-CN" dirty="0" err="1"/>
              <a:t>suspend,resume</a:t>
            </a:r>
            <a:endParaRPr lang="zh-CN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68741" y="361281"/>
            <a:ext cx="2088859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1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中的锁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812022"/>
            <a:ext cx="9872871" cy="443777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同步锁 </a:t>
            </a:r>
            <a:r>
              <a:rPr lang="en-US" altLang="zh-CN" dirty="0"/>
              <a:t>: synchronized</a:t>
            </a:r>
          </a:p>
          <a:p>
            <a:r>
              <a:rPr lang="zh-CN" altLang="en-US" dirty="0"/>
              <a:t>死锁 </a:t>
            </a:r>
            <a:r>
              <a:rPr lang="en-US" altLang="zh-CN" dirty="0"/>
              <a:t>: </a:t>
            </a:r>
            <a:r>
              <a:rPr lang="zh-CN" altLang="en-US" dirty="0"/>
              <a:t>线程</a:t>
            </a:r>
            <a:r>
              <a:rPr lang="en-US" altLang="zh-CN" dirty="0"/>
              <a:t>1</a:t>
            </a:r>
            <a:r>
              <a:rPr lang="zh-CN" altLang="en-US" dirty="0"/>
              <a:t>锁住了</a:t>
            </a:r>
            <a:r>
              <a:rPr lang="en-US" altLang="zh-CN" dirty="0"/>
              <a:t>A</a:t>
            </a:r>
            <a:r>
              <a:rPr lang="zh-CN" altLang="en-US" dirty="0"/>
              <a:t>资源</a:t>
            </a:r>
            <a:r>
              <a:rPr lang="en-US" altLang="zh-CN" dirty="0"/>
              <a:t>,</a:t>
            </a:r>
            <a:r>
              <a:rPr lang="zh-CN" altLang="en-US" dirty="0"/>
              <a:t>请求</a:t>
            </a:r>
            <a:r>
              <a:rPr lang="en-US" altLang="zh-CN" dirty="0"/>
              <a:t>B</a:t>
            </a:r>
            <a:r>
              <a:rPr lang="zh-CN" altLang="en-US" dirty="0"/>
              <a:t>资源</a:t>
            </a:r>
            <a:r>
              <a:rPr lang="en-US" altLang="zh-CN" dirty="0"/>
              <a:t>,</a:t>
            </a:r>
            <a:r>
              <a:rPr lang="zh-CN" altLang="en-US" dirty="0"/>
              <a:t>线程</a:t>
            </a:r>
            <a:r>
              <a:rPr lang="en-US" altLang="zh-CN" dirty="0"/>
              <a:t>2</a:t>
            </a:r>
            <a:r>
              <a:rPr lang="zh-CN" altLang="en-US" dirty="0"/>
              <a:t>锁住了</a:t>
            </a:r>
            <a:r>
              <a:rPr lang="en-US" altLang="zh-CN" dirty="0"/>
              <a:t>B</a:t>
            </a:r>
            <a:r>
              <a:rPr lang="zh-CN" altLang="en-US" dirty="0"/>
              <a:t>资源</a:t>
            </a:r>
            <a:r>
              <a:rPr lang="en-US" altLang="zh-CN" dirty="0"/>
              <a:t>,</a:t>
            </a:r>
            <a:r>
              <a:rPr lang="zh-CN" altLang="en-US" dirty="0"/>
              <a:t>请求</a:t>
            </a:r>
            <a:r>
              <a:rPr lang="en-US" altLang="zh-CN" dirty="0"/>
              <a:t>A</a:t>
            </a:r>
            <a:r>
              <a:rPr lang="zh-CN" altLang="en-US" dirty="0"/>
              <a:t>资源</a:t>
            </a:r>
            <a:r>
              <a:rPr lang="en-US" altLang="zh-CN" dirty="0"/>
              <a:t>,</a:t>
            </a:r>
            <a:r>
              <a:rPr lang="zh-CN" altLang="en-US" dirty="0"/>
              <a:t>解决活锁的办法</a:t>
            </a:r>
            <a:r>
              <a:rPr lang="en-US" altLang="zh-CN" dirty="0"/>
              <a:t>,</a:t>
            </a:r>
            <a:r>
              <a:rPr lang="zh-CN" altLang="en-US" dirty="0"/>
              <a:t>锁的粗化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饥饿锁</a:t>
            </a:r>
            <a:r>
              <a:rPr lang="en-US" altLang="zh-CN" dirty="0"/>
              <a:t>,</a:t>
            </a:r>
            <a:r>
              <a:rPr lang="zh-CN" altLang="en-US" dirty="0"/>
              <a:t>活锁 </a:t>
            </a:r>
            <a:r>
              <a:rPr lang="en-US" altLang="zh-CN" dirty="0"/>
              <a:t>: </a:t>
            </a:r>
            <a:r>
              <a:rPr lang="zh-CN" altLang="en-US" dirty="0"/>
              <a:t>多个线程同时申请资源</a:t>
            </a:r>
            <a:r>
              <a:rPr lang="en-US" altLang="zh-CN" dirty="0"/>
              <a:t>A,</a:t>
            </a:r>
            <a:r>
              <a:rPr lang="zh-CN" altLang="en-US" dirty="0"/>
              <a:t>其中一个线程一直没有获取锁</a:t>
            </a:r>
            <a:endParaRPr lang="en-US" altLang="zh-CN" dirty="0"/>
          </a:p>
          <a:p>
            <a:r>
              <a:rPr lang="zh-CN" altLang="en-US" dirty="0"/>
              <a:t>公平锁</a:t>
            </a:r>
            <a:r>
              <a:rPr lang="en-US" altLang="zh-CN" dirty="0"/>
              <a:t>,</a:t>
            </a:r>
            <a:r>
              <a:rPr lang="zh-CN" altLang="en-US" dirty="0"/>
              <a:t>非公平锁</a:t>
            </a:r>
            <a:r>
              <a:rPr lang="en-US" altLang="zh-CN" dirty="0"/>
              <a:t>: </a:t>
            </a:r>
            <a:r>
              <a:rPr lang="zh-CN" altLang="en-US" dirty="0"/>
              <a:t>公平锁排队</a:t>
            </a:r>
            <a:r>
              <a:rPr lang="en-US" altLang="zh-CN" dirty="0"/>
              <a:t>,</a:t>
            </a:r>
            <a:r>
              <a:rPr lang="zh-CN" altLang="en-US" dirty="0"/>
              <a:t>代价非常高不推荐</a:t>
            </a:r>
            <a:r>
              <a:rPr lang="en-US" altLang="zh-CN" dirty="0"/>
              <a:t>,</a:t>
            </a:r>
            <a:r>
              <a:rPr lang="zh-CN" altLang="en-US" dirty="0"/>
              <a:t>大部分锁均为非公平锁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可重入锁 </a:t>
            </a:r>
            <a:r>
              <a:rPr lang="en-US" altLang="zh-CN" dirty="0"/>
              <a:t>: </a:t>
            </a:r>
            <a:r>
              <a:rPr lang="zh-CN" altLang="en-US" dirty="0"/>
              <a:t>写只会阻塞写</a:t>
            </a:r>
            <a:r>
              <a:rPr lang="en-US" altLang="zh-CN" dirty="0"/>
              <a:t>,</a:t>
            </a:r>
            <a:r>
              <a:rPr lang="zh-CN" altLang="en-US" dirty="0"/>
              <a:t>写的同时可以读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读写锁 </a:t>
            </a:r>
            <a:r>
              <a:rPr lang="en-US" altLang="zh-CN" dirty="0"/>
              <a:t>: </a:t>
            </a:r>
            <a:r>
              <a:rPr lang="zh-CN" altLang="en-US" dirty="0"/>
              <a:t>比可重入锁更加精细控制的锁</a:t>
            </a:r>
            <a:r>
              <a:rPr lang="en-US" altLang="zh-CN" dirty="0"/>
              <a:t>,</a:t>
            </a:r>
            <a:r>
              <a:rPr lang="zh-CN" altLang="en-US" dirty="0"/>
              <a:t>只有读读不阻塞</a:t>
            </a:r>
            <a:r>
              <a:rPr lang="en-US" altLang="zh-CN" dirty="0"/>
              <a:t>,</a:t>
            </a:r>
            <a:r>
              <a:rPr lang="zh-CN" altLang="en-US" dirty="0"/>
              <a:t>读锁会阻塞写</a:t>
            </a:r>
            <a:endParaRPr lang="en-US" altLang="zh-CN" dirty="0"/>
          </a:p>
          <a:p>
            <a:r>
              <a:rPr lang="zh-CN" altLang="en-US" dirty="0"/>
              <a:t>偏向锁 </a:t>
            </a:r>
            <a:r>
              <a:rPr lang="en-US" altLang="zh-CN" dirty="0"/>
              <a:t>: </a:t>
            </a:r>
            <a:r>
              <a:rPr lang="zh-CN" altLang="en-US" dirty="0"/>
              <a:t>如果一个线程获得了锁</a:t>
            </a:r>
            <a:r>
              <a:rPr lang="en-US" altLang="zh-CN" dirty="0"/>
              <a:t>,</a:t>
            </a:r>
            <a:r>
              <a:rPr lang="zh-CN" altLang="en-US" dirty="0"/>
              <a:t>锁进入偏向模式</a:t>
            </a:r>
            <a:r>
              <a:rPr lang="en-US" altLang="zh-CN" dirty="0"/>
              <a:t>,</a:t>
            </a:r>
            <a:r>
              <a:rPr lang="zh-CN" altLang="en-US" dirty="0"/>
              <a:t>这个线程再次请求锁时</a:t>
            </a:r>
            <a:r>
              <a:rPr lang="en-US" altLang="zh-CN" dirty="0"/>
              <a:t>,</a:t>
            </a:r>
            <a:r>
              <a:rPr lang="zh-CN" altLang="en-US" dirty="0"/>
              <a:t>无须同步操作</a:t>
            </a:r>
            <a:r>
              <a:rPr lang="en-US" altLang="zh-CN" dirty="0"/>
              <a:t>,</a:t>
            </a:r>
            <a:r>
              <a:rPr lang="zh-CN" altLang="en-US" dirty="0"/>
              <a:t>对于几乎没有锁竞争的场合优化效果明显</a:t>
            </a:r>
            <a:r>
              <a:rPr lang="en-US" altLang="zh-CN" dirty="0"/>
              <a:t>, -XX:+</a:t>
            </a:r>
            <a:r>
              <a:rPr lang="en-US" altLang="zh-CN" dirty="0" err="1"/>
              <a:t>UserBiasedLocking</a:t>
            </a:r>
            <a:r>
              <a:rPr lang="zh-CN" altLang="en-US" dirty="0"/>
              <a:t>可以开启偏向锁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自旋转</a:t>
            </a:r>
            <a:r>
              <a:rPr lang="en-US" altLang="zh-CN" dirty="0"/>
              <a:t>:</a:t>
            </a:r>
            <a:r>
              <a:rPr lang="zh-CN" altLang="en-US" dirty="0"/>
              <a:t>线程获取锁失败后</a:t>
            </a:r>
            <a:r>
              <a:rPr lang="en-US" altLang="zh-CN" dirty="0"/>
              <a:t>,JVM</a:t>
            </a:r>
            <a:r>
              <a:rPr lang="zh-CN" altLang="en-US" dirty="0"/>
              <a:t>假设不久的将来可以获取锁</a:t>
            </a:r>
            <a:r>
              <a:rPr lang="en-US" altLang="zh-CN" dirty="0"/>
              <a:t>,CPU</a:t>
            </a:r>
            <a:r>
              <a:rPr lang="zh-CN" altLang="en-US" dirty="0"/>
              <a:t>做几个空循环</a:t>
            </a:r>
          </a:p>
        </p:txBody>
      </p:sp>
    </p:spTree>
    <p:extLst>
      <p:ext uri="{BB962C8B-B14F-4D97-AF65-F5344CB8AC3E}">
        <p14:creationId xmlns:p14="http://schemas.microsoft.com/office/powerpoint/2010/main" val="387637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锁的优化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686187"/>
            <a:ext cx="9872871" cy="440981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减少持有时间</a:t>
            </a:r>
            <a:endParaRPr lang="en-US" altLang="zh-CN" dirty="0"/>
          </a:p>
          <a:p>
            <a:r>
              <a:rPr lang="zh-CN" altLang="en-US" dirty="0"/>
              <a:t>减小锁的粒度</a:t>
            </a:r>
            <a:endParaRPr lang="en-US" altLang="zh-CN" dirty="0"/>
          </a:p>
          <a:p>
            <a:r>
              <a:rPr lang="zh-CN" altLang="en-US" dirty="0"/>
              <a:t>锁分离 </a:t>
            </a:r>
            <a:r>
              <a:rPr lang="en-US" altLang="zh-CN" dirty="0"/>
              <a:t>: condition ,</a:t>
            </a:r>
            <a:r>
              <a:rPr lang="zh-CN" altLang="en-US" dirty="0"/>
              <a:t>可重入锁</a:t>
            </a:r>
            <a:r>
              <a:rPr lang="en-US" altLang="zh-CN" dirty="0"/>
              <a:t>,</a:t>
            </a:r>
            <a:r>
              <a:rPr lang="zh-CN" altLang="en-US" dirty="0"/>
              <a:t>读写锁</a:t>
            </a:r>
            <a:endParaRPr lang="en-US" altLang="zh-CN" dirty="0"/>
          </a:p>
          <a:p>
            <a:r>
              <a:rPr lang="zh-CN" altLang="en-US" dirty="0"/>
              <a:t>锁粗化 </a:t>
            </a:r>
            <a:r>
              <a:rPr lang="en-US" altLang="zh-CN" dirty="0"/>
              <a:t>:</a:t>
            </a:r>
            <a:r>
              <a:rPr lang="zh-CN" altLang="en-US" dirty="0"/>
              <a:t> 死锁</a:t>
            </a:r>
            <a:endParaRPr lang="en-US" altLang="zh-CN" dirty="0"/>
          </a:p>
          <a:p>
            <a:r>
              <a:rPr lang="en-US" altLang="zh-CN" dirty="0"/>
              <a:t>(JVM)</a:t>
            </a:r>
            <a:r>
              <a:rPr lang="zh-CN" altLang="en-US" dirty="0"/>
              <a:t>偏向锁</a:t>
            </a:r>
            <a:r>
              <a:rPr lang="en-US" altLang="zh-CN" dirty="0"/>
              <a:t>:</a:t>
            </a:r>
            <a:r>
              <a:rPr lang="zh-CN" altLang="en-US" dirty="0"/>
              <a:t>对于几乎没有锁竞争的场合</a:t>
            </a:r>
            <a:r>
              <a:rPr lang="en-US" altLang="zh-CN" dirty="0"/>
              <a:t>,</a:t>
            </a:r>
            <a:r>
              <a:rPr lang="zh-CN" altLang="en-US" dirty="0"/>
              <a:t>偏向锁优化效果比较好  </a:t>
            </a:r>
            <a:r>
              <a:rPr lang="en-US" altLang="zh-CN" dirty="0"/>
              <a:t>-XX:+</a:t>
            </a:r>
            <a:r>
              <a:rPr lang="en-US" altLang="zh-CN" dirty="0" err="1"/>
              <a:t>UserBiasedLocking</a:t>
            </a:r>
            <a:r>
              <a:rPr lang="en-US" altLang="zh-CN" dirty="0"/>
              <a:t> </a:t>
            </a:r>
            <a:r>
              <a:rPr lang="zh-CN" altLang="en-US" dirty="0"/>
              <a:t>开启偏向锁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(JVM)</a:t>
            </a:r>
            <a:r>
              <a:rPr lang="zh-CN" altLang="en-US" dirty="0"/>
              <a:t>自旋锁</a:t>
            </a:r>
            <a:r>
              <a:rPr lang="en-US" altLang="zh-CN" dirty="0"/>
              <a:t>:</a:t>
            </a:r>
            <a:r>
              <a:rPr lang="zh-CN" altLang="en-US" dirty="0"/>
              <a:t>线程获取锁失败后</a:t>
            </a:r>
            <a:r>
              <a:rPr lang="en-US" altLang="zh-CN" dirty="0"/>
              <a:t>,JVM</a:t>
            </a:r>
            <a:r>
              <a:rPr lang="zh-CN" altLang="en-US" dirty="0"/>
              <a:t>假设不久的将来可以获取锁</a:t>
            </a:r>
            <a:r>
              <a:rPr lang="en-US" altLang="zh-CN" dirty="0"/>
              <a:t>,CPU</a:t>
            </a:r>
            <a:r>
              <a:rPr lang="zh-CN" altLang="en-US" dirty="0"/>
              <a:t>做几个空循环</a:t>
            </a:r>
            <a:endParaRPr lang="en-US" altLang="zh-CN" dirty="0"/>
          </a:p>
          <a:p>
            <a:r>
              <a:rPr lang="en-US" altLang="zh-CN" dirty="0"/>
              <a:t>(JVM)</a:t>
            </a:r>
            <a:r>
              <a:rPr lang="zh-CN" altLang="en-US" dirty="0"/>
              <a:t>消除锁</a:t>
            </a:r>
            <a:r>
              <a:rPr lang="en-US" altLang="zh-CN" dirty="0"/>
              <a:t>:JIT</a:t>
            </a:r>
            <a:r>
              <a:rPr lang="zh-CN" altLang="en-US" dirty="0"/>
              <a:t>编译器消除不可能存在共享资源竞争的</a:t>
            </a:r>
            <a:r>
              <a:rPr lang="zh-CN" altLang="en-US"/>
              <a:t>锁  </a:t>
            </a:r>
            <a:r>
              <a:rPr lang="en-US" altLang="zh-CN"/>
              <a:t>-XX</a:t>
            </a:r>
            <a:r>
              <a:rPr lang="en-US" altLang="zh-CN" dirty="0"/>
              <a:t>:+</a:t>
            </a:r>
            <a:r>
              <a:rPr lang="en-US" altLang="zh-CN" dirty="0" err="1"/>
              <a:t>DoEscapeAnalysis</a:t>
            </a:r>
            <a:r>
              <a:rPr lang="en-US" altLang="zh-CN" dirty="0"/>
              <a:t> </a:t>
            </a:r>
            <a:r>
              <a:rPr lang="zh-CN" altLang="en-US" dirty="0"/>
              <a:t>打开逃逸分析  </a:t>
            </a:r>
            <a:r>
              <a:rPr lang="en-US" altLang="zh-CN" dirty="0"/>
              <a:t>-XX:+</a:t>
            </a:r>
            <a:r>
              <a:rPr lang="en-US" altLang="zh-CN" dirty="0" err="1"/>
              <a:t>EliminateLocks</a:t>
            </a:r>
            <a:r>
              <a:rPr lang="en-US" altLang="zh-CN" dirty="0"/>
              <a:t> </a:t>
            </a:r>
            <a:r>
              <a:rPr lang="zh-CN" altLang="en-US" dirty="0"/>
              <a:t>消除锁</a:t>
            </a:r>
            <a:endParaRPr lang="en-US" altLang="zh-CN" dirty="0"/>
          </a:p>
          <a:p>
            <a:r>
              <a:rPr lang="zh-CN" altLang="en-US" dirty="0"/>
              <a:t>无锁框架</a:t>
            </a:r>
            <a:r>
              <a:rPr lang="en-US" altLang="zh-CN" dirty="0"/>
              <a:t>: Disruptor , </a:t>
            </a:r>
            <a:r>
              <a:rPr lang="en-US" altLang="zh-CN" dirty="0" err="1"/>
              <a:t>akka</a:t>
            </a:r>
            <a:r>
              <a:rPr lang="en-US" altLang="zh-CN" dirty="0"/>
              <a:t>(Scala</a:t>
            </a:r>
            <a:r>
              <a:rPr lang="zh-CN" altLang="en-US" dirty="0"/>
              <a:t>语言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932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原子变量和并发集合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原子变量 </a:t>
            </a:r>
            <a:r>
              <a:rPr lang="en-US" altLang="zh-CN" dirty="0" err="1"/>
              <a:t>AtomicInteger</a:t>
            </a:r>
            <a:r>
              <a:rPr lang="en-US" altLang="zh-CN" dirty="0"/>
              <a:t> </a:t>
            </a:r>
            <a:r>
              <a:rPr lang="zh-CN" altLang="en-US" dirty="0"/>
              <a:t>内部使用</a:t>
            </a:r>
            <a:r>
              <a:rPr lang="en-US" altLang="zh-CN" dirty="0"/>
              <a:t>CAS</a:t>
            </a:r>
            <a:r>
              <a:rPr lang="zh-CN" altLang="en-US" dirty="0"/>
              <a:t>操作</a:t>
            </a:r>
            <a:r>
              <a:rPr lang="en-US" altLang="zh-CN" dirty="0"/>
              <a:t>,</a:t>
            </a:r>
            <a:r>
              <a:rPr lang="zh-CN" altLang="en-US" dirty="0"/>
              <a:t>性能好于锁</a:t>
            </a:r>
            <a:endParaRPr lang="en-US" altLang="zh-CN" dirty="0"/>
          </a:p>
          <a:p>
            <a:r>
              <a:rPr lang="en-US" altLang="zh-CN" dirty="0"/>
              <a:t>List  </a:t>
            </a:r>
            <a:r>
              <a:rPr lang="zh-CN" altLang="en-US" dirty="0"/>
              <a:t>并发情况下需要使用</a:t>
            </a:r>
            <a:r>
              <a:rPr lang="en-US" altLang="zh-CN" dirty="0"/>
              <a:t>Vector , </a:t>
            </a:r>
            <a:r>
              <a:rPr lang="zh-CN" altLang="en-US" dirty="0"/>
              <a:t>读多写少可以使用</a:t>
            </a:r>
            <a:r>
              <a:rPr lang="en-US" altLang="zh-CN" dirty="0" err="1"/>
              <a:t>CopyOnWriteArrayList</a:t>
            </a:r>
            <a:endParaRPr lang="en-US" altLang="zh-CN" dirty="0"/>
          </a:p>
          <a:p>
            <a:r>
              <a:rPr lang="en-US" altLang="zh-CN" dirty="0"/>
              <a:t>Map </a:t>
            </a:r>
            <a:r>
              <a:rPr lang="zh-CN" altLang="en-US" dirty="0"/>
              <a:t>并发情况下使用</a:t>
            </a:r>
            <a:r>
              <a:rPr lang="en-US" altLang="zh-CN" dirty="0" err="1"/>
              <a:t>ConcurrentHashMap</a:t>
            </a:r>
            <a:r>
              <a:rPr lang="en-US" altLang="zh-CN" dirty="0"/>
              <a:t>, </a:t>
            </a:r>
            <a:r>
              <a:rPr lang="en-US" altLang="zh-CN" dirty="0" err="1"/>
              <a:t>ConcurrentHashMap</a:t>
            </a:r>
            <a:r>
              <a:rPr lang="zh-CN" altLang="en-US" dirty="0"/>
              <a:t>内部使用了分段的思想</a:t>
            </a:r>
            <a:r>
              <a:rPr lang="en-US" altLang="zh-CN" dirty="0"/>
              <a:t>,</a:t>
            </a:r>
            <a:r>
              <a:rPr lang="zh-CN" altLang="en-US" dirty="0"/>
              <a:t>默认分为</a:t>
            </a:r>
            <a:r>
              <a:rPr lang="en-US" altLang="zh-CN" dirty="0"/>
              <a:t>16</a:t>
            </a:r>
            <a:r>
              <a:rPr lang="zh-CN" altLang="en-US" dirty="0"/>
              <a:t>个</a:t>
            </a:r>
            <a:r>
              <a:rPr lang="en-US" altLang="zh-CN" dirty="0"/>
              <a:t>Segment , Segment</a:t>
            </a:r>
            <a:r>
              <a:rPr lang="zh-CN" altLang="en-US" dirty="0"/>
              <a:t>继承</a:t>
            </a:r>
            <a:r>
              <a:rPr lang="en-US" altLang="zh-CN" dirty="0" err="1"/>
              <a:t>ReentrantLock</a:t>
            </a:r>
            <a:r>
              <a:rPr lang="en-US" altLang="zh-CN" dirty="0"/>
              <a:t>,</a:t>
            </a:r>
            <a:r>
              <a:rPr lang="zh-CN" altLang="en-US" dirty="0"/>
              <a:t>只会阻塞写写</a:t>
            </a:r>
            <a:r>
              <a:rPr lang="en-US" altLang="zh-CN" dirty="0"/>
              <a:t>,</a:t>
            </a:r>
            <a:r>
              <a:rPr lang="zh-CN" altLang="en-US" dirty="0"/>
              <a:t>可以提高并发效率</a:t>
            </a:r>
            <a:endParaRPr lang="en-US" altLang="zh-CN" dirty="0"/>
          </a:p>
          <a:p>
            <a:r>
              <a:rPr lang="en-US" altLang="zh-CN" dirty="0"/>
              <a:t>Queue </a:t>
            </a:r>
            <a:r>
              <a:rPr lang="zh-CN" altLang="en-US" dirty="0"/>
              <a:t>并发</a:t>
            </a:r>
            <a:r>
              <a:rPr lang="en-US" altLang="zh-CN" dirty="0" err="1"/>
              <a:t>ConcurrentLinkedQueue</a:t>
            </a:r>
            <a:r>
              <a:rPr lang="zh-CN" altLang="en-US" dirty="0"/>
              <a:t>大量使用</a:t>
            </a:r>
            <a:r>
              <a:rPr lang="en-US" altLang="zh-CN" dirty="0"/>
              <a:t>CAS</a:t>
            </a:r>
            <a:r>
              <a:rPr lang="zh-CN" altLang="en-US" dirty="0"/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7455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并发包的其他工具类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线程池工具类  </a:t>
            </a:r>
            <a:endParaRPr lang="en-US" altLang="zh-CN" dirty="0"/>
          </a:p>
          <a:p>
            <a:r>
              <a:rPr lang="en-US" altLang="zh-CN" dirty="0" err="1"/>
              <a:t>ForkJoin</a:t>
            </a:r>
            <a:r>
              <a:rPr lang="zh-CN" altLang="en-US" dirty="0"/>
              <a:t>框架</a:t>
            </a:r>
            <a:endParaRPr lang="en-US" altLang="zh-CN" dirty="0"/>
          </a:p>
          <a:p>
            <a:r>
              <a:rPr lang="en-US" altLang="zh-CN" dirty="0"/>
              <a:t>Condition</a:t>
            </a:r>
          </a:p>
          <a:p>
            <a:r>
              <a:rPr lang="en-US" altLang="zh-CN" dirty="0"/>
              <a:t>Semaphore</a:t>
            </a:r>
          </a:p>
          <a:p>
            <a:r>
              <a:rPr lang="en-US" altLang="zh-CN" dirty="0" err="1"/>
              <a:t>CountDownLatch</a:t>
            </a:r>
            <a:endParaRPr lang="en-US" altLang="zh-CN" dirty="0"/>
          </a:p>
          <a:p>
            <a:r>
              <a:rPr lang="en-US" altLang="zh-CN" dirty="0" err="1"/>
              <a:t>CyclicBarrier</a:t>
            </a:r>
            <a:endParaRPr lang="en-US" altLang="zh-CN" dirty="0"/>
          </a:p>
          <a:p>
            <a:r>
              <a:rPr lang="en-US" altLang="zh-CN" dirty="0" err="1"/>
              <a:t>LockSupport</a:t>
            </a:r>
            <a:endParaRPr lang="en-US" altLang="zh-CN" dirty="0"/>
          </a:p>
          <a:p>
            <a:r>
              <a:rPr lang="en-US" altLang="zh-CN" dirty="0" err="1"/>
              <a:t>ThreadLocal</a:t>
            </a:r>
            <a:r>
              <a:rPr lang="en-US" altLang="zh-CN" dirty="0"/>
              <a:t> :</a:t>
            </a:r>
            <a:r>
              <a:rPr lang="zh-CN" altLang="en-US" dirty="0"/>
              <a:t>如果共享对象</a:t>
            </a:r>
            <a:r>
              <a:rPr lang="en-US" altLang="zh-CN" dirty="0"/>
              <a:t>,</a:t>
            </a:r>
            <a:r>
              <a:rPr lang="zh-CN" altLang="en-US" dirty="0"/>
              <a:t>对于竞争的处理容易引起性能损失</a:t>
            </a:r>
            <a:r>
              <a:rPr lang="en-US" altLang="zh-CN" dirty="0"/>
              <a:t>,</a:t>
            </a:r>
            <a:r>
              <a:rPr lang="zh-CN" altLang="en-US" dirty="0"/>
              <a:t>考虑使用</a:t>
            </a:r>
            <a:r>
              <a:rPr lang="en-US" altLang="zh-CN" dirty="0" err="1"/>
              <a:t>ThreadLocal</a:t>
            </a:r>
            <a:r>
              <a:rPr lang="zh-CN" altLang="en-US" dirty="0"/>
              <a:t>为每个线程单独分配对象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26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NIO</a:t>
            </a:r>
            <a:r>
              <a:rPr lang="zh-CN" altLang="en-US" dirty="0"/>
              <a:t>与并发编程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</a:t>
            </a:r>
            <a:r>
              <a:rPr lang="en-US" altLang="zh-CN" dirty="0"/>
              <a:t>IO(</a:t>
            </a:r>
            <a:r>
              <a:rPr lang="zh-CN" altLang="en-US" dirty="0"/>
              <a:t>文件操作</a:t>
            </a:r>
            <a:r>
              <a:rPr lang="en-US" altLang="zh-CN" dirty="0"/>
              <a:t>,</a:t>
            </a:r>
            <a:r>
              <a:rPr lang="zh-CN" altLang="en-US" dirty="0"/>
              <a:t>网络操作</a:t>
            </a:r>
            <a:r>
              <a:rPr lang="en-US" altLang="zh-CN" dirty="0"/>
              <a:t>)</a:t>
            </a:r>
            <a:r>
              <a:rPr lang="zh-CN" altLang="en-US" dirty="0"/>
              <a:t>会产生阻塞</a:t>
            </a:r>
            <a:r>
              <a:rPr lang="en-US" altLang="zh-CN" dirty="0"/>
              <a:t>,NIO(NEW IO)</a:t>
            </a:r>
            <a:r>
              <a:rPr lang="zh-CN" altLang="en-US" dirty="0"/>
              <a:t>采用非阻塞的方式</a:t>
            </a:r>
          </a:p>
        </p:txBody>
      </p:sp>
    </p:spTree>
    <p:extLst>
      <p:ext uri="{BB962C8B-B14F-4D97-AF65-F5344CB8AC3E}">
        <p14:creationId xmlns:p14="http://schemas.microsoft.com/office/powerpoint/2010/main" val="2928094853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113</TotalTime>
  <Words>1001</Words>
  <Application>Microsoft Office PowerPoint</Application>
  <PresentationFormat>宽屏</PresentationFormat>
  <Paragraphs>66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宋体</vt:lpstr>
      <vt:lpstr>Arial</vt:lpstr>
      <vt:lpstr>Corbel</vt:lpstr>
      <vt:lpstr>基础</vt:lpstr>
      <vt:lpstr>Java多线程编程</vt:lpstr>
      <vt:lpstr>多线程相关的概念</vt:lpstr>
      <vt:lpstr>线程</vt:lpstr>
      <vt:lpstr>Java 多线程的一些关键字</vt:lpstr>
      <vt:lpstr>Java中的锁</vt:lpstr>
      <vt:lpstr>锁的优化</vt:lpstr>
      <vt:lpstr>原子变量和并发集合</vt:lpstr>
      <vt:lpstr>并发包的其他工具类</vt:lpstr>
      <vt:lpstr>NIO与并发编程</vt:lpstr>
      <vt:lpstr>并行编程</vt:lpstr>
      <vt:lpstr>Java8与并发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Java多线程编程</dc:title>
  <dc:creator>Eric.Liu</dc:creator>
  <cp:lastModifiedBy>Eric.Liu</cp:lastModifiedBy>
  <cp:revision>15</cp:revision>
  <dcterms:created xsi:type="dcterms:W3CDTF">2016-11-25T05:51:05Z</dcterms:created>
  <dcterms:modified xsi:type="dcterms:W3CDTF">2016-11-25T08:15:15Z</dcterms:modified>
</cp:coreProperties>
</file>