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76" r:id="rId4"/>
    <p:sldId id="316" r:id="rId5"/>
    <p:sldId id="288" r:id="rId6"/>
    <p:sldId id="317" r:id="rId7"/>
    <p:sldId id="283" r:id="rId8"/>
    <p:sldId id="326" r:id="rId9"/>
    <p:sldId id="291" r:id="rId10"/>
    <p:sldId id="327" r:id="rId11"/>
    <p:sldId id="328" r:id="rId12"/>
    <p:sldId id="329" r:id="rId13"/>
    <p:sldId id="330" r:id="rId14"/>
    <p:sldId id="331" r:id="rId15"/>
    <p:sldId id="332" r:id="rId16"/>
    <p:sldId id="333" r:id="rId17"/>
    <p:sldId id="334" r:id="rId18"/>
    <p:sldId id="335" r:id="rId19"/>
    <p:sldId id="336" r:id="rId20"/>
    <p:sldId id="337" r:id="rId21"/>
    <p:sldId id="298" r:id="rId22"/>
    <p:sldId id="285" r:id="rId23"/>
    <p:sldId id="297" r:id="rId24"/>
    <p:sldId id="300" r:id="rId25"/>
    <p:sldId id="299" r:id="rId26"/>
    <p:sldId id="286" r:id="rId27"/>
    <p:sldId id="313" r:id="rId28"/>
    <p:sldId id="314" r:id="rId29"/>
    <p:sldId id="315" r:id="rId30"/>
    <p:sldId id="305" r:id="rId31"/>
    <p:sldId id="304" r:id="rId32"/>
    <p:sldId id="301" r:id="rId33"/>
    <p:sldId id="287" r:id="rId34"/>
    <p:sldId id="312" r:id="rId35"/>
    <p:sldId id="311" r:id="rId36"/>
    <p:sldId id="308" r:id="rId37"/>
    <p:sldId id="320" r:id="rId38"/>
    <p:sldId id="324" r:id="rId39"/>
    <p:sldId id="323" r:id="rId40"/>
    <p:sldId id="322" r:id="rId41"/>
    <p:sldId id="325" r:id="rId42"/>
    <p:sldId id="306" r:id="rId43"/>
    <p:sldId id="275"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4" autoAdjust="0"/>
    <p:restoredTop sz="87108" autoAdjust="0"/>
  </p:normalViewPr>
  <p:slideViewPr>
    <p:cSldViewPr>
      <p:cViewPr varScale="1">
        <p:scale>
          <a:sx n="72" d="100"/>
          <a:sy n="72" d="100"/>
        </p:scale>
        <p:origin x="678" y="3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4FD46-8B0B-455E-8B00-5D0E75075A18}" type="datetimeFigureOut">
              <a:rPr lang="zh-CN" altLang="en-US" smtClean="0"/>
              <a:pPr/>
              <a:t>2018/11/8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AFABA-739B-40D1-B6A9-31EEFA6ED6C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Hi,</a:t>
            </a:r>
            <a:r>
              <a:rPr lang="en-US" altLang="zh-CN" baseline="0" dirty="0"/>
              <a:t> m</a:t>
            </a:r>
            <a:r>
              <a:rPr lang="en-US" altLang="zh-CN" dirty="0"/>
              <a:t>y name is Zhao Chang.</a:t>
            </a:r>
            <a:r>
              <a:rPr lang="en-US" altLang="zh-CN" baseline="0" dirty="0"/>
              <a:t> </a:t>
            </a:r>
            <a:r>
              <a:rPr lang="en-US" altLang="zh-CN" dirty="0"/>
              <a:t>I come</a:t>
            </a:r>
            <a:r>
              <a:rPr lang="en-US" altLang="zh-CN" baseline="0" dirty="0"/>
              <a:t> from </a:t>
            </a:r>
            <a:r>
              <a:rPr lang="en-US" altLang="zh-CN" dirty="0"/>
              <a:t>University of Utah. Today, let me introduce</a:t>
            </a:r>
            <a:r>
              <a:rPr lang="en-US" altLang="zh-CN" baseline="0" dirty="0"/>
              <a:t> our paper Privacy Preserving </a:t>
            </a:r>
            <a:r>
              <a:rPr lang="en-US" altLang="zh-CN" baseline="0" dirty="0" err="1"/>
              <a:t>Subgraph</a:t>
            </a:r>
            <a:r>
              <a:rPr lang="en-US" altLang="zh-CN" baseline="0" dirty="0"/>
              <a:t> Matching on Large Graphs in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a:t>
            </a:r>
            <a:r>
              <a:rPr lang="en-US" altLang="zh-CN" baseline="0" dirty="0"/>
              <a:t> is a brief outline.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if the client</a:t>
            </a:r>
            <a:r>
              <a:rPr lang="en-US" altLang="zh-CN" baseline="0" dirty="0"/>
              <a:t> uploads the k-</a:t>
            </a:r>
            <a:r>
              <a:rPr lang="en-US" altLang="zh-CN" baseline="0" dirty="0" err="1"/>
              <a:t>automorphic</a:t>
            </a:r>
            <a:r>
              <a:rPr lang="en-US" altLang="zh-CN" baseline="0" dirty="0"/>
              <a:t> graph Gk to the cloud, it will need large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Thus </a:t>
            </a:r>
            <a:r>
              <a:rPr lang="en-US" altLang="zh-CN" baseline="0"/>
              <a:t>our Optimization 1 is </a:t>
            </a:r>
            <a:r>
              <a:rPr lang="en-US" altLang="zh-CN" baseline="0" dirty="0"/>
              <a:t>to upload a small subset Go rather than Gk to the cloud. Go only includes the first block of Gk and their one-hop neighbors. It can largely save cloud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client</a:t>
            </a:r>
            <a:r>
              <a:rPr lang="en-US" altLang="zh-CN" baseline="0" dirty="0"/>
              <a:t> also needs to upload the outsourced query </a:t>
            </a:r>
            <a:r>
              <a:rPr lang="en-US" altLang="zh-CN" baseline="0" dirty="0" err="1"/>
              <a:t>Qo</a:t>
            </a:r>
            <a:r>
              <a:rPr lang="en-US" altLang="zh-CN" baseline="0" dirty="0"/>
              <a:t> and the alignment vertex table to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cloud performs</a:t>
            </a:r>
            <a:r>
              <a:rPr lang="en-US" altLang="zh-CN" baseline="0" dirty="0"/>
              <a:t> the </a:t>
            </a:r>
            <a:r>
              <a:rPr lang="en-US" altLang="zh-CN" baseline="0" dirty="0" err="1"/>
              <a:t>subgraph</a:t>
            </a:r>
            <a:r>
              <a:rPr lang="en-US" altLang="zh-CN" baseline="0" dirty="0"/>
              <a:t> matching algorithm on the outsourced graph. Give an outsourced query </a:t>
            </a:r>
            <a:r>
              <a:rPr lang="en-US" altLang="zh-CN" baseline="0" dirty="0" err="1"/>
              <a:t>Qo</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a:t>
            </a:r>
            <a:r>
              <a:rPr lang="en-US" altLang="zh-CN" baseline="0" dirty="0"/>
              <a:t> cloud first performs query decomposition. It divides the outsourced query </a:t>
            </a:r>
            <a:r>
              <a:rPr lang="en-US" altLang="zh-CN" baseline="0" dirty="0" err="1"/>
              <a:t>Qo</a:t>
            </a:r>
            <a:r>
              <a:rPr lang="en-US" altLang="zh-CN" baseline="0" dirty="0"/>
              <a:t> into several stars.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cloud performs star matching for each star query on the</a:t>
            </a:r>
            <a:r>
              <a:rPr lang="en-US" altLang="zh-CN" baseline="0" dirty="0"/>
              <a:t> outsourced graph Go</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Since the</a:t>
            </a:r>
            <a:r>
              <a:rPr lang="en-US" altLang="zh-CN" baseline="0" dirty="0"/>
              <a:t> cloud needs to perform star matching, our</a:t>
            </a:r>
            <a:r>
              <a:rPr lang="en-US" altLang="zh-CN" dirty="0"/>
              <a:t> O</a:t>
            </a:r>
            <a:r>
              <a:rPr lang="en-US" altLang="zh-CN" baseline="0" dirty="0"/>
              <a:t>ptimization 2 is to estimate the search space of matching a star query. It gives us better label generalization and better query decomposition, which can save query time cost.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a:t>
            </a:r>
            <a:r>
              <a:rPr lang="en-US" altLang="zh-CN" baseline="0" dirty="0"/>
              <a:t> example shows how we</a:t>
            </a:r>
            <a:r>
              <a:rPr lang="en-US" altLang="zh-CN" dirty="0"/>
              <a:t> estimate the search space of matching a star query.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Given the vertex type P of the center of star</a:t>
            </a:r>
            <a:r>
              <a:rPr lang="en-US" altLang="zh-CN" baseline="0" dirty="0"/>
              <a:t> S1, the search space looks like this.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a:t>The problem we need to solve is performing </a:t>
            </a:r>
            <a:r>
              <a:rPr lang="en-US" altLang="zh-CN" baseline="0" dirty="0" err="1"/>
              <a:t>subgraph</a:t>
            </a:r>
            <a:r>
              <a:rPr lang="en-US" altLang="zh-CN" baseline="0" dirty="0"/>
              <a:t> matching on large graphs. Public cloud can provide the service of </a:t>
            </a:r>
            <a:r>
              <a:rPr lang="en-US" altLang="zh-CN" baseline="0" dirty="0" err="1"/>
              <a:t>subgraph</a:t>
            </a:r>
            <a:r>
              <a:rPr lang="en-US" altLang="zh-CN" baseline="0" dirty="0"/>
              <a:t> matching. However, uploading the data graph and query graphs directly to the </a:t>
            </a:r>
            <a:r>
              <a:rPr lang="en-US" altLang="zh-CN" baseline="0" dirty="0" err="1"/>
              <a:t>untrusted</a:t>
            </a:r>
            <a:r>
              <a:rPr lang="en-US" altLang="zh-CN" baseline="0" dirty="0"/>
              <a:t> cloud would leak data privacy. Thus, our solution is to </a:t>
            </a:r>
            <a:r>
              <a:rPr lang="en-US" altLang="zh-CN" baseline="0" dirty="0" err="1"/>
              <a:t>anonymize</a:t>
            </a:r>
            <a:r>
              <a:rPr lang="en-US" altLang="zh-CN" baseline="0" dirty="0"/>
              <a:t> the data graph and query graphs before uploading them to the cloud.</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 star matching, the cloud generates</a:t>
            </a:r>
            <a:r>
              <a:rPr lang="en-US" altLang="zh-CN" baseline="0" dirty="0"/>
              <a:t> the matching results of each star on Go. Then the cloud needs to join these intermediate results R(S1, Go) and R(S2, Go).</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According</a:t>
            </a:r>
            <a:r>
              <a:rPr lang="en-US" altLang="zh-CN" baseline="0" dirty="0"/>
              <a:t> to the alignment vertex table, the cloud can generate the matches of R(S1, Gk) and R(S2, Gk).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a:t>
            </a:r>
            <a:r>
              <a:rPr lang="en-US" altLang="zh-CN" baseline="0" dirty="0"/>
              <a:t> the cloud joins R(S1, Gk) and R(S2, Gk) and generates the matches of the outsourced query </a:t>
            </a:r>
            <a:r>
              <a:rPr lang="en-US" altLang="zh-CN" baseline="0" dirty="0" err="1"/>
              <a:t>Qo</a:t>
            </a:r>
            <a:r>
              <a:rPr lang="en-US" altLang="zh-CN" baseline="0" dirty="0"/>
              <a:t> on the whole k-</a:t>
            </a:r>
            <a:r>
              <a:rPr lang="en-US" altLang="zh-CN" baseline="0" dirty="0" err="1"/>
              <a:t>automorphic</a:t>
            </a:r>
            <a:r>
              <a:rPr lang="en-US" altLang="zh-CN" baseline="0" dirty="0"/>
              <a:t> graph Gk, denoted by R(</a:t>
            </a:r>
            <a:r>
              <a:rPr lang="en-US" altLang="zh-CN" baseline="0" dirty="0" err="1"/>
              <a:t>Qo</a:t>
            </a:r>
            <a:r>
              <a:rPr lang="en-US" altLang="zh-CN" baseline="0" dirty="0"/>
              <a:t>, Gk).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However, </a:t>
            </a:r>
            <a:r>
              <a:rPr lang="en-US" altLang="zh-CN" baseline="0" dirty="0"/>
              <a:t>according to the symmetry of the k-</a:t>
            </a:r>
            <a:r>
              <a:rPr lang="en-US" altLang="zh-CN" baseline="0" dirty="0" err="1"/>
              <a:t>automorphic</a:t>
            </a:r>
            <a:r>
              <a:rPr lang="en-US" altLang="zh-CN" baseline="0" dirty="0"/>
              <a:t> graph Gk, it’s not necessary for the cloud to generate R(</a:t>
            </a:r>
            <a:r>
              <a:rPr lang="en-US" altLang="zh-CN" baseline="0" dirty="0" err="1"/>
              <a:t>Qo</a:t>
            </a:r>
            <a:r>
              <a:rPr lang="en-US" altLang="zh-CN" baseline="0" dirty="0"/>
              <a:t>, Gk). In fact, joining R(S1, Go) and R(S2, Gk) is enough. We denote such result set by </a:t>
            </a:r>
            <a:r>
              <a:rPr lang="en-US" altLang="zh-CN" baseline="0" dirty="0" err="1"/>
              <a:t>Rin</a:t>
            </a:r>
            <a:r>
              <a:rPr lang="en-US" altLang="zh-CN" baseline="0" dirty="0"/>
              <a:t>. The size of </a:t>
            </a:r>
            <a:r>
              <a:rPr lang="en-US" altLang="zh-CN" baseline="0" dirty="0" err="1"/>
              <a:t>Rin</a:t>
            </a:r>
            <a:r>
              <a:rPr lang="en-US" altLang="zh-CN" baseline="0" dirty="0"/>
              <a:t> is only 1 over k of that of R(</a:t>
            </a:r>
            <a:r>
              <a:rPr lang="en-US" altLang="zh-CN" baseline="0" dirty="0" err="1"/>
              <a:t>Qo</a:t>
            </a:r>
            <a:r>
              <a:rPr lang="en-US" altLang="zh-CN" baseline="0" dirty="0"/>
              <a:t>, Gk).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cloud just transmits </a:t>
            </a:r>
            <a:r>
              <a:rPr lang="en-US" altLang="zh-CN" dirty="0" err="1"/>
              <a:t>Rin</a:t>
            </a:r>
            <a:r>
              <a:rPr lang="en-US" altLang="zh-CN" dirty="0"/>
              <a:t> to</a:t>
            </a:r>
            <a:r>
              <a:rPr lang="en-US" altLang="zh-CN" baseline="0" dirty="0"/>
              <a:t> the client side. Then, the client can recover R(</a:t>
            </a:r>
            <a:r>
              <a:rPr lang="en-US" altLang="zh-CN" baseline="0" dirty="0" err="1"/>
              <a:t>Qo</a:t>
            </a:r>
            <a:r>
              <a:rPr lang="en-US" altLang="zh-CN" baseline="0" dirty="0"/>
              <a:t>, Gk) by using the alignment vertex table.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According to some hash index, the client filters out false positives and only keeps the real matches</a:t>
            </a:r>
            <a:r>
              <a:rPr lang="en-US" altLang="zh-CN" baseline="0" dirty="0"/>
              <a:t> of the original query Q on the original data graph 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a:t>
            </a:r>
            <a:r>
              <a:rPr lang="en-US" altLang="zh-CN" baseline="0" dirty="0"/>
              <a:t> that, the client gains the final matching result.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the last part, I will show some of our experimental results.</a:t>
            </a:r>
            <a:r>
              <a:rPr lang="en-US" altLang="zh-CN" baseline="0" dirty="0"/>
              <a:t> The original data graphs have ten to the five to ten to the seven vertices and ten to the six to ten to the eight edges. The ratio of the number of vertices to the number of different labels is around one thousand. The original query graphs have 4 to 12 edges.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compare</a:t>
            </a:r>
            <a:r>
              <a:rPr lang="en-US" altLang="zh-CN" baseline="0" dirty="0"/>
              <a:t> the performance of four methods.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We use the k-</a:t>
            </a:r>
            <a:r>
              <a:rPr lang="en-US" altLang="zh-CN" baseline="0" dirty="0" err="1"/>
              <a:t>automorphism</a:t>
            </a:r>
            <a:r>
              <a:rPr lang="en-US" altLang="zh-CN" baseline="0" dirty="0"/>
              <a:t> privacy model to </a:t>
            </a:r>
            <a:r>
              <a:rPr lang="en-US" altLang="zh-CN" baseline="0" dirty="0" err="1"/>
              <a:t>anonymize</a:t>
            </a:r>
            <a:r>
              <a:rPr lang="en-US" altLang="zh-CN" baseline="0" dirty="0"/>
              <a:t> graphs, which was proposed in an existing work of VLDB 2009. Here is the original data graph G from a professional social network. Each node has node type and node attributes. P means the node is a person. S means the node is a school. C means the node is a company. The relations between p node and p node, p node and c node, p node and s node stand for spouse relation, work at relation and graduate from relation. For example, p1 and p2 are married couple who graduated from the same school UIUC and work at the same company Google.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a:t>The two figures show the cloud processing time and the client processing time on </a:t>
            </a:r>
            <a:r>
              <a:rPr lang="en-US" altLang="zh-CN" baseline="0" dirty="0" err="1"/>
              <a:t>DBpedia</a:t>
            </a:r>
            <a:r>
              <a:rPr lang="en-US" altLang="zh-CN" baseline="0" dirty="0"/>
              <a:t> when k equals 3. EFF shows the best performance in terms of cloud processing time. Since BAS has already generated R(</a:t>
            </a:r>
            <a:r>
              <a:rPr lang="en-US" altLang="zh-CN" baseline="0" dirty="0" err="1"/>
              <a:t>Qo</a:t>
            </a:r>
            <a:r>
              <a:rPr lang="en-US" altLang="zh-CN" baseline="0" dirty="0"/>
              <a:t>, Gk) in the cloud, it has less time cost in the client processing than other methods.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Thanks. Do you have any questions?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original query graph Q.</a:t>
            </a:r>
            <a:r>
              <a:rPr lang="en-US" altLang="zh-CN" baseline="0" dirty="0"/>
              <a:t> We should find matches of Q on G. For each match M, the vertex should have the same vertex type and contain vertex attributes of the corresponding vertex in Q.</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a:t>For example, here is a match of Q on 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 keep the data privacy, the</a:t>
            </a:r>
            <a:r>
              <a:rPr lang="en-US" altLang="zh-CN" baseline="0" dirty="0"/>
              <a:t> client</a:t>
            </a:r>
            <a:r>
              <a:rPr lang="en-US" altLang="zh-CN" dirty="0"/>
              <a:t> transforms the original data graph into a k-</a:t>
            </a:r>
            <a:r>
              <a:rPr lang="en-US" altLang="zh-CN" dirty="0" err="1"/>
              <a:t>automorphic</a:t>
            </a:r>
            <a:r>
              <a:rPr lang="en-US" altLang="zh-CN" dirty="0"/>
              <a:t> graph Gk. We need to protect both</a:t>
            </a:r>
            <a:r>
              <a:rPr lang="en-US" altLang="zh-CN" baseline="0" dirty="0"/>
              <a:t> label privacy and structural privacy.</a:t>
            </a:r>
            <a:r>
              <a:rPr lang="en-US" altLang="zh-CN" dirty="0"/>
              <a:t> For label</a:t>
            </a:r>
            <a:r>
              <a:rPr lang="en-US" altLang="zh-CN" baseline="0" dirty="0"/>
              <a:t> privacy, we generate label groups by combining different labels to label groups using k-anonymity. </a:t>
            </a:r>
            <a:r>
              <a:rPr lang="en-US" altLang="zh-CN" dirty="0"/>
              <a:t>The label correspondence table shows the relation</a:t>
            </a:r>
            <a:r>
              <a:rPr lang="en-US" altLang="zh-CN" baseline="0" dirty="0"/>
              <a:t> between the label group and the corresponding labels. </a:t>
            </a:r>
            <a:r>
              <a:rPr lang="en-US" altLang="zh-CN" dirty="0"/>
              <a:t>For structural privacy, the k-</a:t>
            </a:r>
            <a:r>
              <a:rPr lang="en-US" altLang="zh-CN" dirty="0" err="1"/>
              <a:t>automorphic</a:t>
            </a:r>
            <a:r>
              <a:rPr lang="en-US" altLang="zh-CN" baseline="0" dirty="0"/>
              <a:t> graph Gk can be divided into k identical partitions. Each vertex has at least k-1 other symmetric vertices.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a:t>
            </a:r>
            <a:r>
              <a:rPr lang="en-US" altLang="zh-CN" baseline="0" dirty="0"/>
              <a:t> the query graph, the client uses the same label combination to generate the outsourced query </a:t>
            </a:r>
            <a:r>
              <a:rPr lang="en-US" altLang="zh-CN" baseline="0" dirty="0" err="1"/>
              <a:t>Qo</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a:t>
            </a:r>
            <a:r>
              <a:rPr lang="en-US" altLang="zh-CN" baseline="0" dirty="0"/>
              <a:t> the query graph, the client uses the same label combination to generate the outsourced query </a:t>
            </a:r>
            <a:r>
              <a:rPr lang="en-US" altLang="zh-CN" baseline="0" dirty="0" err="1"/>
              <a:t>Qo</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2018/11/8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2018/11/8</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2018/11/8</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2018/11/8</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2018/11/8</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2018/11/8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99592" y="1556792"/>
            <a:ext cx="7128792" cy="1470025"/>
          </a:xfrm>
          <a:prstGeom prst="rect">
            <a:avLst/>
          </a:prstGeom>
        </p:spPr>
        <p:txBody>
          <a:bodyPr/>
          <a:lstStyle/>
          <a:p>
            <a:pPr algn="ctr"/>
            <a:r>
              <a:rPr lang="en-US" altLang="zh-CN" sz="3600" b="1" dirty="0">
                <a:latin typeface="Times New Roman" pitchFamily="18" charset="0"/>
                <a:cs typeface="Times New Roman" pitchFamily="18" charset="0"/>
              </a:rPr>
              <a:t>Privacy Preserving </a:t>
            </a:r>
            <a:r>
              <a:rPr lang="en-US" altLang="zh-CN" sz="3600" b="1" dirty="0" err="1">
                <a:latin typeface="Times New Roman" pitchFamily="18" charset="0"/>
                <a:cs typeface="Times New Roman" pitchFamily="18" charset="0"/>
              </a:rPr>
              <a:t>Subgraph</a:t>
            </a:r>
            <a:r>
              <a:rPr lang="en-US" altLang="zh-CN" sz="3600" b="1" dirty="0">
                <a:latin typeface="Times New Roman" pitchFamily="18" charset="0"/>
                <a:cs typeface="Times New Roman" pitchFamily="18" charset="0"/>
              </a:rPr>
              <a:t> Matching on Large Graphs in Cloud</a:t>
            </a:r>
            <a:endParaRPr kumimoji="0" lang="zh-CN" altLang="en-US" sz="3600" b="1" i="0" u="none" strike="noStrike" kern="1200" cap="none" spc="0" normalizeH="0" baseline="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3" name="TextBox 2"/>
          <p:cNvSpPr txBox="1"/>
          <p:nvPr/>
        </p:nvSpPr>
        <p:spPr>
          <a:xfrm>
            <a:off x="899592" y="3645024"/>
            <a:ext cx="7056784" cy="2185214"/>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Zhao Chang*, Lei </a:t>
            </a:r>
            <a:r>
              <a:rPr lang="en-US" altLang="zh-CN" sz="2400" dirty="0" err="1">
                <a:latin typeface="Times New Roman" pitchFamily="18" charset="0"/>
                <a:cs typeface="Times New Roman" pitchFamily="18" charset="0"/>
              </a:rPr>
              <a:t>Zou</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Feifei</a:t>
            </a:r>
            <a:r>
              <a:rPr lang="en-US" altLang="zh-CN" sz="2400" dirty="0">
                <a:latin typeface="Times New Roman" pitchFamily="18" charset="0"/>
                <a:cs typeface="Times New Roman" pitchFamily="18" charset="0"/>
              </a:rPr>
              <a:t> Li*</a:t>
            </a:r>
          </a:p>
          <a:p>
            <a:pPr algn="ctr"/>
            <a:endParaRPr lang="en-US" altLang="zh-CN" sz="2400" dirty="0">
              <a:latin typeface="Times New Roman" pitchFamily="18" charset="0"/>
              <a:cs typeface="Times New Roman" pitchFamily="18" charset="0"/>
            </a:endParaRPr>
          </a:p>
          <a:p>
            <a:pPr algn="ctr"/>
            <a:endParaRPr lang="en-US" altLang="zh-CN" sz="2400" dirty="0">
              <a:latin typeface="Times New Roman" pitchFamily="18" charset="0"/>
              <a:cs typeface="Times New Roman" pitchFamily="18" charset="0"/>
            </a:endParaRPr>
          </a:p>
          <a:p>
            <a:pPr algn="ctr"/>
            <a:endParaRPr lang="en-US" altLang="zh-CN" sz="2400" dirty="0">
              <a:latin typeface="Times New Roman" pitchFamily="18" charset="0"/>
              <a:cs typeface="Times New Roman" pitchFamily="18" charset="0"/>
            </a:endParaRPr>
          </a:p>
          <a:p>
            <a:pPr algn="ctr"/>
            <a:endParaRPr lang="en-US" altLang="zh-CN" sz="2000" dirty="0">
              <a:latin typeface="Times New Roman" pitchFamily="18" charset="0"/>
              <a:cs typeface="Times New Roman" pitchFamily="18" charset="0"/>
            </a:endParaRPr>
          </a:p>
          <a:p>
            <a:pPr algn="ctr"/>
            <a:r>
              <a:rPr lang="en-US" altLang="zh-CN" sz="2000" i="1" dirty="0">
                <a:latin typeface="Times New Roman" pitchFamily="18" charset="0"/>
                <a:cs typeface="Times New Roman" pitchFamily="18" charset="0"/>
              </a:rPr>
              <a:t>*University of Utah, USA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Peking University, China</a:t>
            </a:r>
            <a:endParaRPr lang="zh-CN" altLang="en-US" sz="2000" b="1" i="1" dirty="0">
              <a:latin typeface="Times New Roman" pitchFamily="18" charset="0"/>
              <a:ea typeface="宋体" pitchFamily="2" charset="-122"/>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051720" y="4725144"/>
            <a:ext cx="1905000" cy="619125"/>
          </a:xfrm>
          <a:prstGeom prst="rect">
            <a:avLst/>
          </a:prstGeom>
          <a:noFill/>
          <a:ln w="9525">
            <a:noFill/>
            <a:miter lim="800000"/>
            <a:headEnd/>
            <a:tailEnd/>
          </a:ln>
        </p:spPr>
      </p:pic>
      <p:pic>
        <p:nvPicPr>
          <p:cNvPr id="1028" name="Picture 4" descr="http://p14.qhimg.com/t0132bba9f40d79a2cd.jpg"/>
          <p:cNvPicPr>
            <a:picLocks noChangeAspect="1" noChangeArrowheads="1"/>
          </p:cNvPicPr>
          <p:nvPr/>
        </p:nvPicPr>
        <p:blipFill>
          <a:blip r:embed="rId4" cstate="print"/>
          <a:srcRect/>
          <a:stretch>
            <a:fillRect/>
          </a:stretch>
        </p:blipFill>
        <p:spPr bwMode="auto">
          <a:xfrm>
            <a:off x="4644008" y="4693314"/>
            <a:ext cx="2364498" cy="75191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6" name="AutoShape 4"/>
          <p:cNvSpPr>
            <a:spLocks noChangeArrowheads="1"/>
          </p:cNvSpPr>
          <p:nvPr/>
        </p:nvSpPr>
        <p:spPr bwMode="auto">
          <a:xfrm>
            <a:off x="1979712" y="5077048"/>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 (Original Graph)</a:t>
            </a: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6" name="AutoShape 4"/>
          <p:cNvSpPr>
            <a:spLocks noChangeArrowheads="1"/>
          </p:cNvSpPr>
          <p:nvPr/>
        </p:nvSpPr>
        <p:spPr bwMode="auto">
          <a:xfrm>
            <a:off x="1979712" y="5157192"/>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 (Original Graph)</a:t>
            </a: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2" name="AutoShape 4"/>
          <p:cNvSpPr>
            <a:spLocks noChangeArrowheads="1"/>
          </p:cNvSpPr>
          <p:nvPr/>
        </p:nvSpPr>
        <p:spPr bwMode="auto">
          <a:xfrm>
            <a:off x="1979712" y="4077072"/>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(K-</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Automorphic</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Graph)</a:t>
            </a:r>
          </a:p>
        </p:txBody>
      </p:sp>
      <p:sp>
        <p:nvSpPr>
          <p:cNvPr id="14" name="右箭头 80"/>
          <p:cNvSpPr>
            <a:spLocks noChangeArrowheads="1"/>
          </p:cNvSpPr>
          <p:nvPr/>
        </p:nvSpPr>
        <p:spPr bwMode="auto">
          <a:xfrm rot="16200000" flipV="1">
            <a:off x="2494657" y="4714256"/>
            <a:ext cx="503237"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6" name="AutoShape 4"/>
          <p:cNvSpPr>
            <a:spLocks noChangeArrowheads="1"/>
          </p:cNvSpPr>
          <p:nvPr/>
        </p:nvSpPr>
        <p:spPr bwMode="auto">
          <a:xfrm>
            <a:off x="1979712" y="5149056"/>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 (Original Graph)</a:t>
            </a: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2" name="AutoShape 4"/>
          <p:cNvSpPr>
            <a:spLocks noChangeArrowheads="1"/>
          </p:cNvSpPr>
          <p:nvPr/>
        </p:nvSpPr>
        <p:spPr bwMode="auto">
          <a:xfrm>
            <a:off x="1979712" y="4068936"/>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(K-</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Automorphic</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Graph)</a:t>
            </a:r>
          </a:p>
        </p:txBody>
      </p:sp>
      <p:sp>
        <p:nvSpPr>
          <p:cNvPr id="14" name="右箭头 80"/>
          <p:cNvSpPr>
            <a:spLocks noChangeArrowheads="1"/>
          </p:cNvSpPr>
          <p:nvPr/>
        </p:nvSpPr>
        <p:spPr bwMode="auto">
          <a:xfrm rot="16200000" flipV="1">
            <a:off x="2494657" y="4706120"/>
            <a:ext cx="503237"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9" name="AutoShape 4"/>
          <p:cNvSpPr>
            <a:spLocks noChangeArrowheads="1"/>
          </p:cNvSpPr>
          <p:nvPr/>
        </p:nvSpPr>
        <p:spPr bwMode="auto">
          <a:xfrm>
            <a:off x="5940152" y="5157192"/>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 (Original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6" name="AutoShape 4"/>
          <p:cNvSpPr>
            <a:spLocks noChangeArrowheads="1"/>
          </p:cNvSpPr>
          <p:nvPr/>
        </p:nvSpPr>
        <p:spPr bwMode="auto">
          <a:xfrm>
            <a:off x="1979712" y="5149056"/>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 (Original Graph)</a:t>
            </a: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2" name="AutoShape 4"/>
          <p:cNvSpPr>
            <a:spLocks noChangeArrowheads="1"/>
          </p:cNvSpPr>
          <p:nvPr/>
        </p:nvSpPr>
        <p:spPr bwMode="auto">
          <a:xfrm>
            <a:off x="1979712" y="4068936"/>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(K-</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Automorphic</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Graph)</a:t>
            </a:r>
          </a:p>
        </p:txBody>
      </p:sp>
      <p:sp>
        <p:nvSpPr>
          <p:cNvPr id="14" name="右箭头 80"/>
          <p:cNvSpPr>
            <a:spLocks noChangeArrowheads="1"/>
          </p:cNvSpPr>
          <p:nvPr/>
        </p:nvSpPr>
        <p:spPr bwMode="auto">
          <a:xfrm rot="16200000" flipV="1">
            <a:off x="2494657" y="4706120"/>
            <a:ext cx="503237"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9" name="AutoShape 4"/>
          <p:cNvSpPr>
            <a:spLocks noChangeArrowheads="1"/>
          </p:cNvSpPr>
          <p:nvPr/>
        </p:nvSpPr>
        <p:spPr bwMode="auto">
          <a:xfrm>
            <a:off x="5940152" y="5157192"/>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 (Original Query)</a:t>
            </a:r>
          </a:p>
        </p:txBody>
      </p:sp>
      <p:sp>
        <p:nvSpPr>
          <p:cNvPr id="11" name="AutoShape 4"/>
          <p:cNvSpPr>
            <a:spLocks noChangeArrowheads="1"/>
          </p:cNvSpPr>
          <p:nvPr/>
        </p:nvSpPr>
        <p:spPr bwMode="auto">
          <a:xfrm>
            <a:off x="5148064" y="4070523"/>
            <a:ext cx="2376487" cy="582613"/>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a:t>
            </a: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Anonymized</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Query)</a:t>
            </a:r>
            <a:endParaRPr lang="zh-CN" altLang="en-US"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endParaRPr>
          </a:p>
        </p:txBody>
      </p:sp>
      <p:sp>
        <p:nvSpPr>
          <p:cNvPr id="10" name="右箭头 80"/>
          <p:cNvSpPr>
            <a:spLocks noChangeArrowheads="1"/>
          </p:cNvSpPr>
          <p:nvPr/>
        </p:nvSpPr>
        <p:spPr bwMode="auto">
          <a:xfrm rot="16200000" flipV="1">
            <a:off x="6452063" y="4660392"/>
            <a:ext cx="612000" cy="3816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6" name="AutoShape 4"/>
          <p:cNvSpPr>
            <a:spLocks noChangeArrowheads="1"/>
          </p:cNvSpPr>
          <p:nvPr/>
        </p:nvSpPr>
        <p:spPr bwMode="auto">
          <a:xfrm>
            <a:off x="1979712" y="5149056"/>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 (Original Graph)</a:t>
            </a: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2" name="AutoShape 4"/>
          <p:cNvSpPr>
            <a:spLocks noChangeArrowheads="1"/>
          </p:cNvSpPr>
          <p:nvPr/>
        </p:nvSpPr>
        <p:spPr bwMode="auto">
          <a:xfrm>
            <a:off x="1979712" y="4068936"/>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(K-</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Automorphic</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Graph)</a:t>
            </a:r>
          </a:p>
        </p:txBody>
      </p:sp>
      <p:sp>
        <p:nvSpPr>
          <p:cNvPr id="14" name="右箭头 80"/>
          <p:cNvSpPr>
            <a:spLocks noChangeArrowheads="1"/>
          </p:cNvSpPr>
          <p:nvPr/>
        </p:nvSpPr>
        <p:spPr bwMode="auto">
          <a:xfrm rot="16200000" flipV="1">
            <a:off x="2494657" y="4706120"/>
            <a:ext cx="503237"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9" name="AutoShape 4"/>
          <p:cNvSpPr>
            <a:spLocks noChangeArrowheads="1"/>
          </p:cNvSpPr>
          <p:nvPr/>
        </p:nvSpPr>
        <p:spPr bwMode="auto">
          <a:xfrm>
            <a:off x="5940152" y="5157192"/>
            <a:ext cx="1655763" cy="584200"/>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 (Original Query)</a:t>
            </a:r>
          </a:p>
        </p:txBody>
      </p:sp>
      <p:sp>
        <p:nvSpPr>
          <p:cNvPr id="11" name="AutoShape 4"/>
          <p:cNvSpPr>
            <a:spLocks noChangeArrowheads="1"/>
          </p:cNvSpPr>
          <p:nvPr/>
        </p:nvSpPr>
        <p:spPr bwMode="auto">
          <a:xfrm>
            <a:off x="5148064" y="4070523"/>
            <a:ext cx="2376487" cy="582613"/>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a:t>
            </a: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Anonymized</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Query)</a:t>
            </a:r>
            <a:endParaRPr lang="zh-CN" altLang="en-US"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endParaRPr>
          </a:p>
        </p:txBody>
      </p:sp>
      <p:sp>
        <p:nvSpPr>
          <p:cNvPr id="13" name="右箭头 80"/>
          <p:cNvSpPr>
            <a:spLocks noChangeArrowheads="1"/>
          </p:cNvSpPr>
          <p:nvPr/>
        </p:nvSpPr>
        <p:spPr bwMode="auto">
          <a:xfrm rot="16200000" flipV="1">
            <a:off x="2062276" y="3058556"/>
            <a:ext cx="1368000"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15" name="右箭头 80"/>
          <p:cNvSpPr>
            <a:spLocks noChangeArrowheads="1"/>
          </p:cNvSpPr>
          <p:nvPr/>
        </p:nvSpPr>
        <p:spPr bwMode="auto">
          <a:xfrm rot="16200000" flipV="1">
            <a:off x="6001756" y="3058405"/>
            <a:ext cx="1368000"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10" name="右箭头 80"/>
          <p:cNvSpPr>
            <a:spLocks noChangeArrowheads="1"/>
          </p:cNvSpPr>
          <p:nvPr/>
        </p:nvSpPr>
        <p:spPr bwMode="auto">
          <a:xfrm rot="16200000" flipV="1">
            <a:off x="6470063" y="4678392"/>
            <a:ext cx="576000" cy="3816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6" name="AutoShape 4"/>
          <p:cNvSpPr>
            <a:spLocks noChangeArrowheads="1"/>
          </p:cNvSpPr>
          <p:nvPr/>
        </p:nvSpPr>
        <p:spPr bwMode="auto">
          <a:xfrm>
            <a:off x="1979712" y="1916832"/>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(K-</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Automorphic</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Graph)</a:t>
            </a:r>
          </a:p>
        </p:txBody>
      </p:sp>
      <p:sp>
        <p:nvSpPr>
          <p:cNvPr id="17" name="AutoShape 4"/>
          <p:cNvSpPr>
            <a:spLocks noChangeArrowheads="1"/>
          </p:cNvSpPr>
          <p:nvPr/>
        </p:nvSpPr>
        <p:spPr bwMode="auto">
          <a:xfrm>
            <a:off x="5148064" y="1910283"/>
            <a:ext cx="2376487" cy="582613"/>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a:t>
            </a:r>
            <a:r>
              <a:rPr lang="en-US" altLang="zh-CN" sz="1600" dirty="0" err="1">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Anonymized</a:t>
            </a:r>
            <a:r>
              <a:rPr lang="en-US" altLang="zh-CN"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rPr>
              <a:t> Query)</a:t>
            </a:r>
            <a:endParaRPr lang="zh-CN" altLang="en-US" sz="1600" dirty="0">
              <a:solidFill>
                <a:srgbClr val="FFFFFF"/>
              </a:solidFill>
              <a:effectLst>
                <a:outerShdw blurRad="38100" dist="38100" dir="2700000" algn="tl">
                  <a:srgbClr val="000000"/>
                </a:outerShdw>
              </a:effectLst>
              <a:latin typeface="Times New Roman" pitchFamily="18" charset="0"/>
              <a:ea typeface="ＭＳ Ｐゴシック" pitchFamily="-106" charset="-128"/>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0" name="AutoShape 4"/>
          <p:cNvSpPr>
            <a:spLocks noChangeArrowheads="1"/>
          </p:cNvSpPr>
          <p:nvPr/>
        </p:nvSpPr>
        <p:spPr bwMode="auto">
          <a:xfrm>
            <a:off x="3419648" y="1910284"/>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t>
            </a:r>
          </a:p>
        </p:txBody>
      </p:sp>
      <p:sp>
        <p:nvSpPr>
          <p:cNvPr id="11" name="内容占位符 2"/>
          <p:cNvSpPr txBox="1">
            <a:spLocks/>
          </p:cNvSpPr>
          <p:nvPr/>
        </p:nvSpPr>
        <p:spPr>
          <a:xfrm>
            <a:off x="2771800" y="2564904"/>
            <a:ext cx="4032448" cy="936104"/>
          </a:xfrm>
          <a:prstGeom prst="rect">
            <a:avLst/>
          </a:prstGeom>
        </p:spPr>
        <p:txBody>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lang="en-US" altLang="zh-CN" sz="2000" dirty="0">
                <a:latin typeface="Times New Roman" pitchFamily="18" charset="0"/>
                <a:ea typeface="宋体" pitchFamily="2" charset="-122"/>
                <a:cs typeface="Times New Roman" pitchFamily="18" charset="0"/>
              </a:rPr>
              <a:t>  We denote the matches of any query Q on any data graph G by R(Q, G).</a:t>
            </a:r>
            <a:endParaRPr kumimoji="0" lang="en-US" altLang="zh-CN" sz="2000"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0" name="AutoShape 4"/>
          <p:cNvSpPr>
            <a:spLocks noChangeArrowheads="1"/>
          </p:cNvSpPr>
          <p:nvPr/>
        </p:nvSpPr>
        <p:spPr bwMode="auto">
          <a:xfrm>
            <a:off x="3419648" y="1910284"/>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t>
            </a:r>
          </a:p>
        </p:txBody>
      </p:sp>
      <p:sp>
        <p:nvSpPr>
          <p:cNvPr id="9" name="右箭头 80"/>
          <p:cNvSpPr>
            <a:spLocks noChangeArrowheads="1"/>
          </p:cNvSpPr>
          <p:nvPr/>
        </p:nvSpPr>
        <p:spPr bwMode="auto">
          <a:xfrm rot="5400000" flipV="1">
            <a:off x="3985532" y="3346588"/>
            <a:ext cx="1368000"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1" name="AutoShape 4"/>
          <p:cNvSpPr>
            <a:spLocks noChangeArrowheads="1"/>
          </p:cNvSpPr>
          <p:nvPr/>
        </p:nvSpPr>
        <p:spPr bwMode="auto">
          <a:xfrm>
            <a:off x="3419872" y="4077072"/>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1" name="AutoShape 4"/>
          <p:cNvSpPr>
            <a:spLocks noChangeArrowheads="1"/>
          </p:cNvSpPr>
          <p:nvPr/>
        </p:nvSpPr>
        <p:spPr bwMode="auto">
          <a:xfrm>
            <a:off x="3419872" y="5150644"/>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R(Q, G)</a:t>
            </a:r>
          </a:p>
        </p:txBody>
      </p:sp>
      <p:sp>
        <p:nvSpPr>
          <p:cNvPr id="6" name="AutoShape 4"/>
          <p:cNvSpPr>
            <a:spLocks noChangeArrowheads="1"/>
          </p:cNvSpPr>
          <p:nvPr/>
        </p:nvSpPr>
        <p:spPr bwMode="auto">
          <a:xfrm>
            <a:off x="3419872" y="4077072"/>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a:t>
            </a:r>
            <a:r>
              <a:rPr lang="en-US" altLang="zh-CN" sz="16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Q</a:t>
            </a:r>
            <a:r>
              <a:rPr lang="en-US" altLang="zh-CN" sz="1600" baseline="30000" dirty="0" err="1">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o</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 G</a:t>
            </a:r>
            <a:r>
              <a:rPr lang="en-US" altLang="zh-CN" sz="1600" baseline="300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k</a:t>
            </a: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a:t>
            </a:r>
          </a:p>
        </p:txBody>
      </p:sp>
      <p:sp>
        <p:nvSpPr>
          <p:cNvPr id="9" name="右箭头 80"/>
          <p:cNvSpPr>
            <a:spLocks noChangeArrowheads="1"/>
          </p:cNvSpPr>
          <p:nvPr/>
        </p:nvSpPr>
        <p:spPr bwMode="auto">
          <a:xfrm rot="5400000" flipV="1">
            <a:off x="4381532" y="4678628"/>
            <a:ext cx="576000" cy="381000"/>
          </a:xfrm>
          <a:prstGeom prst="rightArrow">
            <a:avLst>
              <a:gd name="adj1" fmla="val 50000"/>
              <a:gd name="adj2" fmla="val 49923"/>
            </a:avLst>
          </a:prstGeom>
          <a:solidFill>
            <a:srgbClr val="FF6600">
              <a:alpha val="50195"/>
            </a:srgb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10" name="矩形 9"/>
          <p:cNvSpPr/>
          <p:nvPr/>
        </p:nvSpPr>
        <p:spPr>
          <a:xfrm>
            <a:off x="5076056" y="4725144"/>
            <a:ext cx="13681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itchFamily="18" charset="0"/>
                <a:cs typeface="Times New Roman" pitchFamily="18" charset="0"/>
              </a:rPr>
              <a:t>Hash Index</a:t>
            </a:r>
            <a:endParaRPr lang="zh-CN" alt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small" spc="0" normalizeH="0" baseline="0" noProof="0" dirty="0">
                <a:ln>
                  <a:noFill/>
                </a:ln>
                <a:solidFill>
                  <a:schemeClr val="tx2"/>
                </a:solidFill>
                <a:effectLst/>
                <a:uLnTx/>
                <a:uFillTx/>
                <a:latin typeface="Times New Roman" pitchFamily="18" charset="0"/>
                <a:ea typeface="宋体" pitchFamily="2" charset="-122"/>
                <a:cs typeface="Times New Roman" pitchFamily="18" charset="0"/>
              </a:rPr>
              <a:t>Outline</a:t>
            </a:r>
            <a:endParaRPr kumimoji="0" lang="zh-CN" altLang="en-US" sz="4000" b="1" i="0" u="none" strike="noStrike" kern="1200" cap="small" spc="0" normalizeH="0" baseline="0" noProof="0" dirty="0">
              <a:ln>
                <a:noFill/>
              </a:ln>
              <a:solidFill>
                <a:schemeClr val="tx2"/>
              </a:solidFill>
              <a:effectLst/>
              <a:uLnTx/>
              <a:uFillTx/>
              <a:latin typeface="Times New Roman" pitchFamily="18" charset="0"/>
              <a:ea typeface="宋体" pitchFamily="2" charset="-122"/>
              <a:cs typeface="Times New Roman" pitchFamily="18" charset="0"/>
            </a:endParaRPr>
          </a:p>
        </p:txBody>
      </p:sp>
      <p:sp>
        <p:nvSpPr>
          <p:cNvPr id="3" name="内容占位符 2"/>
          <p:cNvSpPr txBox="1">
            <a:spLocks/>
          </p:cNvSpPr>
          <p:nvPr/>
        </p:nvSpPr>
        <p:spPr>
          <a:xfrm>
            <a:off x="683568" y="1412776"/>
            <a:ext cx="8104832" cy="4754563"/>
          </a:xfrm>
          <a:prstGeom prst="rect">
            <a:avLst/>
          </a:prstGeom>
        </p:spPr>
        <p:txBody>
          <a:bodyPr/>
          <a:lstStyle/>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a:latin typeface="Times New Roman" pitchFamily="18" charset="0"/>
                <a:ea typeface="宋体" pitchFamily="2" charset="-122"/>
                <a:cs typeface="Times New Roman" pitchFamily="18" charset="0"/>
              </a:rPr>
              <a:t>Background</a:t>
            </a:r>
            <a:endParaRPr kumimoji="0" lang="en-US" altLang="zh-CN" sz="3000" b="1" i="0" u="none" strike="noStrike" kern="1200" cap="none" spc="0" normalizeH="0" baseline="0" noProof="0" dirty="0">
              <a:ln>
                <a:noFill/>
              </a:ln>
              <a:solidFill>
                <a:schemeClr val="tx1"/>
              </a:solidFill>
              <a:effectLst/>
              <a:uLnTx/>
              <a:uFillTx/>
              <a:latin typeface="Times New Roman" pitchFamily="18" charset="0"/>
              <a:ea typeface="宋体" pitchFamily="2" charset="-122"/>
              <a:cs typeface="Times New Roman" pitchFamily="18" charset="0"/>
            </a:endParaRP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noProof="0" dirty="0">
                <a:latin typeface="Times New Roman" pitchFamily="18" charset="0"/>
                <a:ea typeface="宋体" pitchFamily="2" charset="-122"/>
                <a:cs typeface="Times New Roman" pitchFamily="18" charset="0"/>
              </a:rPr>
              <a:t>K-</a:t>
            </a:r>
            <a:r>
              <a:rPr lang="en-US" altLang="zh-CN" sz="3000" b="1" noProof="0" dirty="0" err="1">
                <a:latin typeface="Times New Roman" pitchFamily="18" charset="0"/>
                <a:ea typeface="宋体" pitchFamily="2" charset="-122"/>
                <a:cs typeface="Times New Roman" pitchFamily="18" charset="0"/>
              </a:rPr>
              <a:t>Automorphism</a:t>
            </a:r>
            <a:endParaRPr kumimoji="0" lang="en-US" altLang="zh-CN" sz="3000" b="1" i="0" u="none" strike="noStrike" kern="1200" cap="none" spc="0" normalizeH="0" baseline="0" noProof="0" dirty="0">
              <a:ln>
                <a:noFill/>
              </a:ln>
              <a:solidFill>
                <a:schemeClr val="tx1"/>
              </a:solidFill>
              <a:effectLst/>
              <a:uLnTx/>
              <a:uFillTx/>
              <a:latin typeface="Times New Roman" pitchFamily="18" charset="0"/>
              <a:ea typeface="宋体" pitchFamily="2" charset="-122"/>
              <a:cs typeface="Times New Roman" pitchFamily="18" charset="0"/>
            </a:endParaRP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err="1">
                <a:latin typeface="Times New Roman" pitchFamily="18" charset="0"/>
                <a:ea typeface="宋体" pitchFamily="2" charset="-122"/>
                <a:cs typeface="Times New Roman" pitchFamily="18" charset="0"/>
              </a:rPr>
              <a:t>Subgraph</a:t>
            </a:r>
            <a:r>
              <a:rPr lang="en-US" altLang="zh-CN" sz="3000" b="1" dirty="0">
                <a:latin typeface="Times New Roman" pitchFamily="18" charset="0"/>
                <a:ea typeface="宋体" pitchFamily="2" charset="-122"/>
                <a:cs typeface="Times New Roman" pitchFamily="18" charset="0"/>
              </a:rPr>
              <a:t> Matching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solidFill>
                  <a:schemeClr val="tx1"/>
                </a:solidFill>
                <a:effectLst/>
                <a:uLnTx/>
                <a:uFillTx/>
                <a:latin typeface="Times New Roman" pitchFamily="18" charset="0"/>
                <a:ea typeface="宋体" pitchFamily="2" charset="-122"/>
                <a:cs typeface="Times New Roman" pitchFamily="18" charset="0"/>
              </a:rPr>
              <a:t>Experimental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矩形 6"/>
          <p:cNvSpPr/>
          <p:nvPr/>
        </p:nvSpPr>
        <p:spPr>
          <a:xfrm>
            <a:off x="323528" y="4581128"/>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Client</a:t>
            </a:r>
            <a:endParaRPr lang="zh-CN" altLang="en-US" dirty="0">
              <a:solidFill>
                <a:schemeClr val="tx1"/>
              </a:solidFill>
              <a:latin typeface="Times New Roman" pitchFamily="18" charset="0"/>
              <a:cs typeface="Times New Roman" pitchFamily="18" charset="0"/>
            </a:endParaRPr>
          </a:p>
        </p:txBody>
      </p:sp>
      <p:sp>
        <p:nvSpPr>
          <p:cNvPr id="8" name="矩形 7"/>
          <p:cNvSpPr/>
          <p:nvPr/>
        </p:nvSpPr>
        <p:spPr>
          <a:xfrm>
            <a:off x="323528" y="1916832"/>
            <a:ext cx="122413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Cloud</a:t>
            </a:r>
            <a:endParaRPr lang="zh-CN" altLang="en-US" dirty="0">
              <a:solidFill>
                <a:schemeClr val="tx1"/>
              </a:solidFill>
              <a:latin typeface="Times New Roman" pitchFamily="18" charset="0"/>
              <a:cs typeface="Times New Roman" pitchFamily="18" charset="0"/>
            </a:endParaRPr>
          </a:p>
        </p:txBody>
      </p:sp>
      <p:sp>
        <p:nvSpPr>
          <p:cNvPr id="11" name="AutoShape 4"/>
          <p:cNvSpPr>
            <a:spLocks noChangeArrowheads="1"/>
          </p:cNvSpPr>
          <p:nvPr/>
        </p:nvSpPr>
        <p:spPr bwMode="auto">
          <a:xfrm>
            <a:off x="3419872" y="5150644"/>
            <a:ext cx="2376488" cy="582612"/>
          </a:xfrm>
          <a:prstGeom prst="flowChartDocument">
            <a:avLst/>
          </a:prstGeom>
          <a:gradFill rotWithShape="1">
            <a:gsLst>
              <a:gs pos="0">
                <a:srgbClr val="66CC66">
                  <a:gamma/>
                  <a:shade val="66275"/>
                  <a:invGamma/>
                </a:srgbClr>
              </a:gs>
              <a:gs pos="50000">
                <a:srgbClr val="66CC66"/>
              </a:gs>
              <a:gs pos="100000">
                <a:srgbClr val="66CC66">
                  <a:gamma/>
                  <a:shade val="66275"/>
                  <a:invGamma/>
                </a:srgbClr>
              </a:gs>
            </a:gsLst>
            <a:lin ang="2700000" scaled="1"/>
          </a:gradFill>
          <a:ln w="9525">
            <a:solidFill>
              <a:srgbClr val="66CC66"/>
            </a:solidFill>
            <a:miter lim="800000"/>
            <a:headEnd/>
            <a:tailEnd/>
          </a:ln>
          <a:effectLst>
            <a:outerShdw dist="107763" dir="2700000" algn="ctr" rotWithShape="0">
              <a:schemeClr val="bg1">
                <a:alpha val="50000"/>
              </a:schemeClr>
            </a:outerShdw>
          </a:effectLst>
        </p:spPr>
        <p:txBody>
          <a:bodyPr wrap="none" anchor="ctr"/>
          <a:lstStyle/>
          <a:p>
            <a:pPr algn="ctr">
              <a:defRPr/>
            </a:pPr>
            <a:r>
              <a:rPr lang="en-US" altLang="zh-CN" sz="1600" dirty="0">
                <a:solidFill>
                  <a:srgbClr val="FFFFFF"/>
                </a:solidFill>
                <a:effectLst>
                  <a:outerShdw blurRad="38100" dist="38100" dir="2700000" algn="tl">
                    <a:srgbClr val="000000"/>
                  </a:outerShdw>
                </a:effectLst>
                <a:latin typeface="Times New Roman" pitchFamily="18" charset="0"/>
                <a:ea typeface="MS PGothic" pitchFamily="34" charset="-128"/>
                <a:cs typeface="Times New Roman" pitchFamily="18" charset="0"/>
              </a:rPr>
              <a:t>R(Q, 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208823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1</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Upload G</a:t>
            </a:r>
            <a:r>
              <a:rPr lang="en-US" altLang="zh-CN" sz="2600" baseline="30000" dirty="0">
                <a:latin typeface="Times New Roman" pitchFamily="18" charset="0"/>
                <a:ea typeface="宋体" pitchFamily="2" charset="-122"/>
                <a:cs typeface="Times New Roman" pitchFamily="18" charset="0"/>
              </a:rPr>
              <a:t>o</a:t>
            </a:r>
            <a:r>
              <a:rPr lang="en-US" altLang="zh-CN" sz="2600" dirty="0">
                <a:latin typeface="Times New Roman" pitchFamily="18" charset="0"/>
                <a:ea typeface="宋体" pitchFamily="2" charset="-122"/>
                <a:cs typeface="Times New Roman" pitchFamily="18" charset="0"/>
              </a:rPr>
              <a:t> rather than G</a:t>
            </a:r>
            <a:r>
              <a:rPr lang="en-US" altLang="zh-CN" sz="2600" baseline="30000" dirty="0">
                <a:latin typeface="Times New Roman" pitchFamily="18" charset="0"/>
                <a:ea typeface="宋体" pitchFamily="2" charset="-122"/>
                <a:cs typeface="Times New Roman" pitchFamily="18" charset="0"/>
              </a:rPr>
              <a:t>k</a:t>
            </a:r>
            <a:r>
              <a:rPr lang="en-US" altLang="zh-CN" sz="2600" dirty="0">
                <a:latin typeface="Times New Roman" pitchFamily="18" charset="0"/>
                <a:ea typeface="宋体" pitchFamily="2" charset="-122"/>
                <a:cs typeface="Times New Roman" pitchFamily="18" charset="0"/>
              </a:rPr>
              <a:t> to the cloud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cloud storage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3247206" y="1268760"/>
            <a:ext cx="5429250" cy="2752725"/>
          </a:xfrm>
          <a:prstGeom prst="rect">
            <a:avLst/>
          </a:prstGeom>
          <a:noFill/>
          <a:ln w="9525">
            <a:noFill/>
            <a:miter lim="800000"/>
            <a:headEnd/>
            <a:tailEnd/>
          </a:ln>
        </p:spPr>
      </p:pic>
      <p:sp>
        <p:nvSpPr>
          <p:cNvPr id="13" name="TextBox 12"/>
          <p:cNvSpPr txBox="1"/>
          <p:nvPr/>
        </p:nvSpPr>
        <p:spPr>
          <a:xfrm>
            <a:off x="6444208" y="1412776"/>
            <a:ext cx="1800200"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Graph G</a:t>
            </a:r>
            <a:r>
              <a:rPr lang="en-US" altLang="zh-CN" baseline="30000" dirty="0">
                <a:latin typeface="Times New Roman" pitchFamily="18" charset="0"/>
                <a:cs typeface="Times New Roman" pitchFamily="18" charset="0"/>
              </a:rPr>
              <a:t>o</a:t>
            </a:r>
          </a:p>
          <a:p>
            <a:pPr algn="ctr"/>
            <a:r>
              <a:rPr lang="en-US" altLang="zh-CN" dirty="0">
                <a:latin typeface="Times New Roman" pitchFamily="18" charset="0"/>
                <a:cs typeface="Times New Roman" pitchFamily="18" charset="0"/>
              </a:rPr>
              <a:t>K = 2</a:t>
            </a:r>
            <a:endParaRPr lang="zh-CN" altLang="en-US" dirty="0">
              <a:latin typeface="Times New Roman" pitchFamily="18" charset="0"/>
              <a:cs typeface="Times New Roman" pitchFamily="18" charset="0"/>
            </a:endParaRPr>
          </a:p>
        </p:txBody>
      </p:sp>
      <p:sp>
        <p:nvSpPr>
          <p:cNvPr id="14" name="内容占位符 2"/>
          <p:cNvSpPr txBox="1">
            <a:spLocks/>
          </p:cNvSpPr>
          <p:nvPr/>
        </p:nvSpPr>
        <p:spPr>
          <a:xfrm>
            <a:off x="323528" y="1340768"/>
            <a:ext cx="2952328" cy="208823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1</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Upload G</a:t>
            </a:r>
            <a:r>
              <a:rPr lang="en-US" altLang="zh-CN" sz="2600" baseline="30000" dirty="0">
                <a:latin typeface="Times New Roman" pitchFamily="18" charset="0"/>
                <a:ea typeface="宋体" pitchFamily="2" charset="-122"/>
                <a:cs typeface="Times New Roman" pitchFamily="18" charset="0"/>
              </a:rPr>
              <a:t>o</a:t>
            </a:r>
            <a:r>
              <a:rPr lang="en-US" altLang="zh-CN" sz="2600" dirty="0">
                <a:latin typeface="Times New Roman" pitchFamily="18" charset="0"/>
                <a:ea typeface="宋体" pitchFamily="2" charset="-122"/>
                <a:cs typeface="Times New Roman" pitchFamily="18" charset="0"/>
              </a:rPr>
              <a:t> rather than G</a:t>
            </a:r>
            <a:r>
              <a:rPr lang="en-US" altLang="zh-CN" sz="2600" baseline="30000" dirty="0">
                <a:latin typeface="Times New Roman" pitchFamily="18" charset="0"/>
                <a:ea typeface="宋体" pitchFamily="2" charset="-122"/>
                <a:cs typeface="Times New Roman" pitchFamily="18" charset="0"/>
              </a:rPr>
              <a:t>k</a:t>
            </a:r>
            <a:r>
              <a:rPr lang="en-US" altLang="zh-CN" sz="2600" dirty="0">
                <a:latin typeface="Times New Roman" pitchFamily="18" charset="0"/>
                <a:ea typeface="宋体" pitchFamily="2" charset="-122"/>
                <a:cs typeface="Times New Roman" pitchFamily="18" charset="0"/>
              </a:rPr>
              <a:t> to the cloud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cloud storage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3075" name="Picture 3"/>
          <p:cNvPicPr>
            <a:picLocks noChangeAspect="1" noChangeArrowheads="1"/>
          </p:cNvPicPr>
          <p:nvPr/>
        </p:nvPicPr>
        <p:blipFill>
          <a:blip r:embed="rId3" cstate="print"/>
          <a:srcRect/>
          <a:stretch>
            <a:fillRect/>
          </a:stretch>
        </p:blipFill>
        <p:spPr bwMode="auto">
          <a:xfrm>
            <a:off x="5580112" y="4653136"/>
            <a:ext cx="1800871" cy="1469132"/>
          </a:xfrm>
          <a:prstGeom prst="rect">
            <a:avLst/>
          </a:prstGeom>
          <a:noFill/>
          <a:ln w="9525">
            <a:noFill/>
            <a:miter lim="800000"/>
            <a:headEnd/>
            <a:tailEnd/>
          </a:ln>
        </p:spPr>
      </p:pic>
      <p:sp>
        <p:nvSpPr>
          <p:cNvPr id="11" name="TextBox 10"/>
          <p:cNvSpPr txBox="1"/>
          <p:nvPr/>
        </p:nvSpPr>
        <p:spPr>
          <a:xfrm>
            <a:off x="4499992" y="6237312"/>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Alignment Vertex Table (AVT)</a:t>
            </a:r>
            <a:endParaRPr lang="zh-CN" altLang="en-US" baseline="30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4" cstate="print"/>
          <a:srcRect/>
          <a:stretch>
            <a:fillRect/>
          </a:stretch>
        </p:blipFill>
        <p:spPr bwMode="auto">
          <a:xfrm>
            <a:off x="3247206" y="1268760"/>
            <a:ext cx="5429250" cy="2752725"/>
          </a:xfrm>
          <a:prstGeom prst="rect">
            <a:avLst/>
          </a:prstGeom>
          <a:noFill/>
          <a:ln w="9525">
            <a:noFill/>
            <a:miter lim="800000"/>
            <a:headEnd/>
            <a:tailEnd/>
          </a:ln>
        </p:spPr>
      </p:pic>
      <p:pic>
        <p:nvPicPr>
          <p:cNvPr id="9" name="Picture 4"/>
          <p:cNvPicPr>
            <a:picLocks noChangeAspect="1" noChangeArrowheads="1"/>
          </p:cNvPicPr>
          <p:nvPr/>
        </p:nvPicPr>
        <p:blipFill>
          <a:blip r:embed="rId5" cstate="print"/>
          <a:srcRect/>
          <a:stretch>
            <a:fillRect/>
          </a:stretch>
        </p:blipFill>
        <p:spPr bwMode="auto">
          <a:xfrm>
            <a:off x="1619672" y="4048125"/>
            <a:ext cx="2752725" cy="2809875"/>
          </a:xfrm>
          <a:prstGeom prst="rect">
            <a:avLst/>
          </a:prstGeom>
          <a:noFill/>
          <a:ln w="9525">
            <a:noFill/>
            <a:miter lim="800000"/>
            <a:headEnd/>
            <a:tailEnd/>
          </a:ln>
        </p:spPr>
      </p:pic>
      <p:sp>
        <p:nvSpPr>
          <p:cNvPr id="10" name="TextBox 9"/>
          <p:cNvSpPr txBox="1"/>
          <p:nvPr/>
        </p:nvSpPr>
        <p:spPr>
          <a:xfrm>
            <a:off x="755576" y="5805264"/>
            <a:ext cx="1944216"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Query </a:t>
            </a:r>
            <a:r>
              <a:rPr lang="en-US" altLang="zh-CN" dirty="0" err="1">
                <a:latin typeface="Times New Roman" pitchFamily="18" charset="0"/>
                <a:cs typeface="Times New Roman" pitchFamily="18" charset="0"/>
              </a:rPr>
              <a:t>Q</a:t>
            </a:r>
            <a:r>
              <a:rPr lang="en-US" altLang="zh-CN" baseline="30000" dirty="0" err="1">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3" name="TextBox 12"/>
          <p:cNvSpPr txBox="1"/>
          <p:nvPr/>
        </p:nvSpPr>
        <p:spPr>
          <a:xfrm>
            <a:off x="6444208" y="1412776"/>
            <a:ext cx="1800200"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Graph G</a:t>
            </a:r>
            <a:r>
              <a:rPr lang="en-US" altLang="zh-CN" baseline="30000" dirty="0">
                <a:latin typeface="Times New Roman" pitchFamily="18" charset="0"/>
                <a:cs typeface="Times New Roman" pitchFamily="18" charset="0"/>
              </a:rPr>
              <a:t>o</a:t>
            </a:r>
          </a:p>
          <a:p>
            <a:pPr algn="ctr"/>
            <a:r>
              <a:rPr lang="en-US" altLang="zh-CN" dirty="0">
                <a:latin typeface="Times New Roman" pitchFamily="18" charset="0"/>
                <a:cs typeface="Times New Roman" pitchFamily="18" charset="0"/>
              </a:rPr>
              <a:t>K = 2</a:t>
            </a:r>
            <a:endParaRPr lang="zh-CN" altLang="en-US" dirty="0">
              <a:latin typeface="Times New Roman" pitchFamily="18" charset="0"/>
              <a:cs typeface="Times New Roman" pitchFamily="18" charset="0"/>
            </a:endParaRPr>
          </a:p>
        </p:txBody>
      </p:sp>
      <p:sp>
        <p:nvSpPr>
          <p:cNvPr id="14" name="内容占位符 2"/>
          <p:cNvSpPr txBox="1">
            <a:spLocks/>
          </p:cNvSpPr>
          <p:nvPr/>
        </p:nvSpPr>
        <p:spPr>
          <a:xfrm>
            <a:off x="323528" y="1340768"/>
            <a:ext cx="2952328" cy="208823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1</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Upload G</a:t>
            </a:r>
            <a:r>
              <a:rPr lang="en-US" altLang="zh-CN" sz="2600" baseline="30000" dirty="0">
                <a:latin typeface="Times New Roman" pitchFamily="18" charset="0"/>
                <a:ea typeface="宋体" pitchFamily="2" charset="-122"/>
                <a:cs typeface="Times New Roman" pitchFamily="18" charset="0"/>
              </a:rPr>
              <a:t>o</a:t>
            </a:r>
            <a:r>
              <a:rPr lang="en-US" altLang="zh-CN" sz="2600" dirty="0">
                <a:latin typeface="Times New Roman" pitchFamily="18" charset="0"/>
                <a:ea typeface="宋体" pitchFamily="2" charset="-122"/>
                <a:cs typeface="Times New Roman" pitchFamily="18" charset="0"/>
              </a:rPr>
              <a:t> rather than G</a:t>
            </a:r>
            <a:r>
              <a:rPr lang="en-US" altLang="zh-CN" sz="2600" baseline="30000" dirty="0">
                <a:latin typeface="Times New Roman" pitchFamily="18" charset="0"/>
                <a:ea typeface="宋体" pitchFamily="2" charset="-122"/>
                <a:cs typeface="Times New Roman" pitchFamily="18" charset="0"/>
              </a:rPr>
              <a:t>k</a:t>
            </a:r>
            <a:r>
              <a:rPr lang="en-US" altLang="zh-CN" sz="2600" dirty="0">
                <a:latin typeface="Times New Roman" pitchFamily="18" charset="0"/>
                <a:ea typeface="宋体" pitchFamily="2" charset="-122"/>
                <a:cs typeface="Times New Roman" pitchFamily="18" charset="0"/>
              </a:rPr>
              <a:t> to the cloud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cloud storage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9" name="Picture 4"/>
          <p:cNvPicPr>
            <a:picLocks noChangeAspect="1" noChangeArrowheads="1"/>
          </p:cNvPicPr>
          <p:nvPr/>
        </p:nvPicPr>
        <p:blipFill>
          <a:blip r:embed="rId3" cstate="print"/>
          <a:srcRect/>
          <a:stretch>
            <a:fillRect/>
          </a:stretch>
        </p:blipFill>
        <p:spPr bwMode="auto">
          <a:xfrm>
            <a:off x="179512" y="4048125"/>
            <a:ext cx="2752725" cy="2809875"/>
          </a:xfrm>
          <a:prstGeom prst="rect">
            <a:avLst/>
          </a:prstGeom>
          <a:noFill/>
          <a:ln w="9525">
            <a:noFill/>
            <a:miter lim="800000"/>
            <a:headEnd/>
            <a:tailEnd/>
          </a:ln>
        </p:spPr>
      </p:pic>
      <p:sp>
        <p:nvSpPr>
          <p:cNvPr id="10" name="TextBox 9"/>
          <p:cNvSpPr txBox="1"/>
          <p:nvPr/>
        </p:nvSpPr>
        <p:spPr>
          <a:xfrm>
            <a:off x="107504" y="5805264"/>
            <a:ext cx="1440160"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Query </a:t>
            </a:r>
            <a:r>
              <a:rPr lang="en-US" altLang="zh-CN" dirty="0" err="1">
                <a:latin typeface="Times New Roman" pitchFamily="18" charset="0"/>
                <a:cs typeface="Times New Roman" pitchFamily="18" charset="0"/>
              </a:rPr>
              <a:t>Q</a:t>
            </a:r>
            <a:r>
              <a:rPr lang="en-US" altLang="zh-CN" baseline="30000" dirty="0" err="1">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Star Matching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9" name="Picture 4"/>
          <p:cNvPicPr>
            <a:picLocks noChangeAspect="1" noChangeArrowheads="1"/>
          </p:cNvPicPr>
          <p:nvPr/>
        </p:nvPicPr>
        <p:blipFill>
          <a:blip r:embed="rId3" cstate="print"/>
          <a:srcRect/>
          <a:stretch>
            <a:fillRect/>
          </a:stretch>
        </p:blipFill>
        <p:spPr bwMode="auto">
          <a:xfrm>
            <a:off x="179512" y="4048125"/>
            <a:ext cx="2752725" cy="2809875"/>
          </a:xfrm>
          <a:prstGeom prst="rect">
            <a:avLst/>
          </a:prstGeom>
          <a:noFill/>
          <a:ln w="9525">
            <a:noFill/>
            <a:miter lim="800000"/>
            <a:headEnd/>
            <a:tailEnd/>
          </a:ln>
        </p:spPr>
      </p:pic>
      <p:sp>
        <p:nvSpPr>
          <p:cNvPr id="10" name="TextBox 9"/>
          <p:cNvSpPr txBox="1"/>
          <p:nvPr/>
        </p:nvSpPr>
        <p:spPr>
          <a:xfrm>
            <a:off x="107504" y="5805264"/>
            <a:ext cx="1440160"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Query </a:t>
            </a:r>
            <a:r>
              <a:rPr lang="en-US" altLang="zh-CN" dirty="0" err="1">
                <a:latin typeface="Times New Roman" pitchFamily="18" charset="0"/>
                <a:cs typeface="Times New Roman" pitchFamily="18" charset="0"/>
              </a:rPr>
              <a:t>Q</a:t>
            </a:r>
            <a:r>
              <a:rPr lang="en-US" altLang="zh-CN" baseline="30000" dirty="0" err="1">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Star Matching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pic>
        <p:nvPicPr>
          <p:cNvPr id="5123" name="Picture 3"/>
          <p:cNvPicPr>
            <a:picLocks noChangeAspect="1" noChangeArrowheads="1"/>
          </p:cNvPicPr>
          <p:nvPr/>
        </p:nvPicPr>
        <p:blipFill>
          <a:blip r:embed="rId4" cstate="print"/>
          <a:srcRect/>
          <a:stretch>
            <a:fillRect/>
          </a:stretch>
        </p:blipFill>
        <p:spPr bwMode="auto">
          <a:xfrm>
            <a:off x="4408884" y="4344352"/>
            <a:ext cx="1809750" cy="2171700"/>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6300192" y="4344352"/>
            <a:ext cx="1809750" cy="2171700"/>
          </a:xfrm>
          <a:prstGeom prst="rect">
            <a:avLst/>
          </a:prstGeom>
          <a:noFill/>
          <a:ln w="9525">
            <a:noFill/>
            <a:miter lim="800000"/>
            <a:headEnd/>
            <a:tailEnd/>
          </a:ln>
        </p:spPr>
      </p:pic>
      <p:sp>
        <p:nvSpPr>
          <p:cNvPr id="15" name="TextBox 14"/>
          <p:cNvSpPr txBox="1"/>
          <p:nvPr/>
        </p:nvSpPr>
        <p:spPr>
          <a:xfrm>
            <a:off x="4355976" y="6516052"/>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Star S</a:t>
            </a:r>
            <a:r>
              <a:rPr lang="en-US" altLang="zh-CN" baseline="-25000" dirty="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6" name="TextBox 15"/>
          <p:cNvSpPr txBox="1"/>
          <p:nvPr/>
        </p:nvSpPr>
        <p:spPr>
          <a:xfrm>
            <a:off x="6228184" y="6516052"/>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Star S</a:t>
            </a:r>
            <a:r>
              <a:rPr lang="en-US" altLang="zh-CN" baseline="-25000" dirty="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7" name="右箭头 16"/>
          <p:cNvSpPr/>
          <p:nvPr/>
        </p:nvSpPr>
        <p:spPr>
          <a:xfrm>
            <a:off x="2627784" y="5373216"/>
            <a:ext cx="1728192"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051720" y="5075892"/>
            <a:ext cx="2880320"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Query Decomposition</a:t>
            </a:r>
            <a:endParaRPr lang="zh-CN" alt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3247206" y="1268760"/>
            <a:ext cx="5429250" cy="2752725"/>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179512" y="4048125"/>
            <a:ext cx="2752725" cy="2809875"/>
          </a:xfrm>
          <a:prstGeom prst="rect">
            <a:avLst/>
          </a:prstGeom>
          <a:noFill/>
          <a:ln w="9525">
            <a:noFill/>
            <a:miter lim="800000"/>
            <a:headEnd/>
            <a:tailEnd/>
          </a:ln>
        </p:spPr>
      </p:pic>
      <p:sp>
        <p:nvSpPr>
          <p:cNvPr id="10" name="TextBox 9"/>
          <p:cNvSpPr txBox="1"/>
          <p:nvPr/>
        </p:nvSpPr>
        <p:spPr>
          <a:xfrm>
            <a:off x="107504" y="5805264"/>
            <a:ext cx="1440160"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Query </a:t>
            </a:r>
            <a:r>
              <a:rPr lang="en-US" altLang="zh-CN" dirty="0" err="1">
                <a:latin typeface="Times New Roman" pitchFamily="18" charset="0"/>
                <a:cs typeface="Times New Roman" pitchFamily="18" charset="0"/>
              </a:rPr>
              <a:t>Q</a:t>
            </a:r>
            <a:r>
              <a:rPr lang="en-US" altLang="zh-CN" baseline="30000" dirty="0" err="1">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3" name="TextBox 12"/>
          <p:cNvSpPr txBox="1"/>
          <p:nvPr/>
        </p:nvSpPr>
        <p:spPr>
          <a:xfrm>
            <a:off x="6444208" y="1484784"/>
            <a:ext cx="1944216"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Graph G</a:t>
            </a:r>
            <a:r>
              <a:rPr lang="en-US" altLang="zh-CN" baseline="30000" dirty="0">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Star Matching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pic>
        <p:nvPicPr>
          <p:cNvPr id="5123" name="Picture 3"/>
          <p:cNvPicPr>
            <a:picLocks noChangeAspect="1" noChangeArrowheads="1"/>
          </p:cNvPicPr>
          <p:nvPr/>
        </p:nvPicPr>
        <p:blipFill>
          <a:blip r:embed="rId5" cstate="print"/>
          <a:srcRect/>
          <a:stretch>
            <a:fillRect/>
          </a:stretch>
        </p:blipFill>
        <p:spPr bwMode="auto">
          <a:xfrm>
            <a:off x="4408884" y="4344352"/>
            <a:ext cx="1809750" cy="2171700"/>
          </a:xfrm>
          <a:prstGeom prst="rect">
            <a:avLst/>
          </a:prstGeom>
          <a:noFill/>
          <a:ln w="9525">
            <a:noFill/>
            <a:miter lim="800000"/>
            <a:headEnd/>
            <a:tailEnd/>
          </a:ln>
        </p:spPr>
      </p:pic>
      <p:pic>
        <p:nvPicPr>
          <p:cNvPr id="5124" name="Picture 4"/>
          <p:cNvPicPr>
            <a:picLocks noChangeAspect="1" noChangeArrowheads="1"/>
          </p:cNvPicPr>
          <p:nvPr/>
        </p:nvPicPr>
        <p:blipFill>
          <a:blip r:embed="rId6" cstate="print"/>
          <a:srcRect/>
          <a:stretch>
            <a:fillRect/>
          </a:stretch>
        </p:blipFill>
        <p:spPr bwMode="auto">
          <a:xfrm>
            <a:off x="6300192" y="4344352"/>
            <a:ext cx="1809750" cy="2171700"/>
          </a:xfrm>
          <a:prstGeom prst="rect">
            <a:avLst/>
          </a:prstGeom>
          <a:noFill/>
          <a:ln w="9525">
            <a:noFill/>
            <a:miter lim="800000"/>
            <a:headEnd/>
            <a:tailEnd/>
          </a:ln>
        </p:spPr>
      </p:pic>
      <p:sp>
        <p:nvSpPr>
          <p:cNvPr id="15" name="TextBox 14"/>
          <p:cNvSpPr txBox="1"/>
          <p:nvPr/>
        </p:nvSpPr>
        <p:spPr>
          <a:xfrm>
            <a:off x="4355976" y="6516052"/>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Star S</a:t>
            </a:r>
            <a:r>
              <a:rPr lang="en-US" altLang="zh-CN" baseline="-25000" dirty="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6" name="TextBox 15"/>
          <p:cNvSpPr txBox="1"/>
          <p:nvPr/>
        </p:nvSpPr>
        <p:spPr>
          <a:xfrm>
            <a:off x="6228184" y="6516052"/>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Star S</a:t>
            </a:r>
            <a:r>
              <a:rPr lang="en-US" altLang="zh-CN" baseline="-25000" dirty="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7" name="右箭头 16"/>
          <p:cNvSpPr/>
          <p:nvPr/>
        </p:nvSpPr>
        <p:spPr>
          <a:xfrm>
            <a:off x="2627784" y="5373216"/>
            <a:ext cx="1728192"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上箭头 17"/>
          <p:cNvSpPr/>
          <p:nvPr/>
        </p:nvSpPr>
        <p:spPr>
          <a:xfrm>
            <a:off x="6156176" y="3284984"/>
            <a:ext cx="216024" cy="1008112"/>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051720" y="5075892"/>
            <a:ext cx="2880320"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Query Decomposition</a:t>
            </a:r>
            <a:endParaRPr lang="zh-CN" altLang="en-US" dirty="0">
              <a:latin typeface="Times New Roman" pitchFamily="18" charset="0"/>
              <a:cs typeface="Times New Roman" pitchFamily="18" charset="0"/>
            </a:endParaRPr>
          </a:p>
        </p:txBody>
      </p:sp>
      <p:sp>
        <p:nvSpPr>
          <p:cNvPr id="20" name="TextBox 19"/>
          <p:cNvSpPr txBox="1"/>
          <p:nvPr/>
        </p:nvSpPr>
        <p:spPr>
          <a:xfrm>
            <a:off x="6372200" y="3717032"/>
            <a:ext cx="1800200"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Star Matching</a:t>
            </a:r>
            <a:endParaRPr lang="zh-CN" alt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367240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2</a:t>
            </a:r>
            <a:endParaRPr lang="en-US" altLang="zh-CN" sz="3000" b="1" noProof="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Estimate the search space of matching a star query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Better label generalization, better query decomposition</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query time cost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367240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2</a:t>
            </a:r>
            <a:endParaRPr lang="en-US" altLang="zh-CN" sz="3000" b="1" noProof="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Estimate the search space of matching a star query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Better label generalization, better query decomposition</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query time cost</a:t>
            </a:r>
          </a:p>
        </p:txBody>
      </p:sp>
      <p:pic>
        <p:nvPicPr>
          <p:cNvPr id="13314" name="Picture 2"/>
          <p:cNvPicPr>
            <a:picLocks noChangeAspect="1" noChangeArrowheads="1"/>
          </p:cNvPicPr>
          <p:nvPr/>
        </p:nvPicPr>
        <p:blipFill>
          <a:blip r:embed="rId3" cstate="print"/>
          <a:srcRect/>
          <a:stretch>
            <a:fillRect/>
          </a:stretch>
        </p:blipFill>
        <p:spPr bwMode="auto">
          <a:xfrm>
            <a:off x="3223592" y="1268760"/>
            <a:ext cx="4876800" cy="29622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3203848" y="1268760"/>
            <a:ext cx="4914900" cy="4933950"/>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367240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2</a:t>
            </a:r>
            <a:endParaRPr lang="en-US" altLang="zh-CN" sz="3000" b="1" noProof="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Estimate the search space of matching a star query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Better label generalization, better query decomposition</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query time cost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Background</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323528" y="1340768"/>
            <a:ext cx="8208912"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err="1">
                <a:latin typeface="Times New Roman" pitchFamily="18" charset="0"/>
                <a:ea typeface="宋体" pitchFamily="2" charset="-122"/>
                <a:cs typeface="Times New Roman" pitchFamily="18" charset="0"/>
              </a:rPr>
              <a:t>Subgraph</a:t>
            </a:r>
            <a:r>
              <a:rPr lang="en-US" altLang="zh-CN" sz="3000" b="1" noProof="0" dirty="0">
                <a:latin typeface="Times New Roman" pitchFamily="18" charset="0"/>
                <a:ea typeface="宋体" pitchFamily="2" charset="-122"/>
                <a:cs typeface="Times New Roman" pitchFamily="18" charset="0"/>
              </a:rPr>
              <a:t> Matching on Large </a:t>
            </a:r>
            <a:r>
              <a:rPr lang="en-US" altLang="zh-CN" sz="3000" b="1" dirty="0">
                <a:latin typeface="Times New Roman" pitchFamily="18" charset="0"/>
                <a:ea typeface="宋体" pitchFamily="2" charset="-122"/>
                <a:cs typeface="Times New Roman" pitchFamily="18" charset="0"/>
              </a:rPr>
              <a:t>G</a:t>
            </a:r>
            <a:r>
              <a:rPr lang="en-US" altLang="zh-CN" sz="3000" b="1" noProof="0" dirty="0" err="1">
                <a:latin typeface="Times New Roman" pitchFamily="18" charset="0"/>
                <a:ea typeface="宋体" pitchFamily="2" charset="-122"/>
                <a:cs typeface="Times New Roman" pitchFamily="18" charset="0"/>
              </a:rPr>
              <a:t>raphs</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Problem: </a:t>
            </a:r>
            <a:r>
              <a:rPr lang="en-US" altLang="zh-CN" sz="2600" dirty="0" err="1">
                <a:latin typeface="Times New Roman" pitchFamily="18" charset="0"/>
                <a:ea typeface="宋体" pitchFamily="2" charset="-122"/>
                <a:cs typeface="Times New Roman" pitchFamily="18" charset="0"/>
              </a:rPr>
              <a:t>subgraph</a:t>
            </a:r>
            <a:r>
              <a:rPr lang="en-US" altLang="zh-CN" sz="2600" dirty="0">
                <a:latin typeface="Times New Roman" pitchFamily="18" charset="0"/>
                <a:ea typeface="宋体" pitchFamily="2" charset="-122"/>
                <a:cs typeface="Times New Roman" pitchFamily="18" charset="0"/>
              </a:rPr>
              <a:t> matching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Solution: cloud computing</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Data Privacy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Problem: </a:t>
            </a:r>
            <a:r>
              <a:rPr lang="en-US" altLang="zh-CN" sz="2600" dirty="0" err="1">
                <a:latin typeface="Times New Roman" pitchFamily="18" charset="0"/>
                <a:ea typeface="宋体" pitchFamily="2" charset="-122"/>
                <a:cs typeface="Times New Roman" pitchFamily="18" charset="0"/>
              </a:rPr>
              <a:t>untrusted</a:t>
            </a:r>
            <a:r>
              <a:rPr lang="en-US" altLang="zh-CN" sz="2600" dirty="0">
                <a:latin typeface="Times New Roman" pitchFamily="18" charset="0"/>
                <a:ea typeface="宋体" pitchFamily="2" charset="-122"/>
                <a:cs typeface="Times New Roman" pitchFamily="18" charset="0"/>
              </a:rPr>
              <a:t> cloud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Solution: </a:t>
            </a:r>
            <a:r>
              <a:rPr lang="en-US" altLang="zh-CN" sz="2600" dirty="0" err="1">
                <a:latin typeface="Times New Roman" pitchFamily="18" charset="0"/>
                <a:ea typeface="宋体" pitchFamily="2" charset="-122"/>
                <a:cs typeface="Times New Roman" pitchFamily="18" charset="0"/>
              </a:rPr>
              <a:t>anonymize</a:t>
            </a:r>
            <a:r>
              <a:rPr lang="en-US" altLang="zh-CN" sz="2600" dirty="0">
                <a:latin typeface="Times New Roman" pitchFamily="18" charset="0"/>
                <a:ea typeface="宋体" pitchFamily="2" charset="-122"/>
                <a:cs typeface="Times New Roman" pitchFamily="18" charset="0"/>
              </a:rPr>
              <a:t> the original data graph and query graphs</a:t>
            </a:r>
          </a:p>
          <a:p>
            <a:pPr marL="274320" lvl="0" indent="-274320">
              <a:spcBef>
                <a:spcPts val="600"/>
              </a:spcBef>
              <a:buClr>
                <a:schemeClr val="accent1"/>
              </a:buClr>
              <a:buSzPct val="70000"/>
              <a:buFont typeface="Wingdings"/>
              <a:buChar char=""/>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p:cNvPicPr>
            <a:picLocks noChangeAspect="1" noChangeArrowheads="1"/>
          </p:cNvPicPr>
          <p:nvPr/>
        </p:nvPicPr>
        <p:blipFill>
          <a:blip r:embed="rId3" cstate="print"/>
          <a:srcRect/>
          <a:stretch>
            <a:fillRect/>
          </a:stretch>
        </p:blipFill>
        <p:spPr bwMode="auto">
          <a:xfrm>
            <a:off x="1935460" y="1484784"/>
            <a:ext cx="4076700" cy="1457325"/>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Result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cstate="print"/>
          <a:srcRect/>
          <a:stretch>
            <a:fillRect/>
          </a:stretch>
        </p:blipFill>
        <p:spPr bwMode="auto">
          <a:xfrm>
            <a:off x="1619672" y="1484784"/>
            <a:ext cx="4676775" cy="2952750"/>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Result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pic>
        <p:nvPicPr>
          <p:cNvPr id="21" name="Picture 3"/>
          <p:cNvPicPr>
            <a:picLocks noChangeAspect="1" noChangeArrowheads="1"/>
          </p:cNvPicPr>
          <p:nvPr/>
        </p:nvPicPr>
        <p:blipFill>
          <a:blip r:embed="rId4" cstate="print"/>
          <a:srcRect/>
          <a:stretch>
            <a:fillRect/>
          </a:stretch>
        </p:blipFill>
        <p:spPr bwMode="auto">
          <a:xfrm>
            <a:off x="1331640" y="4859868"/>
            <a:ext cx="1800871" cy="1469132"/>
          </a:xfrm>
          <a:prstGeom prst="rect">
            <a:avLst/>
          </a:prstGeom>
          <a:noFill/>
          <a:ln w="9525">
            <a:noFill/>
            <a:miter lim="800000"/>
            <a:headEnd/>
            <a:tailEnd/>
          </a:ln>
        </p:spPr>
      </p:pic>
      <p:sp>
        <p:nvSpPr>
          <p:cNvPr id="22" name="TextBox 21"/>
          <p:cNvSpPr txBox="1"/>
          <p:nvPr/>
        </p:nvSpPr>
        <p:spPr>
          <a:xfrm>
            <a:off x="251520" y="6444044"/>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Alignment Vertex Table (AVT)</a:t>
            </a:r>
            <a:endParaRPr lang="zh-CN" altLang="en-US" baseline="30000" dirty="0">
              <a:latin typeface="Times New Roman" pitchFamily="18" charset="0"/>
              <a:cs typeface="Times New Roman" pitchFamily="18" charset="0"/>
            </a:endParaRPr>
          </a:p>
        </p:txBody>
      </p:sp>
      <p:sp>
        <p:nvSpPr>
          <p:cNvPr id="24" name="TextBox 23"/>
          <p:cNvSpPr txBox="1"/>
          <p:nvPr/>
        </p:nvSpPr>
        <p:spPr>
          <a:xfrm>
            <a:off x="3203848" y="6434752"/>
            <a:ext cx="4032448" cy="369332"/>
          </a:xfrm>
          <a:prstGeom prst="rect">
            <a:avLst/>
          </a:prstGeom>
          <a:noFill/>
        </p:spPr>
        <p:txBody>
          <a:bodyPr wrap="square" rtlCol="0">
            <a:spAutoFit/>
          </a:bodyPr>
          <a:lstStyle/>
          <a:p>
            <a:pPr algn="ct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Function F</a:t>
            </a:r>
            <a:r>
              <a:rPr lang="en-US" altLang="zh-CN" baseline="-25000" dirty="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pic>
        <p:nvPicPr>
          <p:cNvPr id="25" name="Picture 4"/>
          <p:cNvPicPr>
            <a:picLocks noChangeAspect="1" noChangeArrowheads="1"/>
          </p:cNvPicPr>
          <p:nvPr/>
        </p:nvPicPr>
        <p:blipFill>
          <a:blip r:embed="rId5" cstate="print"/>
          <a:srcRect/>
          <a:stretch>
            <a:fillRect/>
          </a:stretch>
        </p:blipFill>
        <p:spPr bwMode="auto">
          <a:xfrm>
            <a:off x="3995936" y="4859868"/>
            <a:ext cx="2376264" cy="144047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662633" y="1340768"/>
            <a:ext cx="6581775" cy="3667125"/>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Result Join</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p:txBody>
      </p:sp>
      <p:pic>
        <p:nvPicPr>
          <p:cNvPr id="21" name="Picture 3"/>
          <p:cNvPicPr>
            <a:picLocks noChangeAspect="1" noChangeArrowheads="1"/>
          </p:cNvPicPr>
          <p:nvPr/>
        </p:nvPicPr>
        <p:blipFill>
          <a:blip r:embed="rId4" cstate="print"/>
          <a:srcRect/>
          <a:stretch>
            <a:fillRect/>
          </a:stretch>
        </p:blipFill>
        <p:spPr bwMode="auto">
          <a:xfrm>
            <a:off x="1331640" y="4859868"/>
            <a:ext cx="1800871" cy="1469132"/>
          </a:xfrm>
          <a:prstGeom prst="rect">
            <a:avLst/>
          </a:prstGeom>
          <a:noFill/>
          <a:ln w="9525">
            <a:noFill/>
            <a:miter lim="800000"/>
            <a:headEnd/>
            <a:tailEnd/>
          </a:ln>
        </p:spPr>
      </p:pic>
      <p:sp>
        <p:nvSpPr>
          <p:cNvPr id="22" name="TextBox 21"/>
          <p:cNvSpPr txBox="1"/>
          <p:nvPr/>
        </p:nvSpPr>
        <p:spPr>
          <a:xfrm>
            <a:off x="251520" y="6444044"/>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Alignment Vertex Table (AVT)</a:t>
            </a:r>
            <a:endParaRPr lang="zh-CN" altLang="en-US" baseline="30000" dirty="0">
              <a:latin typeface="Times New Roman" pitchFamily="18" charset="0"/>
              <a:cs typeface="Times New Roman" pitchFamily="18" charset="0"/>
            </a:endParaRPr>
          </a:p>
        </p:txBody>
      </p:sp>
      <p:sp>
        <p:nvSpPr>
          <p:cNvPr id="24" name="TextBox 23"/>
          <p:cNvSpPr txBox="1"/>
          <p:nvPr/>
        </p:nvSpPr>
        <p:spPr>
          <a:xfrm>
            <a:off x="3203848" y="6434752"/>
            <a:ext cx="4032448" cy="369332"/>
          </a:xfrm>
          <a:prstGeom prst="rect">
            <a:avLst/>
          </a:prstGeom>
          <a:noFill/>
        </p:spPr>
        <p:txBody>
          <a:bodyPr wrap="square" rtlCol="0">
            <a:spAutoFit/>
          </a:bodyPr>
          <a:lstStyle/>
          <a:p>
            <a:pPr algn="ct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Function F</a:t>
            </a:r>
            <a:r>
              <a:rPr lang="en-US" altLang="zh-CN" baseline="-25000" dirty="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pic>
        <p:nvPicPr>
          <p:cNvPr id="25" name="Picture 4"/>
          <p:cNvPicPr>
            <a:picLocks noChangeAspect="1" noChangeArrowheads="1"/>
          </p:cNvPicPr>
          <p:nvPr/>
        </p:nvPicPr>
        <p:blipFill>
          <a:blip r:embed="rId5" cstate="print"/>
          <a:srcRect/>
          <a:stretch>
            <a:fillRect/>
          </a:stretch>
        </p:blipFill>
        <p:spPr bwMode="auto">
          <a:xfrm>
            <a:off x="3995936" y="4859868"/>
            <a:ext cx="2376264" cy="144047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cstate="print"/>
          <a:srcRect/>
          <a:stretch>
            <a:fillRect/>
          </a:stretch>
        </p:blipFill>
        <p:spPr bwMode="auto">
          <a:xfrm>
            <a:off x="2915816" y="1484784"/>
            <a:ext cx="5760639" cy="2808312"/>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295232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Optimization 3</a:t>
            </a:r>
            <a:endParaRPr lang="en-US" altLang="zh-CN" sz="3000" b="1" noProof="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Generate </a:t>
            </a:r>
            <a:r>
              <a:rPr lang="en-US" altLang="zh-CN" sz="2600" dirty="0" err="1">
                <a:latin typeface="Times New Roman" pitchFamily="18" charset="0"/>
                <a:ea typeface="宋体" pitchFamily="2" charset="-122"/>
                <a:cs typeface="Times New Roman" pitchFamily="18" charset="0"/>
              </a:rPr>
              <a:t>R</a:t>
            </a:r>
            <a:r>
              <a:rPr lang="en-US" altLang="zh-CN" sz="2600" baseline="-25000" dirty="0" err="1">
                <a:latin typeface="Times New Roman" pitchFamily="18" charset="0"/>
                <a:ea typeface="宋体" pitchFamily="2" charset="-122"/>
                <a:cs typeface="Times New Roman" pitchFamily="18" charset="0"/>
              </a:rPr>
              <a:t>in</a:t>
            </a:r>
            <a:r>
              <a:rPr lang="en-US" altLang="zh-CN" sz="2600" dirty="0">
                <a:latin typeface="Times New Roman" pitchFamily="18" charset="0"/>
                <a:ea typeface="宋体" pitchFamily="2" charset="-122"/>
                <a:cs typeface="Times New Roman" pitchFamily="18" charset="0"/>
              </a:rPr>
              <a:t> rather than all the results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Save query time cost and communication cost</a:t>
            </a:r>
          </a:p>
        </p:txBody>
      </p:sp>
      <p:pic>
        <p:nvPicPr>
          <p:cNvPr id="21" name="Picture 3"/>
          <p:cNvPicPr>
            <a:picLocks noChangeAspect="1" noChangeArrowheads="1"/>
          </p:cNvPicPr>
          <p:nvPr/>
        </p:nvPicPr>
        <p:blipFill>
          <a:blip r:embed="rId4" cstate="print"/>
          <a:srcRect/>
          <a:stretch>
            <a:fillRect/>
          </a:stretch>
        </p:blipFill>
        <p:spPr bwMode="auto">
          <a:xfrm>
            <a:off x="1331640" y="4859868"/>
            <a:ext cx="1800871" cy="1469132"/>
          </a:xfrm>
          <a:prstGeom prst="rect">
            <a:avLst/>
          </a:prstGeom>
          <a:noFill/>
          <a:ln w="9525">
            <a:noFill/>
            <a:miter lim="800000"/>
            <a:headEnd/>
            <a:tailEnd/>
          </a:ln>
        </p:spPr>
      </p:pic>
      <p:sp>
        <p:nvSpPr>
          <p:cNvPr id="22" name="TextBox 21"/>
          <p:cNvSpPr txBox="1"/>
          <p:nvPr/>
        </p:nvSpPr>
        <p:spPr>
          <a:xfrm>
            <a:off x="251520" y="6444044"/>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Alignment Vertex Table (AVT)</a:t>
            </a:r>
            <a:endParaRPr lang="zh-CN" altLang="en-US" baseline="30000" dirty="0">
              <a:latin typeface="Times New Roman" pitchFamily="18" charset="0"/>
              <a:cs typeface="Times New Roman" pitchFamily="18" charset="0"/>
            </a:endParaRPr>
          </a:p>
        </p:txBody>
      </p:sp>
      <p:sp>
        <p:nvSpPr>
          <p:cNvPr id="24" name="TextBox 23"/>
          <p:cNvSpPr txBox="1"/>
          <p:nvPr/>
        </p:nvSpPr>
        <p:spPr>
          <a:xfrm>
            <a:off x="3203848" y="6434752"/>
            <a:ext cx="4032448" cy="369332"/>
          </a:xfrm>
          <a:prstGeom prst="rect">
            <a:avLst/>
          </a:prstGeom>
          <a:noFill/>
        </p:spPr>
        <p:txBody>
          <a:bodyPr wrap="square" rtlCol="0">
            <a:spAutoFit/>
          </a:bodyPr>
          <a:lstStyle/>
          <a:p>
            <a:pPr algn="ct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Function F</a:t>
            </a:r>
            <a:r>
              <a:rPr lang="en-US" altLang="zh-CN" baseline="-25000" dirty="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pic>
        <p:nvPicPr>
          <p:cNvPr id="25" name="Picture 4"/>
          <p:cNvPicPr>
            <a:picLocks noChangeAspect="1" noChangeArrowheads="1"/>
          </p:cNvPicPr>
          <p:nvPr/>
        </p:nvPicPr>
        <p:blipFill>
          <a:blip r:embed="rId5" cstate="print"/>
          <a:srcRect/>
          <a:stretch>
            <a:fillRect/>
          </a:stretch>
        </p:blipFill>
        <p:spPr bwMode="auto">
          <a:xfrm>
            <a:off x="3995936" y="4859868"/>
            <a:ext cx="2376264" cy="144047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3600400"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Client</a:t>
            </a:r>
            <a:r>
              <a:rPr lang="en-US" altLang="zh-CN" sz="3000" b="1" dirty="0">
                <a:latin typeface="Times New Roman" pitchFamily="18" charset="0"/>
                <a:ea typeface="宋体" pitchFamily="2" charset="-122"/>
                <a:cs typeface="Times New Roman" pitchFamily="18" charset="0"/>
              </a:rPr>
              <a:t> Filtering</a:t>
            </a:r>
            <a:endParaRPr lang="en-US" altLang="zh-CN" sz="3000" b="1" noProof="0" dirty="0">
              <a:latin typeface="Times New Roman" pitchFamily="18" charset="0"/>
              <a:ea typeface="宋体" pitchFamily="2" charset="-122"/>
              <a:cs typeface="Times New Roman" pitchFamily="18" charset="0"/>
            </a:endParaRPr>
          </a:p>
        </p:txBody>
      </p:sp>
      <p:pic>
        <p:nvPicPr>
          <p:cNvPr id="14338" name="Picture 2"/>
          <p:cNvPicPr>
            <a:picLocks noChangeAspect="1" noChangeArrowheads="1"/>
          </p:cNvPicPr>
          <p:nvPr/>
        </p:nvPicPr>
        <p:blipFill>
          <a:blip r:embed="rId3" cstate="print"/>
          <a:srcRect/>
          <a:stretch>
            <a:fillRect/>
          </a:stretch>
        </p:blipFill>
        <p:spPr bwMode="auto">
          <a:xfrm>
            <a:off x="154335" y="2276872"/>
            <a:ext cx="1969393" cy="3667125"/>
          </a:xfrm>
          <a:prstGeom prst="rect">
            <a:avLst/>
          </a:prstGeom>
          <a:noFill/>
          <a:ln w="9525">
            <a:noFill/>
            <a:miter lim="800000"/>
            <a:headEnd/>
            <a:tailEnd/>
          </a:ln>
        </p:spPr>
      </p:pic>
      <p:sp>
        <p:nvSpPr>
          <p:cNvPr id="26" name="TextBox 25"/>
          <p:cNvSpPr txBox="1"/>
          <p:nvPr/>
        </p:nvSpPr>
        <p:spPr>
          <a:xfrm>
            <a:off x="251520" y="5949280"/>
            <a:ext cx="1368152"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Generating Candidate Results</a:t>
            </a:r>
            <a:endParaRPr lang="zh-CN" alt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4032448"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Client</a:t>
            </a:r>
            <a:r>
              <a:rPr lang="en-US" altLang="zh-CN" sz="3000" b="1" dirty="0">
                <a:latin typeface="Times New Roman" pitchFamily="18" charset="0"/>
                <a:ea typeface="宋体" pitchFamily="2" charset="-122"/>
                <a:cs typeface="Times New Roman" pitchFamily="18" charset="0"/>
              </a:rPr>
              <a:t> Filtering</a:t>
            </a:r>
            <a:endParaRPr lang="en-US" altLang="zh-CN" sz="3000" b="1" noProof="0" dirty="0">
              <a:latin typeface="Times New Roman" pitchFamily="18" charset="0"/>
              <a:ea typeface="宋体" pitchFamily="2" charset="-122"/>
              <a:cs typeface="Times New Roman" pitchFamily="18" charset="0"/>
            </a:endParaRPr>
          </a:p>
        </p:txBody>
      </p:sp>
      <p:pic>
        <p:nvPicPr>
          <p:cNvPr id="14338" name="Picture 2"/>
          <p:cNvPicPr>
            <a:picLocks noChangeAspect="1" noChangeArrowheads="1"/>
          </p:cNvPicPr>
          <p:nvPr/>
        </p:nvPicPr>
        <p:blipFill>
          <a:blip r:embed="rId3" cstate="print"/>
          <a:srcRect/>
          <a:stretch>
            <a:fillRect/>
          </a:stretch>
        </p:blipFill>
        <p:spPr bwMode="auto">
          <a:xfrm>
            <a:off x="154335" y="2276872"/>
            <a:ext cx="1969393" cy="3667125"/>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771800" y="2276872"/>
            <a:ext cx="1512168" cy="3314700"/>
          </a:xfrm>
          <a:prstGeom prst="rect">
            <a:avLst/>
          </a:prstGeom>
          <a:noFill/>
          <a:ln w="9525">
            <a:noFill/>
            <a:miter lim="800000"/>
            <a:headEnd/>
            <a:tailEnd/>
          </a:ln>
        </p:spPr>
      </p:pic>
      <p:pic>
        <p:nvPicPr>
          <p:cNvPr id="14340" name="Picture 4"/>
          <p:cNvPicPr>
            <a:picLocks noChangeAspect="1" noChangeArrowheads="1"/>
          </p:cNvPicPr>
          <p:nvPr/>
        </p:nvPicPr>
        <p:blipFill>
          <a:blip r:embed="rId5" cstate="print"/>
          <a:srcRect/>
          <a:stretch>
            <a:fillRect/>
          </a:stretch>
        </p:blipFill>
        <p:spPr bwMode="auto">
          <a:xfrm>
            <a:off x="2195736" y="3789040"/>
            <a:ext cx="576064" cy="371475"/>
          </a:xfrm>
          <a:prstGeom prst="rect">
            <a:avLst/>
          </a:prstGeom>
          <a:noFill/>
          <a:ln w="9525">
            <a:noFill/>
            <a:miter lim="800000"/>
            <a:headEnd/>
            <a:tailEnd/>
          </a:ln>
        </p:spPr>
      </p:pic>
      <p:sp>
        <p:nvSpPr>
          <p:cNvPr id="12" name="椭圆 11"/>
          <p:cNvSpPr/>
          <p:nvPr/>
        </p:nvSpPr>
        <p:spPr>
          <a:xfrm>
            <a:off x="2483768" y="2996952"/>
            <a:ext cx="20882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843808" y="6156012"/>
            <a:ext cx="1368152"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Filtering</a:t>
            </a:r>
            <a:endParaRPr lang="zh-CN" altLang="en-US" dirty="0">
              <a:latin typeface="Times New Roman" pitchFamily="18" charset="0"/>
              <a:cs typeface="Times New Roman" pitchFamily="18" charset="0"/>
            </a:endParaRPr>
          </a:p>
        </p:txBody>
      </p:sp>
      <p:sp>
        <p:nvSpPr>
          <p:cNvPr id="26" name="TextBox 25"/>
          <p:cNvSpPr txBox="1"/>
          <p:nvPr/>
        </p:nvSpPr>
        <p:spPr>
          <a:xfrm>
            <a:off x="251520" y="5949280"/>
            <a:ext cx="1368152"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Generating Candidate Results</a:t>
            </a:r>
            <a:endParaRPr lang="zh-CN" alt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err="1">
                <a:solidFill>
                  <a:schemeClr val="tx2"/>
                </a:solidFill>
                <a:latin typeface="Times New Roman" pitchFamily="18" charset="0"/>
                <a:ea typeface="宋体" pitchFamily="2" charset="-122"/>
                <a:cs typeface="Times New Roman" pitchFamily="18" charset="0"/>
              </a:rPr>
              <a:t>Subgraph</a:t>
            </a:r>
            <a:r>
              <a:rPr lang="en-US" altLang="zh-CN" sz="4000" b="1" cap="small" dirty="0">
                <a:solidFill>
                  <a:schemeClr val="tx2"/>
                </a:solidFill>
                <a:latin typeface="Times New Roman" pitchFamily="18" charset="0"/>
                <a:ea typeface="宋体" pitchFamily="2" charset="-122"/>
                <a:cs typeface="Times New Roman" pitchFamily="18" charset="0"/>
              </a:rPr>
              <a:t> Matching</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14" name="内容占位符 2"/>
          <p:cNvSpPr txBox="1">
            <a:spLocks/>
          </p:cNvSpPr>
          <p:nvPr/>
        </p:nvSpPr>
        <p:spPr>
          <a:xfrm>
            <a:off x="323528" y="1340768"/>
            <a:ext cx="3600400" cy="64807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Client</a:t>
            </a:r>
            <a:r>
              <a:rPr lang="en-US" altLang="zh-CN" sz="3000" b="1" dirty="0">
                <a:latin typeface="Times New Roman" pitchFamily="18" charset="0"/>
                <a:ea typeface="宋体" pitchFamily="2" charset="-122"/>
                <a:cs typeface="Times New Roman" pitchFamily="18" charset="0"/>
              </a:rPr>
              <a:t> Filtering</a:t>
            </a:r>
            <a:endParaRPr lang="en-US" altLang="zh-CN" sz="3000" b="1" noProof="0" dirty="0">
              <a:latin typeface="Times New Roman" pitchFamily="18" charset="0"/>
              <a:ea typeface="宋体" pitchFamily="2" charset="-122"/>
              <a:cs typeface="Times New Roman" pitchFamily="18" charset="0"/>
            </a:endParaRPr>
          </a:p>
        </p:txBody>
      </p:sp>
      <p:pic>
        <p:nvPicPr>
          <p:cNvPr id="14338" name="Picture 2"/>
          <p:cNvPicPr>
            <a:picLocks noChangeAspect="1" noChangeArrowheads="1"/>
          </p:cNvPicPr>
          <p:nvPr/>
        </p:nvPicPr>
        <p:blipFill>
          <a:blip r:embed="rId3" cstate="print"/>
          <a:srcRect/>
          <a:stretch>
            <a:fillRect/>
          </a:stretch>
        </p:blipFill>
        <p:spPr bwMode="auto">
          <a:xfrm>
            <a:off x="154335" y="2276872"/>
            <a:ext cx="1969393" cy="3667125"/>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771800" y="2276872"/>
            <a:ext cx="1512168" cy="3314700"/>
          </a:xfrm>
          <a:prstGeom prst="rect">
            <a:avLst/>
          </a:prstGeom>
          <a:noFill/>
          <a:ln w="9525">
            <a:noFill/>
            <a:miter lim="800000"/>
            <a:headEnd/>
            <a:tailEnd/>
          </a:ln>
        </p:spPr>
      </p:pic>
      <p:pic>
        <p:nvPicPr>
          <p:cNvPr id="14340" name="Picture 4"/>
          <p:cNvPicPr>
            <a:picLocks noChangeAspect="1" noChangeArrowheads="1"/>
          </p:cNvPicPr>
          <p:nvPr/>
        </p:nvPicPr>
        <p:blipFill>
          <a:blip r:embed="rId5" cstate="print"/>
          <a:srcRect/>
          <a:stretch>
            <a:fillRect/>
          </a:stretch>
        </p:blipFill>
        <p:spPr bwMode="auto">
          <a:xfrm>
            <a:off x="2195736" y="3789040"/>
            <a:ext cx="576064" cy="371475"/>
          </a:xfrm>
          <a:prstGeom prst="rect">
            <a:avLst/>
          </a:prstGeom>
          <a:noFill/>
          <a:ln w="9525">
            <a:noFill/>
            <a:miter lim="800000"/>
            <a:headEnd/>
            <a:tailEnd/>
          </a:ln>
        </p:spPr>
      </p:pic>
      <p:sp>
        <p:nvSpPr>
          <p:cNvPr id="12" name="椭圆 11"/>
          <p:cNvSpPr/>
          <p:nvPr/>
        </p:nvSpPr>
        <p:spPr>
          <a:xfrm>
            <a:off x="2483768" y="2996952"/>
            <a:ext cx="20882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p:cNvPicPr>
            <a:picLocks noChangeAspect="1" noChangeArrowheads="1"/>
          </p:cNvPicPr>
          <p:nvPr/>
        </p:nvPicPr>
        <p:blipFill>
          <a:blip r:embed="rId5" cstate="print"/>
          <a:srcRect/>
          <a:stretch>
            <a:fillRect/>
          </a:stretch>
        </p:blipFill>
        <p:spPr bwMode="auto">
          <a:xfrm>
            <a:off x="4355976" y="3789040"/>
            <a:ext cx="576064" cy="371475"/>
          </a:xfrm>
          <a:prstGeom prst="rect">
            <a:avLst/>
          </a:prstGeom>
          <a:noFill/>
          <a:ln w="9525">
            <a:noFill/>
            <a:miter lim="800000"/>
            <a:headEnd/>
            <a:tailEnd/>
          </a:ln>
        </p:spPr>
      </p:pic>
      <p:pic>
        <p:nvPicPr>
          <p:cNvPr id="15" name="Picture 9"/>
          <p:cNvPicPr>
            <a:picLocks noChangeAspect="1" noChangeArrowheads="1"/>
          </p:cNvPicPr>
          <p:nvPr/>
        </p:nvPicPr>
        <p:blipFill>
          <a:blip r:embed="rId6" cstate="print"/>
          <a:srcRect/>
          <a:stretch>
            <a:fillRect/>
          </a:stretch>
        </p:blipFill>
        <p:spPr bwMode="auto">
          <a:xfrm>
            <a:off x="5652120" y="188640"/>
            <a:ext cx="2952328" cy="2442049"/>
          </a:xfrm>
          <a:prstGeom prst="rect">
            <a:avLst/>
          </a:prstGeom>
          <a:noFill/>
          <a:ln w="9525">
            <a:noFill/>
            <a:miter lim="800000"/>
            <a:headEnd/>
            <a:tailEnd/>
          </a:ln>
        </p:spPr>
      </p:pic>
      <p:sp>
        <p:nvSpPr>
          <p:cNvPr id="16" name="TextBox 15"/>
          <p:cNvSpPr txBox="1"/>
          <p:nvPr/>
        </p:nvSpPr>
        <p:spPr>
          <a:xfrm>
            <a:off x="5508104" y="1412776"/>
            <a:ext cx="1368152"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Query Q</a:t>
            </a:r>
            <a:endParaRPr lang="zh-CN" altLang="en-US" dirty="0">
              <a:latin typeface="Times New Roman" pitchFamily="18" charset="0"/>
              <a:cs typeface="Times New Roman" pitchFamily="18" charset="0"/>
            </a:endParaRPr>
          </a:p>
        </p:txBody>
      </p:sp>
      <p:pic>
        <p:nvPicPr>
          <p:cNvPr id="14343" name="Picture 7"/>
          <p:cNvPicPr>
            <a:picLocks noChangeAspect="1" noChangeArrowheads="1"/>
          </p:cNvPicPr>
          <p:nvPr/>
        </p:nvPicPr>
        <p:blipFill>
          <a:blip r:embed="rId7" cstate="print"/>
          <a:srcRect/>
          <a:stretch>
            <a:fillRect/>
          </a:stretch>
        </p:blipFill>
        <p:spPr bwMode="auto">
          <a:xfrm>
            <a:off x="4924425" y="3501008"/>
            <a:ext cx="4219575" cy="3019425"/>
          </a:xfrm>
          <a:prstGeom prst="rect">
            <a:avLst/>
          </a:prstGeom>
          <a:noFill/>
          <a:ln w="9525">
            <a:noFill/>
            <a:miter lim="800000"/>
            <a:headEnd/>
            <a:tailEnd/>
          </a:ln>
        </p:spPr>
      </p:pic>
      <p:sp>
        <p:nvSpPr>
          <p:cNvPr id="19" name="TextBox 18"/>
          <p:cNvSpPr txBox="1"/>
          <p:nvPr/>
        </p:nvSpPr>
        <p:spPr>
          <a:xfrm>
            <a:off x="4860032" y="6095037"/>
            <a:ext cx="1368152"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Matching  Result</a:t>
            </a:r>
            <a:endParaRPr lang="zh-CN" altLang="en-US" dirty="0">
              <a:latin typeface="Times New Roman" pitchFamily="18" charset="0"/>
              <a:cs typeface="Times New Roman" pitchFamily="18" charset="0"/>
            </a:endParaRPr>
          </a:p>
        </p:txBody>
      </p:sp>
      <p:pic>
        <p:nvPicPr>
          <p:cNvPr id="14344" name="Picture 8"/>
          <p:cNvPicPr>
            <a:picLocks noChangeAspect="1" noChangeArrowheads="1"/>
          </p:cNvPicPr>
          <p:nvPr/>
        </p:nvPicPr>
        <p:blipFill>
          <a:blip r:embed="rId8" cstate="print"/>
          <a:srcRect/>
          <a:stretch>
            <a:fillRect/>
          </a:stretch>
        </p:blipFill>
        <p:spPr bwMode="auto">
          <a:xfrm rot="5400000">
            <a:off x="7052555" y="2892661"/>
            <a:ext cx="727521" cy="360040"/>
          </a:xfrm>
          <a:prstGeom prst="rect">
            <a:avLst/>
          </a:prstGeom>
          <a:noFill/>
          <a:ln w="9525">
            <a:noFill/>
            <a:miter lim="800000"/>
            <a:headEnd/>
            <a:tailEnd/>
          </a:ln>
        </p:spPr>
      </p:pic>
      <p:sp>
        <p:nvSpPr>
          <p:cNvPr id="23" name="TextBox 22"/>
          <p:cNvSpPr txBox="1"/>
          <p:nvPr/>
        </p:nvSpPr>
        <p:spPr>
          <a:xfrm>
            <a:off x="2843808" y="6156012"/>
            <a:ext cx="1368152"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Filtering</a:t>
            </a:r>
            <a:endParaRPr lang="zh-CN" altLang="en-US" dirty="0">
              <a:latin typeface="Times New Roman" pitchFamily="18" charset="0"/>
              <a:cs typeface="Times New Roman" pitchFamily="18" charset="0"/>
            </a:endParaRPr>
          </a:p>
        </p:txBody>
      </p:sp>
      <p:sp>
        <p:nvSpPr>
          <p:cNvPr id="26" name="TextBox 25"/>
          <p:cNvSpPr txBox="1"/>
          <p:nvPr/>
        </p:nvSpPr>
        <p:spPr>
          <a:xfrm>
            <a:off x="251520" y="5949280"/>
            <a:ext cx="1368152"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Generating Candidate Results</a:t>
            </a:r>
            <a:endParaRPr lang="zh-CN" alt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323528" y="1340768"/>
            <a:ext cx="8208912"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Original Data Graphs: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10</a:t>
            </a:r>
            <a:r>
              <a:rPr lang="en-US" altLang="zh-CN" sz="2600" baseline="30000" dirty="0">
                <a:latin typeface="Times New Roman" pitchFamily="18" charset="0"/>
                <a:ea typeface="宋体" pitchFamily="2" charset="-122"/>
                <a:cs typeface="Times New Roman" pitchFamily="18" charset="0"/>
              </a:rPr>
              <a:t>5</a:t>
            </a:r>
            <a:r>
              <a:rPr lang="en-US" altLang="zh-CN" sz="2600" dirty="0">
                <a:latin typeface="Times New Roman" pitchFamily="18" charset="0"/>
                <a:ea typeface="宋体" pitchFamily="2" charset="-122"/>
                <a:cs typeface="Times New Roman" pitchFamily="18" charset="0"/>
              </a:rPr>
              <a:t> – 10</a:t>
            </a:r>
            <a:r>
              <a:rPr lang="en-US" altLang="zh-CN" sz="2600" baseline="30000" dirty="0">
                <a:latin typeface="Times New Roman" pitchFamily="18" charset="0"/>
                <a:ea typeface="宋体" pitchFamily="2" charset="-122"/>
                <a:cs typeface="Times New Roman" pitchFamily="18" charset="0"/>
              </a:rPr>
              <a:t>7</a:t>
            </a:r>
            <a:r>
              <a:rPr lang="en-US" altLang="zh-CN" sz="2600" dirty="0">
                <a:latin typeface="Times New Roman" pitchFamily="18" charset="0"/>
                <a:ea typeface="宋体" pitchFamily="2" charset="-122"/>
                <a:cs typeface="Times New Roman" pitchFamily="18" charset="0"/>
              </a:rPr>
              <a:t> vertices, 10</a:t>
            </a:r>
            <a:r>
              <a:rPr lang="en-US" altLang="zh-CN" sz="2600" baseline="30000" dirty="0">
                <a:latin typeface="Times New Roman" pitchFamily="18" charset="0"/>
                <a:ea typeface="宋体" pitchFamily="2" charset="-122"/>
                <a:cs typeface="Times New Roman" pitchFamily="18" charset="0"/>
              </a:rPr>
              <a:t>6</a:t>
            </a:r>
            <a:r>
              <a:rPr lang="en-US" altLang="zh-CN" sz="2600" dirty="0">
                <a:latin typeface="Times New Roman" pitchFamily="18" charset="0"/>
                <a:ea typeface="宋体" pitchFamily="2" charset="-122"/>
                <a:cs typeface="Times New Roman" pitchFamily="18" charset="0"/>
              </a:rPr>
              <a:t> – 10</a:t>
            </a:r>
            <a:r>
              <a:rPr lang="en-US" altLang="zh-CN" sz="2600" baseline="30000" dirty="0">
                <a:latin typeface="Times New Roman" pitchFamily="18" charset="0"/>
                <a:ea typeface="宋体" pitchFamily="2" charset="-122"/>
                <a:cs typeface="Times New Roman" pitchFamily="18" charset="0"/>
              </a:rPr>
              <a:t>8</a:t>
            </a:r>
            <a:r>
              <a:rPr lang="en-US" altLang="zh-CN" sz="2600" dirty="0">
                <a:latin typeface="Times New Roman" pitchFamily="18" charset="0"/>
                <a:ea typeface="宋体" pitchFamily="2" charset="-122"/>
                <a:cs typeface="Times New Roman" pitchFamily="18" charset="0"/>
              </a:rPr>
              <a:t> edges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The ratio of # of vertices to # of different labels: around 10</a:t>
            </a:r>
            <a:r>
              <a:rPr lang="en-US" altLang="zh-CN" sz="2600" baseline="30000" dirty="0">
                <a:latin typeface="Times New Roman" pitchFamily="18" charset="0"/>
                <a:ea typeface="宋体" pitchFamily="2" charset="-122"/>
                <a:cs typeface="Times New Roman" pitchFamily="18" charset="0"/>
              </a:rPr>
              <a:t>3</a:t>
            </a:r>
          </a:p>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Original Query Graphs: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4 – 12 edges</a:t>
            </a:r>
            <a:endParaRPr lang="en-US" altLang="zh-CN" sz="2600" baseline="30000" dirty="0">
              <a:latin typeface="Times New Roman" pitchFamily="18" charset="0"/>
              <a:ea typeface="宋体" pitchFamily="2" charset="-122"/>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323528" y="1340768"/>
            <a:ext cx="8208912"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Methods</a:t>
            </a:r>
            <a:r>
              <a:rPr lang="en-US" altLang="zh-CN" sz="3000" b="1" noProof="0" dirty="0">
                <a:latin typeface="Times New Roman" pitchFamily="18" charset="0"/>
                <a:ea typeface="宋体" pitchFamily="2" charset="-122"/>
                <a:cs typeface="Times New Roman" pitchFamily="18" charset="0"/>
              </a:rPr>
              <a: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EFF: </a:t>
            </a:r>
            <a:r>
              <a:rPr lang="en-US" altLang="zh-CN" sz="2600" dirty="0">
                <a:latin typeface="Times New Roman" pitchFamily="18" charset="0"/>
                <a:ea typeface="宋体" pitchFamily="2" charset="-122"/>
                <a:cs typeface="Times New Roman" pitchFamily="18" charset="0"/>
              </a:rPr>
              <a:t>applies all the three optimizations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323528" y="1340768"/>
            <a:ext cx="8208912"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Methods</a:t>
            </a:r>
            <a:r>
              <a:rPr lang="en-US" altLang="zh-CN" sz="3000" b="1" noProof="0" dirty="0">
                <a:latin typeface="Times New Roman" pitchFamily="18" charset="0"/>
                <a:ea typeface="宋体" pitchFamily="2" charset="-122"/>
                <a:cs typeface="Times New Roman" pitchFamily="18" charset="0"/>
              </a:rPr>
              <a: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EFF: </a:t>
            </a:r>
            <a:r>
              <a:rPr lang="en-US" altLang="zh-CN" sz="2600" dirty="0">
                <a:latin typeface="Times New Roman" pitchFamily="18" charset="0"/>
                <a:ea typeface="宋体" pitchFamily="2" charset="-122"/>
                <a:cs typeface="Times New Roman" pitchFamily="18" charset="0"/>
              </a:rPr>
              <a:t>applies all the three optimizations</a:t>
            </a: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BAS: </a:t>
            </a:r>
            <a:r>
              <a:rPr lang="en-US" altLang="zh-CN" sz="2600" dirty="0">
                <a:latin typeface="Times New Roman" pitchFamily="18" charset="0"/>
                <a:ea typeface="宋体" pitchFamily="2" charset="-122"/>
                <a:cs typeface="Times New Roman" pitchFamily="18" charset="0"/>
              </a:rPr>
              <a:t>directly uploading the whole k-</a:t>
            </a:r>
            <a:r>
              <a:rPr lang="en-US" altLang="zh-CN" sz="2600" dirty="0" err="1">
                <a:latin typeface="Times New Roman" pitchFamily="18" charset="0"/>
                <a:ea typeface="宋体" pitchFamily="2" charset="-122"/>
                <a:cs typeface="Times New Roman" pitchFamily="18" charset="0"/>
              </a:rPr>
              <a:t>automorphic</a:t>
            </a:r>
            <a:r>
              <a:rPr lang="en-US" altLang="zh-CN" sz="2600" dirty="0">
                <a:latin typeface="Times New Roman" pitchFamily="18" charset="0"/>
                <a:ea typeface="宋体" pitchFamily="2" charset="-122"/>
                <a:cs typeface="Times New Roman" pitchFamily="18" charset="0"/>
              </a:rPr>
              <a:t> graph to the cloud </a:t>
            </a:r>
            <a:endParaRPr lang="it-IT" altLang="zh-CN" sz="2600" dirty="0">
              <a:latin typeface="Times New Roman" pitchFamily="18" charset="0"/>
              <a:ea typeface="宋体" pitchFamily="2"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1031" name="Picture 7"/>
          <p:cNvPicPr>
            <a:picLocks noChangeAspect="1" noChangeArrowheads="1"/>
          </p:cNvPicPr>
          <p:nvPr/>
        </p:nvPicPr>
        <p:blipFill>
          <a:blip r:embed="rId3" cstate="print"/>
          <a:srcRect/>
          <a:stretch>
            <a:fillRect/>
          </a:stretch>
        </p:blipFill>
        <p:spPr bwMode="auto">
          <a:xfrm>
            <a:off x="1187624" y="1290480"/>
            <a:ext cx="6696744" cy="3002616"/>
          </a:xfrm>
          <a:prstGeom prst="rect">
            <a:avLst/>
          </a:prstGeom>
          <a:noFill/>
          <a:ln w="9525">
            <a:noFill/>
            <a:miter lim="800000"/>
            <a:headEnd/>
            <a:tailEnd/>
          </a:ln>
        </p:spPr>
      </p:pic>
      <p:pic>
        <p:nvPicPr>
          <p:cNvPr id="1032" name="Picture 8"/>
          <p:cNvPicPr>
            <a:picLocks noChangeAspect="1" noChangeArrowheads="1"/>
          </p:cNvPicPr>
          <p:nvPr/>
        </p:nvPicPr>
        <p:blipFill>
          <a:blip r:embed="rId4" cstate="print"/>
          <a:srcRect/>
          <a:stretch>
            <a:fillRect/>
          </a:stretch>
        </p:blipFill>
        <p:spPr bwMode="auto">
          <a:xfrm>
            <a:off x="3347864" y="4653136"/>
            <a:ext cx="2476500" cy="1647825"/>
          </a:xfrm>
          <a:prstGeom prst="rect">
            <a:avLst/>
          </a:prstGeom>
          <a:noFill/>
          <a:ln w="9525">
            <a:noFill/>
            <a:miter lim="800000"/>
            <a:headEnd/>
            <a:tailEnd/>
          </a:ln>
        </p:spPr>
      </p:pic>
      <p:sp>
        <p:nvSpPr>
          <p:cNvPr id="14" name="TextBox 13"/>
          <p:cNvSpPr txBox="1"/>
          <p:nvPr/>
        </p:nvSpPr>
        <p:spPr>
          <a:xfrm>
            <a:off x="3563888" y="3429000"/>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Graph G</a:t>
            </a:r>
            <a:endParaRPr lang="zh-CN" alt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323528" y="1340768"/>
            <a:ext cx="8208912"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Methods</a:t>
            </a:r>
            <a:r>
              <a:rPr lang="en-US" altLang="zh-CN" sz="3000" b="1" noProof="0" dirty="0">
                <a:latin typeface="Times New Roman" pitchFamily="18" charset="0"/>
                <a:ea typeface="宋体" pitchFamily="2" charset="-122"/>
                <a:cs typeface="Times New Roman" pitchFamily="18" charset="0"/>
              </a:rPr>
              <a: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EFF: </a:t>
            </a:r>
            <a:r>
              <a:rPr lang="en-US" altLang="zh-CN" sz="2600" dirty="0">
                <a:latin typeface="Times New Roman" pitchFamily="18" charset="0"/>
                <a:ea typeface="宋体" pitchFamily="2" charset="-122"/>
                <a:cs typeface="Times New Roman" pitchFamily="18" charset="0"/>
              </a:rPr>
              <a:t>applies all the three optimizations</a:t>
            </a: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BAS: </a:t>
            </a:r>
            <a:r>
              <a:rPr lang="en-US" altLang="zh-CN" sz="2600" dirty="0">
                <a:latin typeface="Times New Roman" pitchFamily="18" charset="0"/>
                <a:ea typeface="宋体" pitchFamily="2" charset="-122"/>
                <a:cs typeface="Times New Roman" pitchFamily="18" charset="0"/>
              </a:rPr>
              <a:t>directly uploading the whole k-</a:t>
            </a:r>
            <a:r>
              <a:rPr lang="en-US" altLang="zh-CN" sz="2600" dirty="0" err="1">
                <a:latin typeface="Times New Roman" pitchFamily="18" charset="0"/>
                <a:ea typeface="宋体" pitchFamily="2" charset="-122"/>
                <a:cs typeface="Times New Roman" pitchFamily="18" charset="0"/>
              </a:rPr>
              <a:t>automorphic</a:t>
            </a:r>
            <a:r>
              <a:rPr lang="en-US" altLang="zh-CN" sz="2600" dirty="0">
                <a:latin typeface="Times New Roman" pitchFamily="18" charset="0"/>
                <a:ea typeface="宋体" pitchFamily="2" charset="-122"/>
                <a:cs typeface="Times New Roman" pitchFamily="18" charset="0"/>
              </a:rPr>
              <a:t> graph to the cloud </a:t>
            </a:r>
            <a:endParaRPr lang="it-IT"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RAN: </a:t>
            </a:r>
            <a:r>
              <a:rPr lang="en-US" altLang="zh-CN" sz="2600" dirty="0">
                <a:latin typeface="Times New Roman" pitchFamily="18" charset="0"/>
                <a:ea typeface="宋体" pitchFamily="2" charset="-122"/>
                <a:cs typeface="Times New Roman" pitchFamily="18" charset="0"/>
              </a:rPr>
              <a:t>randomly combines labels into label groups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323528" y="1340768"/>
            <a:ext cx="8208912"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Methods</a:t>
            </a:r>
            <a:r>
              <a:rPr lang="en-US" altLang="zh-CN" sz="3000" b="1" noProof="0" dirty="0">
                <a:latin typeface="Times New Roman" pitchFamily="18" charset="0"/>
                <a:ea typeface="宋体" pitchFamily="2" charset="-122"/>
                <a:cs typeface="Times New Roman" pitchFamily="18" charset="0"/>
              </a:rPr>
              <a:t>:</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EFF: </a:t>
            </a:r>
            <a:r>
              <a:rPr lang="en-US" altLang="zh-CN" sz="2600" dirty="0">
                <a:latin typeface="Times New Roman" pitchFamily="18" charset="0"/>
                <a:ea typeface="宋体" pitchFamily="2" charset="-122"/>
                <a:cs typeface="Times New Roman" pitchFamily="18" charset="0"/>
              </a:rPr>
              <a:t>applies all the three optimizations</a:t>
            </a: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BAS: </a:t>
            </a:r>
            <a:r>
              <a:rPr lang="en-US" altLang="zh-CN" sz="2600" dirty="0">
                <a:latin typeface="Times New Roman" pitchFamily="18" charset="0"/>
                <a:ea typeface="宋体" pitchFamily="2" charset="-122"/>
                <a:cs typeface="Times New Roman" pitchFamily="18" charset="0"/>
              </a:rPr>
              <a:t>directly uploading the whole k-</a:t>
            </a:r>
            <a:r>
              <a:rPr lang="en-US" altLang="zh-CN" sz="2600" dirty="0" err="1">
                <a:latin typeface="Times New Roman" pitchFamily="18" charset="0"/>
                <a:ea typeface="宋体" pitchFamily="2" charset="-122"/>
                <a:cs typeface="Times New Roman" pitchFamily="18" charset="0"/>
              </a:rPr>
              <a:t>automorphic</a:t>
            </a:r>
            <a:r>
              <a:rPr lang="en-US" altLang="zh-CN" sz="2600" dirty="0">
                <a:latin typeface="Times New Roman" pitchFamily="18" charset="0"/>
                <a:ea typeface="宋体" pitchFamily="2" charset="-122"/>
                <a:cs typeface="Times New Roman" pitchFamily="18" charset="0"/>
              </a:rPr>
              <a:t> graph to the cloud </a:t>
            </a:r>
            <a:endParaRPr lang="it-IT"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RAN: </a:t>
            </a:r>
            <a:r>
              <a:rPr lang="en-US" altLang="zh-CN" sz="2600" dirty="0">
                <a:latin typeface="Times New Roman" pitchFamily="18" charset="0"/>
                <a:ea typeface="宋体" pitchFamily="2" charset="-122"/>
                <a:cs typeface="Times New Roman" pitchFamily="18" charset="0"/>
              </a:rPr>
              <a:t>randomly combines labels into label groups</a:t>
            </a:r>
          </a:p>
          <a:p>
            <a:pPr marL="640080" lvl="1" indent="-274320">
              <a:spcBef>
                <a:spcPct val="20000"/>
              </a:spcBef>
              <a:buClr>
                <a:schemeClr val="accent1"/>
              </a:buClr>
              <a:buSzPct val="80000"/>
              <a:buFont typeface="Wingdings 2"/>
              <a:buChar char=""/>
              <a:defRPr/>
            </a:pPr>
            <a:r>
              <a:rPr lang="it-IT" altLang="zh-CN" sz="2600" b="1" dirty="0">
                <a:latin typeface="Times New Roman" pitchFamily="18" charset="0"/>
                <a:ea typeface="宋体" pitchFamily="2" charset="-122"/>
                <a:cs typeface="Times New Roman" pitchFamily="18" charset="0"/>
              </a:rPr>
              <a:t>FSIM: </a:t>
            </a:r>
            <a:r>
              <a:rPr lang="it-IT" altLang="zh-CN" sz="2600" dirty="0">
                <a:latin typeface="Times New Roman" pitchFamily="18" charset="0"/>
                <a:ea typeface="宋体" pitchFamily="2" charset="-122"/>
                <a:cs typeface="Times New Roman" pitchFamily="18" charset="0"/>
              </a:rPr>
              <a:t>combines labels with similar frequencies into the same label groups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Experimental Results</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11267" name="Picture 3"/>
          <p:cNvPicPr>
            <a:picLocks noChangeAspect="1" noChangeArrowheads="1"/>
          </p:cNvPicPr>
          <p:nvPr/>
        </p:nvPicPr>
        <p:blipFill>
          <a:blip r:embed="rId3" cstate="print"/>
          <a:srcRect/>
          <a:stretch>
            <a:fillRect/>
          </a:stretch>
        </p:blipFill>
        <p:spPr bwMode="auto">
          <a:xfrm>
            <a:off x="185352" y="1763524"/>
            <a:ext cx="4242632" cy="3456384"/>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4499992" y="1835532"/>
            <a:ext cx="4227480" cy="3384376"/>
          </a:xfrm>
          <a:prstGeom prst="rect">
            <a:avLst/>
          </a:prstGeom>
          <a:noFill/>
          <a:ln w="9525">
            <a:noFill/>
            <a:miter lim="800000"/>
            <a:headEnd/>
            <a:tailEnd/>
          </a:ln>
        </p:spPr>
      </p:pic>
      <p:sp>
        <p:nvSpPr>
          <p:cNvPr id="12" name="TextBox 11"/>
          <p:cNvSpPr txBox="1"/>
          <p:nvPr/>
        </p:nvSpPr>
        <p:spPr>
          <a:xfrm>
            <a:off x="251520" y="5291916"/>
            <a:ext cx="4248472"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Cloud processing time on </a:t>
            </a:r>
            <a:r>
              <a:rPr lang="en-US" altLang="zh-CN" dirty="0" err="1">
                <a:latin typeface="Times New Roman" pitchFamily="18" charset="0"/>
                <a:cs typeface="Times New Roman" pitchFamily="18" charset="0"/>
              </a:rPr>
              <a:t>DBpedia</a:t>
            </a:r>
            <a:r>
              <a:rPr lang="en-US" altLang="zh-CN" dirty="0">
                <a:latin typeface="Times New Roman" pitchFamily="18" charset="0"/>
                <a:cs typeface="Times New Roman" pitchFamily="18" charset="0"/>
              </a:rPr>
              <a:t> (K = 3)</a:t>
            </a:r>
            <a:endParaRPr lang="zh-CN" altLang="en-US" dirty="0">
              <a:latin typeface="Times New Roman" pitchFamily="18" charset="0"/>
              <a:cs typeface="Times New Roman" pitchFamily="18" charset="0"/>
            </a:endParaRPr>
          </a:p>
        </p:txBody>
      </p:sp>
      <p:sp>
        <p:nvSpPr>
          <p:cNvPr id="13" name="TextBox 12"/>
          <p:cNvSpPr txBox="1"/>
          <p:nvPr/>
        </p:nvSpPr>
        <p:spPr>
          <a:xfrm>
            <a:off x="4572000" y="5291916"/>
            <a:ext cx="4104456"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Client processing time on </a:t>
            </a:r>
            <a:r>
              <a:rPr lang="en-US" altLang="zh-CN" dirty="0" err="1">
                <a:latin typeface="Times New Roman" pitchFamily="18" charset="0"/>
                <a:cs typeface="Times New Roman" pitchFamily="18" charset="0"/>
              </a:rPr>
              <a:t>DBpedia</a:t>
            </a:r>
            <a:r>
              <a:rPr lang="en-US" altLang="zh-CN" dirty="0">
                <a:latin typeface="Times New Roman" pitchFamily="18" charset="0"/>
                <a:cs typeface="Times New Roman" pitchFamily="18" charset="0"/>
              </a:rPr>
              <a:t> (K = 3)</a:t>
            </a:r>
            <a:endParaRPr lang="zh-CN" alt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1916832"/>
            <a:ext cx="9144000" cy="2692896"/>
          </a:xfrm>
          <a:prstGeom prst="rect">
            <a:avLst/>
          </a:prstGeom>
        </p:spPr>
        <p:txBody>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Thanks</a:t>
            </a:r>
            <a:r>
              <a:rPr lang="en-US" altLang="zh-CN" sz="3600" b="1" dirty="0">
                <a:latin typeface="Times New Roman" pitchFamily="18" charset="0"/>
                <a:cs typeface="Times New Roman" pitchFamily="18" charset="0"/>
              </a:rPr>
              <a:t>!</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1031" name="Picture 7"/>
          <p:cNvPicPr>
            <a:picLocks noChangeAspect="1" noChangeArrowheads="1"/>
          </p:cNvPicPr>
          <p:nvPr/>
        </p:nvPicPr>
        <p:blipFill>
          <a:blip r:embed="rId3" cstate="print"/>
          <a:srcRect/>
          <a:stretch>
            <a:fillRect/>
          </a:stretch>
        </p:blipFill>
        <p:spPr bwMode="auto">
          <a:xfrm>
            <a:off x="1187624" y="1290480"/>
            <a:ext cx="6696744" cy="3002616"/>
          </a:xfrm>
          <a:prstGeom prst="rect">
            <a:avLst/>
          </a:prstGeom>
          <a:noFill/>
          <a:ln w="9525">
            <a:no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3275856" y="4415950"/>
            <a:ext cx="2952328" cy="2442049"/>
          </a:xfrm>
          <a:prstGeom prst="rect">
            <a:avLst/>
          </a:prstGeom>
          <a:noFill/>
          <a:ln w="9525">
            <a:noFill/>
            <a:miter lim="800000"/>
            <a:headEnd/>
            <a:tailEnd/>
          </a:ln>
        </p:spPr>
      </p:pic>
      <p:sp>
        <p:nvSpPr>
          <p:cNvPr id="14" name="TextBox 13"/>
          <p:cNvSpPr txBox="1"/>
          <p:nvPr/>
        </p:nvSpPr>
        <p:spPr>
          <a:xfrm>
            <a:off x="3563888" y="3429000"/>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Graph G</a:t>
            </a:r>
            <a:endParaRPr lang="zh-CN" altLang="en-US" dirty="0">
              <a:latin typeface="Times New Roman" pitchFamily="18" charset="0"/>
              <a:cs typeface="Times New Roman" pitchFamily="18" charset="0"/>
            </a:endParaRPr>
          </a:p>
        </p:txBody>
      </p:sp>
      <p:sp>
        <p:nvSpPr>
          <p:cNvPr id="15" name="TextBox 14"/>
          <p:cNvSpPr txBox="1"/>
          <p:nvPr/>
        </p:nvSpPr>
        <p:spPr>
          <a:xfrm>
            <a:off x="2555776" y="6093296"/>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Query Q</a:t>
            </a:r>
            <a:endParaRPr lang="zh-CN" alt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1031" name="Picture 7"/>
          <p:cNvPicPr>
            <a:picLocks noChangeAspect="1" noChangeArrowheads="1"/>
          </p:cNvPicPr>
          <p:nvPr/>
        </p:nvPicPr>
        <p:blipFill>
          <a:blip r:embed="rId3" cstate="print"/>
          <a:srcRect/>
          <a:stretch>
            <a:fillRect/>
          </a:stretch>
        </p:blipFill>
        <p:spPr bwMode="auto">
          <a:xfrm>
            <a:off x="1187624" y="1290480"/>
            <a:ext cx="6696744" cy="3002616"/>
          </a:xfrm>
          <a:prstGeom prst="rect">
            <a:avLst/>
          </a:prstGeom>
          <a:noFill/>
          <a:ln w="9525">
            <a:no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3275856" y="4415950"/>
            <a:ext cx="2952328" cy="2442049"/>
          </a:xfrm>
          <a:prstGeom prst="rect">
            <a:avLst/>
          </a:prstGeom>
          <a:noFill/>
          <a:ln w="9525">
            <a:noFill/>
            <a:miter lim="800000"/>
            <a:headEnd/>
            <a:tailEnd/>
          </a:ln>
        </p:spPr>
      </p:pic>
      <p:sp>
        <p:nvSpPr>
          <p:cNvPr id="14" name="TextBox 13"/>
          <p:cNvSpPr txBox="1"/>
          <p:nvPr/>
        </p:nvSpPr>
        <p:spPr>
          <a:xfrm>
            <a:off x="3563888" y="3429000"/>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Graph G</a:t>
            </a:r>
            <a:endParaRPr lang="zh-CN" altLang="en-US" dirty="0">
              <a:latin typeface="Times New Roman" pitchFamily="18" charset="0"/>
              <a:cs typeface="Times New Roman" pitchFamily="18" charset="0"/>
            </a:endParaRPr>
          </a:p>
        </p:txBody>
      </p:sp>
      <p:sp>
        <p:nvSpPr>
          <p:cNvPr id="15" name="TextBox 14"/>
          <p:cNvSpPr txBox="1"/>
          <p:nvPr/>
        </p:nvSpPr>
        <p:spPr>
          <a:xfrm>
            <a:off x="2555776" y="6093296"/>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Query Q</a:t>
            </a:r>
            <a:endParaRPr lang="zh-CN" altLang="en-US" dirty="0">
              <a:latin typeface="Times New Roman" pitchFamily="18" charset="0"/>
              <a:cs typeface="Times New Roman" pitchFamily="18" charset="0"/>
            </a:endParaRPr>
          </a:p>
        </p:txBody>
      </p:sp>
      <p:sp>
        <p:nvSpPr>
          <p:cNvPr id="7" name="椭圆 6"/>
          <p:cNvSpPr/>
          <p:nvPr/>
        </p:nvSpPr>
        <p:spPr>
          <a:xfrm>
            <a:off x="2663840" y="1916832"/>
            <a:ext cx="468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167896" y="2672968"/>
            <a:ext cx="468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63840" y="3356992"/>
            <a:ext cx="468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472152" y="2672968"/>
            <a:ext cx="468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048216" y="1916832"/>
            <a:ext cx="468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7" idx="5"/>
            <a:endCxn id="8" idx="1"/>
          </p:cNvCxnSpPr>
          <p:nvPr/>
        </p:nvCxnSpPr>
        <p:spPr>
          <a:xfrm>
            <a:off x="3063303" y="2316295"/>
            <a:ext cx="173130" cy="425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9" idx="7"/>
          </p:cNvCxnSpPr>
          <p:nvPr/>
        </p:nvCxnSpPr>
        <p:spPr>
          <a:xfrm flipH="1">
            <a:off x="3063303" y="3072431"/>
            <a:ext cx="173130" cy="3530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3"/>
            <a:endCxn id="10" idx="7"/>
          </p:cNvCxnSpPr>
          <p:nvPr/>
        </p:nvCxnSpPr>
        <p:spPr>
          <a:xfrm flipH="1">
            <a:off x="5871615" y="2316295"/>
            <a:ext cx="245138" cy="4252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2"/>
            <a:endCxn id="9" idx="6"/>
          </p:cNvCxnSpPr>
          <p:nvPr/>
        </p:nvCxnSpPr>
        <p:spPr>
          <a:xfrm flipH="1">
            <a:off x="3131840" y="2906968"/>
            <a:ext cx="2340312" cy="684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1475656" y="1268760"/>
            <a:ext cx="5977795" cy="2633186"/>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sp>
        <p:nvSpPr>
          <p:cNvPr id="9" name="TextBox 8"/>
          <p:cNvSpPr txBox="1"/>
          <p:nvPr/>
        </p:nvSpPr>
        <p:spPr>
          <a:xfrm>
            <a:off x="6516216" y="1785590"/>
            <a:ext cx="1944216"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K-</a:t>
            </a: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Graph G</a:t>
            </a:r>
            <a:r>
              <a:rPr lang="en-US" altLang="zh-CN" baseline="30000" dirty="0">
                <a:latin typeface="Times New Roman" pitchFamily="18" charset="0"/>
                <a:cs typeface="Times New Roman" pitchFamily="18" charset="0"/>
              </a:rPr>
              <a:t>k</a:t>
            </a:r>
          </a:p>
          <a:p>
            <a:pPr algn="ctr"/>
            <a:r>
              <a:rPr lang="en-US" altLang="zh-CN" dirty="0">
                <a:latin typeface="Times New Roman" pitchFamily="18" charset="0"/>
                <a:cs typeface="Times New Roman" pitchFamily="18" charset="0"/>
              </a:rPr>
              <a:t>K = 2</a:t>
            </a:r>
            <a:endParaRPr lang="zh-CN" altLang="en-US"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4" cstate="print"/>
          <a:srcRect/>
          <a:stretch>
            <a:fillRect/>
          </a:stretch>
        </p:blipFill>
        <p:spPr bwMode="auto">
          <a:xfrm>
            <a:off x="5148064" y="4020269"/>
            <a:ext cx="2600325" cy="2505075"/>
          </a:xfrm>
          <a:prstGeom prst="rect">
            <a:avLst/>
          </a:prstGeom>
          <a:noFill/>
          <a:ln w="9525">
            <a:noFill/>
            <a:miter lim="800000"/>
            <a:headEnd/>
            <a:tailEnd/>
          </a:ln>
        </p:spPr>
      </p:pic>
      <p:sp>
        <p:nvSpPr>
          <p:cNvPr id="7" name="TextBox 6"/>
          <p:cNvSpPr txBox="1"/>
          <p:nvPr/>
        </p:nvSpPr>
        <p:spPr>
          <a:xfrm>
            <a:off x="4499992" y="6516052"/>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Label Correspondence Table (LCT)</a:t>
            </a:r>
            <a:endParaRPr lang="zh-CN" altLang="en-US" baseline="30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75656" y="1268760"/>
            <a:ext cx="5977795" cy="2633186"/>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2051" name="Picture 3"/>
          <p:cNvPicPr>
            <a:picLocks noChangeAspect="1" noChangeArrowheads="1"/>
          </p:cNvPicPr>
          <p:nvPr/>
        </p:nvPicPr>
        <p:blipFill>
          <a:blip r:embed="rId4" cstate="print"/>
          <a:srcRect/>
          <a:stretch>
            <a:fillRect/>
          </a:stretch>
        </p:blipFill>
        <p:spPr bwMode="auto">
          <a:xfrm>
            <a:off x="5148064" y="4020269"/>
            <a:ext cx="2600325" cy="2505075"/>
          </a:xfrm>
          <a:prstGeom prst="rect">
            <a:avLst/>
          </a:prstGeom>
          <a:noFill/>
          <a:ln w="9525">
            <a:noFill/>
            <a:miter lim="800000"/>
            <a:headEnd/>
            <a:tailEnd/>
          </a:ln>
        </p:spPr>
      </p:pic>
      <p:sp>
        <p:nvSpPr>
          <p:cNvPr id="9" name="TextBox 8"/>
          <p:cNvSpPr txBox="1"/>
          <p:nvPr/>
        </p:nvSpPr>
        <p:spPr>
          <a:xfrm>
            <a:off x="6516216" y="1785590"/>
            <a:ext cx="1944216"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K-</a:t>
            </a: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Graph G</a:t>
            </a:r>
            <a:r>
              <a:rPr lang="en-US" altLang="zh-CN" baseline="30000" dirty="0">
                <a:latin typeface="Times New Roman" pitchFamily="18" charset="0"/>
                <a:cs typeface="Times New Roman" pitchFamily="18" charset="0"/>
              </a:rPr>
              <a:t>k</a:t>
            </a:r>
          </a:p>
          <a:p>
            <a:pPr algn="ctr"/>
            <a:r>
              <a:rPr lang="en-US" altLang="zh-CN" dirty="0">
                <a:latin typeface="Times New Roman" pitchFamily="18" charset="0"/>
                <a:cs typeface="Times New Roman" pitchFamily="18" charset="0"/>
              </a:rPr>
              <a:t>K = 2</a:t>
            </a:r>
            <a:endParaRPr lang="zh-CN" altLang="en-US" dirty="0">
              <a:latin typeface="Times New Roman" pitchFamily="18" charset="0"/>
              <a:cs typeface="Times New Roman" pitchFamily="18" charset="0"/>
            </a:endParaRPr>
          </a:p>
        </p:txBody>
      </p:sp>
      <p:sp>
        <p:nvSpPr>
          <p:cNvPr id="11" name="TextBox 10"/>
          <p:cNvSpPr txBox="1"/>
          <p:nvPr/>
        </p:nvSpPr>
        <p:spPr>
          <a:xfrm>
            <a:off x="4499992" y="6516052"/>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Label Correspondence Table (LCT)</a:t>
            </a:r>
            <a:endParaRPr lang="zh-CN" altLang="en-US" baseline="30000" dirty="0">
              <a:latin typeface="Times New Roman" pitchFamily="18" charset="0"/>
              <a:cs typeface="Times New Roman" pitchFamily="18" charset="0"/>
            </a:endParaRPr>
          </a:p>
        </p:txBody>
      </p:sp>
      <p:pic>
        <p:nvPicPr>
          <p:cNvPr id="12" name="Picture 9"/>
          <p:cNvPicPr>
            <a:picLocks noChangeAspect="1" noChangeArrowheads="1"/>
          </p:cNvPicPr>
          <p:nvPr/>
        </p:nvPicPr>
        <p:blipFill>
          <a:blip r:embed="rId5" cstate="print"/>
          <a:srcRect/>
          <a:stretch>
            <a:fillRect/>
          </a:stretch>
        </p:blipFill>
        <p:spPr bwMode="auto">
          <a:xfrm>
            <a:off x="1403648" y="4149080"/>
            <a:ext cx="2952328" cy="2442049"/>
          </a:xfrm>
          <a:prstGeom prst="rect">
            <a:avLst/>
          </a:prstGeom>
          <a:noFill/>
          <a:ln w="9525">
            <a:noFill/>
            <a:miter lim="800000"/>
            <a:headEnd/>
            <a:tailEnd/>
          </a:ln>
        </p:spPr>
      </p:pic>
      <p:sp>
        <p:nvSpPr>
          <p:cNvPr id="13" name="TextBox 12"/>
          <p:cNvSpPr txBox="1"/>
          <p:nvPr/>
        </p:nvSpPr>
        <p:spPr>
          <a:xfrm>
            <a:off x="683568" y="5826426"/>
            <a:ext cx="1944216"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Original Query Q</a:t>
            </a:r>
            <a:endParaRPr lang="zh-CN" alt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75656" y="1268760"/>
            <a:ext cx="5977795" cy="2633186"/>
          </a:xfrm>
          <a:prstGeom prst="rect">
            <a:avLst/>
          </a:prstGeom>
          <a:noFill/>
          <a:ln w="9525">
            <a:noFill/>
            <a:miter lim="800000"/>
            <a:headEnd/>
            <a:tailEnd/>
          </a:ln>
        </p:spPr>
      </p:pic>
      <p:sp>
        <p:nvSpPr>
          <p:cNvPr id="2" name="标题 1"/>
          <p:cNvSpPr txBox="1">
            <a:spLocks/>
          </p:cNvSpPr>
          <p:nvPr/>
        </p:nvSpPr>
        <p:spPr>
          <a:xfrm>
            <a:off x="361950" y="476672"/>
            <a:ext cx="8401050" cy="674687"/>
          </a:xfrm>
          <a:prstGeom prst="rect">
            <a:avLst/>
          </a:prstGeom>
        </p:spPr>
        <p:txBody>
          <a:bodyPr/>
          <a:lstStyle/>
          <a:p>
            <a:pPr lvl="0">
              <a:spcBef>
                <a:spcPct val="0"/>
              </a:spcBef>
              <a:defRPr/>
            </a:pPr>
            <a:r>
              <a:rPr lang="en-US" altLang="zh-CN" sz="4000" b="1" cap="small" dirty="0">
                <a:solidFill>
                  <a:schemeClr val="tx2"/>
                </a:solidFill>
                <a:latin typeface="Times New Roman" pitchFamily="18" charset="0"/>
                <a:ea typeface="宋体" pitchFamily="2" charset="-122"/>
                <a:cs typeface="Times New Roman" pitchFamily="18" charset="0"/>
              </a:rPr>
              <a:t>K-</a:t>
            </a:r>
            <a:r>
              <a:rPr lang="en-US" altLang="zh-CN" sz="4000" b="1" cap="small" dirty="0" err="1">
                <a:solidFill>
                  <a:schemeClr val="tx2"/>
                </a:solidFill>
                <a:latin typeface="Times New Roman" pitchFamily="18" charset="0"/>
                <a:ea typeface="宋体" pitchFamily="2" charset="-122"/>
                <a:cs typeface="Times New Roman" pitchFamily="18" charset="0"/>
              </a:rPr>
              <a:t>Automorphism</a:t>
            </a:r>
            <a:endParaRPr lang="zh-CN" altLang="en-US" sz="4000" b="1" cap="small" dirty="0">
              <a:solidFill>
                <a:schemeClr val="tx2"/>
              </a:solidFill>
              <a:latin typeface="Times New Roman" pitchFamily="18" charset="0"/>
              <a:ea typeface="宋体" pitchFamily="2" charset="-122"/>
              <a:cs typeface="Times New Roman" pitchFamily="18" charset="0"/>
            </a:endParaRPr>
          </a:p>
        </p:txBody>
      </p:sp>
      <p:pic>
        <p:nvPicPr>
          <p:cNvPr id="2051" name="Picture 3"/>
          <p:cNvPicPr>
            <a:picLocks noChangeAspect="1" noChangeArrowheads="1"/>
          </p:cNvPicPr>
          <p:nvPr/>
        </p:nvPicPr>
        <p:blipFill>
          <a:blip r:embed="rId4" cstate="print"/>
          <a:srcRect/>
          <a:stretch>
            <a:fillRect/>
          </a:stretch>
        </p:blipFill>
        <p:spPr bwMode="auto">
          <a:xfrm>
            <a:off x="5148064" y="4020269"/>
            <a:ext cx="2600325" cy="25050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1331640" y="4005064"/>
            <a:ext cx="2752725" cy="2809875"/>
          </a:xfrm>
          <a:prstGeom prst="rect">
            <a:avLst/>
          </a:prstGeom>
          <a:noFill/>
          <a:ln w="9525">
            <a:noFill/>
            <a:miter lim="800000"/>
            <a:headEnd/>
            <a:tailEnd/>
          </a:ln>
        </p:spPr>
      </p:pic>
      <p:sp>
        <p:nvSpPr>
          <p:cNvPr id="9" name="TextBox 8"/>
          <p:cNvSpPr txBox="1"/>
          <p:nvPr/>
        </p:nvSpPr>
        <p:spPr>
          <a:xfrm>
            <a:off x="6516216" y="1785590"/>
            <a:ext cx="1944216" cy="923330"/>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K-</a:t>
            </a:r>
            <a:r>
              <a:rPr lang="en-US" altLang="zh-CN" dirty="0" err="1">
                <a:latin typeface="Times New Roman" pitchFamily="18" charset="0"/>
                <a:cs typeface="Times New Roman" pitchFamily="18" charset="0"/>
              </a:rPr>
              <a:t>Automorphic</a:t>
            </a:r>
            <a:r>
              <a:rPr lang="en-US" altLang="zh-CN" dirty="0">
                <a:latin typeface="Times New Roman" pitchFamily="18" charset="0"/>
                <a:cs typeface="Times New Roman" pitchFamily="18" charset="0"/>
              </a:rPr>
              <a:t> Graph G</a:t>
            </a:r>
            <a:r>
              <a:rPr lang="en-US" altLang="zh-CN" baseline="30000" dirty="0">
                <a:latin typeface="Times New Roman" pitchFamily="18" charset="0"/>
                <a:cs typeface="Times New Roman" pitchFamily="18" charset="0"/>
              </a:rPr>
              <a:t>k</a:t>
            </a:r>
          </a:p>
          <a:p>
            <a:pPr algn="ctr"/>
            <a:r>
              <a:rPr lang="en-US" altLang="zh-CN" dirty="0">
                <a:latin typeface="Times New Roman" pitchFamily="18" charset="0"/>
                <a:cs typeface="Times New Roman" pitchFamily="18" charset="0"/>
              </a:rPr>
              <a:t>K = 2</a:t>
            </a:r>
            <a:endParaRPr lang="zh-CN" altLang="en-US" dirty="0">
              <a:latin typeface="Times New Roman" pitchFamily="18" charset="0"/>
              <a:cs typeface="Times New Roman" pitchFamily="18" charset="0"/>
            </a:endParaRPr>
          </a:p>
        </p:txBody>
      </p:sp>
      <p:sp>
        <p:nvSpPr>
          <p:cNvPr id="10" name="TextBox 9"/>
          <p:cNvSpPr txBox="1"/>
          <p:nvPr/>
        </p:nvSpPr>
        <p:spPr>
          <a:xfrm>
            <a:off x="467544" y="5877272"/>
            <a:ext cx="1944216" cy="646331"/>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Outsourced Query </a:t>
            </a:r>
            <a:r>
              <a:rPr lang="en-US" altLang="zh-CN" dirty="0" err="1">
                <a:latin typeface="Times New Roman" pitchFamily="18" charset="0"/>
                <a:cs typeface="Times New Roman" pitchFamily="18" charset="0"/>
              </a:rPr>
              <a:t>Q</a:t>
            </a:r>
            <a:r>
              <a:rPr lang="en-US" altLang="zh-CN" baseline="30000" dirty="0" err="1">
                <a:latin typeface="Times New Roman" pitchFamily="18" charset="0"/>
                <a:cs typeface="Times New Roman" pitchFamily="18" charset="0"/>
              </a:rPr>
              <a:t>o</a:t>
            </a:r>
            <a:endParaRPr lang="zh-CN" altLang="en-US" baseline="30000" dirty="0">
              <a:latin typeface="Times New Roman" pitchFamily="18" charset="0"/>
              <a:cs typeface="Times New Roman" pitchFamily="18" charset="0"/>
            </a:endParaRPr>
          </a:p>
        </p:txBody>
      </p:sp>
      <p:sp>
        <p:nvSpPr>
          <p:cNvPr id="11" name="TextBox 10"/>
          <p:cNvSpPr txBox="1"/>
          <p:nvPr/>
        </p:nvSpPr>
        <p:spPr>
          <a:xfrm>
            <a:off x="4499992" y="6516052"/>
            <a:ext cx="4032448" cy="369332"/>
          </a:xfrm>
          <a:prstGeom prst="rect">
            <a:avLst/>
          </a:prstGeom>
          <a:noFill/>
        </p:spPr>
        <p:txBody>
          <a:bodyPr wrap="square" rtlCol="0">
            <a:spAutoFit/>
          </a:bodyPr>
          <a:lstStyle/>
          <a:p>
            <a:pPr algn="ctr"/>
            <a:r>
              <a:rPr lang="en-US" altLang="zh-CN" dirty="0">
                <a:latin typeface="Times New Roman" pitchFamily="18" charset="0"/>
                <a:cs typeface="Times New Roman" pitchFamily="18" charset="0"/>
              </a:rPr>
              <a:t>Label Correspondence Table (LCT)</a:t>
            </a:r>
            <a:endParaRPr lang="zh-CN" altLang="en-US" baseline="30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7152</TotalTime>
  <Words>2005</Words>
  <Application>Microsoft Office PowerPoint</Application>
  <PresentationFormat>On-screen Show (4:3)</PresentationFormat>
  <Paragraphs>291</Paragraphs>
  <Slides>43</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MS PGothic</vt:lpstr>
      <vt:lpstr>MS PGothic</vt:lpstr>
      <vt:lpstr>宋体</vt:lpstr>
      <vt:lpstr>华文楷体</vt:lpstr>
      <vt:lpstr>Arial</vt:lpstr>
      <vt:lpstr>Calibri</vt:lpstr>
      <vt:lpstr>Century Schoolbook</vt:lpstr>
      <vt:lpstr>Times New Roman</vt:lpstr>
      <vt:lpstr>Wingdings</vt:lpstr>
      <vt:lpstr>Wingdings 2</vt:lpstr>
      <vt:lpstr>凸显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Chang Zhao</cp:lastModifiedBy>
  <cp:revision>1023</cp:revision>
  <dcterms:created xsi:type="dcterms:W3CDTF">2012-11-09T11:59:33Z</dcterms:created>
  <dcterms:modified xsi:type="dcterms:W3CDTF">2018-11-08T19:47:49Z</dcterms:modified>
</cp:coreProperties>
</file>