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27"/>
  </p:notesMasterIdLst>
  <p:handoutMasterIdLst>
    <p:handoutMasterId r:id="rId128"/>
  </p:handoutMasterIdLst>
  <p:sldIdLst>
    <p:sldId id="259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23" r:id="rId35"/>
    <p:sldId id="624" r:id="rId36"/>
    <p:sldId id="625" r:id="rId37"/>
    <p:sldId id="626" r:id="rId38"/>
    <p:sldId id="627" r:id="rId39"/>
    <p:sldId id="628" r:id="rId40"/>
    <p:sldId id="629" r:id="rId41"/>
    <p:sldId id="630" r:id="rId42"/>
    <p:sldId id="631" r:id="rId43"/>
    <p:sldId id="632" r:id="rId44"/>
    <p:sldId id="633" r:id="rId45"/>
    <p:sldId id="634" r:id="rId46"/>
    <p:sldId id="635" r:id="rId47"/>
    <p:sldId id="636" r:id="rId48"/>
    <p:sldId id="637" r:id="rId49"/>
    <p:sldId id="638" r:id="rId50"/>
    <p:sldId id="639" r:id="rId51"/>
    <p:sldId id="640" r:id="rId52"/>
    <p:sldId id="641" r:id="rId53"/>
    <p:sldId id="642" r:id="rId54"/>
    <p:sldId id="643" r:id="rId55"/>
    <p:sldId id="644" r:id="rId56"/>
    <p:sldId id="645" r:id="rId57"/>
    <p:sldId id="646" r:id="rId58"/>
    <p:sldId id="647" r:id="rId59"/>
    <p:sldId id="648" r:id="rId60"/>
    <p:sldId id="649" r:id="rId61"/>
    <p:sldId id="650" r:id="rId62"/>
    <p:sldId id="651" r:id="rId63"/>
    <p:sldId id="652" r:id="rId64"/>
    <p:sldId id="653" r:id="rId65"/>
    <p:sldId id="654" r:id="rId66"/>
    <p:sldId id="655" r:id="rId67"/>
    <p:sldId id="656" r:id="rId68"/>
    <p:sldId id="657" r:id="rId69"/>
    <p:sldId id="658" r:id="rId70"/>
    <p:sldId id="659" r:id="rId71"/>
    <p:sldId id="660" r:id="rId72"/>
    <p:sldId id="661" r:id="rId73"/>
    <p:sldId id="662" r:id="rId74"/>
    <p:sldId id="663" r:id="rId75"/>
    <p:sldId id="664" r:id="rId76"/>
    <p:sldId id="665" r:id="rId77"/>
    <p:sldId id="666" r:id="rId78"/>
    <p:sldId id="667" r:id="rId79"/>
    <p:sldId id="668" r:id="rId80"/>
    <p:sldId id="669" r:id="rId81"/>
    <p:sldId id="670" r:id="rId82"/>
    <p:sldId id="671" r:id="rId83"/>
    <p:sldId id="672" r:id="rId84"/>
    <p:sldId id="673" r:id="rId85"/>
    <p:sldId id="674" r:id="rId86"/>
    <p:sldId id="675" r:id="rId87"/>
    <p:sldId id="676" r:id="rId88"/>
    <p:sldId id="677" r:id="rId89"/>
    <p:sldId id="678" r:id="rId90"/>
    <p:sldId id="679" r:id="rId91"/>
    <p:sldId id="680" r:id="rId92"/>
    <p:sldId id="681" r:id="rId93"/>
    <p:sldId id="682" r:id="rId94"/>
    <p:sldId id="683" r:id="rId95"/>
    <p:sldId id="684" r:id="rId96"/>
    <p:sldId id="685" r:id="rId97"/>
    <p:sldId id="686" r:id="rId98"/>
    <p:sldId id="687" r:id="rId99"/>
    <p:sldId id="688" r:id="rId100"/>
    <p:sldId id="689" r:id="rId101"/>
    <p:sldId id="690" r:id="rId102"/>
    <p:sldId id="691" r:id="rId103"/>
    <p:sldId id="692" r:id="rId104"/>
    <p:sldId id="709" r:id="rId105"/>
    <p:sldId id="710" r:id="rId106"/>
    <p:sldId id="693" r:id="rId107"/>
    <p:sldId id="711" r:id="rId108"/>
    <p:sldId id="712" r:id="rId109"/>
    <p:sldId id="713" r:id="rId110"/>
    <p:sldId id="714" r:id="rId111"/>
    <p:sldId id="694" r:id="rId112"/>
    <p:sldId id="695" r:id="rId113"/>
    <p:sldId id="696" r:id="rId114"/>
    <p:sldId id="697" r:id="rId115"/>
    <p:sldId id="698" r:id="rId116"/>
    <p:sldId id="699" r:id="rId117"/>
    <p:sldId id="700" r:id="rId118"/>
    <p:sldId id="701" r:id="rId119"/>
    <p:sldId id="702" r:id="rId120"/>
    <p:sldId id="703" r:id="rId121"/>
    <p:sldId id="704" r:id="rId122"/>
    <p:sldId id="705" r:id="rId123"/>
    <p:sldId id="706" r:id="rId124"/>
    <p:sldId id="707" r:id="rId125"/>
    <p:sldId id="708" r:id="rId126"/>
  </p:sldIdLst>
  <p:sldSz cx="12192000" cy="6858000"/>
  <p:notesSz cx="7315200" cy="9601200"/>
  <p:custDataLst>
    <p:tags r:id="rId1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3300"/>
    <a:srgbClr val="E7E7E7"/>
    <a:srgbClr val="9999FF"/>
    <a:srgbClr val="009999"/>
    <a:srgbClr val="00CC66"/>
    <a:srgbClr val="33CC33"/>
    <a:srgbClr val="0000E0"/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8" autoAdjust="0"/>
    <p:restoredTop sz="94660"/>
  </p:normalViewPr>
  <p:slideViewPr>
    <p:cSldViewPr>
      <p:cViewPr varScale="1">
        <p:scale>
          <a:sx n="100" d="100"/>
          <a:sy n="100" d="100"/>
        </p:scale>
        <p:origin x="60" y="4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76B5CA37-EDAE-4F4C-824F-000168A4B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2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C9D69967-106B-45CA-8A62-977B1E7220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84A01-1A03-46B9-B873-E5B3C63265DC}" type="slidenum">
              <a:rPr lang="en-US"/>
              <a:pPr/>
              <a:t>1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4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Here</a:t>
            </a:r>
            <a:r>
              <a:rPr lang="en-US" altLang="zh-CN" baseline="0" dirty="0"/>
              <a:t> is a brief outline.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Thanks. Do you have any questions?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Rectangle 21"/>
          <p:cNvSpPr>
            <a:spLocks noChangeArrowheads="1"/>
          </p:cNvSpPr>
          <p:nvPr userDrawn="1"/>
        </p:nvSpPr>
        <p:spPr bwMode="auto">
          <a:xfrm>
            <a:off x="0" y="4764"/>
            <a:ext cx="12192000" cy="3000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 userDrawn="1"/>
        </p:nvSpPr>
        <p:spPr bwMode="auto">
          <a:xfrm>
            <a:off x="0" y="4764"/>
            <a:ext cx="812800" cy="3000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 algn="ctr" eaLnBrk="0" hangingPunct="0">
              <a:spcBef>
                <a:spcPct val="50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endParaRPr lang="en-GB" sz="2400" b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7905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454400" y="6248400"/>
            <a:ext cx="5283200" cy="4572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37906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 algn="r">
              <a:defRPr/>
            </a:lvl1pPr>
          </a:lstStyle>
          <a:p>
            <a:fld id="{8EF7DC02-4CF5-44D3-9FA7-9CDBF8B60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11379200" cy="3352800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11379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1C581E-41B2-41C7-A837-4D0DFD05ED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04800"/>
            <a:ext cx="28956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84836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5E3421-50D8-48A6-9285-26FB1340AA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Calibri" panose="020F0502020204030204" pitchFamily="34" charset="0"/>
              <a:buChar char="–"/>
              <a:defRPr>
                <a:latin typeface="Calibri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91AAE-3C2A-4EFA-BA52-0DE96F085E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BC8D7-5445-4A79-A58F-3205404C79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38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38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B2B7B1-12CD-4489-A28F-2101427B6A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73C4EE-648B-4BFC-91A4-0B5A9E466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00F3A-D141-4BF4-83E0-17F8730D83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BC4346-9CD8-4818-AA95-4BE042CE4F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82FB60-0924-47D2-BFED-2E870398DD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1AAD89-BFD9-458D-906E-C133483F60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3246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2"/>
                </a:solidFill>
              </a:defRPr>
            </a:lvl1pPr>
          </a:lstStyle>
          <a:p>
            <a:r>
              <a:rPr lang="en-US"/>
              <a:t>Wander Join: Online Aggregation via Random Walks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5672554A-12DF-42AE-BD6A-02A7B7E96D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158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 userDrawn="1"/>
        </p:nvSpPr>
        <p:spPr bwMode="auto">
          <a:xfrm>
            <a:off x="0" y="4764"/>
            <a:ext cx="12192000" cy="3000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 userDrawn="1"/>
        </p:nvSpPr>
        <p:spPr bwMode="auto">
          <a:xfrm>
            <a:off x="0" y="4764"/>
            <a:ext cx="812800" cy="3000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 algn="ctr" eaLnBrk="0" hangingPunct="0">
              <a:spcBef>
                <a:spcPct val="50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endParaRPr lang="en-GB" sz="2400" b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86" name="Line 22"/>
          <p:cNvSpPr>
            <a:spLocks noChangeShapeType="1"/>
          </p:cNvSpPr>
          <p:nvPr userDrawn="1"/>
        </p:nvSpPr>
        <p:spPr bwMode="auto">
          <a:xfrm>
            <a:off x="711200" y="1066800"/>
            <a:ext cx="112776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990601"/>
            <a:ext cx="9144000" cy="3167063"/>
          </a:xfrm>
        </p:spPr>
        <p:txBody>
          <a:bodyPr/>
          <a:lstStyle/>
          <a:p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Oblivious RAM: A Dissection and Experimental Evaluation</a:t>
            </a:r>
            <a:endParaRPr lang="zh-CN" altLang="en-US" sz="40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209800" y="3962400"/>
            <a:ext cx="78486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Zhao Chang, Dong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Xie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Feifei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Li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HK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University of Utah</a:t>
            </a:r>
            <a:endParaRPr lang="en-US" sz="1600" b="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112568"/>
          </a:xfrm>
          <a:prstGeom prst="rect">
            <a:avLst/>
          </a:prstGeom>
        </p:spPr>
        <p:txBody>
          <a:bodyPr/>
          <a:lstStyle/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 is ORAM?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Random Access Machine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[ORAM]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machine is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its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sequence of accessing (memory) locations is indistinguishable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any two inputs with the same length.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Freeform 52"/>
          <p:cNvSpPr>
            <a:spLocks noEditPoints="1"/>
          </p:cNvSpPr>
          <p:nvPr/>
        </p:nvSpPr>
        <p:spPr bwMode="auto">
          <a:xfrm>
            <a:off x="3950791" y="4097681"/>
            <a:ext cx="98771" cy="132288"/>
          </a:xfrm>
          <a:custGeom>
            <a:avLst/>
            <a:gdLst>
              <a:gd name="T0" fmla="*/ 0 w 5"/>
              <a:gd name="T1" fmla="*/ 2147483647 h 8"/>
              <a:gd name="T2" fmla="*/ 2147483647 w 5"/>
              <a:gd name="T3" fmla="*/ 0 h 8"/>
              <a:gd name="T4" fmla="*/ 0 w 5"/>
              <a:gd name="T5" fmla="*/ 2147483647 h 8"/>
              <a:gd name="T6" fmla="*/ 0 w 5"/>
              <a:gd name="T7" fmla="*/ 2147483647 h 8"/>
              <a:gd name="T8" fmla="*/ 0 w 5"/>
              <a:gd name="T9" fmla="*/ 2147483647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8"/>
              <a:gd name="T17" fmla="*/ 5 w 5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8">
                <a:moveTo>
                  <a:pt x="0" y="8"/>
                </a:moveTo>
                <a:cubicBezTo>
                  <a:pt x="3" y="6"/>
                  <a:pt x="5" y="3"/>
                  <a:pt x="5" y="0"/>
                </a:cubicBezTo>
                <a:cubicBezTo>
                  <a:pt x="5" y="3"/>
                  <a:pt x="3" y="6"/>
                  <a:pt x="0" y="8"/>
                </a:cubicBezTo>
                <a:close/>
                <a:moveTo>
                  <a:pt x="0" y="8"/>
                </a:moveTo>
                <a:lnTo>
                  <a:pt x="0" y="8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" name="Freeform 53"/>
          <p:cNvSpPr>
            <a:spLocks noEditPoints="1"/>
          </p:cNvSpPr>
          <p:nvPr/>
        </p:nvSpPr>
        <p:spPr bwMode="auto">
          <a:xfrm>
            <a:off x="3848492" y="3933057"/>
            <a:ext cx="201069" cy="164625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2147483647 w 10"/>
              <a:gd name="T5" fmla="*/ 2147483647 h 10"/>
              <a:gd name="T6" fmla="*/ 2147483647 w 10"/>
              <a:gd name="T7" fmla="*/ 2147483647 h 10"/>
              <a:gd name="T8" fmla="*/ 2147483647 w 10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"/>
              <a:gd name="T16" fmla="*/ 0 h 10"/>
              <a:gd name="T17" fmla="*/ 10 w 10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" h="10">
                <a:moveTo>
                  <a:pt x="10" y="10"/>
                </a:moveTo>
                <a:cubicBezTo>
                  <a:pt x="10" y="5"/>
                  <a:pt x="6" y="0"/>
                  <a:pt x="0" y="0"/>
                </a:cubicBezTo>
                <a:cubicBezTo>
                  <a:pt x="6" y="0"/>
                  <a:pt x="10" y="5"/>
                  <a:pt x="10" y="10"/>
                </a:cubicBezTo>
                <a:close/>
                <a:moveTo>
                  <a:pt x="10" y="10"/>
                </a:moveTo>
                <a:lnTo>
                  <a:pt x="10" y="1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Freeform 54"/>
          <p:cNvSpPr>
            <a:spLocks noEditPoints="1"/>
          </p:cNvSpPr>
          <p:nvPr/>
        </p:nvSpPr>
        <p:spPr bwMode="auto">
          <a:xfrm>
            <a:off x="3672117" y="3933057"/>
            <a:ext cx="176377" cy="164625"/>
          </a:xfrm>
          <a:custGeom>
            <a:avLst/>
            <a:gdLst>
              <a:gd name="T0" fmla="*/ 2147483647 w 9"/>
              <a:gd name="T1" fmla="*/ 0 h 10"/>
              <a:gd name="T2" fmla="*/ 0 w 9"/>
              <a:gd name="T3" fmla="*/ 2147483647 h 10"/>
              <a:gd name="T4" fmla="*/ 2147483647 w 9"/>
              <a:gd name="T5" fmla="*/ 0 h 10"/>
              <a:gd name="T6" fmla="*/ 2147483647 w 9"/>
              <a:gd name="T7" fmla="*/ 0 h 10"/>
              <a:gd name="T8" fmla="*/ 2147483647 w 9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"/>
              <a:gd name="T16" fmla="*/ 0 h 10"/>
              <a:gd name="T17" fmla="*/ 9 w 9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" h="10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5"/>
                  <a:pt x="4" y="0"/>
                  <a:pt x="9" y="0"/>
                </a:cubicBezTo>
                <a:close/>
                <a:moveTo>
                  <a:pt x="9" y="0"/>
                </a:moveTo>
                <a:lnTo>
                  <a:pt x="9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" name="Freeform 55"/>
          <p:cNvSpPr>
            <a:spLocks noEditPoints="1"/>
          </p:cNvSpPr>
          <p:nvPr/>
        </p:nvSpPr>
        <p:spPr bwMode="auto">
          <a:xfrm>
            <a:off x="3672116" y="4097681"/>
            <a:ext cx="98771" cy="132288"/>
          </a:xfrm>
          <a:custGeom>
            <a:avLst/>
            <a:gdLst>
              <a:gd name="T0" fmla="*/ 0 w 5"/>
              <a:gd name="T1" fmla="*/ 0 h 8"/>
              <a:gd name="T2" fmla="*/ 2147483647 w 5"/>
              <a:gd name="T3" fmla="*/ 2147483647 h 8"/>
              <a:gd name="T4" fmla="*/ 0 w 5"/>
              <a:gd name="T5" fmla="*/ 0 h 8"/>
              <a:gd name="T6" fmla="*/ 0 w 5"/>
              <a:gd name="T7" fmla="*/ 0 h 8"/>
              <a:gd name="T8" fmla="*/ 0 w 5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8"/>
              <a:gd name="T17" fmla="*/ 5 w 5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8">
                <a:moveTo>
                  <a:pt x="0" y="0"/>
                </a:moveTo>
                <a:cubicBezTo>
                  <a:pt x="0" y="3"/>
                  <a:pt x="2" y="6"/>
                  <a:pt x="5" y="8"/>
                </a:cubicBezTo>
                <a:cubicBezTo>
                  <a:pt x="2" y="6"/>
                  <a:pt x="0" y="3"/>
                  <a:pt x="0" y="0"/>
                </a:cubicBez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" name="Freeform 56"/>
          <p:cNvSpPr>
            <a:spLocks noEditPoints="1"/>
          </p:cNvSpPr>
          <p:nvPr/>
        </p:nvSpPr>
        <p:spPr bwMode="auto">
          <a:xfrm>
            <a:off x="3453408" y="4229969"/>
            <a:ext cx="317479" cy="182263"/>
          </a:xfrm>
          <a:custGeom>
            <a:avLst/>
            <a:gdLst>
              <a:gd name="T0" fmla="*/ 2147483647 w 16"/>
              <a:gd name="T1" fmla="*/ 0 h 11"/>
              <a:gd name="T2" fmla="*/ 0 w 16"/>
              <a:gd name="T3" fmla="*/ 2147483647 h 11"/>
              <a:gd name="T4" fmla="*/ 2147483647 w 16"/>
              <a:gd name="T5" fmla="*/ 0 h 11"/>
              <a:gd name="T6" fmla="*/ 2147483647 w 16"/>
              <a:gd name="T7" fmla="*/ 0 h 11"/>
              <a:gd name="T8" fmla="*/ 2147483647 w 16"/>
              <a:gd name="T9" fmla="*/ 0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1"/>
              <a:gd name="T17" fmla="*/ 16 w 16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1">
                <a:moveTo>
                  <a:pt x="16" y="0"/>
                </a:moveTo>
                <a:cubicBezTo>
                  <a:pt x="8" y="2"/>
                  <a:pt x="0" y="3"/>
                  <a:pt x="0" y="11"/>
                </a:cubicBezTo>
                <a:cubicBezTo>
                  <a:pt x="0" y="3"/>
                  <a:pt x="8" y="2"/>
                  <a:pt x="16" y="0"/>
                </a:cubicBezTo>
                <a:close/>
                <a:moveTo>
                  <a:pt x="16" y="0"/>
                </a:moveTo>
                <a:lnTo>
                  <a:pt x="16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" name="Freeform 57"/>
          <p:cNvSpPr>
            <a:spLocks noEditPoints="1"/>
          </p:cNvSpPr>
          <p:nvPr/>
        </p:nvSpPr>
        <p:spPr bwMode="auto">
          <a:xfrm>
            <a:off x="3453408" y="4412231"/>
            <a:ext cx="3528" cy="364526"/>
          </a:xfrm>
          <a:custGeom>
            <a:avLst/>
            <a:gdLst>
              <a:gd name="T0" fmla="*/ 0 w 1"/>
              <a:gd name="T1" fmla="*/ 0 h 22"/>
              <a:gd name="T2" fmla="*/ 0 w 1"/>
              <a:gd name="T3" fmla="*/ 2147483647 h 22"/>
              <a:gd name="T4" fmla="*/ 0 w 1"/>
              <a:gd name="T5" fmla="*/ 0 h 22"/>
              <a:gd name="T6" fmla="*/ 0 w 1"/>
              <a:gd name="T7" fmla="*/ 0 h 22"/>
              <a:gd name="T8" fmla="*/ 0 w 1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2"/>
              <a:gd name="T17" fmla="*/ 1 w 1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2">
                <a:moveTo>
                  <a:pt x="0" y="0"/>
                </a:moveTo>
                <a:lnTo>
                  <a:pt x="0" y="2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Freeform 58"/>
          <p:cNvSpPr>
            <a:spLocks noEditPoints="1"/>
          </p:cNvSpPr>
          <p:nvPr/>
        </p:nvSpPr>
        <p:spPr bwMode="auto">
          <a:xfrm>
            <a:off x="3453409" y="4776758"/>
            <a:ext cx="137575" cy="2940"/>
          </a:xfrm>
          <a:custGeom>
            <a:avLst/>
            <a:gdLst>
              <a:gd name="T0" fmla="*/ 0 w 7"/>
              <a:gd name="T1" fmla="*/ 0 h 1"/>
              <a:gd name="T2" fmla="*/ 2147483647 w 7"/>
              <a:gd name="T3" fmla="*/ 0 h 1"/>
              <a:gd name="T4" fmla="*/ 0 w 7"/>
              <a:gd name="T5" fmla="*/ 0 h 1"/>
              <a:gd name="T6" fmla="*/ 0 w 7"/>
              <a:gd name="T7" fmla="*/ 0 h 1"/>
              <a:gd name="T8" fmla="*/ 0 w 7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"/>
              <a:gd name="T17" fmla="*/ 7 w 7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">
                <a:moveTo>
                  <a:pt x="0" y="0"/>
                </a:moveTo>
                <a:lnTo>
                  <a:pt x="7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" name="Freeform 59"/>
          <p:cNvSpPr>
            <a:spLocks noEditPoints="1"/>
          </p:cNvSpPr>
          <p:nvPr/>
        </p:nvSpPr>
        <p:spPr bwMode="auto">
          <a:xfrm>
            <a:off x="3590983" y="4776759"/>
            <a:ext cx="3528" cy="529151"/>
          </a:xfrm>
          <a:custGeom>
            <a:avLst/>
            <a:gdLst>
              <a:gd name="T0" fmla="*/ 0 w 1"/>
              <a:gd name="T1" fmla="*/ 0 h 32"/>
              <a:gd name="T2" fmla="*/ 0 w 1"/>
              <a:gd name="T3" fmla="*/ 2147483647 h 32"/>
              <a:gd name="T4" fmla="*/ 0 w 1"/>
              <a:gd name="T5" fmla="*/ 0 h 32"/>
              <a:gd name="T6" fmla="*/ 0 w 1"/>
              <a:gd name="T7" fmla="*/ 0 h 32"/>
              <a:gd name="T8" fmla="*/ 0 w 1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Freeform 60"/>
          <p:cNvSpPr>
            <a:spLocks noEditPoints="1"/>
          </p:cNvSpPr>
          <p:nvPr/>
        </p:nvSpPr>
        <p:spPr bwMode="auto">
          <a:xfrm>
            <a:off x="3590983" y="5305908"/>
            <a:ext cx="218708" cy="2940"/>
          </a:xfrm>
          <a:custGeom>
            <a:avLst/>
            <a:gdLst>
              <a:gd name="T0" fmla="*/ 0 w 11"/>
              <a:gd name="T1" fmla="*/ 0 h 1"/>
              <a:gd name="T2" fmla="*/ 2147483647 w 11"/>
              <a:gd name="T3" fmla="*/ 0 h 1"/>
              <a:gd name="T4" fmla="*/ 0 w 11"/>
              <a:gd name="T5" fmla="*/ 0 h 1"/>
              <a:gd name="T6" fmla="*/ 0 w 11"/>
              <a:gd name="T7" fmla="*/ 0 h 1"/>
              <a:gd name="T8" fmla="*/ 0 w 1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"/>
              <a:gd name="T16" fmla="*/ 0 h 1"/>
              <a:gd name="T17" fmla="*/ 11 w 1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" h="1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Freeform 61"/>
          <p:cNvSpPr>
            <a:spLocks noEditPoints="1"/>
          </p:cNvSpPr>
          <p:nvPr/>
        </p:nvSpPr>
        <p:spPr bwMode="auto">
          <a:xfrm>
            <a:off x="3809689" y="4776759"/>
            <a:ext cx="3528" cy="529151"/>
          </a:xfrm>
          <a:custGeom>
            <a:avLst/>
            <a:gdLst>
              <a:gd name="T0" fmla="*/ 0 w 1"/>
              <a:gd name="T1" fmla="*/ 2147483647 h 32"/>
              <a:gd name="T2" fmla="*/ 0 w 1"/>
              <a:gd name="T3" fmla="*/ 0 h 32"/>
              <a:gd name="T4" fmla="*/ 0 w 1"/>
              <a:gd name="T5" fmla="*/ 2147483647 h 32"/>
              <a:gd name="T6" fmla="*/ 0 w 1"/>
              <a:gd name="T7" fmla="*/ 2147483647 h 32"/>
              <a:gd name="T8" fmla="*/ 0 w 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32"/>
                </a:moveTo>
                <a:lnTo>
                  <a:pt x="0" y="0"/>
                </a:lnTo>
                <a:lnTo>
                  <a:pt x="0" y="32"/>
                </a:lnTo>
                <a:close/>
                <a:moveTo>
                  <a:pt x="0" y="32"/>
                </a:moveTo>
                <a:lnTo>
                  <a:pt x="0" y="3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Freeform 62"/>
          <p:cNvSpPr>
            <a:spLocks noEditPoints="1"/>
          </p:cNvSpPr>
          <p:nvPr/>
        </p:nvSpPr>
        <p:spPr bwMode="auto">
          <a:xfrm>
            <a:off x="3809689" y="4776758"/>
            <a:ext cx="98771" cy="2940"/>
          </a:xfrm>
          <a:custGeom>
            <a:avLst/>
            <a:gdLst>
              <a:gd name="T0" fmla="*/ 0 w 5"/>
              <a:gd name="T1" fmla="*/ 0 h 1"/>
              <a:gd name="T2" fmla="*/ 2147483647 w 5"/>
              <a:gd name="T3" fmla="*/ 0 h 1"/>
              <a:gd name="T4" fmla="*/ 0 w 5"/>
              <a:gd name="T5" fmla="*/ 0 h 1"/>
              <a:gd name="T6" fmla="*/ 0 w 5"/>
              <a:gd name="T7" fmla="*/ 0 h 1"/>
              <a:gd name="T8" fmla="*/ 0 w 5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1"/>
              <a:gd name="T17" fmla="*/ 5 w 5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1">
                <a:moveTo>
                  <a:pt x="0" y="0"/>
                </a:moveTo>
                <a:lnTo>
                  <a:pt x="5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Freeform 63"/>
          <p:cNvSpPr>
            <a:spLocks noEditPoints="1"/>
          </p:cNvSpPr>
          <p:nvPr/>
        </p:nvSpPr>
        <p:spPr bwMode="auto">
          <a:xfrm>
            <a:off x="3908461" y="4776759"/>
            <a:ext cx="3528" cy="529151"/>
          </a:xfrm>
          <a:custGeom>
            <a:avLst/>
            <a:gdLst>
              <a:gd name="T0" fmla="*/ 0 w 1"/>
              <a:gd name="T1" fmla="*/ 0 h 32"/>
              <a:gd name="T2" fmla="*/ 0 w 1"/>
              <a:gd name="T3" fmla="*/ 2147483647 h 32"/>
              <a:gd name="T4" fmla="*/ 0 w 1"/>
              <a:gd name="T5" fmla="*/ 0 h 32"/>
              <a:gd name="T6" fmla="*/ 0 w 1"/>
              <a:gd name="T7" fmla="*/ 0 h 32"/>
              <a:gd name="T8" fmla="*/ 0 w 1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" name="Freeform 64"/>
          <p:cNvSpPr>
            <a:spLocks noEditPoints="1"/>
          </p:cNvSpPr>
          <p:nvPr/>
        </p:nvSpPr>
        <p:spPr bwMode="auto">
          <a:xfrm>
            <a:off x="3908462" y="5305908"/>
            <a:ext cx="239873" cy="2940"/>
          </a:xfrm>
          <a:custGeom>
            <a:avLst/>
            <a:gdLst>
              <a:gd name="T0" fmla="*/ 0 w 12"/>
              <a:gd name="T1" fmla="*/ 0 h 1"/>
              <a:gd name="T2" fmla="*/ 2147483647 w 12"/>
              <a:gd name="T3" fmla="*/ 0 h 1"/>
              <a:gd name="T4" fmla="*/ 0 w 12"/>
              <a:gd name="T5" fmla="*/ 0 h 1"/>
              <a:gd name="T6" fmla="*/ 0 w 12"/>
              <a:gd name="T7" fmla="*/ 0 h 1"/>
              <a:gd name="T8" fmla="*/ 0 w 12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"/>
              <a:gd name="T17" fmla="*/ 12 w 1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">
                <a:moveTo>
                  <a:pt x="0" y="0"/>
                </a:moveTo>
                <a:lnTo>
                  <a:pt x="1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" name="Freeform 65"/>
          <p:cNvSpPr>
            <a:spLocks noEditPoints="1"/>
          </p:cNvSpPr>
          <p:nvPr/>
        </p:nvSpPr>
        <p:spPr bwMode="auto">
          <a:xfrm>
            <a:off x="4148333" y="4776759"/>
            <a:ext cx="3528" cy="529151"/>
          </a:xfrm>
          <a:custGeom>
            <a:avLst/>
            <a:gdLst>
              <a:gd name="T0" fmla="*/ 0 w 1"/>
              <a:gd name="T1" fmla="*/ 2147483647 h 32"/>
              <a:gd name="T2" fmla="*/ 0 w 1"/>
              <a:gd name="T3" fmla="*/ 0 h 32"/>
              <a:gd name="T4" fmla="*/ 0 w 1"/>
              <a:gd name="T5" fmla="*/ 2147483647 h 32"/>
              <a:gd name="T6" fmla="*/ 0 w 1"/>
              <a:gd name="T7" fmla="*/ 2147483647 h 32"/>
              <a:gd name="T8" fmla="*/ 0 w 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32"/>
                </a:moveTo>
                <a:lnTo>
                  <a:pt x="0" y="0"/>
                </a:lnTo>
                <a:lnTo>
                  <a:pt x="0" y="32"/>
                </a:lnTo>
                <a:close/>
                <a:moveTo>
                  <a:pt x="0" y="32"/>
                </a:moveTo>
                <a:lnTo>
                  <a:pt x="0" y="3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" name="Freeform 66"/>
          <p:cNvSpPr>
            <a:spLocks noEditPoints="1"/>
          </p:cNvSpPr>
          <p:nvPr/>
        </p:nvSpPr>
        <p:spPr bwMode="auto">
          <a:xfrm>
            <a:off x="4148333" y="4776758"/>
            <a:ext cx="119936" cy="2940"/>
          </a:xfrm>
          <a:custGeom>
            <a:avLst/>
            <a:gdLst>
              <a:gd name="T0" fmla="*/ 0 w 6"/>
              <a:gd name="T1" fmla="*/ 0 h 1"/>
              <a:gd name="T2" fmla="*/ 2147483647 w 6"/>
              <a:gd name="T3" fmla="*/ 0 h 1"/>
              <a:gd name="T4" fmla="*/ 0 w 6"/>
              <a:gd name="T5" fmla="*/ 0 h 1"/>
              <a:gd name="T6" fmla="*/ 0 w 6"/>
              <a:gd name="T7" fmla="*/ 0 h 1"/>
              <a:gd name="T8" fmla="*/ 0 w 6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1"/>
              <a:gd name="T17" fmla="*/ 6 w 6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1">
                <a:moveTo>
                  <a:pt x="0" y="0"/>
                </a:moveTo>
                <a:lnTo>
                  <a:pt x="6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" name="Freeform 67"/>
          <p:cNvSpPr>
            <a:spLocks noEditPoints="1"/>
          </p:cNvSpPr>
          <p:nvPr/>
        </p:nvSpPr>
        <p:spPr bwMode="auto">
          <a:xfrm>
            <a:off x="4268269" y="4412231"/>
            <a:ext cx="3528" cy="364526"/>
          </a:xfrm>
          <a:custGeom>
            <a:avLst/>
            <a:gdLst>
              <a:gd name="T0" fmla="*/ 0 w 1"/>
              <a:gd name="T1" fmla="*/ 2147483647 h 22"/>
              <a:gd name="T2" fmla="*/ 0 w 1"/>
              <a:gd name="T3" fmla="*/ 0 h 22"/>
              <a:gd name="T4" fmla="*/ 0 w 1"/>
              <a:gd name="T5" fmla="*/ 2147483647 h 22"/>
              <a:gd name="T6" fmla="*/ 0 w 1"/>
              <a:gd name="T7" fmla="*/ 2147483647 h 22"/>
              <a:gd name="T8" fmla="*/ 0 w 1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2"/>
              <a:gd name="T17" fmla="*/ 1 w 1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2">
                <a:moveTo>
                  <a:pt x="0" y="22"/>
                </a:moveTo>
                <a:lnTo>
                  <a:pt x="0" y="0"/>
                </a:lnTo>
                <a:lnTo>
                  <a:pt x="0" y="22"/>
                </a:lnTo>
                <a:close/>
                <a:moveTo>
                  <a:pt x="0" y="22"/>
                </a:moveTo>
                <a:lnTo>
                  <a:pt x="0" y="2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68"/>
          <p:cNvSpPr>
            <a:spLocks noChangeShapeType="1"/>
          </p:cNvSpPr>
          <p:nvPr/>
        </p:nvSpPr>
        <p:spPr bwMode="auto">
          <a:xfrm>
            <a:off x="4268269" y="4412231"/>
            <a:ext cx="3528" cy="2940"/>
          </a:xfrm>
          <a:prstGeom prst="line">
            <a:avLst/>
          </a:prstGeom>
          <a:noFill/>
          <a:ln w="25400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" name="Freeform 69"/>
          <p:cNvSpPr>
            <a:spLocks/>
          </p:cNvSpPr>
          <p:nvPr/>
        </p:nvSpPr>
        <p:spPr bwMode="auto">
          <a:xfrm>
            <a:off x="3453408" y="4087652"/>
            <a:ext cx="626368" cy="1221196"/>
          </a:xfrm>
          <a:custGeom>
            <a:avLst/>
            <a:gdLst>
              <a:gd name="T0" fmla="*/ 2147483647 w 41"/>
              <a:gd name="T1" fmla="*/ 2147483647 h 83"/>
              <a:gd name="T2" fmla="*/ 2147483647 w 41"/>
              <a:gd name="T3" fmla="*/ 2147483647 h 83"/>
              <a:gd name="T4" fmla="*/ 2147483647 w 41"/>
              <a:gd name="T5" fmla="*/ 2147483647 h 83"/>
              <a:gd name="T6" fmla="*/ 2147483647 w 41"/>
              <a:gd name="T7" fmla="*/ 0 h 83"/>
              <a:gd name="T8" fmla="*/ 2147483647 w 41"/>
              <a:gd name="T9" fmla="*/ 2147483647 h 83"/>
              <a:gd name="T10" fmla="*/ 2147483647 w 41"/>
              <a:gd name="T11" fmla="*/ 2147483647 h 83"/>
              <a:gd name="T12" fmla="*/ 0 w 41"/>
              <a:gd name="T13" fmla="*/ 2147483647 h 83"/>
              <a:gd name="T14" fmla="*/ 0 w 41"/>
              <a:gd name="T15" fmla="*/ 2147483647 h 83"/>
              <a:gd name="T16" fmla="*/ 2147483647 w 41"/>
              <a:gd name="T17" fmla="*/ 2147483647 h 83"/>
              <a:gd name="T18" fmla="*/ 2147483647 w 41"/>
              <a:gd name="T19" fmla="*/ 2147483647 h 83"/>
              <a:gd name="T20" fmla="*/ 2147483647 w 41"/>
              <a:gd name="T21" fmla="*/ 2147483647 h 83"/>
              <a:gd name="T22" fmla="*/ 2147483647 w 41"/>
              <a:gd name="T23" fmla="*/ 2147483647 h 83"/>
              <a:gd name="T24" fmla="*/ 2147483647 w 41"/>
              <a:gd name="T25" fmla="*/ 2147483647 h 83"/>
              <a:gd name="T26" fmla="*/ 2147483647 w 41"/>
              <a:gd name="T27" fmla="*/ 2147483647 h 83"/>
              <a:gd name="T28" fmla="*/ 2147483647 w 41"/>
              <a:gd name="T29" fmla="*/ 2147483647 h 83"/>
              <a:gd name="T30" fmla="*/ 2147483647 w 41"/>
              <a:gd name="T31" fmla="*/ 2147483647 h 83"/>
              <a:gd name="T32" fmla="*/ 2147483647 w 41"/>
              <a:gd name="T33" fmla="*/ 2147483647 h 83"/>
              <a:gd name="T34" fmla="*/ 2147483647 w 41"/>
              <a:gd name="T35" fmla="*/ 2147483647 h 8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"/>
              <a:gd name="T55" fmla="*/ 0 h 83"/>
              <a:gd name="T56" fmla="*/ 41 w 41"/>
              <a:gd name="T57" fmla="*/ 83 h 8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" h="83">
                <a:moveTo>
                  <a:pt x="41" y="29"/>
                </a:moveTo>
                <a:cubicBezTo>
                  <a:pt x="41" y="21"/>
                  <a:pt x="34" y="18"/>
                  <a:pt x="25" y="18"/>
                </a:cubicBezTo>
                <a:cubicBezTo>
                  <a:pt x="28" y="16"/>
                  <a:pt x="30" y="13"/>
                  <a:pt x="30" y="10"/>
                </a:cubicBezTo>
                <a:cubicBezTo>
                  <a:pt x="30" y="5"/>
                  <a:pt x="26" y="0"/>
                  <a:pt x="20" y="0"/>
                </a:cubicBezTo>
                <a:cubicBezTo>
                  <a:pt x="15" y="0"/>
                  <a:pt x="12" y="5"/>
                  <a:pt x="12" y="10"/>
                </a:cubicBezTo>
                <a:cubicBezTo>
                  <a:pt x="12" y="13"/>
                  <a:pt x="13" y="16"/>
                  <a:pt x="17" y="18"/>
                </a:cubicBezTo>
                <a:cubicBezTo>
                  <a:pt x="8" y="19"/>
                  <a:pt x="0" y="21"/>
                  <a:pt x="0" y="29"/>
                </a:cubicBezTo>
                <a:lnTo>
                  <a:pt x="0" y="51"/>
                </a:lnTo>
                <a:lnTo>
                  <a:pt x="7" y="51"/>
                </a:lnTo>
                <a:lnTo>
                  <a:pt x="7" y="83"/>
                </a:lnTo>
                <a:lnTo>
                  <a:pt x="18" y="83"/>
                </a:lnTo>
                <a:lnTo>
                  <a:pt x="18" y="51"/>
                </a:lnTo>
                <a:lnTo>
                  <a:pt x="23" y="51"/>
                </a:lnTo>
                <a:lnTo>
                  <a:pt x="23" y="83"/>
                </a:lnTo>
                <a:lnTo>
                  <a:pt x="35" y="83"/>
                </a:lnTo>
                <a:lnTo>
                  <a:pt x="35" y="51"/>
                </a:lnTo>
                <a:lnTo>
                  <a:pt x="41" y="51"/>
                </a:lnTo>
                <a:lnTo>
                  <a:pt x="41" y="29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" name="Freeform 71"/>
          <p:cNvSpPr>
            <a:spLocks noEditPoints="1"/>
          </p:cNvSpPr>
          <p:nvPr/>
        </p:nvSpPr>
        <p:spPr bwMode="auto">
          <a:xfrm>
            <a:off x="3950791" y="4097681"/>
            <a:ext cx="98771" cy="132288"/>
          </a:xfrm>
          <a:custGeom>
            <a:avLst/>
            <a:gdLst>
              <a:gd name="T0" fmla="*/ 0 w 5"/>
              <a:gd name="T1" fmla="*/ 2147483647 h 8"/>
              <a:gd name="T2" fmla="*/ 2147483647 w 5"/>
              <a:gd name="T3" fmla="*/ 0 h 8"/>
              <a:gd name="T4" fmla="*/ 0 w 5"/>
              <a:gd name="T5" fmla="*/ 2147483647 h 8"/>
              <a:gd name="T6" fmla="*/ 0 w 5"/>
              <a:gd name="T7" fmla="*/ 2147483647 h 8"/>
              <a:gd name="T8" fmla="*/ 0 w 5"/>
              <a:gd name="T9" fmla="*/ 2147483647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8"/>
              <a:gd name="T17" fmla="*/ 5 w 5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8">
                <a:moveTo>
                  <a:pt x="0" y="8"/>
                </a:moveTo>
                <a:cubicBezTo>
                  <a:pt x="3" y="6"/>
                  <a:pt x="5" y="3"/>
                  <a:pt x="5" y="0"/>
                </a:cubicBezTo>
                <a:cubicBezTo>
                  <a:pt x="5" y="3"/>
                  <a:pt x="3" y="6"/>
                  <a:pt x="0" y="8"/>
                </a:cubicBezTo>
                <a:close/>
                <a:moveTo>
                  <a:pt x="0" y="8"/>
                </a:moveTo>
                <a:lnTo>
                  <a:pt x="0" y="8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" name="Freeform 72"/>
          <p:cNvSpPr>
            <a:spLocks noEditPoints="1"/>
          </p:cNvSpPr>
          <p:nvPr/>
        </p:nvSpPr>
        <p:spPr bwMode="auto">
          <a:xfrm>
            <a:off x="3848492" y="3933057"/>
            <a:ext cx="201069" cy="164625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2147483647 w 10"/>
              <a:gd name="T5" fmla="*/ 2147483647 h 10"/>
              <a:gd name="T6" fmla="*/ 2147483647 w 10"/>
              <a:gd name="T7" fmla="*/ 2147483647 h 10"/>
              <a:gd name="T8" fmla="*/ 2147483647 w 10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"/>
              <a:gd name="T16" fmla="*/ 0 h 10"/>
              <a:gd name="T17" fmla="*/ 10 w 10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" h="10">
                <a:moveTo>
                  <a:pt x="10" y="10"/>
                </a:moveTo>
                <a:cubicBezTo>
                  <a:pt x="10" y="5"/>
                  <a:pt x="6" y="0"/>
                  <a:pt x="0" y="0"/>
                </a:cubicBezTo>
                <a:cubicBezTo>
                  <a:pt x="6" y="0"/>
                  <a:pt x="10" y="5"/>
                  <a:pt x="10" y="10"/>
                </a:cubicBezTo>
                <a:close/>
                <a:moveTo>
                  <a:pt x="10" y="10"/>
                </a:moveTo>
                <a:lnTo>
                  <a:pt x="10" y="1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" name="Freeform 73"/>
          <p:cNvSpPr>
            <a:spLocks noEditPoints="1"/>
          </p:cNvSpPr>
          <p:nvPr/>
        </p:nvSpPr>
        <p:spPr bwMode="auto">
          <a:xfrm>
            <a:off x="3672117" y="3933057"/>
            <a:ext cx="176377" cy="164625"/>
          </a:xfrm>
          <a:custGeom>
            <a:avLst/>
            <a:gdLst>
              <a:gd name="T0" fmla="*/ 2147483647 w 9"/>
              <a:gd name="T1" fmla="*/ 0 h 10"/>
              <a:gd name="T2" fmla="*/ 0 w 9"/>
              <a:gd name="T3" fmla="*/ 2147483647 h 10"/>
              <a:gd name="T4" fmla="*/ 2147483647 w 9"/>
              <a:gd name="T5" fmla="*/ 0 h 10"/>
              <a:gd name="T6" fmla="*/ 2147483647 w 9"/>
              <a:gd name="T7" fmla="*/ 0 h 10"/>
              <a:gd name="T8" fmla="*/ 2147483647 w 9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"/>
              <a:gd name="T16" fmla="*/ 0 h 10"/>
              <a:gd name="T17" fmla="*/ 9 w 9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" h="10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5"/>
                  <a:pt x="4" y="0"/>
                  <a:pt x="9" y="0"/>
                </a:cubicBezTo>
                <a:close/>
                <a:moveTo>
                  <a:pt x="9" y="0"/>
                </a:moveTo>
                <a:lnTo>
                  <a:pt x="9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" name="Freeform 74"/>
          <p:cNvSpPr>
            <a:spLocks noEditPoints="1"/>
          </p:cNvSpPr>
          <p:nvPr/>
        </p:nvSpPr>
        <p:spPr bwMode="auto">
          <a:xfrm>
            <a:off x="3672116" y="4097681"/>
            <a:ext cx="98771" cy="132288"/>
          </a:xfrm>
          <a:custGeom>
            <a:avLst/>
            <a:gdLst>
              <a:gd name="T0" fmla="*/ 0 w 5"/>
              <a:gd name="T1" fmla="*/ 0 h 8"/>
              <a:gd name="T2" fmla="*/ 2147483647 w 5"/>
              <a:gd name="T3" fmla="*/ 2147483647 h 8"/>
              <a:gd name="T4" fmla="*/ 0 w 5"/>
              <a:gd name="T5" fmla="*/ 0 h 8"/>
              <a:gd name="T6" fmla="*/ 0 w 5"/>
              <a:gd name="T7" fmla="*/ 0 h 8"/>
              <a:gd name="T8" fmla="*/ 0 w 5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8"/>
              <a:gd name="T17" fmla="*/ 5 w 5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8">
                <a:moveTo>
                  <a:pt x="0" y="0"/>
                </a:moveTo>
                <a:cubicBezTo>
                  <a:pt x="0" y="3"/>
                  <a:pt x="2" y="6"/>
                  <a:pt x="5" y="8"/>
                </a:cubicBezTo>
                <a:cubicBezTo>
                  <a:pt x="2" y="6"/>
                  <a:pt x="0" y="3"/>
                  <a:pt x="0" y="0"/>
                </a:cubicBez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Freeform 75"/>
          <p:cNvSpPr>
            <a:spLocks noEditPoints="1"/>
          </p:cNvSpPr>
          <p:nvPr/>
        </p:nvSpPr>
        <p:spPr bwMode="auto">
          <a:xfrm>
            <a:off x="3453408" y="4229969"/>
            <a:ext cx="317479" cy="182263"/>
          </a:xfrm>
          <a:custGeom>
            <a:avLst/>
            <a:gdLst>
              <a:gd name="T0" fmla="*/ 2147483647 w 16"/>
              <a:gd name="T1" fmla="*/ 0 h 11"/>
              <a:gd name="T2" fmla="*/ 0 w 16"/>
              <a:gd name="T3" fmla="*/ 2147483647 h 11"/>
              <a:gd name="T4" fmla="*/ 2147483647 w 16"/>
              <a:gd name="T5" fmla="*/ 0 h 11"/>
              <a:gd name="T6" fmla="*/ 2147483647 w 16"/>
              <a:gd name="T7" fmla="*/ 0 h 11"/>
              <a:gd name="T8" fmla="*/ 2147483647 w 16"/>
              <a:gd name="T9" fmla="*/ 0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1"/>
              <a:gd name="T17" fmla="*/ 16 w 16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1">
                <a:moveTo>
                  <a:pt x="16" y="0"/>
                </a:moveTo>
                <a:cubicBezTo>
                  <a:pt x="8" y="2"/>
                  <a:pt x="0" y="3"/>
                  <a:pt x="0" y="11"/>
                </a:cubicBezTo>
                <a:cubicBezTo>
                  <a:pt x="0" y="3"/>
                  <a:pt x="8" y="2"/>
                  <a:pt x="16" y="0"/>
                </a:cubicBezTo>
                <a:close/>
                <a:moveTo>
                  <a:pt x="16" y="0"/>
                </a:moveTo>
                <a:lnTo>
                  <a:pt x="16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Freeform 76"/>
          <p:cNvSpPr>
            <a:spLocks noEditPoints="1"/>
          </p:cNvSpPr>
          <p:nvPr/>
        </p:nvSpPr>
        <p:spPr bwMode="auto">
          <a:xfrm>
            <a:off x="3453408" y="4412231"/>
            <a:ext cx="3528" cy="364526"/>
          </a:xfrm>
          <a:custGeom>
            <a:avLst/>
            <a:gdLst>
              <a:gd name="T0" fmla="*/ 0 w 1"/>
              <a:gd name="T1" fmla="*/ 0 h 22"/>
              <a:gd name="T2" fmla="*/ 0 w 1"/>
              <a:gd name="T3" fmla="*/ 2147483647 h 22"/>
              <a:gd name="T4" fmla="*/ 0 w 1"/>
              <a:gd name="T5" fmla="*/ 0 h 22"/>
              <a:gd name="T6" fmla="*/ 0 w 1"/>
              <a:gd name="T7" fmla="*/ 0 h 22"/>
              <a:gd name="T8" fmla="*/ 0 w 1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2"/>
              <a:gd name="T17" fmla="*/ 1 w 1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2">
                <a:moveTo>
                  <a:pt x="0" y="0"/>
                </a:moveTo>
                <a:lnTo>
                  <a:pt x="0" y="2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" name="Freeform 77"/>
          <p:cNvSpPr>
            <a:spLocks noEditPoints="1"/>
          </p:cNvSpPr>
          <p:nvPr/>
        </p:nvSpPr>
        <p:spPr bwMode="auto">
          <a:xfrm>
            <a:off x="3453409" y="4776758"/>
            <a:ext cx="137575" cy="2940"/>
          </a:xfrm>
          <a:custGeom>
            <a:avLst/>
            <a:gdLst>
              <a:gd name="T0" fmla="*/ 0 w 7"/>
              <a:gd name="T1" fmla="*/ 0 h 1"/>
              <a:gd name="T2" fmla="*/ 2147483647 w 7"/>
              <a:gd name="T3" fmla="*/ 0 h 1"/>
              <a:gd name="T4" fmla="*/ 0 w 7"/>
              <a:gd name="T5" fmla="*/ 0 h 1"/>
              <a:gd name="T6" fmla="*/ 0 w 7"/>
              <a:gd name="T7" fmla="*/ 0 h 1"/>
              <a:gd name="T8" fmla="*/ 0 w 7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"/>
              <a:gd name="T17" fmla="*/ 7 w 7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">
                <a:moveTo>
                  <a:pt x="0" y="0"/>
                </a:moveTo>
                <a:lnTo>
                  <a:pt x="7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" name="Freeform 78"/>
          <p:cNvSpPr>
            <a:spLocks noEditPoints="1"/>
          </p:cNvSpPr>
          <p:nvPr/>
        </p:nvSpPr>
        <p:spPr bwMode="auto">
          <a:xfrm>
            <a:off x="3590983" y="4776759"/>
            <a:ext cx="3528" cy="529151"/>
          </a:xfrm>
          <a:custGeom>
            <a:avLst/>
            <a:gdLst>
              <a:gd name="T0" fmla="*/ 0 w 1"/>
              <a:gd name="T1" fmla="*/ 0 h 32"/>
              <a:gd name="T2" fmla="*/ 0 w 1"/>
              <a:gd name="T3" fmla="*/ 2147483647 h 32"/>
              <a:gd name="T4" fmla="*/ 0 w 1"/>
              <a:gd name="T5" fmla="*/ 0 h 32"/>
              <a:gd name="T6" fmla="*/ 0 w 1"/>
              <a:gd name="T7" fmla="*/ 0 h 32"/>
              <a:gd name="T8" fmla="*/ 0 w 1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" name="Freeform 79"/>
          <p:cNvSpPr>
            <a:spLocks noEditPoints="1"/>
          </p:cNvSpPr>
          <p:nvPr/>
        </p:nvSpPr>
        <p:spPr bwMode="auto">
          <a:xfrm>
            <a:off x="3590983" y="5305908"/>
            <a:ext cx="218708" cy="2940"/>
          </a:xfrm>
          <a:custGeom>
            <a:avLst/>
            <a:gdLst>
              <a:gd name="T0" fmla="*/ 0 w 11"/>
              <a:gd name="T1" fmla="*/ 0 h 1"/>
              <a:gd name="T2" fmla="*/ 2147483647 w 11"/>
              <a:gd name="T3" fmla="*/ 0 h 1"/>
              <a:gd name="T4" fmla="*/ 0 w 11"/>
              <a:gd name="T5" fmla="*/ 0 h 1"/>
              <a:gd name="T6" fmla="*/ 0 w 11"/>
              <a:gd name="T7" fmla="*/ 0 h 1"/>
              <a:gd name="T8" fmla="*/ 0 w 1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"/>
              <a:gd name="T16" fmla="*/ 0 h 1"/>
              <a:gd name="T17" fmla="*/ 11 w 1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" h="1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" name="Freeform 80"/>
          <p:cNvSpPr>
            <a:spLocks noEditPoints="1"/>
          </p:cNvSpPr>
          <p:nvPr/>
        </p:nvSpPr>
        <p:spPr bwMode="auto">
          <a:xfrm>
            <a:off x="3809689" y="4776759"/>
            <a:ext cx="3528" cy="529151"/>
          </a:xfrm>
          <a:custGeom>
            <a:avLst/>
            <a:gdLst>
              <a:gd name="T0" fmla="*/ 0 w 1"/>
              <a:gd name="T1" fmla="*/ 2147483647 h 32"/>
              <a:gd name="T2" fmla="*/ 0 w 1"/>
              <a:gd name="T3" fmla="*/ 0 h 32"/>
              <a:gd name="T4" fmla="*/ 0 w 1"/>
              <a:gd name="T5" fmla="*/ 2147483647 h 32"/>
              <a:gd name="T6" fmla="*/ 0 w 1"/>
              <a:gd name="T7" fmla="*/ 2147483647 h 32"/>
              <a:gd name="T8" fmla="*/ 0 w 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32"/>
                </a:moveTo>
                <a:lnTo>
                  <a:pt x="0" y="0"/>
                </a:lnTo>
                <a:lnTo>
                  <a:pt x="0" y="32"/>
                </a:lnTo>
                <a:close/>
                <a:moveTo>
                  <a:pt x="0" y="32"/>
                </a:moveTo>
                <a:lnTo>
                  <a:pt x="0" y="3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" name="Freeform 81"/>
          <p:cNvSpPr>
            <a:spLocks noEditPoints="1"/>
          </p:cNvSpPr>
          <p:nvPr/>
        </p:nvSpPr>
        <p:spPr bwMode="auto">
          <a:xfrm>
            <a:off x="3809689" y="4776758"/>
            <a:ext cx="98771" cy="2940"/>
          </a:xfrm>
          <a:custGeom>
            <a:avLst/>
            <a:gdLst>
              <a:gd name="T0" fmla="*/ 0 w 5"/>
              <a:gd name="T1" fmla="*/ 0 h 1"/>
              <a:gd name="T2" fmla="*/ 2147483647 w 5"/>
              <a:gd name="T3" fmla="*/ 0 h 1"/>
              <a:gd name="T4" fmla="*/ 0 w 5"/>
              <a:gd name="T5" fmla="*/ 0 h 1"/>
              <a:gd name="T6" fmla="*/ 0 w 5"/>
              <a:gd name="T7" fmla="*/ 0 h 1"/>
              <a:gd name="T8" fmla="*/ 0 w 5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1"/>
              <a:gd name="T17" fmla="*/ 5 w 5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1">
                <a:moveTo>
                  <a:pt x="0" y="0"/>
                </a:moveTo>
                <a:lnTo>
                  <a:pt x="5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" name="Freeform 82"/>
          <p:cNvSpPr>
            <a:spLocks noEditPoints="1"/>
          </p:cNvSpPr>
          <p:nvPr/>
        </p:nvSpPr>
        <p:spPr bwMode="auto">
          <a:xfrm>
            <a:off x="3908461" y="4776759"/>
            <a:ext cx="3528" cy="529151"/>
          </a:xfrm>
          <a:custGeom>
            <a:avLst/>
            <a:gdLst>
              <a:gd name="T0" fmla="*/ 0 w 1"/>
              <a:gd name="T1" fmla="*/ 0 h 32"/>
              <a:gd name="T2" fmla="*/ 0 w 1"/>
              <a:gd name="T3" fmla="*/ 2147483647 h 32"/>
              <a:gd name="T4" fmla="*/ 0 w 1"/>
              <a:gd name="T5" fmla="*/ 0 h 32"/>
              <a:gd name="T6" fmla="*/ 0 w 1"/>
              <a:gd name="T7" fmla="*/ 0 h 32"/>
              <a:gd name="T8" fmla="*/ 0 w 1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" name="Freeform 83"/>
          <p:cNvSpPr>
            <a:spLocks noEditPoints="1"/>
          </p:cNvSpPr>
          <p:nvPr/>
        </p:nvSpPr>
        <p:spPr bwMode="auto">
          <a:xfrm>
            <a:off x="3908462" y="5305908"/>
            <a:ext cx="239873" cy="2940"/>
          </a:xfrm>
          <a:custGeom>
            <a:avLst/>
            <a:gdLst>
              <a:gd name="T0" fmla="*/ 0 w 12"/>
              <a:gd name="T1" fmla="*/ 0 h 1"/>
              <a:gd name="T2" fmla="*/ 2147483647 w 12"/>
              <a:gd name="T3" fmla="*/ 0 h 1"/>
              <a:gd name="T4" fmla="*/ 0 w 12"/>
              <a:gd name="T5" fmla="*/ 0 h 1"/>
              <a:gd name="T6" fmla="*/ 0 w 12"/>
              <a:gd name="T7" fmla="*/ 0 h 1"/>
              <a:gd name="T8" fmla="*/ 0 w 12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"/>
              <a:gd name="T17" fmla="*/ 12 w 1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">
                <a:moveTo>
                  <a:pt x="0" y="0"/>
                </a:moveTo>
                <a:lnTo>
                  <a:pt x="1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" name="Freeform 84"/>
          <p:cNvSpPr>
            <a:spLocks noEditPoints="1"/>
          </p:cNvSpPr>
          <p:nvPr/>
        </p:nvSpPr>
        <p:spPr bwMode="auto">
          <a:xfrm>
            <a:off x="4148333" y="4776759"/>
            <a:ext cx="3528" cy="529151"/>
          </a:xfrm>
          <a:custGeom>
            <a:avLst/>
            <a:gdLst>
              <a:gd name="T0" fmla="*/ 0 w 1"/>
              <a:gd name="T1" fmla="*/ 2147483647 h 32"/>
              <a:gd name="T2" fmla="*/ 0 w 1"/>
              <a:gd name="T3" fmla="*/ 0 h 32"/>
              <a:gd name="T4" fmla="*/ 0 w 1"/>
              <a:gd name="T5" fmla="*/ 2147483647 h 32"/>
              <a:gd name="T6" fmla="*/ 0 w 1"/>
              <a:gd name="T7" fmla="*/ 2147483647 h 32"/>
              <a:gd name="T8" fmla="*/ 0 w 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32"/>
                </a:moveTo>
                <a:lnTo>
                  <a:pt x="0" y="0"/>
                </a:lnTo>
                <a:lnTo>
                  <a:pt x="0" y="32"/>
                </a:lnTo>
                <a:close/>
                <a:moveTo>
                  <a:pt x="0" y="32"/>
                </a:moveTo>
                <a:lnTo>
                  <a:pt x="0" y="3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" name="Freeform 85"/>
          <p:cNvSpPr>
            <a:spLocks noEditPoints="1"/>
          </p:cNvSpPr>
          <p:nvPr/>
        </p:nvSpPr>
        <p:spPr bwMode="auto">
          <a:xfrm>
            <a:off x="4148333" y="4776758"/>
            <a:ext cx="119936" cy="2940"/>
          </a:xfrm>
          <a:custGeom>
            <a:avLst/>
            <a:gdLst>
              <a:gd name="T0" fmla="*/ 0 w 6"/>
              <a:gd name="T1" fmla="*/ 0 h 1"/>
              <a:gd name="T2" fmla="*/ 2147483647 w 6"/>
              <a:gd name="T3" fmla="*/ 0 h 1"/>
              <a:gd name="T4" fmla="*/ 0 w 6"/>
              <a:gd name="T5" fmla="*/ 0 h 1"/>
              <a:gd name="T6" fmla="*/ 0 w 6"/>
              <a:gd name="T7" fmla="*/ 0 h 1"/>
              <a:gd name="T8" fmla="*/ 0 w 6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1"/>
              <a:gd name="T17" fmla="*/ 6 w 6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1">
                <a:moveTo>
                  <a:pt x="0" y="0"/>
                </a:moveTo>
                <a:lnTo>
                  <a:pt x="6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" name="Freeform 86"/>
          <p:cNvSpPr>
            <a:spLocks noEditPoints="1"/>
          </p:cNvSpPr>
          <p:nvPr/>
        </p:nvSpPr>
        <p:spPr bwMode="auto">
          <a:xfrm>
            <a:off x="4268269" y="4412231"/>
            <a:ext cx="3528" cy="364526"/>
          </a:xfrm>
          <a:custGeom>
            <a:avLst/>
            <a:gdLst>
              <a:gd name="T0" fmla="*/ 0 w 1"/>
              <a:gd name="T1" fmla="*/ 2147483647 h 22"/>
              <a:gd name="T2" fmla="*/ 0 w 1"/>
              <a:gd name="T3" fmla="*/ 0 h 22"/>
              <a:gd name="T4" fmla="*/ 0 w 1"/>
              <a:gd name="T5" fmla="*/ 2147483647 h 22"/>
              <a:gd name="T6" fmla="*/ 0 w 1"/>
              <a:gd name="T7" fmla="*/ 2147483647 h 22"/>
              <a:gd name="T8" fmla="*/ 0 w 1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2"/>
              <a:gd name="T17" fmla="*/ 1 w 1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2">
                <a:moveTo>
                  <a:pt x="0" y="22"/>
                </a:moveTo>
                <a:lnTo>
                  <a:pt x="0" y="0"/>
                </a:lnTo>
                <a:lnTo>
                  <a:pt x="0" y="22"/>
                </a:lnTo>
                <a:close/>
                <a:moveTo>
                  <a:pt x="0" y="22"/>
                </a:moveTo>
                <a:lnTo>
                  <a:pt x="0" y="2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" name="Line 87"/>
          <p:cNvSpPr>
            <a:spLocks noChangeShapeType="1"/>
          </p:cNvSpPr>
          <p:nvPr/>
        </p:nvSpPr>
        <p:spPr bwMode="auto">
          <a:xfrm>
            <a:off x="4268269" y="4412231"/>
            <a:ext cx="3528" cy="2940"/>
          </a:xfrm>
          <a:prstGeom prst="line">
            <a:avLst/>
          </a:prstGeom>
          <a:noFill/>
          <a:ln w="25400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08"/>
          <p:cNvGrpSpPr>
            <a:grpSpLocks/>
          </p:cNvGrpSpPr>
          <p:nvPr/>
        </p:nvGrpSpPr>
        <p:grpSpPr bwMode="auto">
          <a:xfrm rot="1454824" flipH="1">
            <a:off x="7730930" y="4049594"/>
            <a:ext cx="1057220" cy="1222365"/>
            <a:chOff x="2001" y="1083"/>
            <a:chExt cx="1376" cy="2118"/>
          </a:xfrm>
        </p:grpSpPr>
        <p:sp>
          <p:nvSpPr>
            <p:cNvPr id="189" name="Freeform 909"/>
            <p:cNvSpPr>
              <a:spLocks/>
            </p:cNvSpPr>
            <p:nvPr/>
          </p:nvSpPr>
          <p:spPr bwMode="auto">
            <a:xfrm>
              <a:off x="2731" y="1374"/>
              <a:ext cx="123" cy="269"/>
            </a:xfrm>
            <a:custGeom>
              <a:avLst/>
              <a:gdLst>
                <a:gd name="T0" fmla="*/ 0 w 247"/>
                <a:gd name="T1" fmla="*/ 0 h 538"/>
                <a:gd name="T2" fmla="*/ 0 w 247"/>
                <a:gd name="T3" fmla="*/ 1 h 538"/>
                <a:gd name="T4" fmla="*/ 0 w 247"/>
                <a:gd name="T5" fmla="*/ 1 h 538"/>
                <a:gd name="T6" fmla="*/ 0 w 247"/>
                <a:gd name="T7" fmla="*/ 1 h 538"/>
                <a:gd name="T8" fmla="*/ 0 w 247"/>
                <a:gd name="T9" fmla="*/ 1 h 538"/>
                <a:gd name="T10" fmla="*/ 0 w 247"/>
                <a:gd name="T11" fmla="*/ 1 h 538"/>
                <a:gd name="T12" fmla="*/ 0 w 247"/>
                <a:gd name="T13" fmla="*/ 1 h 538"/>
                <a:gd name="T14" fmla="*/ 0 w 247"/>
                <a:gd name="T15" fmla="*/ 1 h 538"/>
                <a:gd name="T16" fmla="*/ 0 w 247"/>
                <a:gd name="T17" fmla="*/ 0 h 538"/>
                <a:gd name="T18" fmla="*/ 0 w 247"/>
                <a:gd name="T19" fmla="*/ 0 h 5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"/>
                <a:gd name="T31" fmla="*/ 0 h 538"/>
                <a:gd name="T32" fmla="*/ 247 w 247"/>
                <a:gd name="T33" fmla="*/ 538 h 5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" h="538">
                  <a:moveTo>
                    <a:pt x="136" y="0"/>
                  </a:moveTo>
                  <a:lnTo>
                    <a:pt x="57" y="84"/>
                  </a:lnTo>
                  <a:lnTo>
                    <a:pt x="0" y="152"/>
                  </a:lnTo>
                  <a:lnTo>
                    <a:pt x="119" y="272"/>
                  </a:lnTo>
                  <a:lnTo>
                    <a:pt x="182" y="538"/>
                  </a:lnTo>
                  <a:lnTo>
                    <a:pt x="212" y="342"/>
                  </a:lnTo>
                  <a:lnTo>
                    <a:pt x="148" y="169"/>
                  </a:lnTo>
                  <a:lnTo>
                    <a:pt x="247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0AD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910"/>
            <p:cNvSpPr>
              <a:spLocks/>
            </p:cNvSpPr>
            <p:nvPr/>
          </p:nvSpPr>
          <p:spPr bwMode="auto">
            <a:xfrm>
              <a:off x="2854" y="1372"/>
              <a:ext cx="67" cy="184"/>
            </a:xfrm>
            <a:custGeom>
              <a:avLst/>
              <a:gdLst>
                <a:gd name="T0" fmla="*/ 1 w 133"/>
                <a:gd name="T1" fmla="*/ 0 h 367"/>
                <a:gd name="T2" fmla="*/ 1 w 133"/>
                <a:gd name="T3" fmla="*/ 1 h 367"/>
                <a:gd name="T4" fmla="*/ 0 w 133"/>
                <a:gd name="T5" fmla="*/ 1 h 367"/>
                <a:gd name="T6" fmla="*/ 1 w 133"/>
                <a:gd name="T7" fmla="*/ 1 h 367"/>
                <a:gd name="T8" fmla="*/ 1 w 133"/>
                <a:gd name="T9" fmla="*/ 1 h 367"/>
                <a:gd name="T10" fmla="*/ 1 w 133"/>
                <a:gd name="T11" fmla="*/ 1 h 367"/>
                <a:gd name="T12" fmla="*/ 1 w 133"/>
                <a:gd name="T13" fmla="*/ 1 h 367"/>
                <a:gd name="T14" fmla="*/ 1 w 133"/>
                <a:gd name="T15" fmla="*/ 0 h 367"/>
                <a:gd name="T16" fmla="*/ 1 w 133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367"/>
                <a:gd name="T29" fmla="*/ 133 w 133"/>
                <a:gd name="T30" fmla="*/ 367 h 3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367">
                  <a:moveTo>
                    <a:pt x="43" y="0"/>
                  </a:moveTo>
                  <a:lnTo>
                    <a:pt x="47" y="164"/>
                  </a:lnTo>
                  <a:lnTo>
                    <a:pt x="0" y="300"/>
                  </a:lnTo>
                  <a:lnTo>
                    <a:pt x="47" y="367"/>
                  </a:lnTo>
                  <a:lnTo>
                    <a:pt x="72" y="276"/>
                  </a:lnTo>
                  <a:lnTo>
                    <a:pt x="133" y="169"/>
                  </a:lnTo>
                  <a:lnTo>
                    <a:pt x="91" y="10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911"/>
            <p:cNvSpPr>
              <a:spLocks/>
            </p:cNvSpPr>
            <p:nvPr/>
          </p:nvSpPr>
          <p:spPr bwMode="auto">
            <a:xfrm>
              <a:off x="2784" y="1356"/>
              <a:ext cx="106" cy="167"/>
            </a:xfrm>
            <a:custGeom>
              <a:avLst/>
              <a:gdLst>
                <a:gd name="T0" fmla="*/ 1 w 211"/>
                <a:gd name="T1" fmla="*/ 1 h 334"/>
                <a:gd name="T2" fmla="*/ 0 w 211"/>
                <a:gd name="T3" fmla="*/ 1 h 334"/>
                <a:gd name="T4" fmla="*/ 0 w 211"/>
                <a:gd name="T5" fmla="*/ 1 h 334"/>
                <a:gd name="T6" fmla="*/ 1 w 211"/>
                <a:gd name="T7" fmla="*/ 1 h 334"/>
                <a:gd name="T8" fmla="*/ 1 w 211"/>
                <a:gd name="T9" fmla="*/ 1 h 334"/>
                <a:gd name="T10" fmla="*/ 1 w 211"/>
                <a:gd name="T11" fmla="*/ 1 h 334"/>
                <a:gd name="T12" fmla="*/ 1 w 211"/>
                <a:gd name="T13" fmla="*/ 1 h 334"/>
                <a:gd name="T14" fmla="*/ 1 w 211"/>
                <a:gd name="T15" fmla="*/ 1 h 334"/>
                <a:gd name="T16" fmla="*/ 1 w 211"/>
                <a:gd name="T17" fmla="*/ 0 h 334"/>
                <a:gd name="T18" fmla="*/ 1 w 211"/>
                <a:gd name="T19" fmla="*/ 1 h 334"/>
                <a:gd name="T20" fmla="*/ 1 w 211"/>
                <a:gd name="T21" fmla="*/ 1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1"/>
                <a:gd name="T34" fmla="*/ 0 h 334"/>
                <a:gd name="T35" fmla="*/ 211 w 211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1" h="334">
                  <a:moveTo>
                    <a:pt x="29" y="70"/>
                  </a:moveTo>
                  <a:lnTo>
                    <a:pt x="0" y="141"/>
                  </a:lnTo>
                  <a:lnTo>
                    <a:pt x="0" y="217"/>
                  </a:lnTo>
                  <a:lnTo>
                    <a:pt x="95" y="334"/>
                  </a:lnTo>
                  <a:lnTo>
                    <a:pt x="89" y="184"/>
                  </a:lnTo>
                  <a:lnTo>
                    <a:pt x="141" y="112"/>
                  </a:lnTo>
                  <a:lnTo>
                    <a:pt x="198" y="175"/>
                  </a:lnTo>
                  <a:lnTo>
                    <a:pt x="211" y="68"/>
                  </a:lnTo>
                  <a:lnTo>
                    <a:pt x="188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912"/>
            <p:cNvSpPr>
              <a:spLocks/>
            </p:cNvSpPr>
            <p:nvPr/>
          </p:nvSpPr>
          <p:spPr bwMode="auto">
            <a:xfrm>
              <a:off x="2751" y="1153"/>
              <a:ext cx="469" cy="478"/>
            </a:xfrm>
            <a:custGeom>
              <a:avLst/>
              <a:gdLst>
                <a:gd name="T0" fmla="*/ 1 w 938"/>
                <a:gd name="T1" fmla="*/ 1 h 956"/>
                <a:gd name="T2" fmla="*/ 1 w 938"/>
                <a:gd name="T3" fmla="*/ 1 h 956"/>
                <a:gd name="T4" fmla="*/ 1 w 938"/>
                <a:gd name="T5" fmla="*/ 1 h 956"/>
                <a:gd name="T6" fmla="*/ 1 w 938"/>
                <a:gd name="T7" fmla="*/ 1 h 956"/>
                <a:gd name="T8" fmla="*/ 1 w 938"/>
                <a:gd name="T9" fmla="*/ 1 h 956"/>
                <a:gd name="T10" fmla="*/ 1 w 938"/>
                <a:gd name="T11" fmla="*/ 1 h 956"/>
                <a:gd name="T12" fmla="*/ 1 w 938"/>
                <a:gd name="T13" fmla="*/ 1 h 956"/>
                <a:gd name="T14" fmla="*/ 1 w 938"/>
                <a:gd name="T15" fmla="*/ 1 h 956"/>
                <a:gd name="T16" fmla="*/ 1 w 938"/>
                <a:gd name="T17" fmla="*/ 1 h 956"/>
                <a:gd name="T18" fmla="*/ 1 w 938"/>
                <a:gd name="T19" fmla="*/ 1 h 956"/>
                <a:gd name="T20" fmla="*/ 1 w 938"/>
                <a:gd name="T21" fmla="*/ 1 h 956"/>
                <a:gd name="T22" fmla="*/ 1 w 938"/>
                <a:gd name="T23" fmla="*/ 1 h 956"/>
                <a:gd name="T24" fmla="*/ 1 w 938"/>
                <a:gd name="T25" fmla="*/ 1 h 956"/>
                <a:gd name="T26" fmla="*/ 1 w 938"/>
                <a:gd name="T27" fmla="*/ 1 h 956"/>
                <a:gd name="T28" fmla="*/ 0 w 938"/>
                <a:gd name="T29" fmla="*/ 1 h 956"/>
                <a:gd name="T30" fmla="*/ 1 w 938"/>
                <a:gd name="T31" fmla="*/ 1 h 956"/>
                <a:gd name="T32" fmla="*/ 1 w 938"/>
                <a:gd name="T33" fmla="*/ 1 h 956"/>
                <a:gd name="T34" fmla="*/ 1 w 938"/>
                <a:gd name="T35" fmla="*/ 1 h 956"/>
                <a:gd name="T36" fmla="*/ 1 w 938"/>
                <a:gd name="T37" fmla="*/ 1 h 956"/>
                <a:gd name="T38" fmla="*/ 1 w 938"/>
                <a:gd name="T39" fmla="*/ 1 h 956"/>
                <a:gd name="T40" fmla="*/ 1 w 938"/>
                <a:gd name="T41" fmla="*/ 1 h 956"/>
                <a:gd name="T42" fmla="*/ 1 w 938"/>
                <a:gd name="T43" fmla="*/ 1 h 956"/>
                <a:gd name="T44" fmla="*/ 1 w 938"/>
                <a:gd name="T45" fmla="*/ 0 h 956"/>
                <a:gd name="T46" fmla="*/ 1 w 938"/>
                <a:gd name="T47" fmla="*/ 1 h 956"/>
                <a:gd name="T48" fmla="*/ 1 w 938"/>
                <a:gd name="T49" fmla="*/ 1 h 956"/>
                <a:gd name="T50" fmla="*/ 1 w 938"/>
                <a:gd name="T51" fmla="*/ 1 h 956"/>
                <a:gd name="T52" fmla="*/ 1 w 938"/>
                <a:gd name="T53" fmla="*/ 1 h 9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38"/>
                <a:gd name="T82" fmla="*/ 0 h 956"/>
                <a:gd name="T83" fmla="*/ 938 w 938"/>
                <a:gd name="T84" fmla="*/ 956 h 9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38" h="956">
                  <a:moveTo>
                    <a:pt x="748" y="129"/>
                  </a:moveTo>
                  <a:lnTo>
                    <a:pt x="870" y="240"/>
                  </a:lnTo>
                  <a:lnTo>
                    <a:pt x="938" y="316"/>
                  </a:lnTo>
                  <a:lnTo>
                    <a:pt x="874" y="620"/>
                  </a:lnTo>
                  <a:lnTo>
                    <a:pt x="834" y="855"/>
                  </a:lnTo>
                  <a:lnTo>
                    <a:pt x="646" y="956"/>
                  </a:lnTo>
                  <a:lnTo>
                    <a:pt x="450" y="835"/>
                  </a:lnTo>
                  <a:lnTo>
                    <a:pt x="380" y="722"/>
                  </a:lnTo>
                  <a:lnTo>
                    <a:pt x="478" y="757"/>
                  </a:lnTo>
                  <a:lnTo>
                    <a:pt x="604" y="819"/>
                  </a:lnTo>
                  <a:lnTo>
                    <a:pt x="596" y="707"/>
                  </a:lnTo>
                  <a:lnTo>
                    <a:pt x="370" y="601"/>
                  </a:lnTo>
                  <a:lnTo>
                    <a:pt x="277" y="475"/>
                  </a:lnTo>
                  <a:lnTo>
                    <a:pt x="28" y="449"/>
                  </a:lnTo>
                  <a:lnTo>
                    <a:pt x="0" y="321"/>
                  </a:lnTo>
                  <a:lnTo>
                    <a:pt x="100" y="316"/>
                  </a:lnTo>
                  <a:lnTo>
                    <a:pt x="233" y="274"/>
                  </a:lnTo>
                  <a:lnTo>
                    <a:pt x="254" y="407"/>
                  </a:lnTo>
                  <a:lnTo>
                    <a:pt x="338" y="331"/>
                  </a:lnTo>
                  <a:lnTo>
                    <a:pt x="380" y="224"/>
                  </a:lnTo>
                  <a:lnTo>
                    <a:pt x="575" y="162"/>
                  </a:lnTo>
                  <a:lnTo>
                    <a:pt x="659" y="80"/>
                  </a:lnTo>
                  <a:lnTo>
                    <a:pt x="545" y="0"/>
                  </a:lnTo>
                  <a:lnTo>
                    <a:pt x="697" y="40"/>
                  </a:lnTo>
                  <a:lnTo>
                    <a:pt x="803" y="110"/>
                  </a:lnTo>
                  <a:lnTo>
                    <a:pt x="748" y="129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913"/>
            <p:cNvSpPr>
              <a:spLocks/>
            </p:cNvSpPr>
            <p:nvPr/>
          </p:nvSpPr>
          <p:spPr bwMode="auto">
            <a:xfrm>
              <a:off x="2048" y="1549"/>
              <a:ext cx="904" cy="990"/>
            </a:xfrm>
            <a:custGeom>
              <a:avLst/>
              <a:gdLst>
                <a:gd name="T0" fmla="*/ 0 w 1809"/>
                <a:gd name="T1" fmla="*/ 0 h 1980"/>
                <a:gd name="T2" fmla="*/ 0 w 1809"/>
                <a:gd name="T3" fmla="*/ 1 h 1980"/>
                <a:gd name="T4" fmla="*/ 0 w 1809"/>
                <a:gd name="T5" fmla="*/ 1 h 1980"/>
                <a:gd name="T6" fmla="*/ 0 w 1809"/>
                <a:gd name="T7" fmla="*/ 1 h 1980"/>
                <a:gd name="T8" fmla="*/ 0 w 1809"/>
                <a:gd name="T9" fmla="*/ 1 h 1980"/>
                <a:gd name="T10" fmla="*/ 0 w 1809"/>
                <a:gd name="T11" fmla="*/ 1 h 1980"/>
                <a:gd name="T12" fmla="*/ 0 w 1809"/>
                <a:gd name="T13" fmla="*/ 1 h 1980"/>
                <a:gd name="T14" fmla="*/ 0 w 1809"/>
                <a:gd name="T15" fmla="*/ 1 h 1980"/>
                <a:gd name="T16" fmla="*/ 0 w 1809"/>
                <a:gd name="T17" fmla="*/ 1 h 1980"/>
                <a:gd name="T18" fmla="*/ 0 w 1809"/>
                <a:gd name="T19" fmla="*/ 1 h 1980"/>
                <a:gd name="T20" fmla="*/ 0 w 1809"/>
                <a:gd name="T21" fmla="*/ 1 h 1980"/>
                <a:gd name="T22" fmla="*/ 0 w 1809"/>
                <a:gd name="T23" fmla="*/ 1 h 1980"/>
                <a:gd name="T24" fmla="*/ 0 w 1809"/>
                <a:gd name="T25" fmla="*/ 1 h 1980"/>
                <a:gd name="T26" fmla="*/ 0 w 1809"/>
                <a:gd name="T27" fmla="*/ 1 h 1980"/>
                <a:gd name="T28" fmla="*/ 0 w 1809"/>
                <a:gd name="T29" fmla="*/ 1 h 1980"/>
                <a:gd name="T30" fmla="*/ 0 w 1809"/>
                <a:gd name="T31" fmla="*/ 1 h 1980"/>
                <a:gd name="T32" fmla="*/ 0 w 1809"/>
                <a:gd name="T33" fmla="*/ 1 h 1980"/>
                <a:gd name="T34" fmla="*/ 0 w 1809"/>
                <a:gd name="T35" fmla="*/ 1 h 1980"/>
                <a:gd name="T36" fmla="*/ 0 w 1809"/>
                <a:gd name="T37" fmla="*/ 1 h 1980"/>
                <a:gd name="T38" fmla="*/ 0 w 1809"/>
                <a:gd name="T39" fmla="*/ 1 h 1980"/>
                <a:gd name="T40" fmla="*/ 0 w 1809"/>
                <a:gd name="T41" fmla="*/ 1 h 1980"/>
                <a:gd name="T42" fmla="*/ 0 w 1809"/>
                <a:gd name="T43" fmla="*/ 1 h 1980"/>
                <a:gd name="T44" fmla="*/ 0 w 1809"/>
                <a:gd name="T45" fmla="*/ 1 h 1980"/>
                <a:gd name="T46" fmla="*/ 0 w 1809"/>
                <a:gd name="T47" fmla="*/ 1 h 1980"/>
                <a:gd name="T48" fmla="*/ 0 w 1809"/>
                <a:gd name="T49" fmla="*/ 1 h 1980"/>
                <a:gd name="T50" fmla="*/ 0 w 1809"/>
                <a:gd name="T51" fmla="*/ 1 h 1980"/>
                <a:gd name="T52" fmla="*/ 0 w 1809"/>
                <a:gd name="T53" fmla="*/ 1 h 1980"/>
                <a:gd name="T54" fmla="*/ 0 w 1809"/>
                <a:gd name="T55" fmla="*/ 1 h 1980"/>
                <a:gd name="T56" fmla="*/ 0 w 1809"/>
                <a:gd name="T57" fmla="*/ 1 h 1980"/>
                <a:gd name="T58" fmla="*/ 0 w 1809"/>
                <a:gd name="T59" fmla="*/ 1 h 1980"/>
                <a:gd name="T60" fmla="*/ 0 w 1809"/>
                <a:gd name="T61" fmla="*/ 1 h 1980"/>
                <a:gd name="T62" fmla="*/ 0 w 1809"/>
                <a:gd name="T63" fmla="*/ 1 h 1980"/>
                <a:gd name="T64" fmla="*/ 0 w 1809"/>
                <a:gd name="T65" fmla="*/ 1 h 1980"/>
                <a:gd name="T66" fmla="*/ 0 w 1809"/>
                <a:gd name="T67" fmla="*/ 1 h 1980"/>
                <a:gd name="T68" fmla="*/ 0 w 1809"/>
                <a:gd name="T69" fmla="*/ 1 h 1980"/>
                <a:gd name="T70" fmla="*/ 0 w 1809"/>
                <a:gd name="T71" fmla="*/ 1 h 1980"/>
                <a:gd name="T72" fmla="*/ 0 w 1809"/>
                <a:gd name="T73" fmla="*/ 1 h 1980"/>
                <a:gd name="T74" fmla="*/ 0 w 1809"/>
                <a:gd name="T75" fmla="*/ 1 h 1980"/>
                <a:gd name="T76" fmla="*/ 0 w 1809"/>
                <a:gd name="T77" fmla="*/ 1 h 1980"/>
                <a:gd name="T78" fmla="*/ 0 w 1809"/>
                <a:gd name="T79" fmla="*/ 1 h 1980"/>
                <a:gd name="T80" fmla="*/ 0 w 1809"/>
                <a:gd name="T81" fmla="*/ 1 h 1980"/>
                <a:gd name="T82" fmla="*/ 0 w 1809"/>
                <a:gd name="T83" fmla="*/ 1 h 1980"/>
                <a:gd name="T84" fmla="*/ 0 w 1809"/>
                <a:gd name="T85" fmla="*/ 1 h 1980"/>
                <a:gd name="T86" fmla="*/ 0 w 1809"/>
                <a:gd name="T87" fmla="*/ 1 h 1980"/>
                <a:gd name="T88" fmla="*/ 0 w 1809"/>
                <a:gd name="T89" fmla="*/ 1 h 1980"/>
                <a:gd name="T90" fmla="*/ 0 w 1809"/>
                <a:gd name="T91" fmla="*/ 1 h 1980"/>
                <a:gd name="T92" fmla="*/ 0 w 1809"/>
                <a:gd name="T93" fmla="*/ 1 h 1980"/>
                <a:gd name="T94" fmla="*/ 0 w 1809"/>
                <a:gd name="T95" fmla="*/ 1 h 1980"/>
                <a:gd name="T96" fmla="*/ 0 w 1809"/>
                <a:gd name="T97" fmla="*/ 1 h 1980"/>
                <a:gd name="T98" fmla="*/ 0 w 1809"/>
                <a:gd name="T99" fmla="*/ 1 h 1980"/>
                <a:gd name="T100" fmla="*/ 0 w 1809"/>
                <a:gd name="T101" fmla="*/ 1 h 1980"/>
                <a:gd name="T102" fmla="*/ 0 w 1809"/>
                <a:gd name="T103" fmla="*/ 1 h 1980"/>
                <a:gd name="T104" fmla="*/ 0 w 1809"/>
                <a:gd name="T105" fmla="*/ 1 h 1980"/>
                <a:gd name="T106" fmla="*/ 0 w 1809"/>
                <a:gd name="T107" fmla="*/ 1 h 1980"/>
                <a:gd name="T108" fmla="*/ 0 w 1809"/>
                <a:gd name="T109" fmla="*/ 1 h 1980"/>
                <a:gd name="T110" fmla="*/ 0 w 1809"/>
                <a:gd name="T111" fmla="*/ 1 h 1980"/>
                <a:gd name="T112" fmla="*/ 0 w 1809"/>
                <a:gd name="T113" fmla="*/ 1 h 1980"/>
                <a:gd name="T114" fmla="*/ 0 w 1809"/>
                <a:gd name="T115" fmla="*/ 1 h 1980"/>
                <a:gd name="T116" fmla="*/ 0 w 1809"/>
                <a:gd name="T117" fmla="*/ 1 h 1980"/>
                <a:gd name="T118" fmla="*/ 0 w 1809"/>
                <a:gd name="T119" fmla="*/ 0 h 1980"/>
                <a:gd name="T120" fmla="*/ 0 w 1809"/>
                <a:gd name="T121" fmla="*/ 0 h 19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09"/>
                <a:gd name="T184" fmla="*/ 0 h 1980"/>
                <a:gd name="T185" fmla="*/ 1809 w 1809"/>
                <a:gd name="T186" fmla="*/ 1980 h 19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09" h="1980">
                  <a:moveTo>
                    <a:pt x="1388" y="0"/>
                  </a:moveTo>
                  <a:lnTo>
                    <a:pt x="1256" y="97"/>
                  </a:lnTo>
                  <a:lnTo>
                    <a:pt x="1032" y="112"/>
                  </a:lnTo>
                  <a:lnTo>
                    <a:pt x="954" y="146"/>
                  </a:lnTo>
                  <a:lnTo>
                    <a:pt x="878" y="138"/>
                  </a:lnTo>
                  <a:lnTo>
                    <a:pt x="795" y="133"/>
                  </a:lnTo>
                  <a:lnTo>
                    <a:pt x="732" y="175"/>
                  </a:lnTo>
                  <a:lnTo>
                    <a:pt x="783" y="260"/>
                  </a:lnTo>
                  <a:lnTo>
                    <a:pt x="696" y="321"/>
                  </a:lnTo>
                  <a:lnTo>
                    <a:pt x="646" y="454"/>
                  </a:lnTo>
                  <a:lnTo>
                    <a:pt x="606" y="581"/>
                  </a:lnTo>
                  <a:lnTo>
                    <a:pt x="633" y="770"/>
                  </a:lnTo>
                  <a:lnTo>
                    <a:pt x="703" y="874"/>
                  </a:lnTo>
                  <a:lnTo>
                    <a:pt x="717" y="644"/>
                  </a:lnTo>
                  <a:lnTo>
                    <a:pt x="779" y="441"/>
                  </a:lnTo>
                  <a:lnTo>
                    <a:pt x="899" y="446"/>
                  </a:lnTo>
                  <a:lnTo>
                    <a:pt x="990" y="538"/>
                  </a:lnTo>
                  <a:lnTo>
                    <a:pt x="1004" y="714"/>
                  </a:lnTo>
                  <a:lnTo>
                    <a:pt x="891" y="846"/>
                  </a:lnTo>
                  <a:lnTo>
                    <a:pt x="969" y="965"/>
                  </a:lnTo>
                  <a:lnTo>
                    <a:pt x="886" y="1015"/>
                  </a:lnTo>
                  <a:lnTo>
                    <a:pt x="1017" y="1098"/>
                  </a:lnTo>
                  <a:lnTo>
                    <a:pt x="1158" y="1106"/>
                  </a:lnTo>
                  <a:lnTo>
                    <a:pt x="1258" y="1150"/>
                  </a:lnTo>
                  <a:lnTo>
                    <a:pt x="1357" y="1178"/>
                  </a:lnTo>
                  <a:lnTo>
                    <a:pt x="1304" y="1273"/>
                  </a:lnTo>
                  <a:lnTo>
                    <a:pt x="1298" y="1406"/>
                  </a:lnTo>
                  <a:lnTo>
                    <a:pt x="1186" y="1406"/>
                  </a:lnTo>
                  <a:lnTo>
                    <a:pt x="1101" y="1461"/>
                  </a:lnTo>
                  <a:lnTo>
                    <a:pt x="1150" y="1271"/>
                  </a:lnTo>
                  <a:lnTo>
                    <a:pt x="1011" y="1302"/>
                  </a:lnTo>
                  <a:lnTo>
                    <a:pt x="907" y="1336"/>
                  </a:lnTo>
                  <a:lnTo>
                    <a:pt x="857" y="1197"/>
                  </a:lnTo>
                  <a:lnTo>
                    <a:pt x="766" y="1281"/>
                  </a:lnTo>
                  <a:lnTo>
                    <a:pt x="726" y="1174"/>
                  </a:lnTo>
                  <a:lnTo>
                    <a:pt x="604" y="1281"/>
                  </a:lnTo>
                  <a:lnTo>
                    <a:pt x="549" y="1406"/>
                  </a:lnTo>
                  <a:lnTo>
                    <a:pt x="361" y="1560"/>
                  </a:lnTo>
                  <a:lnTo>
                    <a:pt x="221" y="1505"/>
                  </a:lnTo>
                  <a:lnTo>
                    <a:pt x="53" y="1547"/>
                  </a:lnTo>
                  <a:lnTo>
                    <a:pt x="0" y="1684"/>
                  </a:lnTo>
                  <a:lnTo>
                    <a:pt x="53" y="1847"/>
                  </a:lnTo>
                  <a:lnTo>
                    <a:pt x="169" y="1653"/>
                  </a:lnTo>
                  <a:lnTo>
                    <a:pt x="272" y="1653"/>
                  </a:lnTo>
                  <a:lnTo>
                    <a:pt x="591" y="1980"/>
                  </a:lnTo>
                  <a:lnTo>
                    <a:pt x="899" y="1709"/>
                  </a:lnTo>
                  <a:lnTo>
                    <a:pt x="1304" y="1623"/>
                  </a:lnTo>
                  <a:lnTo>
                    <a:pt x="1399" y="1326"/>
                  </a:lnTo>
                  <a:lnTo>
                    <a:pt x="1519" y="1125"/>
                  </a:lnTo>
                  <a:lnTo>
                    <a:pt x="1578" y="1079"/>
                  </a:lnTo>
                  <a:lnTo>
                    <a:pt x="1606" y="903"/>
                  </a:lnTo>
                  <a:lnTo>
                    <a:pt x="1809" y="652"/>
                  </a:lnTo>
                  <a:lnTo>
                    <a:pt x="1790" y="591"/>
                  </a:lnTo>
                  <a:lnTo>
                    <a:pt x="1549" y="462"/>
                  </a:lnTo>
                  <a:lnTo>
                    <a:pt x="1682" y="579"/>
                  </a:lnTo>
                  <a:lnTo>
                    <a:pt x="1598" y="657"/>
                  </a:lnTo>
                  <a:lnTo>
                    <a:pt x="1500" y="650"/>
                  </a:lnTo>
                  <a:lnTo>
                    <a:pt x="1437" y="483"/>
                  </a:lnTo>
                  <a:lnTo>
                    <a:pt x="1397" y="270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914"/>
            <p:cNvSpPr>
              <a:spLocks/>
            </p:cNvSpPr>
            <p:nvPr/>
          </p:nvSpPr>
          <p:spPr bwMode="auto">
            <a:xfrm>
              <a:off x="3088" y="1843"/>
              <a:ext cx="98" cy="154"/>
            </a:xfrm>
            <a:custGeom>
              <a:avLst/>
              <a:gdLst>
                <a:gd name="T0" fmla="*/ 1 w 196"/>
                <a:gd name="T1" fmla="*/ 0 h 308"/>
                <a:gd name="T2" fmla="*/ 1 w 196"/>
                <a:gd name="T3" fmla="*/ 1 h 308"/>
                <a:gd name="T4" fmla="*/ 1 w 196"/>
                <a:gd name="T5" fmla="*/ 1 h 308"/>
                <a:gd name="T6" fmla="*/ 1 w 196"/>
                <a:gd name="T7" fmla="*/ 1 h 308"/>
                <a:gd name="T8" fmla="*/ 0 w 196"/>
                <a:gd name="T9" fmla="*/ 1 h 308"/>
                <a:gd name="T10" fmla="*/ 0 w 196"/>
                <a:gd name="T11" fmla="*/ 1 h 308"/>
                <a:gd name="T12" fmla="*/ 1 w 196"/>
                <a:gd name="T13" fmla="*/ 1 h 308"/>
                <a:gd name="T14" fmla="*/ 1 w 196"/>
                <a:gd name="T15" fmla="*/ 0 h 308"/>
                <a:gd name="T16" fmla="*/ 1 w 196"/>
                <a:gd name="T17" fmla="*/ 0 h 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308"/>
                <a:gd name="T29" fmla="*/ 196 w 196"/>
                <a:gd name="T30" fmla="*/ 308 h 3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308">
                  <a:moveTo>
                    <a:pt x="76" y="0"/>
                  </a:moveTo>
                  <a:lnTo>
                    <a:pt x="105" y="84"/>
                  </a:lnTo>
                  <a:lnTo>
                    <a:pt x="196" y="224"/>
                  </a:lnTo>
                  <a:lnTo>
                    <a:pt x="82" y="308"/>
                  </a:lnTo>
                  <a:lnTo>
                    <a:pt x="0" y="308"/>
                  </a:lnTo>
                  <a:lnTo>
                    <a:pt x="0" y="190"/>
                  </a:lnTo>
                  <a:lnTo>
                    <a:pt x="8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915"/>
            <p:cNvSpPr>
              <a:spLocks/>
            </p:cNvSpPr>
            <p:nvPr/>
          </p:nvSpPr>
          <p:spPr bwMode="auto">
            <a:xfrm>
              <a:off x="2806" y="2025"/>
              <a:ext cx="198" cy="223"/>
            </a:xfrm>
            <a:custGeom>
              <a:avLst/>
              <a:gdLst>
                <a:gd name="T0" fmla="*/ 0 w 397"/>
                <a:gd name="T1" fmla="*/ 0 h 447"/>
                <a:gd name="T2" fmla="*/ 0 w 397"/>
                <a:gd name="T3" fmla="*/ 0 h 447"/>
                <a:gd name="T4" fmla="*/ 0 w 397"/>
                <a:gd name="T5" fmla="*/ 0 h 447"/>
                <a:gd name="T6" fmla="*/ 0 w 397"/>
                <a:gd name="T7" fmla="*/ 0 h 447"/>
                <a:gd name="T8" fmla="*/ 0 w 397"/>
                <a:gd name="T9" fmla="*/ 0 h 447"/>
                <a:gd name="T10" fmla="*/ 0 w 397"/>
                <a:gd name="T11" fmla="*/ 0 h 447"/>
                <a:gd name="T12" fmla="*/ 0 w 397"/>
                <a:gd name="T13" fmla="*/ 0 h 447"/>
                <a:gd name="T14" fmla="*/ 0 w 397"/>
                <a:gd name="T15" fmla="*/ 0 h 447"/>
                <a:gd name="T16" fmla="*/ 0 w 397"/>
                <a:gd name="T17" fmla="*/ 0 h 447"/>
                <a:gd name="T18" fmla="*/ 0 w 397"/>
                <a:gd name="T19" fmla="*/ 0 h 447"/>
                <a:gd name="T20" fmla="*/ 0 w 397"/>
                <a:gd name="T21" fmla="*/ 0 h 447"/>
                <a:gd name="T22" fmla="*/ 0 w 397"/>
                <a:gd name="T23" fmla="*/ 0 h 447"/>
                <a:gd name="T24" fmla="*/ 0 w 397"/>
                <a:gd name="T25" fmla="*/ 0 h 447"/>
                <a:gd name="T26" fmla="*/ 0 w 397"/>
                <a:gd name="T27" fmla="*/ 0 h 447"/>
                <a:gd name="T28" fmla="*/ 0 w 397"/>
                <a:gd name="T29" fmla="*/ 0 h 447"/>
                <a:gd name="T30" fmla="*/ 0 w 397"/>
                <a:gd name="T31" fmla="*/ 0 h 447"/>
                <a:gd name="T32" fmla="*/ 0 w 397"/>
                <a:gd name="T33" fmla="*/ 0 h 4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7"/>
                <a:gd name="T52" fmla="*/ 0 h 447"/>
                <a:gd name="T53" fmla="*/ 397 w 397"/>
                <a:gd name="T54" fmla="*/ 447 h 4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7" h="447">
                  <a:moveTo>
                    <a:pt x="374" y="19"/>
                  </a:moveTo>
                  <a:lnTo>
                    <a:pt x="215" y="0"/>
                  </a:lnTo>
                  <a:lnTo>
                    <a:pt x="186" y="55"/>
                  </a:lnTo>
                  <a:lnTo>
                    <a:pt x="249" y="135"/>
                  </a:lnTo>
                  <a:lnTo>
                    <a:pt x="243" y="203"/>
                  </a:lnTo>
                  <a:lnTo>
                    <a:pt x="194" y="224"/>
                  </a:lnTo>
                  <a:lnTo>
                    <a:pt x="186" y="287"/>
                  </a:lnTo>
                  <a:lnTo>
                    <a:pt x="137" y="295"/>
                  </a:lnTo>
                  <a:lnTo>
                    <a:pt x="74" y="181"/>
                  </a:lnTo>
                  <a:lnTo>
                    <a:pt x="0" y="228"/>
                  </a:lnTo>
                  <a:lnTo>
                    <a:pt x="51" y="333"/>
                  </a:lnTo>
                  <a:lnTo>
                    <a:pt x="106" y="407"/>
                  </a:lnTo>
                  <a:lnTo>
                    <a:pt x="199" y="447"/>
                  </a:lnTo>
                  <a:lnTo>
                    <a:pt x="323" y="317"/>
                  </a:lnTo>
                  <a:lnTo>
                    <a:pt x="397" y="144"/>
                  </a:lnTo>
                  <a:lnTo>
                    <a:pt x="374" y="19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916"/>
            <p:cNvSpPr>
              <a:spLocks/>
            </p:cNvSpPr>
            <p:nvPr/>
          </p:nvSpPr>
          <p:spPr bwMode="auto">
            <a:xfrm>
              <a:off x="2803" y="1514"/>
              <a:ext cx="279" cy="279"/>
            </a:xfrm>
            <a:custGeom>
              <a:avLst/>
              <a:gdLst>
                <a:gd name="T0" fmla="*/ 0 w 559"/>
                <a:gd name="T1" fmla="*/ 0 h 559"/>
                <a:gd name="T2" fmla="*/ 0 w 559"/>
                <a:gd name="T3" fmla="*/ 0 h 559"/>
                <a:gd name="T4" fmla="*/ 0 w 559"/>
                <a:gd name="T5" fmla="*/ 0 h 559"/>
                <a:gd name="T6" fmla="*/ 0 w 559"/>
                <a:gd name="T7" fmla="*/ 0 h 559"/>
                <a:gd name="T8" fmla="*/ 0 w 559"/>
                <a:gd name="T9" fmla="*/ 0 h 559"/>
                <a:gd name="T10" fmla="*/ 0 w 559"/>
                <a:gd name="T11" fmla="*/ 0 h 559"/>
                <a:gd name="T12" fmla="*/ 0 w 559"/>
                <a:gd name="T13" fmla="*/ 0 h 559"/>
                <a:gd name="T14" fmla="*/ 0 w 559"/>
                <a:gd name="T15" fmla="*/ 0 h 559"/>
                <a:gd name="T16" fmla="*/ 0 w 559"/>
                <a:gd name="T17" fmla="*/ 0 h 559"/>
                <a:gd name="T18" fmla="*/ 0 w 559"/>
                <a:gd name="T19" fmla="*/ 0 h 559"/>
                <a:gd name="T20" fmla="*/ 0 w 559"/>
                <a:gd name="T21" fmla="*/ 0 h 559"/>
                <a:gd name="T22" fmla="*/ 0 w 559"/>
                <a:gd name="T23" fmla="*/ 0 h 559"/>
                <a:gd name="T24" fmla="*/ 0 w 559"/>
                <a:gd name="T25" fmla="*/ 0 h 559"/>
                <a:gd name="T26" fmla="*/ 0 w 559"/>
                <a:gd name="T27" fmla="*/ 0 h 559"/>
                <a:gd name="T28" fmla="*/ 0 w 559"/>
                <a:gd name="T29" fmla="*/ 0 h 559"/>
                <a:gd name="T30" fmla="*/ 0 w 559"/>
                <a:gd name="T31" fmla="*/ 0 h 559"/>
                <a:gd name="T32" fmla="*/ 0 w 559"/>
                <a:gd name="T33" fmla="*/ 0 h 559"/>
                <a:gd name="T34" fmla="*/ 0 w 559"/>
                <a:gd name="T35" fmla="*/ 0 h 559"/>
                <a:gd name="T36" fmla="*/ 0 w 559"/>
                <a:gd name="T37" fmla="*/ 0 h 559"/>
                <a:gd name="T38" fmla="*/ 0 w 559"/>
                <a:gd name="T39" fmla="*/ 0 h 5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9"/>
                <a:gd name="T61" fmla="*/ 0 h 559"/>
                <a:gd name="T62" fmla="*/ 559 w 559"/>
                <a:gd name="T63" fmla="*/ 559 h 5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9" h="559">
                  <a:moveTo>
                    <a:pt x="276" y="0"/>
                  </a:moveTo>
                  <a:lnTo>
                    <a:pt x="262" y="92"/>
                  </a:lnTo>
                  <a:lnTo>
                    <a:pt x="321" y="170"/>
                  </a:lnTo>
                  <a:lnTo>
                    <a:pt x="217" y="166"/>
                  </a:lnTo>
                  <a:lnTo>
                    <a:pt x="152" y="192"/>
                  </a:lnTo>
                  <a:lnTo>
                    <a:pt x="125" y="259"/>
                  </a:lnTo>
                  <a:lnTo>
                    <a:pt x="164" y="358"/>
                  </a:lnTo>
                  <a:lnTo>
                    <a:pt x="135" y="394"/>
                  </a:lnTo>
                  <a:lnTo>
                    <a:pt x="46" y="137"/>
                  </a:lnTo>
                  <a:lnTo>
                    <a:pt x="0" y="506"/>
                  </a:lnTo>
                  <a:lnTo>
                    <a:pt x="38" y="533"/>
                  </a:lnTo>
                  <a:lnTo>
                    <a:pt x="101" y="555"/>
                  </a:lnTo>
                  <a:lnTo>
                    <a:pt x="236" y="514"/>
                  </a:lnTo>
                  <a:lnTo>
                    <a:pt x="359" y="559"/>
                  </a:lnTo>
                  <a:lnTo>
                    <a:pt x="496" y="445"/>
                  </a:lnTo>
                  <a:lnTo>
                    <a:pt x="528" y="312"/>
                  </a:lnTo>
                  <a:lnTo>
                    <a:pt x="559" y="259"/>
                  </a:lnTo>
                  <a:lnTo>
                    <a:pt x="426" y="192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917"/>
            <p:cNvSpPr>
              <a:spLocks/>
            </p:cNvSpPr>
            <p:nvPr/>
          </p:nvSpPr>
          <p:spPr bwMode="auto">
            <a:xfrm>
              <a:off x="2931" y="1234"/>
              <a:ext cx="288" cy="398"/>
            </a:xfrm>
            <a:custGeom>
              <a:avLst/>
              <a:gdLst>
                <a:gd name="T0" fmla="*/ 1 w 575"/>
                <a:gd name="T1" fmla="*/ 0 h 796"/>
                <a:gd name="T2" fmla="*/ 1 w 575"/>
                <a:gd name="T3" fmla="*/ 1 h 796"/>
                <a:gd name="T4" fmla="*/ 1 w 575"/>
                <a:gd name="T5" fmla="*/ 1 h 796"/>
                <a:gd name="T6" fmla="*/ 1 w 575"/>
                <a:gd name="T7" fmla="*/ 1 h 796"/>
                <a:gd name="T8" fmla="*/ 1 w 575"/>
                <a:gd name="T9" fmla="*/ 1 h 796"/>
                <a:gd name="T10" fmla="*/ 1 w 575"/>
                <a:gd name="T11" fmla="*/ 1 h 796"/>
                <a:gd name="T12" fmla="*/ 1 w 575"/>
                <a:gd name="T13" fmla="*/ 1 h 796"/>
                <a:gd name="T14" fmla="*/ 1 w 575"/>
                <a:gd name="T15" fmla="*/ 1 h 796"/>
                <a:gd name="T16" fmla="*/ 1 w 575"/>
                <a:gd name="T17" fmla="*/ 1 h 796"/>
                <a:gd name="T18" fmla="*/ 1 w 575"/>
                <a:gd name="T19" fmla="*/ 1 h 796"/>
                <a:gd name="T20" fmla="*/ 1 w 575"/>
                <a:gd name="T21" fmla="*/ 1 h 796"/>
                <a:gd name="T22" fmla="*/ 1 w 575"/>
                <a:gd name="T23" fmla="*/ 1 h 796"/>
                <a:gd name="T24" fmla="*/ 1 w 575"/>
                <a:gd name="T25" fmla="*/ 1 h 796"/>
                <a:gd name="T26" fmla="*/ 1 w 575"/>
                <a:gd name="T27" fmla="*/ 1 h 796"/>
                <a:gd name="T28" fmla="*/ 1 w 575"/>
                <a:gd name="T29" fmla="*/ 1 h 796"/>
                <a:gd name="T30" fmla="*/ 1 w 575"/>
                <a:gd name="T31" fmla="*/ 1 h 796"/>
                <a:gd name="T32" fmla="*/ 1 w 575"/>
                <a:gd name="T33" fmla="*/ 1 h 796"/>
                <a:gd name="T34" fmla="*/ 1 w 575"/>
                <a:gd name="T35" fmla="*/ 1 h 796"/>
                <a:gd name="T36" fmla="*/ 1 w 575"/>
                <a:gd name="T37" fmla="*/ 1 h 796"/>
                <a:gd name="T38" fmla="*/ 1 w 575"/>
                <a:gd name="T39" fmla="*/ 1 h 796"/>
                <a:gd name="T40" fmla="*/ 0 w 575"/>
                <a:gd name="T41" fmla="*/ 1 h 796"/>
                <a:gd name="T42" fmla="*/ 1 w 575"/>
                <a:gd name="T43" fmla="*/ 1 h 796"/>
                <a:gd name="T44" fmla="*/ 1 w 575"/>
                <a:gd name="T45" fmla="*/ 1 h 796"/>
                <a:gd name="T46" fmla="*/ 1 w 575"/>
                <a:gd name="T47" fmla="*/ 1 h 796"/>
                <a:gd name="T48" fmla="*/ 1 w 575"/>
                <a:gd name="T49" fmla="*/ 1 h 796"/>
                <a:gd name="T50" fmla="*/ 1 w 575"/>
                <a:gd name="T51" fmla="*/ 1 h 796"/>
                <a:gd name="T52" fmla="*/ 1 w 575"/>
                <a:gd name="T53" fmla="*/ 0 h 796"/>
                <a:gd name="T54" fmla="*/ 1 w 575"/>
                <a:gd name="T55" fmla="*/ 0 h 7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75"/>
                <a:gd name="T85" fmla="*/ 0 h 796"/>
                <a:gd name="T86" fmla="*/ 575 w 575"/>
                <a:gd name="T87" fmla="*/ 796 h 7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75" h="796">
                  <a:moveTo>
                    <a:pt x="353" y="0"/>
                  </a:moveTo>
                  <a:lnTo>
                    <a:pt x="366" y="76"/>
                  </a:lnTo>
                  <a:lnTo>
                    <a:pt x="285" y="201"/>
                  </a:lnTo>
                  <a:lnTo>
                    <a:pt x="209" y="285"/>
                  </a:lnTo>
                  <a:lnTo>
                    <a:pt x="258" y="355"/>
                  </a:lnTo>
                  <a:lnTo>
                    <a:pt x="376" y="384"/>
                  </a:lnTo>
                  <a:lnTo>
                    <a:pt x="410" y="319"/>
                  </a:lnTo>
                  <a:lnTo>
                    <a:pt x="480" y="298"/>
                  </a:lnTo>
                  <a:lnTo>
                    <a:pt x="515" y="368"/>
                  </a:lnTo>
                  <a:lnTo>
                    <a:pt x="534" y="416"/>
                  </a:lnTo>
                  <a:lnTo>
                    <a:pt x="575" y="560"/>
                  </a:lnTo>
                  <a:lnTo>
                    <a:pt x="541" y="709"/>
                  </a:lnTo>
                  <a:lnTo>
                    <a:pt x="431" y="796"/>
                  </a:lnTo>
                  <a:lnTo>
                    <a:pt x="270" y="781"/>
                  </a:lnTo>
                  <a:lnTo>
                    <a:pt x="127" y="691"/>
                  </a:lnTo>
                  <a:lnTo>
                    <a:pt x="306" y="726"/>
                  </a:lnTo>
                  <a:lnTo>
                    <a:pt x="368" y="671"/>
                  </a:lnTo>
                  <a:lnTo>
                    <a:pt x="346" y="585"/>
                  </a:lnTo>
                  <a:lnTo>
                    <a:pt x="222" y="572"/>
                  </a:lnTo>
                  <a:lnTo>
                    <a:pt x="110" y="501"/>
                  </a:lnTo>
                  <a:lnTo>
                    <a:pt x="0" y="401"/>
                  </a:lnTo>
                  <a:lnTo>
                    <a:pt x="34" y="334"/>
                  </a:lnTo>
                  <a:lnTo>
                    <a:pt x="34" y="180"/>
                  </a:lnTo>
                  <a:lnTo>
                    <a:pt x="117" y="60"/>
                  </a:lnTo>
                  <a:lnTo>
                    <a:pt x="230" y="47"/>
                  </a:lnTo>
                  <a:lnTo>
                    <a:pt x="290" y="4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918"/>
            <p:cNvSpPr>
              <a:spLocks/>
            </p:cNvSpPr>
            <p:nvPr/>
          </p:nvSpPr>
          <p:spPr bwMode="auto">
            <a:xfrm>
              <a:off x="2415" y="1608"/>
              <a:ext cx="680" cy="481"/>
            </a:xfrm>
            <a:custGeom>
              <a:avLst/>
              <a:gdLst>
                <a:gd name="T0" fmla="*/ 1 w 1359"/>
                <a:gd name="T1" fmla="*/ 0 h 961"/>
                <a:gd name="T2" fmla="*/ 1 w 1359"/>
                <a:gd name="T3" fmla="*/ 1 h 961"/>
                <a:gd name="T4" fmla="*/ 1 w 1359"/>
                <a:gd name="T5" fmla="*/ 1 h 961"/>
                <a:gd name="T6" fmla="*/ 1 w 1359"/>
                <a:gd name="T7" fmla="*/ 1 h 961"/>
                <a:gd name="T8" fmla="*/ 1 w 1359"/>
                <a:gd name="T9" fmla="*/ 1 h 961"/>
                <a:gd name="T10" fmla="*/ 1 w 1359"/>
                <a:gd name="T11" fmla="*/ 1 h 961"/>
                <a:gd name="T12" fmla="*/ 1 w 1359"/>
                <a:gd name="T13" fmla="*/ 1 h 961"/>
                <a:gd name="T14" fmla="*/ 1 w 1359"/>
                <a:gd name="T15" fmla="*/ 1 h 961"/>
                <a:gd name="T16" fmla="*/ 0 w 1359"/>
                <a:gd name="T17" fmla="*/ 1 h 961"/>
                <a:gd name="T18" fmla="*/ 1 w 1359"/>
                <a:gd name="T19" fmla="*/ 1 h 961"/>
                <a:gd name="T20" fmla="*/ 1 w 1359"/>
                <a:gd name="T21" fmla="*/ 1 h 961"/>
                <a:gd name="T22" fmla="*/ 1 w 1359"/>
                <a:gd name="T23" fmla="*/ 1 h 961"/>
                <a:gd name="T24" fmla="*/ 1 w 1359"/>
                <a:gd name="T25" fmla="*/ 1 h 961"/>
                <a:gd name="T26" fmla="*/ 1 w 1359"/>
                <a:gd name="T27" fmla="*/ 1 h 961"/>
                <a:gd name="T28" fmla="*/ 1 w 1359"/>
                <a:gd name="T29" fmla="*/ 1 h 961"/>
                <a:gd name="T30" fmla="*/ 1 w 1359"/>
                <a:gd name="T31" fmla="*/ 1 h 961"/>
                <a:gd name="T32" fmla="*/ 1 w 1359"/>
                <a:gd name="T33" fmla="*/ 1 h 961"/>
                <a:gd name="T34" fmla="*/ 1 w 1359"/>
                <a:gd name="T35" fmla="*/ 1 h 961"/>
                <a:gd name="T36" fmla="*/ 1 w 1359"/>
                <a:gd name="T37" fmla="*/ 1 h 961"/>
                <a:gd name="T38" fmla="*/ 1 w 1359"/>
                <a:gd name="T39" fmla="*/ 1 h 961"/>
                <a:gd name="T40" fmla="*/ 1 w 1359"/>
                <a:gd name="T41" fmla="*/ 1 h 961"/>
                <a:gd name="T42" fmla="*/ 1 w 1359"/>
                <a:gd name="T43" fmla="*/ 1 h 961"/>
                <a:gd name="T44" fmla="*/ 1 w 1359"/>
                <a:gd name="T45" fmla="*/ 1 h 961"/>
                <a:gd name="T46" fmla="*/ 1 w 1359"/>
                <a:gd name="T47" fmla="*/ 1 h 961"/>
                <a:gd name="T48" fmla="*/ 1 w 1359"/>
                <a:gd name="T49" fmla="*/ 1 h 961"/>
                <a:gd name="T50" fmla="*/ 1 w 1359"/>
                <a:gd name="T51" fmla="*/ 1 h 961"/>
                <a:gd name="T52" fmla="*/ 1 w 1359"/>
                <a:gd name="T53" fmla="*/ 1 h 961"/>
                <a:gd name="T54" fmla="*/ 1 w 1359"/>
                <a:gd name="T55" fmla="*/ 1 h 961"/>
                <a:gd name="T56" fmla="*/ 1 w 1359"/>
                <a:gd name="T57" fmla="*/ 1 h 961"/>
                <a:gd name="T58" fmla="*/ 1 w 1359"/>
                <a:gd name="T59" fmla="*/ 1 h 961"/>
                <a:gd name="T60" fmla="*/ 1 w 1359"/>
                <a:gd name="T61" fmla="*/ 1 h 961"/>
                <a:gd name="T62" fmla="*/ 1 w 1359"/>
                <a:gd name="T63" fmla="*/ 1 h 961"/>
                <a:gd name="T64" fmla="*/ 1 w 1359"/>
                <a:gd name="T65" fmla="*/ 1 h 961"/>
                <a:gd name="T66" fmla="*/ 1 w 1359"/>
                <a:gd name="T67" fmla="*/ 1 h 961"/>
                <a:gd name="T68" fmla="*/ 1 w 1359"/>
                <a:gd name="T69" fmla="*/ 1 h 961"/>
                <a:gd name="T70" fmla="*/ 1 w 1359"/>
                <a:gd name="T71" fmla="*/ 1 h 961"/>
                <a:gd name="T72" fmla="*/ 1 w 1359"/>
                <a:gd name="T73" fmla="*/ 1 h 961"/>
                <a:gd name="T74" fmla="*/ 1 w 1359"/>
                <a:gd name="T75" fmla="*/ 1 h 961"/>
                <a:gd name="T76" fmla="*/ 1 w 1359"/>
                <a:gd name="T77" fmla="*/ 1 h 961"/>
                <a:gd name="T78" fmla="*/ 1 w 1359"/>
                <a:gd name="T79" fmla="*/ 1 h 961"/>
                <a:gd name="T80" fmla="*/ 1 w 1359"/>
                <a:gd name="T81" fmla="*/ 1 h 961"/>
                <a:gd name="T82" fmla="*/ 1 w 1359"/>
                <a:gd name="T83" fmla="*/ 1 h 961"/>
                <a:gd name="T84" fmla="*/ 1 w 1359"/>
                <a:gd name="T85" fmla="*/ 1 h 961"/>
                <a:gd name="T86" fmla="*/ 1 w 1359"/>
                <a:gd name="T87" fmla="*/ 1 h 961"/>
                <a:gd name="T88" fmla="*/ 1 w 1359"/>
                <a:gd name="T89" fmla="*/ 1 h 961"/>
                <a:gd name="T90" fmla="*/ 1 w 1359"/>
                <a:gd name="T91" fmla="*/ 1 h 961"/>
                <a:gd name="T92" fmla="*/ 1 w 1359"/>
                <a:gd name="T93" fmla="*/ 1 h 961"/>
                <a:gd name="T94" fmla="*/ 1 w 1359"/>
                <a:gd name="T95" fmla="*/ 1 h 961"/>
                <a:gd name="T96" fmla="*/ 1 w 1359"/>
                <a:gd name="T97" fmla="*/ 1 h 961"/>
                <a:gd name="T98" fmla="*/ 1 w 1359"/>
                <a:gd name="T99" fmla="*/ 1 h 961"/>
                <a:gd name="T100" fmla="*/ 1 w 1359"/>
                <a:gd name="T101" fmla="*/ 1 h 961"/>
                <a:gd name="T102" fmla="*/ 1 w 1359"/>
                <a:gd name="T103" fmla="*/ 1 h 961"/>
                <a:gd name="T104" fmla="*/ 1 w 1359"/>
                <a:gd name="T105" fmla="*/ 0 h 961"/>
                <a:gd name="T106" fmla="*/ 1 w 1359"/>
                <a:gd name="T107" fmla="*/ 0 h 96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59"/>
                <a:gd name="T163" fmla="*/ 0 h 961"/>
                <a:gd name="T164" fmla="*/ 1359 w 1359"/>
                <a:gd name="T165" fmla="*/ 961 h 96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59" h="961">
                  <a:moveTo>
                    <a:pt x="646" y="0"/>
                  </a:moveTo>
                  <a:lnTo>
                    <a:pt x="555" y="24"/>
                  </a:lnTo>
                  <a:lnTo>
                    <a:pt x="384" y="28"/>
                  </a:lnTo>
                  <a:lnTo>
                    <a:pt x="308" y="47"/>
                  </a:lnTo>
                  <a:lnTo>
                    <a:pt x="235" y="76"/>
                  </a:lnTo>
                  <a:lnTo>
                    <a:pt x="212" y="138"/>
                  </a:lnTo>
                  <a:lnTo>
                    <a:pt x="169" y="161"/>
                  </a:lnTo>
                  <a:lnTo>
                    <a:pt x="40" y="104"/>
                  </a:lnTo>
                  <a:lnTo>
                    <a:pt x="0" y="140"/>
                  </a:lnTo>
                  <a:lnTo>
                    <a:pt x="45" y="201"/>
                  </a:lnTo>
                  <a:lnTo>
                    <a:pt x="140" y="249"/>
                  </a:lnTo>
                  <a:lnTo>
                    <a:pt x="254" y="239"/>
                  </a:lnTo>
                  <a:lnTo>
                    <a:pt x="336" y="268"/>
                  </a:lnTo>
                  <a:lnTo>
                    <a:pt x="416" y="338"/>
                  </a:lnTo>
                  <a:lnTo>
                    <a:pt x="431" y="558"/>
                  </a:lnTo>
                  <a:lnTo>
                    <a:pt x="416" y="686"/>
                  </a:lnTo>
                  <a:lnTo>
                    <a:pt x="365" y="796"/>
                  </a:lnTo>
                  <a:lnTo>
                    <a:pt x="251" y="891"/>
                  </a:lnTo>
                  <a:lnTo>
                    <a:pt x="346" y="921"/>
                  </a:lnTo>
                  <a:lnTo>
                    <a:pt x="498" y="859"/>
                  </a:lnTo>
                  <a:lnTo>
                    <a:pt x="703" y="897"/>
                  </a:lnTo>
                  <a:lnTo>
                    <a:pt x="802" y="901"/>
                  </a:lnTo>
                  <a:lnTo>
                    <a:pt x="842" y="961"/>
                  </a:lnTo>
                  <a:lnTo>
                    <a:pt x="880" y="958"/>
                  </a:lnTo>
                  <a:lnTo>
                    <a:pt x="954" y="819"/>
                  </a:lnTo>
                  <a:lnTo>
                    <a:pt x="1011" y="796"/>
                  </a:lnTo>
                  <a:lnTo>
                    <a:pt x="1125" y="851"/>
                  </a:lnTo>
                  <a:lnTo>
                    <a:pt x="1146" y="882"/>
                  </a:lnTo>
                  <a:lnTo>
                    <a:pt x="1182" y="804"/>
                  </a:lnTo>
                  <a:lnTo>
                    <a:pt x="1174" y="739"/>
                  </a:lnTo>
                  <a:lnTo>
                    <a:pt x="1184" y="539"/>
                  </a:lnTo>
                  <a:lnTo>
                    <a:pt x="1273" y="340"/>
                  </a:lnTo>
                  <a:lnTo>
                    <a:pt x="1359" y="262"/>
                  </a:lnTo>
                  <a:lnTo>
                    <a:pt x="1336" y="192"/>
                  </a:lnTo>
                  <a:lnTo>
                    <a:pt x="1292" y="157"/>
                  </a:lnTo>
                  <a:lnTo>
                    <a:pt x="1271" y="256"/>
                  </a:lnTo>
                  <a:lnTo>
                    <a:pt x="1174" y="226"/>
                  </a:lnTo>
                  <a:lnTo>
                    <a:pt x="1117" y="349"/>
                  </a:lnTo>
                  <a:lnTo>
                    <a:pt x="1039" y="309"/>
                  </a:lnTo>
                  <a:lnTo>
                    <a:pt x="919" y="389"/>
                  </a:lnTo>
                  <a:lnTo>
                    <a:pt x="1060" y="505"/>
                  </a:lnTo>
                  <a:lnTo>
                    <a:pt x="1030" y="566"/>
                  </a:lnTo>
                  <a:lnTo>
                    <a:pt x="933" y="560"/>
                  </a:lnTo>
                  <a:lnTo>
                    <a:pt x="798" y="796"/>
                  </a:lnTo>
                  <a:lnTo>
                    <a:pt x="769" y="686"/>
                  </a:lnTo>
                  <a:lnTo>
                    <a:pt x="716" y="562"/>
                  </a:lnTo>
                  <a:lnTo>
                    <a:pt x="596" y="410"/>
                  </a:lnTo>
                  <a:lnTo>
                    <a:pt x="577" y="271"/>
                  </a:lnTo>
                  <a:lnTo>
                    <a:pt x="435" y="201"/>
                  </a:lnTo>
                  <a:lnTo>
                    <a:pt x="596" y="157"/>
                  </a:lnTo>
                  <a:lnTo>
                    <a:pt x="684" y="243"/>
                  </a:lnTo>
                  <a:lnTo>
                    <a:pt x="655" y="76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919"/>
            <p:cNvSpPr>
              <a:spLocks/>
            </p:cNvSpPr>
            <p:nvPr/>
          </p:nvSpPr>
          <p:spPr bwMode="auto">
            <a:xfrm>
              <a:off x="2078" y="2092"/>
              <a:ext cx="751" cy="678"/>
            </a:xfrm>
            <a:custGeom>
              <a:avLst/>
              <a:gdLst>
                <a:gd name="T0" fmla="*/ 1 w 1501"/>
                <a:gd name="T1" fmla="*/ 0 h 1357"/>
                <a:gd name="T2" fmla="*/ 1 w 1501"/>
                <a:gd name="T3" fmla="*/ 0 h 1357"/>
                <a:gd name="T4" fmla="*/ 1 w 1501"/>
                <a:gd name="T5" fmla="*/ 0 h 1357"/>
                <a:gd name="T6" fmla="*/ 1 w 1501"/>
                <a:gd name="T7" fmla="*/ 0 h 1357"/>
                <a:gd name="T8" fmla="*/ 1 w 1501"/>
                <a:gd name="T9" fmla="*/ 0 h 1357"/>
                <a:gd name="T10" fmla="*/ 1 w 1501"/>
                <a:gd name="T11" fmla="*/ 0 h 1357"/>
                <a:gd name="T12" fmla="*/ 1 w 1501"/>
                <a:gd name="T13" fmla="*/ 0 h 1357"/>
                <a:gd name="T14" fmla="*/ 1 w 1501"/>
                <a:gd name="T15" fmla="*/ 0 h 1357"/>
                <a:gd name="T16" fmla="*/ 1 w 1501"/>
                <a:gd name="T17" fmla="*/ 0 h 1357"/>
                <a:gd name="T18" fmla="*/ 1 w 1501"/>
                <a:gd name="T19" fmla="*/ 0 h 1357"/>
                <a:gd name="T20" fmla="*/ 1 w 1501"/>
                <a:gd name="T21" fmla="*/ 0 h 1357"/>
                <a:gd name="T22" fmla="*/ 1 w 1501"/>
                <a:gd name="T23" fmla="*/ 0 h 1357"/>
                <a:gd name="T24" fmla="*/ 1 w 1501"/>
                <a:gd name="T25" fmla="*/ 0 h 1357"/>
                <a:gd name="T26" fmla="*/ 1 w 1501"/>
                <a:gd name="T27" fmla="*/ 0 h 1357"/>
                <a:gd name="T28" fmla="*/ 1 w 1501"/>
                <a:gd name="T29" fmla="*/ 0 h 1357"/>
                <a:gd name="T30" fmla="*/ 1 w 1501"/>
                <a:gd name="T31" fmla="*/ 0 h 1357"/>
                <a:gd name="T32" fmla="*/ 1 w 1501"/>
                <a:gd name="T33" fmla="*/ 0 h 1357"/>
                <a:gd name="T34" fmla="*/ 1 w 1501"/>
                <a:gd name="T35" fmla="*/ 0 h 1357"/>
                <a:gd name="T36" fmla="*/ 1 w 1501"/>
                <a:gd name="T37" fmla="*/ 0 h 1357"/>
                <a:gd name="T38" fmla="*/ 1 w 1501"/>
                <a:gd name="T39" fmla="*/ 0 h 1357"/>
                <a:gd name="T40" fmla="*/ 1 w 1501"/>
                <a:gd name="T41" fmla="*/ 0 h 1357"/>
                <a:gd name="T42" fmla="*/ 1 w 1501"/>
                <a:gd name="T43" fmla="*/ 0 h 1357"/>
                <a:gd name="T44" fmla="*/ 1 w 1501"/>
                <a:gd name="T45" fmla="*/ 0 h 1357"/>
                <a:gd name="T46" fmla="*/ 1 w 1501"/>
                <a:gd name="T47" fmla="*/ 0 h 1357"/>
                <a:gd name="T48" fmla="*/ 1 w 1501"/>
                <a:gd name="T49" fmla="*/ 0 h 1357"/>
                <a:gd name="T50" fmla="*/ 1 w 1501"/>
                <a:gd name="T51" fmla="*/ 0 h 1357"/>
                <a:gd name="T52" fmla="*/ 1 w 1501"/>
                <a:gd name="T53" fmla="*/ 0 h 1357"/>
                <a:gd name="T54" fmla="*/ 0 w 1501"/>
                <a:gd name="T55" fmla="*/ 0 h 1357"/>
                <a:gd name="T56" fmla="*/ 1 w 1501"/>
                <a:gd name="T57" fmla="*/ 0 h 1357"/>
                <a:gd name="T58" fmla="*/ 1 w 1501"/>
                <a:gd name="T59" fmla="*/ 0 h 1357"/>
                <a:gd name="T60" fmla="*/ 1 w 1501"/>
                <a:gd name="T61" fmla="*/ 0 h 1357"/>
                <a:gd name="T62" fmla="*/ 1 w 1501"/>
                <a:gd name="T63" fmla="*/ 0 h 1357"/>
                <a:gd name="T64" fmla="*/ 1 w 1501"/>
                <a:gd name="T65" fmla="*/ 0 h 1357"/>
                <a:gd name="T66" fmla="*/ 1 w 1501"/>
                <a:gd name="T67" fmla="*/ 0 h 1357"/>
                <a:gd name="T68" fmla="*/ 1 w 1501"/>
                <a:gd name="T69" fmla="*/ 0 h 1357"/>
                <a:gd name="T70" fmla="*/ 1 w 1501"/>
                <a:gd name="T71" fmla="*/ 0 h 1357"/>
                <a:gd name="T72" fmla="*/ 1 w 1501"/>
                <a:gd name="T73" fmla="*/ 0 h 1357"/>
                <a:gd name="T74" fmla="*/ 1 w 1501"/>
                <a:gd name="T75" fmla="*/ 0 h 1357"/>
                <a:gd name="T76" fmla="*/ 1 w 1501"/>
                <a:gd name="T77" fmla="*/ 0 h 1357"/>
                <a:gd name="T78" fmla="*/ 1 w 1501"/>
                <a:gd name="T79" fmla="*/ 0 h 1357"/>
                <a:gd name="T80" fmla="*/ 1 w 1501"/>
                <a:gd name="T81" fmla="*/ 0 h 1357"/>
                <a:gd name="T82" fmla="*/ 1 w 1501"/>
                <a:gd name="T83" fmla="*/ 0 h 1357"/>
                <a:gd name="T84" fmla="*/ 1 w 1501"/>
                <a:gd name="T85" fmla="*/ 0 h 1357"/>
                <a:gd name="T86" fmla="*/ 1 w 1501"/>
                <a:gd name="T87" fmla="*/ 0 h 1357"/>
                <a:gd name="T88" fmla="*/ 1 w 1501"/>
                <a:gd name="T89" fmla="*/ 0 h 1357"/>
                <a:gd name="T90" fmla="*/ 1 w 1501"/>
                <a:gd name="T91" fmla="*/ 0 h 135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01"/>
                <a:gd name="T139" fmla="*/ 0 h 1357"/>
                <a:gd name="T140" fmla="*/ 1501 w 1501"/>
                <a:gd name="T141" fmla="*/ 1357 h 135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01" h="1357">
                  <a:moveTo>
                    <a:pt x="1458" y="40"/>
                  </a:moveTo>
                  <a:lnTo>
                    <a:pt x="1420" y="0"/>
                  </a:lnTo>
                  <a:lnTo>
                    <a:pt x="1372" y="15"/>
                  </a:lnTo>
                  <a:lnTo>
                    <a:pt x="1330" y="69"/>
                  </a:lnTo>
                  <a:lnTo>
                    <a:pt x="1306" y="211"/>
                  </a:lnTo>
                  <a:lnTo>
                    <a:pt x="1290" y="261"/>
                  </a:lnTo>
                  <a:lnTo>
                    <a:pt x="1268" y="350"/>
                  </a:lnTo>
                  <a:lnTo>
                    <a:pt x="1239" y="257"/>
                  </a:lnTo>
                  <a:lnTo>
                    <a:pt x="1211" y="316"/>
                  </a:lnTo>
                  <a:lnTo>
                    <a:pt x="1167" y="283"/>
                  </a:lnTo>
                  <a:lnTo>
                    <a:pt x="1163" y="369"/>
                  </a:lnTo>
                  <a:lnTo>
                    <a:pt x="1201" y="411"/>
                  </a:lnTo>
                  <a:lnTo>
                    <a:pt x="1249" y="458"/>
                  </a:lnTo>
                  <a:lnTo>
                    <a:pt x="1203" y="496"/>
                  </a:lnTo>
                  <a:lnTo>
                    <a:pt x="1043" y="458"/>
                  </a:lnTo>
                  <a:lnTo>
                    <a:pt x="772" y="373"/>
                  </a:lnTo>
                  <a:lnTo>
                    <a:pt x="677" y="183"/>
                  </a:lnTo>
                  <a:lnTo>
                    <a:pt x="625" y="243"/>
                  </a:lnTo>
                  <a:lnTo>
                    <a:pt x="663" y="401"/>
                  </a:lnTo>
                  <a:lnTo>
                    <a:pt x="587" y="521"/>
                  </a:lnTo>
                  <a:lnTo>
                    <a:pt x="477" y="559"/>
                  </a:lnTo>
                  <a:lnTo>
                    <a:pt x="458" y="663"/>
                  </a:lnTo>
                  <a:lnTo>
                    <a:pt x="414" y="679"/>
                  </a:lnTo>
                  <a:lnTo>
                    <a:pt x="272" y="555"/>
                  </a:lnTo>
                  <a:lnTo>
                    <a:pt x="167" y="492"/>
                  </a:lnTo>
                  <a:lnTo>
                    <a:pt x="47" y="517"/>
                  </a:lnTo>
                  <a:lnTo>
                    <a:pt x="28" y="612"/>
                  </a:lnTo>
                  <a:lnTo>
                    <a:pt x="0" y="728"/>
                  </a:lnTo>
                  <a:lnTo>
                    <a:pt x="63" y="827"/>
                  </a:lnTo>
                  <a:lnTo>
                    <a:pt x="110" y="625"/>
                  </a:lnTo>
                  <a:lnTo>
                    <a:pt x="148" y="559"/>
                  </a:lnTo>
                  <a:lnTo>
                    <a:pt x="220" y="593"/>
                  </a:lnTo>
                  <a:lnTo>
                    <a:pt x="353" y="846"/>
                  </a:lnTo>
                  <a:lnTo>
                    <a:pt x="591" y="1146"/>
                  </a:lnTo>
                  <a:lnTo>
                    <a:pt x="810" y="1357"/>
                  </a:lnTo>
                  <a:lnTo>
                    <a:pt x="834" y="1156"/>
                  </a:lnTo>
                  <a:lnTo>
                    <a:pt x="920" y="888"/>
                  </a:lnTo>
                  <a:lnTo>
                    <a:pt x="1049" y="740"/>
                  </a:lnTo>
                  <a:lnTo>
                    <a:pt x="1154" y="760"/>
                  </a:lnTo>
                  <a:lnTo>
                    <a:pt x="1353" y="521"/>
                  </a:lnTo>
                  <a:lnTo>
                    <a:pt x="1401" y="477"/>
                  </a:lnTo>
                  <a:lnTo>
                    <a:pt x="1501" y="388"/>
                  </a:lnTo>
                  <a:lnTo>
                    <a:pt x="1425" y="278"/>
                  </a:lnTo>
                  <a:lnTo>
                    <a:pt x="1429" y="107"/>
                  </a:lnTo>
                  <a:lnTo>
                    <a:pt x="1458" y="4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920"/>
            <p:cNvSpPr>
              <a:spLocks/>
            </p:cNvSpPr>
            <p:nvPr/>
          </p:nvSpPr>
          <p:spPr bwMode="auto">
            <a:xfrm>
              <a:off x="2960" y="1701"/>
              <a:ext cx="407" cy="396"/>
            </a:xfrm>
            <a:custGeom>
              <a:avLst/>
              <a:gdLst>
                <a:gd name="T0" fmla="*/ 0 w 813"/>
                <a:gd name="T1" fmla="*/ 1 h 792"/>
                <a:gd name="T2" fmla="*/ 1 w 813"/>
                <a:gd name="T3" fmla="*/ 1 h 792"/>
                <a:gd name="T4" fmla="*/ 1 w 813"/>
                <a:gd name="T5" fmla="*/ 1 h 792"/>
                <a:gd name="T6" fmla="*/ 1 w 813"/>
                <a:gd name="T7" fmla="*/ 1 h 792"/>
                <a:gd name="T8" fmla="*/ 1 w 813"/>
                <a:gd name="T9" fmla="*/ 1 h 792"/>
                <a:gd name="T10" fmla="*/ 1 w 813"/>
                <a:gd name="T11" fmla="*/ 1 h 792"/>
                <a:gd name="T12" fmla="*/ 1 w 813"/>
                <a:gd name="T13" fmla="*/ 1 h 792"/>
                <a:gd name="T14" fmla="*/ 1 w 813"/>
                <a:gd name="T15" fmla="*/ 1 h 792"/>
                <a:gd name="T16" fmla="*/ 1 w 813"/>
                <a:gd name="T17" fmla="*/ 1 h 792"/>
                <a:gd name="T18" fmla="*/ 1 w 813"/>
                <a:gd name="T19" fmla="*/ 0 h 792"/>
                <a:gd name="T20" fmla="*/ 1 w 813"/>
                <a:gd name="T21" fmla="*/ 0 h 792"/>
                <a:gd name="T22" fmla="*/ 1 w 813"/>
                <a:gd name="T23" fmla="*/ 1 h 792"/>
                <a:gd name="T24" fmla="*/ 1 w 813"/>
                <a:gd name="T25" fmla="*/ 1 h 792"/>
                <a:gd name="T26" fmla="*/ 1 w 813"/>
                <a:gd name="T27" fmla="*/ 1 h 792"/>
                <a:gd name="T28" fmla="*/ 1 w 813"/>
                <a:gd name="T29" fmla="*/ 1 h 792"/>
                <a:gd name="T30" fmla="*/ 1 w 813"/>
                <a:gd name="T31" fmla="*/ 1 h 792"/>
                <a:gd name="T32" fmla="*/ 1 w 813"/>
                <a:gd name="T33" fmla="*/ 1 h 792"/>
                <a:gd name="T34" fmla="*/ 1 w 813"/>
                <a:gd name="T35" fmla="*/ 1 h 792"/>
                <a:gd name="T36" fmla="*/ 1 w 813"/>
                <a:gd name="T37" fmla="*/ 1 h 792"/>
                <a:gd name="T38" fmla="*/ 1 w 813"/>
                <a:gd name="T39" fmla="*/ 1 h 792"/>
                <a:gd name="T40" fmla="*/ 1 w 813"/>
                <a:gd name="T41" fmla="*/ 1 h 792"/>
                <a:gd name="T42" fmla="*/ 1 w 813"/>
                <a:gd name="T43" fmla="*/ 1 h 792"/>
                <a:gd name="T44" fmla="*/ 1 w 813"/>
                <a:gd name="T45" fmla="*/ 1 h 792"/>
                <a:gd name="T46" fmla="*/ 1 w 813"/>
                <a:gd name="T47" fmla="*/ 1 h 792"/>
                <a:gd name="T48" fmla="*/ 1 w 813"/>
                <a:gd name="T49" fmla="*/ 1 h 792"/>
                <a:gd name="T50" fmla="*/ 1 w 813"/>
                <a:gd name="T51" fmla="*/ 1 h 792"/>
                <a:gd name="T52" fmla="*/ 1 w 813"/>
                <a:gd name="T53" fmla="*/ 1 h 792"/>
                <a:gd name="T54" fmla="*/ 1 w 813"/>
                <a:gd name="T55" fmla="*/ 1 h 792"/>
                <a:gd name="T56" fmla="*/ 1 w 813"/>
                <a:gd name="T57" fmla="*/ 1 h 792"/>
                <a:gd name="T58" fmla="*/ 1 w 813"/>
                <a:gd name="T59" fmla="*/ 1 h 792"/>
                <a:gd name="T60" fmla="*/ 1 w 813"/>
                <a:gd name="T61" fmla="*/ 1 h 792"/>
                <a:gd name="T62" fmla="*/ 1 w 813"/>
                <a:gd name="T63" fmla="*/ 1 h 792"/>
                <a:gd name="T64" fmla="*/ 1 w 813"/>
                <a:gd name="T65" fmla="*/ 1 h 792"/>
                <a:gd name="T66" fmla="*/ 1 w 813"/>
                <a:gd name="T67" fmla="*/ 1 h 792"/>
                <a:gd name="T68" fmla="*/ 1 w 813"/>
                <a:gd name="T69" fmla="*/ 1 h 792"/>
                <a:gd name="T70" fmla="*/ 0 w 813"/>
                <a:gd name="T71" fmla="*/ 1 h 792"/>
                <a:gd name="T72" fmla="*/ 0 w 813"/>
                <a:gd name="T73" fmla="*/ 1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3"/>
                <a:gd name="T112" fmla="*/ 0 h 792"/>
                <a:gd name="T113" fmla="*/ 813 w 813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3" h="792">
                  <a:moveTo>
                    <a:pt x="0" y="739"/>
                  </a:moveTo>
                  <a:lnTo>
                    <a:pt x="123" y="625"/>
                  </a:lnTo>
                  <a:lnTo>
                    <a:pt x="85" y="553"/>
                  </a:lnTo>
                  <a:lnTo>
                    <a:pt x="95" y="481"/>
                  </a:lnTo>
                  <a:lnTo>
                    <a:pt x="165" y="578"/>
                  </a:lnTo>
                  <a:lnTo>
                    <a:pt x="161" y="477"/>
                  </a:lnTo>
                  <a:lnTo>
                    <a:pt x="222" y="306"/>
                  </a:lnTo>
                  <a:lnTo>
                    <a:pt x="298" y="180"/>
                  </a:lnTo>
                  <a:lnTo>
                    <a:pt x="442" y="53"/>
                  </a:lnTo>
                  <a:lnTo>
                    <a:pt x="576" y="0"/>
                  </a:lnTo>
                  <a:lnTo>
                    <a:pt x="699" y="0"/>
                  </a:lnTo>
                  <a:lnTo>
                    <a:pt x="781" y="38"/>
                  </a:lnTo>
                  <a:lnTo>
                    <a:pt x="813" y="123"/>
                  </a:lnTo>
                  <a:lnTo>
                    <a:pt x="813" y="296"/>
                  </a:lnTo>
                  <a:lnTo>
                    <a:pt x="737" y="467"/>
                  </a:lnTo>
                  <a:lnTo>
                    <a:pt x="642" y="562"/>
                  </a:lnTo>
                  <a:lnTo>
                    <a:pt x="526" y="677"/>
                  </a:lnTo>
                  <a:lnTo>
                    <a:pt x="384" y="677"/>
                  </a:lnTo>
                  <a:lnTo>
                    <a:pt x="270" y="686"/>
                  </a:lnTo>
                  <a:lnTo>
                    <a:pt x="376" y="635"/>
                  </a:lnTo>
                  <a:lnTo>
                    <a:pt x="528" y="549"/>
                  </a:lnTo>
                  <a:lnTo>
                    <a:pt x="661" y="443"/>
                  </a:lnTo>
                  <a:lnTo>
                    <a:pt x="731" y="306"/>
                  </a:lnTo>
                  <a:lnTo>
                    <a:pt x="752" y="205"/>
                  </a:lnTo>
                  <a:lnTo>
                    <a:pt x="743" y="114"/>
                  </a:lnTo>
                  <a:lnTo>
                    <a:pt x="604" y="57"/>
                  </a:lnTo>
                  <a:lnTo>
                    <a:pt x="503" y="129"/>
                  </a:lnTo>
                  <a:lnTo>
                    <a:pt x="327" y="237"/>
                  </a:lnTo>
                  <a:lnTo>
                    <a:pt x="270" y="401"/>
                  </a:lnTo>
                  <a:lnTo>
                    <a:pt x="237" y="530"/>
                  </a:lnTo>
                  <a:lnTo>
                    <a:pt x="222" y="616"/>
                  </a:lnTo>
                  <a:lnTo>
                    <a:pt x="155" y="648"/>
                  </a:lnTo>
                  <a:lnTo>
                    <a:pt x="161" y="705"/>
                  </a:lnTo>
                  <a:lnTo>
                    <a:pt x="89" y="792"/>
                  </a:lnTo>
                  <a:lnTo>
                    <a:pt x="28" y="781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921"/>
            <p:cNvSpPr>
              <a:spLocks/>
            </p:cNvSpPr>
            <p:nvPr/>
          </p:nvSpPr>
          <p:spPr bwMode="auto">
            <a:xfrm>
              <a:off x="3119" y="1739"/>
              <a:ext cx="181" cy="237"/>
            </a:xfrm>
            <a:custGeom>
              <a:avLst/>
              <a:gdLst>
                <a:gd name="T0" fmla="*/ 0 w 363"/>
                <a:gd name="T1" fmla="*/ 1 h 473"/>
                <a:gd name="T2" fmla="*/ 0 w 363"/>
                <a:gd name="T3" fmla="*/ 1 h 473"/>
                <a:gd name="T4" fmla="*/ 0 w 363"/>
                <a:gd name="T5" fmla="*/ 1 h 473"/>
                <a:gd name="T6" fmla="*/ 0 w 363"/>
                <a:gd name="T7" fmla="*/ 1 h 473"/>
                <a:gd name="T8" fmla="*/ 0 w 363"/>
                <a:gd name="T9" fmla="*/ 1 h 473"/>
                <a:gd name="T10" fmla="*/ 0 w 363"/>
                <a:gd name="T11" fmla="*/ 1 h 473"/>
                <a:gd name="T12" fmla="*/ 0 w 363"/>
                <a:gd name="T13" fmla="*/ 1 h 473"/>
                <a:gd name="T14" fmla="*/ 0 w 363"/>
                <a:gd name="T15" fmla="*/ 1 h 473"/>
                <a:gd name="T16" fmla="*/ 0 w 363"/>
                <a:gd name="T17" fmla="*/ 1 h 473"/>
                <a:gd name="T18" fmla="*/ 0 w 363"/>
                <a:gd name="T19" fmla="*/ 1 h 473"/>
                <a:gd name="T20" fmla="*/ 0 w 363"/>
                <a:gd name="T21" fmla="*/ 0 h 473"/>
                <a:gd name="T22" fmla="*/ 0 w 363"/>
                <a:gd name="T23" fmla="*/ 1 h 473"/>
                <a:gd name="T24" fmla="*/ 0 w 363"/>
                <a:gd name="T25" fmla="*/ 1 h 473"/>
                <a:gd name="T26" fmla="*/ 0 w 363"/>
                <a:gd name="T27" fmla="*/ 1 h 4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73"/>
                <a:gd name="T44" fmla="*/ 363 w 363"/>
                <a:gd name="T45" fmla="*/ 473 h 4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73">
                  <a:moveTo>
                    <a:pt x="186" y="53"/>
                  </a:moveTo>
                  <a:lnTo>
                    <a:pt x="215" y="104"/>
                  </a:lnTo>
                  <a:lnTo>
                    <a:pt x="205" y="196"/>
                  </a:lnTo>
                  <a:lnTo>
                    <a:pt x="154" y="287"/>
                  </a:lnTo>
                  <a:lnTo>
                    <a:pt x="0" y="458"/>
                  </a:lnTo>
                  <a:lnTo>
                    <a:pt x="95" y="473"/>
                  </a:lnTo>
                  <a:lnTo>
                    <a:pt x="262" y="329"/>
                  </a:lnTo>
                  <a:lnTo>
                    <a:pt x="338" y="201"/>
                  </a:lnTo>
                  <a:lnTo>
                    <a:pt x="363" y="95"/>
                  </a:lnTo>
                  <a:lnTo>
                    <a:pt x="344" y="44"/>
                  </a:lnTo>
                  <a:lnTo>
                    <a:pt x="297" y="0"/>
                  </a:lnTo>
                  <a:lnTo>
                    <a:pt x="230" y="9"/>
                  </a:lnTo>
                  <a:lnTo>
                    <a:pt x="186" y="53"/>
                  </a:lnTo>
                  <a:close/>
                </a:path>
              </a:pathLst>
            </a:custGeom>
            <a:solidFill>
              <a:srgbClr val="CCF7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922"/>
            <p:cNvSpPr>
              <a:spLocks/>
            </p:cNvSpPr>
            <p:nvPr/>
          </p:nvSpPr>
          <p:spPr bwMode="auto">
            <a:xfrm>
              <a:off x="2271" y="2900"/>
              <a:ext cx="188" cy="132"/>
            </a:xfrm>
            <a:custGeom>
              <a:avLst/>
              <a:gdLst>
                <a:gd name="T0" fmla="*/ 0 w 376"/>
                <a:gd name="T1" fmla="*/ 1 h 262"/>
                <a:gd name="T2" fmla="*/ 1 w 376"/>
                <a:gd name="T3" fmla="*/ 1 h 262"/>
                <a:gd name="T4" fmla="*/ 1 w 376"/>
                <a:gd name="T5" fmla="*/ 1 h 262"/>
                <a:gd name="T6" fmla="*/ 1 w 376"/>
                <a:gd name="T7" fmla="*/ 1 h 262"/>
                <a:gd name="T8" fmla="*/ 1 w 376"/>
                <a:gd name="T9" fmla="*/ 1 h 262"/>
                <a:gd name="T10" fmla="*/ 1 w 376"/>
                <a:gd name="T11" fmla="*/ 1 h 262"/>
                <a:gd name="T12" fmla="*/ 1 w 376"/>
                <a:gd name="T13" fmla="*/ 1 h 262"/>
                <a:gd name="T14" fmla="*/ 1 w 376"/>
                <a:gd name="T15" fmla="*/ 0 h 262"/>
                <a:gd name="T16" fmla="*/ 0 w 376"/>
                <a:gd name="T17" fmla="*/ 1 h 262"/>
                <a:gd name="T18" fmla="*/ 0 w 376"/>
                <a:gd name="T19" fmla="*/ 1 h 2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262"/>
                <a:gd name="T32" fmla="*/ 376 w 376"/>
                <a:gd name="T33" fmla="*/ 262 h 2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262">
                  <a:moveTo>
                    <a:pt x="0" y="24"/>
                  </a:moveTo>
                  <a:lnTo>
                    <a:pt x="53" y="142"/>
                  </a:lnTo>
                  <a:lnTo>
                    <a:pt x="144" y="176"/>
                  </a:lnTo>
                  <a:lnTo>
                    <a:pt x="182" y="262"/>
                  </a:lnTo>
                  <a:lnTo>
                    <a:pt x="281" y="249"/>
                  </a:lnTo>
                  <a:lnTo>
                    <a:pt x="376" y="180"/>
                  </a:lnTo>
                  <a:lnTo>
                    <a:pt x="291" y="100"/>
                  </a:lnTo>
                  <a:lnTo>
                    <a:pt x="27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755B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923"/>
            <p:cNvSpPr>
              <a:spLocks/>
            </p:cNvSpPr>
            <p:nvPr/>
          </p:nvSpPr>
          <p:spPr bwMode="auto">
            <a:xfrm>
              <a:off x="2026" y="2974"/>
              <a:ext cx="483" cy="206"/>
            </a:xfrm>
            <a:custGeom>
              <a:avLst/>
              <a:gdLst>
                <a:gd name="T0" fmla="*/ 0 w 968"/>
                <a:gd name="T1" fmla="*/ 1 h 411"/>
                <a:gd name="T2" fmla="*/ 0 w 968"/>
                <a:gd name="T3" fmla="*/ 1 h 411"/>
                <a:gd name="T4" fmla="*/ 0 w 968"/>
                <a:gd name="T5" fmla="*/ 1 h 411"/>
                <a:gd name="T6" fmla="*/ 0 w 968"/>
                <a:gd name="T7" fmla="*/ 1 h 411"/>
                <a:gd name="T8" fmla="*/ 0 w 968"/>
                <a:gd name="T9" fmla="*/ 1 h 411"/>
                <a:gd name="T10" fmla="*/ 0 w 968"/>
                <a:gd name="T11" fmla="*/ 1 h 411"/>
                <a:gd name="T12" fmla="*/ 0 w 968"/>
                <a:gd name="T13" fmla="*/ 1 h 411"/>
                <a:gd name="T14" fmla="*/ 0 w 968"/>
                <a:gd name="T15" fmla="*/ 1 h 411"/>
                <a:gd name="T16" fmla="*/ 0 w 968"/>
                <a:gd name="T17" fmla="*/ 1 h 411"/>
                <a:gd name="T18" fmla="*/ 0 w 968"/>
                <a:gd name="T19" fmla="*/ 1 h 411"/>
                <a:gd name="T20" fmla="*/ 0 w 968"/>
                <a:gd name="T21" fmla="*/ 1 h 411"/>
                <a:gd name="T22" fmla="*/ 0 w 968"/>
                <a:gd name="T23" fmla="*/ 1 h 411"/>
                <a:gd name="T24" fmla="*/ 0 w 968"/>
                <a:gd name="T25" fmla="*/ 0 h 411"/>
                <a:gd name="T26" fmla="*/ 0 w 968"/>
                <a:gd name="T27" fmla="*/ 1 h 411"/>
                <a:gd name="T28" fmla="*/ 0 w 968"/>
                <a:gd name="T29" fmla="*/ 1 h 411"/>
                <a:gd name="T30" fmla="*/ 0 w 968"/>
                <a:gd name="T31" fmla="*/ 1 h 411"/>
                <a:gd name="T32" fmla="*/ 0 w 968"/>
                <a:gd name="T33" fmla="*/ 1 h 411"/>
                <a:gd name="T34" fmla="*/ 0 w 968"/>
                <a:gd name="T35" fmla="*/ 1 h 411"/>
                <a:gd name="T36" fmla="*/ 0 w 968"/>
                <a:gd name="T37" fmla="*/ 1 h 411"/>
                <a:gd name="T38" fmla="*/ 0 w 968"/>
                <a:gd name="T39" fmla="*/ 1 h 411"/>
                <a:gd name="T40" fmla="*/ 0 w 968"/>
                <a:gd name="T41" fmla="*/ 1 h 411"/>
                <a:gd name="T42" fmla="*/ 0 w 968"/>
                <a:gd name="T43" fmla="*/ 1 h 411"/>
                <a:gd name="T44" fmla="*/ 0 w 968"/>
                <a:gd name="T45" fmla="*/ 1 h 411"/>
                <a:gd name="T46" fmla="*/ 0 w 968"/>
                <a:gd name="T47" fmla="*/ 1 h 411"/>
                <a:gd name="T48" fmla="*/ 0 w 968"/>
                <a:gd name="T49" fmla="*/ 1 h 411"/>
                <a:gd name="T50" fmla="*/ 0 w 968"/>
                <a:gd name="T51" fmla="*/ 1 h 411"/>
                <a:gd name="T52" fmla="*/ 0 w 968"/>
                <a:gd name="T53" fmla="*/ 1 h 411"/>
                <a:gd name="T54" fmla="*/ 0 w 968"/>
                <a:gd name="T55" fmla="*/ 1 h 411"/>
                <a:gd name="T56" fmla="*/ 0 w 968"/>
                <a:gd name="T57" fmla="*/ 1 h 411"/>
                <a:gd name="T58" fmla="*/ 0 w 968"/>
                <a:gd name="T59" fmla="*/ 1 h 411"/>
                <a:gd name="T60" fmla="*/ 0 w 968"/>
                <a:gd name="T61" fmla="*/ 1 h 41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68"/>
                <a:gd name="T94" fmla="*/ 0 h 411"/>
                <a:gd name="T95" fmla="*/ 968 w 968"/>
                <a:gd name="T96" fmla="*/ 411 h 41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68" h="411">
                  <a:moveTo>
                    <a:pt x="0" y="376"/>
                  </a:moveTo>
                  <a:lnTo>
                    <a:pt x="38" y="314"/>
                  </a:lnTo>
                  <a:lnTo>
                    <a:pt x="95" y="281"/>
                  </a:lnTo>
                  <a:lnTo>
                    <a:pt x="187" y="266"/>
                  </a:lnTo>
                  <a:lnTo>
                    <a:pt x="263" y="257"/>
                  </a:lnTo>
                  <a:lnTo>
                    <a:pt x="325" y="304"/>
                  </a:lnTo>
                  <a:lnTo>
                    <a:pt x="386" y="348"/>
                  </a:lnTo>
                  <a:lnTo>
                    <a:pt x="392" y="272"/>
                  </a:lnTo>
                  <a:lnTo>
                    <a:pt x="282" y="196"/>
                  </a:lnTo>
                  <a:lnTo>
                    <a:pt x="420" y="177"/>
                  </a:lnTo>
                  <a:lnTo>
                    <a:pt x="487" y="124"/>
                  </a:lnTo>
                  <a:lnTo>
                    <a:pt x="472" y="57"/>
                  </a:lnTo>
                  <a:lnTo>
                    <a:pt x="525" y="0"/>
                  </a:lnTo>
                  <a:lnTo>
                    <a:pt x="620" y="47"/>
                  </a:lnTo>
                  <a:lnTo>
                    <a:pt x="673" y="114"/>
                  </a:lnTo>
                  <a:lnTo>
                    <a:pt x="744" y="101"/>
                  </a:lnTo>
                  <a:lnTo>
                    <a:pt x="816" y="38"/>
                  </a:lnTo>
                  <a:lnTo>
                    <a:pt x="848" y="23"/>
                  </a:lnTo>
                  <a:lnTo>
                    <a:pt x="915" y="95"/>
                  </a:lnTo>
                  <a:lnTo>
                    <a:pt x="930" y="190"/>
                  </a:lnTo>
                  <a:lnTo>
                    <a:pt x="935" y="222"/>
                  </a:lnTo>
                  <a:lnTo>
                    <a:pt x="949" y="257"/>
                  </a:lnTo>
                  <a:lnTo>
                    <a:pt x="968" y="321"/>
                  </a:lnTo>
                  <a:lnTo>
                    <a:pt x="749" y="357"/>
                  </a:lnTo>
                  <a:lnTo>
                    <a:pt x="673" y="319"/>
                  </a:lnTo>
                  <a:lnTo>
                    <a:pt x="544" y="411"/>
                  </a:lnTo>
                  <a:lnTo>
                    <a:pt x="363" y="411"/>
                  </a:lnTo>
                  <a:lnTo>
                    <a:pt x="73" y="411"/>
                  </a:lnTo>
                  <a:lnTo>
                    <a:pt x="19" y="405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924"/>
            <p:cNvSpPr>
              <a:spLocks/>
            </p:cNvSpPr>
            <p:nvPr/>
          </p:nvSpPr>
          <p:spPr bwMode="auto">
            <a:xfrm>
              <a:off x="2176" y="2395"/>
              <a:ext cx="291" cy="548"/>
            </a:xfrm>
            <a:custGeom>
              <a:avLst/>
              <a:gdLst>
                <a:gd name="T0" fmla="*/ 0 w 581"/>
                <a:gd name="T1" fmla="*/ 0 h 1097"/>
                <a:gd name="T2" fmla="*/ 0 w 581"/>
                <a:gd name="T3" fmla="*/ 0 h 1097"/>
                <a:gd name="T4" fmla="*/ 1 w 581"/>
                <a:gd name="T5" fmla="*/ 0 h 1097"/>
                <a:gd name="T6" fmla="*/ 1 w 581"/>
                <a:gd name="T7" fmla="*/ 0 h 1097"/>
                <a:gd name="T8" fmla="*/ 1 w 581"/>
                <a:gd name="T9" fmla="*/ 0 h 1097"/>
                <a:gd name="T10" fmla="*/ 1 w 581"/>
                <a:gd name="T11" fmla="*/ 0 h 1097"/>
                <a:gd name="T12" fmla="*/ 1 w 581"/>
                <a:gd name="T13" fmla="*/ 0 h 1097"/>
                <a:gd name="T14" fmla="*/ 1 w 581"/>
                <a:gd name="T15" fmla="*/ 0 h 1097"/>
                <a:gd name="T16" fmla="*/ 1 w 581"/>
                <a:gd name="T17" fmla="*/ 0 h 1097"/>
                <a:gd name="T18" fmla="*/ 1 w 581"/>
                <a:gd name="T19" fmla="*/ 0 h 1097"/>
                <a:gd name="T20" fmla="*/ 1 w 581"/>
                <a:gd name="T21" fmla="*/ 0 h 1097"/>
                <a:gd name="T22" fmla="*/ 1 w 581"/>
                <a:gd name="T23" fmla="*/ 0 h 1097"/>
                <a:gd name="T24" fmla="*/ 1 w 581"/>
                <a:gd name="T25" fmla="*/ 0 h 1097"/>
                <a:gd name="T26" fmla="*/ 1 w 581"/>
                <a:gd name="T27" fmla="*/ 0 h 1097"/>
                <a:gd name="T28" fmla="*/ 1 w 581"/>
                <a:gd name="T29" fmla="*/ 0 h 1097"/>
                <a:gd name="T30" fmla="*/ 1 w 581"/>
                <a:gd name="T31" fmla="*/ 0 h 1097"/>
                <a:gd name="T32" fmla="*/ 1 w 581"/>
                <a:gd name="T33" fmla="*/ 0 h 1097"/>
                <a:gd name="T34" fmla="*/ 1 w 581"/>
                <a:gd name="T35" fmla="*/ 0 h 1097"/>
                <a:gd name="T36" fmla="*/ 1 w 581"/>
                <a:gd name="T37" fmla="*/ 0 h 1097"/>
                <a:gd name="T38" fmla="*/ 1 w 581"/>
                <a:gd name="T39" fmla="*/ 0 h 1097"/>
                <a:gd name="T40" fmla="*/ 1 w 581"/>
                <a:gd name="T41" fmla="*/ 0 h 1097"/>
                <a:gd name="T42" fmla="*/ 1 w 581"/>
                <a:gd name="T43" fmla="*/ 0 h 1097"/>
                <a:gd name="T44" fmla="*/ 1 w 581"/>
                <a:gd name="T45" fmla="*/ 0 h 1097"/>
                <a:gd name="T46" fmla="*/ 1 w 581"/>
                <a:gd name="T47" fmla="*/ 0 h 1097"/>
                <a:gd name="T48" fmla="*/ 0 w 581"/>
                <a:gd name="T49" fmla="*/ 0 h 1097"/>
                <a:gd name="T50" fmla="*/ 0 w 581"/>
                <a:gd name="T51" fmla="*/ 0 h 10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81"/>
                <a:gd name="T79" fmla="*/ 0 h 1097"/>
                <a:gd name="T80" fmla="*/ 581 w 581"/>
                <a:gd name="T81" fmla="*/ 1097 h 10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81" h="1097">
                  <a:moveTo>
                    <a:pt x="0" y="0"/>
                  </a:moveTo>
                  <a:lnTo>
                    <a:pt x="0" y="130"/>
                  </a:lnTo>
                  <a:lnTo>
                    <a:pt x="19" y="278"/>
                  </a:lnTo>
                  <a:lnTo>
                    <a:pt x="123" y="516"/>
                  </a:lnTo>
                  <a:lnTo>
                    <a:pt x="129" y="706"/>
                  </a:lnTo>
                  <a:lnTo>
                    <a:pt x="38" y="525"/>
                  </a:lnTo>
                  <a:lnTo>
                    <a:pt x="72" y="730"/>
                  </a:lnTo>
                  <a:lnTo>
                    <a:pt x="62" y="892"/>
                  </a:lnTo>
                  <a:lnTo>
                    <a:pt x="148" y="882"/>
                  </a:lnTo>
                  <a:lnTo>
                    <a:pt x="294" y="936"/>
                  </a:lnTo>
                  <a:lnTo>
                    <a:pt x="138" y="936"/>
                  </a:lnTo>
                  <a:lnTo>
                    <a:pt x="53" y="945"/>
                  </a:lnTo>
                  <a:lnTo>
                    <a:pt x="9" y="1012"/>
                  </a:lnTo>
                  <a:lnTo>
                    <a:pt x="15" y="1084"/>
                  </a:lnTo>
                  <a:lnTo>
                    <a:pt x="157" y="1055"/>
                  </a:lnTo>
                  <a:lnTo>
                    <a:pt x="372" y="1097"/>
                  </a:lnTo>
                  <a:lnTo>
                    <a:pt x="462" y="1046"/>
                  </a:lnTo>
                  <a:lnTo>
                    <a:pt x="490" y="1084"/>
                  </a:lnTo>
                  <a:lnTo>
                    <a:pt x="581" y="1027"/>
                  </a:lnTo>
                  <a:lnTo>
                    <a:pt x="534" y="949"/>
                  </a:lnTo>
                  <a:lnTo>
                    <a:pt x="477" y="936"/>
                  </a:lnTo>
                  <a:lnTo>
                    <a:pt x="528" y="677"/>
                  </a:lnTo>
                  <a:lnTo>
                    <a:pt x="271" y="468"/>
                  </a:lnTo>
                  <a:lnTo>
                    <a:pt x="6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Freeform 925"/>
            <p:cNvSpPr>
              <a:spLocks/>
            </p:cNvSpPr>
            <p:nvPr/>
          </p:nvSpPr>
          <p:spPr bwMode="auto">
            <a:xfrm>
              <a:off x="3017" y="1985"/>
              <a:ext cx="188" cy="71"/>
            </a:xfrm>
            <a:custGeom>
              <a:avLst/>
              <a:gdLst>
                <a:gd name="T0" fmla="*/ 1 w 376"/>
                <a:gd name="T1" fmla="*/ 0 h 143"/>
                <a:gd name="T2" fmla="*/ 1 w 376"/>
                <a:gd name="T3" fmla="*/ 0 h 143"/>
                <a:gd name="T4" fmla="*/ 1 w 376"/>
                <a:gd name="T5" fmla="*/ 0 h 143"/>
                <a:gd name="T6" fmla="*/ 1 w 376"/>
                <a:gd name="T7" fmla="*/ 0 h 143"/>
                <a:gd name="T8" fmla="*/ 1 w 376"/>
                <a:gd name="T9" fmla="*/ 0 h 143"/>
                <a:gd name="T10" fmla="*/ 1 w 376"/>
                <a:gd name="T11" fmla="*/ 0 h 143"/>
                <a:gd name="T12" fmla="*/ 0 w 376"/>
                <a:gd name="T13" fmla="*/ 0 h 143"/>
                <a:gd name="T14" fmla="*/ 1 w 376"/>
                <a:gd name="T15" fmla="*/ 0 h 143"/>
                <a:gd name="T16" fmla="*/ 1 w 376"/>
                <a:gd name="T17" fmla="*/ 0 h 143"/>
                <a:gd name="T18" fmla="*/ 1 w 376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143"/>
                <a:gd name="T32" fmla="*/ 376 w 376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143">
                  <a:moveTo>
                    <a:pt x="89" y="0"/>
                  </a:moveTo>
                  <a:lnTo>
                    <a:pt x="108" y="48"/>
                  </a:lnTo>
                  <a:lnTo>
                    <a:pt x="184" y="86"/>
                  </a:lnTo>
                  <a:lnTo>
                    <a:pt x="376" y="67"/>
                  </a:lnTo>
                  <a:lnTo>
                    <a:pt x="270" y="109"/>
                  </a:lnTo>
                  <a:lnTo>
                    <a:pt x="99" y="128"/>
                  </a:lnTo>
                  <a:lnTo>
                    <a:pt x="0" y="143"/>
                  </a:lnTo>
                  <a:lnTo>
                    <a:pt x="9" y="5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Freeform 926"/>
            <p:cNvSpPr>
              <a:spLocks/>
            </p:cNvSpPr>
            <p:nvPr/>
          </p:nvSpPr>
          <p:spPr bwMode="auto">
            <a:xfrm>
              <a:off x="2048" y="2100"/>
              <a:ext cx="373" cy="451"/>
            </a:xfrm>
            <a:custGeom>
              <a:avLst/>
              <a:gdLst>
                <a:gd name="T0" fmla="*/ 0 w 747"/>
                <a:gd name="T1" fmla="*/ 1 h 901"/>
                <a:gd name="T2" fmla="*/ 0 w 747"/>
                <a:gd name="T3" fmla="*/ 1 h 901"/>
                <a:gd name="T4" fmla="*/ 0 w 747"/>
                <a:gd name="T5" fmla="*/ 1 h 901"/>
                <a:gd name="T6" fmla="*/ 0 w 747"/>
                <a:gd name="T7" fmla="*/ 1 h 901"/>
                <a:gd name="T8" fmla="*/ 0 w 747"/>
                <a:gd name="T9" fmla="*/ 1 h 901"/>
                <a:gd name="T10" fmla="*/ 0 w 747"/>
                <a:gd name="T11" fmla="*/ 1 h 901"/>
                <a:gd name="T12" fmla="*/ 0 w 747"/>
                <a:gd name="T13" fmla="*/ 1 h 901"/>
                <a:gd name="T14" fmla="*/ 0 w 747"/>
                <a:gd name="T15" fmla="*/ 1 h 901"/>
                <a:gd name="T16" fmla="*/ 0 w 747"/>
                <a:gd name="T17" fmla="*/ 1 h 901"/>
                <a:gd name="T18" fmla="*/ 0 w 747"/>
                <a:gd name="T19" fmla="*/ 1 h 901"/>
                <a:gd name="T20" fmla="*/ 0 w 747"/>
                <a:gd name="T21" fmla="*/ 1 h 901"/>
                <a:gd name="T22" fmla="*/ 0 w 747"/>
                <a:gd name="T23" fmla="*/ 1 h 901"/>
                <a:gd name="T24" fmla="*/ 0 w 747"/>
                <a:gd name="T25" fmla="*/ 1 h 901"/>
                <a:gd name="T26" fmla="*/ 0 w 747"/>
                <a:gd name="T27" fmla="*/ 1 h 901"/>
                <a:gd name="T28" fmla="*/ 0 w 747"/>
                <a:gd name="T29" fmla="*/ 1 h 901"/>
                <a:gd name="T30" fmla="*/ 0 w 747"/>
                <a:gd name="T31" fmla="*/ 1 h 901"/>
                <a:gd name="T32" fmla="*/ 0 w 747"/>
                <a:gd name="T33" fmla="*/ 1 h 901"/>
                <a:gd name="T34" fmla="*/ 0 w 747"/>
                <a:gd name="T35" fmla="*/ 1 h 901"/>
                <a:gd name="T36" fmla="*/ 0 w 747"/>
                <a:gd name="T37" fmla="*/ 1 h 901"/>
                <a:gd name="T38" fmla="*/ 0 w 747"/>
                <a:gd name="T39" fmla="*/ 1 h 901"/>
                <a:gd name="T40" fmla="*/ 0 w 747"/>
                <a:gd name="T41" fmla="*/ 1 h 901"/>
                <a:gd name="T42" fmla="*/ 0 w 747"/>
                <a:gd name="T43" fmla="*/ 1 h 901"/>
                <a:gd name="T44" fmla="*/ 0 w 747"/>
                <a:gd name="T45" fmla="*/ 1 h 901"/>
                <a:gd name="T46" fmla="*/ 0 w 747"/>
                <a:gd name="T47" fmla="*/ 1 h 901"/>
                <a:gd name="T48" fmla="*/ 0 w 747"/>
                <a:gd name="T49" fmla="*/ 1 h 901"/>
                <a:gd name="T50" fmla="*/ 0 w 747"/>
                <a:gd name="T51" fmla="*/ 1 h 901"/>
                <a:gd name="T52" fmla="*/ 0 w 747"/>
                <a:gd name="T53" fmla="*/ 1 h 901"/>
                <a:gd name="T54" fmla="*/ 0 w 747"/>
                <a:gd name="T55" fmla="*/ 1 h 901"/>
                <a:gd name="T56" fmla="*/ 0 w 747"/>
                <a:gd name="T57" fmla="*/ 1 h 901"/>
                <a:gd name="T58" fmla="*/ 0 w 747"/>
                <a:gd name="T59" fmla="*/ 1 h 901"/>
                <a:gd name="T60" fmla="*/ 0 w 747"/>
                <a:gd name="T61" fmla="*/ 1 h 901"/>
                <a:gd name="T62" fmla="*/ 0 w 747"/>
                <a:gd name="T63" fmla="*/ 1 h 901"/>
                <a:gd name="T64" fmla="*/ 0 w 747"/>
                <a:gd name="T65" fmla="*/ 1 h 901"/>
                <a:gd name="T66" fmla="*/ 0 w 747"/>
                <a:gd name="T67" fmla="*/ 1 h 901"/>
                <a:gd name="T68" fmla="*/ 0 w 747"/>
                <a:gd name="T69" fmla="*/ 1 h 901"/>
                <a:gd name="T70" fmla="*/ 0 w 747"/>
                <a:gd name="T71" fmla="*/ 1 h 901"/>
                <a:gd name="T72" fmla="*/ 0 w 747"/>
                <a:gd name="T73" fmla="*/ 1 h 901"/>
                <a:gd name="T74" fmla="*/ 0 w 747"/>
                <a:gd name="T75" fmla="*/ 1 h 901"/>
                <a:gd name="T76" fmla="*/ 0 w 747"/>
                <a:gd name="T77" fmla="*/ 1 h 901"/>
                <a:gd name="T78" fmla="*/ 0 w 747"/>
                <a:gd name="T79" fmla="*/ 1 h 901"/>
                <a:gd name="T80" fmla="*/ 0 w 747"/>
                <a:gd name="T81" fmla="*/ 1 h 901"/>
                <a:gd name="T82" fmla="*/ 0 w 747"/>
                <a:gd name="T83" fmla="*/ 1 h 901"/>
                <a:gd name="T84" fmla="*/ 0 w 747"/>
                <a:gd name="T85" fmla="*/ 1 h 901"/>
                <a:gd name="T86" fmla="*/ 0 w 747"/>
                <a:gd name="T87" fmla="*/ 1 h 901"/>
                <a:gd name="T88" fmla="*/ 0 w 747"/>
                <a:gd name="T89" fmla="*/ 1 h 901"/>
                <a:gd name="T90" fmla="*/ 0 w 747"/>
                <a:gd name="T91" fmla="*/ 1 h 901"/>
                <a:gd name="T92" fmla="*/ 0 w 747"/>
                <a:gd name="T93" fmla="*/ 0 h 901"/>
                <a:gd name="T94" fmla="*/ 0 w 747"/>
                <a:gd name="T95" fmla="*/ 1 h 901"/>
                <a:gd name="T96" fmla="*/ 0 w 747"/>
                <a:gd name="T97" fmla="*/ 1 h 901"/>
                <a:gd name="T98" fmla="*/ 0 w 747"/>
                <a:gd name="T99" fmla="*/ 1 h 9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47"/>
                <a:gd name="T151" fmla="*/ 0 h 901"/>
                <a:gd name="T152" fmla="*/ 747 w 747"/>
                <a:gd name="T153" fmla="*/ 901 h 9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47" h="901">
                  <a:moveTo>
                    <a:pt x="743" y="23"/>
                  </a:moveTo>
                  <a:lnTo>
                    <a:pt x="703" y="48"/>
                  </a:lnTo>
                  <a:lnTo>
                    <a:pt x="669" y="71"/>
                  </a:lnTo>
                  <a:lnTo>
                    <a:pt x="633" y="90"/>
                  </a:lnTo>
                  <a:lnTo>
                    <a:pt x="601" y="109"/>
                  </a:lnTo>
                  <a:lnTo>
                    <a:pt x="566" y="126"/>
                  </a:lnTo>
                  <a:lnTo>
                    <a:pt x="532" y="147"/>
                  </a:lnTo>
                  <a:lnTo>
                    <a:pt x="494" y="167"/>
                  </a:lnTo>
                  <a:lnTo>
                    <a:pt x="456" y="190"/>
                  </a:lnTo>
                  <a:lnTo>
                    <a:pt x="405" y="224"/>
                  </a:lnTo>
                  <a:lnTo>
                    <a:pt x="357" y="263"/>
                  </a:lnTo>
                  <a:lnTo>
                    <a:pt x="318" y="287"/>
                  </a:lnTo>
                  <a:lnTo>
                    <a:pt x="280" y="306"/>
                  </a:lnTo>
                  <a:lnTo>
                    <a:pt x="205" y="339"/>
                  </a:lnTo>
                  <a:lnTo>
                    <a:pt x="74" y="435"/>
                  </a:lnTo>
                  <a:lnTo>
                    <a:pt x="61" y="584"/>
                  </a:lnTo>
                  <a:lnTo>
                    <a:pt x="67" y="671"/>
                  </a:lnTo>
                  <a:lnTo>
                    <a:pt x="89" y="747"/>
                  </a:lnTo>
                  <a:lnTo>
                    <a:pt x="107" y="783"/>
                  </a:lnTo>
                  <a:lnTo>
                    <a:pt x="129" y="816"/>
                  </a:lnTo>
                  <a:lnTo>
                    <a:pt x="158" y="848"/>
                  </a:lnTo>
                  <a:lnTo>
                    <a:pt x="192" y="878"/>
                  </a:lnTo>
                  <a:lnTo>
                    <a:pt x="194" y="899"/>
                  </a:lnTo>
                  <a:lnTo>
                    <a:pt x="175" y="901"/>
                  </a:lnTo>
                  <a:lnTo>
                    <a:pt x="135" y="865"/>
                  </a:lnTo>
                  <a:lnTo>
                    <a:pt x="99" y="831"/>
                  </a:lnTo>
                  <a:lnTo>
                    <a:pt x="70" y="797"/>
                  </a:lnTo>
                  <a:lnTo>
                    <a:pt x="44" y="761"/>
                  </a:lnTo>
                  <a:lnTo>
                    <a:pt x="12" y="679"/>
                  </a:lnTo>
                  <a:lnTo>
                    <a:pt x="0" y="582"/>
                  </a:lnTo>
                  <a:lnTo>
                    <a:pt x="19" y="502"/>
                  </a:lnTo>
                  <a:lnTo>
                    <a:pt x="42" y="422"/>
                  </a:lnTo>
                  <a:lnTo>
                    <a:pt x="70" y="386"/>
                  </a:lnTo>
                  <a:lnTo>
                    <a:pt x="101" y="354"/>
                  </a:lnTo>
                  <a:lnTo>
                    <a:pt x="133" y="327"/>
                  </a:lnTo>
                  <a:lnTo>
                    <a:pt x="167" y="302"/>
                  </a:lnTo>
                  <a:lnTo>
                    <a:pt x="202" y="280"/>
                  </a:lnTo>
                  <a:lnTo>
                    <a:pt x="238" y="257"/>
                  </a:lnTo>
                  <a:lnTo>
                    <a:pt x="276" y="232"/>
                  </a:lnTo>
                  <a:lnTo>
                    <a:pt x="316" y="205"/>
                  </a:lnTo>
                  <a:lnTo>
                    <a:pt x="367" y="166"/>
                  </a:lnTo>
                  <a:lnTo>
                    <a:pt x="392" y="148"/>
                  </a:lnTo>
                  <a:lnTo>
                    <a:pt x="418" y="129"/>
                  </a:lnTo>
                  <a:lnTo>
                    <a:pt x="460" y="109"/>
                  </a:lnTo>
                  <a:lnTo>
                    <a:pt x="498" y="91"/>
                  </a:lnTo>
                  <a:lnTo>
                    <a:pt x="574" y="67"/>
                  </a:lnTo>
                  <a:lnTo>
                    <a:pt x="726" y="0"/>
                  </a:lnTo>
                  <a:lnTo>
                    <a:pt x="747" y="4"/>
                  </a:lnTo>
                  <a:lnTo>
                    <a:pt x="743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Freeform 927"/>
            <p:cNvSpPr>
              <a:spLocks/>
            </p:cNvSpPr>
            <p:nvPr/>
          </p:nvSpPr>
          <p:spPr bwMode="auto">
            <a:xfrm>
              <a:off x="2104" y="2391"/>
              <a:ext cx="84" cy="543"/>
            </a:xfrm>
            <a:custGeom>
              <a:avLst/>
              <a:gdLst>
                <a:gd name="T0" fmla="*/ 0 w 169"/>
                <a:gd name="T1" fmla="*/ 1 h 1085"/>
                <a:gd name="T2" fmla="*/ 0 w 169"/>
                <a:gd name="T3" fmla="*/ 1 h 1085"/>
                <a:gd name="T4" fmla="*/ 0 w 169"/>
                <a:gd name="T5" fmla="*/ 1 h 1085"/>
                <a:gd name="T6" fmla="*/ 0 w 169"/>
                <a:gd name="T7" fmla="*/ 1 h 1085"/>
                <a:gd name="T8" fmla="*/ 0 w 169"/>
                <a:gd name="T9" fmla="*/ 1 h 1085"/>
                <a:gd name="T10" fmla="*/ 0 w 169"/>
                <a:gd name="T11" fmla="*/ 1 h 1085"/>
                <a:gd name="T12" fmla="*/ 0 w 169"/>
                <a:gd name="T13" fmla="*/ 1 h 1085"/>
                <a:gd name="T14" fmla="*/ 0 w 169"/>
                <a:gd name="T15" fmla="*/ 1 h 1085"/>
                <a:gd name="T16" fmla="*/ 0 w 169"/>
                <a:gd name="T17" fmla="*/ 1 h 1085"/>
                <a:gd name="T18" fmla="*/ 0 w 169"/>
                <a:gd name="T19" fmla="*/ 1 h 1085"/>
                <a:gd name="T20" fmla="*/ 0 w 169"/>
                <a:gd name="T21" fmla="*/ 1 h 1085"/>
                <a:gd name="T22" fmla="*/ 0 w 169"/>
                <a:gd name="T23" fmla="*/ 1 h 1085"/>
                <a:gd name="T24" fmla="*/ 0 w 169"/>
                <a:gd name="T25" fmla="*/ 1 h 1085"/>
                <a:gd name="T26" fmla="*/ 0 w 169"/>
                <a:gd name="T27" fmla="*/ 1 h 1085"/>
                <a:gd name="T28" fmla="*/ 0 w 169"/>
                <a:gd name="T29" fmla="*/ 1 h 1085"/>
                <a:gd name="T30" fmla="*/ 0 w 169"/>
                <a:gd name="T31" fmla="*/ 1 h 1085"/>
                <a:gd name="T32" fmla="*/ 0 w 169"/>
                <a:gd name="T33" fmla="*/ 1 h 1085"/>
                <a:gd name="T34" fmla="*/ 0 w 169"/>
                <a:gd name="T35" fmla="*/ 1 h 1085"/>
                <a:gd name="T36" fmla="*/ 0 w 169"/>
                <a:gd name="T37" fmla="*/ 1 h 1085"/>
                <a:gd name="T38" fmla="*/ 0 w 169"/>
                <a:gd name="T39" fmla="*/ 1 h 1085"/>
                <a:gd name="T40" fmla="*/ 0 w 169"/>
                <a:gd name="T41" fmla="*/ 1 h 1085"/>
                <a:gd name="T42" fmla="*/ 0 w 169"/>
                <a:gd name="T43" fmla="*/ 1 h 1085"/>
                <a:gd name="T44" fmla="*/ 0 w 169"/>
                <a:gd name="T45" fmla="*/ 1 h 1085"/>
                <a:gd name="T46" fmla="*/ 0 w 169"/>
                <a:gd name="T47" fmla="*/ 0 h 1085"/>
                <a:gd name="T48" fmla="*/ 0 w 169"/>
                <a:gd name="T49" fmla="*/ 1 h 1085"/>
                <a:gd name="T50" fmla="*/ 0 w 169"/>
                <a:gd name="T51" fmla="*/ 1 h 10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9"/>
                <a:gd name="T79" fmla="*/ 0 h 1085"/>
                <a:gd name="T80" fmla="*/ 169 w 169"/>
                <a:gd name="T81" fmla="*/ 1085 h 10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9" h="1085">
                  <a:moveTo>
                    <a:pt x="74" y="19"/>
                  </a:moveTo>
                  <a:lnTo>
                    <a:pt x="48" y="135"/>
                  </a:lnTo>
                  <a:lnTo>
                    <a:pt x="53" y="192"/>
                  </a:lnTo>
                  <a:lnTo>
                    <a:pt x="69" y="255"/>
                  </a:lnTo>
                  <a:lnTo>
                    <a:pt x="122" y="471"/>
                  </a:lnTo>
                  <a:lnTo>
                    <a:pt x="141" y="574"/>
                  </a:lnTo>
                  <a:lnTo>
                    <a:pt x="164" y="690"/>
                  </a:lnTo>
                  <a:lnTo>
                    <a:pt x="169" y="812"/>
                  </a:lnTo>
                  <a:lnTo>
                    <a:pt x="154" y="939"/>
                  </a:lnTo>
                  <a:lnTo>
                    <a:pt x="97" y="1076"/>
                  </a:lnTo>
                  <a:lnTo>
                    <a:pt x="80" y="1085"/>
                  </a:lnTo>
                  <a:lnTo>
                    <a:pt x="71" y="1068"/>
                  </a:lnTo>
                  <a:lnTo>
                    <a:pt x="97" y="927"/>
                  </a:lnTo>
                  <a:lnTo>
                    <a:pt x="114" y="810"/>
                  </a:lnTo>
                  <a:lnTo>
                    <a:pt x="107" y="696"/>
                  </a:lnTo>
                  <a:lnTo>
                    <a:pt x="67" y="483"/>
                  </a:lnTo>
                  <a:lnTo>
                    <a:pt x="46" y="384"/>
                  </a:lnTo>
                  <a:lnTo>
                    <a:pt x="31" y="329"/>
                  </a:lnTo>
                  <a:lnTo>
                    <a:pt x="14" y="272"/>
                  </a:lnTo>
                  <a:lnTo>
                    <a:pt x="0" y="201"/>
                  </a:lnTo>
                  <a:lnTo>
                    <a:pt x="6" y="137"/>
                  </a:lnTo>
                  <a:lnTo>
                    <a:pt x="23" y="74"/>
                  </a:lnTo>
                  <a:lnTo>
                    <a:pt x="50" y="7"/>
                  </a:lnTo>
                  <a:lnTo>
                    <a:pt x="67" y="0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928"/>
            <p:cNvSpPr>
              <a:spLocks/>
            </p:cNvSpPr>
            <p:nvPr/>
          </p:nvSpPr>
          <p:spPr bwMode="auto">
            <a:xfrm>
              <a:off x="2186" y="2907"/>
              <a:ext cx="231" cy="44"/>
            </a:xfrm>
            <a:custGeom>
              <a:avLst/>
              <a:gdLst>
                <a:gd name="T0" fmla="*/ 1 w 461"/>
                <a:gd name="T1" fmla="*/ 1 h 87"/>
                <a:gd name="T2" fmla="*/ 1 w 461"/>
                <a:gd name="T3" fmla="*/ 1 h 87"/>
                <a:gd name="T4" fmla="*/ 1 w 461"/>
                <a:gd name="T5" fmla="*/ 1 h 87"/>
                <a:gd name="T6" fmla="*/ 1 w 461"/>
                <a:gd name="T7" fmla="*/ 1 h 87"/>
                <a:gd name="T8" fmla="*/ 1 w 461"/>
                <a:gd name="T9" fmla="*/ 1 h 87"/>
                <a:gd name="T10" fmla="*/ 1 w 461"/>
                <a:gd name="T11" fmla="*/ 1 h 87"/>
                <a:gd name="T12" fmla="*/ 1 w 461"/>
                <a:gd name="T13" fmla="*/ 0 h 87"/>
                <a:gd name="T14" fmla="*/ 1 w 461"/>
                <a:gd name="T15" fmla="*/ 1 h 87"/>
                <a:gd name="T16" fmla="*/ 1 w 461"/>
                <a:gd name="T17" fmla="*/ 1 h 87"/>
                <a:gd name="T18" fmla="*/ 1 w 461"/>
                <a:gd name="T19" fmla="*/ 1 h 87"/>
                <a:gd name="T20" fmla="*/ 1 w 461"/>
                <a:gd name="T21" fmla="*/ 1 h 87"/>
                <a:gd name="T22" fmla="*/ 1 w 461"/>
                <a:gd name="T23" fmla="*/ 1 h 87"/>
                <a:gd name="T24" fmla="*/ 1 w 461"/>
                <a:gd name="T25" fmla="*/ 1 h 87"/>
                <a:gd name="T26" fmla="*/ 1 w 461"/>
                <a:gd name="T27" fmla="*/ 1 h 87"/>
                <a:gd name="T28" fmla="*/ 1 w 461"/>
                <a:gd name="T29" fmla="*/ 1 h 87"/>
                <a:gd name="T30" fmla="*/ 1 w 461"/>
                <a:gd name="T31" fmla="*/ 1 h 87"/>
                <a:gd name="T32" fmla="*/ 0 w 461"/>
                <a:gd name="T33" fmla="*/ 1 h 87"/>
                <a:gd name="T34" fmla="*/ 1 w 461"/>
                <a:gd name="T35" fmla="*/ 1 h 87"/>
                <a:gd name="T36" fmla="*/ 1 w 461"/>
                <a:gd name="T37" fmla="*/ 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1"/>
                <a:gd name="T58" fmla="*/ 0 h 87"/>
                <a:gd name="T59" fmla="*/ 461 w 461"/>
                <a:gd name="T60" fmla="*/ 87 h 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1" h="87">
                  <a:moveTo>
                    <a:pt x="5" y="48"/>
                  </a:moveTo>
                  <a:lnTo>
                    <a:pt x="47" y="27"/>
                  </a:lnTo>
                  <a:lnTo>
                    <a:pt x="87" y="15"/>
                  </a:lnTo>
                  <a:lnTo>
                    <a:pt x="167" y="11"/>
                  </a:lnTo>
                  <a:lnTo>
                    <a:pt x="250" y="21"/>
                  </a:lnTo>
                  <a:lnTo>
                    <a:pt x="344" y="27"/>
                  </a:lnTo>
                  <a:lnTo>
                    <a:pt x="442" y="0"/>
                  </a:lnTo>
                  <a:lnTo>
                    <a:pt x="461" y="6"/>
                  </a:lnTo>
                  <a:lnTo>
                    <a:pt x="456" y="25"/>
                  </a:lnTo>
                  <a:lnTo>
                    <a:pt x="406" y="59"/>
                  </a:lnTo>
                  <a:lnTo>
                    <a:pt x="382" y="74"/>
                  </a:lnTo>
                  <a:lnTo>
                    <a:pt x="351" y="87"/>
                  </a:lnTo>
                  <a:lnTo>
                    <a:pt x="262" y="76"/>
                  </a:lnTo>
                  <a:lnTo>
                    <a:pt x="178" y="55"/>
                  </a:lnTo>
                  <a:lnTo>
                    <a:pt x="100" y="46"/>
                  </a:lnTo>
                  <a:lnTo>
                    <a:pt x="21" y="72"/>
                  </a:lnTo>
                  <a:lnTo>
                    <a:pt x="0" y="67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929"/>
            <p:cNvSpPr>
              <a:spLocks/>
            </p:cNvSpPr>
            <p:nvPr/>
          </p:nvSpPr>
          <p:spPr bwMode="auto">
            <a:xfrm>
              <a:off x="2398" y="2679"/>
              <a:ext cx="40" cy="195"/>
            </a:xfrm>
            <a:custGeom>
              <a:avLst/>
              <a:gdLst>
                <a:gd name="T0" fmla="*/ 1 w 80"/>
                <a:gd name="T1" fmla="*/ 1 h 389"/>
                <a:gd name="T2" fmla="*/ 1 w 80"/>
                <a:gd name="T3" fmla="*/ 1 h 389"/>
                <a:gd name="T4" fmla="*/ 1 w 80"/>
                <a:gd name="T5" fmla="*/ 1 h 389"/>
                <a:gd name="T6" fmla="*/ 1 w 80"/>
                <a:gd name="T7" fmla="*/ 1 h 389"/>
                <a:gd name="T8" fmla="*/ 1 w 80"/>
                <a:gd name="T9" fmla="*/ 1 h 389"/>
                <a:gd name="T10" fmla="*/ 1 w 80"/>
                <a:gd name="T11" fmla="*/ 1 h 389"/>
                <a:gd name="T12" fmla="*/ 1 w 80"/>
                <a:gd name="T13" fmla="*/ 1 h 389"/>
                <a:gd name="T14" fmla="*/ 0 w 80"/>
                <a:gd name="T15" fmla="*/ 1 h 389"/>
                <a:gd name="T16" fmla="*/ 1 w 80"/>
                <a:gd name="T17" fmla="*/ 1 h 389"/>
                <a:gd name="T18" fmla="*/ 1 w 80"/>
                <a:gd name="T19" fmla="*/ 0 h 389"/>
                <a:gd name="T20" fmla="*/ 1 w 80"/>
                <a:gd name="T21" fmla="*/ 1 h 389"/>
                <a:gd name="T22" fmla="*/ 1 w 80"/>
                <a:gd name="T23" fmla="*/ 1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0"/>
                <a:gd name="T37" fmla="*/ 0 h 389"/>
                <a:gd name="T38" fmla="*/ 80 w 8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0" h="389">
                  <a:moveTo>
                    <a:pt x="50" y="7"/>
                  </a:moveTo>
                  <a:lnTo>
                    <a:pt x="75" y="89"/>
                  </a:lnTo>
                  <a:lnTo>
                    <a:pt x="80" y="178"/>
                  </a:lnTo>
                  <a:lnTo>
                    <a:pt x="67" y="359"/>
                  </a:lnTo>
                  <a:lnTo>
                    <a:pt x="59" y="382"/>
                  </a:lnTo>
                  <a:lnTo>
                    <a:pt x="42" y="389"/>
                  </a:lnTo>
                  <a:lnTo>
                    <a:pt x="18" y="374"/>
                  </a:lnTo>
                  <a:lnTo>
                    <a:pt x="0" y="281"/>
                  </a:lnTo>
                  <a:lnTo>
                    <a:pt x="25" y="19"/>
                  </a:lnTo>
                  <a:lnTo>
                    <a:pt x="31" y="0"/>
                  </a:lnTo>
                  <a:lnTo>
                    <a:pt x="5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Freeform 930"/>
            <p:cNvSpPr>
              <a:spLocks/>
            </p:cNvSpPr>
            <p:nvPr/>
          </p:nvSpPr>
          <p:spPr bwMode="auto">
            <a:xfrm>
              <a:off x="2135" y="2361"/>
              <a:ext cx="366" cy="411"/>
            </a:xfrm>
            <a:custGeom>
              <a:avLst/>
              <a:gdLst>
                <a:gd name="T0" fmla="*/ 1 w 732"/>
                <a:gd name="T1" fmla="*/ 0 h 821"/>
                <a:gd name="T2" fmla="*/ 1 w 732"/>
                <a:gd name="T3" fmla="*/ 1 h 821"/>
                <a:gd name="T4" fmla="*/ 1 w 732"/>
                <a:gd name="T5" fmla="*/ 1 h 821"/>
                <a:gd name="T6" fmla="*/ 1 w 732"/>
                <a:gd name="T7" fmla="*/ 1 h 821"/>
                <a:gd name="T8" fmla="*/ 1 w 732"/>
                <a:gd name="T9" fmla="*/ 1 h 821"/>
                <a:gd name="T10" fmla="*/ 1 w 732"/>
                <a:gd name="T11" fmla="*/ 1 h 821"/>
                <a:gd name="T12" fmla="*/ 1 w 732"/>
                <a:gd name="T13" fmla="*/ 1 h 821"/>
                <a:gd name="T14" fmla="*/ 1 w 732"/>
                <a:gd name="T15" fmla="*/ 1 h 821"/>
                <a:gd name="T16" fmla="*/ 1 w 732"/>
                <a:gd name="T17" fmla="*/ 1 h 821"/>
                <a:gd name="T18" fmla="*/ 1 w 732"/>
                <a:gd name="T19" fmla="*/ 1 h 821"/>
                <a:gd name="T20" fmla="*/ 1 w 732"/>
                <a:gd name="T21" fmla="*/ 1 h 821"/>
                <a:gd name="T22" fmla="*/ 1 w 732"/>
                <a:gd name="T23" fmla="*/ 1 h 821"/>
                <a:gd name="T24" fmla="*/ 1 w 732"/>
                <a:gd name="T25" fmla="*/ 1 h 821"/>
                <a:gd name="T26" fmla="*/ 1 w 732"/>
                <a:gd name="T27" fmla="*/ 1 h 821"/>
                <a:gd name="T28" fmla="*/ 1 w 732"/>
                <a:gd name="T29" fmla="*/ 1 h 821"/>
                <a:gd name="T30" fmla="*/ 1 w 732"/>
                <a:gd name="T31" fmla="*/ 1 h 821"/>
                <a:gd name="T32" fmla="*/ 1 w 732"/>
                <a:gd name="T33" fmla="*/ 1 h 821"/>
                <a:gd name="T34" fmla="*/ 1 w 732"/>
                <a:gd name="T35" fmla="*/ 1 h 821"/>
                <a:gd name="T36" fmla="*/ 1 w 732"/>
                <a:gd name="T37" fmla="*/ 1 h 821"/>
                <a:gd name="T38" fmla="*/ 1 w 732"/>
                <a:gd name="T39" fmla="*/ 1 h 821"/>
                <a:gd name="T40" fmla="*/ 1 w 732"/>
                <a:gd name="T41" fmla="*/ 1 h 821"/>
                <a:gd name="T42" fmla="*/ 1 w 732"/>
                <a:gd name="T43" fmla="*/ 1 h 821"/>
                <a:gd name="T44" fmla="*/ 1 w 732"/>
                <a:gd name="T45" fmla="*/ 1 h 821"/>
                <a:gd name="T46" fmla="*/ 1 w 732"/>
                <a:gd name="T47" fmla="*/ 1 h 821"/>
                <a:gd name="T48" fmla="*/ 1 w 732"/>
                <a:gd name="T49" fmla="*/ 1 h 821"/>
                <a:gd name="T50" fmla="*/ 1 w 732"/>
                <a:gd name="T51" fmla="*/ 1 h 821"/>
                <a:gd name="T52" fmla="*/ 1 w 732"/>
                <a:gd name="T53" fmla="*/ 1 h 821"/>
                <a:gd name="T54" fmla="*/ 1 w 732"/>
                <a:gd name="T55" fmla="*/ 1 h 821"/>
                <a:gd name="T56" fmla="*/ 1 w 732"/>
                <a:gd name="T57" fmla="*/ 1 h 821"/>
                <a:gd name="T58" fmla="*/ 1 w 732"/>
                <a:gd name="T59" fmla="*/ 1 h 821"/>
                <a:gd name="T60" fmla="*/ 1 w 732"/>
                <a:gd name="T61" fmla="*/ 1 h 821"/>
                <a:gd name="T62" fmla="*/ 1 w 732"/>
                <a:gd name="T63" fmla="*/ 1 h 821"/>
                <a:gd name="T64" fmla="*/ 1 w 732"/>
                <a:gd name="T65" fmla="*/ 1 h 821"/>
                <a:gd name="T66" fmla="*/ 1 w 732"/>
                <a:gd name="T67" fmla="*/ 1 h 821"/>
                <a:gd name="T68" fmla="*/ 1 w 732"/>
                <a:gd name="T69" fmla="*/ 1 h 821"/>
                <a:gd name="T70" fmla="*/ 1 w 732"/>
                <a:gd name="T71" fmla="*/ 1 h 821"/>
                <a:gd name="T72" fmla="*/ 1 w 732"/>
                <a:gd name="T73" fmla="*/ 1 h 821"/>
                <a:gd name="T74" fmla="*/ 1 w 732"/>
                <a:gd name="T75" fmla="*/ 1 h 821"/>
                <a:gd name="T76" fmla="*/ 1 w 732"/>
                <a:gd name="T77" fmla="*/ 1 h 821"/>
                <a:gd name="T78" fmla="*/ 1 w 732"/>
                <a:gd name="T79" fmla="*/ 1 h 821"/>
                <a:gd name="T80" fmla="*/ 1 w 732"/>
                <a:gd name="T81" fmla="*/ 1 h 821"/>
                <a:gd name="T82" fmla="*/ 1 w 732"/>
                <a:gd name="T83" fmla="*/ 1 h 821"/>
                <a:gd name="T84" fmla="*/ 0 w 732"/>
                <a:gd name="T85" fmla="*/ 1 h 821"/>
                <a:gd name="T86" fmla="*/ 1 w 732"/>
                <a:gd name="T87" fmla="*/ 0 h 821"/>
                <a:gd name="T88" fmla="*/ 1 w 732"/>
                <a:gd name="T89" fmla="*/ 0 h 8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32"/>
                <a:gd name="T136" fmla="*/ 0 h 821"/>
                <a:gd name="T137" fmla="*/ 732 w 732"/>
                <a:gd name="T138" fmla="*/ 821 h 82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32" h="821">
                  <a:moveTo>
                    <a:pt x="13" y="0"/>
                  </a:moveTo>
                  <a:lnTo>
                    <a:pt x="80" y="15"/>
                  </a:lnTo>
                  <a:lnTo>
                    <a:pt x="131" y="57"/>
                  </a:lnTo>
                  <a:lnTo>
                    <a:pt x="169" y="116"/>
                  </a:lnTo>
                  <a:lnTo>
                    <a:pt x="200" y="184"/>
                  </a:lnTo>
                  <a:lnTo>
                    <a:pt x="215" y="219"/>
                  </a:lnTo>
                  <a:lnTo>
                    <a:pt x="230" y="247"/>
                  </a:lnTo>
                  <a:lnTo>
                    <a:pt x="247" y="274"/>
                  </a:lnTo>
                  <a:lnTo>
                    <a:pt x="264" y="298"/>
                  </a:lnTo>
                  <a:lnTo>
                    <a:pt x="302" y="348"/>
                  </a:lnTo>
                  <a:lnTo>
                    <a:pt x="340" y="405"/>
                  </a:lnTo>
                  <a:lnTo>
                    <a:pt x="378" y="449"/>
                  </a:lnTo>
                  <a:lnTo>
                    <a:pt x="414" y="487"/>
                  </a:lnTo>
                  <a:lnTo>
                    <a:pt x="449" y="521"/>
                  </a:lnTo>
                  <a:lnTo>
                    <a:pt x="485" y="551"/>
                  </a:lnTo>
                  <a:lnTo>
                    <a:pt x="519" y="583"/>
                  </a:lnTo>
                  <a:lnTo>
                    <a:pt x="557" y="616"/>
                  </a:lnTo>
                  <a:lnTo>
                    <a:pt x="597" y="650"/>
                  </a:lnTo>
                  <a:lnTo>
                    <a:pt x="639" y="688"/>
                  </a:lnTo>
                  <a:lnTo>
                    <a:pt x="726" y="775"/>
                  </a:lnTo>
                  <a:lnTo>
                    <a:pt x="732" y="812"/>
                  </a:lnTo>
                  <a:lnTo>
                    <a:pt x="716" y="821"/>
                  </a:lnTo>
                  <a:lnTo>
                    <a:pt x="696" y="817"/>
                  </a:lnTo>
                  <a:lnTo>
                    <a:pt x="582" y="758"/>
                  </a:lnTo>
                  <a:lnTo>
                    <a:pt x="536" y="718"/>
                  </a:lnTo>
                  <a:lnTo>
                    <a:pt x="494" y="682"/>
                  </a:lnTo>
                  <a:lnTo>
                    <a:pt x="456" y="648"/>
                  </a:lnTo>
                  <a:lnTo>
                    <a:pt x="416" y="614"/>
                  </a:lnTo>
                  <a:lnTo>
                    <a:pt x="380" y="580"/>
                  </a:lnTo>
                  <a:lnTo>
                    <a:pt x="342" y="542"/>
                  </a:lnTo>
                  <a:lnTo>
                    <a:pt x="304" y="502"/>
                  </a:lnTo>
                  <a:lnTo>
                    <a:pt x="266" y="458"/>
                  </a:lnTo>
                  <a:lnTo>
                    <a:pt x="228" y="395"/>
                  </a:lnTo>
                  <a:lnTo>
                    <a:pt x="194" y="338"/>
                  </a:lnTo>
                  <a:lnTo>
                    <a:pt x="163" y="277"/>
                  </a:lnTo>
                  <a:lnTo>
                    <a:pt x="133" y="211"/>
                  </a:lnTo>
                  <a:lnTo>
                    <a:pt x="114" y="150"/>
                  </a:lnTo>
                  <a:lnTo>
                    <a:pt x="93" y="89"/>
                  </a:lnTo>
                  <a:lnTo>
                    <a:pt x="80" y="65"/>
                  </a:lnTo>
                  <a:lnTo>
                    <a:pt x="63" y="46"/>
                  </a:lnTo>
                  <a:lnTo>
                    <a:pt x="42" y="32"/>
                  </a:lnTo>
                  <a:lnTo>
                    <a:pt x="13" y="28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931"/>
            <p:cNvSpPr>
              <a:spLocks/>
            </p:cNvSpPr>
            <p:nvPr/>
          </p:nvSpPr>
          <p:spPr bwMode="auto">
            <a:xfrm>
              <a:off x="2482" y="2451"/>
              <a:ext cx="145" cy="278"/>
            </a:xfrm>
            <a:custGeom>
              <a:avLst/>
              <a:gdLst>
                <a:gd name="T0" fmla="*/ 1 w 290"/>
                <a:gd name="T1" fmla="*/ 0 h 557"/>
                <a:gd name="T2" fmla="*/ 1 w 290"/>
                <a:gd name="T3" fmla="*/ 0 h 557"/>
                <a:gd name="T4" fmla="*/ 1 w 290"/>
                <a:gd name="T5" fmla="*/ 0 h 557"/>
                <a:gd name="T6" fmla="*/ 1 w 290"/>
                <a:gd name="T7" fmla="*/ 0 h 557"/>
                <a:gd name="T8" fmla="*/ 1 w 290"/>
                <a:gd name="T9" fmla="*/ 0 h 557"/>
                <a:gd name="T10" fmla="*/ 1 w 290"/>
                <a:gd name="T11" fmla="*/ 0 h 557"/>
                <a:gd name="T12" fmla="*/ 1 w 290"/>
                <a:gd name="T13" fmla="*/ 0 h 557"/>
                <a:gd name="T14" fmla="*/ 1 w 290"/>
                <a:gd name="T15" fmla="*/ 0 h 557"/>
                <a:gd name="T16" fmla="*/ 1 w 290"/>
                <a:gd name="T17" fmla="*/ 0 h 557"/>
                <a:gd name="T18" fmla="*/ 0 w 290"/>
                <a:gd name="T19" fmla="*/ 0 h 557"/>
                <a:gd name="T20" fmla="*/ 1 w 290"/>
                <a:gd name="T21" fmla="*/ 0 h 557"/>
                <a:gd name="T22" fmla="*/ 1 w 290"/>
                <a:gd name="T23" fmla="*/ 0 h 557"/>
                <a:gd name="T24" fmla="*/ 1 w 290"/>
                <a:gd name="T25" fmla="*/ 0 h 557"/>
                <a:gd name="T26" fmla="*/ 1 w 290"/>
                <a:gd name="T27" fmla="*/ 0 h 557"/>
                <a:gd name="T28" fmla="*/ 1 w 290"/>
                <a:gd name="T29" fmla="*/ 0 h 557"/>
                <a:gd name="T30" fmla="*/ 1 w 290"/>
                <a:gd name="T31" fmla="*/ 0 h 557"/>
                <a:gd name="T32" fmla="*/ 1 w 290"/>
                <a:gd name="T33" fmla="*/ 0 h 557"/>
                <a:gd name="T34" fmla="*/ 1 w 290"/>
                <a:gd name="T35" fmla="*/ 0 h 557"/>
                <a:gd name="T36" fmla="*/ 1 w 290"/>
                <a:gd name="T37" fmla="*/ 0 h 557"/>
                <a:gd name="T38" fmla="*/ 1 w 290"/>
                <a:gd name="T39" fmla="*/ 0 h 557"/>
                <a:gd name="T40" fmla="*/ 1 w 290"/>
                <a:gd name="T41" fmla="*/ 0 h 557"/>
                <a:gd name="T42" fmla="*/ 1 w 290"/>
                <a:gd name="T43" fmla="*/ 0 h 557"/>
                <a:gd name="T44" fmla="*/ 1 w 290"/>
                <a:gd name="T45" fmla="*/ 0 h 557"/>
                <a:gd name="T46" fmla="*/ 1 w 290"/>
                <a:gd name="T47" fmla="*/ 0 h 5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90"/>
                <a:gd name="T73" fmla="*/ 0 h 557"/>
                <a:gd name="T74" fmla="*/ 290 w 290"/>
                <a:gd name="T75" fmla="*/ 557 h 5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90" h="557">
                  <a:moveTo>
                    <a:pt x="273" y="49"/>
                  </a:moveTo>
                  <a:lnTo>
                    <a:pt x="216" y="60"/>
                  </a:lnTo>
                  <a:lnTo>
                    <a:pt x="169" y="110"/>
                  </a:lnTo>
                  <a:lnTo>
                    <a:pt x="131" y="173"/>
                  </a:lnTo>
                  <a:lnTo>
                    <a:pt x="95" y="287"/>
                  </a:lnTo>
                  <a:lnTo>
                    <a:pt x="81" y="412"/>
                  </a:lnTo>
                  <a:lnTo>
                    <a:pt x="55" y="479"/>
                  </a:lnTo>
                  <a:lnTo>
                    <a:pt x="28" y="547"/>
                  </a:lnTo>
                  <a:lnTo>
                    <a:pt x="9" y="557"/>
                  </a:lnTo>
                  <a:lnTo>
                    <a:pt x="0" y="539"/>
                  </a:lnTo>
                  <a:lnTo>
                    <a:pt x="30" y="401"/>
                  </a:lnTo>
                  <a:lnTo>
                    <a:pt x="45" y="270"/>
                  </a:lnTo>
                  <a:lnTo>
                    <a:pt x="59" y="209"/>
                  </a:lnTo>
                  <a:lnTo>
                    <a:pt x="85" y="146"/>
                  </a:lnTo>
                  <a:lnTo>
                    <a:pt x="110" y="112"/>
                  </a:lnTo>
                  <a:lnTo>
                    <a:pt x="138" y="85"/>
                  </a:lnTo>
                  <a:lnTo>
                    <a:pt x="201" y="36"/>
                  </a:lnTo>
                  <a:lnTo>
                    <a:pt x="230" y="17"/>
                  </a:lnTo>
                  <a:lnTo>
                    <a:pt x="258" y="0"/>
                  </a:lnTo>
                  <a:lnTo>
                    <a:pt x="279" y="2"/>
                  </a:lnTo>
                  <a:lnTo>
                    <a:pt x="290" y="17"/>
                  </a:lnTo>
                  <a:lnTo>
                    <a:pt x="290" y="34"/>
                  </a:lnTo>
                  <a:lnTo>
                    <a:pt x="273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Freeform 932"/>
            <p:cNvSpPr>
              <a:spLocks/>
            </p:cNvSpPr>
            <p:nvPr/>
          </p:nvSpPr>
          <p:spPr bwMode="auto">
            <a:xfrm>
              <a:off x="2534" y="1620"/>
              <a:ext cx="202" cy="103"/>
            </a:xfrm>
            <a:custGeom>
              <a:avLst/>
              <a:gdLst>
                <a:gd name="T0" fmla="*/ 1 w 403"/>
                <a:gd name="T1" fmla="*/ 1 h 206"/>
                <a:gd name="T2" fmla="*/ 1 w 403"/>
                <a:gd name="T3" fmla="*/ 1 h 206"/>
                <a:gd name="T4" fmla="*/ 1 w 403"/>
                <a:gd name="T5" fmla="*/ 1 h 206"/>
                <a:gd name="T6" fmla="*/ 1 w 403"/>
                <a:gd name="T7" fmla="*/ 1 h 206"/>
                <a:gd name="T8" fmla="*/ 1 w 403"/>
                <a:gd name="T9" fmla="*/ 1 h 206"/>
                <a:gd name="T10" fmla="*/ 1 w 403"/>
                <a:gd name="T11" fmla="*/ 1 h 206"/>
                <a:gd name="T12" fmla="*/ 1 w 403"/>
                <a:gd name="T13" fmla="*/ 1 h 206"/>
                <a:gd name="T14" fmla="*/ 1 w 403"/>
                <a:gd name="T15" fmla="*/ 1 h 206"/>
                <a:gd name="T16" fmla="*/ 1 w 403"/>
                <a:gd name="T17" fmla="*/ 1 h 206"/>
                <a:gd name="T18" fmla="*/ 0 w 403"/>
                <a:gd name="T19" fmla="*/ 1 h 206"/>
                <a:gd name="T20" fmla="*/ 1 w 403"/>
                <a:gd name="T21" fmla="*/ 1 h 206"/>
                <a:gd name="T22" fmla="*/ 1 w 403"/>
                <a:gd name="T23" fmla="*/ 1 h 206"/>
                <a:gd name="T24" fmla="*/ 1 w 403"/>
                <a:gd name="T25" fmla="*/ 1 h 206"/>
                <a:gd name="T26" fmla="*/ 1 w 403"/>
                <a:gd name="T27" fmla="*/ 1 h 206"/>
                <a:gd name="T28" fmla="*/ 1 w 403"/>
                <a:gd name="T29" fmla="*/ 0 h 206"/>
                <a:gd name="T30" fmla="*/ 1 w 403"/>
                <a:gd name="T31" fmla="*/ 1 h 206"/>
                <a:gd name="T32" fmla="*/ 1 w 403"/>
                <a:gd name="T33" fmla="*/ 1 h 206"/>
                <a:gd name="T34" fmla="*/ 1 w 403"/>
                <a:gd name="T35" fmla="*/ 1 h 2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3"/>
                <a:gd name="T55" fmla="*/ 0 h 206"/>
                <a:gd name="T56" fmla="*/ 403 w 403"/>
                <a:gd name="T57" fmla="*/ 206 h 2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3" h="206">
                  <a:moveTo>
                    <a:pt x="392" y="29"/>
                  </a:moveTo>
                  <a:lnTo>
                    <a:pt x="124" y="59"/>
                  </a:lnTo>
                  <a:lnTo>
                    <a:pt x="65" y="88"/>
                  </a:lnTo>
                  <a:lnTo>
                    <a:pt x="48" y="137"/>
                  </a:lnTo>
                  <a:lnTo>
                    <a:pt x="86" y="164"/>
                  </a:lnTo>
                  <a:lnTo>
                    <a:pt x="129" y="177"/>
                  </a:lnTo>
                  <a:lnTo>
                    <a:pt x="143" y="194"/>
                  </a:lnTo>
                  <a:lnTo>
                    <a:pt x="126" y="206"/>
                  </a:lnTo>
                  <a:lnTo>
                    <a:pt x="4" y="177"/>
                  </a:lnTo>
                  <a:lnTo>
                    <a:pt x="0" y="130"/>
                  </a:lnTo>
                  <a:lnTo>
                    <a:pt x="25" y="86"/>
                  </a:lnTo>
                  <a:lnTo>
                    <a:pt x="67" y="52"/>
                  </a:lnTo>
                  <a:lnTo>
                    <a:pt x="118" y="33"/>
                  </a:lnTo>
                  <a:lnTo>
                    <a:pt x="251" y="15"/>
                  </a:lnTo>
                  <a:lnTo>
                    <a:pt x="386" y="0"/>
                  </a:lnTo>
                  <a:lnTo>
                    <a:pt x="403" y="12"/>
                  </a:lnTo>
                  <a:lnTo>
                    <a:pt x="39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933"/>
            <p:cNvSpPr>
              <a:spLocks/>
            </p:cNvSpPr>
            <p:nvPr/>
          </p:nvSpPr>
          <p:spPr bwMode="auto">
            <a:xfrm>
              <a:off x="2398" y="1530"/>
              <a:ext cx="297" cy="172"/>
            </a:xfrm>
            <a:custGeom>
              <a:avLst/>
              <a:gdLst>
                <a:gd name="T0" fmla="*/ 1 w 593"/>
                <a:gd name="T1" fmla="*/ 1 h 344"/>
                <a:gd name="T2" fmla="*/ 1 w 593"/>
                <a:gd name="T3" fmla="*/ 1 h 344"/>
                <a:gd name="T4" fmla="*/ 1 w 593"/>
                <a:gd name="T5" fmla="*/ 1 h 344"/>
                <a:gd name="T6" fmla="*/ 1 w 593"/>
                <a:gd name="T7" fmla="*/ 1 h 344"/>
                <a:gd name="T8" fmla="*/ 1 w 593"/>
                <a:gd name="T9" fmla="*/ 1 h 344"/>
                <a:gd name="T10" fmla="*/ 1 w 593"/>
                <a:gd name="T11" fmla="*/ 1 h 344"/>
                <a:gd name="T12" fmla="*/ 1 w 593"/>
                <a:gd name="T13" fmla="*/ 1 h 344"/>
                <a:gd name="T14" fmla="*/ 1 w 593"/>
                <a:gd name="T15" fmla="*/ 1 h 344"/>
                <a:gd name="T16" fmla="*/ 1 w 593"/>
                <a:gd name="T17" fmla="*/ 1 h 344"/>
                <a:gd name="T18" fmla="*/ 1 w 593"/>
                <a:gd name="T19" fmla="*/ 1 h 344"/>
                <a:gd name="T20" fmla="*/ 1 w 593"/>
                <a:gd name="T21" fmla="*/ 1 h 344"/>
                <a:gd name="T22" fmla="*/ 1 w 593"/>
                <a:gd name="T23" fmla="*/ 1 h 344"/>
                <a:gd name="T24" fmla="*/ 1 w 593"/>
                <a:gd name="T25" fmla="*/ 1 h 344"/>
                <a:gd name="T26" fmla="*/ 1 w 593"/>
                <a:gd name="T27" fmla="*/ 1 h 344"/>
                <a:gd name="T28" fmla="*/ 1 w 593"/>
                <a:gd name="T29" fmla="*/ 1 h 344"/>
                <a:gd name="T30" fmla="*/ 1 w 593"/>
                <a:gd name="T31" fmla="*/ 1 h 344"/>
                <a:gd name="T32" fmla="*/ 0 w 593"/>
                <a:gd name="T33" fmla="*/ 1 h 344"/>
                <a:gd name="T34" fmla="*/ 0 w 593"/>
                <a:gd name="T35" fmla="*/ 1 h 344"/>
                <a:gd name="T36" fmla="*/ 1 w 593"/>
                <a:gd name="T37" fmla="*/ 1 h 344"/>
                <a:gd name="T38" fmla="*/ 1 w 593"/>
                <a:gd name="T39" fmla="*/ 1 h 344"/>
                <a:gd name="T40" fmla="*/ 1 w 593"/>
                <a:gd name="T41" fmla="*/ 1 h 344"/>
                <a:gd name="T42" fmla="*/ 1 w 593"/>
                <a:gd name="T43" fmla="*/ 1 h 344"/>
                <a:gd name="T44" fmla="*/ 1 w 593"/>
                <a:gd name="T45" fmla="*/ 1 h 344"/>
                <a:gd name="T46" fmla="*/ 1 w 593"/>
                <a:gd name="T47" fmla="*/ 1 h 344"/>
                <a:gd name="T48" fmla="*/ 1 w 593"/>
                <a:gd name="T49" fmla="*/ 1 h 344"/>
                <a:gd name="T50" fmla="*/ 1 w 593"/>
                <a:gd name="T51" fmla="*/ 0 h 344"/>
                <a:gd name="T52" fmla="*/ 1 w 593"/>
                <a:gd name="T53" fmla="*/ 1 h 344"/>
                <a:gd name="T54" fmla="*/ 1 w 593"/>
                <a:gd name="T55" fmla="*/ 1 h 344"/>
                <a:gd name="T56" fmla="*/ 1 w 593"/>
                <a:gd name="T57" fmla="*/ 1 h 3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93"/>
                <a:gd name="T88" fmla="*/ 0 h 344"/>
                <a:gd name="T89" fmla="*/ 593 w 593"/>
                <a:gd name="T90" fmla="*/ 344 h 3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93" h="344">
                  <a:moveTo>
                    <a:pt x="586" y="26"/>
                  </a:moveTo>
                  <a:lnTo>
                    <a:pt x="534" y="45"/>
                  </a:lnTo>
                  <a:lnTo>
                    <a:pt x="485" y="59"/>
                  </a:lnTo>
                  <a:lnTo>
                    <a:pt x="396" y="78"/>
                  </a:lnTo>
                  <a:lnTo>
                    <a:pt x="198" y="97"/>
                  </a:lnTo>
                  <a:lnTo>
                    <a:pt x="86" y="135"/>
                  </a:lnTo>
                  <a:lnTo>
                    <a:pt x="52" y="171"/>
                  </a:lnTo>
                  <a:lnTo>
                    <a:pt x="57" y="211"/>
                  </a:lnTo>
                  <a:lnTo>
                    <a:pt x="99" y="260"/>
                  </a:lnTo>
                  <a:lnTo>
                    <a:pt x="122" y="325"/>
                  </a:lnTo>
                  <a:lnTo>
                    <a:pt x="114" y="344"/>
                  </a:lnTo>
                  <a:lnTo>
                    <a:pt x="95" y="334"/>
                  </a:lnTo>
                  <a:lnTo>
                    <a:pt x="82" y="311"/>
                  </a:lnTo>
                  <a:lnTo>
                    <a:pt x="63" y="292"/>
                  </a:lnTo>
                  <a:lnTo>
                    <a:pt x="40" y="275"/>
                  </a:lnTo>
                  <a:lnTo>
                    <a:pt x="16" y="260"/>
                  </a:lnTo>
                  <a:lnTo>
                    <a:pt x="0" y="228"/>
                  </a:lnTo>
                  <a:lnTo>
                    <a:pt x="0" y="194"/>
                  </a:lnTo>
                  <a:lnTo>
                    <a:pt x="16" y="161"/>
                  </a:lnTo>
                  <a:lnTo>
                    <a:pt x="40" y="129"/>
                  </a:lnTo>
                  <a:lnTo>
                    <a:pt x="75" y="102"/>
                  </a:lnTo>
                  <a:lnTo>
                    <a:pt x="113" y="78"/>
                  </a:lnTo>
                  <a:lnTo>
                    <a:pt x="154" y="62"/>
                  </a:lnTo>
                  <a:lnTo>
                    <a:pt x="194" y="55"/>
                  </a:lnTo>
                  <a:lnTo>
                    <a:pt x="388" y="43"/>
                  </a:lnTo>
                  <a:lnTo>
                    <a:pt x="574" y="0"/>
                  </a:lnTo>
                  <a:lnTo>
                    <a:pt x="593" y="9"/>
                  </a:lnTo>
                  <a:lnTo>
                    <a:pt x="586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934"/>
            <p:cNvSpPr>
              <a:spLocks/>
            </p:cNvSpPr>
            <p:nvPr/>
          </p:nvSpPr>
          <p:spPr bwMode="auto">
            <a:xfrm>
              <a:off x="2320" y="1670"/>
              <a:ext cx="96" cy="347"/>
            </a:xfrm>
            <a:custGeom>
              <a:avLst/>
              <a:gdLst>
                <a:gd name="T0" fmla="*/ 1 w 192"/>
                <a:gd name="T1" fmla="*/ 0 h 696"/>
                <a:gd name="T2" fmla="*/ 1 w 192"/>
                <a:gd name="T3" fmla="*/ 0 h 696"/>
                <a:gd name="T4" fmla="*/ 1 w 192"/>
                <a:gd name="T5" fmla="*/ 0 h 696"/>
                <a:gd name="T6" fmla="*/ 1 w 192"/>
                <a:gd name="T7" fmla="*/ 0 h 696"/>
                <a:gd name="T8" fmla="*/ 1 w 192"/>
                <a:gd name="T9" fmla="*/ 0 h 696"/>
                <a:gd name="T10" fmla="*/ 1 w 192"/>
                <a:gd name="T11" fmla="*/ 0 h 696"/>
                <a:gd name="T12" fmla="*/ 1 w 192"/>
                <a:gd name="T13" fmla="*/ 0 h 696"/>
                <a:gd name="T14" fmla="*/ 1 w 192"/>
                <a:gd name="T15" fmla="*/ 0 h 696"/>
                <a:gd name="T16" fmla="*/ 1 w 192"/>
                <a:gd name="T17" fmla="*/ 0 h 696"/>
                <a:gd name="T18" fmla="*/ 1 w 192"/>
                <a:gd name="T19" fmla="*/ 0 h 696"/>
                <a:gd name="T20" fmla="*/ 1 w 192"/>
                <a:gd name="T21" fmla="*/ 0 h 696"/>
                <a:gd name="T22" fmla="*/ 1 w 192"/>
                <a:gd name="T23" fmla="*/ 0 h 696"/>
                <a:gd name="T24" fmla="*/ 1 w 192"/>
                <a:gd name="T25" fmla="*/ 0 h 696"/>
                <a:gd name="T26" fmla="*/ 1 w 192"/>
                <a:gd name="T27" fmla="*/ 0 h 696"/>
                <a:gd name="T28" fmla="*/ 1 w 192"/>
                <a:gd name="T29" fmla="*/ 0 h 696"/>
                <a:gd name="T30" fmla="*/ 0 w 192"/>
                <a:gd name="T31" fmla="*/ 0 h 696"/>
                <a:gd name="T32" fmla="*/ 1 w 192"/>
                <a:gd name="T33" fmla="*/ 0 h 696"/>
                <a:gd name="T34" fmla="*/ 1 w 192"/>
                <a:gd name="T35" fmla="*/ 0 h 696"/>
                <a:gd name="T36" fmla="*/ 1 w 192"/>
                <a:gd name="T37" fmla="*/ 0 h 696"/>
                <a:gd name="T38" fmla="*/ 1 w 192"/>
                <a:gd name="T39" fmla="*/ 0 h 696"/>
                <a:gd name="T40" fmla="*/ 1 w 192"/>
                <a:gd name="T41" fmla="*/ 0 h 696"/>
                <a:gd name="T42" fmla="*/ 1 w 192"/>
                <a:gd name="T43" fmla="*/ 0 h 696"/>
                <a:gd name="T44" fmla="*/ 1 w 192"/>
                <a:gd name="T45" fmla="*/ 0 h 696"/>
                <a:gd name="T46" fmla="*/ 1 w 192"/>
                <a:gd name="T47" fmla="*/ 0 h 696"/>
                <a:gd name="T48" fmla="*/ 1 w 192"/>
                <a:gd name="T49" fmla="*/ 0 h 696"/>
                <a:gd name="T50" fmla="*/ 1 w 192"/>
                <a:gd name="T51" fmla="*/ 0 h 696"/>
                <a:gd name="T52" fmla="*/ 1 w 192"/>
                <a:gd name="T53" fmla="*/ 0 h 6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2"/>
                <a:gd name="T82" fmla="*/ 0 h 696"/>
                <a:gd name="T83" fmla="*/ 192 w 192"/>
                <a:gd name="T84" fmla="*/ 696 h 6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2" h="696">
                  <a:moveTo>
                    <a:pt x="173" y="25"/>
                  </a:moveTo>
                  <a:lnTo>
                    <a:pt x="106" y="82"/>
                  </a:lnTo>
                  <a:lnTo>
                    <a:pt x="72" y="156"/>
                  </a:lnTo>
                  <a:lnTo>
                    <a:pt x="60" y="340"/>
                  </a:lnTo>
                  <a:lnTo>
                    <a:pt x="79" y="435"/>
                  </a:lnTo>
                  <a:lnTo>
                    <a:pt x="102" y="519"/>
                  </a:lnTo>
                  <a:lnTo>
                    <a:pt x="117" y="559"/>
                  </a:lnTo>
                  <a:lnTo>
                    <a:pt x="136" y="597"/>
                  </a:lnTo>
                  <a:lnTo>
                    <a:pt x="161" y="637"/>
                  </a:lnTo>
                  <a:lnTo>
                    <a:pt x="192" y="677"/>
                  </a:lnTo>
                  <a:lnTo>
                    <a:pt x="190" y="696"/>
                  </a:lnTo>
                  <a:lnTo>
                    <a:pt x="171" y="694"/>
                  </a:lnTo>
                  <a:lnTo>
                    <a:pt x="136" y="652"/>
                  </a:lnTo>
                  <a:lnTo>
                    <a:pt x="106" y="612"/>
                  </a:lnTo>
                  <a:lnTo>
                    <a:pt x="58" y="532"/>
                  </a:lnTo>
                  <a:lnTo>
                    <a:pt x="0" y="346"/>
                  </a:lnTo>
                  <a:lnTo>
                    <a:pt x="5" y="240"/>
                  </a:lnTo>
                  <a:lnTo>
                    <a:pt x="15" y="190"/>
                  </a:lnTo>
                  <a:lnTo>
                    <a:pt x="30" y="143"/>
                  </a:lnTo>
                  <a:lnTo>
                    <a:pt x="51" y="101"/>
                  </a:lnTo>
                  <a:lnTo>
                    <a:pt x="79" y="61"/>
                  </a:lnTo>
                  <a:lnTo>
                    <a:pt x="116" y="29"/>
                  </a:lnTo>
                  <a:lnTo>
                    <a:pt x="136" y="13"/>
                  </a:lnTo>
                  <a:lnTo>
                    <a:pt x="161" y="0"/>
                  </a:lnTo>
                  <a:lnTo>
                    <a:pt x="180" y="6"/>
                  </a:lnTo>
                  <a:lnTo>
                    <a:pt x="17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Freeform 935"/>
            <p:cNvSpPr>
              <a:spLocks/>
            </p:cNvSpPr>
            <p:nvPr/>
          </p:nvSpPr>
          <p:spPr bwMode="auto">
            <a:xfrm>
              <a:off x="2384" y="1746"/>
              <a:ext cx="303" cy="594"/>
            </a:xfrm>
            <a:custGeom>
              <a:avLst/>
              <a:gdLst>
                <a:gd name="T0" fmla="*/ 1 w 606"/>
                <a:gd name="T1" fmla="*/ 1 h 1188"/>
                <a:gd name="T2" fmla="*/ 1 w 606"/>
                <a:gd name="T3" fmla="*/ 1 h 1188"/>
                <a:gd name="T4" fmla="*/ 1 w 606"/>
                <a:gd name="T5" fmla="*/ 1 h 1188"/>
                <a:gd name="T6" fmla="*/ 1 w 606"/>
                <a:gd name="T7" fmla="*/ 1 h 1188"/>
                <a:gd name="T8" fmla="*/ 1 w 606"/>
                <a:gd name="T9" fmla="*/ 1 h 1188"/>
                <a:gd name="T10" fmla="*/ 1 w 606"/>
                <a:gd name="T11" fmla="*/ 1 h 1188"/>
                <a:gd name="T12" fmla="*/ 1 w 606"/>
                <a:gd name="T13" fmla="*/ 1 h 1188"/>
                <a:gd name="T14" fmla="*/ 1 w 606"/>
                <a:gd name="T15" fmla="*/ 1 h 1188"/>
                <a:gd name="T16" fmla="*/ 1 w 606"/>
                <a:gd name="T17" fmla="*/ 1 h 1188"/>
                <a:gd name="T18" fmla="*/ 1 w 606"/>
                <a:gd name="T19" fmla="*/ 1 h 1188"/>
                <a:gd name="T20" fmla="*/ 1 w 606"/>
                <a:gd name="T21" fmla="*/ 1 h 1188"/>
                <a:gd name="T22" fmla="*/ 1 w 606"/>
                <a:gd name="T23" fmla="*/ 1 h 1188"/>
                <a:gd name="T24" fmla="*/ 1 w 606"/>
                <a:gd name="T25" fmla="*/ 1 h 1188"/>
                <a:gd name="T26" fmla="*/ 1 w 606"/>
                <a:gd name="T27" fmla="*/ 1 h 1188"/>
                <a:gd name="T28" fmla="*/ 1 w 606"/>
                <a:gd name="T29" fmla="*/ 1 h 1188"/>
                <a:gd name="T30" fmla="*/ 1 w 606"/>
                <a:gd name="T31" fmla="*/ 1 h 1188"/>
                <a:gd name="T32" fmla="*/ 1 w 606"/>
                <a:gd name="T33" fmla="*/ 1 h 1188"/>
                <a:gd name="T34" fmla="*/ 1 w 606"/>
                <a:gd name="T35" fmla="*/ 1 h 1188"/>
                <a:gd name="T36" fmla="*/ 1 w 606"/>
                <a:gd name="T37" fmla="*/ 1 h 1188"/>
                <a:gd name="T38" fmla="*/ 1 w 606"/>
                <a:gd name="T39" fmla="*/ 1 h 1188"/>
                <a:gd name="T40" fmla="*/ 1 w 606"/>
                <a:gd name="T41" fmla="*/ 1 h 1188"/>
                <a:gd name="T42" fmla="*/ 1 w 606"/>
                <a:gd name="T43" fmla="*/ 1 h 1188"/>
                <a:gd name="T44" fmla="*/ 1 w 606"/>
                <a:gd name="T45" fmla="*/ 1 h 1188"/>
                <a:gd name="T46" fmla="*/ 1 w 606"/>
                <a:gd name="T47" fmla="*/ 1 h 1188"/>
                <a:gd name="T48" fmla="*/ 1 w 606"/>
                <a:gd name="T49" fmla="*/ 1 h 1188"/>
                <a:gd name="T50" fmla="*/ 1 w 606"/>
                <a:gd name="T51" fmla="*/ 1 h 1188"/>
                <a:gd name="T52" fmla="*/ 1 w 606"/>
                <a:gd name="T53" fmla="*/ 1 h 1188"/>
                <a:gd name="T54" fmla="*/ 0 w 606"/>
                <a:gd name="T55" fmla="*/ 1 h 1188"/>
                <a:gd name="T56" fmla="*/ 1 w 606"/>
                <a:gd name="T57" fmla="*/ 1 h 1188"/>
                <a:gd name="T58" fmla="*/ 1 w 606"/>
                <a:gd name="T59" fmla="*/ 1 h 1188"/>
                <a:gd name="T60" fmla="*/ 1 w 606"/>
                <a:gd name="T61" fmla="*/ 1 h 1188"/>
                <a:gd name="T62" fmla="*/ 1 w 606"/>
                <a:gd name="T63" fmla="*/ 1 h 1188"/>
                <a:gd name="T64" fmla="*/ 1 w 606"/>
                <a:gd name="T65" fmla="*/ 0 h 1188"/>
                <a:gd name="T66" fmla="*/ 1 w 606"/>
                <a:gd name="T67" fmla="*/ 1 h 1188"/>
                <a:gd name="T68" fmla="*/ 1 w 606"/>
                <a:gd name="T69" fmla="*/ 1 h 11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6"/>
                <a:gd name="T106" fmla="*/ 0 h 1188"/>
                <a:gd name="T107" fmla="*/ 606 w 606"/>
                <a:gd name="T108" fmla="*/ 1188 h 11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6" h="1188">
                  <a:moveTo>
                    <a:pt x="89" y="19"/>
                  </a:moveTo>
                  <a:lnTo>
                    <a:pt x="46" y="179"/>
                  </a:lnTo>
                  <a:lnTo>
                    <a:pt x="51" y="325"/>
                  </a:lnTo>
                  <a:lnTo>
                    <a:pt x="65" y="399"/>
                  </a:lnTo>
                  <a:lnTo>
                    <a:pt x="84" y="473"/>
                  </a:lnTo>
                  <a:lnTo>
                    <a:pt x="118" y="641"/>
                  </a:lnTo>
                  <a:lnTo>
                    <a:pt x="120" y="806"/>
                  </a:lnTo>
                  <a:lnTo>
                    <a:pt x="125" y="884"/>
                  </a:lnTo>
                  <a:lnTo>
                    <a:pt x="144" y="970"/>
                  </a:lnTo>
                  <a:lnTo>
                    <a:pt x="169" y="1010"/>
                  </a:lnTo>
                  <a:lnTo>
                    <a:pt x="186" y="1025"/>
                  </a:lnTo>
                  <a:lnTo>
                    <a:pt x="207" y="1034"/>
                  </a:lnTo>
                  <a:lnTo>
                    <a:pt x="256" y="1051"/>
                  </a:lnTo>
                  <a:lnTo>
                    <a:pt x="310" y="1061"/>
                  </a:lnTo>
                  <a:lnTo>
                    <a:pt x="384" y="1091"/>
                  </a:lnTo>
                  <a:lnTo>
                    <a:pt x="448" y="1120"/>
                  </a:lnTo>
                  <a:lnTo>
                    <a:pt x="515" y="1144"/>
                  </a:lnTo>
                  <a:lnTo>
                    <a:pt x="593" y="1162"/>
                  </a:lnTo>
                  <a:lnTo>
                    <a:pt x="606" y="1177"/>
                  </a:lnTo>
                  <a:lnTo>
                    <a:pt x="591" y="1188"/>
                  </a:lnTo>
                  <a:lnTo>
                    <a:pt x="291" y="1129"/>
                  </a:lnTo>
                  <a:lnTo>
                    <a:pt x="158" y="1087"/>
                  </a:lnTo>
                  <a:lnTo>
                    <a:pt x="108" y="1048"/>
                  </a:lnTo>
                  <a:lnTo>
                    <a:pt x="78" y="989"/>
                  </a:lnTo>
                  <a:lnTo>
                    <a:pt x="49" y="819"/>
                  </a:lnTo>
                  <a:lnTo>
                    <a:pt x="47" y="646"/>
                  </a:lnTo>
                  <a:lnTo>
                    <a:pt x="19" y="475"/>
                  </a:lnTo>
                  <a:lnTo>
                    <a:pt x="0" y="323"/>
                  </a:lnTo>
                  <a:lnTo>
                    <a:pt x="11" y="173"/>
                  </a:lnTo>
                  <a:lnTo>
                    <a:pt x="30" y="93"/>
                  </a:lnTo>
                  <a:lnTo>
                    <a:pt x="46" y="52"/>
                  </a:lnTo>
                  <a:lnTo>
                    <a:pt x="63" y="8"/>
                  </a:lnTo>
                  <a:lnTo>
                    <a:pt x="82" y="0"/>
                  </a:lnTo>
                  <a:lnTo>
                    <a:pt x="8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936"/>
            <p:cNvSpPr>
              <a:spLocks/>
            </p:cNvSpPr>
            <p:nvPr/>
          </p:nvSpPr>
          <p:spPr bwMode="auto">
            <a:xfrm>
              <a:off x="2622" y="1775"/>
              <a:ext cx="181" cy="289"/>
            </a:xfrm>
            <a:custGeom>
              <a:avLst/>
              <a:gdLst>
                <a:gd name="T0" fmla="*/ 1 w 361"/>
                <a:gd name="T1" fmla="*/ 1 h 578"/>
                <a:gd name="T2" fmla="*/ 1 w 361"/>
                <a:gd name="T3" fmla="*/ 1 h 578"/>
                <a:gd name="T4" fmla="*/ 1 w 361"/>
                <a:gd name="T5" fmla="*/ 1 h 578"/>
                <a:gd name="T6" fmla="*/ 1 w 361"/>
                <a:gd name="T7" fmla="*/ 1 h 578"/>
                <a:gd name="T8" fmla="*/ 1 w 361"/>
                <a:gd name="T9" fmla="*/ 1 h 578"/>
                <a:gd name="T10" fmla="*/ 1 w 361"/>
                <a:gd name="T11" fmla="*/ 1 h 578"/>
                <a:gd name="T12" fmla="*/ 1 w 361"/>
                <a:gd name="T13" fmla="*/ 1 h 578"/>
                <a:gd name="T14" fmla="*/ 1 w 361"/>
                <a:gd name="T15" fmla="*/ 1 h 578"/>
                <a:gd name="T16" fmla="*/ 1 w 361"/>
                <a:gd name="T17" fmla="*/ 1 h 578"/>
                <a:gd name="T18" fmla="*/ 1 w 361"/>
                <a:gd name="T19" fmla="*/ 1 h 578"/>
                <a:gd name="T20" fmla="*/ 1 w 361"/>
                <a:gd name="T21" fmla="*/ 1 h 578"/>
                <a:gd name="T22" fmla="*/ 1 w 361"/>
                <a:gd name="T23" fmla="*/ 1 h 578"/>
                <a:gd name="T24" fmla="*/ 1 w 361"/>
                <a:gd name="T25" fmla="*/ 1 h 578"/>
                <a:gd name="T26" fmla="*/ 1 w 361"/>
                <a:gd name="T27" fmla="*/ 1 h 578"/>
                <a:gd name="T28" fmla="*/ 1 w 361"/>
                <a:gd name="T29" fmla="*/ 1 h 578"/>
                <a:gd name="T30" fmla="*/ 1 w 361"/>
                <a:gd name="T31" fmla="*/ 1 h 578"/>
                <a:gd name="T32" fmla="*/ 0 w 361"/>
                <a:gd name="T33" fmla="*/ 1 h 578"/>
                <a:gd name="T34" fmla="*/ 1 w 361"/>
                <a:gd name="T35" fmla="*/ 1 h 578"/>
                <a:gd name="T36" fmla="*/ 1 w 361"/>
                <a:gd name="T37" fmla="*/ 1 h 578"/>
                <a:gd name="T38" fmla="*/ 1 w 361"/>
                <a:gd name="T39" fmla="*/ 1 h 578"/>
                <a:gd name="T40" fmla="*/ 1 w 361"/>
                <a:gd name="T41" fmla="*/ 1 h 578"/>
                <a:gd name="T42" fmla="*/ 1 w 361"/>
                <a:gd name="T43" fmla="*/ 1 h 578"/>
                <a:gd name="T44" fmla="*/ 1 w 361"/>
                <a:gd name="T45" fmla="*/ 0 h 578"/>
                <a:gd name="T46" fmla="*/ 1 w 361"/>
                <a:gd name="T47" fmla="*/ 1 h 578"/>
                <a:gd name="T48" fmla="*/ 1 w 361"/>
                <a:gd name="T49" fmla="*/ 1 h 5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1"/>
                <a:gd name="T76" fmla="*/ 0 h 578"/>
                <a:gd name="T77" fmla="*/ 361 w 361"/>
                <a:gd name="T78" fmla="*/ 578 h 5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1" h="578">
                  <a:moveTo>
                    <a:pt x="70" y="10"/>
                  </a:moveTo>
                  <a:lnTo>
                    <a:pt x="103" y="137"/>
                  </a:lnTo>
                  <a:lnTo>
                    <a:pt x="122" y="255"/>
                  </a:lnTo>
                  <a:lnTo>
                    <a:pt x="125" y="312"/>
                  </a:lnTo>
                  <a:lnTo>
                    <a:pt x="122" y="369"/>
                  </a:lnTo>
                  <a:lnTo>
                    <a:pt x="110" y="426"/>
                  </a:lnTo>
                  <a:lnTo>
                    <a:pt x="93" y="485"/>
                  </a:lnTo>
                  <a:lnTo>
                    <a:pt x="122" y="500"/>
                  </a:lnTo>
                  <a:lnTo>
                    <a:pt x="236" y="519"/>
                  </a:lnTo>
                  <a:lnTo>
                    <a:pt x="348" y="534"/>
                  </a:lnTo>
                  <a:lnTo>
                    <a:pt x="361" y="549"/>
                  </a:lnTo>
                  <a:lnTo>
                    <a:pt x="346" y="563"/>
                  </a:lnTo>
                  <a:lnTo>
                    <a:pt x="219" y="572"/>
                  </a:lnTo>
                  <a:lnTo>
                    <a:pt x="91" y="578"/>
                  </a:lnTo>
                  <a:lnTo>
                    <a:pt x="65" y="563"/>
                  </a:lnTo>
                  <a:lnTo>
                    <a:pt x="34" y="555"/>
                  </a:lnTo>
                  <a:lnTo>
                    <a:pt x="0" y="540"/>
                  </a:lnTo>
                  <a:lnTo>
                    <a:pt x="2" y="502"/>
                  </a:lnTo>
                  <a:lnTo>
                    <a:pt x="51" y="380"/>
                  </a:lnTo>
                  <a:lnTo>
                    <a:pt x="72" y="264"/>
                  </a:lnTo>
                  <a:lnTo>
                    <a:pt x="70" y="145"/>
                  </a:lnTo>
                  <a:lnTo>
                    <a:pt x="44" y="17"/>
                  </a:lnTo>
                  <a:lnTo>
                    <a:pt x="53" y="0"/>
                  </a:lnTo>
                  <a:lnTo>
                    <a:pt x="7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937"/>
            <p:cNvSpPr>
              <a:spLocks/>
            </p:cNvSpPr>
            <p:nvPr/>
          </p:nvSpPr>
          <p:spPr bwMode="auto">
            <a:xfrm>
              <a:off x="2903" y="1427"/>
              <a:ext cx="323" cy="217"/>
            </a:xfrm>
            <a:custGeom>
              <a:avLst/>
              <a:gdLst>
                <a:gd name="T0" fmla="*/ 1 w 646"/>
                <a:gd name="T1" fmla="*/ 1 h 434"/>
                <a:gd name="T2" fmla="*/ 1 w 646"/>
                <a:gd name="T3" fmla="*/ 1 h 434"/>
                <a:gd name="T4" fmla="*/ 1 w 646"/>
                <a:gd name="T5" fmla="*/ 1 h 434"/>
                <a:gd name="T6" fmla="*/ 1 w 646"/>
                <a:gd name="T7" fmla="*/ 1 h 434"/>
                <a:gd name="T8" fmla="*/ 1 w 646"/>
                <a:gd name="T9" fmla="*/ 1 h 434"/>
                <a:gd name="T10" fmla="*/ 1 w 646"/>
                <a:gd name="T11" fmla="*/ 1 h 434"/>
                <a:gd name="T12" fmla="*/ 1 w 646"/>
                <a:gd name="T13" fmla="*/ 1 h 434"/>
                <a:gd name="T14" fmla="*/ 1 w 646"/>
                <a:gd name="T15" fmla="*/ 1 h 434"/>
                <a:gd name="T16" fmla="*/ 1 w 646"/>
                <a:gd name="T17" fmla="*/ 1 h 434"/>
                <a:gd name="T18" fmla="*/ 1 w 646"/>
                <a:gd name="T19" fmla="*/ 1 h 434"/>
                <a:gd name="T20" fmla="*/ 1 w 646"/>
                <a:gd name="T21" fmla="*/ 1 h 434"/>
                <a:gd name="T22" fmla="*/ 1 w 646"/>
                <a:gd name="T23" fmla="*/ 1 h 434"/>
                <a:gd name="T24" fmla="*/ 1 w 646"/>
                <a:gd name="T25" fmla="*/ 1 h 434"/>
                <a:gd name="T26" fmla="*/ 1 w 646"/>
                <a:gd name="T27" fmla="*/ 1 h 434"/>
                <a:gd name="T28" fmla="*/ 1 w 646"/>
                <a:gd name="T29" fmla="*/ 1 h 434"/>
                <a:gd name="T30" fmla="*/ 1 w 646"/>
                <a:gd name="T31" fmla="*/ 1 h 434"/>
                <a:gd name="T32" fmla="*/ 1 w 646"/>
                <a:gd name="T33" fmla="*/ 1 h 434"/>
                <a:gd name="T34" fmla="*/ 1 w 646"/>
                <a:gd name="T35" fmla="*/ 1 h 434"/>
                <a:gd name="T36" fmla="*/ 1 w 646"/>
                <a:gd name="T37" fmla="*/ 1 h 434"/>
                <a:gd name="T38" fmla="*/ 1 w 646"/>
                <a:gd name="T39" fmla="*/ 1 h 434"/>
                <a:gd name="T40" fmla="*/ 1 w 646"/>
                <a:gd name="T41" fmla="*/ 1 h 434"/>
                <a:gd name="T42" fmla="*/ 1 w 646"/>
                <a:gd name="T43" fmla="*/ 1 h 434"/>
                <a:gd name="T44" fmla="*/ 1 w 646"/>
                <a:gd name="T45" fmla="*/ 1 h 434"/>
                <a:gd name="T46" fmla="*/ 1 w 646"/>
                <a:gd name="T47" fmla="*/ 1 h 434"/>
                <a:gd name="T48" fmla="*/ 1 w 646"/>
                <a:gd name="T49" fmla="*/ 1 h 434"/>
                <a:gd name="T50" fmla="*/ 1 w 646"/>
                <a:gd name="T51" fmla="*/ 1 h 434"/>
                <a:gd name="T52" fmla="*/ 1 w 646"/>
                <a:gd name="T53" fmla="*/ 1 h 434"/>
                <a:gd name="T54" fmla="*/ 1 w 646"/>
                <a:gd name="T55" fmla="*/ 1 h 434"/>
                <a:gd name="T56" fmla="*/ 1 w 646"/>
                <a:gd name="T57" fmla="*/ 1 h 434"/>
                <a:gd name="T58" fmla="*/ 1 w 646"/>
                <a:gd name="T59" fmla="*/ 1 h 434"/>
                <a:gd name="T60" fmla="*/ 1 w 646"/>
                <a:gd name="T61" fmla="*/ 1 h 434"/>
                <a:gd name="T62" fmla="*/ 1 w 646"/>
                <a:gd name="T63" fmla="*/ 1 h 434"/>
                <a:gd name="T64" fmla="*/ 1 w 646"/>
                <a:gd name="T65" fmla="*/ 1 h 434"/>
                <a:gd name="T66" fmla="*/ 0 w 646"/>
                <a:gd name="T67" fmla="*/ 1 h 434"/>
                <a:gd name="T68" fmla="*/ 1 w 646"/>
                <a:gd name="T69" fmla="*/ 1 h 434"/>
                <a:gd name="T70" fmla="*/ 1 w 646"/>
                <a:gd name="T71" fmla="*/ 0 h 434"/>
                <a:gd name="T72" fmla="*/ 1 w 646"/>
                <a:gd name="T73" fmla="*/ 1 h 434"/>
                <a:gd name="T74" fmla="*/ 1 w 646"/>
                <a:gd name="T75" fmla="*/ 1 h 4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6"/>
                <a:gd name="T115" fmla="*/ 0 h 434"/>
                <a:gd name="T116" fmla="*/ 646 w 646"/>
                <a:gd name="T117" fmla="*/ 434 h 4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6" h="434">
                  <a:moveTo>
                    <a:pt x="57" y="16"/>
                  </a:moveTo>
                  <a:lnTo>
                    <a:pt x="114" y="202"/>
                  </a:lnTo>
                  <a:lnTo>
                    <a:pt x="138" y="246"/>
                  </a:lnTo>
                  <a:lnTo>
                    <a:pt x="167" y="282"/>
                  </a:lnTo>
                  <a:lnTo>
                    <a:pt x="201" y="314"/>
                  </a:lnTo>
                  <a:lnTo>
                    <a:pt x="220" y="329"/>
                  </a:lnTo>
                  <a:lnTo>
                    <a:pt x="241" y="343"/>
                  </a:lnTo>
                  <a:lnTo>
                    <a:pt x="279" y="363"/>
                  </a:lnTo>
                  <a:lnTo>
                    <a:pt x="319" y="381"/>
                  </a:lnTo>
                  <a:lnTo>
                    <a:pt x="397" y="394"/>
                  </a:lnTo>
                  <a:lnTo>
                    <a:pt x="473" y="381"/>
                  </a:lnTo>
                  <a:lnTo>
                    <a:pt x="545" y="337"/>
                  </a:lnTo>
                  <a:lnTo>
                    <a:pt x="591" y="242"/>
                  </a:lnTo>
                  <a:lnTo>
                    <a:pt x="598" y="149"/>
                  </a:lnTo>
                  <a:lnTo>
                    <a:pt x="591" y="105"/>
                  </a:lnTo>
                  <a:lnTo>
                    <a:pt x="574" y="61"/>
                  </a:lnTo>
                  <a:lnTo>
                    <a:pt x="579" y="42"/>
                  </a:lnTo>
                  <a:lnTo>
                    <a:pt x="598" y="48"/>
                  </a:lnTo>
                  <a:lnTo>
                    <a:pt x="640" y="149"/>
                  </a:lnTo>
                  <a:lnTo>
                    <a:pt x="646" y="255"/>
                  </a:lnTo>
                  <a:lnTo>
                    <a:pt x="623" y="320"/>
                  </a:lnTo>
                  <a:lnTo>
                    <a:pt x="606" y="348"/>
                  </a:lnTo>
                  <a:lnTo>
                    <a:pt x="585" y="377"/>
                  </a:lnTo>
                  <a:lnTo>
                    <a:pt x="564" y="392"/>
                  </a:lnTo>
                  <a:lnTo>
                    <a:pt x="543" y="405"/>
                  </a:lnTo>
                  <a:lnTo>
                    <a:pt x="501" y="424"/>
                  </a:lnTo>
                  <a:lnTo>
                    <a:pt x="410" y="434"/>
                  </a:lnTo>
                  <a:lnTo>
                    <a:pt x="317" y="413"/>
                  </a:lnTo>
                  <a:lnTo>
                    <a:pt x="269" y="392"/>
                  </a:lnTo>
                  <a:lnTo>
                    <a:pt x="226" y="365"/>
                  </a:lnTo>
                  <a:lnTo>
                    <a:pt x="180" y="337"/>
                  </a:lnTo>
                  <a:lnTo>
                    <a:pt x="140" y="305"/>
                  </a:lnTo>
                  <a:lnTo>
                    <a:pt x="76" y="223"/>
                  </a:lnTo>
                  <a:lnTo>
                    <a:pt x="0" y="1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5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Freeform 938"/>
            <p:cNvSpPr>
              <a:spLocks/>
            </p:cNvSpPr>
            <p:nvPr/>
          </p:nvSpPr>
          <p:spPr bwMode="auto">
            <a:xfrm>
              <a:off x="2861" y="1331"/>
              <a:ext cx="314" cy="186"/>
            </a:xfrm>
            <a:custGeom>
              <a:avLst/>
              <a:gdLst>
                <a:gd name="T0" fmla="*/ 1 w 627"/>
                <a:gd name="T1" fmla="*/ 0 h 373"/>
                <a:gd name="T2" fmla="*/ 1 w 627"/>
                <a:gd name="T3" fmla="*/ 0 h 373"/>
                <a:gd name="T4" fmla="*/ 1 w 627"/>
                <a:gd name="T5" fmla="*/ 0 h 373"/>
                <a:gd name="T6" fmla="*/ 1 w 627"/>
                <a:gd name="T7" fmla="*/ 0 h 373"/>
                <a:gd name="T8" fmla="*/ 1 w 627"/>
                <a:gd name="T9" fmla="*/ 0 h 373"/>
                <a:gd name="T10" fmla="*/ 1 w 627"/>
                <a:gd name="T11" fmla="*/ 0 h 373"/>
                <a:gd name="T12" fmla="*/ 1 w 627"/>
                <a:gd name="T13" fmla="*/ 0 h 373"/>
                <a:gd name="T14" fmla="*/ 1 w 627"/>
                <a:gd name="T15" fmla="*/ 0 h 373"/>
                <a:gd name="T16" fmla="*/ 1 w 627"/>
                <a:gd name="T17" fmla="*/ 0 h 373"/>
                <a:gd name="T18" fmla="*/ 1 w 627"/>
                <a:gd name="T19" fmla="*/ 0 h 373"/>
                <a:gd name="T20" fmla="*/ 1 w 627"/>
                <a:gd name="T21" fmla="*/ 0 h 373"/>
                <a:gd name="T22" fmla="*/ 1 w 627"/>
                <a:gd name="T23" fmla="*/ 0 h 373"/>
                <a:gd name="T24" fmla="*/ 1 w 627"/>
                <a:gd name="T25" fmla="*/ 0 h 373"/>
                <a:gd name="T26" fmla="*/ 1 w 627"/>
                <a:gd name="T27" fmla="*/ 0 h 373"/>
                <a:gd name="T28" fmla="*/ 1 w 627"/>
                <a:gd name="T29" fmla="*/ 0 h 373"/>
                <a:gd name="T30" fmla="*/ 1 w 627"/>
                <a:gd name="T31" fmla="*/ 0 h 373"/>
                <a:gd name="T32" fmla="*/ 1 w 627"/>
                <a:gd name="T33" fmla="*/ 0 h 373"/>
                <a:gd name="T34" fmla="*/ 1 w 627"/>
                <a:gd name="T35" fmla="*/ 0 h 373"/>
                <a:gd name="T36" fmla="*/ 1 w 627"/>
                <a:gd name="T37" fmla="*/ 0 h 373"/>
                <a:gd name="T38" fmla="*/ 1 w 627"/>
                <a:gd name="T39" fmla="*/ 0 h 373"/>
                <a:gd name="T40" fmla="*/ 1 w 627"/>
                <a:gd name="T41" fmla="*/ 0 h 373"/>
                <a:gd name="T42" fmla="*/ 1 w 627"/>
                <a:gd name="T43" fmla="*/ 0 h 373"/>
                <a:gd name="T44" fmla="*/ 1 w 627"/>
                <a:gd name="T45" fmla="*/ 0 h 373"/>
                <a:gd name="T46" fmla="*/ 1 w 627"/>
                <a:gd name="T47" fmla="*/ 0 h 373"/>
                <a:gd name="T48" fmla="*/ 0 w 627"/>
                <a:gd name="T49" fmla="*/ 0 h 373"/>
                <a:gd name="T50" fmla="*/ 1 w 627"/>
                <a:gd name="T51" fmla="*/ 0 h 373"/>
                <a:gd name="T52" fmla="*/ 1 w 627"/>
                <a:gd name="T53" fmla="*/ 0 h 373"/>
                <a:gd name="T54" fmla="*/ 1 w 627"/>
                <a:gd name="T55" fmla="*/ 0 h 37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7"/>
                <a:gd name="T85" fmla="*/ 0 h 373"/>
                <a:gd name="T86" fmla="*/ 627 w 627"/>
                <a:gd name="T87" fmla="*/ 373 h 37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7" h="373">
                  <a:moveTo>
                    <a:pt x="28" y="10"/>
                  </a:moveTo>
                  <a:lnTo>
                    <a:pt x="55" y="82"/>
                  </a:lnTo>
                  <a:lnTo>
                    <a:pt x="72" y="111"/>
                  </a:lnTo>
                  <a:lnTo>
                    <a:pt x="93" y="137"/>
                  </a:lnTo>
                  <a:lnTo>
                    <a:pt x="116" y="162"/>
                  </a:lnTo>
                  <a:lnTo>
                    <a:pt x="143" y="185"/>
                  </a:lnTo>
                  <a:lnTo>
                    <a:pt x="171" y="206"/>
                  </a:lnTo>
                  <a:lnTo>
                    <a:pt x="203" y="229"/>
                  </a:lnTo>
                  <a:lnTo>
                    <a:pt x="230" y="244"/>
                  </a:lnTo>
                  <a:lnTo>
                    <a:pt x="255" y="257"/>
                  </a:lnTo>
                  <a:lnTo>
                    <a:pt x="306" y="278"/>
                  </a:lnTo>
                  <a:lnTo>
                    <a:pt x="420" y="308"/>
                  </a:lnTo>
                  <a:lnTo>
                    <a:pt x="469" y="325"/>
                  </a:lnTo>
                  <a:lnTo>
                    <a:pt x="515" y="333"/>
                  </a:lnTo>
                  <a:lnTo>
                    <a:pt x="610" y="324"/>
                  </a:lnTo>
                  <a:lnTo>
                    <a:pt x="627" y="333"/>
                  </a:lnTo>
                  <a:lnTo>
                    <a:pt x="616" y="350"/>
                  </a:lnTo>
                  <a:lnTo>
                    <a:pt x="509" y="373"/>
                  </a:lnTo>
                  <a:lnTo>
                    <a:pt x="405" y="356"/>
                  </a:lnTo>
                  <a:lnTo>
                    <a:pt x="272" y="310"/>
                  </a:lnTo>
                  <a:lnTo>
                    <a:pt x="209" y="280"/>
                  </a:lnTo>
                  <a:lnTo>
                    <a:pt x="181" y="263"/>
                  </a:lnTo>
                  <a:lnTo>
                    <a:pt x="150" y="244"/>
                  </a:lnTo>
                  <a:lnTo>
                    <a:pt x="51" y="15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Freeform 939"/>
            <p:cNvSpPr>
              <a:spLocks/>
            </p:cNvSpPr>
            <p:nvPr/>
          </p:nvSpPr>
          <p:spPr bwMode="auto">
            <a:xfrm>
              <a:off x="2868" y="1145"/>
              <a:ext cx="254" cy="290"/>
            </a:xfrm>
            <a:custGeom>
              <a:avLst/>
              <a:gdLst>
                <a:gd name="T0" fmla="*/ 0 w 510"/>
                <a:gd name="T1" fmla="*/ 1 h 580"/>
                <a:gd name="T2" fmla="*/ 0 w 510"/>
                <a:gd name="T3" fmla="*/ 1 h 580"/>
                <a:gd name="T4" fmla="*/ 0 w 510"/>
                <a:gd name="T5" fmla="*/ 1 h 580"/>
                <a:gd name="T6" fmla="*/ 0 w 510"/>
                <a:gd name="T7" fmla="*/ 1 h 580"/>
                <a:gd name="T8" fmla="*/ 0 w 510"/>
                <a:gd name="T9" fmla="*/ 1 h 580"/>
                <a:gd name="T10" fmla="*/ 0 w 510"/>
                <a:gd name="T11" fmla="*/ 1 h 580"/>
                <a:gd name="T12" fmla="*/ 0 w 510"/>
                <a:gd name="T13" fmla="*/ 1 h 580"/>
                <a:gd name="T14" fmla="*/ 0 w 510"/>
                <a:gd name="T15" fmla="*/ 1 h 580"/>
                <a:gd name="T16" fmla="*/ 0 w 510"/>
                <a:gd name="T17" fmla="*/ 1 h 580"/>
                <a:gd name="T18" fmla="*/ 0 w 510"/>
                <a:gd name="T19" fmla="*/ 1 h 580"/>
                <a:gd name="T20" fmla="*/ 0 w 510"/>
                <a:gd name="T21" fmla="*/ 1 h 580"/>
                <a:gd name="T22" fmla="*/ 0 w 510"/>
                <a:gd name="T23" fmla="*/ 1 h 580"/>
                <a:gd name="T24" fmla="*/ 0 w 510"/>
                <a:gd name="T25" fmla="*/ 1 h 580"/>
                <a:gd name="T26" fmla="*/ 0 w 510"/>
                <a:gd name="T27" fmla="*/ 1 h 580"/>
                <a:gd name="T28" fmla="*/ 0 w 510"/>
                <a:gd name="T29" fmla="*/ 1 h 580"/>
                <a:gd name="T30" fmla="*/ 0 w 510"/>
                <a:gd name="T31" fmla="*/ 1 h 580"/>
                <a:gd name="T32" fmla="*/ 0 w 510"/>
                <a:gd name="T33" fmla="*/ 1 h 580"/>
                <a:gd name="T34" fmla="*/ 0 w 510"/>
                <a:gd name="T35" fmla="*/ 1 h 580"/>
                <a:gd name="T36" fmla="*/ 0 w 510"/>
                <a:gd name="T37" fmla="*/ 1 h 580"/>
                <a:gd name="T38" fmla="*/ 0 w 510"/>
                <a:gd name="T39" fmla="*/ 1 h 580"/>
                <a:gd name="T40" fmla="*/ 0 w 510"/>
                <a:gd name="T41" fmla="*/ 1 h 580"/>
                <a:gd name="T42" fmla="*/ 0 w 510"/>
                <a:gd name="T43" fmla="*/ 1 h 580"/>
                <a:gd name="T44" fmla="*/ 0 w 510"/>
                <a:gd name="T45" fmla="*/ 1 h 580"/>
                <a:gd name="T46" fmla="*/ 0 w 510"/>
                <a:gd name="T47" fmla="*/ 1 h 580"/>
                <a:gd name="T48" fmla="*/ 0 w 510"/>
                <a:gd name="T49" fmla="*/ 1 h 580"/>
                <a:gd name="T50" fmla="*/ 0 w 510"/>
                <a:gd name="T51" fmla="*/ 1 h 580"/>
                <a:gd name="T52" fmla="*/ 0 w 510"/>
                <a:gd name="T53" fmla="*/ 1 h 580"/>
                <a:gd name="T54" fmla="*/ 0 w 510"/>
                <a:gd name="T55" fmla="*/ 1 h 580"/>
                <a:gd name="T56" fmla="*/ 0 w 510"/>
                <a:gd name="T57" fmla="*/ 1 h 580"/>
                <a:gd name="T58" fmla="*/ 0 w 510"/>
                <a:gd name="T59" fmla="*/ 0 h 580"/>
                <a:gd name="T60" fmla="*/ 0 w 510"/>
                <a:gd name="T61" fmla="*/ 1 h 580"/>
                <a:gd name="T62" fmla="*/ 0 w 510"/>
                <a:gd name="T63" fmla="*/ 1 h 580"/>
                <a:gd name="T64" fmla="*/ 0 w 510"/>
                <a:gd name="T65" fmla="*/ 1 h 580"/>
                <a:gd name="T66" fmla="*/ 0 w 510"/>
                <a:gd name="T67" fmla="*/ 1 h 580"/>
                <a:gd name="T68" fmla="*/ 0 w 510"/>
                <a:gd name="T69" fmla="*/ 1 h 580"/>
                <a:gd name="T70" fmla="*/ 0 w 510"/>
                <a:gd name="T71" fmla="*/ 1 h 580"/>
                <a:gd name="T72" fmla="*/ 0 w 510"/>
                <a:gd name="T73" fmla="*/ 1 h 580"/>
                <a:gd name="T74" fmla="*/ 0 w 510"/>
                <a:gd name="T75" fmla="*/ 1 h 580"/>
                <a:gd name="T76" fmla="*/ 0 w 510"/>
                <a:gd name="T77" fmla="*/ 1 h 580"/>
                <a:gd name="T78" fmla="*/ 0 w 510"/>
                <a:gd name="T79" fmla="*/ 1 h 580"/>
                <a:gd name="T80" fmla="*/ 0 w 510"/>
                <a:gd name="T81" fmla="*/ 1 h 580"/>
                <a:gd name="T82" fmla="*/ 0 w 510"/>
                <a:gd name="T83" fmla="*/ 1 h 580"/>
                <a:gd name="T84" fmla="*/ 0 w 510"/>
                <a:gd name="T85" fmla="*/ 1 h 580"/>
                <a:gd name="T86" fmla="*/ 0 w 510"/>
                <a:gd name="T87" fmla="*/ 1 h 580"/>
                <a:gd name="T88" fmla="*/ 0 w 510"/>
                <a:gd name="T89" fmla="*/ 1 h 580"/>
                <a:gd name="T90" fmla="*/ 0 w 510"/>
                <a:gd name="T91" fmla="*/ 1 h 580"/>
                <a:gd name="T92" fmla="*/ 0 w 510"/>
                <a:gd name="T93" fmla="*/ 1 h 5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10"/>
                <a:gd name="T142" fmla="*/ 0 h 580"/>
                <a:gd name="T143" fmla="*/ 510 w 510"/>
                <a:gd name="T144" fmla="*/ 580 h 5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10" h="580">
                  <a:moveTo>
                    <a:pt x="196" y="568"/>
                  </a:moveTo>
                  <a:lnTo>
                    <a:pt x="194" y="458"/>
                  </a:lnTo>
                  <a:lnTo>
                    <a:pt x="207" y="409"/>
                  </a:lnTo>
                  <a:lnTo>
                    <a:pt x="232" y="357"/>
                  </a:lnTo>
                  <a:lnTo>
                    <a:pt x="249" y="333"/>
                  </a:lnTo>
                  <a:lnTo>
                    <a:pt x="268" y="310"/>
                  </a:lnTo>
                  <a:lnTo>
                    <a:pt x="316" y="272"/>
                  </a:lnTo>
                  <a:lnTo>
                    <a:pt x="418" y="222"/>
                  </a:lnTo>
                  <a:lnTo>
                    <a:pt x="481" y="179"/>
                  </a:lnTo>
                  <a:lnTo>
                    <a:pt x="474" y="142"/>
                  </a:lnTo>
                  <a:lnTo>
                    <a:pt x="447" y="112"/>
                  </a:lnTo>
                  <a:lnTo>
                    <a:pt x="399" y="63"/>
                  </a:lnTo>
                  <a:lnTo>
                    <a:pt x="367" y="47"/>
                  </a:lnTo>
                  <a:lnTo>
                    <a:pt x="337" y="36"/>
                  </a:lnTo>
                  <a:lnTo>
                    <a:pt x="274" y="28"/>
                  </a:lnTo>
                  <a:lnTo>
                    <a:pt x="213" y="38"/>
                  </a:lnTo>
                  <a:lnTo>
                    <a:pt x="149" y="63"/>
                  </a:lnTo>
                  <a:lnTo>
                    <a:pt x="71" y="141"/>
                  </a:lnTo>
                  <a:lnTo>
                    <a:pt x="27" y="249"/>
                  </a:lnTo>
                  <a:lnTo>
                    <a:pt x="8" y="258"/>
                  </a:lnTo>
                  <a:lnTo>
                    <a:pt x="0" y="239"/>
                  </a:lnTo>
                  <a:lnTo>
                    <a:pt x="21" y="177"/>
                  </a:lnTo>
                  <a:lnTo>
                    <a:pt x="48" y="122"/>
                  </a:lnTo>
                  <a:lnTo>
                    <a:pt x="65" y="97"/>
                  </a:lnTo>
                  <a:lnTo>
                    <a:pt x="84" y="74"/>
                  </a:lnTo>
                  <a:lnTo>
                    <a:pt x="109" y="55"/>
                  </a:lnTo>
                  <a:lnTo>
                    <a:pt x="137" y="38"/>
                  </a:lnTo>
                  <a:lnTo>
                    <a:pt x="171" y="21"/>
                  </a:lnTo>
                  <a:lnTo>
                    <a:pt x="206" y="9"/>
                  </a:lnTo>
                  <a:lnTo>
                    <a:pt x="274" y="0"/>
                  </a:lnTo>
                  <a:lnTo>
                    <a:pt x="342" y="9"/>
                  </a:lnTo>
                  <a:lnTo>
                    <a:pt x="413" y="38"/>
                  </a:lnTo>
                  <a:lnTo>
                    <a:pt x="466" y="91"/>
                  </a:lnTo>
                  <a:lnTo>
                    <a:pt x="500" y="131"/>
                  </a:lnTo>
                  <a:lnTo>
                    <a:pt x="510" y="182"/>
                  </a:lnTo>
                  <a:lnTo>
                    <a:pt x="494" y="237"/>
                  </a:lnTo>
                  <a:lnTo>
                    <a:pt x="481" y="260"/>
                  </a:lnTo>
                  <a:lnTo>
                    <a:pt x="460" y="279"/>
                  </a:lnTo>
                  <a:lnTo>
                    <a:pt x="407" y="308"/>
                  </a:lnTo>
                  <a:lnTo>
                    <a:pt x="352" y="334"/>
                  </a:lnTo>
                  <a:lnTo>
                    <a:pt x="261" y="374"/>
                  </a:lnTo>
                  <a:lnTo>
                    <a:pt x="225" y="464"/>
                  </a:lnTo>
                  <a:lnTo>
                    <a:pt x="219" y="511"/>
                  </a:lnTo>
                  <a:lnTo>
                    <a:pt x="225" y="563"/>
                  </a:lnTo>
                  <a:lnTo>
                    <a:pt x="213" y="580"/>
                  </a:lnTo>
                  <a:lnTo>
                    <a:pt x="196" y="5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Freeform 940"/>
            <p:cNvSpPr>
              <a:spLocks/>
            </p:cNvSpPr>
            <p:nvPr/>
          </p:nvSpPr>
          <p:spPr bwMode="auto">
            <a:xfrm>
              <a:off x="3056" y="1083"/>
              <a:ext cx="92" cy="103"/>
            </a:xfrm>
            <a:custGeom>
              <a:avLst/>
              <a:gdLst>
                <a:gd name="T0" fmla="*/ 1 w 184"/>
                <a:gd name="T1" fmla="*/ 1 h 206"/>
                <a:gd name="T2" fmla="*/ 1 w 184"/>
                <a:gd name="T3" fmla="*/ 1 h 206"/>
                <a:gd name="T4" fmla="*/ 1 w 184"/>
                <a:gd name="T5" fmla="*/ 1 h 206"/>
                <a:gd name="T6" fmla="*/ 1 w 184"/>
                <a:gd name="T7" fmla="*/ 1 h 206"/>
                <a:gd name="T8" fmla="*/ 1 w 184"/>
                <a:gd name="T9" fmla="*/ 1 h 206"/>
                <a:gd name="T10" fmla="*/ 1 w 184"/>
                <a:gd name="T11" fmla="*/ 1 h 206"/>
                <a:gd name="T12" fmla="*/ 1 w 184"/>
                <a:gd name="T13" fmla="*/ 1 h 206"/>
                <a:gd name="T14" fmla="*/ 1 w 184"/>
                <a:gd name="T15" fmla="*/ 1 h 206"/>
                <a:gd name="T16" fmla="*/ 1 w 184"/>
                <a:gd name="T17" fmla="*/ 1 h 206"/>
                <a:gd name="T18" fmla="*/ 1 w 184"/>
                <a:gd name="T19" fmla="*/ 1 h 206"/>
                <a:gd name="T20" fmla="*/ 1 w 184"/>
                <a:gd name="T21" fmla="*/ 1 h 206"/>
                <a:gd name="T22" fmla="*/ 0 w 184"/>
                <a:gd name="T23" fmla="*/ 1 h 206"/>
                <a:gd name="T24" fmla="*/ 1 w 184"/>
                <a:gd name="T25" fmla="*/ 1 h 206"/>
                <a:gd name="T26" fmla="*/ 1 w 184"/>
                <a:gd name="T27" fmla="*/ 1 h 206"/>
                <a:gd name="T28" fmla="*/ 1 w 184"/>
                <a:gd name="T29" fmla="*/ 1 h 206"/>
                <a:gd name="T30" fmla="*/ 1 w 184"/>
                <a:gd name="T31" fmla="*/ 0 h 206"/>
                <a:gd name="T32" fmla="*/ 1 w 184"/>
                <a:gd name="T33" fmla="*/ 1 h 206"/>
                <a:gd name="T34" fmla="*/ 1 w 184"/>
                <a:gd name="T35" fmla="*/ 1 h 206"/>
                <a:gd name="T36" fmla="*/ 1 w 184"/>
                <a:gd name="T37" fmla="*/ 1 h 206"/>
                <a:gd name="T38" fmla="*/ 1 w 184"/>
                <a:gd name="T39" fmla="*/ 1 h 206"/>
                <a:gd name="T40" fmla="*/ 1 w 184"/>
                <a:gd name="T41" fmla="*/ 1 h 206"/>
                <a:gd name="T42" fmla="*/ 1 w 184"/>
                <a:gd name="T43" fmla="*/ 1 h 206"/>
                <a:gd name="T44" fmla="*/ 1 w 184"/>
                <a:gd name="T45" fmla="*/ 1 h 206"/>
                <a:gd name="T46" fmla="*/ 1 w 184"/>
                <a:gd name="T47" fmla="*/ 1 h 206"/>
                <a:gd name="T48" fmla="*/ 1 w 184"/>
                <a:gd name="T49" fmla="*/ 1 h 2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4"/>
                <a:gd name="T76" fmla="*/ 0 h 206"/>
                <a:gd name="T77" fmla="*/ 184 w 184"/>
                <a:gd name="T78" fmla="*/ 206 h 20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4" h="206">
                  <a:moveTo>
                    <a:pt x="87" y="179"/>
                  </a:moveTo>
                  <a:lnTo>
                    <a:pt x="131" y="147"/>
                  </a:lnTo>
                  <a:lnTo>
                    <a:pt x="148" y="93"/>
                  </a:lnTo>
                  <a:lnTo>
                    <a:pt x="127" y="50"/>
                  </a:lnTo>
                  <a:lnTo>
                    <a:pt x="110" y="35"/>
                  </a:lnTo>
                  <a:lnTo>
                    <a:pt x="87" y="29"/>
                  </a:lnTo>
                  <a:lnTo>
                    <a:pt x="43" y="38"/>
                  </a:lnTo>
                  <a:lnTo>
                    <a:pt x="24" y="82"/>
                  </a:lnTo>
                  <a:lnTo>
                    <a:pt x="30" y="137"/>
                  </a:lnTo>
                  <a:lnTo>
                    <a:pt x="15" y="152"/>
                  </a:lnTo>
                  <a:lnTo>
                    <a:pt x="2" y="139"/>
                  </a:lnTo>
                  <a:lnTo>
                    <a:pt x="0" y="71"/>
                  </a:lnTo>
                  <a:lnTo>
                    <a:pt x="5" y="42"/>
                  </a:lnTo>
                  <a:lnTo>
                    <a:pt x="24" y="16"/>
                  </a:lnTo>
                  <a:lnTo>
                    <a:pt x="53" y="4"/>
                  </a:lnTo>
                  <a:lnTo>
                    <a:pt x="89" y="0"/>
                  </a:lnTo>
                  <a:lnTo>
                    <a:pt x="152" y="29"/>
                  </a:lnTo>
                  <a:lnTo>
                    <a:pt x="184" y="92"/>
                  </a:lnTo>
                  <a:lnTo>
                    <a:pt x="174" y="131"/>
                  </a:lnTo>
                  <a:lnTo>
                    <a:pt x="155" y="164"/>
                  </a:lnTo>
                  <a:lnTo>
                    <a:pt x="129" y="190"/>
                  </a:lnTo>
                  <a:lnTo>
                    <a:pt x="95" y="206"/>
                  </a:lnTo>
                  <a:lnTo>
                    <a:pt x="76" y="196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941"/>
            <p:cNvSpPr>
              <a:spLocks/>
            </p:cNvSpPr>
            <p:nvPr/>
          </p:nvSpPr>
          <p:spPr bwMode="auto">
            <a:xfrm>
              <a:off x="3112" y="1108"/>
              <a:ext cx="118" cy="104"/>
            </a:xfrm>
            <a:custGeom>
              <a:avLst/>
              <a:gdLst>
                <a:gd name="T0" fmla="*/ 1 w 235"/>
                <a:gd name="T1" fmla="*/ 0 h 209"/>
                <a:gd name="T2" fmla="*/ 1 w 235"/>
                <a:gd name="T3" fmla="*/ 0 h 209"/>
                <a:gd name="T4" fmla="*/ 1 w 235"/>
                <a:gd name="T5" fmla="*/ 0 h 209"/>
                <a:gd name="T6" fmla="*/ 1 w 235"/>
                <a:gd name="T7" fmla="*/ 0 h 209"/>
                <a:gd name="T8" fmla="*/ 1 w 235"/>
                <a:gd name="T9" fmla="*/ 0 h 209"/>
                <a:gd name="T10" fmla="*/ 1 w 235"/>
                <a:gd name="T11" fmla="*/ 0 h 209"/>
                <a:gd name="T12" fmla="*/ 1 w 235"/>
                <a:gd name="T13" fmla="*/ 0 h 209"/>
                <a:gd name="T14" fmla="*/ 1 w 235"/>
                <a:gd name="T15" fmla="*/ 0 h 209"/>
                <a:gd name="T16" fmla="*/ 1 w 235"/>
                <a:gd name="T17" fmla="*/ 0 h 209"/>
                <a:gd name="T18" fmla="*/ 1 w 235"/>
                <a:gd name="T19" fmla="*/ 0 h 209"/>
                <a:gd name="T20" fmla="*/ 1 w 235"/>
                <a:gd name="T21" fmla="*/ 0 h 209"/>
                <a:gd name="T22" fmla="*/ 1 w 235"/>
                <a:gd name="T23" fmla="*/ 0 h 209"/>
                <a:gd name="T24" fmla="*/ 1 w 235"/>
                <a:gd name="T25" fmla="*/ 0 h 209"/>
                <a:gd name="T26" fmla="*/ 1 w 235"/>
                <a:gd name="T27" fmla="*/ 0 h 209"/>
                <a:gd name="T28" fmla="*/ 1 w 235"/>
                <a:gd name="T29" fmla="*/ 0 h 209"/>
                <a:gd name="T30" fmla="*/ 1 w 235"/>
                <a:gd name="T31" fmla="*/ 0 h 209"/>
                <a:gd name="T32" fmla="*/ 1 w 235"/>
                <a:gd name="T33" fmla="*/ 0 h 209"/>
                <a:gd name="T34" fmla="*/ 1 w 235"/>
                <a:gd name="T35" fmla="*/ 0 h 209"/>
                <a:gd name="T36" fmla="*/ 1 w 235"/>
                <a:gd name="T37" fmla="*/ 0 h 209"/>
                <a:gd name="T38" fmla="*/ 1 w 235"/>
                <a:gd name="T39" fmla="*/ 0 h 209"/>
                <a:gd name="T40" fmla="*/ 1 w 235"/>
                <a:gd name="T41" fmla="*/ 0 h 209"/>
                <a:gd name="T42" fmla="*/ 1 w 235"/>
                <a:gd name="T43" fmla="*/ 0 h 209"/>
                <a:gd name="T44" fmla="*/ 0 w 235"/>
                <a:gd name="T45" fmla="*/ 0 h 209"/>
                <a:gd name="T46" fmla="*/ 1 w 235"/>
                <a:gd name="T47" fmla="*/ 0 h 209"/>
                <a:gd name="T48" fmla="*/ 1 w 235"/>
                <a:gd name="T49" fmla="*/ 0 h 209"/>
                <a:gd name="T50" fmla="*/ 1 w 235"/>
                <a:gd name="T51" fmla="*/ 0 h 2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5"/>
                <a:gd name="T79" fmla="*/ 0 h 209"/>
                <a:gd name="T80" fmla="*/ 235 w 235"/>
                <a:gd name="T81" fmla="*/ 209 h 2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5" h="209">
                  <a:moveTo>
                    <a:pt x="23" y="148"/>
                  </a:moveTo>
                  <a:lnTo>
                    <a:pt x="55" y="173"/>
                  </a:lnTo>
                  <a:lnTo>
                    <a:pt x="93" y="175"/>
                  </a:lnTo>
                  <a:lnTo>
                    <a:pt x="133" y="159"/>
                  </a:lnTo>
                  <a:lnTo>
                    <a:pt x="167" y="131"/>
                  </a:lnTo>
                  <a:lnTo>
                    <a:pt x="197" y="49"/>
                  </a:lnTo>
                  <a:lnTo>
                    <a:pt x="182" y="34"/>
                  </a:lnTo>
                  <a:lnTo>
                    <a:pt x="159" y="30"/>
                  </a:lnTo>
                  <a:lnTo>
                    <a:pt x="110" y="43"/>
                  </a:lnTo>
                  <a:lnTo>
                    <a:pt x="93" y="36"/>
                  </a:lnTo>
                  <a:lnTo>
                    <a:pt x="100" y="17"/>
                  </a:lnTo>
                  <a:lnTo>
                    <a:pt x="138" y="5"/>
                  </a:lnTo>
                  <a:lnTo>
                    <a:pt x="175" y="0"/>
                  </a:lnTo>
                  <a:lnTo>
                    <a:pt x="207" y="7"/>
                  </a:lnTo>
                  <a:lnTo>
                    <a:pt x="230" y="30"/>
                  </a:lnTo>
                  <a:lnTo>
                    <a:pt x="235" y="93"/>
                  </a:lnTo>
                  <a:lnTo>
                    <a:pt x="222" y="125"/>
                  </a:lnTo>
                  <a:lnTo>
                    <a:pt x="205" y="158"/>
                  </a:lnTo>
                  <a:lnTo>
                    <a:pt x="182" y="178"/>
                  </a:lnTo>
                  <a:lnTo>
                    <a:pt x="157" y="194"/>
                  </a:lnTo>
                  <a:lnTo>
                    <a:pt x="100" y="209"/>
                  </a:lnTo>
                  <a:lnTo>
                    <a:pt x="43" y="201"/>
                  </a:lnTo>
                  <a:lnTo>
                    <a:pt x="0" y="163"/>
                  </a:lnTo>
                  <a:lnTo>
                    <a:pt x="4" y="144"/>
                  </a:lnTo>
                  <a:lnTo>
                    <a:pt x="23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Freeform 942"/>
            <p:cNvSpPr>
              <a:spLocks/>
            </p:cNvSpPr>
            <p:nvPr/>
          </p:nvSpPr>
          <p:spPr bwMode="auto">
            <a:xfrm>
              <a:off x="3144" y="1208"/>
              <a:ext cx="103" cy="258"/>
            </a:xfrm>
            <a:custGeom>
              <a:avLst/>
              <a:gdLst>
                <a:gd name="T0" fmla="*/ 1 w 206"/>
                <a:gd name="T1" fmla="*/ 0 h 517"/>
                <a:gd name="T2" fmla="*/ 1 w 206"/>
                <a:gd name="T3" fmla="*/ 0 h 517"/>
                <a:gd name="T4" fmla="*/ 1 w 206"/>
                <a:gd name="T5" fmla="*/ 0 h 517"/>
                <a:gd name="T6" fmla="*/ 1 w 206"/>
                <a:gd name="T7" fmla="*/ 0 h 517"/>
                <a:gd name="T8" fmla="*/ 1 w 206"/>
                <a:gd name="T9" fmla="*/ 0 h 517"/>
                <a:gd name="T10" fmla="*/ 1 w 206"/>
                <a:gd name="T11" fmla="*/ 0 h 517"/>
                <a:gd name="T12" fmla="*/ 1 w 206"/>
                <a:gd name="T13" fmla="*/ 0 h 517"/>
                <a:gd name="T14" fmla="*/ 1 w 206"/>
                <a:gd name="T15" fmla="*/ 0 h 517"/>
                <a:gd name="T16" fmla="*/ 1 w 206"/>
                <a:gd name="T17" fmla="*/ 0 h 517"/>
                <a:gd name="T18" fmla="*/ 1 w 206"/>
                <a:gd name="T19" fmla="*/ 0 h 517"/>
                <a:gd name="T20" fmla="*/ 1 w 206"/>
                <a:gd name="T21" fmla="*/ 0 h 517"/>
                <a:gd name="T22" fmla="*/ 1 w 206"/>
                <a:gd name="T23" fmla="*/ 0 h 517"/>
                <a:gd name="T24" fmla="*/ 1 w 206"/>
                <a:gd name="T25" fmla="*/ 0 h 517"/>
                <a:gd name="T26" fmla="*/ 1 w 206"/>
                <a:gd name="T27" fmla="*/ 0 h 517"/>
                <a:gd name="T28" fmla="*/ 1 w 206"/>
                <a:gd name="T29" fmla="*/ 0 h 517"/>
                <a:gd name="T30" fmla="*/ 1 w 206"/>
                <a:gd name="T31" fmla="*/ 0 h 517"/>
                <a:gd name="T32" fmla="*/ 1 w 206"/>
                <a:gd name="T33" fmla="*/ 0 h 517"/>
                <a:gd name="T34" fmla="*/ 1 w 206"/>
                <a:gd name="T35" fmla="*/ 0 h 517"/>
                <a:gd name="T36" fmla="*/ 1 w 206"/>
                <a:gd name="T37" fmla="*/ 0 h 517"/>
                <a:gd name="T38" fmla="*/ 0 w 206"/>
                <a:gd name="T39" fmla="*/ 0 h 517"/>
                <a:gd name="T40" fmla="*/ 1 w 206"/>
                <a:gd name="T41" fmla="*/ 0 h 517"/>
                <a:gd name="T42" fmla="*/ 1 w 206"/>
                <a:gd name="T43" fmla="*/ 0 h 517"/>
                <a:gd name="T44" fmla="*/ 1 w 206"/>
                <a:gd name="T45" fmla="*/ 0 h 5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6"/>
                <a:gd name="T70" fmla="*/ 0 h 517"/>
                <a:gd name="T71" fmla="*/ 206 w 206"/>
                <a:gd name="T72" fmla="*/ 517 h 51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6" h="517">
                  <a:moveTo>
                    <a:pt x="17" y="0"/>
                  </a:moveTo>
                  <a:lnTo>
                    <a:pt x="92" y="31"/>
                  </a:lnTo>
                  <a:lnTo>
                    <a:pt x="149" y="74"/>
                  </a:lnTo>
                  <a:lnTo>
                    <a:pt x="187" y="133"/>
                  </a:lnTo>
                  <a:lnTo>
                    <a:pt x="206" y="208"/>
                  </a:lnTo>
                  <a:lnTo>
                    <a:pt x="189" y="291"/>
                  </a:lnTo>
                  <a:lnTo>
                    <a:pt x="162" y="361"/>
                  </a:lnTo>
                  <a:lnTo>
                    <a:pt x="128" y="432"/>
                  </a:lnTo>
                  <a:lnTo>
                    <a:pt x="88" y="510"/>
                  </a:lnTo>
                  <a:lnTo>
                    <a:pt x="69" y="517"/>
                  </a:lnTo>
                  <a:lnTo>
                    <a:pt x="63" y="498"/>
                  </a:lnTo>
                  <a:lnTo>
                    <a:pt x="95" y="422"/>
                  </a:lnTo>
                  <a:lnTo>
                    <a:pt x="122" y="356"/>
                  </a:lnTo>
                  <a:lnTo>
                    <a:pt x="152" y="206"/>
                  </a:lnTo>
                  <a:lnTo>
                    <a:pt x="139" y="145"/>
                  </a:lnTo>
                  <a:lnTo>
                    <a:pt x="112" y="93"/>
                  </a:lnTo>
                  <a:lnTo>
                    <a:pt x="69" y="54"/>
                  </a:lnTo>
                  <a:lnTo>
                    <a:pt x="42" y="38"/>
                  </a:lnTo>
                  <a:lnTo>
                    <a:pt x="10" y="27"/>
                  </a:lnTo>
                  <a:lnTo>
                    <a:pt x="0" y="10"/>
                  </a:lnTo>
                  <a:lnTo>
                    <a:pt x="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Freeform 943"/>
            <p:cNvSpPr>
              <a:spLocks/>
            </p:cNvSpPr>
            <p:nvPr/>
          </p:nvSpPr>
          <p:spPr bwMode="auto">
            <a:xfrm>
              <a:off x="2727" y="1252"/>
              <a:ext cx="146" cy="143"/>
            </a:xfrm>
            <a:custGeom>
              <a:avLst/>
              <a:gdLst>
                <a:gd name="T0" fmla="*/ 0 w 293"/>
                <a:gd name="T1" fmla="*/ 1 h 285"/>
                <a:gd name="T2" fmla="*/ 0 w 293"/>
                <a:gd name="T3" fmla="*/ 1 h 285"/>
                <a:gd name="T4" fmla="*/ 0 w 293"/>
                <a:gd name="T5" fmla="*/ 1 h 285"/>
                <a:gd name="T6" fmla="*/ 0 w 293"/>
                <a:gd name="T7" fmla="*/ 1 h 285"/>
                <a:gd name="T8" fmla="*/ 0 w 293"/>
                <a:gd name="T9" fmla="*/ 1 h 285"/>
                <a:gd name="T10" fmla="*/ 0 w 293"/>
                <a:gd name="T11" fmla="*/ 1 h 285"/>
                <a:gd name="T12" fmla="*/ 0 w 293"/>
                <a:gd name="T13" fmla="*/ 1 h 285"/>
                <a:gd name="T14" fmla="*/ 0 w 293"/>
                <a:gd name="T15" fmla="*/ 1 h 285"/>
                <a:gd name="T16" fmla="*/ 0 w 293"/>
                <a:gd name="T17" fmla="*/ 1 h 285"/>
                <a:gd name="T18" fmla="*/ 0 w 293"/>
                <a:gd name="T19" fmla="*/ 1 h 285"/>
                <a:gd name="T20" fmla="*/ 0 w 293"/>
                <a:gd name="T21" fmla="*/ 1 h 285"/>
                <a:gd name="T22" fmla="*/ 0 w 293"/>
                <a:gd name="T23" fmla="*/ 1 h 285"/>
                <a:gd name="T24" fmla="*/ 0 w 293"/>
                <a:gd name="T25" fmla="*/ 1 h 285"/>
                <a:gd name="T26" fmla="*/ 0 w 293"/>
                <a:gd name="T27" fmla="*/ 1 h 285"/>
                <a:gd name="T28" fmla="*/ 0 w 293"/>
                <a:gd name="T29" fmla="*/ 1 h 285"/>
                <a:gd name="T30" fmla="*/ 0 w 293"/>
                <a:gd name="T31" fmla="*/ 1 h 285"/>
                <a:gd name="T32" fmla="*/ 0 w 293"/>
                <a:gd name="T33" fmla="*/ 1 h 285"/>
                <a:gd name="T34" fmla="*/ 0 w 293"/>
                <a:gd name="T35" fmla="*/ 1 h 285"/>
                <a:gd name="T36" fmla="*/ 0 w 293"/>
                <a:gd name="T37" fmla="*/ 1 h 285"/>
                <a:gd name="T38" fmla="*/ 0 w 293"/>
                <a:gd name="T39" fmla="*/ 1 h 285"/>
                <a:gd name="T40" fmla="*/ 0 w 293"/>
                <a:gd name="T41" fmla="*/ 1 h 285"/>
                <a:gd name="T42" fmla="*/ 0 w 293"/>
                <a:gd name="T43" fmla="*/ 1 h 285"/>
                <a:gd name="T44" fmla="*/ 0 w 293"/>
                <a:gd name="T45" fmla="*/ 0 h 285"/>
                <a:gd name="T46" fmla="*/ 0 w 293"/>
                <a:gd name="T47" fmla="*/ 1 h 285"/>
                <a:gd name="T48" fmla="*/ 0 w 293"/>
                <a:gd name="T49" fmla="*/ 1 h 285"/>
                <a:gd name="T50" fmla="*/ 0 w 293"/>
                <a:gd name="T51" fmla="*/ 1 h 2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93"/>
                <a:gd name="T79" fmla="*/ 0 h 285"/>
                <a:gd name="T80" fmla="*/ 293 w 293"/>
                <a:gd name="T81" fmla="*/ 285 h 2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93" h="285">
                  <a:moveTo>
                    <a:pt x="285" y="26"/>
                  </a:moveTo>
                  <a:lnTo>
                    <a:pt x="200" y="60"/>
                  </a:lnTo>
                  <a:lnTo>
                    <a:pt x="122" y="93"/>
                  </a:lnTo>
                  <a:lnTo>
                    <a:pt x="72" y="116"/>
                  </a:lnTo>
                  <a:lnTo>
                    <a:pt x="48" y="159"/>
                  </a:lnTo>
                  <a:lnTo>
                    <a:pt x="59" y="180"/>
                  </a:lnTo>
                  <a:lnTo>
                    <a:pt x="80" y="197"/>
                  </a:lnTo>
                  <a:lnTo>
                    <a:pt x="167" y="230"/>
                  </a:lnTo>
                  <a:lnTo>
                    <a:pt x="260" y="256"/>
                  </a:lnTo>
                  <a:lnTo>
                    <a:pt x="272" y="273"/>
                  </a:lnTo>
                  <a:lnTo>
                    <a:pt x="266" y="283"/>
                  </a:lnTo>
                  <a:lnTo>
                    <a:pt x="255" y="285"/>
                  </a:lnTo>
                  <a:lnTo>
                    <a:pt x="143" y="277"/>
                  </a:lnTo>
                  <a:lnTo>
                    <a:pt x="91" y="256"/>
                  </a:lnTo>
                  <a:lnTo>
                    <a:pt x="38" y="230"/>
                  </a:lnTo>
                  <a:lnTo>
                    <a:pt x="10" y="199"/>
                  </a:lnTo>
                  <a:lnTo>
                    <a:pt x="0" y="159"/>
                  </a:lnTo>
                  <a:lnTo>
                    <a:pt x="11" y="123"/>
                  </a:lnTo>
                  <a:lnTo>
                    <a:pt x="36" y="99"/>
                  </a:lnTo>
                  <a:lnTo>
                    <a:pt x="72" y="81"/>
                  </a:lnTo>
                  <a:lnTo>
                    <a:pt x="110" y="66"/>
                  </a:lnTo>
                  <a:lnTo>
                    <a:pt x="190" y="34"/>
                  </a:lnTo>
                  <a:lnTo>
                    <a:pt x="274" y="0"/>
                  </a:lnTo>
                  <a:lnTo>
                    <a:pt x="293" y="7"/>
                  </a:lnTo>
                  <a:lnTo>
                    <a:pt x="28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944"/>
            <p:cNvSpPr>
              <a:spLocks/>
            </p:cNvSpPr>
            <p:nvPr/>
          </p:nvSpPr>
          <p:spPr bwMode="auto">
            <a:xfrm>
              <a:off x="2882" y="1463"/>
              <a:ext cx="45" cy="66"/>
            </a:xfrm>
            <a:custGeom>
              <a:avLst/>
              <a:gdLst>
                <a:gd name="T0" fmla="*/ 1 w 89"/>
                <a:gd name="T1" fmla="*/ 1 h 131"/>
                <a:gd name="T2" fmla="*/ 1 w 89"/>
                <a:gd name="T3" fmla="*/ 1 h 131"/>
                <a:gd name="T4" fmla="*/ 1 w 89"/>
                <a:gd name="T5" fmla="*/ 1 h 131"/>
                <a:gd name="T6" fmla="*/ 1 w 89"/>
                <a:gd name="T7" fmla="*/ 1 h 131"/>
                <a:gd name="T8" fmla="*/ 0 w 89"/>
                <a:gd name="T9" fmla="*/ 1 h 131"/>
                <a:gd name="T10" fmla="*/ 1 w 89"/>
                <a:gd name="T11" fmla="*/ 1 h 131"/>
                <a:gd name="T12" fmla="*/ 1 w 89"/>
                <a:gd name="T13" fmla="*/ 1 h 131"/>
                <a:gd name="T14" fmla="*/ 1 w 89"/>
                <a:gd name="T15" fmla="*/ 0 h 131"/>
                <a:gd name="T16" fmla="*/ 1 w 89"/>
                <a:gd name="T17" fmla="*/ 0 h 131"/>
                <a:gd name="T18" fmla="*/ 1 w 89"/>
                <a:gd name="T19" fmla="*/ 1 h 131"/>
                <a:gd name="T20" fmla="*/ 1 w 89"/>
                <a:gd name="T21" fmla="*/ 1 h 131"/>
                <a:gd name="T22" fmla="*/ 1 w 89"/>
                <a:gd name="T23" fmla="*/ 1 h 1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9"/>
                <a:gd name="T37" fmla="*/ 0 h 131"/>
                <a:gd name="T38" fmla="*/ 89 w 89"/>
                <a:gd name="T39" fmla="*/ 131 h 1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9" h="131">
                  <a:moveTo>
                    <a:pt x="83" y="21"/>
                  </a:moveTo>
                  <a:lnTo>
                    <a:pt x="26" y="119"/>
                  </a:lnTo>
                  <a:lnTo>
                    <a:pt x="19" y="129"/>
                  </a:lnTo>
                  <a:lnTo>
                    <a:pt x="9" y="131"/>
                  </a:lnTo>
                  <a:lnTo>
                    <a:pt x="0" y="114"/>
                  </a:lnTo>
                  <a:lnTo>
                    <a:pt x="23" y="51"/>
                  </a:lnTo>
                  <a:lnTo>
                    <a:pt x="42" y="26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9" y="9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Freeform 945"/>
            <p:cNvSpPr>
              <a:spLocks/>
            </p:cNvSpPr>
            <p:nvPr/>
          </p:nvSpPr>
          <p:spPr bwMode="auto">
            <a:xfrm>
              <a:off x="2812" y="1407"/>
              <a:ext cx="68" cy="110"/>
            </a:xfrm>
            <a:custGeom>
              <a:avLst/>
              <a:gdLst>
                <a:gd name="T0" fmla="*/ 0 w 137"/>
                <a:gd name="T1" fmla="*/ 0 h 221"/>
                <a:gd name="T2" fmla="*/ 0 w 137"/>
                <a:gd name="T3" fmla="*/ 0 h 221"/>
                <a:gd name="T4" fmla="*/ 0 w 137"/>
                <a:gd name="T5" fmla="*/ 0 h 221"/>
                <a:gd name="T6" fmla="*/ 0 w 137"/>
                <a:gd name="T7" fmla="*/ 0 h 221"/>
                <a:gd name="T8" fmla="*/ 0 w 137"/>
                <a:gd name="T9" fmla="*/ 0 h 221"/>
                <a:gd name="T10" fmla="*/ 0 w 137"/>
                <a:gd name="T11" fmla="*/ 0 h 221"/>
                <a:gd name="T12" fmla="*/ 0 w 137"/>
                <a:gd name="T13" fmla="*/ 0 h 221"/>
                <a:gd name="T14" fmla="*/ 0 w 137"/>
                <a:gd name="T15" fmla="*/ 0 h 221"/>
                <a:gd name="T16" fmla="*/ 0 w 137"/>
                <a:gd name="T17" fmla="*/ 0 h 221"/>
                <a:gd name="T18" fmla="*/ 0 w 137"/>
                <a:gd name="T19" fmla="*/ 0 h 221"/>
                <a:gd name="T20" fmla="*/ 0 w 137"/>
                <a:gd name="T21" fmla="*/ 0 h 221"/>
                <a:gd name="T22" fmla="*/ 0 w 137"/>
                <a:gd name="T23" fmla="*/ 0 h 221"/>
                <a:gd name="T24" fmla="*/ 0 w 137"/>
                <a:gd name="T25" fmla="*/ 0 h 221"/>
                <a:gd name="T26" fmla="*/ 0 w 137"/>
                <a:gd name="T27" fmla="*/ 0 h 221"/>
                <a:gd name="T28" fmla="*/ 0 w 137"/>
                <a:gd name="T29" fmla="*/ 0 h 221"/>
                <a:gd name="T30" fmla="*/ 0 w 137"/>
                <a:gd name="T31" fmla="*/ 0 h 221"/>
                <a:gd name="T32" fmla="*/ 0 w 137"/>
                <a:gd name="T33" fmla="*/ 0 h 221"/>
                <a:gd name="T34" fmla="*/ 0 w 137"/>
                <a:gd name="T35" fmla="*/ 0 h 221"/>
                <a:gd name="T36" fmla="*/ 0 w 137"/>
                <a:gd name="T37" fmla="*/ 0 h 221"/>
                <a:gd name="T38" fmla="*/ 0 w 137"/>
                <a:gd name="T39" fmla="*/ 0 h 221"/>
                <a:gd name="T40" fmla="*/ 0 w 137"/>
                <a:gd name="T41" fmla="*/ 0 h 221"/>
                <a:gd name="T42" fmla="*/ 0 w 137"/>
                <a:gd name="T43" fmla="*/ 0 h 221"/>
                <a:gd name="T44" fmla="*/ 0 w 137"/>
                <a:gd name="T45" fmla="*/ 0 h 221"/>
                <a:gd name="T46" fmla="*/ 0 w 137"/>
                <a:gd name="T47" fmla="*/ 0 h 2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7"/>
                <a:gd name="T73" fmla="*/ 0 h 221"/>
                <a:gd name="T74" fmla="*/ 137 w 137"/>
                <a:gd name="T75" fmla="*/ 221 h 2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7" h="221">
                  <a:moveTo>
                    <a:pt x="107" y="115"/>
                  </a:moveTo>
                  <a:lnTo>
                    <a:pt x="114" y="65"/>
                  </a:lnTo>
                  <a:lnTo>
                    <a:pt x="110" y="44"/>
                  </a:lnTo>
                  <a:lnTo>
                    <a:pt x="95" y="33"/>
                  </a:lnTo>
                  <a:lnTo>
                    <a:pt x="76" y="40"/>
                  </a:lnTo>
                  <a:lnTo>
                    <a:pt x="61" y="61"/>
                  </a:lnTo>
                  <a:lnTo>
                    <a:pt x="40" y="135"/>
                  </a:lnTo>
                  <a:lnTo>
                    <a:pt x="42" y="168"/>
                  </a:lnTo>
                  <a:lnTo>
                    <a:pt x="57" y="202"/>
                  </a:lnTo>
                  <a:lnTo>
                    <a:pt x="51" y="221"/>
                  </a:lnTo>
                  <a:lnTo>
                    <a:pt x="32" y="217"/>
                  </a:lnTo>
                  <a:lnTo>
                    <a:pt x="0" y="128"/>
                  </a:lnTo>
                  <a:lnTo>
                    <a:pt x="0" y="82"/>
                  </a:lnTo>
                  <a:lnTo>
                    <a:pt x="13" y="31"/>
                  </a:lnTo>
                  <a:lnTo>
                    <a:pt x="34" y="16"/>
                  </a:lnTo>
                  <a:lnTo>
                    <a:pt x="55" y="4"/>
                  </a:lnTo>
                  <a:lnTo>
                    <a:pt x="103" y="0"/>
                  </a:lnTo>
                  <a:lnTo>
                    <a:pt x="127" y="18"/>
                  </a:lnTo>
                  <a:lnTo>
                    <a:pt x="137" y="46"/>
                  </a:lnTo>
                  <a:lnTo>
                    <a:pt x="133" y="120"/>
                  </a:lnTo>
                  <a:lnTo>
                    <a:pt x="127" y="130"/>
                  </a:lnTo>
                  <a:lnTo>
                    <a:pt x="118" y="132"/>
                  </a:lnTo>
                  <a:lnTo>
                    <a:pt x="107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Freeform 946"/>
            <p:cNvSpPr>
              <a:spLocks/>
            </p:cNvSpPr>
            <p:nvPr/>
          </p:nvSpPr>
          <p:spPr bwMode="auto">
            <a:xfrm>
              <a:off x="2697" y="1369"/>
              <a:ext cx="100" cy="48"/>
            </a:xfrm>
            <a:custGeom>
              <a:avLst/>
              <a:gdLst>
                <a:gd name="T0" fmla="*/ 0 w 202"/>
                <a:gd name="T1" fmla="*/ 1 h 96"/>
                <a:gd name="T2" fmla="*/ 0 w 202"/>
                <a:gd name="T3" fmla="*/ 1 h 96"/>
                <a:gd name="T4" fmla="*/ 0 w 202"/>
                <a:gd name="T5" fmla="*/ 1 h 96"/>
                <a:gd name="T6" fmla="*/ 0 w 202"/>
                <a:gd name="T7" fmla="*/ 1 h 96"/>
                <a:gd name="T8" fmla="*/ 0 w 202"/>
                <a:gd name="T9" fmla="*/ 1 h 96"/>
                <a:gd name="T10" fmla="*/ 0 w 202"/>
                <a:gd name="T11" fmla="*/ 1 h 96"/>
                <a:gd name="T12" fmla="*/ 0 w 202"/>
                <a:gd name="T13" fmla="*/ 1 h 96"/>
                <a:gd name="T14" fmla="*/ 0 w 202"/>
                <a:gd name="T15" fmla="*/ 1 h 96"/>
                <a:gd name="T16" fmla="*/ 0 w 202"/>
                <a:gd name="T17" fmla="*/ 0 h 96"/>
                <a:gd name="T18" fmla="*/ 0 w 202"/>
                <a:gd name="T19" fmla="*/ 1 h 96"/>
                <a:gd name="T20" fmla="*/ 0 w 202"/>
                <a:gd name="T21" fmla="*/ 1 h 96"/>
                <a:gd name="T22" fmla="*/ 0 w 202"/>
                <a:gd name="T23" fmla="*/ 1 h 96"/>
                <a:gd name="T24" fmla="*/ 0 w 202"/>
                <a:gd name="T25" fmla="*/ 1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2"/>
                <a:gd name="T40" fmla="*/ 0 h 96"/>
                <a:gd name="T41" fmla="*/ 202 w 202"/>
                <a:gd name="T42" fmla="*/ 96 h 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2" h="96">
                  <a:moveTo>
                    <a:pt x="186" y="38"/>
                  </a:moveTo>
                  <a:lnTo>
                    <a:pt x="139" y="52"/>
                  </a:lnTo>
                  <a:lnTo>
                    <a:pt x="72" y="78"/>
                  </a:lnTo>
                  <a:lnTo>
                    <a:pt x="19" y="96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52" y="31"/>
                  </a:lnTo>
                  <a:lnTo>
                    <a:pt x="90" y="14"/>
                  </a:lnTo>
                  <a:lnTo>
                    <a:pt x="131" y="0"/>
                  </a:lnTo>
                  <a:lnTo>
                    <a:pt x="186" y="10"/>
                  </a:lnTo>
                  <a:lnTo>
                    <a:pt x="202" y="23"/>
                  </a:lnTo>
                  <a:lnTo>
                    <a:pt x="18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Freeform 947"/>
            <p:cNvSpPr>
              <a:spLocks/>
            </p:cNvSpPr>
            <p:nvPr/>
          </p:nvSpPr>
          <p:spPr bwMode="auto">
            <a:xfrm>
              <a:off x="2700" y="1433"/>
              <a:ext cx="137" cy="332"/>
            </a:xfrm>
            <a:custGeom>
              <a:avLst/>
              <a:gdLst>
                <a:gd name="T0" fmla="*/ 1 w 273"/>
                <a:gd name="T1" fmla="*/ 0 h 663"/>
                <a:gd name="T2" fmla="*/ 1 w 273"/>
                <a:gd name="T3" fmla="*/ 1 h 663"/>
                <a:gd name="T4" fmla="*/ 1 w 273"/>
                <a:gd name="T5" fmla="*/ 1 h 663"/>
                <a:gd name="T6" fmla="*/ 1 w 273"/>
                <a:gd name="T7" fmla="*/ 1 h 663"/>
                <a:gd name="T8" fmla="*/ 1 w 273"/>
                <a:gd name="T9" fmla="*/ 1 h 663"/>
                <a:gd name="T10" fmla="*/ 1 w 273"/>
                <a:gd name="T11" fmla="*/ 1 h 663"/>
                <a:gd name="T12" fmla="*/ 1 w 273"/>
                <a:gd name="T13" fmla="*/ 1 h 663"/>
                <a:gd name="T14" fmla="*/ 1 w 273"/>
                <a:gd name="T15" fmla="*/ 1 h 663"/>
                <a:gd name="T16" fmla="*/ 1 w 273"/>
                <a:gd name="T17" fmla="*/ 1 h 663"/>
                <a:gd name="T18" fmla="*/ 1 w 273"/>
                <a:gd name="T19" fmla="*/ 1 h 663"/>
                <a:gd name="T20" fmla="*/ 1 w 273"/>
                <a:gd name="T21" fmla="*/ 1 h 663"/>
                <a:gd name="T22" fmla="*/ 1 w 273"/>
                <a:gd name="T23" fmla="*/ 1 h 663"/>
                <a:gd name="T24" fmla="*/ 1 w 273"/>
                <a:gd name="T25" fmla="*/ 1 h 663"/>
                <a:gd name="T26" fmla="*/ 1 w 273"/>
                <a:gd name="T27" fmla="*/ 1 h 663"/>
                <a:gd name="T28" fmla="*/ 1 w 273"/>
                <a:gd name="T29" fmla="*/ 1 h 663"/>
                <a:gd name="T30" fmla="*/ 1 w 273"/>
                <a:gd name="T31" fmla="*/ 1 h 663"/>
                <a:gd name="T32" fmla="*/ 1 w 273"/>
                <a:gd name="T33" fmla="*/ 1 h 663"/>
                <a:gd name="T34" fmla="*/ 1 w 273"/>
                <a:gd name="T35" fmla="*/ 1 h 663"/>
                <a:gd name="T36" fmla="*/ 1 w 273"/>
                <a:gd name="T37" fmla="*/ 1 h 663"/>
                <a:gd name="T38" fmla="*/ 1 w 273"/>
                <a:gd name="T39" fmla="*/ 1 h 663"/>
                <a:gd name="T40" fmla="*/ 1 w 273"/>
                <a:gd name="T41" fmla="*/ 1 h 663"/>
                <a:gd name="T42" fmla="*/ 1 w 273"/>
                <a:gd name="T43" fmla="*/ 1 h 663"/>
                <a:gd name="T44" fmla="*/ 1 w 273"/>
                <a:gd name="T45" fmla="*/ 1 h 663"/>
                <a:gd name="T46" fmla="*/ 0 w 273"/>
                <a:gd name="T47" fmla="*/ 1 h 663"/>
                <a:gd name="T48" fmla="*/ 1 w 273"/>
                <a:gd name="T49" fmla="*/ 0 h 663"/>
                <a:gd name="T50" fmla="*/ 1 w 273"/>
                <a:gd name="T51" fmla="*/ 0 h 6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3"/>
                <a:gd name="T79" fmla="*/ 0 h 663"/>
                <a:gd name="T80" fmla="*/ 273 w 273"/>
                <a:gd name="T81" fmla="*/ 663 h 6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3" h="663">
                  <a:moveTo>
                    <a:pt x="21" y="0"/>
                  </a:moveTo>
                  <a:lnTo>
                    <a:pt x="49" y="19"/>
                  </a:lnTo>
                  <a:lnTo>
                    <a:pt x="76" y="38"/>
                  </a:lnTo>
                  <a:lnTo>
                    <a:pt x="127" y="80"/>
                  </a:lnTo>
                  <a:lnTo>
                    <a:pt x="171" y="125"/>
                  </a:lnTo>
                  <a:lnTo>
                    <a:pt x="207" y="173"/>
                  </a:lnTo>
                  <a:lnTo>
                    <a:pt x="256" y="283"/>
                  </a:lnTo>
                  <a:lnTo>
                    <a:pt x="273" y="414"/>
                  </a:lnTo>
                  <a:lnTo>
                    <a:pt x="272" y="477"/>
                  </a:lnTo>
                  <a:lnTo>
                    <a:pt x="258" y="532"/>
                  </a:lnTo>
                  <a:lnTo>
                    <a:pt x="232" y="650"/>
                  </a:lnTo>
                  <a:lnTo>
                    <a:pt x="216" y="663"/>
                  </a:lnTo>
                  <a:lnTo>
                    <a:pt x="203" y="648"/>
                  </a:lnTo>
                  <a:lnTo>
                    <a:pt x="209" y="532"/>
                  </a:lnTo>
                  <a:lnTo>
                    <a:pt x="203" y="416"/>
                  </a:lnTo>
                  <a:lnTo>
                    <a:pt x="192" y="296"/>
                  </a:lnTo>
                  <a:lnTo>
                    <a:pt x="178" y="241"/>
                  </a:lnTo>
                  <a:lnTo>
                    <a:pt x="158" y="190"/>
                  </a:lnTo>
                  <a:lnTo>
                    <a:pt x="131" y="142"/>
                  </a:lnTo>
                  <a:lnTo>
                    <a:pt x="97" y="99"/>
                  </a:lnTo>
                  <a:lnTo>
                    <a:pt x="55" y="59"/>
                  </a:lnTo>
                  <a:lnTo>
                    <a:pt x="30" y="42"/>
                  </a:lnTo>
                  <a:lnTo>
                    <a:pt x="5" y="25"/>
                  </a:lnTo>
                  <a:lnTo>
                    <a:pt x="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Freeform 948"/>
            <p:cNvSpPr>
              <a:spLocks/>
            </p:cNvSpPr>
            <p:nvPr/>
          </p:nvSpPr>
          <p:spPr bwMode="auto">
            <a:xfrm>
              <a:off x="2803" y="1757"/>
              <a:ext cx="150" cy="259"/>
            </a:xfrm>
            <a:custGeom>
              <a:avLst/>
              <a:gdLst>
                <a:gd name="T0" fmla="*/ 1 w 300"/>
                <a:gd name="T1" fmla="*/ 1 h 517"/>
                <a:gd name="T2" fmla="*/ 1 w 300"/>
                <a:gd name="T3" fmla="*/ 1 h 517"/>
                <a:gd name="T4" fmla="*/ 1 w 300"/>
                <a:gd name="T5" fmla="*/ 1 h 517"/>
                <a:gd name="T6" fmla="*/ 1 w 300"/>
                <a:gd name="T7" fmla="*/ 1 h 517"/>
                <a:gd name="T8" fmla="*/ 1 w 300"/>
                <a:gd name="T9" fmla="*/ 1 h 517"/>
                <a:gd name="T10" fmla="*/ 1 w 300"/>
                <a:gd name="T11" fmla="*/ 1 h 517"/>
                <a:gd name="T12" fmla="*/ 1 w 300"/>
                <a:gd name="T13" fmla="*/ 1 h 517"/>
                <a:gd name="T14" fmla="*/ 1 w 300"/>
                <a:gd name="T15" fmla="*/ 1 h 517"/>
                <a:gd name="T16" fmla="*/ 1 w 300"/>
                <a:gd name="T17" fmla="*/ 1 h 517"/>
                <a:gd name="T18" fmla="*/ 1 w 300"/>
                <a:gd name="T19" fmla="*/ 1 h 517"/>
                <a:gd name="T20" fmla="*/ 1 w 300"/>
                <a:gd name="T21" fmla="*/ 1 h 517"/>
                <a:gd name="T22" fmla="*/ 1 w 300"/>
                <a:gd name="T23" fmla="*/ 1 h 517"/>
                <a:gd name="T24" fmla="*/ 1 w 300"/>
                <a:gd name="T25" fmla="*/ 1 h 517"/>
                <a:gd name="T26" fmla="*/ 1 w 300"/>
                <a:gd name="T27" fmla="*/ 1 h 517"/>
                <a:gd name="T28" fmla="*/ 1 w 300"/>
                <a:gd name="T29" fmla="*/ 1 h 517"/>
                <a:gd name="T30" fmla="*/ 1 w 300"/>
                <a:gd name="T31" fmla="*/ 1 h 517"/>
                <a:gd name="T32" fmla="*/ 1 w 300"/>
                <a:gd name="T33" fmla="*/ 1 h 517"/>
                <a:gd name="T34" fmla="*/ 1 w 300"/>
                <a:gd name="T35" fmla="*/ 1 h 517"/>
                <a:gd name="T36" fmla="*/ 1 w 300"/>
                <a:gd name="T37" fmla="*/ 1 h 517"/>
                <a:gd name="T38" fmla="*/ 1 w 300"/>
                <a:gd name="T39" fmla="*/ 1 h 517"/>
                <a:gd name="T40" fmla="*/ 1 w 300"/>
                <a:gd name="T41" fmla="*/ 1 h 517"/>
                <a:gd name="T42" fmla="*/ 1 w 300"/>
                <a:gd name="T43" fmla="*/ 1 h 517"/>
                <a:gd name="T44" fmla="*/ 1 w 300"/>
                <a:gd name="T45" fmla="*/ 1 h 517"/>
                <a:gd name="T46" fmla="*/ 1 w 300"/>
                <a:gd name="T47" fmla="*/ 1 h 517"/>
                <a:gd name="T48" fmla="*/ 1 w 300"/>
                <a:gd name="T49" fmla="*/ 1 h 517"/>
                <a:gd name="T50" fmla="*/ 1 w 300"/>
                <a:gd name="T51" fmla="*/ 1 h 517"/>
                <a:gd name="T52" fmla="*/ 1 w 300"/>
                <a:gd name="T53" fmla="*/ 1 h 517"/>
                <a:gd name="T54" fmla="*/ 1 w 300"/>
                <a:gd name="T55" fmla="*/ 1 h 517"/>
                <a:gd name="T56" fmla="*/ 1 w 300"/>
                <a:gd name="T57" fmla="*/ 1 h 517"/>
                <a:gd name="T58" fmla="*/ 1 w 300"/>
                <a:gd name="T59" fmla="*/ 1 h 517"/>
                <a:gd name="T60" fmla="*/ 1 w 300"/>
                <a:gd name="T61" fmla="*/ 1 h 517"/>
                <a:gd name="T62" fmla="*/ 0 w 300"/>
                <a:gd name="T63" fmla="*/ 1 h 517"/>
                <a:gd name="T64" fmla="*/ 1 w 300"/>
                <a:gd name="T65" fmla="*/ 0 h 517"/>
                <a:gd name="T66" fmla="*/ 1 w 300"/>
                <a:gd name="T67" fmla="*/ 1 h 517"/>
                <a:gd name="T68" fmla="*/ 1 w 300"/>
                <a:gd name="T69" fmla="*/ 1 h 5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0"/>
                <a:gd name="T106" fmla="*/ 0 h 517"/>
                <a:gd name="T107" fmla="*/ 300 w 300"/>
                <a:gd name="T108" fmla="*/ 517 h 5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0" h="517">
                  <a:moveTo>
                    <a:pt x="27" y="10"/>
                  </a:moveTo>
                  <a:lnTo>
                    <a:pt x="38" y="32"/>
                  </a:lnTo>
                  <a:lnTo>
                    <a:pt x="55" y="46"/>
                  </a:lnTo>
                  <a:lnTo>
                    <a:pt x="101" y="68"/>
                  </a:lnTo>
                  <a:lnTo>
                    <a:pt x="215" y="122"/>
                  </a:lnTo>
                  <a:lnTo>
                    <a:pt x="279" y="175"/>
                  </a:lnTo>
                  <a:lnTo>
                    <a:pt x="300" y="203"/>
                  </a:lnTo>
                  <a:lnTo>
                    <a:pt x="298" y="236"/>
                  </a:lnTo>
                  <a:lnTo>
                    <a:pt x="268" y="262"/>
                  </a:lnTo>
                  <a:lnTo>
                    <a:pt x="228" y="279"/>
                  </a:lnTo>
                  <a:lnTo>
                    <a:pt x="181" y="319"/>
                  </a:lnTo>
                  <a:lnTo>
                    <a:pt x="144" y="374"/>
                  </a:lnTo>
                  <a:lnTo>
                    <a:pt x="120" y="411"/>
                  </a:lnTo>
                  <a:lnTo>
                    <a:pt x="95" y="441"/>
                  </a:lnTo>
                  <a:lnTo>
                    <a:pt x="48" y="511"/>
                  </a:lnTo>
                  <a:lnTo>
                    <a:pt x="29" y="517"/>
                  </a:lnTo>
                  <a:lnTo>
                    <a:pt x="23" y="498"/>
                  </a:lnTo>
                  <a:lnTo>
                    <a:pt x="57" y="416"/>
                  </a:lnTo>
                  <a:lnTo>
                    <a:pt x="72" y="378"/>
                  </a:lnTo>
                  <a:lnTo>
                    <a:pt x="95" y="338"/>
                  </a:lnTo>
                  <a:lnTo>
                    <a:pt x="120" y="308"/>
                  </a:lnTo>
                  <a:lnTo>
                    <a:pt x="144" y="279"/>
                  </a:lnTo>
                  <a:lnTo>
                    <a:pt x="173" y="257"/>
                  </a:lnTo>
                  <a:lnTo>
                    <a:pt x="209" y="236"/>
                  </a:lnTo>
                  <a:lnTo>
                    <a:pt x="260" y="217"/>
                  </a:lnTo>
                  <a:lnTo>
                    <a:pt x="257" y="200"/>
                  </a:lnTo>
                  <a:lnTo>
                    <a:pt x="226" y="179"/>
                  </a:lnTo>
                  <a:lnTo>
                    <a:pt x="194" y="163"/>
                  </a:lnTo>
                  <a:lnTo>
                    <a:pt x="137" y="135"/>
                  </a:lnTo>
                  <a:lnTo>
                    <a:pt x="78" y="110"/>
                  </a:lnTo>
                  <a:lnTo>
                    <a:pt x="29" y="72"/>
                  </a:lnTo>
                  <a:lnTo>
                    <a:pt x="0" y="19"/>
                  </a:lnTo>
                  <a:lnTo>
                    <a:pt x="10" y="0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Freeform 949"/>
            <p:cNvSpPr>
              <a:spLocks/>
            </p:cNvSpPr>
            <p:nvPr/>
          </p:nvSpPr>
          <p:spPr bwMode="auto">
            <a:xfrm>
              <a:off x="2866" y="1604"/>
              <a:ext cx="81" cy="48"/>
            </a:xfrm>
            <a:custGeom>
              <a:avLst/>
              <a:gdLst>
                <a:gd name="T0" fmla="*/ 0 w 162"/>
                <a:gd name="T1" fmla="*/ 0 h 97"/>
                <a:gd name="T2" fmla="*/ 1 w 162"/>
                <a:gd name="T3" fmla="*/ 0 h 97"/>
                <a:gd name="T4" fmla="*/ 1 w 162"/>
                <a:gd name="T5" fmla="*/ 0 h 97"/>
                <a:gd name="T6" fmla="*/ 1 w 162"/>
                <a:gd name="T7" fmla="*/ 0 h 97"/>
                <a:gd name="T8" fmla="*/ 1 w 162"/>
                <a:gd name="T9" fmla="*/ 0 h 97"/>
                <a:gd name="T10" fmla="*/ 1 w 162"/>
                <a:gd name="T11" fmla="*/ 0 h 97"/>
                <a:gd name="T12" fmla="*/ 1 w 162"/>
                <a:gd name="T13" fmla="*/ 0 h 97"/>
                <a:gd name="T14" fmla="*/ 1 w 162"/>
                <a:gd name="T15" fmla="*/ 0 h 97"/>
                <a:gd name="T16" fmla="*/ 1 w 162"/>
                <a:gd name="T17" fmla="*/ 0 h 97"/>
                <a:gd name="T18" fmla="*/ 1 w 162"/>
                <a:gd name="T19" fmla="*/ 0 h 97"/>
                <a:gd name="T20" fmla="*/ 1 w 162"/>
                <a:gd name="T21" fmla="*/ 0 h 97"/>
                <a:gd name="T22" fmla="*/ 1 w 162"/>
                <a:gd name="T23" fmla="*/ 0 h 97"/>
                <a:gd name="T24" fmla="*/ 0 w 162"/>
                <a:gd name="T25" fmla="*/ 0 h 97"/>
                <a:gd name="T26" fmla="*/ 0 w 162"/>
                <a:gd name="T27" fmla="*/ 0 h 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2"/>
                <a:gd name="T43" fmla="*/ 0 h 97"/>
                <a:gd name="T44" fmla="*/ 162 w 162"/>
                <a:gd name="T45" fmla="*/ 97 h 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2" h="97">
                  <a:moveTo>
                    <a:pt x="0" y="78"/>
                  </a:moveTo>
                  <a:lnTo>
                    <a:pt x="27" y="36"/>
                  </a:lnTo>
                  <a:lnTo>
                    <a:pt x="44" y="21"/>
                  </a:lnTo>
                  <a:lnTo>
                    <a:pt x="63" y="9"/>
                  </a:lnTo>
                  <a:lnTo>
                    <a:pt x="107" y="0"/>
                  </a:lnTo>
                  <a:lnTo>
                    <a:pt x="153" y="8"/>
                  </a:lnTo>
                  <a:lnTo>
                    <a:pt x="162" y="25"/>
                  </a:lnTo>
                  <a:lnTo>
                    <a:pt x="154" y="32"/>
                  </a:lnTo>
                  <a:lnTo>
                    <a:pt x="143" y="34"/>
                  </a:lnTo>
                  <a:lnTo>
                    <a:pt x="75" y="36"/>
                  </a:lnTo>
                  <a:lnTo>
                    <a:pt x="27" y="89"/>
                  </a:lnTo>
                  <a:lnTo>
                    <a:pt x="8" y="9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Freeform 950"/>
            <p:cNvSpPr>
              <a:spLocks/>
            </p:cNvSpPr>
            <p:nvPr/>
          </p:nvSpPr>
          <p:spPr bwMode="auto">
            <a:xfrm>
              <a:off x="2894" y="1615"/>
              <a:ext cx="52" cy="92"/>
            </a:xfrm>
            <a:custGeom>
              <a:avLst/>
              <a:gdLst>
                <a:gd name="T0" fmla="*/ 1 w 102"/>
                <a:gd name="T1" fmla="*/ 1 h 182"/>
                <a:gd name="T2" fmla="*/ 1 w 102"/>
                <a:gd name="T3" fmla="*/ 1 h 182"/>
                <a:gd name="T4" fmla="*/ 1 w 102"/>
                <a:gd name="T5" fmla="*/ 1 h 182"/>
                <a:gd name="T6" fmla="*/ 1 w 102"/>
                <a:gd name="T7" fmla="*/ 1 h 182"/>
                <a:gd name="T8" fmla="*/ 1 w 102"/>
                <a:gd name="T9" fmla="*/ 1 h 182"/>
                <a:gd name="T10" fmla="*/ 1 w 102"/>
                <a:gd name="T11" fmla="*/ 1 h 182"/>
                <a:gd name="T12" fmla="*/ 1 w 102"/>
                <a:gd name="T13" fmla="*/ 1 h 182"/>
                <a:gd name="T14" fmla="*/ 0 w 102"/>
                <a:gd name="T15" fmla="*/ 1 h 182"/>
                <a:gd name="T16" fmla="*/ 1 w 102"/>
                <a:gd name="T17" fmla="*/ 0 h 182"/>
                <a:gd name="T18" fmla="*/ 1 w 102"/>
                <a:gd name="T19" fmla="*/ 1 h 182"/>
                <a:gd name="T20" fmla="*/ 1 w 102"/>
                <a:gd name="T21" fmla="*/ 1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2"/>
                <a:gd name="T34" fmla="*/ 0 h 182"/>
                <a:gd name="T35" fmla="*/ 102 w 102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2" h="182">
                  <a:moveTo>
                    <a:pt x="26" y="7"/>
                  </a:moveTo>
                  <a:lnTo>
                    <a:pt x="60" y="70"/>
                  </a:lnTo>
                  <a:lnTo>
                    <a:pt x="74" y="120"/>
                  </a:lnTo>
                  <a:lnTo>
                    <a:pt x="100" y="163"/>
                  </a:lnTo>
                  <a:lnTo>
                    <a:pt x="102" y="182"/>
                  </a:lnTo>
                  <a:lnTo>
                    <a:pt x="81" y="182"/>
                  </a:lnTo>
                  <a:lnTo>
                    <a:pt x="11" y="85"/>
                  </a:lnTo>
                  <a:lnTo>
                    <a:pt x="0" y="19"/>
                  </a:lnTo>
                  <a:lnTo>
                    <a:pt x="7" y="0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Freeform 951"/>
            <p:cNvSpPr>
              <a:spLocks/>
            </p:cNvSpPr>
            <p:nvPr/>
          </p:nvSpPr>
          <p:spPr bwMode="auto">
            <a:xfrm>
              <a:off x="2861" y="1710"/>
              <a:ext cx="152" cy="76"/>
            </a:xfrm>
            <a:custGeom>
              <a:avLst/>
              <a:gdLst>
                <a:gd name="T0" fmla="*/ 1 w 304"/>
                <a:gd name="T1" fmla="*/ 0 h 152"/>
                <a:gd name="T2" fmla="*/ 1 w 304"/>
                <a:gd name="T3" fmla="*/ 1 h 152"/>
                <a:gd name="T4" fmla="*/ 1 w 304"/>
                <a:gd name="T5" fmla="*/ 1 h 152"/>
                <a:gd name="T6" fmla="*/ 1 w 304"/>
                <a:gd name="T7" fmla="*/ 1 h 152"/>
                <a:gd name="T8" fmla="*/ 1 w 304"/>
                <a:gd name="T9" fmla="*/ 1 h 152"/>
                <a:gd name="T10" fmla="*/ 1 w 304"/>
                <a:gd name="T11" fmla="*/ 1 h 152"/>
                <a:gd name="T12" fmla="*/ 1 w 304"/>
                <a:gd name="T13" fmla="*/ 1 h 152"/>
                <a:gd name="T14" fmla="*/ 1 w 304"/>
                <a:gd name="T15" fmla="*/ 1 h 152"/>
                <a:gd name="T16" fmla="*/ 1 w 304"/>
                <a:gd name="T17" fmla="*/ 1 h 152"/>
                <a:gd name="T18" fmla="*/ 1 w 304"/>
                <a:gd name="T19" fmla="*/ 1 h 152"/>
                <a:gd name="T20" fmla="*/ 1 w 304"/>
                <a:gd name="T21" fmla="*/ 1 h 152"/>
                <a:gd name="T22" fmla="*/ 1 w 304"/>
                <a:gd name="T23" fmla="*/ 1 h 152"/>
                <a:gd name="T24" fmla="*/ 1 w 304"/>
                <a:gd name="T25" fmla="*/ 1 h 152"/>
                <a:gd name="T26" fmla="*/ 1 w 304"/>
                <a:gd name="T27" fmla="*/ 1 h 152"/>
                <a:gd name="T28" fmla="*/ 0 w 304"/>
                <a:gd name="T29" fmla="*/ 1 h 152"/>
                <a:gd name="T30" fmla="*/ 1 w 304"/>
                <a:gd name="T31" fmla="*/ 0 h 152"/>
                <a:gd name="T32" fmla="*/ 1 w 304"/>
                <a:gd name="T33" fmla="*/ 0 h 1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52"/>
                <a:gd name="T53" fmla="*/ 304 w 304"/>
                <a:gd name="T54" fmla="*/ 152 h 1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52">
                  <a:moveTo>
                    <a:pt x="19" y="0"/>
                  </a:moveTo>
                  <a:lnTo>
                    <a:pt x="67" y="47"/>
                  </a:lnTo>
                  <a:lnTo>
                    <a:pt x="87" y="68"/>
                  </a:lnTo>
                  <a:lnTo>
                    <a:pt x="116" y="87"/>
                  </a:lnTo>
                  <a:lnTo>
                    <a:pt x="207" y="120"/>
                  </a:lnTo>
                  <a:lnTo>
                    <a:pt x="224" y="91"/>
                  </a:lnTo>
                  <a:lnTo>
                    <a:pt x="241" y="66"/>
                  </a:lnTo>
                  <a:lnTo>
                    <a:pt x="283" y="21"/>
                  </a:lnTo>
                  <a:lnTo>
                    <a:pt x="304" y="19"/>
                  </a:lnTo>
                  <a:lnTo>
                    <a:pt x="304" y="40"/>
                  </a:lnTo>
                  <a:lnTo>
                    <a:pt x="226" y="144"/>
                  </a:lnTo>
                  <a:lnTo>
                    <a:pt x="209" y="152"/>
                  </a:lnTo>
                  <a:lnTo>
                    <a:pt x="103" y="112"/>
                  </a:lnTo>
                  <a:lnTo>
                    <a:pt x="2" y="21"/>
                  </a:lnTo>
                  <a:lnTo>
                    <a:pt x="0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Freeform 952"/>
            <p:cNvSpPr>
              <a:spLocks/>
            </p:cNvSpPr>
            <p:nvPr/>
          </p:nvSpPr>
          <p:spPr bwMode="auto">
            <a:xfrm>
              <a:off x="2975" y="1633"/>
              <a:ext cx="107" cy="111"/>
            </a:xfrm>
            <a:custGeom>
              <a:avLst/>
              <a:gdLst>
                <a:gd name="T0" fmla="*/ 0 w 215"/>
                <a:gd name="T1" fmla="*/ 1 h 220"/>
                <a:gd name="T2" fmla="*/ 0 w 215"/>
                <a:gd name="T3" fmla="*/ 1 h 220"/>
                <a:gd name="T4" fmla="*/ 0 w 215"/>
                <a:gd name="T5" fmla="*/ 1 h 220"/>
                <a:gd name="T6" fmla="*/ 0 w 215"/>
                <a:gd name="T7" fmla="*/ 1 h 220"/>
                <a:gd name="T8" fmla="*/ 0 w 215"/>
                <a:gd name="T9" fmla="*/ 1 h 220"/>
                <a:gd name="T10" fmla="*/ 0 w 215"/>
                <a:gd name="T11" fmla="*/ 1 h 220"/>
                <a:gd name="T12" fmla="*/ 0 w 215"/>
                <a:gd name="T13" fmla="*/ 1 h 220"/>
                <a:gd name="T14" fmla="*/ 0 w 215"/>
                <a:gd name="T15" fmla="*/ 1 h 220"/>
                <a:gd name="T16" fmla="*/ 0 w 215"/>
                <a:gd name="T17" fmla="*/ 1 h 220"/>
                <a:gd name="T18" fmla="*/ 0 w 215"/>
                <a:gd name="T19" fmla="*/ 1 h 220"/>
                <a:gd name="T20" fmla="*/ 0 w 215"/>
                <a:gd name="T21" fmla="*/ 1 h 220"/>
                <a:gd name="T22" fmla="*/ 0 w 215"/>
                <a:gd name="T23" fmla="*/ 1 h 220"/>
                <a:gd name="T24" fmla="*/ 0 w 215"/>
                <a:gd name="T25" fmla="*/ 1 h 220"/>
                <a:gd name="T26" fmla="*/ 0 w 215"/>
                <a:gd name="T27" fmla="*/ 1 h 220"/>
                <a:gd name="T28" fmla="*/ 0 w 215"/>
                <a:gd name="T29" fmla="*/ 1 h 220"/>
                <a:gd name="T30" fmla="*/ 0 w 215"/>
                <a:gd name="T31" fmla="*/ 1 h 220"/>
                <a:gd name="T32" fmla="*/ 0 w 215"/>
                <a:gd name="T33" fmla="*/ 1 h 220"/>
                <a:gd name="T34" fmla="*/ 0 w 215"/>
                <a:gd name="T35" fmla="*/ 1 h 220"/>
                <a:gd name="T36" fmla="*/ 0 w 215"/>
                <a:gd name="T37" fmla="*/ 0 h 220"/>
                <a:gd name="T38" fmla="*/ 0 w 215"/>
                <a:gd name="T39" fmla="*/ 1 h 220"/>
                <a:gd name="T40" fmla="*/ 0 w 215"/>
                <a:gd name="T41" fmla="*/ 1 h 2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5"/>
                <a:gd name="T64" fmla="*/ 0 h 220"/>
                <a:gd name="T65" fmla="*/ 215 w 215"/>
                <a:gd name="T66" fmla="*/ 220 h 2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5" h="220">
                  <a:moveTo>
                    <a:pt x="215" y="19"/>
                  </a:moveTo>
                  <a:lnTo>
                    <a:pt x="173" y="106"/>
                  </a:lnTo>
                  <a:lnTo>
                    <a:pt x="152" y="205"/>
                  </a:lnTo>
                  <a:lnTo>
                    <a:pt x="108" y="220"/>
                  </a:lnTo>
                  <a:lnTo>
                    <a:pt x="57" y="217"/>
                  </a:lnTo>
                  <a:lnTo>
                    <a:pt x="21" y="179"/>
                  </a:lnTo>
                  <a:lnTo>
                    <a:pt x="0" y="123"/>
                  </a:lnTo>
                  <a:lnTo>
                    <a:pt x="8" y="104"/>
                  </a:lnTo>
                  <a:lnTo>
                    <a:pt x="27" y="112"/>
                  </a:lnTo>
                  <a:lnTo>
                    <a:pt x="48" y="135"/>
                  </a:lnTo>
                  <a:lnTo>
                    <a:pt x="78" y="144"/>
                  </a:lnTo>
                  <a:lnTo>
                    <a:pt x="106" y="167"/>
                  </a:lnTo>
                  <a:lnTo>
                    <a:pt x="118" y="179"/>
                  </a:lnTo>
                  <a:lnTo>
                    <a:pt x="129" y="177"/>
                  </a:lnTo>
                  <a:lnTo>
                    <a:pt x="143" y="141"/>
                  </a:lnTo>
                  <a:lnTo>
                    <a:pt x="146" y="97"/>
                  </a:lnTo>
                  <a:lnTo>
                    <a:pt x="165" y="47"/>
                  </a:lnTo>
                  <a:lnTo>
                    <a:pt x="190" y="4"/>
                  </a:lnTo>
                  <a:lnTo>
                    <a:pt x="209" y="0"/>
                  </a:lnTo>
                  <a:lnTo>
                    <a:pt x="21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Freeform 953"/>
            <p:cNvSpPr>
              <a:spLocks/>
            </p:cNvSpPr>
            <p:nvPr/>
          </p:nvSpPr>
          <p:spPr bwMode="auto">
            <a:xfrm>
              <a:off x="2958" y="1584"/>
              <a:ext cx="58" cy="26"/>
            </a:xfrm>
            <a:custGeom>
              <a:avLst/>
              <a:gdLst>
                <a:gd name="T0" fmla="*/ 1 w 116"/>
                <a:gd name="T1" fmla="*/ 0 h 51"/>
                <a:gd name="T2" fmla="*/ 1 w 116"/>
                <a:gd name="T3" fmla="*/ 1 h 51"/>
                <a:gd name="T4" fmla="*/ 1 w 116"/>
                <a:gd name="T5" fmla="*/ 1 h 51"/>
                <a:gd name="T6" fmla="*/ 1 w 116"/>
                <a:gd name="T7" fmla="*/ 1 h 51"/>
                <a:gd name="T8" fmla="*/ 1 w 116"/>
                <a:gd name="T9" fmla="*/ 1 h 51"/>
                <a:gd name="T10" fmla="*/ 1 w 116"/>
                <a:gd name="T11" fmla="*/ 1 h 51"/>
                <a:gd name="T12" fmla="*/ 0 w 116"/>
                <a:gd name="T13" fmla="*/ 1 h 51"/>
                <a:gd name="T14" fmla="*/ 1 w 116"/>
                <a:gd name="T15" fmla="*/ 0 h 51"/>
                <a:gd name="T16" fmla="*/ 1 w 116"/>
                <a:gd name="T17" fmla="*/ 0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51"/>
                <a:gd name="T29" fmla="*/ 116 w 116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51">
                  <a:moveTo>
                    <a:pt x="15" y="0"/>
                  </a:moveTo>
                  <a:lnTo>
                    <a:pt x="66" y="10"/>
                  </a:lnTo>
                  <a:lnTo>
                    <a:pt x="104" y="32"/>
                  </a:lnTo>
                  <a:lnTo>
                    <a:pt x="116" y="51"/>
                  </a:lnTo>
                  <a:lnTo>
                    <a:pt x="68" y="51"/>
                  </a:lnTo>
                  <a:lnTo>
                    <a:pt x="11" y="29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Freeform 954"/>
            <p:cNvSpPr>
              <a:spLocks/>
            </p:cNvSpPr>
            <p:nvPr/>
          </p:nvSpPr>
          <p:spPr bwMode="auto">
            <a:xfrm>
              <a:off x="3073" y="1723"/>
              <a:ext cx="267" cy="259"/>
            </a:xfrm>
            <a:custGeom>
              <a:avLst/>
              <a:gdLst>
                <a:gd name="T0" fmla="*/ 0 w 534"/>
                <a:gd name="T1" fmla="*/ 1 h 518"/>
                <a:gd name="T2" fmla="*/ 1 w 534"/>
                <a:gd name="T3" fmla="*/ 1 h 518"/>
                <a:gd name="T4" fmla="*/ 1 w 534"/>
                <a:gd name="T5" fmla="*/ 1 h 518"/>
                <a:gd name="T6" fmla="*/ 1 w 534"/>
                <a:gd name="T7" fmla="*/ 1 h 518"/>
                <a:gd name="T8" fmla="*/ 1 w 534"/>
                <a:gd name="T9" fmla="*/ 1 h 518"/>
                <a:gd name="T10" fmla="*/ 1 w 534"/>
                <a:gd name="T11" fmla="*/ 1 h 518"/>
                <a:gd name="T12" fmla="*/ 1 w 534"/>
                <a:gd name="T13" fmla="*/ 1 h 518"/>
                <a:gd name="T14" fmla="*/ 1 w 534"/>
                <a:gd name="T15" fmla="*/ 1 h 518"/>
                <a:gd name="T16" fmla="*/ 1 w 534"/>
                <a:gd name="T17" fmla="*/ 1 h 518"/>
                <a:gd name="T18" fmla="*/ 1 w 534"/>
                <a:gd name="T19" fmla="*/ 1 h 518"/>
                <a:gd name="T20" fmla="*/ 1 w 534"/>
                <a:gd name="T21" fmla="*/ 1 h 518"/>
                <a:gd name="T22" fmla="*/ 1 w 534"/>
                <a:gd name="T23" fmla="*/ 1 h 518"/>
                <a:gd name="T24" fmla="*/ 1 w 534"/>
                <a:gd name="T25" fmla="*/ 0 h 518"/>
                <a:gd name="T26" fmla="*/ 1 w 534"/>
                <a:gd name="T27" fmla="*/ 0 h 518"/>
                <a:gd name="T28" fmla="*/ 1 w 534"/>
                <a:gd name="T29" fmla="*/ 1 h 518"/>
                <a:gd name="T30" fmla="*/ 1 w 534"/>
                <a:gd name="T31" fmla="*/ 1 h 518"/>
                <a:gd name="T32" fmla="*/ 1 w 534"/>
                <a:gd name="T33" fmla="*/ 1 h 518"/>
                <a:gd name="T34" fmla="*/ 1 w 534"/>
                <a:gd name="T35" fmla="*/ 1 h 518"/>
                <a:gd name="T36" fmla="*/ 1 w 534"/>
                <a:gd name="T37" fmla="*/ 1 h 518"/>
                <a:gd name="T38" fmla="*/ 1 w 534"/>
                <a:gd name="T39" fmla="*/ 1 h 518"/>
                <a:gd name="T40" fmla="*/ 1 w 534"/>
                <a:gd name="T41" fmla="*/ 1 h 518"/>
                <a:gd name="T42" fmla="*/ 1 w 534"/>
                <a:gd name="T43" fmla="*/ 1 h 518"/>
                <a:gd name="T44" fmla="*/ 1 w 534"/>
                <a:gd name="T45" fmla="*/ 1 h 518"/>
                <a:gd name="T46" fmla="*/ 1 w 534"/>
                <a:gd name="T47" fmla="*/ 1 h 518"/>
                <a:gd name="T48" fmla="*/ 1 w 534"/>
                <a:gd name="T49" fmla="*/ 1 h 518"/>
                <a:gd name="T50" fmla="*/ 1 w 534"/>
                <a:gd name="T51" fmla="*/ 1 h 518"/>
                <a:gd name="T52" fmla="*/ 1 w 534"/>
                <a:gd name="T53" fmla="*/ 1 h 518"/>
                <a:gd name="T54" fmla="*/ 1 w 534"/>
                <a:gd name="T55" fmla="*/ 1 h 518"/>
                <a:gd name="T56" fmla="*/ 1 w 534"/>
                <a:gd name="T57" fmla="*/ 1 h 518"/>
                <a:gd name="T58" fmla="*/ 1 w 534"/>
                <a:gd name="T59" fmla="*/ 1 h 518"/>
                <a:gd name="T60" fmla="*/ 1 w 534"/>
                <a:gd name="T61" fmla="*/ 1 h 518"/>
                <a:gd name="T62" fmla="*/ 1 w 534"/>
                <a:gd name="T63" fmla="*/ 1 h 518"/>
                <a:gd name="T64" fmla="*/ 1 w 534"/>
                <a:gd name="T65" fmla="*/ 1 h 518"/>
                <a:gd name="T66" fmla="*/ 1 w 534"/>
                <a:gd name="T67" fmla="*/ 1 h 518"/>
                <a:gd name="T68" fmla="*/ 0 w 534"/>
                <a:gd name="T69" fmla="*/ 1 h 518"/>
                <a:gd name="T70" fmla="*/ 0 w 534"/>
                <a:gd name="T71" fmla="*/ 1 h 5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4"/>
                <a:gd name="T109" fmla="*/ 0 h 518"/>
                <a:gd name="T110" fmla="*/ 534 w 534"/>
                <a:gd name="T111" fmla="*/ 518 h 5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4" h="518">
                  <a:moveTo>
                    <a:pt x="0" y="503"/>
                  </a:moveTo>
                  <a:lnTo>
                    <a:pt x="15" y="397"/>
                  </a:lnTo>
                  <a:lnTo>
                    <a:pt x="38" y="306"/>
                  </a:lnTo>
                  <a:lnTo>
                    <a:pt x="55" y="262"/>
                  </a:lnTo>
                  <a:lnTo>
                    <a:pt x="76" y="220"/>
                  </a:lnTo>
                  <a:lnTo>
                    <a:pt x="102" y="178"/>
                  </a:lnTo>
                  <a:lnTo>
                    <a:pt x="137" y="135"/>
                  </a:lnTo>
                  <a:lnTo>
                    <a:pt x="159" y="106"/>
                  </a:lnTo>
                  <a:lnTo>
                    <a:pt x="184" y="81"/>
                  </a:lnTo>
                  <a:lnTo>
                    <a:pt x="213" y="60"/>
                  </a:lnTo>
                  <a:lnTo>
                    <a:pt x="245" y="39"/>
                  </a:lnTo>
                  <a:lnTo>
                    <a:pt x="294" y="15"/>
                  </a:lnTo>
                  <a:lnTo>
                    <a:pt x="340" y="0"/>
                  </a:lnTo>
                  <a:lnTo>
                    <a:pt x="441" y="0"/>
                  </a:lnTo>
                  <a:lnTo>
                    <a:pt x="484" y="17"/>
                  </a:lnTo>
                  <a:lnTo>
                    <a:pt x="519" y="49"/>
                  </a:lnTo>
                  <a:lnTo>
                    <a:pt x="532" y="78"/>
                  </a:lnTo>
                  <a:lnTo>
                    <a:pt x="534" y="108"/>
                  </a:lnTo>
                  <a:lnTo>
                    <a:pt x="521" y="180"/>
                  </a:lnTo>
                  <a:lnTo>
                    <a:pt x="507" y="193"/>
                  </a:lnTo>
                  <a:lnTo>
                    <a:pt x="494" y="178"/>
                  </a:lnTo>
                  <a:lnTo>
                    <a:pt x="498" y="68"/>
                  </a:lnTo>
                  <a:lnTo>
                    <a:pt x="469" y="49"/>
                  </a:lnTo>
                  <a:lnTo>
                    <a:pt x="433" y="41"/>
                  </a:lnTo>
                  <a:lnTo>
                    <a:pt x="351" y="51"/>
                  </a:lnTo>
                  <a:lnTo>
                    <a:pt x="315" y="70"/>
                  </a:lnTo>
                  <a:lnTo>
                    <a:pt x="275" y="93"/>
                  </a:lnTo>
                  <a:lnTo>
                    <a:pt x="186" y="171"/>
                  </a:lnTo>
                  <a:lnTo>
                    <a:pt x="154" y="211"/>
                  </a:lnTo>
                  <a:lnTo>
                    <a:pt x="125" y="249"/>
                  </a:lnTo>
                  <a:lnTo>
                    <a:pt x="80" y="325"/>
                  </a:lnTo>
                  <a:lnTo>
                    <a:pt x="47" y="408"/>
                  </a:lnTo>
                  <a:lnTo>
                    <a:pt x="28" y="505"/>
                  </a:lnTo>
                  <a:lnTo>
                    <a:pt x="13" y="518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955"/>
            <p:cNvSpPr>
              <a:spLocks/>
            </p:cNvSpPr>
            <p:nvPr/>
          </p:nvSpPr>
          <p:spPr bwMode="auto">
            <a:xfrm>
              <a:off x="2992" y="1652"/>
              <a:ext cx="353" cy="338"/>
            </a:xfrm>
            <a:custGeom>
              <a:avLst/>
              <a:gdLst>
                <a:gd name="T0" fmla="*/ 0 w 705"/>
                <a:gd name="T1" fmla="*/ 1 h 675"/>
                <a:gd name="T2" fmla="*/ 0 w 705"/>
                <a:gd name="T3" fmla="*/ 1 h 675"/>
                <a:gd name="T4" fmla="*/ 1 w 705"/>
                <a:gd name="T5" fmla="*/ 1 h 675"/>
                <a:gd name="T6" fmla="*/ 1 w 705"/>
                <a:gd name="T7" fmla="*/ 1 h 675"/>
                <a:gd name="T8" fmla="*/ 1 w 705"/>
                <a:gd name="T9" fmla="*/ 1 h 675"/>
                <a:gd name="T10" fmla="*/ 1 w 705"/>
                <a:gd name="T11" fmla="*/ 1 h 675"/>
                <a:gd name="T12" fmla="*/ 1 w 705"/>
                <a:gd name="T13" fmla="*/ 1 h 675"/>
                <a:gd name="T14" fmla="*/ 1 w 705"/>
                <a:gd name="T15" fmla="*/ 1 h 675"/>
                <a:gd name="T16" fmla="*/ 1 w 705"/>
                <a:gd name="T17" fmla="*/ 1 h 675"/>
                <a:gd name="T18" fmla="*/ 1 w 705"/>
                <a:gd name="T19" fmla="*/ 1 h 675"/>
                <a:gd name="T20" fmla="*/ 1 w 705"/>
                <a:gd name="T21" fmla="*/ 1 h 675"/>
                <a:gd name="T22" fmla="*/ 1 w 705"/>
                <a:gd name="T23" fmla="*/ 1 h 675"/>
                <a:gd name="T24" fmla="*/ 1 w 705"/>
                <a:gd name="T25" fmla="*/ 1 h 675"/>
                <a:gd name="T26" fmla="*/ 1 w 705"/>
                <a:gd name="T27" fmla="*/ 1 h 675"/>
                <a:gd name="T28" fmla="*/ 1 w 705"/>
                <a:gd name="T29" fmla="*/ 1 h 675"/>
                <a:gd name="T30" fmla="*/ 1 w 705"/>
                <a:gd name="T31" fmla="*/ 1 h 675"/>
                <a:gd name="T32" fmla="*/ 1 w 705"/>
                <a:gd name="T33" fmla="*/ 1 h 675"/>
                <a:gd name="T34" fmla="*/ 1 w 705"/>
                <a:gd name="T35" fmla="*/ 0 h 675"/>
                <a:gd name="T36" fmla="*/ 1 w 705"/>
                <a:gd name="T37" fmla="*/ 1 h 675"/>
                <a:gd name="T38" fmla="*/ 1 w 705"/>
                <a:gd name="T39" fmla="*/ 1 h 675"/>
                <a:gd name="T40" fmla="*/ 1 w 705"/>
                <a:gd name="T41" fmla="*/ 1 h 675"/>
                <a:gd name="T42" fmla="*/ 1 w 705"/>
                <a:gd name="T43" fmla="*/ 1 h 675"/>
                <a:gd name="T44" fmla="*/ 1 w 705"/>
                <a:gd name="T45" fmla="*/ 1 h 675"/>
                <a:gd name="T46" fmla="*/ 1 w 705"/>
                <a:gd name="T47" fmla="*/ 1 h 675"/>
                <a:gd name="T48" fmla="*/ 1 w 705"/>
                <a:gd name="T49" fmla="*/ 1 h 675"/>
                <a:gd name="T50" fmla="*/ 1 w 705"/>
                <a:gd name="T51" fmla="*/ 1 h 675"/>
                <a:gd name="T52" fmla="*/ 1 w 705"/>
                <a:gd name="T53" fmla="*/ 1 h 675"/>
                <a:gd name="T54" fmla="*/ 1 w 705"/>
                <a:gd name="T55" fmla="*/ 1 h 675"/>
                <a:gd name="T56" fmla="*/ 1 w 705"/>
                <a:gd name="T57" fmla="*/ 1 h 675"/>
                <a:gd name="T58" fmla="*/ 1 w 705"/>
                <a:gd name="T59" fmla="*/ 1 h 675"/>
                <a:gd name="T60" fmla="*/ 1 w 705"/>
                <a:gd name="T61" fmla="*/ 1 h 675"/>
                <a:gd name="T62" fmla="*/ 1 w 705"/>
                <a:gd name="T63" fmla="*/ 1 h 675"/>
                <a:gd name="T64" fmla="*/ 1 w 705"/>
                <a:gd name="T65" fmla="*/ 1 h 675"/>
                <a:gd name="T66" fmla="*/ 1 w 705"/>
                <a:gd name="T67" fmla="*/ 1 h 675"/>
                <a:gd name="T68" fmla="*/ 1 w 705"/>
                <a:gd name="T69" fmla="*/ 1 h 675"/>
                <a:gd name="T70" fmla="*/ 1 w 705"/>
                <a:gd name="T71" fmla="*/ 1 h 675"/>
                <a:gd name="T72" fmla="*/ 1 w 705"/>
                <a:gd name="T73" fmla="*/ 1 h 675"/>
                <a:gd name="T74" fmla="*/ 1 w 705"/>
                <a:gd name="T75" fmla="*/ 1 h 675"/>
                <a:gd name="T76" fmla="*/ 1 w 705"/>
                <a:gd name="T77" fmla="*/ 1 h 675"/>
                <a:gd name="T78" fmla="*/ 1 w 705"/>
                <a:gd name="T79" fmla="*/ 1 h 675"/>
                <a:gd name="T80" fmla="*/ 0 w 705"/>
                <a:gd name="T81" fmla="*/ 1 h 675"/>
                <a:gd name="T82" fmla="*/ 0 w 705"/>
                <a:gd name="T83" fmla="*/ 1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5"/>
                <a:gd name="T127" fmla="*/ 0 h 675"/>
                <a:gd name="T128" fmla="*/ 705 w 705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5" h="675">
                  <a:moveTo>
                    <a:pt x="0" y="661"/>
                  </a:moveTo>
                  <a:lnTo>
                    <a:pt x="0" y="608"/>
                  </a:lnTo>
                  <a:lnTo>
                    <a:pt x="2" y="561"/>
                  </a:lnTo>
                  <a:lnTo>
                    <a:pt x="17" y="473"/>
                  </a:lnTo>
                  <a:lnTo>
                    <a:pt x="31" y="429"/>
                  </a:lnTo>
                  <a:lnTo>
                    <a:pt x="48" y="388"/>
                  </a:lnTo>
                  <a:lnTo>
                    <a:pt x="69" y="344"/>
                  </a:lnTo>
                  <a:lnTo>
                    <a:pt x="93" y="298"/>
                  </a:lnTo>
                  <a:lnTo>
                    <a:pt x="114" y="266"/>
                  </a:lnTo>
                  <a:lnTo>
                    <a:pt x="135" y="238"/>
                  </a:lnTo>
                  <a:lnTo>
                    <a:pt x="181" y="179"/>
                  </a:lnTo>
                  <a:lnTo>
                    <a:pt x="221" y="137"/>
                  </a:lnTo>
                  <a:lnTo>
                    <a:pt x="257" y="104"/>
                  </a:lnTo>
                  <a:lnTo>
                    <a:pt x="295" y="74"/>
                  </a:lnTo>
                  <a:lnTo>
                    <a:pt x="342" y="47"/>
                  </a:lnTo>
                  <a:lnTo>
                    <a:pt x="394" y="27"/>
                  </a:lnTo>
                  <a:lnTo>
                    <a:pt x="441" y="11"/>
                  </a:lnTo>
                  <a:lnTo>
                    <a:pt x="534" y="0"/>
                  </a:lnTo>
                  <a:lnTo>
                    <a:pt x="620" y="15"/>
                  </a:lnTo>
                  <a:lnTo>
                    <a:pt x="703" y="65"/>
                  </a:lnTo>
                  <a:lnTo>
                    <a:pt x="705" y="84"/>
                  </a:lnTo>
                  <a:lnTo>
                    <a:pt x="684" y="85"/>
                  </a:lnTo>
                  <a:lnTo>
                    <a:pt x="648" y="61"/>
                  </a:lnTo>
                  <a:lnTo>
                    <a:pt x="612" y="47"/>
                  </a:lnTo>
                  <a:lnTo>
                    <a:pt x="536" y="44"/>
                  </a:lnTo>
                  <a:lnTo>
                    <a:pt x="456" y="66"/>
                  </a:lnTo>
                  <a:lnTo>
                    <a:pt x="413" y="84"/>
                  </a:lnTo>
                  <a:lnTo>
                    <a:pt x="367" y="103"/>
                  </a:lnTo>
                  <a:lnTo>
                    <a:pt x="293" y="152"/>
                  </a:lnTo>
                  <a:lnTo>
                    <a:pt x="263" y="180"/>
                  </a:lnTo>
                  <a:lnTo>
                    <a:pt x="226" y="217"/>
                  </a:lnTo>
                  <a:lnTo>
                    <a:pt x="204" y="245"/>
                  </a:lnTo>
                  <a:lnTo>
                    <a:pt x="181" y="270"/>
                  </a:lnTo>
                  <a:lnTo>
                    <a:pt x="139" y="323"/>
                  </a:lnTo>
                  <a:lnTo>
                    <a:pt x="114" y="367"/>
                  </a:lnTo>
                  <a:lnTo>
                    <a:pt x="93" y="407"/>
                  </a:lnTo>
                  <a:lnTo>
                    <a:pt x="55" y="485"/>
                  </a:lnTo>
                  <a:lnTo>
                    <a:pt x="33" y="566"/>
                  </a:lnTo>
                  <a:lnTo>
                    <a:pt x="29" y="659"/>
                  </a:lnTo>
                  <a:lnTo>
                    <a:pt x="15" y="675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Freeform 956"/>
            <p:cNvSpPr>
              <a:spLocks/>
            </p:cNvSpPr>
            <p:nvPr/>
          </p:nvSpPr>
          <p:spPr bwMode="auto">
            <a:xfrm>
              <a:off x="3191" y="1751"/>
              <a:ext cx="186" cy="284"/>
            </a:xfrm>
            <a:custGeom>
              <a:avLst/>
              <a:gdLst>
                <a:gd name="T0" fmla="*/ 0 w 373"/>
                <a:gd name="T1" fmla="*/ 1 h 566"/>
                <a:gd name="T2" fmla="*/ 0 w 373"/>
                <a:gd name="T3" fmla="*/ 1 h 566"/>
                <a:gd name="T4" fmla="*/ 0 w 373"/>
                <a:gd name="T5" fmla="*/ 1 h 566"/>
                <a:gd name="T6" fmla="*/ 0 w 373"/>
                <a:gd name="T7" fmla="*/ 1 h 566"/>
                <a:gd name="T8" fmla="*/ 0 w 373"/>
                <a:gd name="T9" fmla="*/ 1 h 566"/>
                <a:gd name="T10" fmla="*/ 0 w 373"/>
                <a:gd name="T11" fmla="*/ 1 h 566"/>
                <a:gd name="T12" fmla="*/ 0 w 373"/>
                <a:gd name="T13" fmla="*/ 1 h 566"/>
                <a:gd name="T14" fmla="*/ 0 w 373"/>
                <a:gd name="T15" fmla="*/ 1 h 566"/>
                <a:gd name="T16" fmla="*/ 0 w 373"/>
                <a:gd name="T17" fmla="*/ 1 h 566"/>
                <a:gd name="T18" fmla="*/ 0 w 373"/>
                <a:gd name="T19" fmla="*/ 1 h 566"/>
                <a:gd name="T20" fmla="*/ 0 w 373"/>
                <a:gd name="T21" fmla="*/ 1 h 566"/>
                <a:gd name="T22" fmla="*/ 0 w 373"/>
                <a:gd name="T23" fmla="*/ 1 h 566"/>
                <a:gd name="T24" fmla="*/ 0 w 373"/>
                <a:gd name="T25" fmla="*/ 1 h 566"/>
                <a:gd name="T26" fmla="*/ 0 w 373"/>
                <a:gd name="T27" fmla="*/ 1 h 566"/>
                <a:gd name="T28" fmla="*/ 0 w 373"/>
                <a:gd name="T29" fmla="*/ 1 h 566"/>
                <a:gd name="T30" fmla="*/ 0 w 373"/>
                <a:gd name="T31" fmla="*/ 1 h 566"/>
                <a:gd name="T32" fmla="*/ 0 w 373"/>
                <a:gd name="T33" fmla="*/ 1 h 566"/>
                <a:gd name="T34" fmla="*/ 0 w 373"/>
                <a:gd name="T35" fmla="*/ 1 h 566"/>
                <a:gd name="T36" fmla="*/ 0 w 373"/>
                <a:gd name="T37" fmla="*/ 1 h 566"/>
                <a:gd name="T38" fmla="*/ 0 w 373"/>
                <a:gd name="T39" fmla="*/ 1 h 566"/>
                <a:gd name="T40" fmla="*/ 0 w 373"/>
                <a:gd name="T41" fmla="*/ 1 h 566"/>
                <a:gd name="T42" fmla="*/ 0 w 373"/>
                <a:gd name="T43" fmla="*/ 1 h 566"/>
                <a:gd name="T44" fmla="*/ 0 w 373"/>
                <a:gd name="T45" fmla="*/ 1 h 566"/>
                <a:gd name="T46" fmla="*/ 0 w 373"/>
                <a:gd name="T47" fmla="*/ 1 h 566"/>
                <a:gd name="T48" fmla="*/ 0 w 373"/>
                <a:gd name="T49" fmla="*/ 1 h 566"/>
                <a:gd name="T50" fmla="*/ 0 w 373"/>
                <a:gd name="T51" fmla="*/ 1 h 566"/>
                <a:gd name="T52" fmla="*/ 0 w 373"/>
                <a:gd name="T53" fmla="*/ 1 h 566"/>
                <a:gd name="T54" fmla="*/ 0 w 373"/>
                <a:gd name="T55" fmla="*/ 0 h 566"/>
                <a:gd name="T56" fmla="*/ 0 w 373"/>
                <a:gd name="T57" fmla="*/ 1 h 566"/>
                <a:gd name="T58" fmla="*/ 0 w 373"/>
                <a:gd name="T59" fmla="*/ 1 h 5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73"/>
                <a:gd name="T91" fmla="*/ 0 h 566"/>
                <a:gd name="T92" fmla="*/ 373 w 373"/>
                <a:gd name="T93" fmla="*/ 566 h 5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73" h="566">
                  <a:moveTo>
                    <a:pt x="358" y="11"/>
                  </a:moveTo>
                  <a:lnTo>
                    <a:pt x="373" y="138"/>
                  </a:lnTo>
                  <a:lnTo>
                    <a:pt x="369" y="199"/>
                  </a:lnTo>
                  <a:lnTo>
                    <a:pt x="354" y="266"/>
                  </a:lnTo>
                  <a:lnTo>
                    <a:pt x="325" y="327"/>
                  </a:lnTo>
                  <a:lnTo>
                    <a:pt x="310" y="361"/>
                  </a:lnTo>
                  <a:lnTo>
                    <a:pt x="295" y="385"/>
                  </a:lnTo>
                  <a:lnTo>
                    <a:pt x="278" y="414"/>
                  </a:lnTo>
                  <a:lnTo>
                    <a:pt x="255" y="441"/>
                  </a:lnTo>
                  <a:lnTo>
                    <a:pt x="230" y="465"/>
                  </a:lnTo>
                  <a:lnTo>
                    <a:pt x="202" y="490"/>
                  </a:lnTo>
                  <a:lnTo>
                    <a:pt x="172" y="511"/>
                  </a:lnTo>
                  <a:lnTo>
                    <a:pt x="141" y="530"/>
                  </a:lnTo>
                  <a:lnTo>
                    <a:pt x="111" y="549"/>
                  </a:lnTo>
                  <a:lnTo>
                    <a:pt x="80" y="566"/>
                  </a:lnTo>
                  <a:lnTo>
                    <a:pt x="0" y="562"/>
                  </a:lnTo>
                  <a:lnTo>
                    <a:pt x="29" y="545"/>
                  </a:lnTo>
                  <a:lnTo>
                    <a:pt x="61" y="522"/>
                  </a:lnTo>
                  <a:lnTo>
                    <a:pt x="96" y="500"/>
                  </a:lnTo>
                  <a:lnTo>
                    <a:pt x="132" y="473"/>
                  </a:lnTo>
                  <a:lnTo>
                    <a:pt x="196" y="416"/>
                  </a:lnTo>
                  <a:lnTo>
                    <a:pt x="238" y="359"/>
                  </a:lnTo>
                  <a:lnTo>
                    <a:pt x="268" y="302"/>
                  </a:lnTo>
                  <a:lnTo>
                    <a:pt x="297" y="243"/>
                  </a:lnTo>
                  <a:lnTo>
                    <a:pt x="329" y="129"/>
                  </a:lnTo>
                  <a:lnTo>
                    <a:pt x="335" y="78"/>
                  </a:lnTo>
                  <a:lnTo>
                    <a:pt x="329" y="17"/>
                  </a:lnTo>
                  <a:lnTo>
                    <a:pt x="343" y="0"/>
                  </a:lnTo>
                  <a:lnTo>
                    <a:pt x="35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Freeform 957"/>
            <p:cNvSpPr>
              <a:spLocks/>
            </p:cNvSpPr>
            <p:nvPr/>
          </p:nvSpPr>
          <p:spPr bwMode="auto">
            <a:xfrm>
              <a:off x="3105" y="1844"/>
              <a:ext cx="187" cy="158"/>
            </a:xfrm>
            <a:custGeom>
              <a:avLst/>
              <a:gdLst>
                <a:gd name="T0" fmla="*/ 0 w 375"/>
                <a:gd name="T1" fmla="*/ 1 h 315"/>
                <a:gd name="T2" fmla="*/ 0 w 375"/>
                <a:gd name="T3" fmla="*/ 1 h 315"/>
                <a:gd name="T4" fmla="*/ 0 w 375"/>
                <a:gd name="T5" fmla="*/ 1 h 315"/>
                <a:gd name="T6" fmla="*/ 0 w 375"/>
                <a:gd name="T7" fmla="*/ 1 h 315"/>
                <a:gd name="T8" fmla="*/ 0 w 375"/>
                <a:gd name="T9" fmla="*/ 1 h 315"/>
                <a:gd name="T10" fmla="*/ 0 w 375"/>
                <a:gd name="T11" fmla="*/ 1 h 315"/>
                <a:gd name="T12" fmla="*/ 0 w 375"/>
                <a:gd name="T13" fmla="*/ 1 h 315"/>
                <a:gd name="T14" fmla="*/ 0 w 375"/>
                <a:gd name="T15" fmla="*/ 1 h 315"/>
                <a:gd name="T16" fmla="*/ 0 w 375"/>
                <a:gd name="T17" fmla="*/ 1 h 315"/>
                <a:gd name="T18" fmla="*/ 0 w 375"/>
                <a:gd name="T19" fmla="*/ 1 h 315"/>
                <a:gd name="T20" fmla="*/ 0 w 375"/>
                <a:gd name="T21" fmla="*/ 1 h 315"/>
                <a:gd name="T22" fmla="*/ 0 w 375"/>
                <a:gd name="T23" fmla="*/ 1 h 315"/>
                <a:gd name="T24" fmla="*/ 0 w 375"/>
                <a:gd name="T25" fmla="*/ 1 h 315"/>
                <a:gd name="T26" fmla="*/ 0 w 375"/>
                <a:gd name="T27" fmla="*/ 1 h 315"/>
                <a:gd name="T28" fmla="*/ 0 w 375"/>
                <a:gd name="T29" fmla="*/ 1 h 315"/>
                <a:gd name="T30" fmla="*/ 0 w 375"/>
                <a:gd name="T31" fmla="*/ 1 h 315"/>
                <a:gd name="T32" fmla="*/ 0 w 375"/>
                <a:gd name="T33" fmla="*/ 1 h 315"/>
                <a:gd name="T34" fmla="*/ 0 w 375"/>
                <a:gd name="T35" fmla="*/ 1 h 315"/>
                <a:gd name="T36" fmla="*/ 0 w 375"/>
                <a:gd name="T37" fmla="*/ 1 h 315"/>
                <a:gd name="T38" fmla="*/ 0 w 375"/>
                <a:gd name="T39" fmla="*/ 1 h 315"/>
                <a:gd name="T40" fmla="*/ 0 w 375"/>
                <a:gd name="T41" fmla="*/ 1 h 315"/>
                <a:gd name="T42" fmla="*/ 0 w 375"/>
                <a:gd name="T43" fmla="*/ 1 h 315"/>
                <a:gd name="T44" fmla="*/ 0 w 375"/>
                <a:gd name="T45" fmla="*/ 1 h 315"/>
                <a:gd name="T46" fmla="*/ 0 w 375"/>
                <a:gd name="T47" fmla="*/ 0 h 315"/>
                <a:gd name="T48" fmla="*/ 0 w 375"/>
                <a:gd name="T49" fmla="*/ 1 h 315"/>
                <a:gd name="T50" fmla="*/ 0 w 375"/>
                <a:gd name="T51" fmla="*/ 1 h 31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5"/>
                <a:gd name="T79" fmla="*/ 0 h 315"/>
                <a:gd name="T80" fmla="*/ 375 w 375"/>
                <a:gd name="T81" fmla="*/ 315 h 31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5" h="315">
                  <a:moveTo>
                    <a:pt x="375" y="19"/>
                  </a:moveTo>
                  <a:lnTo>
                    <a:pt x="356" y="57"/>
                  </a:lnTo>
                  <a:lnTo>
                    <a:pt x="337" y="91"/>
                  </a:lnTo>
                  <a:lnTo>
                    <a:pt x="318" y="122"/>
                  </a:lnTo>
                  <a:lnTo>
                    <a:pt x="295" y="150"/>
                  </a:lnTo>
                  <a:lnTo>
                    <a:pt x="272" y="177"/>
                  </a:lnTo>
                  <a:lnTo>
                    <a:pt x="244" y="201"/>
                  </a:lnTo>
                  <a:lnTo>
                    <a:pt x="213" y="226"/>
                  </a:lnTo>
                  <a:lnTo>
                    <a:pt x="179" y="251"/>
                  </a:lnTo>
                  <a:lnTo>
                    <a:pt x="143" y="279"/>
                  </a:lnTo>
                  <a:lnTo>
                    <a:pt x="103" y="302"/>
                  </a:lnTo>
                  <a:lnTo>
                    <a:pt x="18" y="315"/>
                  </a:lnTo>
                  <a:lnTo>
                    <a:pt x="0" y="308"/>
                  </a:lnTo>
                  <a:lnTo>
                    <a:pt x="8" y="291"/>
                  </a:lnTo>
                  <a:lnTo>
                    <a:pt x="42" y="264"/>
                  </a:lnTo>
                  <a:lnTo>
                    <a:pt x="57" y="253"/>
                  </a:lnTo>
                  <a:lnTo>
                    <a:pt x="78" y="241"/>
                  </a:lnTo>
                  <a:lnTo>
                    <a:pt x="139" y="199"/>
                  </a:lnTo>
                  <a:lnTo>
                    <a:pt x="171" y="177"/>
                  </a:lnTo>
                  <a:lnTo>
                    <a:pt x="204" y="156"/>
                  </a:lnTo>
                  <a:lnTo>
                    <a:pt x="232" y="137"/>
                  </a:lnTo>
                  <a:lnTo>
                    <a:pt x="261" y="118"/>
                  </a:lnTo>
                  <a:lnTo>
                    <a:pt x="348" y="7"/>
                  </a:lnTo>
                  <a:lnTo>
                    <a:pt x="367" y="0"/>
                  </a:lnTo>
                  <a:lnTo>
                    <a:pt x="37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958"/>
            <p:cNvSpPr>
              <a:spLocks/>
            </p:cNvSpPr>
            <p:nvPr/>
          </p:nvSpPr>
          <p:spPr bwMode="auto">
            <a:xfrm>
              <a:off x="2853" y="1770"/>
              <a:ext cx="75" cy="41"/>
            </a:xfrm>
            <a:custGeom>
              <a:avLst/>
              <a:gdLst>
                <a:gd name="T0" fmla="*/ 1 w 150"/>
                <a:gd name="T1" fmla="*/ 1 h 81"/>
                <a:gd name="T2" fmla="*/ 1 w 150"/>
                <a:gd name="T3" fmla="*/ 1 h 81"/>
                <a:gd name="T4" fmla="*/ 1 w 150"/>
                <a:gd name="T5" fmla="*/ 0 h 81"/>
                <a:gd name="T6" fmla="*/ 1 w 150"/>
                <a:gd name="T7" fmla="*/ 1 h 81"/>
                <a:gd name="T8" fmla="*/ 1 w 150"/>
                <a:gd name="T9" fmla="*/ 1 h 81"/>
                <a:gd name="T10" fmla="*/ 1 w 150"/>
                <a:gd name="T11" fmla="*/ 1 h 81"/>
                <a:gd name="T12" fmla="*/ 1 w 150"/>
                <a:gd name="T13" fmla="*/ 1 h 81"/>
                <a:gd name="T14" fmla="*/ 1 w 150"/>
                <a:gd name="T15" fmla="*/ 1 h 81"/>
                <a:gd name="T16" fmla="*/ 1 w 150"/>
                <a:gd name="T17" fmla="*/ 1 h 81"/>
                <a:gd name="T18" fmla="*/ 0 w 150"/>
                <a:gd name="T19" fmla="*/ 1 h 81"/>
                <a:gd name="T20" fmla="*/ 1 w 150"/>
                <a:gd name="T21" fmla="*/ 1 h 81"/>
                <a:gd name="T22" fmla="*/ 1 w 150"/>
                <a:gd name="T23" fmla="*/ 1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81"/>
                <a:gd name="T38" fmla="*/ 150 w 150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81">
                  <a:moveTo>
                    <a:pt x="5" y="55"/>
                  </a:moveTo>
                  <a:lnTo>
                    <a:pt x="26" y="24"/>
                  </a:lnTo>
                  <a:lnTo>
                    <a:pt x="135" y="0"/>
                  </a:lnTo>
                  <a:lnTo>
                    <a:pt x="150" y="11"/>
                  </a:lnTo>
                  <a:lnTo>
                    <a:pt x="139" y="26"/>
                  </a:lnTo>
                  <a:lnTo>
                    <a:pt x="95" y="45"/>
                  </a:lnTo>
                  <a:lnTo>
                    <a:pt x="55" y="68"/>
                  </a:lnTo>
                  <a:lnTo>
                    <a:pt x="32" y="81"/>
                  </a:lnTo>
                  <a:lnTo>
                    <a:pt x="5" y="79"/>
                  </a:lnTo>
                  <a:lnTo>
                    <a:pt x="0" y="68"/>
                  </a:lnTo>
                  <a:lnTo>
                    <a:pt x="5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Freeform 959"/>
            <p:cNvSpPr>
              <a:spLocks/>
            </p:cNvSpPr>
            <p:nvPr/>
          </p:nvSpPr>
          <p:spPr bwMode="auto">
            <a:xfrm>
              <a:off x="2968" y="1399"/>
              <a:ext cx="159" cy="75"/>
            </a:xfrm>
            <a:custGeom>
              <a:avLst/>
              <a:gdLst>
                <a:gd name="T0" fmla="*/ 1 w 317"/>
                <a:gd name="T1" fmla="*/ 0 h 151"/>
                <a:gd name="T2" fmla="*/ 1 w 317"/>
                <a:gd name="T3" fmla="*/ 0 h 151"/>
                <a:gd name="T4" fmla="*/ 1 w 317"/>
                <a:gd name="T5" fmla="*/ 0 h 151"/>
                <a:gd name="T6" fmla="*/ 1 w 317"/>
                <a:gd name="T7" fmla="*/ 0 h 151"/>
                <a:gd name="T8" fmla="*/ 1 w 317"/>
                <a:gd name="T9" fmla="*/ 0 h 151"/>
                <a:gd name="T10" fmla="*/ 1 w 317"/>
                <a:gd name="T11" fmla="*/ 0 h 151"/>
                <a:gd name="T12" fmla="*/ 1 w 317"/>
                <a:gd name="T13" fmla="*/ 0 h 151"/>
                <a:gd name="T14" fmla="*/ 1 w 317"/>
                <a:gd name="T15" fmla="*/ 0 h 151"/>
                <a:gd name="T16" fmla="*/ 1 w 317"/>
                <a:gd name="T17" fmla="*/ 0 h 151"/>
                <a:gd name="T18" fmla="*/ 1 w 317"/>
                <a:gd name="T19" fmla="*/ 0 h 151"/>
                <a:gd name="T20" fmla="*/ 1 w 317"/>
                <a:gd name="T21" fmla="*/ 0 h 151"/>
                <a:gd name="T22" fmla="*/ 1 w 317"/>
                <a:gd name="T23" fmla="*/ 0 h 151"/>
                <a:gd name="T24" fmla="*/ 1 w 317"/>
                <a:gd name="T25" fmla="*/ 0 h 151"/>
                <a:gd name="T26" fmla="*/ 1 w 317"/>
                <a:gd name="T27" fmla="*/ 0 h 151"/>
                <a:gd name="T28" fmla="*/ 0 w 317"/>
                <a:gd name="T29" fmla="*/ 0 h 151"/>
                <a:gd name="T30" fmla="*/ 1 w 317"/>
                <a:gd name="T31" fmla="*/ 0 h 151"/>
                <a:gd name="T32" fmla="*/ 1 w 317"/>
                <a:gd name="T33" fmla="*/ 0 h 151"/>
                <a:gd name="T34" fmla="*/ 1 w 317"/>
                <a:gd name="T35" fmla="*/ 0 h 151"/>
                <a:gd name="T36" fmla="*/ 1 w 317"/>
                <a:gd name="T37" fmla="*/ 0 h 1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7"/>
                <a:gd name="T58" fmla="*/ 0 h 151"/>
                <a:gd name="T59" fmla="*/ 317 w 317"/>
                <a:gd name="T60" fmla="*/ 151 h 1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7" h="151">
                  <a:moveTo>
                    <a:pt x="30" y="12"/>
                  </a:moveTo>
                  <a:lnTo>
                    <a:pt x="43" y="19"/>
                  </a:lnTo>
                  <a:lnTo>
                    <a:pt x="62" y="21"/>
                  </a:lnTo>
                  <a:lnTo>
                    <a:pt x="91" y="44"/>
                  </a:lnTo>
                  <a:lnTo>
                    <a:pt x="119" y="61"/>
                  </a:lnTo>
                  <a:lnTo>
                    <a:pt x="148" y="78"/>
                  </a:lnTo>
                  <a:lnTo>
                    <a:pt x="175" y="92"/>
                  </a:lnTo>
                  <a:lnTo>
                    <a:pt x="235" y="111"/>
                  </a:lnTo>
                  <a:lnTo>
                    <a:pt x="306" y="124"/>
                  </a:lnTo>
                  <a:lnTo>
                    <a:pt x="317" y="139"/>
                  </a:lnTo>
                  <a:lnTo>
                    <a:pt x="302" y="151"/>
                  </a:lnTo>
                  <a:lnTo>
                    <a:pt x="144" y="135"/>
                  </a:lnTo>
                  <a:lnTo>
                    <a:pt x="74" y="118"/>
                  </a:lnTo>
                  <a:lnTo>
                    <a:pt x="7" y="78"/>
                  </a:lnTo>
                  <a:lnTo>
                    <a:pt x="0" y="50"/>
                  </a:lnTo>
                  <a:lnTo>
                    <a:pt x="2" y="16"/>
                  </a:lnTo>
                  <a:lnTo>
                    <a:pt x="13" y="0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Freeform 960"/>
            <p:cNvSpPr>
              <a:spLocks/>
            </p:cNvSpPr>
            <p:nvPr/>
          </p:nvSpPr>
          <p:spPr bwMode="auto">
            <a:xfrm>
              <a:off x="2602" y="2147"/>
              <a:ext cx="65" cy="175"/>
            </a:xfrm>
            <a:custGeom>
              <a:avLst/>
              <a:gdLst>
                <a:gd name="T0" fmla="*/ 0 w 131"/>
                <a:gd name="T1" fmla="*/ 0 h 352"/>
                <a:gd name="T2" fmla="*/ 0 w 131"/>
                <a:gd name="T3" fmla="*/ 0 h 352"/>
                <a:gd name="T4" fmla="*/ 0 w 131"/>
                <a:gd name="T5" fmla="*/ 0 h 352"/>
                <a:gd name="T6" fmla="*/ 0 w 131"/>
                <a:gd name="T7" fmla="*/ 0 h 352"/>
                <a:gd name="T8" fmla="*/ 0 w 131"/>
                <a:gd name="T9" fmla="*/ 0 h 352"/>
                <a:gd name="T10" fmla="*/ 0 w 131"/>
                <a:gd name="T11" fmla="*/ 0 h 352"/>
                <a:gd name="T12" fmla="*/ 0 w 131"/>
                <a:gd name="T13" fmla="*/ 0 h 352"/>
                <a:gd name="T14" fmla="*/ 0 w 131"/>
                <a:gd name="T15" fmla="*/ 0 h 352"/>
                <a:gd name="T16" fmla="*/ 0 w 131"/>
                <a:gd name="T17" fmla="*/ 0 h 352"/>
                <a:gd name="T18" fmla="*/ 0 w 131"/>
                <a:gd name="T19" fmla="*/ 0 h 352"/>
                <a:gd name="T20" fmla="*/ 0 w 131"/>
                <a:gd name="T21" fmla="*/ 0 h 352"/>
                <a:gd name="T22" fmla="*/ 0 w 131"/>
                <a:gd name="T23" fmla="*/ 0 h 352"/>
                <a:gd name="T24" fmla="*/ 0 w 131"/>
                <a:gd name="T25" fmla="*/ 0 h 352"/>
                <a:gd name="T26" fmla="*/ 0 w 131"/>
                <a:gd name="T27" fmla="*/ 0 h 352"/>
                <a:gd name="T28" fmla="*/ 0 w 131"/>
                <a:gd name="T29" fmla="*/ 0 h 352"/>
                <a:gd name="T30" fmla="*/ 0 w 131"/>
                <a:gd name="T31" fmla="*/ 0 h 352"/>
                <a:gd name="T32" fmla="*/ 0 w 131"/>
                <a:gd name="T33" fmla="*/ 0 h 352"/>
                <a:gd name="T34" fmla="*/ 0 w 131"/>
                <a:gd name="T35" fmla="*/ 0 h 3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1"/>
                <a:gd name="T55" fmla="*/ 0 h 352"/>
                <a:gd name="T56" fmla="*/ 131 w 131"/>
                <a:gd name="T57" fmla="*/ 352 h 3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1" h="352">
                  <a:moveTo>
                    <a:pt x="25" y="344"/>
                  </a:moveTo>
                  <a:lnTo>
                    <a:pt x="0" y="234"/>
                  </a:lnTo>
                  <a:lnTo>
                    <a:pt x="8" y="181"/>
                  </a:lnTo>
                  <a:lnTo>
                    <a:pt x="27" y="122"/>
                  </a:lnTo>
                  <a:lnTo>
                    <a:pt x="51" y="69"/>
                  </a:lnTo>
                  <a:lnTo>
                    <a:pt x="80" y="16"/>
                  </a:lnTo>
                  <a:lnTo>
                    <a:pt x="97" y="0"/>
                  </a:lnTo>
                  <a:lnTo>
                    <a:pt x="118" y="2"/>
                  </a:lnTo>
                  <a:lnTo>
                    <a:pt x="131" y="40"/>
                  </a:lnTo>
                  <a:lnTo>
                    <a:pt x="112" y="67"/>
                  </a:lnTo>
                  <a:lnTo>
                    <a:pt x="89" y="86"/>
                  </a:lnTo>
                  <a:lnTo>
                    <a:pt x="53" y="131"/>
                  </a:lnTo>
                  <a:lnTo>
                    <a:pt x="31" y="234"/>
                  </a:lnTo>
                  <a:lnTo>
                    <a:pt x="34" y="284"/>
                  </a:lnTo>
                  <a:lnTo>
                    <a:pt x="50" y="335"/>
                  </a:lnTo>
                  <a:lnTo>
                    <a:pt x="42" y="352"/>
                  </a:lnTo>
                  <a:lnTo>
                    <a:pt x="25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Freeform 961"/>
            <p:cNvSpPr>
              <a:spLocks/>
            </p:cNvSpPr>
            <p:nvPr/>
          </p:nvSpPr>
          <p:spPr bwMode="auto">
            <a:xfrm>
              <a:off x="2684" y="2109"/>
              <a:ext cx="105" cy="235"/>
            </a:xfrm>
            <a:custGeom>
              <a:avLst/>
              <a:gdLst>
                <a:gd name="T0" fmla="*/ 1 w 210"/>
                <a:gd name="T1" fmla="*/ 0 h 472"/>
                <a:gd name="T2" fmla="*/ 1 w 210"/>
                <a:gd name="T3" fmla="*/ 0 h 472"/>
                <a:gd name="T4" fmla="*/ 1 w 210"/>
                <a:gd name="T5" fmla="*/ 0 h 472"/>
                <a:gd name="T6" fmla="*/ 1 w 210"/>
                <a:gd name="T7" fmla="*/ 0 h 472"/>
                <a:gd name="T8" fmla="*/ 1 w 210"/>
                <a:gd name="T9" fmla="*/ 0 h 472"/>
                <a:gd name="T10" fmla="*/ 1 w 210"/>
                <a:gd name="T11" fmla="*/ 0 h 472"/>
                <a:gd name="T12" fmla="*/ 1 w 210"/>
                <a:gd name="T13" fmla="*/ 0 h 472"/>
                <a:gd name="T14" fmla="*/ 1 w 210"/>
                <a:gd name="T15" fmla="*/ 0 h 472"/>
                <a:gd name="T16" fmla="*/ 1 w 210"/>
                <a:gd name="T17" fmla="*/ 0 h 472"/>
                <a:gd name="T18" fmla="*/ 1 w 210"/>
                <a:gd name="T19" fmla="*/ 0 h 472"/>
                <a:gd name="T20" fmla="*/ 1 w 210"/>
                <a:gd name="T21" fmla="*/ 0 h 472"/>
                <a:gd name="T22" fmla="*/ 1 w 210"/>
                <a:gd name="T23" fmla="*/ 0 h 472"/>
                <a:gd name="T24" fmla="*/ 1 w 210"/>
                <a:gd name="T25" fmla="*/ 0 h 472"/>
                <a:gd name="T26" fmla="*/ 1 w 210"/>
                <a:gd name="T27" fmla="*/ 0 h 472"/>
                <a:gd name="T28" fmla="*/ 1 w 210"/>
                <a:gd name="T29" fmla="*/ 0 h 472"/>
                <a:gd name="T30" fmla="*/ 1 w 210"/>
                <a:gd name="T31" fmla="*/ 0 h 472"/>
                <a:gd name="T32" fmla="*/ 1 w 210"/>
                <a:gd name="T33" fmla="*/ 0 h 472"/>
                <a:gd name="T34" fmla="*/ 1 w 210"/>
                <a:gd name="T35" fmla="*/ 0 h 472"/>
                <a:gd name="T36" fmla="*/ 0 w 210"/>
                <a:gd name="T37" fmla="*/ 0 h 472"/>
                <a:gd name="T38" fmla="*/ 1 w 210"/>
                <a:gd name="T39" fmla="*/ 0 h 472"/>
                <a:gd name="T40" fmla="*/ 1 w 210"/>
                <a:gd name="T41" fmla="*/ 0 h 472"/>
                <a:gd name="T42" fmla="*/ 1 w 210"/>
                <a:gd name="T43" fmla="*/ 0 h 4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0"/>
                <a:gd name="T67" fmla="*/ 0 h 472"/>
                <a:gd name="T68" fmla="*/ 210 w 210"/>
                <a:gd name="T69" fmla="*/ 472 h 4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0" h="472">
                  <a:moveTo>
                    <a:pt x="21" y="21"/>
                  </a:moveTo>
                  <a:lnTo>
                    <a:pt x="111" y="0"/>
                  </a:lnTo>
                  <a:lnTo>
                    <a:pt x="134" y="8"/>
                  </a:lnTo>
                  <a:lnTo>
                    <a:pt x="139" y="29"/>
                  </a:lnTo>
                  <a:lnTo>
                    <a:pt x="132" y="175"/>
                  </a:lnTo>
                  <a:lnTo>
                    <a:pt x="145" y="323"/>
                  </a:lnTo>
                  <a:lnTo>
                    <a:pt x="172" y="392"/>
                  </a:lnTo>
                  <a:lnTo>
                    <a:pt x="187" y="422"/>
                  </a:lnTo>
                  <a:lnTo>
                    <a:pt x="210" y="453"/>
                  </a:lnTo>
                  <a:lnTo>
                    <a:pt x="208" y="472"/>
                  </a:lnTo>
                  <a:lnTo>
                    <a:pt x="187" y="470"/>
                  </a:lnTo>
                  <a:lnTo>
                    <a:pt x="160" y="439"/>
                  </a:lnTo>
                  <a:lnTo>
                    <a:pt x="135" y="409"/>
                  </a:lnTo>
                  <a:lnTo>
                    <a:pt x="96" y="335"/>
                  </a:lnTo>
                  <a:lnTo>
                    <a:pt x="80" y="194"/>
                  </a:lnTo>
                  <a:lnTo>
                    <a:pt x="84" y="59"/>
                  </a:lnTo>
                  <a:lnTo>
                    <a:pt x="37" y="76"/>
                  </a:lnTo>
                  <a:lnTo>
                    <a:pt x="14" y="73"/>
                  </a:lnTo>
                  <a:lnTo>
                    <a:pt x="0" y="55"/>
                  </a:lnTo>
                  <a:lnTo>
                    <a:pt x="2" y="35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Freeform 962"/>
            <p:cNvSpPr>
              <a:spLocks/>
            </p:cNvSpPr>
            <p:nvPr/>
          </p:nvSpPr>
          <p:spPr bwMode="auto">
            <a:xfrm>
              <a:off x="2763" y="2089"/>
              <a:ext cx="94" cy="215"/>
            </a:xfrm>
            <a:custGeom>
              <a:avLst/>
              <a:gdLst>
                <a:gd name="T0" fmla="*/ 1 w 188"/>
                <a:gd name="T1" fmla="*/ 0 h 432"/>
                <a:gd name="T2" fmla="*/ 1 w 188"/>
                <a:gd name="T3" fmla="*/ 0 h 432"/>
                <a:gd name="T4" fmla="*/ 1 w 188"/>
                <a:gd name="T5" fmla="*/ 0 h 432"/>
                <a:gd name="T6" fmla="*/ 1 w 188"/>
                <a:gd name="T7" fmla="*/ 0 h 432"/>
                <a:gd name="T8" fmla="*/ 1 w 188"/>
                <a:gd name="T9" fmla="*/ 0 h 432"/>
                <a:gd name="T10" fmla="*/ 1 w 188"/>
                <a:gd name="T11" fmla="*/ 0 h 432"/>
                <a:gd name="T12" fmla="*/ 1 w 188"/>
                <a:gd name="T13" fmla="*/ 0 h 432"/>
                <a:gd name="T14" fmla="*/ 1 w 188"/>
                <a:gd name="T15" fmla="*/ 0 h 432"/>
                <a:gd name="T16" fmla="*/ 1 w 188"/>
                <a:gd name="T17" fmla="*/ 0 h 432"/>
                <a:gd name="T18" fmla="*/ 1 w 188"/>
                <a:gd name="T19" fmla="*/ 0 h 432"/>
                <a:gd name="T20" fmla="*/ 1 w 188"/>
                <a:gd name="T21" fmla="*/ 0 h 432"/>
                <a:gd name="T22" fmla="*/ 1 w 188"/>
                <a:gd name="T23" fmla="*/ 0 h 432"/>
                <a:gd name="T24" fmla="*/ 1 w 188"/>
                <a:gd name="T25" fmla="*/ 0 h 432"/>
                <a:gd name="T26" fmla="*/ 1 w 188"/>
                <a:gd name="T27" fmla="*/ 0 h 432"/>
                <a:gd name="T28" fmla="*/ 0 w 188"/>
                <a:gd name="T29" fmla="*/ 0 h 432"/>
                <a:gd name="T30" fmla="*/ 1 w 188"/>
                <a:gd name="T31" fmla="*/ 0 h 432"/>
                <a:gd name="T32" fmla="*/ 1 w 188"/>
                <a:gd name="T33" fmla="*/ 0 h 432"/>
                <a:gd name="T34" fmla="*/ 1 w 188"/>
                <a:gd name="T35" fmla="*/ 0 h 432"/>
                <a:gd name="T36" fmla="*/ 1 w 188"/>
                <a:gd name="T37" fmla="*/ 0 h 432"/>
                <a:gd name="T38" fmla="*/ 1 w 188"/>
                <a:gd name="T39" fmla="*/ 0 h 432"/>
                <a:gd name="T40" fmla="*/ 1 w 188"/>
                <a:gd name="T41" fmla="*/ 0 h 432"/>
                <a:gd name="T42" fmla="*/ 1 w 188"/>
                <a:gd name="T43" fmla="*/ 0 h 4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8"/>
                <a:gd name="T67" fmla="*/ 0 h 432"/>
                <a:gd name="T68" fmla="*/ 188 w 188"/>
                <a:gd name="T69" fmla="*/ 432 h 4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8" h="432">
                  <a:moveTo>
                    <a:pt x="147" y="29"/>
                  </a:moveTo>
                  <a:lnTo>
                    <a:pt x="112" y="42"/>
                  </a:lnTo>
                  <a:lnTo>
                    <a:pt x="93" y="73"/>
                  </a:lnTo>
                  <a:lnTo>
                    <a:pt x="76" y="162"/>
                  </a:lnTo>
                  <a:lnTo>
                    <a:pt x="86" y="255"/>
                  </a:lnTo>
                  <a:lnTo>
                    <a:pt x="101" y="297"/>
                  </a:lnTo>
                  <a:lnTo>
                    <a:pt x="120" y="344"/>
                  </a:lnTo>
                  <a:lnTo>
                    <a:pt x="147" y="381"/>
                  </a:lnTo>
                  <a:lnTo>
                    <a:pt x="160" y="394"/>
                  </a:lnTo>
                  <a:lnTo>
                    <a:pt x="181" y="405"/>
                  </a:lnTo>
                  <a:lnTo>
                    <a:pt x="188" y="424"/>
                  </a:lnTo>
                  <a:lnTo>
                    <a:pt x="169" y="432"/>
                  </a:lnTo>
                  <a:lnTo>
                    <a:pt x="55" y="384"/>
                  </a:lnTo>
                  <a:lnTo>
                    <a:pt x="15" y="272"/>
                  </a:lnTo>
                  <a:lnTo>
                    <a:pt x="0" y="156"/>
                  </a:lnTo>
                  <a:lnTo>
                    <a:pt x="17" y="97"/>
                  </a:lnTo>
                  <a:lnTo>
                    <a:pt x="48" y="48"/>
                  </a:lnTo>
                  <a:lnTo>
                    <a:pt x="91" y="14"/>
                  </a:lnTo>
                  <a:lnTo>
                    <a:pt x="147" y="0"/>
                  </a:lnTo>
                  <a:lnTo>
                    <a:pt x="162" y="16"/>
                  </a:lnTo>
                  <a:lnTo>
                    <a:pt x="14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Freeform 963"/>
            <p:cNvSpPr>
              <a:spLocks/>
            </p:cNvSpPr>
            <p:nvPr/>
          </p:nvSpPr>
          <p:spPr bwMode="auto">
            <a:xfrm>
              <a:off x="2820" y="1998"/>
              <a:ext cx="157" cy="114"/>
            </a:xfrm>
            <a:custGeom>
              <a:avLst/>
              <a:gdLst>
                <a:gd name="T0" fmla="*/ 1 w 314"/>
                <a:gd name="T1" fmla="*/ 1 h 226"/>
                <a:gd name="T2" fmla="*/ 1 w 314"/>
                <a:gd name="T3" fmla="*/ 1 h 226"/>
                <a:gd name="T4" fmla="*/ 1 w 314"/>
                <a:gd name="T5" fmla="*/ 1 h 226"/>
                <a:gd name="T6" fmla="*/ 1 w 314"/>
                <a:gd name="T7" fmla="*/ 1 h 226"/>
                <a:gd name="T8" fmla="*/ 1 w 314"/>
                <a:gd name="T9" fmla="*/ 0 h 226"/>
                <a:gd name="T10" fmla="*/ 1 w 314"/>
                <a:gd name="T11" fmla="*/ 1 h 226"/>
                <a:gd name="T12" fmla="*/ 1 w 314"/>
                <a:gd name="T13" fmla="*/ 1 h 226"/>
                <a:gd name="T14" fmla="*/ 1 w 314"/>
                <a:gd name="T15" fmla="*/ 1 h 226"/>
                <a:gd name="T16" fmla="*/ 1 w 314"/>
                <a:gd name="T17" fmla="*/ 1 h 226"/>
                <a:gd name="T18" fmla="*/ 1 w 314"/>
                <a:gd name="T19" fmla="*/ 1 h 226"/>
                <a:gd name="T20" fmla="*/ 1 w 314"/>
                <a:gd name="T21" fmla="*/ 1 h 226"/>
                <a:gd name="T22" fmla="*/ 1 w 314"/>
                <a:gd name="T23" fmla="*/ 1 h 226"/>
                <a:gd name="T24" fmla="*/ 1 w 314"/>
                <a:gd name="T25" fmla="*/ 1 h 226"/>
                <a:gd name="T26" fmla="*/ 1 w 314"/>
                <a:gd name="T27" fmla="*/ 1 h 226"/>
                <a:gd name="T28" fmla="*/ 1 w 314"/>
                <a:gd name="T29" fmla="*/ 1 h 226"/>
                <a:gd name="T30" fmla="*/ 1 w 314"/>
                <a:gd name="T31" fmla="*/ 1 h 226"/>
                <a:gd name="T32" fmla="*/ 1 w 314"/>
                <a:gd name="T33" fmla="*/ 1 h 226"/>
                <a:gd name="T34" fmla="*/ 1 w 314"/>
                <a:gd name="T35" fmla="*/ 1 h 226"/>
                <a:gd name="T36" fmla="*/ 1 w 314"/>
                <a:gd name="T37" fmla="*/ 1 h 226"/>
                <a:gd name="T38" fmla="*/ 1 w 314"/>
                <a:gd name="T39" fmla="*/ 1 h 226"/>
                <a:gd name="T40" fmla="*/ 1 w 314"/>
                <a:gd name="T41" fmla="*/ 1 h 226"/>
                <a:gd name="T42" fmla="*/ 0 w 314"/>
                <a:gd name="T43" fmla="*/ 1 h 226"/>
                <a:gd name="T44" fmla="*/ 1 w 314"/>
                <a:gd name="T45" fmla="*/ 1 h 226"/>
                <a:gd name="T46" fmla="*/ 1 w 314"/>
                <a:gd name="T47" fmla="*/ 1 h 2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4"/>
                <a:gd name="T73" fmla="*/ 0 h 226"/>
                <a:gd name="T74" fmla="*/ 314 w 314"/>
                <a:gd name="T75" fmla="*/ 226 h 2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4" h="226">
                  <a:moveTo>
                    <a:pt x="8" y="197"/>
                  </a:moveTo>
                  <a:lnTo>
                    <a:pt x="69" y="144"/>
                  </a:lnTo>
                  <a:lnTo>
                    <a:pt x="101" y="66"/>
                  </a:lnTo>
                  <a:lnTo>
                    <a:pt x="126" y="17"/>
                  </a:lnTo>
                  <a:lnTo>
                    <a:pt x="166" y="0"/>
                  </a:lnTo>
                  <a:lnTo>
                    <a:pt x="207" y="4"/>
                  </a:lnTo>
                  <a:lnTo>
                    <a:pt x="255" y="21"/>
                  </a:lnTo>
                  <a:lnTo>
                    <a:pt x="304" y="38"/>
                  </a:lnTo>
                  <a:lnTo>
                    <a:pt x="314" y="55"/>
                  </a:lnTo>
                  <a:lnTo>
                    <a:pt x="308" y="63"/>
                  </a:lnTo>
                  <a:lnTo>
                    <a:pt x="297" y="64"/>
                  </a:lnTo>
                  <a:lnTo>
                    <a:pt x="255" y="49"/>
                  </a:lnTo>
                  <a:lnTo>
                    <a:pt x="215" y="32"/>
                  </a:lnTo>
                  <a:lnTo>
                    <a:pt x="179" y="25"/>
                  </a:lnTo>
                  <a:lnTo>
                    <a:pt x="145" y="38"/>
                  </a:lnTo>
                  <a:lnTo>
                    <a:pt x="128" y="78"/>
                  </a:lnTo>
                  <a:lnTo>
                    <a:pt x="109" y="123"/>
                  </a:lnTo>
                  <a:lnTo>
                    <a:pt x="88" y="165"/>
                  </a:lnTo>
                  <a:lnTo>
                    <a:pt x="61" y="201"/>
                  </a:lnTo>
                  <a:lnTo>
                    <a:pt x="42" y="215"/>
                  </a:lnTo>
                  <a:lnTo>
                    <a:pt x="17" y="226"/>
                  </a:lnTo>
                  <a:lnTo>
                    <a:pt x="0" y="217"/>
                  </a:lnTo>
                  <a:lnTo>
                    <a:pt x="8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Freeform 964"/>
            <p:cNvSpPr>
              <a:spLocks/>
            </p:cNvSpPr>
            <p:nvPr/>
          </p:nvSpPr>
          <p:spPr bwMode="auto">
            <a:xfrm>
              <a:off x="2927" y="2006"/>
              <a:ext cx="93" cy="82"/>
            </a:xfrm>
            <a:custGeom>
              <a:avLst/>
              <a:gdLst>
                <a:gd name="T0" fmla="*/ 1 w 186"/>
                <a:gd name="T1" fmla="*/ 1 h 163"/>
                <a:gd name="T2" fmla="*/ 1 w 186"/>
                <a:gd name="T3" fmla="*/ 1 h 163"/>
                <a:gd name="T4" fmla="*/ 1 w 186"/>
                <a:gd name="T5" fmla="*/ 1 h 163"/>
                <a:gd name="T6" fmla="*/ 1 w 186"/>
                <a:gd name="T7" fmla="*/ 1 h 163"/>
                <a:gd name="T8" fmla="*/ 1 w 186"/>
                <a:gd name="T9" fmla="*/ 1 h 163"/>
                <a:gd name="T10" fmla="*/ 1 w 186"/>
                <a:gd name="T11" fmla="*/ 1 h 163"/>
                <a:gd name="T12" fmla="*/ 1 w 186"/>
                <a:gd name="T13" fmla="*/ 1 h 163"/>
                <a:gd name="T14" fmla="*/ 1 w 186"/>
                <a:gd name="T15" fmla="*/ 1 h 163"/>
                <a:gd name="T16" fmla="*/ 0 w 186"/>
                <a:gd name="T17" fmla="*/ 1 h 163"/>
                <a:gd name="T18" fmla="*/ 1 w 186"/>
                <a:gd name="T19" fmla="*/ 1 h 163"/>
                <a:gd name="T20" fmla="*/ 1 w 186"/>
                <a:gd name="T21" fmla="*/ 1 h 163"/>
                <a:gd name="T22" fmla="*/ 1 w 186"/>
                <a:gd name="T23" fmla="*/ 1 h 163"/>
                <a:gd name="T24" fmla="*/ 1 w 186"/>
                <a:gd name="T25" fmla="*/ 1 h 163"/>
                <a:gd name="T26" fmla="*/ 1 w 186"/>
                <a:gd name="T27" fmla="*/ 1 h 163"/>
                <a:gd name="T28" fmla="*/ 1 w 186"/>
                <a:gd name="T29" fmla="*/ 0 h 163"/>
                <a:gd name="T30" fmla="*/ 1 w 186"/>
                <a:gd name="T31" fmla="*/ 1 h 163"/>
                <a:gd name="T32" fmla="*/ 1 w 186"/>
                <a:gd name="T33" fmla="*/ 1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"/>
                <a:gd name="T52" fmla="*/ 0 h 163"/>
                <a:gd name="T53" fmla="*/ 186 w 186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" h="163">
                  <a:moveTo>
                    <a:pt x="186" y="19"/>
                  </a:moveTo>
                  <a:lnTo>
                    <a:pt x="162" y="67"/>
                  </a:lnTo>
                  <a:lnTo>
                    <a:pt x="124" y="101"/>
                  </a:lnTo>
                  <a:lnTo>
                    <a:pt x="61" y="131"/>
                  </a:lnTo>
                  <a:lnTo>
                    <a:pt x="59" y="137"/>
                  </a:lnTo>
                  <a:lnTo>
                    <a:pt x="50" y="158"/>
                  </a:lnTo>
                  <a:lnTo>
                    <a:pt x="31" y="163"/>
                  </a:lnTo>
                  <a:lnTo>
                    <a:pt x="2" y="137"/>
                  </a:lnTo>
                  <a:lnTo>
                    <a:pt x="0" y="118"/>
                  </a:lnTo>
                  <a:lnTo>
                    <a:pt x="8" y="97"/>
                  </a:lnTo>
                  <a:lnTo>
                    <a:pt x="29" y="84"/>
                  </a:lnTo>
                  <a:lnTo>
                    <a:pt x="55" y="82"/>
                  </a:lnTo>
                  <a:lnTo>
                    <a:pt x="108" y="72"/>
                  </a:lnTo>
                  <a:lnTo>
                    <a:pt x="160" y="8"/>
                  </a:lnTo>
                  <a:lnTo>
                    <a:pt x="179" y="0"/>
                  </a:lnTo>
                  <a:lnTo>
                    <a:pt x="186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Freeform 965"/>
            <p:cNvSpPr>
              <a:spLocks/>
            </p:cNvSpPr>
            <p:nvPr/>
          </p:nvSpPr>
          <p:spPr bwMode="auto">
            <a:xfrm>
              <a:off x="2952" y="2082"/>
              <a:ext cx="47" cy="25"/>
            </a:xfrm>
            <a:custGeom>
              <a:avLst/>
              <a:gdLst>
                <a:gd name="T0" fmla="*/ 1 w 94"/>
                <a:gd name="T1" fmla="*/ 0 h 50"/>
                <a:gd name="T2" fmla="*/ 1 w 94"/>
                <a:gd name="T3" fmla="*/ 1 h 50"/>
                <a:gd name="T4" fmla="*/ 1 w 94"/>
                <a:gd name="T5" fmla="*/ 1 h 50"/>
                <a:gd name="T6" fmla="*/ 1 w 94"/>
                <a:gd name="T7" fmla="*/ 1 h 50"/>
                <a:gd name="T8" fmla="*/ 1 w 94"/>
                <a:gd name="T9" fmla="*/ 1 h 50"/>
                <a:gd name="T10" fmla="*/ 1 w 94"/>
                <a:gd name="T11" fmla="*/ 1 h 50"/>
                <a:gd name="T12" fmla="*/ 1 w 94"/>
                <a:gd name="T13" fmla="*/ 1 h 50"/>
                <a:gd name="T14" fmla="*/ 0 w 94"/>
                <a:gd name="T15" fmla="*/ 1 h 50"/>
                <a:gd name="T16" fmla="*/ 1 w 94"/>
                <a:gd name="T17" fmla="*/ 0 h 50"/>
                <a:gd name="T18" fmla="*/ 1 w 94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50"/>
                <a:gd name="T32" fmla="*/ 94 w 94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50">
                  <a:moveTo>
                    <a:pt x="21" y="0"/>
                  </a:moveTo>
                  <a:lnTo>
                    <a:pt x="46" y="8"/>
                  </a:lnTo>
                  <a:lnTo>
                    <a:pt x="80" y="15"/>
                  </a:lnTo>
                  <a:lnTo>
                    <a:pt x="94" y="30"/>
                  </a:lnTo>
                  <a:lnTo>
                    <a:pt x="80" y="44"/>
                  </a:lnTo>
                  <a:lnTo>
                    <a:pt x="42" y="50"/>
                  </a:lnTo>
                  <a:lnTo>
                    <a:pt x="4" y="23"/>
                  </a:lnTo>
                  <a:lnTo>
                    <a:pt x="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Freeform 966"/>
            <p:cNvSpPr>
              <a:spLocks/>
            </p:cNvSpPr>
            <p:nvPr/>
          </p:nvSpPr>
          <p:spPr bwMode="auto">
            <a:xfrm>
              <a:off x="2818" y="2188"/>
              <a:ext cx="72" cy="67"/>
            </a:xfrm>
            <a:custGeom>
              <a:avLst/>
              <a:gdLst>
                <a:gd name="T0" fmla="*/ 0 w 145"/>
                <a:gd name="T1" fmla="*/ 0 h 135"/>
                <a:gd name="T2" fmla="*/ 0 w 145"/>
                <a:gd name="T3" fmla="*/ 0 h 135"/>
                <a:gd name="T4" fmla="*/ 0 w 145"/>
                <a:gd name="T5" fmla="*/ 0 h 135"/>
                <a:gd name="T6" fmla="*/ 0 w 145"/>
                <a:gd name="T7" fmla="*/ 0 h 135"/>
                <a:gd name="T8" fmla="*/ 0 w 145"/>
                <a:gd name="T9" fmla="*/ 0 h 135"/>
                <a:gd name="T10" fmla="*/ 0 w 145"/>
                <a:gd name="T11" fmla="*/ 0 h 135"/>
                <a:gd name="T12" fmla="*/ 0 w 145"/>
                <a:gd name="T13" fmla="*/ 0 h 135"/>
                <a:gd name="T14" fmla="*/ 0 w 145"/>
                <a:gd name="T15" fmla="*/ 0 h 135"/>
                <a:gd name="T16" fmla="*/ 0 w 145"/>
                <a:gd name="T17" fmla="*/ 0 h 135"/>
                <a:gd name="T18" fmla="*/ 0 w 145"/>
                <a:gd name="T19" fmla="*/ 0 h 135"/>
                <a:gd name="T20" fmla="*/ 0 w 145"/>
                <a:gd name="T21" fmla="*/ 0 h 135"/>
                <a:gd name="T22" fmla="*/ 0 w 145"/>
                <a:gd name="T23" fmla="*/ 0 h 135"/>
                <a:gd name="T24" fmla="*/ 0 w 145"/>
                <a:gd name="T25" fmla="*/ 0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"/>
                <a:gd name="T40" fmla="*/ 0 h 135"/>
                <a:gd name="T41" fmla="*/ 145 w 145"/>
                <a:gd name="T42" fmla="*/ 135 h 1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" h="135">
                  <a:moveTo>
                    <a:pt x="27" y="8"/>
                  </a:moveTo>
                  <a:lnTo>
                    <a:pt x="56" y="53"/>
                  </a:lnTo>
                  <a:lnTo>
                    <a:pt x="95" y="91"/>
                  </a:lnTo>
                  <a:lnTo>
                    <a:pt x="135" y="108"/>
                  </a:lnTo>
                  <a:lnTo>
                    <a:pt x="145" y="126"/>
                  </a:lnTo>
                  <a:lnTo>
                    <a:pt x="139" y="135"/>
                  </a:lnTo>
                  <a:lnTo>
                    <a:pt x="128" y="135"/>
                  </a:lnTo>
                  <a:lnTo>
                    <a:pt x="76" y="120"/>
                  </a:lnTo>
                  <a:lnTo>
                    <a:pt x="33" y="74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Freeform 967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0 w 149"/>
                <a:gd name="T1" fmla="*/ 1 h 94"/>
                <a:gd name="T2" fmla="*/ 0 w 149"/>
                <a:gd name="T3" fmla="*/ 1 h 94"/>
                <a:gd name="T4" fmla="*/ 0 w 149"/>
                <a:gd name="T5" fmla="*/ 1 h 94"/>
                <a:gd name="T6" fmla="*/ 0 w 149"/>
                <a:gd name="T7" fmla="*/ 0 h 94"/>
                <a:gd name="T8" fmla="*/ 0 w 149"/>
                <a:gd name="T9" fmla="*/ 1 h 94"/>
                <a:gd name="T10" fmla="*/ 0 w 149"/>
                <a:gd name="T11" fmla="*/ 1 h 94"/>
                <a:gd name="T12" fmla="*/ 0 w 149"/>
                <a:gd name="T13" fmla="*/ 1 h 94"/>
                <a:gd name="T14" fmla="*/ 0 w 149"/>
                <a:gd name="T15" fmla="*/ 1 h 94"/>
                <a:gd name="T16" fmla="*/ 0 w 149"/>
                <a:gd name="T17" fmla="*/ 1 h 94"/>
                <a:gd name="T18" fmla="*/ 0 w 149"/>
                <a:gd name="T19" fmla="*/ 1 h 94"/>
                <a:gd name="T20" fmla="*/ 0 w 149"/>
                <a:gd name="T21" fmla="*/ 1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94"/>
                <a:gd name="T35" fmla="*/ 149 w 149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Freeform 968"/>
            <p:cNvSpPr>
              <a:spLocks/>
            </p:cNvSpPr>
            <p:nvPr/>
          </p:nvSpPr>
          <p:spPr bwMode="auto">
            <a:xfrm>
              <a:off x="2001" y="2966"/>
              <a:ext cx="368" cy="194"/>
            </a:xfrm>
            <a:custGeom>
              <a:avLst/>
              <a:gdLst>
                <a:gd name="T0" fmla="*/ 0 w 736"/>
                <a:gd name="T1" fmla="*/ 1 h 388"/>
                <a:gd name="T2" fmla="*/ 1 w 736"/>
                <a:gd name="T3" fmla="*/ 1 h 388"/>
                <a:gd name="T4" fmla="*/ 1 w 736"/>
                <a:gd name="T5" fmla="*/ 1 h 388"/>
                <a:gd name="T6" fmla="*/ 1 w 736"/>
                <a:gd name="T7" fmla="*/ 1 h 388"/>
                <a:gd name="T8" fmla="*/ 1 w 736"/>
                <a:gd name="T9" fmla="*/ 1 h 388"/>
                <a:gd name="T10" fmla="*/ 1 w 736"/>
                <a:gd name="T11" fmla="*/ 1 h 388"/>
                <a:gd name="T12" fmla="*/ 1 w 736"/>
                <a:gd name="T13" fmla="*/ 1 h 388"/>
                <a:gd name="T14" fmla="*/ 1 w 736"/>
                <a:gd name="T15" fmla="*/ 1 h 388"/>
                <a:gd name="T16" fmla="*/ 1 w 736"/>
                <a:gd name="T17" fmla="*/ 1 h 388"/>
                <a:gd name="T18" fmla="*/ 1 w 736"/>
                <a:gd name="T19" fmla="*/ 1 h 388"/>
                <a:gd name="T20" fmla="*/ 1 w 736"/>
                <a:gd name="T21" fmla="*/ 1 h 388"/>
                <a:gd name="T22" fmla="*/ 1 w 736"/>
                <a:gd name="T23" fmla="*/ 1 h 388"/>
                <a:gd name="T24" fmla="*/ 1 w 736"/>
                <a:gd name="T25" fmla="*/ 1 h 388"/>
                <a:gd name="T26" fmla="*/ 1 w 736"/>
                <a:gd name="T27" fmla="*/ 0 h 388"/>
                <a:gd name="T28" fmla="*/ 1 w 736"/>
                <a:gd name="T29" fmla="*/ 1 h 388"/>
                <a:gd name="T30" fmla="*/ 1 w 736"/>
                <a:gd name="T31" fmla="*/ 1 h 388"/>
                <a:gd name="T32" fmla="*/ 1 w 736"/>
                <a:gd name="T33" fmla="*/ 1 h 388"/>
                <a:gd name="T34" fmla="*/ 1 w 736"/>
                <a:gd name="T35" fmla="*/ 1 h 388"/>
                <a:gd name="T36" fmla="*/ 1 w 736"/>
                <a:gd name="T37" fmla="*/ 1 h 388"/>
                <a:gd name="T38" fmla="*/ 1 w 736"/>
                <a:gd name="T39" fmla="*/ 1 h 388"/>
                <a:gd name="T40" fmla="*/ 1 w 736"/>
                <a:gd name="T41" fmla="*/ 1 h 388"/>
                <a:gd name="T42" fmla="*/ 1 w 736"/>
                <a:gd name="T43" fmla="*/ 1 h 388"/>
                <a:gd name="T44" fmla="*/ 1 w 736"/>
                <a:gd name="T45" fmla="*/ 1 h 388"/>
                <a:gd name="T46" fmla="*/ 1 w 736"/>
                <a:gd name="T47" fmla="*/ 1 h 388"/>
                <a:gd name="T48" fmla="*/ 1 w 736"/>
                <a:gd name="T49" fmla="*/ 1 h 388"/>
                <a:gd name="T50" fmla="*/ 1 w 736"/>
                <a:gd name="T51" fmla="*/ 1 h 388"/>
                <a:gd name="T52" fmla="*/ 1 w 736"/>
                <a:gd name="T53" fmla="*/ 1 h 388"/>
                <a:gd name="T54" fmla="*/ 1 w 736"/>
                <a:gd name="T55" fmla="*/ 1 h 388"/>
                <a:gd name="T56" fmla="*/ 1 w 736"/>
                <a:gd name="T57" fmla="*/ 1 h 388"/>
                <a:gd name="T58" fmla="*/ 1 w 736"/>
                <a:gd name="T59" fmla="*/ 1 h 388"/>
                <a:gd name="T60" fmla="*/ 1 w 736"/>
                <a:gd name="T61" fmla="*/ 1 h 388"/>
                <a:gd name="T62" fmla="*/ 1 w 736"/>
                <a:gd name="T63" fmla="*/ 1 h 388"/>
                <a:gd name="T64" fmla="*/ 1 w 736"/>
                <a:gd name="T65" fmla="*/ 1 h 388"/>
                <a:gd name="T66" fmla="*/ 1 w 736"/>
                <a:gd name="T67" fmla="*/ 1 h 388"/>
                <a:gd name="T68" fmla="*/ 0 w 736"/>
                <a:gd name="T69" fmla="*/ 1 h 388"/>
                <a:gd name="T70" fmla="*/ 0 w 736"/>
                <a:gd name="T71" fmla="*/ 1 h 3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6"/>
                <a:gd name="T109" fmla="*/ 0 h 388"/>
                <a:gd name="T110" fmla="*/ 736 w 736"/>
                <a:gd name="T111" fmla="*/ 388 h 3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6" h="388">
                  <a:moveTo>
                    <a:pt x="0" y="371"/>
                  </a:moveTo>
                  <a:lnTo>
                    <a:pt x="15" y="321"/>
                  </a:lnTo>
                  <a:lnTo>
                    <a:pt x="42" y="281"/>
                  </a:lnTo>
                  <a:lnTo>
                    <a:pt x="76" y="251"/>
                  </a:lnTo>
                  <a:lnTo>
                    <a:pt x="125" y="232"/>
                  </a:lnTo>
                  <a:lnTo>
                    <a:pt x="253" y="190"/>
                  </a:lnTo>
                  <a:lnTo>
                    <a:pt x="306" y="161"/>
                  </a:lnTo>
                  <a:lnTo>
                    <a:pt x="354" y="137"/>
                  </a:lnTo>
                  <a:lnTo>
                    <a:pt x="399" y="106"/>
                  </a:lnTo>
                  <a:lnTo>
                    <a:pt x="449" y="64"/>
                  </a:lnTo>
                  <a:lnTo>
                    <a:pt x="473" y="44"/>
                  </a:lnTo>
                  <a:lnTo>
                    <a:pt x="490" y="28"/>
                  </a:lnTo>
                  <a:lnTo>
                    <a:pt x="509" y="17"/>
                  </a:lnTo>
                  <a:lnTo>
                    <a:pt x="555" y="0"/>
                  </a:lnTo>
                  <a:lnTo>
                    <a:pt x="650" y="9"/>
                  </a:lnTo>
                  <a:lnTo>
                    <a:pt x="718" y="76"/>
                  </a:lnTo>
                  <a:lnTo>
                    <a:pt x="736" y="135"/>
                  </a:lnTo>
                  <a:lnTo>
                    <a:pt x="732" y="154"/>
                  </a:lnTo>
                  <a:lnTo>
                    <a:pt x="713" y="150"/>
                  </a:lnTo>
                  <a:lnTo>
                    <a:pt x="669" y="110"/>
                  </a:lnTo>
                  <a:lnTo>
                    <a:pt x="623" y="64"/>
                  </a:lnTo>
                  <a:lnTo>
                    <a:pt x="559" y="45"/>
                  </a:lnTo>
                  <a:lnTo>
                    <a:pt x="509" y="87"/>
                  </a:lnTo>
                  <a:lnTo>
                    <a:pt x="487" y="106"/>
                  </a:lnTo>
                  <a:lnTo>
                    <a:pt x="460" y="129"/>
                  </a:lnTo>
                  <a:lnTo>
                    <a:pt x="433" y="146"/>
                  </a:lnTo>
                  <a:lnTo>
                    <a:pt x="380" y="175"/>
                  </a:lnTo>
                  <a:lnTo>
                    <a:pt x="327" y="198"/>
                  </a:lnTo>
                  <a:lnTo>
                    <a:pt x="268" y="224"/>
                  </a:lnTo>
                  <a:lnTo>
                    <a:pt x="137" y="266"/>
                  </a:lnTo>
                  <a:lnTo>
                    <a:pt x="65" y="306"/>
                  </a:lnTo>
                  <a:lnTo>
                    <a:pt x="27" y="378"/>
                  </a:lnTo>
                  <a:lnTo>
                    <a:pt x="19" y="388"/>
                  </a:lnTo>
                  <a:lnTo>
                    <a:pt x="10" y="388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Freeform 969"/>
            <p:cNvSpPr>
              <a:spLocks/>
            </p:cNvSpPr>
            <p:nvPr/>
          </p:nvSpPr>
          <p:spPr bwMode="auto">
            <a:xfrm>
              <a:off x="2378" y="2964"/>
              <a:ext cx="72" cy="69"/>
            </a:xfrm>
            <a:custGeom>
              <a:avLst/>
              <a:gdLst>
                <a:gd name="T0" fmla="*/ 1 w 144"/>
                <a:gd name="T1" fmla="*/ 0 h 139"/>
                <a:gd name="T2" fmla="*/ 1 w 144"/>
                <a:gd name="T3" fmla="*/ 0 h 139"/>
                <a:gd name="T4" fmla="*/ 1 w 144"/>
                <a:gd name="T5" fmla="*/ 0 h 139"/>
                <a:gd name="T6" fmla="*/ 1 w 144"/>
                <a:gd name="T7" fmla="*/ 0 h 139"/>
                <a:gd name="T8" fmla="*/ 1 w 144"/>
                <a:gd name="T9" fmla="*/ 0 h 139"/>
                <a:gd name="T10" fmla="*/ 1 w 144"/>
                <a:gd name="T11" fmla="*/ 0 h 139"/>
                <a:gd name="T12" fmla="*/ 1 w 144"/>
                <a:gd name="T13" fmla="*/ 0 h 139"/>
                <a:gd name="T14" fmla="*/ 1 w 144"/>
                <a:gd name="T15" fmla="*/ 0 h 139"/>
                <a:gd name="T16" fmla="*/ 1 w 144"/>
                <a:gd name="T17" fmla="*/ 0 h 139"/>
                <a:gd name="T18" fmla="*/ 1 w 144"/>
                <a:gd name="T19" fmla="*/ 0 h 139"/>
                <a:gd name="T20" fmla="*/ 1 w 144"/>
                <a:gd name="T21" fmla="*/ 0 h 139"/>
                <a:gd name="T22" fmla="*/ 0 w 144"/>
                <a:gd name="T23" fmla="*/ 0 h 139"/>
                <a:gd name="T24" fmla="*/ 1 w 144"/>
                <a:gd name="T25" fmla="*/ 0 h 139"/>
                <a:gd name="T26" fmla="*/ 1 w 144"/>
                <a:gd name="T27" fmla="*/ 0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"/>
                <a:gd name="T43" fmla="*/ 0 h 139"/>
                <a:gd name="T44" fmla="*/ 144 w 144"/>
                <a:gd name="T45" fmla="*/ 139 h 1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" h="139">
                  <a:moveTo>
                    <a:pt x="11" y="110"/>
                  </a:moveTo>
                  <a:lnTo>
                    <a:pt x="49" y="89"/>
                  </a:lnTo>
                  <a:lnTo>
                    <a:pt x="77" y="57"/>
                  </a:lnTo>
                  <a:lnTo>
                    <a:pt x="110" y="15"/>
                  </a:lnTo>
                  <a:lnTo>
                    <a:pt x="129" y="0"/>
                  </a:lnTo>
                  <a:lnTo>
                    <a:pt x="144" y="17"/>
                  </a:lnTo>
                  <a:lnTo>
                    <a:pt x="127" y="49"/>
                  </a:lnTo>
                  <a:lnTo>
                    <a:pt x="100" y="76"/>
                  </a:lnTo>
                  <a:lnTo>
                    <a:pt x="64" y="114"/>
                  </a:lnTo>
                  <a:lnTo>
                    <a:pt x="43" y="127"/>
                  </a:lnTo>
                  <a:lnTo>
                    <a:pt x="17" y="139"/>
                  </a:lnTo>
                  <a:lnTo>
                    <a:pt x="0" y="127"/>
                  </a:lnTo>
                  <a:lnTo>
                    <a:pt x="11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Freeform 970"/>
            <p:cNvSpPr>
              <a:spLocks/>
            </p:cNvSpPr>
            <p:nvPr/>
          </p:nvSpPr>
          <p:spPr bwMode="auto">
            <a:xfrm>
              <a:off x="2441" y="2972"/>
              <a:ext cx="70" cy="138"/>
            </a:xfrm>
            <a:custGeom>
              <a:avLst/>
              <a:gdLst>
                <a:gd name="T0" fmla="*/ 0 w 141"/>
                <a:gd name="T1" fmla="*/ 0 h 278"/>
                <a:gd name="T2" fmla="*/ 0 w 141"/>
                <a:gd name="T3" fmla="*/ 0 h 278"/>
                <a:gd name="T4" fmla="*/ 0 w 141"/>
                <a:gd name="T5" fmla="*/ 0 h 278"/>
                <a:gd name="T6" fmla="*/ 0 w 141"/>
                <a:gd name="T7" fmla="*/ 0 h 278"/>
                <a:gd name="T8" fmla="*/ 0 w 141"/>
                <a:gd name="T9" fmla="*/ 0 h 278"/>
                <a:gd name="T10" fmla="*/ 0 w 141"/>
                <a:gd name="T11" fmla="*/ 0 h 278"/>
                <a:gd name="T12" fmla="*/ 0 w 141"/>
                <a:gd name="T13" fmla="*/ 0 h 278"/>
                <a:gd name="T14" fmla="*/ 0 w 141"/>
                <a:gd name="T15" fmla="*/ 0 h 278"/>
                <a:gd name="T16" fmla="*/ 0 w 141"/>
                <a:gd name="T17" fmla="*/ 0 h 278"/>
                <a:gd name="T18" fmla="*/ 0 w 141"/>
                <a:gd name="T19" fmla="*/ 0 h 278"/>
                <a:gd name="T20" fmla="*/ 0 w 141"/>
                <a:gd name="T21" fmla="*/ 0 h 278"/>
                <a:gd name="T22" fmla="*/ 0 w 141"/>
                <a:gd name="T23" fmla="*/ 0 h 278"/>
                <a:gd name="T24" fmla="*/ 0 w 141"/>
                <a:gd name="T25" fmla="*/ 0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278"/>
                <a:gd name="T41" fmla="*/ 141 w 141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278">
                  <a:moveTo>
                    <a:pt x="19" y="0"/>
                  </a:moveTo>
                  <a:lnTo>
                    <a:pt x="122" y="88"/>
                  </a:lnTo>
                  <a:lnTo>
                    <a:pt x="141" y="190"/>
                  </a:lnTo>
                  <a:lnTo>
                    <a:pt x="135" y="263"/>
                  </a:lnTo>
                  <a:lnTo>
                    <a:pt x="122" y="278"/>
                  </a:lnTo>
                  <a:lnTo>
                    <a:pt x="106" y="264"/>
                  </a:lnTo>
                  <a:lnTo>
                    <a:pt x="85" y="194"/>
                  </a:lnTo>
                  <a:lnTo>
                    <a:pt x="72" y="112"/>
                  </a:lnTo>
                  <a:lnTo>
                    <a:pt x="42" y="63"/>
                  </a:lnTo>
                  <a:lnTo>
                    <a:pt x="4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Freeform 971"/>
            <p:cNvSpPr>
              <a:spLocks/>
            </p:cNvSpPr>
            <p:nvPr/>
          </p:nvSpPr>
          <p:spPr bwMode="auto">
            <a:xfrm>
              <a:off x="2026" y="3110"/>
              <a:ext cx="376" cy="91"/>
            </a:xfrm>
            <a:custGeom>
              <a:avLst/>
              <a:gdLst>
                <a:gd name="T0" fmla="*/ 0 w 753"/>
                <a:gd name="T1" fmla="*/ 1 h 180"/>
                <a:gd name="T2" fmla="*/ 0 w 753"/>
                <a:gd name="T3" fmla="*/ 1 h 180"/>
                <a:gd name="T4" fmla="*/ 0 w 753"/>
                <a:gd name="T5" fmla="*/ 1 h 180"/>
                <a:gd name="T6" fmla="*/ 0 w 753"/>
                <a:gd name="T7" fmla="*/ 1 h 180"/>
                <a:gd name="T8" fmla="*/ 0 w 753"/>
                <a:gd name="T9" fmla="*/ 1 h 180"/>
                <a:gd name="T10" fmla="*/ 0 w 753"/>
                <a:gd name="T11" fmla="*/ 1 h 180"/>
                <a:gd name="T12" fmla="*/ 0 w 753"/>
                <a:gd name="T13" fmla="*/ 1 h 180"/>
                <a:gd name="T14" fmla="*/ 0 w 753"/>
                <a:gd name="T15" fmla="*/ 1 h 180"/>
                <a:gd name="T16" fmla="*/ 0 w 753"/>
                <a:gd name="T17" fmla="*/ 1 h 180"/>
                <a:gd name="T18" fmla="*/ 0 w 753"/>
                <a:gd name="T19" fmla="*/ 1 h 180"/>
                <a:gd name="T20" fmla="*/ 0 w 753"/>
                <a:gd name="T21" fmla="*/ 0 h 180"/>
                <a:gd name="T22" fmla="*/ 0 w 753"/>
                <a:gd name="T23" fmla="*/ 1 h 180"/>
                <a:gd name="T24" fmla="*/ 0 w 753"/>
                <a:gd name="T25" fmla="*/ 1 h 180"/>
                <a:gd name="T26" fmla="*/ 0 w 753"/>
                <a:gd name="T27" fmla="*/ 1 h 180"/>
                <a:gd name="T28" fmla="*/ 0 w 753"/>
                <a:gd name="T29" fmla="*/ 1 h 180"/>
                <a:gd name="T30" fmla="*/ 0 w 753"/>
                <a:gd name="T31" fmla="*/ 1 h 180"/>
                <a:gd name="T32" fmla="*/ 0 w 753"/>
                <a:gd name="T33" fmla="*/ 1 h 180"/>
                <a:gd name="T34" fmla="*/ 0 w 753"/>
                <a:gd name="T35" fmla="*/ 1 h 180"/>
                <a:gd name="T36" fmla="*/ 0 w 753"/>
                <a:gd name="T37" fmla="*/ 1 h 180"/>
                <a:gd name="T38" fmla="*/ 0 w 753"/>
                <a:gd name="T39" fmla="*/ 1 h 180"/>
                <a:gd name="T40" fmla="*/ 0 w 753"/>
                <a:gd name="T41" fmla="*/ 1 h 180"/>
                <a:gd name="T42" fmla="*/ 0 w 753"/>
                <a:gd name="T43" fmla="*/ 1 h 180"/>
                <a:gd name="T44" fmla="*/ 0 w 753"/>
                <a:gd name="T45" fmla="*/ 1 h 180"/>
                <a:gd name="T46" fmla="*/ 0 w 753"/>
                <a:gd name="T47" fmla="*/ 1 h 180"/>
                <a:gd name="T48" fmla="*/ 0 w 753"/>
                <a:gd name="T49" fmla="*/ 1 h 180"/>
                <a:gd name="T50" fmla="*/ 0 w 753"/>
                <a:gd name="T51" fmla="*/ 1 h 1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53"/>
                <a:gd name="T79" fmla="*/ 0 h 180"/>
                <a:gd name="T80" fmla="*/ 753 w 753"/>
                <a:gd name="T81" fmla="*/ 180 h 1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53" h="180">
                  <a:moveTo>
                    <a:pt x="18" y="116"/>
                  </a:moveTo>
                  <a:lnTo>
                    <a:pt x="130" y="129"/>
                  </a:lnTo>
                  <a:lnTo>
                    <a:pt x="240" y="123"/>
                  </a:lnTo>
                  <a:lnTo>
                    <a:pt x="379" y="127"/>
                  </a:lnTo>
                  <a:lnTo>
                    <a:pt x="517" y="116"/>
                  </a:lnTo>
                  <a:lnTo>
                    <a:pt x="569" y="101"/>
                  </a:lnTo>
                  <a:lnTo>
                    <a:pt x="614" y="70"/>
                  </a:lnTo>
                  <a:lnTo>
                    <a:pt x="650" y="40"/>
                  </a:lnTo>
                  <a:lnTo>
                    <a:pt x="669" y="26"/>
                  </a:lnTo>
                  <a:lnTo>
                    <a:pt x="688" y="13"/>
                  </a:lnTo>
                  <a:lnTo>
                    <a:pt x="738" y="0"/>
                  </a:lnTo>
                  <a:lnTo>
                    <a:pt x="753" y="11"/>
                  </a:lnTo>
                  <a:lnTo>
                    <a:pt x="742" y="26"/>
                  </a:lnTo>
                  <a:lnTo>
                    <a:pt x="696" y="47"/>
                  </a:lnTo>
                  <a:lnTo>
                    <a:pt x="666" y="83"/>
                  </a:lnTo>
                  <a:lnTo>
                    <a:pt x="635" y="127"/>
                  </a:lnTo>
                  <a:lnTo>
                    <a:pt x="593" y="161"/>
                  </a:lnTo>
                  <a:lnTo>
                    <a:pt x="531" y="180"/>
                  </a:lnTo>
                  <a:lnTo>
                    <a:pt x="386" y="180"/>
                  </a:lnTo>
                  <a:lnTo>
                    <a:pt x="240" y="167"/>
                  </a:lnTo>
                  <a:lnTo>
                    <a:pt x="124" y="165"/>
                  </a:lnTo>
                  <a:lnTo>
                    <a:pt x="10" y="142"/>
                  </a:lnTo>
                  <a:lnTo>
                    <a:pt x="0" y="123"/>
                  </a:lnTo>
                  <a:lnTo>
                    <a:pt x="6" y="116"/>
                  </a:lnTo>
                  <a:lnTo>
                    <a:pt x="1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Freeform 972"/>
            <p:cNvSpPr>
              <a:spLocks/>
            </p:cNvSpPr>
            <p:nvPr/>
          </p:nvSpPr>
          <p:spPr bwMode="auto">
            <a:xfrm>
              <a:off x="2396" y="3127"/>
              <a:ext cx="110" cy="32"/>
            </a:xfrm>
            <a:custGeom>
              <a:avLst/>
              <a:gdLst>
                <a:gd name="T0" fmla="*/ 1 w 218"/>
                <a:gd name="T1" fmla="*/ 1 h 63"/>
                <a:gd name="T2" fmla="*/ 1 w 218"/>
                <a:gd name="T3" fmla="*/ 1 h 63"/>
                <a:gd name="T4" fmla="*/ 1 w 218"/>
                <a:gd name="T5" fmla="*/ 1 h 63"/>
                <a:gd name="T6" fmla="*/ 1 w 218"/>
                <a:gd name="T7" fmla="*/ 0 h 63"/>
                <a:gd name="T8" fmla="*/ 1 w 218"/>
                <a:gd name="T9" fmla="*/ 1 h 63"/>
                <a:gd name="T10" fmla="*/ 1 w 218"/>
                <a:gd name="T11" fmla="*/ 1 h 63"/>
                <a:gd name="T12" fmla="*/ 1 w 218"/>
                <a:gd name="T13" fmla="*/ 1 h 63"/>
                <a:gd name="T14" fmla="*/ 1 w 218"/>
                <a:gd name="T15" fmla="*/ 1 h 63"/>
                <a:gd name="T16" fmla="*/ 1 w 218"/>
                <a:gd name="T17" fmla="*/ 1 h 63"/>
                <a:gd name="T18" fmla="*/ 0 w 218"/>
                <a:gd name="T19" fmla="*/ 1 h 63"/>
                <a:gd name="T20" fmla="*/ 1 w 218"/>
                <a:gd name="T21" fmla="*/ 1 h 63"/>
                <a:gd name="T22" fmla="*/ 1 w 218"/>
                <a:gd name="T23" fmla="*/ 1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8"/>
                <a:gd name="T37" fmla="*/ 0 h 63"/>
                <a:gd name="T38" fmla="*/ 218 w 218"/>
                <a:gd name="T39" fmla="*/ 63 h 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8" h="63">
                  <a:moveTo>
                    <a:pt x="13" y="34"/>
                  </a:moveTo>
                  <a:lnTo>
                    <a:pt x="106" y="17"/>
                  </a:lnTo>
                  <a:lnTo>
                    <a:pt x="178" y="4"/>
                  </a:lnTo>
                  <a:lnTo>
                    <a:pt x="199" y="0"/>
                  </a:lnTo>
                  <a:lnTo>
                    <a:pt x="218" y="8"/>
                  </a:lnTo>
                  <a:lnTo>
                    <a:pt x="211" y="25"/>
                  </a:lnTo>
                  <a:lnTo>
                    <a:pt x="190" y="40"/>
                  </a:lnTo>
                  <a:lnTo>
                    <a:pt x="112" y="55"/>
                  </a:lnTo>
                  <a:lnTo>
                    <a:pt x="17" y="63"/>
                  </a:lnTo>
                  <a:lnTo>
                    <a:pt x="0" y="49"/>
                  </a:lnTo>
                  <a:lnTo>
                    <a:pt x="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Freeform 973"/>
            <p:cNvSpPr>
              <a:spLocks/>
            </p:cNvSpPr>
            <p:nvPr/>
          </p:nvSpPr>
          <p:spPr bwMode="auto">
            <a:xfrm>
              <a:off x="2405" y="2908"/>
              <a:ext cx="34" cy="66"/>
            </a:xfrm>
            <a:custGeom>
              <a:avLst/>
              <a:gdLst>
                <a:gd name="T0" fmla="*/ 1 w 68"/>
                <a:gd name="T1" fmla="*/ 0 h 133"/>
                <a:gd name="T2" fmla="*/ 1 w 68"/>
                <a:gd name="T3" fmla="*/ 0 h 133"/>
                <a:gd name="T4" fmla="*/ 1 w 68"/>
                <a:gd name="T5" fmla="*/ 0 h 133"/>
                <a:gd name="T6" fmla="*/ 1 w 68"/>
                <a:gd name="T7" fmla="*/ 0 h 133"/>
                <a:gd name="T8" fmla="*/ 1 w 68"/>
                <a:gd name="T9" fmla="*/ 0 h 133"/>
                <a:gd name="T10" fmla="*/ 1 w 68"/>
                <a:gd name="T11" fmla="*/ 0 h 133"/>
                <a:gd name="T12" fmla="*/ 0 w 68"/>
                <a:gd name="T13" fmla="*/ 0 h 133"/>
                <a:gd name="T14" fmla="*/ 1 w 68"/>
                <a:gd name="T15" fmla="*/ 0 h 133"/>
                <a:gd name="T16" fmla="*/ 1 w 68"/>
                <a:gd name="T17" fmla="*/ 0 h 133"/>
                <a:gd name="T18" fmla="*/ 1 w 68"/>
                <a:gd name="T19" fmla="*/ 0 h 133"/>
                <a:gd name="T20" fmla="*/ 1 w 68"/>
                <a:gd name="T21" fmla="*/ 0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33"/>
                <a:gd name="T35" fmla="*/ 68 w 68"/>
                <a:gd name="T36" fmla="*/ 133 h 1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33">
                  <a:moveTo>
                    <a:pt x="38" y="13"/>
                  </a:moveTo>
                  <a:lnTo>
                    <a:pt x="43" y="44"/>
                  </a:lnTo>
                  <a:lnTo>
                    <a:pt x="49" y="82"/>
                  </a:lnTo>
                  <a:lnTo>
                    <a:pt x="68" y="112"/>
                  </a:lnTo>
                  <a:lnTo>
                    <a:pt x="66" y="133"/>
                  </a:lnTo>
                  <a:lnTo>
                    <a:pt x="45" y="131"/>
                  </a:lnTo>
                  <a:lnTo>
                    <a:pt x="0" y="44"/>
                  </a:lnTo>
                  <a:lnTo>
                    <a:pt x="9" y="13"/>
                  </a:lnTo>
                  <a:lnTo>
                    <a:pt x="24" y="0"/>
                  </a:lnTo>
                  <a:lnTo>
                    <a:pt x="3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974"/>
            <p:cNvSpPr>
              <a:spLocks/>
            </p:cNvSpPr>
            <p:nvPr/>
          </p:nvSpPr>
          <p:spPr bwMode="auto">
            <a:xfrm>
              <a:off x="2273" y="2923"/>
              <a:ext cx="28" cy="53"/>
            </a:xfrm>
            <a:custGeom>
              <a:avLst/>
              <a:gdLst>
                <a:gd name="T0" fmla="*/ 0 w 57"/>
                <a:gd name="T1" fmla="*/ 0 h 107"/>
                <a:gd name="T2" fmla="*/ 0 w 57"/>
                <a:gd name="T3" fmla="*/ 0 h 107"/>
                <a:gd name="T4" fmla="*/ 0 w 57"/>
                <a:gd name="T5" fmla="*/ 0 h 107"/>
                <a:gd name="T6" fmla="*/ 0 w 57"/>
                <a:gd name="T7" fmla="*/ 0 h 107"/>
                <a:gd name="T8" fmla="*/ 0 w 57"/>
                <a:gd name="T9" fmla="*/ 0 h 107"/>
                <a:gd name="T10" fmla="*/ 0 w 57"/>
                <a:gd name="T11" fmla="*/ 0 h 107"/>
                <a:gd name="T12" fmla="*/ 0 w 57"/>
                <a:gd name="T13" fmla="*/ 0 h 107"/>
                <a:gd name="T14" fmla="*/ 0 w 57"/>
                <a:gd name="T15" fmla="*/ 0 h 107"/>
                <a:gd name="T16" fmla="*/ 0 w 57"/>
                <a:gd name="T17" fmla="*/ 0 h 107"/>
                <a:gd name="T18" fmla="*/ 0 w 57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07"/>
                <a:gd name="T32" fmla="*/ 57 w 57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07">
                  <a:moveTo>
                    <a:pt x="24" y="6"/>
                  </a:moveTo>
                  <a:lnTo>
                    <a:pt x="51" y="50"/>
                  </a:lnTo>
                  <a:lnTo>
                    <a:pt x="57" y="88"/>
                  </a:lnTo>
                  <a:lnTo>
                    <a:pt x="49" y="107"/>
                  </a:lnTo>
                  <a:lnTo>
                    <a:pt x="32" y="99"/>
                  </a:lnTo>
                  <a:lnTo>
                    <a:pt x="9" y="63"/>
                  </a:lnTo>
                  <a:lnTo>
                    <a:pt x="0" y="19"/>
                  </a:lnTo>
                  <a:lnTo>
                    <a:pt x="5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Freeform 975"/>
            <p:cNvSpPr>
              <a:spLocks/>
            </p:cNvSpPr>
            <p:nvPr/>
          </p:nvSpPr>
          <p:spPr bwMode="auto">
            <a:xfrm>
              <a:off x="2202" y="2835"/>
              <a:ext cx="245" cy="39"/>
            </a:xfrm>
            <a:custGeom>
              <a:avLst/>
              <a:gdLst>
                <a:gd name="T0" fmla="*/ 1 w 490"/>
                <a:gd name="T1" fmla="*/ 1 h 77"/>
                <a:gd name="T2" fmla="*/ 1 w 490"/>
                <a:gd name="T3" fmla="*/ 0 h 77"/>
                <a:gd name="T4" fmla="*/ 1 w 490"/>
                <a:gd name="T5" fmla="*/ 1 h 77"/>
                <a:gd name="T6" fmla="*/ 1 w 490"/>
                <a:gd name="T7" fmla="*/ 1 h 77"/>
                <a:gd name="T8" fmla="*/ 1 w 490"/>
                <a:gd name="T9" fmla="*/ 1 h 77"/>
                <a:gd name="T10" fmla="*/ 1 w 490"/>
                <a:gd name="T11" fmla="*/ 1 h 77"/>
                <a:gd name="T12" fmla="*/ 1 w 490"/>
                <a:gd name="T13" fmla="*/ 1 h 77"/>
                <a:gd name="T14" fmla="*/ 1 w 490"/>
                <a:gd name="T15" fmla="*/ 1 h 77"/>
                <a:gd name="T16" fmla="*/ 1 w 490"/>
                <a:gd name="T17" fmla="*/ 1 h 77"/>
                <a:gd name="T18" fmla="*/ 1 w 490"/>
                <a:gd name="T19" fmla="*/ 1 h 77"/>
                <a:gd name="T20" fmla="*/ 1 w 490"/>
                <a:gd name="T21" fmla="*/ 1 h 77"/>
                <a:gd name="T22" fmla="*/ 1 w 490"/>
                <a:gd name="T23" fmla="*/ 1 h 77"/>
                <a:gd name="T24" fmla="*/ 0 w 490"/>
                <a:gd name="T25" fmla="*/ 1 h 77"/>
                <a:gd name="T26" fmla="*/ 1 w 490"/>
                <a:gd name="T27" fmla="*/ 1 h 77"/>
                <a:gd name="T28" fmla="*/ 1 w 490"/>
                <a:gd name="T29" fmla="*/ 1 h 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0"/>
                <a:gd name="T46" fmla="*/ 0 h 77"/>
                <a:gd name="T47" fmla="*/ 490 w 490"/>
                <a:gd name="T48" fmla="*/ 77 h 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0" h="77">
                  <a:moveTo>
                    <a:pt x="11" y="7"/>
                  </a:moveTo>
                  <a:lnTo>
                    <a:pt x="127" y="0"/>
                  </a:lnTo>
                  <a:lnTo>
                    <a:pt x="243" y="22"/>
                  </a:lnTo>
                  <a:lnTo>
                    <a:pt x="355" y="36"/>
                  </a:lnTo>
                  <a:lnTo>
                    <a:pt x="466" y="30"/>
                  </a:lnTo>
                  <a:lnTo>
                    <a:pt x="490" y="51"/>
                  </a:lnTo>
                  <a:lnTo>
                    <a:pt x="487" y="68"/>
                  </a:lnTo>
                  <a:lnTo>
                    <a:pt x="469" y="77"/>
                  </a:lnTo>
                  <a:lnTo>
                    <a:pt x="354" y="76"/>
                  </a:lnTo>
                  <a:lnTo>
                    <a:pt x="238" y="55"/>
                  </a:lnTo>
                  <a:lnTo>
                    <a:pt x="127" y="30"/>
                  </a:lnTo>
                  <a:lnTo>
                    <a:pt x="17" y="34"/>
                  </a:lnTo>
                  <a:lnTo>
                    <a:pt x="0" y="22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Freeform 976"/>
            <p:cNvSpPr>
              <a:spLocks/>
            </p:cNvSpPr>
            <p:nvPr/>
          </p:nvSpPr>
          <p:spPr bwMode="auto">
            <a:xfrm>
              <a:off x="2424" y="2850"/>
              <a:ext cx="48" cy="67"/>
            </a:xfrm>
            <a:custGeom>
              <a:avLst/>
              <a:gdLst>
                <a:gd name="T0" fmla="*/ 0 w 97"/>
                <a:gd name="T1" fmla="*/ 1 h 133"/>
                <a:gd name="T2" fmla="*/ 0 w 97"/>
                <a:gd name="T3" fmla="*/ 1 h 133"/>
                <a:gd name="T4" fmla="*/ 0 w 97"/>
                <a:gd name="T5" fmla="*/ 1 h 133"/>
                <a:gd name="T6" fmla="*/ 0 w 97"/>
                <a:gd name="T7" fmla="*/ 1 h 133"/>
                <a:gd name="T8" fmla="*/ 0 w 97"/>
                <a:gd name="T9" fmla="*/ 1 h 133"/>
                <a:gd name="T10" fmla="*/ 0 w 97"/>
                <a:gd name="T11" fmla="*/ 1 h 133"/>
                <a:gd name="T12" fmla="*/ 0 w 97"/>
                <a:gd name="T13" fmla="*/ 1 h 133"/>
                <a:gd name="T14" fmla="*/ 0 w 97"/>
                <a:gd name="T15" fmla="*/ 1 h 133"/>
                <a:gd name="T16" fmla="*/ 0 w 97"/>
                <a:gd name="T17" fmla="*/ 1 h 133"/>
                <a:gd name="T18" fmla="*/ 0 w 97"/>
                <a:gd name="T19" fmla="*/ 1 h 133"/>
                <a:gd name="T20" fmla="*/ 0 w 97"/>
                <a:gd name="T21" fmla="*/ 1 h 133"/>
                <a:gd name="T22" fmla="*/ 0 w 97"/>
                <a:gd name="T23" fmla="*/ 0 h 133"/>
                <a:gd name="T24" fmla="*/ 0 w 97"/>
                <a:gd name="T25" fmla="*/ 1 h 133"/>
                <a:gd name="T26" fmla="*/ 0 w 97"/>
                <a:gd name="T27" fmla="*/ 1 h 1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7"/>
                <a:gd name="T43" fmla="*/ 0 h 133"/>
                <a:gd name="T44" fmla="*/ 97 w 97"/>
                <a:gd name="T45" fmla="*/ 133 h 1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7" h="133">
                  <a:moveTo>
                    <a:pt x="40" y="9"/>
                  </a:moveTo>
                  <a:lnTo>
                    <a:pt x="64" y="27"/>
                  </a:lnTo>
                  <a:lnTo>
                    <a:pt x="76" y="61"/>
                  </a:lnTo>
                  <a:lnTo>
                    <a:pt x="93" y="95"/>
                  </a:lnTo>
                  <a:lnTo>
                    <a:pt x="97" y="118"/>
                  </a:lnTo>
                  <a:lnTo>
                    <a:pt x="85" y="133"/>
                  </a:lnTo>
                  <a:lnTo>
                    <a:pt x="45" y="125"/>
                  </a:lnTo>
                  <a:lnTo>
                    <a:pt x="38" y="68"/>
                  </a:lnTo>
                  <a:lnTo>
                    <a:pt x="4" y="40"/>
                  </a:lnTo>
                  <a:lnTo>
                    <a:pt x="0" y="23"/>
                  </a:lnTo>
                  <a:lnTo>
                    <a:pt x="13" y="8"/>
                  </a:lnTo>
                  <a:lnTo>
                    <a:pt x="30" y="0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Freeform 977"/>
            <p:cNvSpPr>
              <a:spLocks/>
            </p:cNvSpPr>
            <p:nvPr/>
          </p:nvSpPr>
          <p:spPr bwMode="auto">
            <a:xfrm>
              <a:off x="2157" y="3075"/>
              <a:ext cx="81" cy="112"/>
            </a:xfrm>
            <a:custGeom>
              <a:avLst/>
              <a:gdLst>
                <a:gd name="T0" fmla="*/ 1 w 161"/>
                <a:gd name="T1" fmla="*/ 0 h 225"/>
                <a:gd name="T2" fmla="*/ 1 w 161"/>
                <a:gd name="T3" fmla="*/ 0 h 225"/>
                <a:gd name="T4" fmla="*/ 1 w 161"/>
                <a:gd name="T5" fmla="*/ 0 h 225"/>
                <a:gd name="T6" fmla="*/ 1 w 161"/>
                <a:gd name="T7" fmla="*/ 0 h 225"/>
                <a:gd name="T8" fmla="*/ 1 w 161"/>
                <a:gd name="T9" fmla="*/ 0 h 225"/>
                <a:gd name="T10" fmla="*/ 1 w 161"/>
                <a:gd name="T11" fmla="*/ 0 h 225"/>
                <a:gd name="T12" fmla="*/ 1 w 161"/>
                <a:gd name="T13" fmla="*/ 0 h 225"/>
                <a:gd name="T14" fmla="*/ 1 w 161"/>
                <a:gd name="T15" fmla="*/ 0 h 225"/>
                <a:gd name="T16" fmla="*/ 1 w 161"/>
                <a:gd name="T17" fmla="*/ 0 h 225"/>
                <a:gd name="T18" fmla="*/ 1 w 161"/>
                <a:gd name="T19" fmla="*/ 0 h 225"/>
                <a:gd name="T20" fmla="*/ 1 w 161"/>
                <a:gd name="T21" fmla="*/ 0 h 225"/>
                <a:gd name="T22" fmla="*/ 1 w 161"/>
                <a:gd name="T23" fmla="*/ 0 h 225"/>
                <a:gd name="T24" fmla="*/ 0 w 161"/>
                <a:gd name="T25" fmla="*/ 0 h 225"/>
                <a:gd name="T26" fmla="*/ 1 w 161"/>
                <a:gd name="T27" fmla="*/ 0 h 225"/>
                <a:gd name="T28" fmla="*/ 1 w 161"/>
                <a:gd name="T29" fmla="*/ 0 h 225"/>
                <a:gd name="T30" fmla="*/ 1 w 161"/>
                <a:gd name="T31" fmla="*/ 0 h 2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"/>
                <a:gd name="T49" fmla="*/ 0 h 225"/>
                <a:gd name="T50" fmla="*/ 161 w 161"/>
                <a:gd name="T51" fmla="*/ 225 h 2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" h="225">
                  <a:moveTo>
                    <a:pt x="19" y="0"/>
                  </a:moveTo>
                  <a:lnTo>
                    <a:pt x="99" y="37"/>
                  </a:lnTo>
                  <a:lnTo>
                    <a:pt x="146" y="105"/>
                  </a:lnTo>
                  <a:lnTo>
                    <a:pt x="161" y="181"/>
                  </a:lnTo>
                  <a:lnTo>
                    <a:pt x="148" y="213"/>
                  </a:lnTo>
                  <a:lnTo>
                    <a:pt x="118" y="225"/>
                  </a:lnTo>
                  <a:lnTo>
                    <a:pt x="87" y="213"/>
                  </a:lnTo>
                  <a:lnTo>
                    <a:pt x="74" y="181"/>
                  </a:lnTo>
                  <a:lnTo>
                    <a:pt x="78" y="120"/>
                  </a:lnTo>
                  <a:lnTo>
                    <a:pt x="55" y="61"/>
                  </a:lnTo>
                  <a:lnTo>
                    <a:pt x="38" y="42"/>
                  </a:lnTo>
                  <a:lnTo>
                    <a:pt x="9" y="27"/>
                  </a:lnTo>
                  <a:lnTo>
                    <a:pt x="0" y="8"/>
                  </a:lnTo>
                  <a:lnTo>
                    <a:pt x="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Freeform 978"/>
            <p:cNvSpPr>
              <a:spLocks/>
            </p:cNvSpPr>
            <p:nvPr/>
          </p:nvSpPr>
          <p:spPr bwMode="auto">
            <a:xfrm>
              <a:off x="3066" y="1648"/>
              <a:ext cx="61" cy="46"/>
            </a:xfrm>
            <a:custGeom>
              <a:avLst/>
              <a:gdLst>
                <a:gd name="T0" fmla="*/ 1 w 121"/>
                <a:gd name="T1" fmla="*/ 0 h 94"/>
                <a:gd name="T2" fmla="*/ 1 w 121"/>
                <a:gd name="T3" fmla="*/ 0 h 94"/>
                <a:gd name="T4" fmla="*/ 1 w 121"/>
                <a:gd name="T5" fmla="*/ 0 h 94"/>
                <a:gd name="T6" fmla="*/ 1 w 121"/>
                <a:gd name="T7" fmla="*/ 0 h 94"/>
                <a:gd name="T8" fmla="*/ 1 w 121"/>
                <a:gd name="T9" fmla="*/ 0 h 94"/>
                <a:gd name="T10" fmla="*/ 1 w 121"/>
                <a:gd name="T11" fmla="*/ 0 h 94"/>
                <a:gd name="T12" fmla="*/ 1 w 121"/>
                <a:gd name="T13" fmla="*/ 0 h 94"/>
                <a:gd name="T14" fmla="*/ 1 w 121"/>
                <a:gd name="T15" fmla="*/ 0 h 94"/>
                <a:gd name="T16" fmla="*/ 0 w 121"/>
                <a:gd name="T17" fmla="*/ 0 h 94"/>
                <a:gd name="T18" fmla="*/ 1 w 121"/>
                <a:gd name="T19" fmla="*/ 0 h 94"/>
                <a:gd name="T20" fmla="*/ 1 w 121"/>
                <a:gd name="T21" fmla="*/ 0 h 94"/>
                <a:gd name="T22" fmla="*/ 1 w 121"/>
                <a:gd name="T23" fmla="*/ 0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1"/>
                <a:gd name="T37" fmla="*/ 0 h 94"/>
                <a:gd name="T38" fmla="*/ 121 w 121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1" h="94">
                  <a:moveTo>
                    <a:pt x="26" y="0"/>
                  </a:moveTo>
                  <a:lnTo>
                    <a:pt x="76" y="31"/>
                  </a:lnTo>
                  <a:lnTo>
                    <a:pt x="115" y="75"/>
                  </a:lnTo>
                  <a:lnTo>
                    <a:pt x="121" y="84"/>
                  </a:lnTo>
                  <a:lnTo>
                    <a:pt x="115" y="94"/>
                  </a:lnTo>
                  <a:lnTo>
                    <a:pt x="96" y="94"/>
                  </a:lnTo>
                  <a:lnTo>
                    <a:pt x="57" y="61"/>
                  </a:lnTo>
                  <a:lnTo>
                    <a:pt x="11" y="40"/>
                  </a:lnTo>
                  <a:lnTo>
                    <a:pt x="0" y="14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Freeform 979"/>
            <p:cNvSpPr>
              <a:spLocks/>
            </p:cNvSpPr>
            <p:nvPr/>
          </p:nvSpPr>
          <p:spPr bwMode="auto">
            <a:xfrm>
              <a:off x="3169" y="1824"/>
              <a:ext cx="57" cy="112"/>
            </a:xfrm>
            <a:custGeom>
              <a:avLst/>
              <a:gdLst>
                <a:gd name="T0" fmla="*/ 1 w 114"/>
                <a:gd name="T1" fmla="*/ 1 h 224"/>
                <a:gd name="T2" fmla="*/ 1 w 114"/>
                <a:gd name="T3" fmla="*/ 1 h 224"/>
                <a:gd name="T4" fmla="*/ 1 w 114"/>
                <a:gd name="T5" fmla="*/ 1 h 224"/>
                <a:gd name="T6" fmla="*/ 1 w 114"/>
                <a:gd name="T7" fmla="*/ 1 h 224"/>
                <a:gd name="T8" fmla="*/ 1 w 114"/>
                <a:gd name="T9" fmla="*/ 1 h 224"/>
                <a:gd name="T10" fmla="*/ 1 w 114"/>
                <a:gd name="T11" fmla="*/ 1 h 224"/>
                <a:gd name="T12" fmla="*/ 1 w 114"/>
                <a:gd name="T13" fmla="*/ 1 h 224"/>
                <a:gd name="T14" fmla="*/ 1 w 114"/>
                <a:gd name="T15" fmla="*/ 1 h 224"/>
                <a:gd name="T16" fmla="*/ 1 w 114"/>
                <a:gd name="T17" fmla="*/ 1 h 224"/>
                <a:gd name="T18" fmla="*/ 0 w 114"/>
                <a:gd name="T19" fmla="*/ 1 h 224"/>
                <a:gd name="T20" fmla="*/ 1 w 114"/>
                <a:gd name="T21" fmla="*/ 0 h 224"/>
                <a:gd name="T22" fmla="*/ 1 w 114"/>
                <a:gd name="T23" fmla="*/ 1 h 224"/>
                <a:gd name="T24" fmla="*/ 1 w 114"/>
                <a:gd name="T25" fmla="*/ 1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224"/>
                <a:gd name="T41" fmla="*/ 114 w 114"/>
                <a:gd name="T42" fmla="*/ 224 h 2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224">
                  <a:moveTo>
                    <a:pt x="26" y="10"/>
                  </a:moveTo>
                  <a:lnTo>
                    <a:pt x="45" y="57"/>
                  </a:lnTo>
                  <a:lnTo>
                    <a:pt x="68" y="103"/>
                  </a:lnTo>
                  <a:lnTo>
                    <a:pt x="114" y="205"/>
                  </a:lnTo>
                  <a:lnTo>
                    <a:pt x="106" y="224"/>
                  </a:lnTo>
                  <a:lnTo>
                    <a:pt x="87" y="219"/>
                  </a:lnTo>
                  <a:lnTo>
                    <a:pt x="72" y="192"/>
                  </a:lnTo>
                  <a:lnTo>
                    <a:pt x="55" y="171"/>
                  </a:lnTo>
                  <a:lnTo>
                    <a:pt x="24" y="120"/>
                  </a:lnTo>
                  <a:lnTo>
                    <a:pt x="0" y="17"/>
                  </a:lnTo>
                  <a:lnTo>
                    <a:pt x="9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Freeform 980"/>
            <p:cNvSpPr>
              <a:spLocks/>
            </p:cNvSpPr>
            <p:nvPr/>
          </p:nvSpPr>
          <p:spPr bwMode="auto">
            <a:xfrm>
              <a:off x="2670" y="1436"/>
              <a:ext cx="90" cy="254"/>
            </a:xfrm>
            <a:custGeom>
              <a:avLst/>
              <a:gdLst>
                <a:gd name="T0" fmla="*/ 0 w 181"/>
                <a:gd name="T1" fmla="*/ 0 h 509"/>
                <a:gd name="T2" fmla="*/ 0 w 181"/>
                <a:gd name="T3" fmla="*/ 0 h 509"/>
                <a:gd name="T4" fmla="*/ 0 w 181"/>
                <a:gd name="T5" fmla="*/ 0 h 509"/>
                <a:gd name="T6" fmla="*/ 0 w 181"/>
                <a:gd name="T7" fmla="*/ 0 h 509"/>
                <a:gd name="T8" fmla="*/ 0 w 181"/>
                <a:gd name="T9" fmla="*/ 0 h 509"/>
                <a:gd name="T10" fmla="*/ 0 w 181"/>
                <a:gd name="T11" fmla="*/ 0 h 509"/>
                <a:gd name="T12" fmla="*/ 0 w 181"/>
                <a:gd name="T13" fmla="*/ 0 h 509"/>
                <a:gd name="T14" fmla="*/ 0 w 181"/>
                <a:gd name="T15" fmla="*/ 0 h 509"/>
                <a:gd name="T16" fmla="*/ 0 w 181"/>
                <a:gd name="T17" fmla="*/ 0 h 509"/>
                <a:gd name="T18" fmla="*/ 0 w 181"/>
                <a:gd name="T19" fmla="*/ 0 h 509"/>
                <a:gd name="T20" fmla="*/ 0 w 181"/>
                <a:gd name="T21" fmla="*/ 0 h 509"/>
                <a:gd name="T22" fmla="*/ 0 w 181"/>
                <a:gd name="T23" fmla="*/ 0 h 509"/>
                <a:gd name="T24" fmla="*/ 0 w 181"/>
                <a:gd name="T25" fmla="*/ 0 h 509"/>
                <a:gd name="T26" fmla="*/ 0 w 181"/>
                <a:gd name="T27" fmla="*/ 0 h 509"/>
                <a:gd name="T28" fmla="*/ 0 w 181"/>
                <a:gd name="T29" fmla="*/ 0 h 509"/>
                <a:gd name="T30" fmla="*/ 0 w 181"/>
                <a:gd name="T31" fmla="*/ 0 h 509"/>
                <a:gd name="T32" fmla="*/ 0 w 181"/>
                <a:gd name="T33" fmla="*/ 0 h 509"/>
                <a:gd name="T34" fmla="*/ 0 w 181"/>
                <a:gd name="T35" fmla="*/ 0 h 509"/>
                <a:gd name="T36" fmla="*/ 0 w 181"/>
                <a:gd name="T37" fmla="*/ 0 h 5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1"/>
                <a:gd name="T58" fmla="*/ 0 h 509"/>
                <a:gd name="T59" fmla="*/ 181 w 181"/>
                <a:gd name="T60" fmla="*/ 509 h 5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1" h="509">
                  <a:moveTo>
                    <a:pt x="27" y="15"/>
                  </a:moveTo>
                  <a:lnTo>
                    <a:pt x="32" y="51"/>
                  </a:lnTo>
                  <a:lnTo>
                    <a:pt x="46" y="81"/>
                  </a:lnTo>
                  <a:lnTo>
                    <a:pt x="65" y="110"/>
                  </a:lnTo>
                  <a:lnTo>
                    <a:pt x="87" y="142"/>
                  </a:lnTo>
                  <a:lnTo>
                    <a:pt x="163" y="290"/>
                  </a:lnTo>
                  <a:lnTo>
                    <a:pt x="175" y="391"/>
                  </a:lnTo>
                  <a:lnTo>
                    <a:pt x="181" y="496"/>
                  </a:lnTo>
                  <a:lnTo>
                    <a:pt x="167" y="509"/>
                  </a:lnTo>
                  <a:lnTo>
                    <a:pt x="152" y="496"/>
                  </a:lnTo>
                  <a:lnTo>
                    <a:pt x="133" y="397"/>
                  </a:lnTo>
                  <a:lnTo>
                    <a:pt x="122" y="300"/>
                  </a:lnTo>
                  <a:lnTo>
                    <a:pt x="97" y="224"/>
                  </a:lnTo>
                  <a:lnTo>
                    <a:pt x="84" y="192"/>
                  </a:lnTo>
                  <a:lnTo>
                    <a:pt x="63" y="157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Freeform 981"/>
            <p:cNvSpPr>
              <a:spLocks/>
            </p:cNvSpPr>
            <p:nvPr/>
          </p:nvSpPr>
          <p:spPr bwMode="auto">
            <a:xfrm>
              <a:off x="2653" y="2208"/>
              <a:ext cx="45" cy="53"/>
            </a:xfrm>
            <a:custGeom>
              <a:avLst/>
              <a:gdLst>
                <a:gd name="T0" fmla="*/ 1 w 89"/>
                <a:gd name="T1" fmla="*/ 1 h 104"/>
                <a:gd name="T2" fmla="*/ 1 w 89"/>
                <a:gd name="T3" fmla="*/ 1 h 104"/>
                <a:gd name="T4" fmla="*/ 1 w 89"/>
                <a:gd name="T5" fmla="*/ 1 h 104"/>
                <a:gd name="T6" fmla="*/ 1 w 89"/>
                <a:gd name="T7" fmla="*/ 1 h 104"/>
                <a:gd name="T8" fmla="*/ 1 w 89"/>
                <a:gd name="T9" fmla="*/ 1 h 104"/>
                <a:gd name="T10" fmla="*/ 1 w 89"/>
                <a:gd name="T11" fmla="*/ 1 h 104"/>
                <a:gd name="T12" fmla="*/ 1 w 89"/>
                <a:gd name="T13" fmla="*/ 1 h 104"/>
                <a:gd name="T14" fmla="*/ 1 w 89"/>
                <a:gd name="T15" fmla="*/ 1 h 104"/>
                <a:gd name="T16" fmla="*/ 1 w 89"/>
                <a:gd name="T17" fmla="*/ 1 h 104"/>
                <a:gd name="T18" fmla="*/ 0 w 89"/>
                <a:gd name="T19" fmla="*/ 1 h 104"/>
                <a:gd name="T20" fmla="*/ 1 w 89"/>
                <a:gd name="T21" fmla="*/ 0 h 104"/>
                <a:gd name="T22" fmla="*/ 1 w 89"/>
                <a:gd name="T23" fmla="*/ 1 h 104"/>
                <a:gd name="T24" fmla="*/ 1 w 89"/>
                <a:gd name="T25" fmla="*/ 1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04"/>
                <a:gd name="T41" fmla="*/ 89 w 89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04">
                  <a:moveTo>
                    <a:pt x="28" y="15"/>
                  </a:moveTo>
                  <a:lnTo>
                    <a:pt x="34" y="42"/>
                  </a:lnTo>
                  <a:lnTo>
                    <a:pt x="53" y="49"/>
                  </a:lnTo>
                  <a:lnTo>
                    <a:pt x="61" y="23"/>
                  </a:lnTo>
                  <a:lnTo>
                    <a:pt x="76" y="9"/>
                  </a:lnTo>
                  <a:lnTo>
                    <a:pt x="89" y="23"/>
                  </a:lnTo>
                  <a:lnTo>
                    <a:pt x="78" y="104"/>
                  </a:lnTo>
                  <a:lnTo>
                    <a:pt x="49" y="103"/>
                  </a:lnTo>
                  <a:lnTo>
                    <a:pt x="23" y="80"/>
                  </a:lnTo>
                  <a:lnTo>
                    <a:pt x="0" y="13"/>
                  </a:lnTo>
                  <a:lnTo>
                    <a:pt x="15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1967541" y="43727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Client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8784299" y="430073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Server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4" name="直接箭头连接符 263"/>
          <p:cNvCxnSpPr/>
          <p:nvPr/>
        </p:nvCxnSpPr>
        <p:spPr>
          <a:xfrm>
            <a:off x="4559830" y="4804792"/>
            <a:ext cx="307234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 flipH="1">
            <a:off x="4495800" y="4516760"/>
            <a:ext cx="307234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4495800" y="4084713"/>
            <a:ext cx="30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Read (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572000" y="4724400"/>
            <a:ext cx="307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Write (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, data)</a:t>
            </a:r>
            <a:endParaRPr lang="zh-CN" alt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882" y="1988840"/>
            <a:ext cx="11572748" cy="332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8: Recursive ORAMs vs. non-recursive ORAMs,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837" y="1916832"/>
            <a:ext cx="11543792" cy="34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8: Recursive ORAMs vs. non-recursive ORAMs,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6835" y="2007463"/>
            <a:ext cx="5617464" cy="329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8: Recursive ORAMs vs. non-recursive ORAMs,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TP-ORAM and Path-ORAM have the best overall performance.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TP-ORAM and Path-ORAM have the best overall performance.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IBS-SR has acceptable performance, and achieves smaller cloud storage overhead than the two above.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TP-ORAM and Path-ORAM have the best overall performance.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IBS-SR has acceptable performance, and achieves smaller cloud storage overhead than the two above.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it-IT" altLang="zh-CN" sz="26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Basic-SR, Basic-HR and (recursive) BB-ORAM can be useful when database is small and client space is extremely tight.</a:t>
            </a:r>
            <a:endParaRPr lang="it-IT" altLang="zh-CN" sz="26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most ORAMs, there is a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trade-off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between the query cost and the client storage overhead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users may explore.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it-IT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most ORAMs, there is a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trade-off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between the query cost and the client storage overhead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users may explore.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it-IT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Limitations: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destroy the locality of references in datatabases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most ORAMs, there is a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trade-off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between the query cost and the client storage overhead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users may explore.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it-IT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Limitations: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destroy the locality of references in datatabases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only support read and write operations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most ORAMs, there is a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trade-off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between the query cost and the client storage overhead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users may explore.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it-IT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Limitations: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destroy the locality of references in datatabases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only support read and write operations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 lead to large overhead while answering complex 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0" y="1340768"/>
            <a:ext cx="10922429" cy="511256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 is ORAM?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Random Access Machine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[ORAM]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machine is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its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sequence of accessing (memory) locations is indistinguishable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any two inputs with the same length.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server cannot gain any information from the access pattern of client’s Read/ Write requests.</a:t>
            </a:r>
          </a:p>
        </p:txBody>
      </p:sp>
      <p:sp>
        <p:nvSpPr>
          <p:cNvPr id="145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Freeform 52"/>
          <p:cNvSpPr>
            <a:spLocks noEditPoints="1"/>
          </p:cNvSpPr>
          <p:nvPr/>
        </p:nvSpPr>
        <p:spPr bwMode="auto">
          <a:xfrm>
            <a:off x="3950791" y="4097681"/>
            <a:ext cx="98771" cy="132288"/>
          </a:xfrm>
          <a:custGeom>
            <a:avLst/>
            <a:gdLst>
              <a:gd name="T0" fmla="*/ 0 w 5"/>
              <a:gd name="T1" fmla="*/ 2147483647 h 8"/>
              <a:gd name="T2" fmla="*/ 2147483647 w 5"/>
              <a:gd name="T3" fmla="*/ 0 h 8"/>
              <a:gd name="T4" fmla="*/ 0 w 5"/>
              <a:gd name="T5" fmla="*/ 2147483647 h 8"/>
              <a:gd name="T6" fmla="*/ 0 w 5"/>
              <a:gd name="T7" fmla="*/ 2147483647 h 8"/>
              <a:gd name="T8" fmla="*/ 0 w 5"/>
              <a:gd name="T9" fmla="*/ 2147483647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8"/>
              <a:gd name="T17" fmla="*/ 5 w 5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8">
                <a:moveTo>
                  <a:pt x="0" y="8"/>
                </a:moveTo>
                <a:cubicBezTo>
                  <a:pt x="3" y="6"/>
                  <a:pt x="5" y="3"/>
                  <a:pt x="5" y="0"/>
                </a:cubicBezTo>
                <a:cubicBezTo>
                  <a:pt x="5" y="3"/>
                  <a:pt x="3" y="6"/>
                  <a:pt x="0" y="8"/>
                </a:cubicBezTo>
                <a:close/>
                <a:moveTo>
                  <a:pt x="0" y="8"/>
                </a:moveTo>
                <a:lnTo>
                  <a:pt x="0" y="8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" name="Freeform 53"/>
          <p:cNvSpPr>
            <a:spLocks noEditPoints="1"/>
          </p:cNvSpPr>
          <p:nvPr/>
        </p:nvSpPr>
        <p:spPr bwMode="auto">
          <a:xfrm>
            <a:off x="3848492" y="3933057"/>
            <a:ext cx="201069" cy="164625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2147483647 w 10"/>
              <a:gd name="T5" fmla="*/ 2147483647 h 10"/>
              <a:gd name="T6" fmla="*/ 2147483647 w 10"/>
              <a:gd name="T7" fmla="*/ 2147483647 h 10"/>
              <a:gd name="T8" fmla="*/ 2147483647 w 10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"/>
              <a:gd name="T16" fmla="*/ 0 h 10"/>
              <a:gd name="T17" fmla="*/ 10 w 10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" h="10">
                <a:moveTo>
                  <a:pt x="10" y="10"/>
                </a:moveTo>
                <a:cubicBezTo>
                  <a:pt x="10" y="5"/>
                  <a:pt x="6" y="0"/>
                  <a:pt x="0" y="0"/>
                </a:cubicBezTo>
                <a:cubicBezTo>
                  <a:pt x="6" y="0"/>
                  <a:pt x="10" y="5"/>
                  <a:pt x="10" y="10"/>
                </a:cubicBezTo>
                <a:close/>
                <a:moveTo>
                  <a:pt x="10" y="10"/>
                </a:moveTo>
                <a:lnTo>
                  <a:pt x="10" y="1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Freeform 54"/>
          <p:cNvSpPr>
            <a:spLocks noEditPoints="1"/>
          </p:cNvSpPr>
          <p:nvPr/>
        </p:nvSpPr>
        <p:spPr bwMode="auto">
          <a:xfrm>
            <a:off x="3672117" y="3933057"/>
            <a:ext cx="176377" cy="164625"/>
          </a:xfrm>
          <a:custGeom>
            <a:avLst/>
            <a:gdLst>
              <a:gd name="T0" fmla="*/ 2147483647 w 9"/>
              <a:gd name="T1" fmla="*/ 0 h 10"/>
              <a:gd name="T2" fmla="*/ 0 w 9"/>
              <a:gd name="T3" fmla="*/ 2147483647 h 10"/>
              <a:gd name="T4" fmla="*/ 2147483647 w 9"/>
              <a:gd name="T5" fmla="*/ 0 h 10"/>
              <a:gd name="T6" fmla="*/ 2147483647 w 9"/>
              <a:gd name="T7" fmla="*/ 0 h 10"/>
              <a:gd name="T8" fmla="*/ 2147483647 w 9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"/>
              <a:gd name="T16" fmla="*/ 0 h 10"/>
              <a:gd name="T17" fmla="*/ 9 w 9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" h="10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5"/>
                  <a:pt x="4" y="0"/>
                  <a:pt x="9" y="0"/>
                </a:cubicBezTo>
                <a:close/>
                <a:moveTo>
                  <a:pt x="9" y="0"/>
                </a:moveTo>
                <a:lnTo>
                  <a:pt x="9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" name="Freeform 55"/>
          <p:cNvSpPr>
            <a:spLocks noEditPoints="1"/>
          </p:cNvSpPr>
          <p:nvPr/>
        </p:nvSpPr>
        <p:spPr bwMode="auto">
          <a:xfrm>
            <a:off x="3672116" y="4097681"/>
            <a:ext cx="98771" cy="132288"/>
          </a:xfrm>
          <a:custGeom>
            <a:avLst/>
            <a:gdLst>
              <a:gd name="T0" fmla="*/ 0 w 5"/>
              <a:gd name="T1" fmla="*/ 0 h 8"/>
              <a:gd name="T2" fmla="*/ 2147483647 w 5"/>
              <a:gd name="T3" fmla="*/ 2147483647 h 8"/>
              <a:gd name="T4" fmla="*/ 0 w 5"/>
              <a:gd name="T5" fmla="*/ 0 h 8"/>
              <a:gd name="T6" fmla="*/ 0 w 5"/>
              <a:gd name="T7" fmla="*/ 0 h 8"/>
              <a:gd name="T8" fmla="*/ 0 w 5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8"/>
              <a:gd name="T17" fmla="*/ 5 w 5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8">
                <a:moveTo>
                  <a:pt x="0" y="0"/>
                </a:moveTo>
                <a:cubicBezTo>
                  <a:pt x="0" y="3"/>
                  <a:pt x="2" y="6"/>
                  <a:pt x="5" y="8"/>
                </a:cubicBezTo>
                <a:cubicBezTo>
                  <a:pt x="2" y="6"/>
                  <a:pt x="0" y="3"/>
                  <a:pt x="0" y="0"/>
                </a:cubicBez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" name="Freeform 56"/>
          <p:cNvSpPr>
            <a:spLocks noEditPoints="1"/>
          </p:cNvSpPr>
          <p:nvPr/>
        </p:nvSpPr>
        <p:spPr bwMode="auto">
          <a:xfrm>
            <a:off x="3453408" y="4229969"/>
            <a:ext cx="317479" cy="182263"/>
          </a:xfrm>
          <a:custGeom>
            <a:avLst/>
            <a:gdLst>
              <a:gd name="T0" fmla="*/ 2147483647 w 16"/>
              <a:gd name="T1" fmla="*/ 0 h 11"/>
              <a:gd name="T2" fmla="*/ 0 w 16"/>
              <a:gd name="T3" fmla="*/ 2147483647 h 11"/>
              <a:gd name="T4" fmla="*/ 2147483647 w 16"/>
              <a:gd name="T5" fmla="*/ 0 h 11"/>
              <a:gd name="T6" fmla="*/ 2147483647 w 16"/>
              <a:gd name="T7" fmla="*/ 0 h 11"/>
              <a:gd name="T8" fmla="*/ 2147483647 w 16"/>
              <a:gd name="T9" fmla="*/ 0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1"/>
              <a:gd name="T17" fmla="*/ 16 w 16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1">
                <a:moveTo>
                  <a:pt x="16" y="0"/>
                </a:moveTo>
                <a:cubicBezTo>
                  <a:pt x="8" y="2"/>
                  <a:pt x="0" y="3"/>
                  <a:pt x="0" y="11"/>
                </a:cubicBezTo>
                <a:cubicBezTo>
                  <a:pt x="0" y="3"/>
                  <a:pt x="8" y="2"/>
                  <a:pt x="16" y="0"/>
                </a:cubicBezTo>
                <a:close/>
                <a:moveTo>
                  <a:pt x="16" y="0"/>
                </a:moveTo>
                <a:lnTo>
                  <a:pt x="16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" name="Freeform 57"/>
          <p:cNvSpPr>
            <a:spLocks noEditPoints="1"/>
          </p:cNvSpPr>
          <p:nvPr/>
        </p:nvSpPr>
        <p:spPr bwMode="auto">
          <a:xfrm>
            <a:off x="3453408" y="4412231"/>
            <a:ext cx="3528" cy="364526"/>
          </a:xfrm>
          <a:custGeom>
            <a:avLst/>
            <a:gdLst>
              <a:gd name="T0" fmla="*/ 0 w 1"/>
              <a:gd name="T1" fmla="*/ 0 h 22"/>
              <a:gd name="T2" fmla="*/ 0 w 1"/>
              <a:gd name="T3" fmla="*/ 2147483647 h 22"/>
              <a:gd name="T4" fmla="*/ 0 w 1"/>
              <a:gd name="T5" fmla="*/ 0 h 22"/>
              <a:gd name="T6" fmla="*/ 0 w 1"/>
              <a:gd name="T7" fmla="*/ 0 h 22"/>
              <a:gd name="T8" fmla="*/ 0 w 1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2"/>
              <a:gd name="T17" fmla="*/ 1 w 1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2">
                <a:moveTo>
                  <a:pt x="0" y="0"/>
                </a:moveTo>
                <a:lnTo>
                  <a:pt x="0" y="2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Freeform 58"/>
          <p:cNvSpPr>
            <a:spLocks noEditPoints="1"/>
          </p:cNvSpPr>
          <p:nvPr/>
        </p:nvSpPr>
        <p:spPr bwMode="auto">
          <a:xfrm>
            <a:off x="3453409" y="4776758"/>
            <a:ext cx="137575" cy="2940"/>
          </a:xfrm>
          <a:custGeom>
            <a:avLst/>
            <a:gdLst>
              <a:gd name="T0" fmla="*/ 0 w 7"/>
              <a:gd name="T1" fmla="*/ 0 h 1"/>
              <a:gd name="T2" fmla="*/ 2147483647 w 7"/>
              <a:gd name="T3" fmla="*/ 0 h 1"/>
              <a:gd name="T4" fmla="*/ 0 w 7"/>
              <a:gd name="T5" fmla="*/ 0 h 1"/>
              <a:gd name="T6" fmla="*/ 0 w 7"/>
              <a:gd name="T7" fmla="*/ 0 h 1"/>
              <a:gd name="T8" fmla="*/ 0 w 7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"/>
              <a:gd name="T17" fmla="*/ 7 w 7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">
                <a:moveTo>
                  <a:pt x="0" y="0"/>
                </a:moveTo>
                <a:lnTo>
                  <a:pt x="7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" name="Freeform 59"/>
          <p:cNvSpPr>
            <a:spLocks noEditPoints="1"/>
          </p:cNvSpPr>
          <p:nvPr/>
        </p:nvSpPr>
        <p:spPr bwMode="auto">
          <a:xfrm>
            <a:off x="3590983" y="4776759"/>
            <a:ext cx="3528" cy="529151"/>
          </a:xfrm>
          <a:custGeom>
            <a:avLst/>
            <a:gdLst>
              <a:gd name="T0" fmla="*/ 0 w 1"/>
              <a:gd name="T1" fmla="*/ 0 h 32"/>
              <a:gd name="T2" fmla="*/ 0 w 1"/>
              <a:gd name="T3" fmla="*/ 2147483647 h 32"/>
              <a:gd name="T4" fmla="*/ 0 w 1"/>
              <a:gd name="T5" fmla="*/ 0 h 32"/>
              <a:gd name="T6" fmla="*/ 0 w 1"/>
              <a:gd name="T7" fmla="*/ 0 h 32"/>
              <a:gd name="T8" fmla="*/ 0 w 1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Freeform 60"/>
          <p:cNvSpPr>
            <a:spLocks noEditPoints="1"/>
          </p:cNvSpPr>
          <p:nvPr/>
        </p:nvSpPr>
        <p:spPr bwMode="auto">
          <a:xfrm>
            <a:off x="3590983" y="5305908"/>
            <a:ext cx="218708" cy="2940"/>
          </a:xfrm>
          <a:custGeom>
            <a:avLst/>
            <a:gdLst>
              <a:gd name="T0" fmla="*/ 0 w 11"/>
              <a:gd name="T1" fmla="*/ 0 h 1"/>
              <a:gd name="T2" fmla="*/ 2147483647 w 11"/>
              <a:gd name="T3" fmla="*/ 0 h 1"/>
              <a:gd name="T4" fmla="*/ 0 w 11"/>
              <a:gd name="T5" fmla="*/ 0 h 1"/>
              <a:gd name="T6" fmla="*/ 0 w 11"/>
              <a:gd name="T7" fmla="*/ 0 h 1"/>
              <a:gd name="T8" fmla="*/ 0 w 1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"/>
              <a:gd name="T16" fmla="*/ 0 h 1"/>
              <a:gd name="T17" fmla="*/ 11 w 1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" h="1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Freeform 61"/>
          <p:cNvSpPr>
            <a:spLocks noEditPoints="1"/>
          </p:cNvSpPr>
          <p:nvPr/>
        </p:nvSpPr>
        <p:spPr bwMode="auto">
          <a:xfrm>
            <a:off x="3809689" y="4776759"/>
            <a:ext cx="3528" cy="529151"/>
          </a:xfrm>
          <a:custGeom>
            <a:avLst/>
            <a:gdLst>
              <a:gd name="T0" fmla="*/ 0 w 1"/>
              <a:gd name="T1" fmla="*/ 2147483647 h 32"/>
              <a:gd name="T2" fmla="*/ 0 w 1"/>
              <a:gd name="T3" fmla="*/ 0 h 32"/>
              <a:gd name="T4" fmla="*/ 0 w 1"/>
              <a:gd name="T5" fmla="*/ 2147483647 h 32"/>
              <a:gd name="T6" fmla="*/ 0 w 1"/>
              <a:gd name="T7" fmla="*/ 2147483647 h 32"/>
              <a:gd name="T8" fmla="*/ 0 w 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32"/>
                </a:moveTo>
                <a:lnTo>
                  <a:pt x="0" y="0"/>
                </a:lnTo>
                <a:lnTo>
                  <a:pt x="0" y="32"/>
                </a:lnTo>
                <a:close/>
                <a:moveTo>
                  <a:pt x="0" y="32"/>
                </a:moveTo>
                <a:lnTo>
                  <a:pt x="0" y="3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Freeform 62"/>
          <p:cNvSpPr>
            <a:spLocks noEditPoints="1"/>
          </p:cNvSpPr>
          <p:nvPr/>
        </p:nvSpPr>
        <p:spPr bwMode="auto">
          <a:xfrm>
            <a:off x="3809689" y="4776758"/>
            <a:ext cx="98771" cy="2940"/>
          </a:xfrm>
          <a:custGeom>
            <a:avLst/>
            <a:gdLst>
              <a:gd name="T0" fmla="*/ 0 w 5"/>
              <a:gd name="T1" fmla="*/ 0 h 1"/>
              <a:gd name="T2" fmla="*/ 2147483647 w 5"/>
              <a:gd name="T3" fmla="*/ 0 h 1"/>
              <a:gd name="T4" fmla="*/ 0 w 5"/>
              <a:gd name="T5" fmla="*/ 0 h 1"/>
              <a:gd name="T6" fmla="*/ 0 w 5"/>
              <a:gd name="T7" fmla="*/ 0 h 1"/>
              <a:gd name="T8" fmla="*/ 0 w 5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1"/>
              <a:gd name="T17" fmla="*/ 5 w 5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1">
                <a:moveTo>
                  <a:pt x="0" y="0"/>
                </a:moveTo>
                <a:lnTo>
                  <a:pt x="5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Freeform 63"/>
          <p:cNvSpPr>
            <a:spLocks noEditPoints="1"/>
          </p:cNvSpPr>
          <p:nvPr/>
        </p:nvSpPr>
        <p:spPr bwMode="auto">
          <a:xfrm>
            <a:off x="3908461" y="4776759"/>
            <a:ext cx="3528" cy="529151"/>
          </a:xfrm>
          <a:custGeom>
            <a:avLst/>
            <a:gdLst>
              <a:gd name="T0" fmla="*/ 0 w 1"/>
              <a:gd name="T1" fmla="*/ 0 h 32"/>
              <a:gd name="T2" fmla="*/ 0 w 1"/>
              <a:gd name="T3" fmla="*/ 2147483647 h 32"/>
              <a:gd name="T4" fmla="*/ 0 w 1"/>
              <a:gd name="T5" fmla="*/ 0 h 32"/>
              <a:gd name="T6" fmla="*/ 0 w 1"/>
              <a:gd name="T7" fmla="*/ 0 h 32"/>
              <a:gd name="T8" fmla="*/ 0 w 1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" name="Freeform 64"/>
          <p:cNvSpPr>
            <a:spLocks noEditPoints="1"/>
          </p:cNvSpPr>
          <p:nvPr/>
        </p:nvSpPr>
        <p:spPr bwMode="auto">
          <a:xfrm>
            <a:off x="3908462" y="5305908"/>
            <a:ext cx="239873" cy="2940"/>
          </a:xfrm>
          <a:custGeom>
            <a:avLst/>
            <a:gdLst>
              <a:gd name="T0" fmla="*/ 0 w 12"/>
              <a:gd name="T1" fmla="*/ 0 h 1"/>
              <a:gd name="T2" fmla="*/ 2147483647 w 12"/>
              <a:gd name="T3" fmla="*/ 0 h 1"/>
              <a:gd name="T4" fmla="*/ 0 w 12"/>
              <a:gd name="T5" fmla="*/ 0 h 1"/>
              <a:gd name="T6" fmla="*/ 0 w 12"/>
              <a:gd name="T7" fmla="*/ 0 h 1"/>
              <a:gd name="T8" fmla="*/ 0 w 12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"/>
              <a:gd name="T17" fmla="*/ 12 w 1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">
                <a:moveTo>
                  <a:pt x="0" y="0"/>
                </a:moveTo>
                <a:lnTo>
                  <a:pt x="1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" name="Freeform 65"/>
          <p:cNvSpPr>
            <a:spLocks noEditPoints="1"/>
          </p:cNvSpPr>
          <p:nvPr/>
        </p:nvSpPr>
        <p:spPr bwMode="auto">
          <a:xfrm>
            <a:off x="4148333" y="4776759"/>
            <a:ext cx="3528" cy="529151"/>
          </a:xfrm>
          <a:custGeom>
            <a:avLst/>
            <a:gdLst>
              <a:gd name="T0" fmla="*/ 0 w 1"/>
              <a:gd name="T1" fmla="*/ 2147483647 h 32"/>
              <a:gd name="T2" fmla="*/ 0 w 1"/>
              <a:gd name="T3" fmla="*/ 0 h 32"/>
              <a:gd name="T4" fmla="*/ 0 w 1"/>
              <a:gd name="T5" fmla="*/ 2147483647 h 32"/>
              <a:gd name="T6" fmla="*/ 0 w 1"/>
              <a:gd name="T7" fmla="*/ 2147483647 h 32"/>
              <a:gd name="T8" fmla="*/ 0 w 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32"/>
                </a:moveTo>
                <a:lnTo>
                  <a:pt x="0" y="0"/>
                </a:lnTo>
                <a:lnTo>
                  <a:pt x="0" y="32"/>
                </a:lnTo>
                <a:close/>
                <a:moveTo>
                  <a:pt x="0" y="32"/>
                </a:moveTo>
                <a:lnTo>
                  <a:pt x="0" y="3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" name="Freeform 66"/>
          <p:cNvSpPr>
            <a:spLocks noEditPoints="1"/>
          </p:cNvSpPr>
          <p:nvPr/>
        </p:nvSpPr>
        <p:spPr bwMode="auto">
          <a:xfrm>
            <a:off x="4148333" y="4776758"/>
            <a:ext cx="119936" cy="2940"/>
          </a:xfrm>
          <a:custGeom>
            <a:avLst/>
            <a:gdLst>
              <a:gd name="T0" fmla="*/ 0 w 6"/>
              <a:gd name="T1" fmla="*/ 0 h 1"/>
              <a:gd name="T2" fmla="*/ 2147483647 w 6"/>
              <a:gd name="T3" fmla="*/ 0 h 1"/>
              <a:gd name="T4" fmla="*/ 0 w 6"/>
              <a:gd name="T5" fmla="*/ 0 h 1"/>
              <a:gd name="T6" fmla="*/ 0 w 6"/>
              <a:gd name="T7" fmla="*/ 0 h 1"/>
              <a:gd name="T8" fmla="*/ 0 w 6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1"/>
              <a:gd name="T17" fmla="*/ 6 w 6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1">
                <a:moveTo>
                  <a:pt x="0" y="0"/>
                </a:moveTo>
                <a:lnTo>
                  <a:pt x="6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" name="Freeform 67"/>
          <p:cNvSpPr>
            <a:spLocks noEditPoints="1"/>
          </p:cNvSpPr>
          <p:nvPr/>
        </p:nvSpPr>
        <p:spPr bwMode="auto">
          <a:xfrm>
            <a:off x="4268269" y="4412231"/>
            <a:ext cx="3528" cy="364526"/>
          </a:xfrm>
          <a:custGeom>
            <a:avLst/>
            <a:gdLst>
              <a:gd name="T0" fmla="*/ 0 w 1"/>
              <a:gd name="T1" fmla="*/ 2147483647 h 22"/>
              <a:gd name="T2" fmla="*/ 0 w 1"/>
              <a:gd name="T3" fmla="*/ 0 h 22"/>
              <a:gd name="T4" fmla="*/ 0 w 1"/>
              <a:gd name="T5" fmla="*/ 2147483647 h 22"/>
              <a:gd name="T6" fmla="*/ 0 w 1"/>
              <a:gd name="T7" fmla="*/ 2147483647 h 22"/>
              <a:gd name="T8" fmla="*/ 0 w 1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2"/>
              <a:gd name="T17" fmla="*/ 1 w 1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2">
                <a:moveTo>
                  <a:pt x="0" y="22"/>
                </a:moveTo>
                <a:lnTo>
                  <a:pt x="0" y="0"/>
                </a:lnTo>
                <a:lnTo>
                  <a:pt x="0" y="22"/>
                </a:lnTo>
                <a:close/>
                <a:moveTo>
                  <a:pt x="0" y="22"/>
                </a:moveTo>
                <a:lnTo>
                  <a:pt x="0" y="2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68"/>
          <p:cNvSpPr>
            <a:spLocks noChangeShapeType="1"/>
          </p:cNvSpPr>
          <p:nvPr/>
        </p:nvSpPr>
        <p:spPr bwMode="auto">
          <a:xfrm>
            <a:off x="4268269" y="4412231"/>
            <a:ext cx="3528" cy="2940"/>
          </a:xfrm>
          <a:prstGeom prst="line">
            <a:avLst/>
          </a:prstGeom>
          <a:noFill/>
          <a:ln w="25400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" name="Freeform 69"/>
          <p:cNvSpPr>
            <a:spLocks/>
          </p:cNvSpPr>
          <p:nvPr/>
        </p:nvSpPr>
        <p:spPr bwMode="auto">
          <a:xfrm>
            <a:off x="3453408" y="4087652"/>
            <a:ext cx="626368" cy="1221196"/>
          </a:xfrm>
          <a:custGeom>
            <a:avLst/>
            <a:gdLst>
              <a:gd name="T0" fmla="*/ 2147483647 w 41"/>
              <a:gd name="T1" fmla="*/ 2147483647 h 83"/>
              <a:gd name="T2" fmla="*/ 2147483647 w 41"/>
              <a:gd name="T3" fmla="*/ 2147483647 h 83"/>
              <a:gd name="T4" fmla="*/ 2147483647 w 41"/>
              <a:gd name="T5" fmla="*/ 2147483647 h 83"/>
              <a:gd name="T6" fmla="*/ 2147483647 w 41"/>
              <a:gd name="T7" fmla="*/ 0 h 83"/>
              <a:gd name="T8" fmla="*/ 2147483647 w 41"/>
              <a:gd name="T9" fmla="*/ 2147483647 h 83"/>
              <a:gd name="T10" fmla="*/ 2147483647 w 41"/>
              <a:gd name="T11" fmla="*/ 2147483647 h 83"/>
              <a:gd name="T12" fmla="*/ 0 w 41"/>
              <a:gd name="T13" fmla="*/ 2147483647 h 83"/>
              <a:gd name="T14" fmla="*/ 0 w 41"/>
              <a:gd name="T15" fmla="*/ 2147483647 h 83"/>
              <a:gd name="T16" fmla="*/ 2147483647 w 41"/>
              <a:gd name="T17" fmla="*/ 2147483647 h 83"/>
              <a:gd name="T18" fmla="*/ 2147483647 w 41"/>
              <a:gd name="T19" fmla="*/ 2147483647 h 83"/>
              <a:gd name="T20" fmla="*/ 2147483647 w 41"/>
              <a:gd name="T21" fmla="*/ 2147483647 h 83"/>
              <a:gd name="T22" fmla="*/ 2147483647 w 41"/>
              <a:gd name="T23" fmla="*/ 2147483647 h 83"/>
              <a:gd name="T24" fmla="*/ 2147483647 w 41"/>
              <a:gd name="T25" fmla="*/ 2147483647 h 83"/>
              <a:gd name="T26" fmla="*/ 2147483647 w 41"/>
              <a:gd name="T27" fmla="*/ 2147483647 h 83"/>
              <a:gd name="T28" fmla="*/ 2147483647 w 41"/>
              <a:gd name="T29" fmla="*/ 2147483647 h 83"/>
              <a:gd name="T30" fmla="*/ 2147483647 w 41"/>
              <a:gd name="T31" fmla="*/ 2147483647 h 83"/>
              <a:gd name="T32" fmla="*/ 2147483647 w 41"/>
              <a:gd name="T33" fmla="*/ 2147483647 h 83"/>
              <a:gd name="T34" fmla="*/ 2147483647 w 41"/>
              <a:gd name="T35" fmla="*/ 2147483647 h 8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"/>
              <a:gd name="T55" fmla="*/ 0 h 83"/>
              <a:gd name="T56" fmla="*/ 41 w 41"/>
              <a:gd name="T57" fmla="*/ 83 h 8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" h="83">
                <a:moveTo>
                  <a:pt x="41" y="29"/>
                </a:moveTo>
                <a:cubicBezTo>
                  <a:pt x="41" y="21"/>
                  <a:pt x="34" y="18"/>
                  <a:pt x="25" y="18"/>
                </a:cubicBezTo>
                <a:cubicBezTo>
                  <a:pt x="28" y="16"/>
                  <a:pt x="30" y="13"/>
                  <a:pt x="30" y="10"/>
                </a:cubicBezTo>
                <a:cubicBezTo>
                  <a:pt x="30" y="5"/>
                  <a:pt x="26" y="0"/>
                  <a:pt x="20" y="0"/>
                </a:cubicBezTo>
                <a:cubicBezTo>
                  <a:pt x="15" y="0"/>
                  <a:pt x="12" y="5"/>
                  <a:pt x="12" y="10"/>
                </a:cubicBezTo>
                <a:cubicBezTo>
                  <a:pt x="12" y="13"/>
                  <a:pt x="13" y="16"/>
                  <a:pt x="17" y="18"/>
                </a:cubicBezTo>
                <a:cubicBezTo>
                  <a:pt x="8" y="19"/>
                  <a:pt x="0" y="21"/>
                  <a:pt x="0" y="29"/>
                </a:cubicBezTo>
                <a:lnTo>
                  <a:pt x="0" y="51"/>
                </a:lnTo>
                <a:lnTo>
                  <a:pt x="7" y="51"/>
                </a:lnTo>
                <a:lnTo>
                  <a:pt x="7" y="83"/>
                </a:lnTo>
                <a:lnTo>
                  <a:pt x="18" y="83"/>
                </a:lnTo>
                <a:lnTo>
                  <a:pt x="18" y="51"/>
                </a:lnTo>
                <a:lnTo>
                  <a:pt x="23" y="51"/>
                </a:lnTo>
                <a:lnTo>
                  <a:pt x="23" y="83"/>
                </a:lnTo>
                <a:lnTo>
                  <a:pt x="35" y="83"/>
                </a:lnTo>
                <a:lnTo>
                  <a:pt x="35" y="51"/>
                </a:lnTo>
                <a:lnTo>
                  <a:pt x="41" y="51"/>
                </a:lnTo>
                <a:lnTo>
                  <a:pt x="41" y="29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" name="Freeform 71"/>
          <p:cNvSpPr>
            <a:spLocks noEditPoints="1"/>
          </p:cNvSpPr>
          <p:nvPr/>
        </p:nvSpPr>
        <p:spPr bwMode="auto">
          <a:xfrm>
            <a:off x="3950791" y="4097681"/>
            <a:ext cx="98771" cy="132288"/>
          </a:xfrm>
          <a:custGeom>
            <a:avLst/>
            <a:gdLst>
              <a:gd name="T0" fmla="*/ 0 w 5"/>
              <a:gd name="T1" fmla="*/ 2147483647 h 8"/>
              <a:gd name="T2" fmla="*/ 2147483647 w 5"/>
              <a:gd name="T3" fmla="*/ 0 h 8"/>
              <a:gd name="T4" fmla="*/ 0 w 5"/>
              <a:gd name="T5" fmla="*/ 2147483647 h 8"/>
              <a:gd name="T6" fmla="*/ 0 w 5"/>
              <a:gd name="T7" fmla="*/ 2147483647 h 8"/>
              <a:gd name="T8" fmla="*/ 0 w 5"/>
              <a:gd name="T9" fmla="*/ 2147483647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8"/>
              <a:gd name="T17" fmla="*/ 5 w 5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8">
                <a:moveTo>
                  <a:pt x="0" y="8"/>
                </a:moveTo>
                <a:cubicBezTo>
                  <a:pt x="3" y="6"/>
                  <a:pt x="5" y="3"/>
                  <a:pt x="5" y="0"/>
                </a:cubicBezTo>
                <a:cubicBezTo>
                  <a:pt x="5" y="3"/>
                  <a:pt x="3" y="6"/>
                  <a:pt x="0" y="8"/>
                </a:cubicBezTo>
                <a:close/>
                <a:moveTo>
                  <a:pt x="0" y="8"/>
                </a:moveTo>
                <a:lnTo>
                  <a:pt x="0" y="8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" name="Freeform 72"/>
          <p:cNvSpPr>
            <a:spLocks noEditPoints="1"/>
          </p:cNvSpPr>
          <p:nvPr/>
        </p:nvSpPr>
        <p:spPr bwMode="auto">
          <a:xfrm>
            <a:off x="3848492" y="3933057"/>
            <a:ext cx="201069" cy="164625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2147483647 w 10"/>
              <a:gd name="T5" fmla="*/ 2147483647 h 10"/>
              <a:gd name="T6" fmla="*/ 2147483647 w 10"/>
              <a:gd name="T7" fmla="*/ 2147483647 h 10"/>
              <a:gd name="T8" fmla="*/ 2147483647 w 10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"/>
              <a:gd name="T16" fmla="*/ 0 h 10"/>
              <a:gd name="T17" fmla="*/ 10 w 10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" h="10">
                <a:moveTo>
                  <a:pt x="10" y="10"/>
                </a:moveTo>
                <a:cubicBezTo>
                  <a:pt x="10" y="5"/>
                  <a:pt x="6" y="0"/>
                  <a:pt x="0" y="0"/>
                </a:cubicBezTo>
                <a:cubicBezTo>
                  <a:pt x="6" y="0"/>
                  <a:pt x="10" y="5"/>
                  <a:pt x="10" y="10"/>
                </a:cubicBezTo>
                <a:close/>
                <a:moveTo>
                  <a:pt x="10" y="10"/>
                </a:moveTo>
                <a:lnTo>
                  <a:pt x="10" y="1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" name="Freeform 73"/>
          <p:cNvSpPr>
            <a:spLocks noEditPoints="1"/>
          </p:cNvSpPr>
          <p:nvPr/>
        </p:nvSpPr>
        <p:spPr bwMode="auto">
          <a:xfrm>
            <a:off x="3672117" y="3933057"/>
            <a:ext cx="176377" cy="164625"/>
          </a:xfrm>
          <a:custGeom>
            <a:avLst/>
            <a:gdLst>
              <a:gd name="T0" fmla="*/ 2147483647 w 9"/>
              <a:gd name="T1" fmla="*/ 0 h 10"/>
              <a:gd name="T2" fmla="*/ 0 w 9"/>
              <a:gd name="T3" fmla="*/ 2147483647 h 10"/>
              <a:gd name="T4" fmla="*/ 2147483647 w 9"/>
              <a:gd name="T5" fmla="*/ 0 h 10"/>
              <a:gd name="T6" fmla="*/ 2147483647 w 9"/>
              <a:gd name="T7" fmla="*/ 0 h 10"/>
              <a:gd name="T8" fmla="*/ 2147483647 w 9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"/>
              <a:gd name="T16" fmla="*/ 0 h 10"/>
              <a:gd name="T17" fmla="*/ 9 w 9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" h="10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5"/>
                  <a:pt x="4" y="0"/>
                  <a:pt x="9" y="0"/>
                </a:cubicBezTo>
                <a:close/>
                <a:moveTo>
                  <a:pt x="9" y="0"/>
                </a:moveTo>
                <a:lnTo>
                  <a:pt x="9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" name="Freeform 74"/>
          <p:cNvSpPr>
            <a:spLocks noEditPoints="1"/>
          </p:cNvSpPr>
          <p:nvPr/>
        </p:nvSpPr>
        <p:spPr bwMode="auto">
          <a:xfrm>
            <a:off x="3672116" y="4097681"/>
            <a:ext cx="98771" cy="132288"/>
          </a:xfrm>
          <a:custGeom>
            <a:avLst/>
            <a:gdLst>
              <a:gd name="T0" fmla="*/ 0 w 5"/>
              <a:gd name="T1" fmla="*/ 0 h 8"/>
              <a:gd name="T2" fmla="*/ 2147483647 w 5"/>
              <a:gd name="T3" fmla="*/ 2147483647 h 8"/>
              <a:gd name="T4" fmla="*/ 0 w 5"/>
              <a:gd name="T5" fmla="*/ 0 h 8"/>
              <a:gd name="T6" fmla="*/ 0 w 5"/>
              <a:gd name="T7" fmla="*/ 0 h 8"/>
              <a:gd name="T8" fmla="*/ 0 w 5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8"/>
              <a:gd name="T17" fmla="*/ 5 w 5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8">
                <a:moveTo>
                  <a:pt x="0" y="0"/>
                </a:moveTo>
                <a:cubicBezTo>
                  <a:pt x="0" y="3"/>
                  <a:pt x="2" y="6"/>
                  <a:pt x="5" y="8"/>
                </a:cubicBezTo>
                <a:cubicBezTo>
                  <a:pt x="2" y="6"/>
                  <a:pt x="0" y="3"/>
                  <a:pt x="0" y="0"/>
                </a:cubicBez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Freeform 75"/>
          <p:cNvSpPr>
            <a:spLocks noEditPoints="1"/>
          </p:cNvSpPr>
          <p:nvPr/>
        </p:nvSpPr>
        <p:spPr bwMode="auto">
          <a:xfrm>
            <a:off x="3453408" y="4229969"/>
            <a:ext cx="317479" cy="182263"/>
          </a:xfrm>
          <a:custGeom>
            <a:avLst/>
            <a:gdLst>
              <a:gd name="T0" fmla="*/ 2147483647 w 16"/>
              <a:gd name="T1" fmla="*/ 0 h 11"/>
              <a:gd name="T2" fmla="*/ 0 w 16"/>
              <a:gd name="T3" fmla="*/ 2147483647 h 11"/>
              <a:gd name="T4" fmla="*/ 2147483647 w 16"/>
              <a:gd name="T5" fmla="*/ 0 h 11"/>
              <a:gd name="T6" fmla="*/ 2147483647 w 16"/>
              <a:gd name="T7" fmla="*/ 0 h 11"/>
              <a:gd name="T8" fmla="*/ 2147483647 w 16"/>
              <a:gd name="T9" fmla="*/ 0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1"/>
              <a:gd name="T17" fmla="*/ 16 w 16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1">
                <a:moveTo>
                  <a:pt x="16" y="0"/>
                </a:moveTo>
                <a:cubicBezTo>
                  <a:pt x="8" y="2"/>
                  <a:pt x="0" y="3"/>
                  <a:pt x="0" y="11"/>
                </a:cubicBezTo>
                <a:cubicBezTo>
                  <a:pt x="0" y="3"/>
                  <a:pt x="8" y="2"/>
                  <a:pt x="16" y="0"/>
                </a:cubicBezTo>
                <a:close/>
                <a:moveTo>
                  <a:pt x="16" y="0"/>
                </a:moveTo>
                <a:lnTo>
                  <a:pt x="16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Freeform 76"/>
          <p:cNvSpPr>
            <a:spLocks noEditPoints="1"/>
          </p:cNvSpPr>
          <p:nvPr/>
        </p:nvSpPr>
        <p:spPr bwMode="auto">
          <a:xfrm>
            <a:off x="3453408" y="4412231"/>
            <a:ext cx="3528" cy="364526"/>
          </a:xfrm>
          <a:custGeom>
            <a:avLst/>
            <a:gdLst>
              <a:gd name="T0" fmla="*/ 0 w 1"/>
              <a:gd name="T1" fmla="*/ 0 h 22"/>
              <a:gd name="T2" fmla="*/ 0 w 1"/>
              <a:gd name="T3" fmla="*/ 2147483647 h 22"/>
              <a:gd name="T4" fmla="*/ 0 w 1"/>
              <a:gd name="T5" fmla="*/ 0 h 22"/>
              <a:gd name="T6" fmla="*/ 0 w 1"/>
              <a:gd name="T7" fmla="*/ 0 h 22"/>
              <a:gd name="T8" fmla="*/ 0 w 1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2"/>
              <a:gd name="T17" fmla="*/ 1 w 1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2">
                <a:moveTo>
                  <a:pt x="0" y="0"/>
                </a:moveTo>
                <a:lnTo>
                  <a:pt x="0" y="2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" name="Freeform 77"/>
          <p:cNvSpPr>
            <a:spLocks noEditPoints="1"/>
          </p:cNvSpPr>
          <p:nvPr/>
        </p:nvSpPr>
        <p:spPr bwMode="auto">
          <a:xfrm>
            <a:off x="3453409" y="4776758"/>
            <a:ext cx="137575" cy="2940"/>
          </a:xfrm>
          <a:custGeom>
            <a:avLst/>
            <a:gdLst>
              <a:gd name="T0" fmla="*/ 0 w 7"/>
              <a:gd name="T1" fmla="*/ 0 h 1"/>
              <a:gd name="T2" fmla="*/ 2147483647 w 7"/>
              <a:gd name="T3" fmla="*/ 0 h 1"/>
              <a:gd name="T4" fmla="*/ 0 w 7"/>
              <a:gd name="T5" fmla="*/ 0 h 1"/>
              <a:gd name="T6" fmla="*/ 0 w 7"/>
              <a:gd name="T7" fmla="*/ 0 h 1"/>
              <a:gd name="T8" fmla="*/ 0 w 7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"/>
              <a:gd name="T17" fmla="*/ 7 w 7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">
                <a:moveTo>
                  <a:pt x="0" y="0"/>
                </a:moveTo>
                <a:lnTo>
                  <a:pt x="7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" name="Freeform 78"/>
          <p:cNvSpPr>
            <a:spLocks noEditPoints="1"/>
          </p:cNvSpPr>
          <p:nvPr/>
        </p:nvSpPr>
        <p:spPr bwMode="auto">
          <a:xfrm>
            <a:off x="3590983" y="4776759"/>
            <a:ext cx="3528" cy="529151"/>
          </a:xfrm>
          <a:custGeom>
            <a:avLst/>
            <a:gdLst>
              <a:gd name="T0" fmla="*/ 0 w 1"/>
              <a:gd name="T1" fmla="*/ 0 h 32"/>
              <a:gd name="T2" fmla="*/ 0 w 1"/>
              <a:gd name="T3" fmla="*/ 2147483647 h 32"/>
              <a:gd name="T4" fmla="*/ 0 w 1"/>
              <a:gd name="T5" fmla="*/ 0 h 32"/>
              <a:gd name="T6" fmla="*/ 0 w 1"/>
              <a:gd name="T7" fmla="*/ 0 h 32"/>
              <a:gd name="T8" fmla="*/ 0 w 1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" name="Freeform 79"/>
          <p:cNvSpPr>
            <a:spLocks noEditPoints="1"/>
          </p:cNvSpPr>
          <p:nvPr/>
        </p:nvSpPr>
        <p:spPr bwMode="auto">
          <a:xfrm>
            <a:off x="3590983" y="5305908"/>
            <a:ext cx="218708" cy="2940"/>
          </a:xfrm>
          <a:custGeom>
            <a:avLst/>
            <a:gdLst>
              <a:gd name="T0" fmla="*/ 0 w 11"/>
              <a:gd name="T1" fmla="*/ 0 h 1"/>
              <a:gd name="T2" fmla="*/ 2147483647 w 11"/>
              <a:gd name="T3" fmla="*/ 0 h 1"/>
              <a:gd name="T4" fmla="*/ 0 w 11"/>
              <a:gd name="T5" fmla="*/ 0 h 1"/>
              <a:gd name="T6" fmla="*/ 0 w 11"/>
              <a:gd name="T7" fmla="*/ 0 h 1"/>
              <a:gd name="T8" fmla="*/ 0 w 1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"/>
              <a:gd name="T16" fmla="*/ 0 h 1"/>
              <a:gd name="T17" fmla="*/ 11 w 1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" h="1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" name="Freeform 80"/>
          <p:cNvSpPr>
            <a:spLocks noEditPoints="1"/>
          </p:cNvSpPr>
          <p:nvPr/>
        </p:nvSpPr>
        <p:spPr bwMode="auto">
          <a:xfrm>
            <a:off x="3809689" y="4776759"/>
            <a:ext cx="3528" cy="529151"/>
          </a:xfrm>
          <a:custGeom>
            <a:avLst/>
            <a:gdLst>
              <a:gd name="T0" fmla="*/ 0 w 1"/>
              <a:gd name="T1" fmla="*/ 2147483647 h 32"/>
              <a:gd name="T2" fmla="*/ 0 w 1"/>
              <a:gd name="T3" fmla="*/ 0 h 32"/>
              <a:gd name="T4" fmla="*/ 0 w 1"/>
              <a:gd name="T5" fmla="*/ 2147483647 h 32"/>
              <a:gd name="T6" fmla="*/ 0 w 1"/>
              <a:gd name="T7" fmla="*/ 2147483647 h 32"/>
              <a:gd name="T8" fmla="*/ 0 w 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32"/>
                </a:moveTo>
                <a:lnTo>
                  <a:pt x="0" y="0"/>
                </a:lnTo>
                <a:lnTo>
                  <a:pt x="0" y="32"/>
                </a:lnTo>
                <a:close/>
                <a:moveTo>
                  <a:pt x="0" y="32"/>
                </a:moveTo>
                <a:lnTo>
                  <a:pt x="0" y="3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" name="Freeform 81"/>
          <p:cNvSpPr>
            <a:spLocks noEditPoints="1"/>
          </p:cNvSpPr>
          <p:nvPr/>
        </p:nvSpPr>
        <p:spPr bwMode="auto">
          <a:xfrm>
            <a:off x="3809689" y="4776758"/>
            <a:ext cx="98771" cy="2940"/>
          </a:xfrm>
          <a:custGeom>
            <a:avLst/>
            <a:gdLst>
              <a:gd name="T0" fmla="*/ 0 w 5"/>
              <a:gd name="T1" fmla="*/ 0 h 1"/>
              <a:gd name="T2" fmla="*/ 2147483647 w 5"/>
              <a:gd name="T3" fmla="*/ 0 h 1"/>
              <a:gd name="T4" fmla="*/ 0 w 5"/>
              <a:gd name="T5" fmla="*/ 0 h 1"/>
              <a:gd name="T6" fmla="*/ 0 w 5"/>
              <a:gd name="T7" fmla="*/ 0 h 1"/>
              <a:gd name="T8" fmla="*/ 0 w 5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1"/>
              <a:gd name="T17" fmla="*/ 5 w 5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1">
                <a:moveTo>
                  <a:pt x="0" y="0"/>
                </a:moveTo>
                <a:lnTo>
                  <a:pt x="5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" name="Freeform 82"/>
          <p:cNvSpPr>
            <a:spLocks noEditPoints="1"/>
          </p:cNvSpPr>
          <p:nvPr/>
        </p:nvSpPr>
        <p:spPr bwMode="auto">
          <a:xfrm>
            <a:off x="3908461" y="4776759"/>
            <a:ext cx="3528" cy="529151"/>
          </a:xfrm>
          <a:custGeom>
            <a:avLst/>
            <a:gdLst>
              <a:gd name="T0" fmla="*/ 0 w 1"/>
              <a:gd name="T1" fmla="*/ 0 h 32"/>
              <a:gd name="T2" fmla="*/ 0 w 1"/>
              <a:gd name="T3" fmla="*/ 2147483647 h 32"/>
              <a:gd name="T4" fmla="*/ 0 w 1"/>
              <a:gd name="T5" fmla="*/ 0 h 32"/>
              <a:gd name="T6" fmla="*/ 0 w 1"/>
              <a:gd name="T7" fmla="*/ 0 h 32"/>
              <a:gd name="T8" fmla="*/ 0 w 1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0"/>
                </a:moveTo>
                <a:lnTo>
                  <a:pt x="0" y="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" name="Freeform 83"/>
          <p:cNvSpPr>
            <a:spLocks noEditPoints="1"/>
          </p:cNvSpPr>
          <p:nvPr/>
        </p:nvSpPr>
        <p:spPr bwMode="auto">
          <a:xfrm>
            <a:off x="3908462" y="5305908"/>
            <a:ext cx="239873" cy="2940"/>
          </a:xfrm>
          <a:custGeom>
            <a:avLst/>
            <a:gdLst>
              <a:gd name="T0" fmla="*/ 0 w 12"/>
              <a:gd name="T1" fmla="*/ 0 h 1"/>
              <a:gd name="T2" fmla="*/ 2147483647 w 12"/>
              <a:gd name="T3" fmla="*/ 0 h 1"/>
              <a:gd name="T4" fmla="*/ 0 w 12"/>
              <a:gd name="T5" fmla="*/ 0 h 1"/>
              <a:gd name="T6" fmla="*/ 0 w 12"/>
              <a:gd name="T7" fmla="*/ 0 h 1"/>
              <a:gd name="T8" fmla="*/ 0 w 12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"/>
              <a:gd name="T17" fmla="*/ 12 w 1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">
                <a:moveTo>
                  <a:pt x="0" y="0"/>
                </a:moveTo>
                <a:lnTo>
                  <a:pt x="1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" name="Freeform 84"/>
          <p:cNvSpPr>
            <a:spLocks noEditPoints="1"/>
          </p:cNvSpPr>
          <p:nvPr/>
        </p:nvSpPr>
        <p:spPr bwMode="auto">
          <a:xfrm>
            <a:off x="4148333" y="4776759"/>
            <a:ext cx="3528" cy="529151"/>
          </a:xfrm>
          <a:custGeom>
            <a:avLst/>
            <a:gdLst>
              <a:gd name="T0" fmla="*/ 0 w 1"/>
              <a:gd name="T1" fmla="*/ 2147483647 h 32"/>
              <a:gd name="T2" fmla="*/ 0 w 1"/>
              <a:gd name="T3" fmla="*/ 0 h 32"/>
              <a:gd name="T4" fmla="*/ 0 w 1"/>
              <a:gd name="T5" fmla="*/ 2147483647 h 32"/>
              <a:gd name="T6" fmla="*/ 0 w 1"/>
              <a:gd name="T7" fmla="*/ 2147483647 h 32"/>
              <a:gd name="T8" fmla="*/ 0 w 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2"/>
              <a:gd name="T17" fmla="*/ 1 w 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2">
                <a:moveTo>
                  <a:pt x="0" y="32"/>
                </a:moveTo>
                <a:lnTo>
                  <a:pt x="0" y="0"/>
                </a:lnTo>
                <a:lnTo>
                  <a:pt x="0" y="32"/>
                </a:lnTo>
                <a:close/>
                <a:moveTo>
                  <a:pt x="0" y="32"/>
                </a:moveTo>
                <a:lnTo>
                  <a:pt x="0" y="3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" name="Freeform 85"/>
          <p:cNvSpPr>
            <a:spLocks noEditPoints="1"/>
          </p:cNvSpPr>
          <p:nvPr/>
        </p:nvSpPr>
        <p:spPr bwMode="auto">
          <a:xfrm>
            <a:off x="4148333" y="4776758"/>
            <a:ext cx="119936" cy="2940"/>
          </a:xfrm>
          <a:custGeom>
            <a:avLst/>
            <a:gdLst>
              <a:gd name="T0" fmla="*/ 0 w 6"/>
              <a:gd name="T1" fmla="*/ 0 h 1"/>
              <a:gd name="T2" fmla="*/ 2147483647 w 6"/>
              <a:gd name="T3" fmla="*/ 0 h 1"/>
              <a:gd name="T4" fmla="*/ 0 w 6"/>
              <a:gd name="T5" fmla="*/ 0 h 1"/>
              <a:gd name="T6" fmla="*/ 0 w 6"/>
              <a:gd name="T7" fmla="*/ 0 h 1"/>
              <a:gd name="T8" fmla="*/ 0 w 6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1"/>
              <a:gd name="T17" fmla="*/ 6 w 6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1">
                <a:moveTo>
                  <a:pt x="0" y="0"/>
                </a:moveTo>
                <a:lnTo>
                  <a:pt x="6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" name="Freeform 86"/>
          <p:cNvSpPr>
            <a:spLocks noEditPoints="1"/>
          </p:cNvSpPr>
          <p:nvPr/>
        </p:nvSpPr>
        <p:spPr bwMode="auto">
          <a:xfrm>
            <a:off x="4268269" y="4412231"/>
            <a:ext cx="3528" cy="364526"/>
          </a:xfrm>
          <a:custGeom>
            <a:avLst/>
            <a:gdLst>
              <a:gd name="T0" fmla="*/ 0 w 1"/>
              <a:gd name="T1" fmla="*/ 2147483647 h 22"/>
              <a:gd name="T2" fmla="*/ 0 w 1"/>
              <a:gd name="T3" fmla="*/ 0 h 22"/>
              <a:gd name="T4" fmla="*/ 0 w 1"/>
              <a:gd name="T5" fmla="*/ 2147483647 h 22"/>
              <a:gd name="T6" fmla="*/ 0 w 1"/>
              <a:gd name="T7" fmla="*/ 2147483647 h 22"/>
              <a:gd name="T8" fmla="*/ 0 w 1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2"/>
              <a:gd name="T17" fmla="*/ 1 w 1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2">
                <a:moveTo>
                  <a:pt x="0" y="22"/>
                </a:moveTo>
                <a:lnTo>
                  <a:pt x="0" y="0"/>
                </a:lnTo>
                <a:lnTo>
                  <a:pt x="0" y="22"/>
                </a:lnTo>
                <a:close/>
                <a:moveTo>
                  <a:pt x="0" y="22"/>
                </a:moveTo>
                <a:lnTo>
                  <a:pt x="0" y="22"/>
                </a:lnTo>
                <a:close/>
              </a:path>
            </a:pathLst>
          </a:custGeom>
          <a:solidFill>
            <a:srgbClr val="983232"/>
          </a:solidFill>
          <a:ln w="25400" cap="rnd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" name="Line 87"/>
          <p:cNvSpPr>
            <a:spLocks noChangeShapeType="1"/>
          </p:cNvSpPr>
          <p:nvPr/>
        </p:nvSpPr>
        <p:spPr bwMode="auto">
          <a:xfrm>
            <a:off x="4268269" y="4412231"/>
            <a:ext cx="3528" cy="2940"/>
          </a:xfrm>
          <a:prstGeom prst="line">
            <a:avLst/>
          </a:prstGeom>
          <a:noFill/>
          <a:ln w="25400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08"/>
          <p:cNvGrpSpPr>
            <a:grpSpLocks/>
          </p:cNvGrpSpPr>
          <p:nvPr/>
        </p:nvGrpSpPr>
        <p:grpSpPr bwMode="auto">
          <a:xfrm rot="1454824" flipH="1">
            <a:off x="7730930" y="4049594"/>
            <a:ext cx="1057220" cy="1222365"/>
            <a:chOff x="2001" y="1083"/>
            <a:chExt cx="1376" cy="2118"/>
          </a:xfrm>
        </p:grpSpPr>
        <p:sp>
          <p:nvSpPr>
            <p:cNvPr id="189" name="Freeform 909"/>
            <p:cNvSpPr>
              <a:spLocks/>
            </p:cNvSpPr>
            <p:nvPr/>
          </p:nvSpPr>
          <p:spPr bwMode="auto">
            <a:xfrm>
              <a:off x="2731" y="1374"/>
              <a:ext cx="123" cy="269"/>
            </a:xfrm>
            <a:custGeom>
              <a:avLst/>
              <a:gdLst>
                <a:gd name="T0" fmla="*/ 0 w 247"/>
                <a:gd name="T1" fmla="*/ 0 h 538"/>
                <a:gd name="T2" fmla="*/ 0 w 247"/>
                <a:gd name="T3" fmla="*/ 1 h 538"/>
                <a:gd name="T4" fmla="*/ 0 w 247"/>
                <a:gd name="T5" fmla="*/ 1 h 538"/>
                <a:gd name="T6" fmla="*/ 0 w 247"/>
                <a:gd name="T7" fmla="*/ 1 h 538"/>
                <a:gd name="T8" fmla="*/ 0 w 247"/>
                <a:gd name="T9" fmla="*/ 1 h 538"/>
                <a:gd name="T10" fmla="*/ 0 w 247"/>
                <a:gd name="T11" fmla="*/ 1 h 538"/>
                <a:gd name="T12" fmla="*/ 0 w 247"/>
                <a:gd name="T13" fmla="*/ 1 h 538"/>
                <a:gd name="T14" fmla="*/ 0 w 247"/>
                <a:gd name="T15" fmla="*/ 1 h 538"/>
                <a:gd name="T16" fmla="*/ 0 w 247"/>
                <a:gd name="T17" fmla="*/ 0 h 538"/>
                <a:gd name="T18" fmla="*/ 0 w 247"/>
                <a:gd name="T19" fmla="*/ 0 h 5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"/>
                <a:gd name="T31" fmla="*/ 0 h 538"/>
                <a:gd name="T32" fmla="*/ 247 w 247"/>
                <a:gd name="T33" fmla="*/ 538 h 5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" h="538">
                  <a:moveTo>
                    <a:pt x="136" y="0"/>
                  </a:moveTo>
                  <a:lnTo>
                    <a:pt x="57" y="84"/>
                  </a:lnTo>
                  <a:lnTo>
                    <a:pt x="0" y="152"/>
                  </a:lnTo>
                  <a:lnTo>
                    <a:pt x="119" y="272"/>
                  </a:lnTo>
                  <a:lnTo>
                    <a:pt x="182" y="538"/>
                  </a:lnTo>
                  <a:lnTo>
                    <a:pt x="212" y="342"/>
                  </a:lnTo>
                  <a:lnTo>
                    <a:pt x="148" y="169"/>
                  </a:lnTo>
                  <a:lnTo>
                    <a:pt x="247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0AD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910"/>
            <p:cNvSpPr>
              <a:spLocks/>
            </p:cNvSpPr>
            <p:nvPr/>
          </p:nvSpPr>
          <p:spPr bwMode="auto">
            <a:xfrm>
              <a:off x="2854" y="1372"/>
              <a:ext cx="67" cy="184"/>
            </a:xfrm>
            <a:custGeom>
              <a:avLst/>
              <a:gdLst>
                <a:gd name="T0" fmla="*/ 1 w 133"/>
                <a:gd name="T1" fmla="*/ 0 h 367"/>
                <a:gd name="T2" fmla="*/ 1 w 133"/>
                <a:gd name="T3" fmla="*/ 1 h 367"/>
                <a:gd name="T4" fmla="*/ 0 w 133"/>
                <a:gd name="T5" fmla="*/ 1 h 367"/>
                <a:gd name="T6" fmla="*/ 1 w 133"/>
                <a:gd name="T7" fmla="*/ 1 h 367"/>
                <a:gd name="T8" fmla="*/ 1 w 133"/>
                <a:gd name="T9" fmla="*/ 1 h 367"/>
                <a:gd name="T10" fmla="*/ 1 w 133"/>
                <a:gd name="T11" fmla="*/ 1 h 367"/>
                <a:gd name="T12" fmla="*/ 1 w 133"/>
                <a:gd name="T13" fmla="*/ 1 h 367"/>
                <a:gd name="T14" fmla="*/ 1 w 133"/>
                <a:gd name="T15" fmla="*/ 0 h 367"/>
                <a:gd name="T16" fmla="*/ 1 w 133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367"/>
                <a:gd name="T29" fmla="*/ 133 w 133"/>
                <a:gd name="T30" fmla="*/ 367 h 3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367">
                  <a:moveTo>
                    <a:pt x="43" y="0"/>
                  </a:moveTo>
                  <a:lnTo>
                    <a:pt x="47" y="164"/>
                  </a:lnTo>
                  <a:lnTo>
                    <a:pt x="0" y="300"/>
                  </a:lnTo>
                  <a:lnTo>
                    <a:pt x="47" y="367"/>
                  </a:lnTo>
                  <a:lnTo>
                    <a:pt x="72" y="276"/>
                  </a:lnTo>
                  <a:lnTo>
                    <a:pt x="133" y="169"/>
                  </a:lnTo>
                  <a:lnTo>
                    <a:pt x="91" y="10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911"/>
            <p:cNvSpPr>
              <a:spLocks/>
            </p:cNvSpPr>
            <p:nvPr/>
          </p:nvSpPr>
          <p:spPr bwMode="auto">
            <a:xfrm>
              <a:off x="2784" y="1356"/>
              <a:ext cx="106" cy="167"/>
            </a:xfrm>
            <a:custGeom>
              <a:avLst/>
              <a:gdLst>
                <a:gd name="T0" fmla="*/ 1 w 211"/>
                <a:gd name="T1" fmla="*/ 1 h 334"/>
                <a:gd name="T2" fmla="*/ 0 w 211"/>
                <a:gd name="T3" fmla="*/ 1 h 334"/>
                <a:gd name="T4" fmla="*/ 0 w 211"/>
                <a:gd name="T5" fmla="*/ 1 h 334"/>
                <a:gd name="T6" fmla="*/ 1 w 211"/>
                <a:gd name="T7" fmla="*/ 1 h 334"/>
                <a:gd name="T8" fmla="*/ 1 w 211"/>
                <a:gd name="T9" fmla="*/ 1 h 334"/>
                <a:gd name="T10" fmla="*/ 1 w 211"/>
                <a:gd name="T11" fmla="*/ 1 h 334"/>
                <a:gd name="T12" fmla="*/ 1 w 211"/>
                <a:gd name="T13" fmla="*/ 1 h 334"/>
                <a:gd name="T14" fmla="*/ 1 w 211"/>
                <a:gd name="T15" fmla="*/ 1 h 334"/>
                <a:gd name="T16" fmla="*/ 1 w 211"/>
                <a:gd name="T17" fmla="*/ 0 h 334"/>
                <a:gd name="T18" fmla="*/ 1 w 211"/>
                <a:gd name="T19" fmla="*/ 1 h 334"/>
                <a:gd name="T20" fmla="*/ 1 w 211"/>
                <a:gd name="T21" fmla="*/ 1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1"/>
                <a:gd name="T34" fmla="*/ 0 h 334"/>
                <a:gd name="T35" fmla="*/ 211 w 211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1" h="334">
                  <a:moveTo>
                    <a:pt x="29" y="70"/>
                  </a:moveTo>
                  <a:lnTo>
                    <a:pt x="0" y="141"/>
                  </a:lnTo>
                  <a:lnTo>
                    <a:pt x="0" y="217"/>
                  </a:lnTo>
                  <a:lnTo>
                    <a:pt x="95" y="334"/>
                  </a:lnTo>
                  <a:lnTo>
                    <a:pt x="89" y="184"/>
                  </a:lnTo>
                  <a:lnTo>
                    <a:pt x="141" y="112"/>
                  </a:lnTo>
                  <a:lnTo>
                    <a:pt x="198" y="175"/>
                  </a:lnTo>
                  <a:lnTo>
                    <a:pt x="211" y="68"/>
                  </a:lnTo>
                  <a:lnTo>
                    <a:pt x="188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912"/>
            <p:cNvSpPr>
              <a:spLocks/>
            </p:cNvSpPr>
            <p:nvPr/>
          </p:nvSpPr>
          <p:spPr bwMode="auto">
            <a:xfrm>
              <a:off x="2751" y="1153"/>
              <a:ext cx="469" cy="478"/>
            </a:xfrm>
            <a:custGeom>
              <a:avLst/>
              <a:gdLst>
                <a:gd name="T0" fmla="*/ 1 w 938"/>
                <a:gd name="T1" fmla="*/ 1 h 956"/>
                <a:gd name="T2" fmla="*/ 1 w 938"/>
                <a:gd name="T3" fmla="*/ 1 h 956"/>
                <a:gd name="T4" fmla="*/ 1 w 938"/>
                <a:gd name="T5" fmla="*/ 1 h 956"/>
                <a:gd name="T6" fmla="*/ 1 w 938"/>
                <a:gd name="T7" fmla="*/ 1 h 956"/>
                <a:gd name="T8" fmla="*/ 1 w 938"/>
                <a:gd name="T9" fmla="*/ 1 h 956"/>
                <a:gd name="T10" fmla="*/ 1 w 938"/>
                <a:gd name="T11" fmla="*/ 1 h 956"/>
                <a:gd name="T12" fmla="*/ 1 w 938"/>
                <a:gd name="T13" fmla="*/ 1 h 956"/>
                <a:gd name="T14" fmla="*/ 1 w 938"/>
                <a:gd name="T15" fmla="*/ 1 h 956"/>
                <a:gd name="T16" fmla="*/ 1 w 938"/>
                <a:gd name="T17" fmla="*/ 1 h 956"/>
                <a:gd name="T18" fmla="*/ 1 w 938"/>
                <a:gd name="T19" fmla="*/ 1 h 956"/>
                <a:gd name="T20" fmla="*/ 1 w 938"/>
                <a:gd name="T21" fmla="*/ 1 h 956"/>
                <a:gd name="T22" fmla="*/ 1 w 938"/>
                <a:gd name="T23" fmla="*/ 1 h 956"/>
                <a:gd name="T24" fmla="*/ 1 w 938"/>
                <a:gd name="T25" fmla="*/ 1 h 956"/>
                <a:gd name="T26" fmla="*/ 1 w 938"/>
                <a:gd name="T27" fmla="*/ 1 h 956"/>
                <a:gd name="T28" fmla="*/ 0 w 938"/>
                <a:gd name="T29" fmla="*/ 1 h 956"/>
                <a:gd name="T30" fmla="*/ 1 w 938"/>
                <a:gd name="T31" fmla="*/ 1 h 956"/>
                <a:gd name="T32" fmla="*/ 1 w 938"/>
                <a:gd name="T33" fmla="*/ 1 h 956"/>
                <a:gd name="T34" fmla="*/ 1 w 938"/>
                <a:gd name="T35" fmla="*/ 1 h 956"/>
                <a:gd name="T36" fmla="*/ 1 w 938"/>
                <a:gd name="T37" fmla="*/ 1 h 956"/>
                <a:gd name="T38" fmla="*/ 1 w 938"/>
                <a:gd name="T39" fmla="*/ 1 h 956"/>
                <a:gd name="T40" fmla="*/ 1 w 938"/>
                <a:gd name="T41" fmla="*/ 1 h 956"/>
                <a:gd name="T42" fmla="*/ 1 w 938"/>
                <a:gd name="T43" fmla="*/ 1 h 956"/>
                <a:gd name="T44" fmla="*/ 1 w 938"/>
                <a:gd name="T45" fmla="*/ 0 h 956"/>
                <a:gd name="T46" fmla="*/ 1 w 938"/>
                <a:gd name="T47" fmla="*/ 1 h 956"/>
                <a:gd name="T48" fmla="*/ 1 w 938"/>
                <a:gd name="T49" fmla="*/ 1 h 956"/>
                <a:gd name="T50" fmla="*/ 1 w 938"/>
                <a:gd name="T51" fmla="*/ 1 h 956"/>
                <a:gd name="T52" fmla="*/ 1 w 938"/>
                <a:gd name="T53" fmla="*/ 1 h 9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38"/>
                <a:gd name="T82" fmla="*/ 0 h 956"/>
                <a:gd name="T83" fmla="*/ 938 w 938"/>
                <a:gd name="T84" fmla="*/ 956 h 9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38" h="956">
                  <a:moveTo>
                    <a:pt x="748" y="129"/>
                  </a:moveTo>
                  <a:lnTo>
                    <a:pt x="870" y="240"/>
                  </a:lnTo>
                  <a:lnTo>
                    <a:pt x="938" y="316"/>
                  </a:lnTo>
                  <a:lnTo>
                    <a:pt x="874" y="620"/>
                  </a:lnTo>
                  <a:lnTo>
                    <a:pt x="834" y="855"/>
                  </a:lnTo>
                  <a:lnTo>
                    <a:pt x="646" y="956"/>
                  </a:lnTo>
                  <a:lnTo>
                    <a:pt x="450" y="835"/>
                  </a:lnTo>
                  <a:lnTo>
                    <a:pt x="380" y="722"/>
                  </a:lnTo>
                  <a:lnTo>
                    <a:pt x="478" y="757"/>
                  </a:lnTo>
                  <a:lnTo>
                    <a:pt x="604" y="819"/>
                  </a:lnTo>
                  <a:lnTo>
                    <a:pt x="596" y="707"/>
                  </a:lnTo>
                  <a:lnTo>
                    <a:pt x="370" y="601"/>
                  </a:lnTo>
                  <a:lnTo>
                    <a:pt x="277" y="475"/>
                  </a:lnTo>
                  <a:lnTo>
                    <a:pt x="28" y="449"/>
                  </a:lnTo>
                  <a:lnTo>
                    <a:pt x="0" y="321"/>
                  </a:lnTo>
                  <a:lnTo>
                    <a:pt x="100" y="316"/>
                  </a:lnTo>
                  <a:lnTo>
                    <a:pt x="233" y="274"/>
                  </a:lnTo>
                  <a:lnTo>
                    <a:pt x="254" y="407"/>
                  </a:lnTo>
                  <a:lnTo>
                    <a:pt x="338" y="331"/>
                  </a:lnTo>
                  <a:lnTo>
                    <a:pt x="380" y="224"/>
                  </a:lnTo>
                  <a:lnTo>
                    <a:pt x="575" y="162"/>
                  </a:lnTo>
                  <a:lnTo>
                    <a:pt x="659" y="80"/>
                  </a:lnTo>
                  <a:lnTo>
                    <a:pt x="545" y="0"/>
                  </a:lnTo>
                  <a:lnTo>
                    <a:pt x="697" y="40"/>
                  </a:lnTo>
                  <a:lnTo>
                    <a:pt x="803" y="110"/>
                  </a:lnTo>
                  <a:lnTo>
                    <a:pt x="748" y="129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913"/>
            <p:cNvSpPr>
              <a:spLocks/>
            </p:cNvSpPr>
            <p:nvPr/>
          </p:nvSpPr>
          <p:spPr bwMode="auto">
            <a:xfrm>
              <a:off x="2048" y="1549"/>
              <a:ext cx="904" cy="990"/>
            </a:xfrm>
            <a:custGeom>
              <a:avLst/>
              <a:gdLst>
                <a:gd name="T0" fmla="*/ 0 w 1809"/>
                <a:gd name="T1" fmla="*/ 0 h 1980"/>
                <a:gd name="T2" fmla="*/ 0 w 1809"/>
                <a:gd name="T3" fmla="*/ 1 h 1980"/>
                <a:gd name="T4" fmla="*/ 0 w 1809"/>
                <a:gd name="T5" fmla="*/ 1 h 1980"/>
                <a:gd name="T6" fmla="*/ 0 w 1809"/>
                <a:gd name="T7" fmla="*/ 1 h 1980"/>
                <a:gd name="T8" fmla="*/ 0 w 1809"/>
                <a:gd name="T9" fmla="*/ 1 h 1980"/>
                <a:gd name="T10" fmla="*/ 0 w 1809"/>
                <a:gd name="T11" fmla="*/ 1 h 1980"/>
                <a:gd name="T12" fmla="*/ 0 w 1809"/>
                <a:gd name="T13" fmla="*/ 1 h 1980"/>
                <a:gd name="T14" fmla="*/ 0 w 1809"/>
                <a:gd name="T15" fmla="*/ 1 h 1980"/>
                <a:gd name="T16" fmla="*/ 0 w 1809"/>
                <a:gd name="T17" fmla="*/ 1 h 1980"/>
                <a:gd name="T18" fmla="*/ 0 w 1809"/>
                <a:gd name="T19" fmla="*/ 1 h 1980"/>
                <a:gd name="T20" fmla="*/ 0 w 1809"/>
                <a:gd name="T21" fmla="*/ 1 h 1980"/>
                <a:gd name="T22" fmla="*/ 0 w 1809"/>
                <a:gd name="T23" fmla="*/ 1 h 1980"/>
                <a:gd name="T24" fmla="*/ 0 w 1809"/>
                <a:gd name="T25" fmla="*/ 1 h 1980"/>
                <a:gd name="T26" fmla="*/ 0 w 1809"/>
                <a:gd name="T27" fmla="*/ 1 h 1980"/>
                <a:gd name="T28" fmla="*/ 0 w 1809"/>
                <a:gd name="T29" fmla="*/ 1 h 1980"/>
                <a:gd name="T30" fmla="*/ 0 w 1809"/>
                <a:gd name="T31" fmla="*/ 1 h 1980"/>
                <a:gd name="T32" fmla="*/ 0 w 1809"/>
                <a:gd name="T33" fmla="*/ 1 h 1980"/>
                <a:gd name="T34" fmla="*/ 0 w 1809"/>
                <a:gd name="T35" fmla="*/ 1 h 1980"/>
                <a:gd name="T36" fmla="*/ 0 w 1809"/>
                <a:gd name="T37" fmla="*/ 1 h 1980"/>
                <a:gd name="T38" fmla="*/ 0 w 1809"/>
                <a:gd name="T39" fmla="*/ 1 h 1980"/>
                <a:gd name="T40" fmla="*/ 0 w 1809"/>
                <a:gd name="T41" fmla="*/ 1 h 1980"/>
                <a:gd name="T42" fmla="*/ 0 w 1809"/>
                <a:gd name="T43" fmla="*/ 1 h 1980"/>
                <a:gd name="T44" fmla="*/ 0 w 1809"/>
                <a:gd name="T45" fmla="*/ 1 h 1980"/>
                <a:gd name="T46" fmla="*/ 0 w 1809"/>
                <a:gd name="T47" fmla="*/ 1 h 1980"/>
                <a:gd name="T48" fmla="*/ 0 w 1809"/>
                <a:gd name="T49" fmla="*/ 1 h 1980"/>
                <a:gd name="T50" fmla="*/ 0 w 1809"/>
                <a:gd name="T51" fmla="*/ 1 h 1980"/>
                <a:gd name="T52" fmla="*/ 0 w 1809"/>
                <a:gd name="T53" fmla="*/ 1 h 1980"/>
                <a:gd name="T54" fmla="*/ 0 w 1809"/>
                <a:gd name="T55" fmla="*/ 1 h 1980"/>
                <a:gd name="T56" fmla="*/ 0 w 1809"/>
                <a:gd name="T57" fmla="*/ 1 h 1980"/>
                <a:gd name="T58" fmla="*/ 0 w 1809"/>
                <a:gd name="T59" fmla="*/ 1 h 1980"/>
                <a:gd name="T60" fmla="*/ 0 w 1809"/>
                <a:gd name="T61" fmla="*/ 1 h 1980"/>
                <a:gd name="T62" fmla="*/ 0 w 1809"/>
                <a:gd name="T63" fmla="*/ 1 h 1980"/>
                <a:gd name="T64" fmla="*/ 0 w 1809"/>
                <a:gd name="T65" fmla="*/ 1 h 1980"/>
                <a:gd name="T66" fmla="*/ 0 w 1809"/>
                <a:gd name="T67" fmla="*/ 1 h 1980"/>
                <a:gd name="T68" fmla="*/ 0 w 1809"/>
                <a:gd name="T69" fmla="*/ 1 h 1980"/>
                <a:gd name="T70" fmla="*/ 0 w 1809"/>
                <a:gd name="T71" fmla="*/ 1 h 1980"/>
                <a:gd name="T72" fmla="*/ 0 w 1809"/>
                <a:gd name="T73" fmla="*/ 1 h 1980"/>
                <a:gd name="T74" fmla="*/ 0 w 1809"/>
                <a:gd name="T75" fmla="*/ 1 h 1980"/>
                <a:gd name="T76" fmla="*/ 0 w 1809"/>
                <a:gd name="T77" fmla="*/ 1 h 1980"/>
                <a:gd name="T78" fmla="*/ 0 w 1809"/>
                <a:gd name="T79" fmla="*/ 1 h 1980"/>
                <a:gd name="T80" fmla="*/ 0 w 1809"/>
                <a:gd name="T81" fmla="*/ 1 h 1980"/>
                <a:gd name="T82" fmla="*/ 0 w 1809"/>
                <a:gd name="T83" fmla="*/ 1 h 1980"/>
                <a:gd name="T84" fmla="*/ 0 w 1809"/>
                <a:gd name="T85" fmla="*/ 1 h 1980"/>
                <a:gd name="T86" fmla="*/ 0 w 1809"/>
                <a:gd name="T87" fmla="*/ 1 h 1980"/>
                <a:gd name="T88" fmla="*/ 0 w 1809"/>
                <a:gd name="T89" fmla="*/ 1 h 1980"/>
                <a:gd name="T90" fmla="*/ 0 w 1809"/>
                <a:gd name="T91" fmla="*/ 1 h 1980"/>
                <a:gd name="T92" fmla="*/ 0 w 1809"/>
                <a:gd name="T93" fmla="*/ 1 h 1980"/>
                <a:gd name="T94" fmla="*/ 0 w 1809"/>
                <a:gd name="T95" fmla="*/ 1 h 1980"/>
                <a:gd name="T96" fmla="*/ 0 w 1809"/>
                <a:gd name="T97" fmla="*/ 1 h 1980"/>
                <a:gd name="T98" fmla="*/ 0 w 1809"/>
                <a:gd name="T99" fmla="*/ 1 h 1980"/>
                <a:gd name="T100" fmla="*/ 0 w 1809"/>
                <a:gd name="T101" fmla="*/ 1 h 1980"/>
                <a:gd name="T102" fmla="*/ 0 w 1809"/>
                <a:gd name="T103" fmla="*/ 1 h 1980"/>
                <a:gd name="T104" fmla="*/ 0 w 1809"/>
                <a:gd name="T105" fmla="*/ 1 h 1980"/>
                <a:gd name="T106" fmla="*/ 0 w 1809"/>
                <a:gd name="T107" fmla="*/ 1 h 1980"/>
                <a:gd name="T108" fmla="*/ 0 w 1809"/>
                <a:gd name="T109" fmla="*/ 1 h 1980"/>
                <a:gd name="T110" fmla="*/ 0 w 1809"/>
                <a:gd name="T111" fmla="*/ 1 h 1980"/>
                <a:gd name="T112" fmla="*/ 0 w 1809"/>
                <a:gd name="T113" fmla="*/ 1 h 1980"/>
                <a:gd name="T114" fmla="*/ 0 w 1809"/>
                <a:gd name="T115" fmla="*/ 1 h 1980"/>
                <a:gd name="T116" fmla="*/ 0 w 1809"/>
                <a:gd name="T117" fmla="*/ 1 h 1980"/>
                <a:gd name="T118" fmla="*/ 0 w 1809"/>
                <a:gd name="T119" fmla="*/ 0 h 1980"/>
                <a:gd name="T120" fmla="*/ 0 w 1809"/>
                <a:gd name="T121" fmla="*/ 0 h 19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09"/>
                <a:gd name="T184" fmla="*/ 0 h 1980"/>
                <a:gd name="T185" fmla="*/ 1809 w 1809"/>
                <a:gd name="T186" fmla="*/ 1980 h 19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09" h="1980">
                  <a:moveTo>
                    <a:pt x="1388" y="0"/>
                  </a:moveTo>
                  <a:lnTo>
                    <a:pt x="1256" y="97"/>
                  </a:lnTo>
                  <a:lnTo>
                    <a:pt x="1032" y="112"/>
                  </a:lnTo>
                  <a:lnTo>
                    <a:pt x="954" y="146"/>
                  </a:lnTo>
                  <a:lnTo>
                    <a:pt x="878" y="138"/>
                  </a:lnTo>
                  <a:lnTo>
                    <a:pt x="795" y="133"/>
                  </a:lnTo>
                  <a:lnTo>
                    <a:pt x="732" y="175"/>
                  </a:lnTo>
                  <a:lnTo>
                    <a:pt x="783" y="260"/>
                  </a:lnTo>
                  <a:lnTo>
                    <a:pt x="696" y="321"/>
                  </a:lnTo>
                  <a:lnTo>
                    <a:pt x="646" y="454"/>
                  </a:lnTo>
                  <a:lnTo>
                    <a:pt x="606" y="581"/>
                  </a:lnTo>
                  <a:lnTo>
                    <a:pt x="633" y="770"/>
                  </a:lnTo>
                  <a:lnTo>
                    <a:pt x="703" y="874"/>
                  </a:lnTo>
                  <a:lnTo>
                    <a:pt x="717" y="644"/>
                  </a:lnTo>
                  <a:lnTo>
                    <a:pt x="779" y="441"/>
                  </a:lnTo>
                  <a:lnTo>
                    <a:pt x="899" y="446"/>
                  </a:lnTo>
                  <a:lnTo>
                    <a:pt x="990" y="538"/>
                  </a:lnTo>
                  <a:lnTo>
                    <a:pt x="1004" y="714"/>
                  </a:lnTo>
                  <a:lnTo>
                    <a:pt x="891" y="846"/>
                  </a:lnTo>
                  <a:lnTo>
                    <a:pt x="969" y="965"/>
                  </a:lnTo>
                  <a:lnTo>
                    <a:pt x="886" y="1015"/>
                  </a:lnTo>
                  <a:lnTo>
                    <a:pt x="1017" y="1098"/>
                  </a:lnTo>
                  <a:lnTo>
                    <a:pt x="1158" y="1106"/>
                  </a:lnTo>
                  <a:lnTo>
                    <a:pt x="1258" y="1150"/>
                  </a:lnTo>
                  <a:lnTo>
                    <a:pt x="1357" y="1178"/>
                  </a:lnTo>
                  <a:lnTo>
                    <a:pt x="1304" y="1273"/>
                  </a:lnTo>
                  <a:lnTo>
                    <a:pt x="1298" y="1406"/>
                  </a:lnTo>
                  <a:lnTo>
                    <a:pt x="1186" y="1406"/>
                  </a:lnTo>
                  <a:lnTo>
                    <a:pt x="1101" y="1461"/>
                  </a:lnTo>
                  <a:lnTo>
                    <a:pt x="1150" y="1271"/>
                  </a:lnTo>
                  <a:lnTo>
                    <a:pt x="1011" y="1302"/>
                  </a:lnTo>
                  <a:lnTo>
                    <a:pt x="907" y="1336"/>
                  </a:lnTo>
                  <a:lnTo>
                    <a:pt x="857" y="1197"/>
                  </a:lnTo>
                  <a:lnTo>
                    <a:pt x="766" y="1281"/>
                  </a:lnTo>
                  <a:lnTo>
                    <a:pt x="726" y="1174"/>
                  </a:lnTo>
                  <a:lnTo>
                    <a:pt x="604" y="1281"/>
                  </a:lnTo>
                  <a:lnTo>
                    <a:pt x="549" y="1406"/>
                  </a:lnTo>
                  <a:lnTo>
                    <a:pt x="361" y="1560"/>
                  </a:lnTo>
                  <a:lnTo>
                    <a:pt x="221" y="1505"/>
                  </a:lnTo>
                  <a:lnTo>
                    <a:pt x="53" y="1547"/>
                  </a:lnTo>
                  <a:lnTo>
                    <a:pt x="0" y="1684"/>
                  </a:lnTo>
                  <a:lnTo>
                    <a:pt x="53" y="1847"/>
                  </a:lnTo>
                  <a:lnTo>
                    <a:pt x="169" y="1653"/>
                  </a:lnTo>
                  <a:lnTo>
                    <a:pt x="272" y="1653"/>
                  </a:lnTo>
                  <a:lnTo>
                    <a:pt x="591" y="1980"/>
                  </a:lnTo>
                  <a:lnTo>
                    <a:pt x="899" y="1709"/>
                  </a:lnTo>
                  <a:lnTo>
                    <a:pt x="1304" y="1623"/>
                  </a:lnTo>
                  <a:lnTo>
                    <a:pt x="1399" y="1326"/>
                  </a:lnTo>
                  <a:lnTo>
                    <a:pt x="1519" y="1125"/>
                  </a:lnTo>
                  <a:lnTo>
                    <a:pt x="1578" y="1079"/>
                  </a:lnTo>
                  <a:lnTo>
                    <a:pt x="1606" y="903"/>
                  </a:lnTo>
                  <a:lnTo>
                    <a:pt x="1809" y="652"/>
                  </a:lnTo>
                  <a:lnTo>
                    <a:pt x="1790" y="591"/>
                  </a:lnTo>
                  <a:lnTo>
                    <a:pt x="1549" y="462"/>
                  </a:lnTo>
                  <a:lnTo>
                    <a:pt x="1682" y="579"/>
                  </a:lnTo>
                  <a:lnTo>
                    <a:pt x="1598" y="657"/>
                  </a:lnTo>
                  <a:lnTo>
                    <a:pt x="1500" y="650"/>
                  </a:lnTo>
                  <a:lnTo>
                    <a:pt x="1437" y="483"/>
                  </a:lnTo>
                  <a:lnTo>
                    <a:pt x="1397" y="270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914"/>
            <p:cNvSpPr>
              <a:spLocks/>
            </p:cNvSpPr>
            <p:nvPr/>
          </p:nvSpPr>
          <p:spPr bwMode="auto">
            <a:xfrm>
              <a:off x="3088" y="1843"/>
              <a:ext cx="98" cy="154"/>
            </a:xfrm>
            <a:custGeom>
              <a:avLst/>
              <a:gdLst>
                <a:gd name="T0" fmla="*/ 1 w 196"/>
                <a:gd name="T1" fmla="*/ 0 h 308"/>
                <a:gd name="T2" fmla="*/ 1 w 196"/>
                <a:gd name="T3" fmla="*/ 1 h 308"/>
                <a:gd name="T4" fmla="*/ 1 w 196"/>
                <a:gd name="T5" fmla="*/ 1 h 308"/>
                <a:gd name="T6" fmla="*/ 1 w 196"/>
                <a:gd name="T7" fmla="*/ 1 h 308"/>
                <a:gd name="T8" fmla="*/ 0 w 196"/>
                <a:gd name="T9" fmla="*/ 1 h 308"/>
                <a:gd name="T10" fmla="*/ 0 w 196"/>
                <a:gd name="T11" fmla="*/ 1 h 308"/>
                <a:gd name="T12" fmla="*/ 1 w 196"/>
                <a:gd name="T13" fmla="*/ 1 h 308"/>
                <a:gd name="T14" fmla="*/ 1 w 196"/>
                <a:gd name="T15" fmla="*/ 0 h 308"/>
                <a:gd name="T16" fmla="*/ 1 w 196"/>
                <a:gd name="T17" fmla="*/ 0 h 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308"/>
                <a:gd name="T29" fmla="*/ 196 w 196"/>
                <a:gd name="T30" fmla="*/ 308 h 3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308">
                  <a:moveTo>
                    <a:pt x="76" y="0"/>
                  </a:moveTo>
                  <a:lnTo>
                    <a:pt x="105" y="84"/>
                  </a:lnTo>
                  <a:lnTo>
                    <a:pt x="196" y="224"/>
                  </a:lnTo>
                  <a:lnTo>
                    <a:pt x="82" y="308"/>
                  </a:lnTo>
                  <a:lnTo>
                    <a:pt x="0" y="308"/>
                  </a:lnTo>
                  <a:lnTo>
                    <a:pt x="0" y="190"/>
                  </a:lnTo>
                  <a:lnTo>
                    <a:pt x="8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915"/>
            <p:cNvSpPr>
              <a:spLocks/>
            </p:cNvSpPr>
            <p:nvPr/>
          </p:nvSpPr>
          <p:spPr bwMode="auto">
            <a:xfrm>
              <a:off x="2806" y="2025"/>
              <a:ext cx="198" cy="223"/>
            </a:xfrm>
            <a:custGeom>
              <a:avLst/>
              <a:gdLst>
                <a:gd name="T0" fmla="*/ 0 w 397"/>
                <a:gd name="T1" fmla="*/ 0 h 447"/>
                <a:gd name="T2" fmla="*/ 0 w 397"/>
                <a:gd name="T3" fmla="*/ 0 h 447"/>
                <a:gd name="T4" fmla="*/ 0 w 397"/>
                <a:gd name="T5" fmla="*/ 0 h 447"/>
                <a:gd name="T6" fmla="*/ 0 w 397"/>
                <a:gd name="T7" fmla="*/ 0 h 447"/>
                <a:gd name="T8" fmla="*/ 0 w 397"/>
                <a:gd name="T9" fmla="*/ 0 h 447"/>
                <a:gd name="T10" fmla="*/ 0 w 397"/>
                <a:gd name="T11" fmla="*/ 0 h 447"/>
                <a:gd name="T12" fmla="*/ 0 w 397"/>
                <a:gd name="T13" fmla="*/ 0 h 447"/>
                <a:gd name="T14" fmla="*/ 0 w 397"/>
                <a:gd name="T15" fmla="*/ 0 h 447"/>
                <a:gd name="T16" fmla="*/ 0 w 397"/>
                <a:gd name="T17" fmla="*/ 0 h 447"/>
                <a:gd name="T18" fmla="*/ 0 w 397"/>
                <a:gd name="T19" fmla="*/ 0 h 447"/>
                <a:gd name="T20" fmla="*/ 0 w 397"/>
                <a:gd name="T21" fmla="*/ 0 h 447"/>
                <a:gd name="T22" fmla="*/ 0 w 397"/>
                <a:gd name="T23" fmla="*/ 0 h 447"/>
                <a:gd name="T24" fmla="*/ 0 w 397"/>
                <a:gd name="T25" fmla="*/ 0 h 447"/>
                <a:gd name="T26" fmla="*/ 0 w 397"/>
                <a:gd name="T27" fmla="*/ 0 h 447"/>
                <a:gd name="T28" fmla="*/ 0 w 397"/>
                <a:gd name="T29" fmla="*/ 0 h 447"/>
                <a:gd name="T30" fmla="*/ 0 w 397"/>
                <a:gd name="T31" fmla="*/ 0 h 447"/>
                <a:gd name="T32" fmla="*/ 0 w 397"/>
                <a:gd name="T33" fmla="*/ 0 h 4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7"/>
                <a:gd name="T52" fmla="*/ 0 h 447"/>
                <a:gd name="T53" fmla="*/ 397 w 397"/>
                <a:gd name="T54" fmla="*/ 447 h 4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7" h="447">
                  <a:moveTo>
                    <a:pt x="374" y="19"/>
                  </a:moveTo>
                  <a:lnTo>
                    <a:pt x="215" y="0"/>
                  </a:lnTo>
                  <a:lnTo>
                    <a:pt x="186" y="55"/>
                  </a:lnTo>
                  <a:lnTo>
                    <a:pt x="249" y="135"/>
                  </a:lnTo>
                  <a:lnTo>
                    <a:pt x="243" y="203"/>
                  </a:lnTo>
                  <a:lnTo>
                    <a:pt x="194" y="224"/>
                  </a:lnTo>
                  <a:lnTo>
                    <a:pt x="186" y="287"/>
                  </a:lnTo>
                  <a:lnTo>
                    <a:pt x="137" y="295"/>
                  </a:lnTo>
                  <a:lnTo>
                    <a:pt x="74" y="181"/>
                  </a:lnTo>
                  <a:lnTo>
                    <a:pt x="0" y="228"/>
                  </a:lnTo>
                  <a:lnTo>
                    <a:pt x="51" y="333"/>
                  </a:lnTo>
                  <a:lnTo>
                    <a:pt x="106" y="407"/>
                  </a:lnTo>
                  <a:lnTo>
                    <a:pt x="199" y="447"/>
                  </a:lnTo>
                  <a:lnTo>
                    <a:pt x="323" y="317"/>
                  </a:lnTo>
                  <a:lnTo>
                    <a:pt x="397" y="144"/>
                  </a:lnTo>
                  <a:lnTo>
                    <a:pt x="374" y="19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916"/>
            <p:cNvSpPr>
              <a:spLocks/>
            </p:cNvSpPr>
            <p:nvPr/>
          </p:nvSpPr>
          <p:spPr bwMode="auto">
            <a:xfrm>
              <a:off x="2803" y="1514"/>
              <a:ext cx="279" cy="279"/>
            </a:xfrm>
            <a:custGeom>
              <a:avLst/>
              <a:gdLst>
                <a:gd name="T0" fmla="*/ 0 w 559"/>
                <a:gd name="T1" fmla="*/ 0 h 559"/>
                <a:gd name="T2" fmla="*/ 0 w 559"/>
                <a:gd name="T3" fmla="*/ 0 h 559"/>
                <a:gd name="T4" fmla="*/ 0 w 559"/>
                <a:gd name="T5" fmla="*/ 0 h 559"/>
                <a:gd name="T6" fmla="*/ 0 w 559"/>
                <a:gd name="T7" fmla="*/ 0 h 559"/>
                <a:gd name="T8" fmla="*/ 0 w 559"/>
                <a:gd name="T9" fmla="*/ 0 h 559"/>
                <a:gd name="T10" fmla="*/ 0 w 559"/>
                <a:gd name="T11" fmla="*/ 0 h 559"/>
                <a:gd name="T12" fmla="*/ 0 w 559"/>
                <a:gd name="T13" fmla="*/ 0 h 559"/>
                <a:gd name="T14" fmla="*/ 0 w 559"/>
                <a:gd name="T15" fmla="*/ 0 h 559"/>
                <a:gd name="T16" fmla="*/ 0 w 559"/>
                <a:gd name="T17" fmla="*/ 0 h 559"/>
                <a:gd name="T18" fmla="*/ 0 w 559"/>
                <a:gd name="T19" fmla="*/ 0 h 559"/>
                <a:gd name="T20" fmla="*/ 0 w 559"/>
                <a:gd name="T21" fmla="*/ 0 h 559"/>
                <a:gd name="T22" fmla="*/ 0 w 559"/>
                <a:gd name="T23" fmla="*/ 0 h 559"/>
                <a:gd name="T24" fmla="*/ 0 w 559"/>
                <a:gd name="T25" fmla="*/ 0 h 559"/>
                <a:gd name="T26" fmla="*/ 0 w 559"/>
                <a:gd name="T27" fmla="*/ 0 h 559"/>
                <a:gd name="T28" fmla="*/ 0 w 559"/>
                <a:gd name="T29" fmla="*/ 0 h 559"/>
                <a:gd name="T30" fmla="*/ 0 w 559"/>
                <a:gd name="T31" fmla="*/ 0 h 559"/>
                <a:gd name="T32" fmla="*/ 0 w 559"/>
                <a:gd name="T33" fmla="*/ 0 h 559"/>
                <a:gd name="T34" fmla="*/ 0 w 559"/>
                <a:gd name="T35" fmla="*/ 0 h 559"/>
                <a:gd name="T36" fmla="*/ 0 w 559"/>
                <a:gd name="T37" fmla="*/ 0 h 559"/>
                <a:gd name="T38" fmla="*/ 0 w 559"/>
                <a:gd name="T39" fmla="*/ 0 h 5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9"/>
                <a:gd name="T61" fmla="*/ 0 h 559"/>
                <a:gd name="T62" fmla="*/ 559 w 559"/>
                <a:gd name="T63" fmla="*/ 559 h 5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9" h="559">
                  <a:moveTo>
                    <a:pt x="276" y="0"/>
                  </a:moveTo>
                  <a:lnTo>
                    <a:pt x="262" y="92"/>
                  </a:lnTo>
                  <a:lnTo>
                    <a:pt x="321" y="170"/>
                  </a:lnTo>
                  <a:lnTo>
                    <a:pt x="217" y="166"/>
                  </a:lnTo>
                  <a:lnTo>
                    <a:pt x="152" y="192"/>
                  </a:lnTo>
                  <a:lnTo>
                    <a:pt x="125" y="259"/>
                  </a:lnTo>
                  <a:lnTo>
                    <a:pt x="164" y="358"/>
                  </a:lnTo>
                  <a:lnTo>
                    <a:pt x="135" y="394"/>
                  </a:lnTo>
                  <a:lnTo>
                    <a:pt x="46" y="137"/>
                  </a:lnTo>
                  <a:lnTo>
                    <a:pt x="0" y="506"/>
                  </a:lnTo>
                  <a:lnTo>
                    <a:pt x="38" y="533"/>
                  </a:lnTo>
                  <a:lnTo>
                    <a:pt x="101" y="555"/>
                  </a:lnTo>
                  <a:lnTo>
                    <a:pt x="236" y="514"/>
                  </a:lnTo>
                  <a:lnTo>
                    <a:pt x="359" y="559"/>
                  </a:lnTo>
                  <a:lnTo>
                    <a:pt x="496" y="445"/>
                  </a:lnTo>
                  <a:lnTo>
                    <a:pt x="528" y="312"/>
                  </a:lnTo>
                  <a:lnTo>
                    <a:pt x="559" y="259"/>
                  </a:lnTo>
                  <a:lnTo>
                    <a:pt x="426" y="192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917"/>
            <p:cNvSpPr>
              <a:spLocks/>
            </p:cNvSpPr>
            <p:nvPr/>
          </p:nvSpPr>
          <p:spPr bwMode="auto">
            <a:xfrm>
              <a:off x="2931" y="1234"/>
              <a:ext cx="288" cy="398"/>
            </a:xfrm>
            <a:custGeom>
              <a:avLst/>
              <a:gdLst>
                <a:gd name="T0" fmla="*/ 1 w 575"/>
                <a:gd name="T1" fmla="*/ 0 h 796"/>
                <a:gd name="T2" fmla="*/ 1 w 575"/>
                <a:gd name="T3" fmla="*/ 1 h 796"/>
                <a:gd name="T4" fmla="*/ 1 w 575"/>
                <a:gd name="T5" fmla="*/ 1 h 796"/>
                <a:gd name="T6" fmla="*/ 1 w 575"/>
                <a:gd name="T7" fmla="*/ 1 h 796"/>
                <a:gd name="T8" fmla="*/ 1 w 575"/>
                <a:gd name="T9" fmla="*/ 1 h 796"/>
                <a:gd name="T10" fmla="*/ 1 w 575"/>
                <a:gd name="T11" fmla="*/ 1 h 796"/>
                <a:gd name="T12" fmla="*/ 1 w 575"/>
                <a:gd name="T13" fmla="*/ 1 h 796"/>
                <a:gd name="T14" fmla="*/ 1 w 575"/>
                <a:gd name="T15" fmla="*/ 1 h 796"/>
                <a:gd name="T16" fmla="*/ 1 w 575"/>
                <a:gd name="T17" fmla="*/ 1 h 796"/>
                <a:gd name="T18" fmla="*/ 1 w 575"/>
                <a:gd name="T19" fmla="*/ 1 h 796"/>
                <a:gd name="T20" fmla="*/ 1 w 575"/>
                <a:gd name="T21" fmla="*/ 1 h 796"/>
                <a:gd name="T22" fmla="*/ 1 w 575"/>
                <a:gd name="T23" fmla="*/ 1 h 796"/>
                <a:gd name="T24" fmla="*/ 1 w 575"/>
                <a:gd name="T25" fmla="*/ 1 h 796"/>
                <a:gd name="T26" fmla="*/ 1 w 575"/>
                <a:gd name="T27" fmla="*/ 1 h 796"/>
                <a:gd name="T28" fmla="*/ 1 w 575"/>
                <a:gd name="T29" fmla="*/ 1 h 796"/>
                <a:gd name="T30" fmla="*/ 1 w 575"/>
                <a:gd name="T31" fmla="*/ 1 h 796"/>
                <a:gd name="T32" fmla="*/ 1 w 575"/>
                <a:gd name="T33" fmla="*/ 1 h 796"/>
                <a:gd name="T34" fmla="*/ 1 w 575"/>
                <a:gd name="T35" fmla="*/ 1 h 796"/>
                <a:gd name="T36" fmla="*/ 1 w 575"/>
                <a:gd name="T37" fmla="*/ 1 h 796"/>
                <a:gd name="T38" fmla="*/ 1 w 575"/>
                <a:gd name="T39" fmla="*/ 1 h 796"/>
                <a:gd name="T40" fmla="*/ 0 w 575"/>
                <a:gd name="T41" fmla="*/ 1 h 796"/>
                <a:gd name="T42" fmla="*/ 1 w 575"/>
                <a:gd name="T43" fmla="*/ 1 h 796"/>
                <a:gd name="T44" fmla="*/ 1 w 575"/>
                <a:gd name="T45" fmla="*/ 1 h 796"/>
                <a:gd name="T46" fmla="*/ 1 w 575"/>
                <a:gd name="T47" fmla="*/ 1 h 796"/>
                <a:gd name="T48" fmla="*/ 1 w 575"/>
                <a:gd name="T49" fmla="*/ 1 h 796"/>
                <a:gd name="T50" fmla="*/ 1 w 575"/>
                <a:gd name="T51" fmla="*/ 1 h 796"/>
                <a:gd name="T52" fmla="*/ 1 w 575"/>
                <a:gd name="T53" fmla="*/ 0 h 796"/>
                <a:gd name="T54" fmla="*/ 1 w 575"/>
                <a:gd name="T55" fmla="*/ 0 h 7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75"/>
                <a:gd name="T85" fmla="*/ 0 h 796"/>
                <a:gd name="T86" fmla="*/ 575 w 575"/>
                <a:gd name="T87" fmla="*/ 796 h 7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75" h="796">
                  <a:moveTo>
                    <a:pt x="353" y="0"/>
                  </a:moveTo>
                  <a:lnTo>
                    <a:pt x="366" y="76"/>
                  </a:lnTo>
                  <a:lnTo>
                    <a:pt x="285" y="201"/>
                  </a:lnTo>
                  <a:lnTo>
                    <a:pt x="209" y="285"/>
                  </a:lnTo>
                  <a:lnTo>
                    <a:pt x="258" y="355"/>
                  </a:lnTo>
                  <a:lnTo>
                    <a:pt x="376" y="384"/>
                  </a:lnTo>
                  <a:lnTo>
                    <a:pt x="410" y="319"/>
                  </a:lnTo>
                  <a:lnTo>
                    <a:pt x="480" y="298"/>
                  </a:lnTo>
                  <a:lnTo>
                    <a:pt x="515" y="368"/>
                  </a:lnTo>
                  <a:lnTo>
                    <a:pt x="534" y="416"/>
                  </a:lnTo>
                  <a:lnTo>
                    <a:pt x="575" y="560"/>
                  </a:lnTo>
                  <a:lnTo>
                    <a:pt x="541" y="709"/>
                  </a:lnTo>
                  <a:lnTo>
                    <a:pt x="431" y="796"/>
                  </a:lnTo>
                  <a:lnTo>
                    <a:pt x="270" y="781"/>
                  </a:lnTo>
                  <a:lnTo>
                    <a:pt x="127" y="691"/>
                  </a:lnTo>
                  <a:lnTo>
                    <a:pt x="306" y="726"/>
                  </a:lnTo>
                  <a:lnTo>
                    <a:pt x="368" y="671"/>
                  </a:lnTo>
                  <a:lnTo>
                    <a:pt x="346" y="585"/>
                  </a:lnTo>
                  <a:lnTo>
                    <a:pt x="222" y="572"/>
                  </a:lnTo>
                  <a:lnTo>
                    <a:pt x="110" y="501"/>
                  </a:lnTo>
                  <a:lnTo>
                    <a:pt x="0" y="401"/>
                  </a:lnTo>
                  <a:lnTo>
                    <a:pt x="34" y="334"/>
                  </a:lnTo>
                  <a:lnTo>
                    <a:pt x="34" y="180"/>
                  </a:lnTo>
                  <a:lnTo>
                    <a:pt x="117" y="60"/>
                  </a:lnTo>
                  <a:lnTo>
                    <a:pt x="230" y="47"/>
                  </a:lnTo>
                  <a:lnTo>
                    <a:pt x="290" y="4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918"/>
            <p:cNvSpPr>
              <a:spLocks/>
            </p:cNvSpPr>
            <p:nvPr/>
          </p:nvSpPr>
          <p:spPr bwMode="auto">
            <a:xfrm>
              <a:off x="2415" y="1608"/>
              <a:ext cx="680" cy="481"/>
            </a:xfrm>
            <a:custGeom>
              <a:avLst/>
              <a:gdLst>
                <a:gd name="T0" fmla="*/ 1 w 1359"/>
                <a:gd name="T1" fmla="*/ 0 h 961"/>
                <a:gd name="T2" fmla="*/ 1 w 1359"/>
                <a:gd name="T3" fmla="*/ 1 h 961"/>
                <a:gd name="T4" fmla="*/ 1 w 1359"/>
                <a:gd name="T5" fmla="*/ 1 h 961"/>
                <a:gd name="T6" fmla="*/ 1 w 1359"/>
                <a:gd name="T7" fmla="*/ 1 h 961"/>
                <a:gd name="T8" fmla="*/ 1 w 1359"/>
                <a:gd name="T9" fmla="*/ 1 h 961"/>
                <a:gd name="T10" fmla="*/ 1 w 1359"/>
                <a:gd name="T11" fmla="*/ 1 h 961"/>
                <a:gd name="T12" fmla="*/ 1 w 1359"/>
                <a:gd name="T13" fmla="*/ 1 h 961"/>
                <a:gd name="T14" fmla="*/ 1 w 1359"/>
                <a:gd name="T15" fmla="*/ 1 h 961"/>
                <a:gd name="T16" fmla="*/ 0 w 1359"/>
                <a:gd name="T17" fmla="*/ 1 h 961"/>
                <a:gd name="T18" fmla="*/ 1 w 1359"/>
                <a:gd name="T19" fmla="*/ 1 h 961"/>
                <a:gd name="T20" fmla="*/ 1 w 1359"/>
                <a:gd name="T21" fmla="*/ 1 h 961"/>
                <a:gd name="T22" fmla="*/ 1 w 1359"/>
                <a:gd name="T23" fmla="*/ 1 h 961"/>
                <a:gd name="T24" fmla="*/ 1 w 1359"/>
                <a:gd name="T25" fmla="*/ 1 h 961"/>
                <a:gd name="T26" fmla="*/ 1 w 1359"/>
                <a:gd name="T27" fmla="*/ 1 h 961"/>
                <a:gd name="T28" fmla="*/ 1 w 1359"/>
                <a:gd name="T29" fmla="*/ 1 h 961"/>
                <a:gd name="T30" fmla="*/ 1 w 1359"/>
                <a:gd name="T31" fmla="*/ 1 h 961"/>
                <a:gd name="T32" fmla="*/ 1 w 1359"/>
                <a:gd name="T33" fmla="*/ 1 h 961"/>
                <a:gd name="T34" fmla="*/ 1 w 1359"/>
                <a:gd name="T35" fmla="*/ 1 h 961"/>
                <a:gd name="T36" fmla="*/ 1 w 1359"/>
                <a:gd name="T37" fmla="*/ 1 h 961"/>
                <a:gd name="T38" fmla="*/ 1 w 1359"/>
                <a:gd name="T39" fmla="*/ 1 h 961"/>
                <a:gd name="T40" fmla="*/ 1 w 1359"/>
                <a:gd name="T41" fmla="*/ 1 h 961"/>
                <a:gd name="T42" fmla="*/ 1 w 1359"/>
                <a:gd name="T43" fmla="*/ 1 h 961"/>
                <a:gd name="T44" fmla="*/ 1 w 1359"/>
                <a:gd name="T45" fmla="*/ 1 h 961"/>
                <a:gd name="T46" fmla="*/ 1 w 1359"/>
                <a:gd name="T47" fmla="*/ 1 h 961"/>
                <a:gd name="T48" fmla="*/ 1 w 1359"/>
                <a:gd name="T49" fmla="*/ 1 h 961"/>
                <a:gd name="T50" fmla="*/ 1 w 1359"/>
                <a:gd name="T51" fmla="*/ 1 h 961"/>
                <a:gd name="T52" fmla="*/ 1 w 1359"/>
                <a:gd name="T53" fmla="*/ 1 h 961"/>
                <a:gd name="T54" fmla="*/ 1 w 1359"/>
                <a:gd name="T55" fmla="*/ 1 h 961"/>
                <a:gd name="T56" fmla="*/ 1 w 1359"/>
                <a:gd name="T57" fmla="*/ 1 h 961"/>
                <a:gd name="T58" fmla="*/ 1 w 1359"/>
                <a:gd name="T59" fmla="*/ 1 h 961"/>
                <a:gd name="T60" fmla="*/ 1 w 1359"/>
                <a:gd name="T61" fmla="*/ 1 h 961"/>
                <a:gd name="T62" fmla="*/ 1 w 1359"/>
                <a:gd name="T63" fmla="*/ 1 h 961"/>
                <a:gd name="T64" fmla="*/ 1 w 1359"/>
                <a:gd name="T65" fmla="*/ 1 h 961"/>
                <a:gd name="T66" fmla="*/ 1 w 1359"/>
                <a:gd name="T67" fmla="*/ 1 h 961"/>
                <a:gd name="T68" fmla="*/ 1 w 1359"/>
                <a:gd name="T69" fmla="*/ 1 h 961"/>
                <a:gd name="T70" fmla="*/ 1 w 1359"/>
                <a:gd name="T71" fmla="*/ 1 h 961"/>
                <a:gd name="T72" fmla="*/ 1 w 1359"/>
                <a:gd name="T73" fmla="*/ 1 h 961"/>
                <a:gd name="T74" fmla="*/ 1 w 1359"/>
                <a:gd name="T75" fmla="*/ 1 h 961"/>
                <a:gd name="T76" fmla="*/ 1 w 1359"/>
                <a:gd name="T77" fmla="*/ 1 h 961"/>
                <a:gd name="T78" fmla="*/ 1 w 1359"/>
                <a:gd name="T79" fmla="*/ 1 h 961"/>
                <a:gd name="T80" fmla="*/ 1 w 1359"/>
                <a:gd name="T81" fmla="*/ 1 h 961"/>
                <a:gd name="T82" fmla="*/ 1 w 1359"/>
                <a:gd name="T83" fmla="*/ 1 h 961"/>
                <a:gd name="T84" fmla="*/ 1 w 1359"/>
                <a:gd name="T85" fmla="*/ 1 h 961"/>
                <a:gd name="T86" fmla="*/ 1 w 1359"/>
                <a:gd name="T87" fmla="*/ 1 h 961"/>
                <a:gd name="T88" fmla="*/ 1 w 1359"/>
                <a:gd name="T89" fmla="*/ 1 h 961"/>
                <a:gd name="T90" fmla="*/ 1 w 1359"/>
                <a:gd name="T91" fmla="*/ 1 h 961"/>
                <a:gd name="T92" fmla="*/ 1 w 1359"/>
                <a:gd name="T93" fmla="*/ 1 h 961"/>
                <a:gd name="T94" fmla="*/ 1 w 1359"/>
                <a:gd name="T95" fmla="*/ 1 h 961"/>
                <a:gd name="T96" fmla="*/ 1 w 1359"/>
                <a:gd name="T97" fmla="*/ 1 h 961"/>
                <a:gd name="T98" fmla="*/ 1 w 1359"/>
                <a:gd name="T99" fmla="*/ 1 h 961"/>
                <a:gd name="T100" fmla="*/ 1 w 1359"/>
                <a:gd name="T101" fmla="*/ 1 h 961"/>
                <a:gd name="T102" fmla="*/ 1 w 1359"/>
                <a:gd name="T103" fmla="*/ 1 h 961"/>
                <a:gd name="T104" fmla="*/ 1 w 1359"/>
                <a:gd name="T105" fmla="*/ 0 h 961"/>
                <a:gd name="T106" fmla="*/ 1 w 1359"/>
                <a:gd name="T107" fmla="*/ 0 h 96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59"/>
                <a:gd name="T163" fmla="*/ 0 h 961"/>
                <a:gd name="T164" fmla="*/ 1359 w 1359"/>
                <a:gd name="T165" fmla="*/ 961 h 96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59" h="961">
                  <a:moveTo>
                    <a:pt x="646" y="0"/>
                  </a:moveTo>
                  <a:lnTo>
                    <a:pt x="555" y="24"/>
                  </a:lnTo>
                  <a:lnTo>
                    <a:pt x="384" y="28"/>
                  </a:lnTo>
                  <a:lnTo>
                    <a:pt x="308" y="47"/>
                  </a:lnTo>
                  <a:lnTo>
                    <a:pt x="235" y="76"/>
                  </a:lnTo>
                  <a:lnTo>
                    <a:pt x="212" y="138"/>
                  </a:lnTo>
                  <a:lnTo>
                    <a:pt x="169" y="161"/>
                  </a:lnTo>
                  <a:lnTo>
                    <a:pt x="40" y="104"/>
                  </a:lnTo>
                  <a:lnTo>
                    <a:pt x="0" y="140"/>
                  </a:lnTo>
                  <a:lnTo>
                    <a:pt x="45" y="201"/>
                  </a:lnTo>
                  <a:lnTo>
                    <a:pt x="140" y="249"/>
                  </a:lnTo>
                  <a:lnTo>
                    <a:pt x="254" y="239"/>
                  </a:lnTo>
                  <a:lnTo>
                    <a:pt x="336" y="268"/>
                  </a:lnTo>
                  <a:lnTo>
                    <a:pt x="416" y="338"/>
                  </a:lnTo>
                  <a:lnTo>
                    <a:pt x="431" y="558"/>
                  </a:lnTo>
                  <a:lnTo>
                    <a:pt x="416" y="686"/>
                  </a:lnTo>
                  <a:lnTo>
                    <a:pt x="365" y="796"/>
                  </a:lnTo>
                  <a:lnTo>
                    <a:pt x="251" y="891"/>
                  </a:lnTo>
                  <a:lnTo>
                    <a:pt x="346" y="921"/>
                  </a:lnTo>
                  <a:lnTo>
                    <a:pt x="498" y="859"/>
                  </a:lnTo>
                  <a:lnTo>
                    <a:pt x="703" y="897"/>
                  </a:lnTo>
                  <a:lnTo>
                    <a:pt x="802" y="901"/>
                  </a:lnTo>
                  <a:lnTo>
                    <a:pt x="842" y="961"/>
                  </a:lnTo>
                  <a:lnTo>
                    <a:pt x="880" y="958"/>
                  </a:lnTo>
                  <a:lnTo>
                    <a:pt x="954" y="819"/>
                  </a:lnTo>
                  <a:lnTo>
                    <a:pt x="1011" y="796"/>
                  </a:lnTo>
                  <a:lnTo>
                    <a:pt x="1125" y="851"/>
                  </a:lnTo>
                  <a:lnTo>
                    <a:pt x="1146" y="882"/>
                  </a:lnTo>
                  <a:lnTo>
                    <a:pt x="1182" y="804"/>
                  </a:lnTo>
                  <a:lnTo>
                    <a:pt x="1174" y="739"/>
                  </a:lnTo>
                  <a:lnTo>
                    <a:pt x="1184" y="539"/>
                  </a:lnTo>
                  <a:lnTo>
                    <a:pt x="1273" y="340"/>
                  </a:lnTo>
                  <a:lnTo>
                    <a:pt x="1359" y="262"/>
                  </a:lnTo>
                  <a:lnTo>
                    <a:pt x="1336" y="192"/>
                  </a:lnTo>
                  <a:lnTo>
                    <a:pt x="1292" y="157"/>
                  </a:lnTo>
                  <a:lnTo>
                    <a:pt x="1271" y="256"/>
                  </a:lnTo>
                  <a:lnTo>
                    <a:pt x="1174" y="226"/>
                  </a:lnTo>
                  <a:lnTo>
                    <a:pt x="1117" y="349"/>
                  </a:lnTo>
                  <a:lnTo>
                    <a:pt x="1039" y="309"/>
                  </a:lnTo>
                  <a:lnTo>
                    <a:pt x="919" y="389"/>
                  </a:lnTo>
                  <a:lnTo>
                    <a:pt x="1060" y="505"/>
                  </a:lnTo>
                  <a:lnTo>
                    <a:pt x="1030" y="566"/>
                  </a:lnTo>
                  <a:lnTo>
                    <a:pt x="933" y="560"/>
                  </a:lnTo>
                  <a:lnTo>
                    <a:pt x="798" y="796"/>
                  </a:lnTo>
                  <a:lnTo>
                    <a:pt x="769" y="686"/>
                  </a:lnTo>
                  <a:lnTo>
                    <a:pt x="716" y="562"/>
                  </a:lnTo>
                  <a:lnTo>
                    <a:pt x="596" y="410"/>
                  </a:lnTo>
                  <a:lnTo>
                    <a:pt x="577" y="271"/>
                  </a:lnTo>
                  <a:lnTo>
                    <a:pt x="435" y="201"/>
                  </a:lnTo>
                  <a:lnTo>
                    <a:pt x="596" y="157"/>
                  </a:lnTo>
                  <a:lnTo>
                    <a:pt x="684" y="243"/>
                  </a:lnTo>
                  <a:lnTo>
                    <a:pt x="655" y="76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919"/>
            <p:cNvSpPr>
              <a:spLocks/>
            </p:cNvSpPr>
            <p:nvPr/>
          </p:nvSpPr>
          <p:spPr bwMode="auto">
            <a:xfrm>
              <a:off x="2078" y="2092"/>
              <a:ext cx="751" cy="678"/>
            </a:xfrm>
            <a:custGeom>
              <a:avLst/>
              <a:gdLst>
                <a:gd name="T0" fmla="*/ 1 w 1501"/>
                <a:gd name="T1" fmla="*/ 0 h 1357"/>
                <a:gd name="T2" fmla="*/ 1 w 1501"/>
                <a:gd name="T3" fmla="*/ 0 h 1357"/>
                <a:gd name="T4" fmla="*/ 1 w 1501"/>
                <a:gd name="T5" fmla="*/ 0 h 1357"/>
                <a:gd name="T6" fmla="*/ 1 w 1501"/>
                <a:gd name="T7" fmla="*/ 0 h 1357"/>
                <a:gd name="T8" fmla="*/ 1 w 1501"/>
                <a:gd name="T9" fmla="*/ 0 h 1357"/>
                <a:gd name="T10" fmla="*/ 1 w 1501"/>
                <a:gd name="T11" fmla="*/ 0 h 1357"/>
                <a:gd name="T12" fmla="*/ 1 w 1501"/>
                <a:gd name="T13" fmla="*/ 0 h 1357"/>
                <a:gd name="T14" fmla="*/ 1 w 1501"/>
                <a:gd name="T15" fmla="*/ 0 h 1357"/>
                <a:gd name="T16" fmla="*/ 1 w 1501"/>
                <a:gd name="T17" fmla="*/ 0 h 1357"/>
                <a:gd name="T18" fmla="*/ 1 w 1501"/>
                <a:gd name="T19" fmla="*/ 0 h 1357"/>
                <a:gd name="T20" fmla="*/ 1 w 1501"/>
                <a:gd name="T21" fmla="*/ 0 h 1357"/>
                <a:gd name="T22" fmla="*/ 1 w 1501"/>
                <a:gd name="T23" fmla="*/ 0 h 1357"/>
                <a:gd name="T24" fmla="*/ 1 w 1501"/>
                <a:gd name="T25" fmla="*/ 0 h 1357"/>
                <a:gd name="T26" fmla="*/ 1 w 1501"/>
                <a:gd name="T27" fmla="*/ 0 h 1357"/>
                <a:gd name="T28" fmla="*/ 1 w 1501"/>
                <a:gd name="T29" fmla="*/ 0 h 1357"/>
                <a:gd name="T30" fmla="*/ 1 w 1501"/>
                <a:gd name="T31" fmla="*/ 0 h 1357"/>
                <a:gd name="T32" fmla="*/ 1 w 1501"/>
                <a:gd name="T33" fmla="*/ 0 h 1357"/>
                <a:gd name="T34" fmla="*/ 1 w 1501"/>
                <a:gd name="T35" fmla="*/ 0 h 1357"/>
                <a:gd name="T36" fmla="*/ 1 w 1501"/>
                <a:gd name="T37" fmla="*/ 0 h 1357"/>
                <a:gd name="T38" fmla="*/ 1 w 1501"/>
                <a:gd name="T39" fmla="*/ 0 h 1357"/>
                <a:gd name="T40" fmla="*/ 1 w 1501"/>
                <a:gd name="T41" fmla="*/ 0 h 1357"/>
                <a:gd name="T42" fmla="*/ 1 w 1501"/>
                <a:gd name="T43" fmla="*/ 0 h 1357"/>
                <a:gd name="T44" fmla="*/ 1 w 1501"/>
                <a:gd name="T45" fmla="*/ 0 h 1357"/>
                <a:gd name="T46" fmla="*/ 1 w 1501"/>
                <a:gd name="T47" fmla="*/ 0 h 1357"/>
                <a:gd name="T48" fmla="*/ 1 w 1501"/>
                <a:gd name="T49" fmla="*/ 0 h 1357"/>
                <a:gd name="T50" fmla="*/ 1 w 1501"/>
                <a:gd name="T51" fmla="*/ 0 h 1357"/>
                <a:gd name="T52" fmla="*/ 1 w 1501"/>
                <a:gd name="T53" fmla="*/ 0 h 1357"/>
                <a:gd name="T54" fmla="*/ 0 w 1501"/>
                <a:gd name="T55" fmla="*/ 0 h 1357"/>
                <a:gd name="T56" fmla="*/ 1 w 1501"/>
                <a:gd name="T57" fmla="*/ 0 h 1357"/>
                <a:gd name="T58" fmla="*/ 1 w 1501"/>
                <a:gd name="T59" fmla="*/ 0 h 1357"/>
                <a:gd name="T60" fmla="*/ 1 w 1501"/>
                <a:gd name="T61" fmla="*/ 0 h 1357"/>
                <a:gd name="T62" fmla="*/ 1 w 1501"/>
                <a:gd name="T63" fmla="*/ 0 h 1357"/>
                <a:gd name="T64" fmla="*/ 1 w 1501"/>
                <a:gd name="T65" fmla="*/ 0 h 1357"/>
                <a:gd name="T66" fmla="*/ 1 w 1501"/>
                <a:gd name="T67" fmla="*/ 0 h 1357"/>
                <a:gd name="T68" fmla="*/ 1 w 1501"/>
                <a:gd name="T69" fmla="*/ 0 h 1357"/>
                <a:gd name="T70" fmla="*/ 1 w 1501"/>
                <a:gd name="T71" fmla="*/ 0 h 1357"/>
                <a:gd name="T72" fmla="*/ 1 w 1501"/>
                <a:gd name="T73" fmla="*/ 0 h 1357"/>
                <a:gd name="T74" fmla="*/ 1 w 1501"/>
                <a:gd name="T75" fmla="*/ 0 h 1357"/>
                <a:gd name="T76" fmla="*/ 1 w 1501"/>
                <a:gd name="T77" fmla="*/ 0 h 1357"/>
                <a:gd name="T78" fmla="*/ 1 w 1501"/>
                <a:gd name="T79" fmla="*/ 0 h 1357"/>
                <a:gd name="T80" fmla="*/ 1 w 1501"/>
                <a:gd name="T81" fmla="*/ 0 h 1357"/>
                <a:gd name="T82" fmla="*/ 1 w 1501"/>
                <a:gd name="T83" fmla="*/ 0 h 1357"/>
                <a:gd name="T84" fmla="*/ 1 w 1501"/>
                <a:gd name="T85" fmla="*/ 0 h 1357"/>
                <a:gd name="T86" fmla="*/ 1 w 1501"/>
                <a:gd name="T87" fmla="*/ 0 h 1357"/>
                <a:gd name="T88" fmla="*/ 1 w 1501"/>
                <a:gd name="T89" fmla="*/ 0 h 1357"/>
                <a:gd name="T90" fmla="*/ 1 w 1501"/>
                <a:gd name="T91" fmla="*/ 0 h 135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01"/>
                <a:gd name="T139" fmla="*/ 0 h 1357"/>
                <a:gd name="T140" fmla="*/ 1501 w 1501"/>
                <a:gd name="T141" fmla="*/ 1357 h 135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01" h="1357">
                  <a:moveTo>
                    <a:pt x="1458" y="40"/>
                  </a:moveTo>
                  <a:lnTo>
                    <a:pt x="1420" y="0"/>
                  </a:lnTo>
                  <a:lnTo>
                    <a:pt x="1372" y="15"/>
                  </a:lnTo>
                  <a:lnTo>
                    <a:pt x="1330" y="69"/>
                  </a:lnTo>
                  <a:lnTo>
                    <a:pt x="1306" y="211"/>
                  </a:lnTo>
                  <a:lnTo>
                    <a:pt x="1290" y="261"/>
                  </a:lnTo>
                  <a:lnTo>
                    <a:pt x="1268" y="350"/>
                  </a:lnTo>
                  <a:lnTo>
                    <a:pt x="1239" y="257"/>
                  </a:lnTo>
                  <a:lnTo>
                    <a:pt x="1211" y="316"/>
                  </a:lnTo>
                  <a:lnTo>
                    <a:pt x="1167" y="283"/>
                  </a:lnTo>
                  <a:lnTo>
                    <a:pt x="1163" y="369"/>
                  </a:lnTo>
                  <a:lnTo>
                    <a:pt x="1201" y="411"/>
                  </a:lnTo>
                  <a:lnTo>
                    <a:pt x="1249" y="458"/>
                  </a:lnTo>
                  <a:lnTo>
                    <a:pt x="1203" y="496"/>
                  </a:lnTo>
                  <a:lnTo>
                    <a:pt x="1043" y="458"/>
                  </a:lnTo>
                  <a:lnTo>
                    <a:pt x="772" y="373"/>
                  </a:lnTo>
                  <a:lnTo>
                    <a:pt x="677" y="183"/>
                  </a:lnTo>
                  <a:lnTo>
                    <a:pt x="625" y="243"/>
                  </a:lnTo>
                  <a:lnTo>
                    <a:pt x="663" y="401"/>
                  </a:lnTo>
                  <a:lnTo>
                    <a:pt x="587" y="521"/>
                  </a:lnTo>
                  <a:lnTo>
                    <a:pt x="477" y="559"/>
                  </a:lnTo>
                  <a:lnTo>
                    <a:pt x="458" y="663"/>
                  </a:lnTo>
                  <a:lnTo>
                    <a:pt x="414" y="679"/>
                  </a:lnTo>
                  <a:lnTo>
                    <a:pt x="272" y="555"/>
                  </a:lnTo>
                  <a:lnTo>
                    <a:pt x="167" y="492"/>
                  </a:lnTo>
                  <a:lnTo>
                    <a:pt x="47" y="517"/>
                  </a:lnTo>
                  <a:lnTo>
                    <a:pt x="28" y="612"/>
                  </a:lnTo>
                  <a:lnTo>
                    <a:pt x="0" y="728"/>
                  </a:lnTo>
                  <a:lnTo>
                    <a:pt x="63" y="827"/>
                  </a:lnTo>
                  <a:lnTo>
                    <a:pt x="110" y="625"/>
                  </a:lnTo>
                  <a:lnTo>
                    <a:pt x="148" y="559"/>
                  </a:lnTo>
                  <a:lnTo>
                    <a:pt x="220" y="593"/>
                  </a:lnTo>
                  <a:lnTo>
                    <a:pt x="353" y="846"/>
                  </a:lnTo>
                  <a:lnTo>
                    <a:pt x="591" y="1146"/>
                  </a:lnTo>
                  <a:lnTo>
                    <a:pt x="810" y="1357"/>
                  </a:lnTo>
                  <a:lnTo>
                    <a:pt x="834" y="1156"/>
                  </a:lnTo>
                  <a:lnTo>
                    <a:pt x="920" y="888"/>
                  </a:lnTo>
                  <a:lnTo>
                    <a:pt x="1049" y="740"/>
                  </a:lnTo>
                  <a:lnTo>
                    <a:pt x="1154" y="760"/>
                  </a:lnTo>
                  <a:lnTo>
                    <a:pt x="1353" y="521"/>
                  </a:lnTo>
                  <a:lnTo>
                    <a:pt x="1401" y="477"/>
                  </a:lnTo>
                  <a:lnTo>
                    <a:pt x="1501" y="388"/>
                  </a:lnTo>
                  <a:lnTo>
                    <a:pt x="1425" y="278"/>
                  </a:lnTo>
                  <a:lnTo>
                    <a:pt x="1429" y="107"/>
                  </a:lnTo>
                  <a:lnTo>
                    <a:pt x="1458" y="4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920"/>
            <p:cNvSpPr>
              <a:spLocks/>
            </p:cNvSpPr>
            <p:nvPr/>
          </p:nvSpPr>
          <p:spPr bwMode="auto">
            <a:xfrm>
              <a:off x="2960" y="1701"/>
              <a:ext cx="407" cy="396"/>
            </a:xfrm>
            <a:custGeom>
              <a:avLst/>
              <a:gdLst>
                <a:gd name="T0" fmla="*/ 0 w 813"/>
                <a:gd name="T1" fmla="*/ 1 h 792"/>
                <a:gd name="T2" fmla="*/ 1 w 813"/>
                <a:gd name="T3" fmla="*/ 1 h 792"/>
                <a:gd name="T4" fmla="*/ 1 w 813"/>
                <a:gd name="T5" fmla="*/ 1 h 792"/>
                <a:gd name="T6" fmla="*/ 1 w 813"/>
                <a:gd name="T7" fmla="*/ 1 h 792"/>
                <a:gd name="T8" fmla="*/ 1 w 813"/>
                <a:gd name="T9" fmla="*/ 1 h 792"/>
                <a:gd name="T10" fmla="*/ 1 w 813"/>
                <a:gd name="T11" fmla="*/ 1 h 792"/>
                <a:gd name="T12" fmla="*/ 1 w 813"/>
                <a:gd name="T13" fmla="*/ 1 h 792"/>
                <a:gd name="T14" fmla="*/ 1 w 813"/>
                <a:gd name="T15" fmla="*/ 1 h 792"/>
                <a:gd name="T16" fmla="*/ 1 w 813"/>
                <a:gd name="T17" fmla="*/ 1 h 792"/>
                <a:gd name="T18" fmla="*/ 1 w 813"/>
                <a:gd name="T19" fmla="*/ 0 h 792"/>
                <a:gd name="T20" fmla="*/ 1 w 813"/>
                <a:gd name="T21" fmla="*/ 0 h 792"/>
                <a:gd name="T22" fmla="*/ 1 w 813"/>
                <a:gd name="T23" fmla="*/ 1 h 792"/>
                <a:gd name="T24" fmla="*/ 1 w 813"/>
                <a:gd name="T25" fmla="*/ 1 h 792"/>
                <a:gd name="T26" fmla="*/ 1 w 813"/>
                <a:gd name="T27" fmla="*/ 1 h 792"/>
                <a:gd name="T28" fmla="*/ 1 w 813"/>
                <a:gd name="T29" fmla="*/ 1 h 792"/>
                <a:gd name="T30" fmla="*/ 1 w 813"/>
                <a:gd name="T31" fmla="*/ 1 h 792"/>
                <a:gd name="T32" fmla="*/ 1 w 813"/>
                <a:gd name="T33" fmla="*/ 1 h 792"/>
                <a:gd name="T34" fmla="*/ 1 w 813"/>
                <a:gd name="T35" fmla="*/ 1 h 792"/>
                <a:gd name="T36" fmla="*/ 1 w 813"/>
                <a:gd name="T37" fmla="*/ 1 h 792"/>
                <a:gd name="T38" fmla="*/ 1 w 813"/>
                <a:gd name="T39" fmla="*/ 1 h 792"/>
                <a:gd name="T40" fmla="*/ 1 w 813"/>
                <a:gd name="T41" fmla="*/ 1 h 792"/>
                <a:gd name="T42" fmla="*/ 1 w 813"/>
                <a:gd name="T43" fmla="*/ 1 h 792"/>
                <a:gd name="T44" fmla="*/ 1 w 813"/>
                <a:gd name="T45" fmla="*/ 1 h 792"/>
                <a:gd name="T46" fmla="*/ 1 w 813"/>
                <a:gd name="T47" fmla="*/ 1 h 792"/>
                <a:gd name="T48" fmla="*/ 1 w 813"/>
                <a:gd name="T49" fmla="*/ 1 h 792"/>
                <a:gd name="T50" fmla="*/ 1 w 813"/>
                <a:gd name="T51" fmla="*/ 1 h 792"/>
                <a:gd name="T52" fmla="*/ 1 w 813"/>
                <a:gd name="T53" fmla="*/ 1 h 792"/>
                <a:gd name="T54" fmla="*/ 1 w 813"/>
                <a:gd name="T55" fmla="*/ 1 h 792"/>
                <a:gd name="T56" fmla="*/ 1 w 813"/>
                <a:gd name="T57" fmla="*/ 1 h 792"/>
                <a:gd name="T58" fmla="*/ 1 w 813"/>
                <a:gd name="T59" fmla="*/ 1 h 792"/>
                <a:gd name="T60" fmla="*/ 1 w 813"/>
                <a:gd name="T61" fmla="*/ 1 h 792"/>
                <a:gd name="T62" fmla="*/ 1 w 813"/>
                <a:gd name="T63" fmla="*/ 1 h 792"/>
                <a:gd name="T64" fmla="*/ 1 w 813"/>
                <a:gd name="T65" fmla="*/ 1 h 792"/>
                <a:gd name="T66" fmla="*/ 1 w 813"/>
                <a:gd name="T67" fmla="*/ 1 h 792"/>
                <a:gd name="T68" fmla="*/ 1 w 813"/>
                <a:gd name="T69" fmla="*/ 1 h 792"/>
                <a:gd name="T70" fmla="*/ 0 w 813"/>
                <a:gd name="T71" fmla="*/ 1 h 792"/>
                <a:gd name="T72" fmla="*/ 0 w 813"/>
                <a:gd name="T73" fmla="*/ 1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3"/>
                <a:gd name="T112" fmla="*/ 0 h 792"/>
                <a:gd name="T113" fmla="*/ 813 w 813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3" h="792">
                  <a:moveTo>
                    <a:pt x="0" y="739"/>
                  </a:moveTo>
                  <a:lnTo>
                    <a:pt x="123" y="625"/>
                  </a:lnTo>
                  <a:lnTo>
                    <a:pt x="85" y="553"/>
                  </a:lnTo>
                  <a:lnTo>
                    <a:pt x="95" y="481"/>
                  </a:lnTo>
                  <a:lnTo>
                    <a:pt x="165" y="578"/>
                  </a:lnTo>
                  <a:lnTo>
                    <a:pt x="161" y="477"/>
                  </a:lnTo>
                  <a:lnTo>
                    <a:pt x="222" y="306"/>
                  </a:lnTo>
                  <a:lnTo>
                    <a:pt x="298" y="180"/>
                  </a:lnTo>
                  <a:lnTo>
                    <a:pt x="442" y="53"/>
                  </a:lnTo>
                  <a:lnTo>
                    <a:pt x="576" y="0"/>
                  </a:lnTo>
                  <a:lnTo>
                    <a:pt x="699" y="0"/>
                  </a:lnTo>
                  <a:lnTo>
                    <a:pt x="781" y="38"/>
                  </a:lnTo>
                  <a:lnTo>
                    <a:pt x="813" y="123"/>
                  </a:lnTo>
                  <a:lnTo>
                    <a:pt x="813" y="296"/>
                  </a:lnTo>
                  <a:lnTo>
                    <a:pt x="737" y="467"/>
                  </a:lnTo>
                  <a:lnTo>
                    <a:pt x="642" y="562"/>
                  </a:lnTo>
                  <a:lnTo>
                    <a:pt x="526" y="677"/>
                  </a:lnTo>
                  <a:lnTo>
                    <a:pt x="384" y="677"/>
                  </a:lnTo>
                  <a:lnTo>
                    <a:pt x="270" y="686"/>
                  </a:lnTo>
                  <a:lnTo>
                    <a:pt x="376" y="635"/>
                  </a:lnTo>
                  <a:lnTo>
                    <a:pt x="528" y="549"/>
                  </a:lnTo>
                  <a:lnTo>
                    <a:pt x="661" y="443"/>
                  </a:lnTo>
                  <a:lnTo>
                    <a:pt x="731" y="306"/>
                  </a:lnTo>
                  <a:lnTo>
                    <a:pt x="752" y="205"/>
                  </a:lnTo>
                  <a:lnTo>
                    <a:pt x="743" y="114"/>
                  </a:lnTo>
                  <a:lnTo>
                    <a:pt x="604" y="57"/>
                  </a:lnTo>
                  <a:lnTo>
                    <a:pt x="503" y="129"/>
                  </a:lnTo>
                  <a:lnTo>
                    <a:pt x="327" y="237"/>
                  </a:lnTo>
                  <a:lnTo>
                    <a:pt x="270" y="401"/>
                  </a:lnTo>
                  <a:lnTo>
                    <a:pt x="237" y="530"/>
                  </a:lnTo>
                  <a:lnTo>
                    <a:pt x="222" y="616"/>
                  </a:lnTo>
                  <a:lnTo>
                    <a:pt x="155" y="648"/>
                  </a:lnTo>
                  <a:lnTo>
                    <a:pt x="161" y="705"/>
                  </a:lnTo>
                  <a:lnTo>
                    <a:pt x="89" y="792"/>
                  </a:lnTo>
                  <a:lnTo>
                    <a:pt x="28" y="781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921"/>
            <p:cNvSpPr>
              <a:spLocks/>
            </p:cNvSpPr>
            <p:nvPr/>
          </p:nvSpPr>
          <p:spPr bwMode="auto">
            <a:xfrm>
              <a:off x="3119" y="1739"/>
              <a:ext cx="181" cy="237"/>
            </a:xfrm>
            <a:custGeom>
              <a:avLst/>
              <a:gdLst>
                <a:gd name="T0" fmla="*/ 0 w 363"/>
                <a:gd name="T1" fmla="*/ 1 h 473"/>
                <a:gd name="T2" fmla="*/ 0 w 363"/>
                <a:gd name="T3" fmla="*/ 1 h 473"/>
                <a:gd name="T4" fmla="*/ 0 w 363"/>
                <a:gd name="T5" fmla="*/ 1 h 473"/>
                <a:gd name="T6" fmla="*/ 0 w 363"/>
                <a:gd name="T7" fmla="*/ 1 h 473"/>
                <a:gd name="T8" fmla="*/ 0 w 363"/>
                <a:gd name="T9" fmla="*/ 1 h 473"/>
                <a:gd name="T10" fmla="*/ 0 w 363"/>
                <a:gd name="T11" fmla="*/ 1 h 473"/>
                <a:gd name="T12" fmla="*/ 0 w 363"/>
                <a:gd name="T13" fmla="*/ 1 h 473"/>
                <a:gd name="T14" fmla="*/ 0 w 363"/>
                <a:gd name="T15" fmla="*/ 1 h 473"/>
                <a:gd name="T16" fmla="*/ 0 w 363"/>
                <a:gd name="T17" fmla="*/ 1 h 473"/>
                <a:gd name="T18" fmla="*/ 0 w 363"/>
                <a:gd name="T19" fmla="*/ 1 h 473"/>
                <a:gd name="T20" fmla="*/ 0 w 363"/>
                <a:gd name="T21" fmla="*/ 0 h 473"/>
                <a:gd name="T22" fmla="*/ 0 w 363"/>
                <a:gd name="T23" fmla="*/ 1 h 473"/>
                <a:gd name="T24" fmla="*/ 0 w 363"/>
                <a:gd name="T25" fmla="*/ 1 h 473"/>
                <a:gd name="T26" fmla="*/ 0 w 363"/>
                <a:gd name="T27" fmla="*/ 1 h 4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73"/>
                <a:gd name="T44" fmla="*/ 363 w 363"/>
                <a:gd name="T45" fmla="*/ 473 h 4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73">
                  <a:moveTo>
                    <a:pt x="186" y="53"/>
                  </a:moveTo>
                  <a:lnTo>
                    <a:pt x="215" y="104"/>
                  </a:lnTo>
                  <a:lnTo>
                    <a:pt x="205" y="196"/>
                  </a:lnTo>
                  <a:lnTo>
                    <a:pt x="154" y="287"/>
                  </a:lnTo>
                  <a:lnTo>
                    <a:pt x="0" y="458"/>
                  </a:lnTo>
                  <a:lnTo>
                    <a:pt x="95" y="473"/>
                  </a:lnTo>
                  <a:lnTo>
                    <a:pt x="262" y="329"/>
                  </a:lnTo>
                  <a:lnTo>
                    <a:pt x="338" y="201"/>
                  </a:lnTo>
                  <a:lnTo>
                    <a:pt x="363" y="95"/>
                  </a:lnTo>
                  <a:lnTo>
                    <a:pt x="344" y="44"/>
                  </a:lnTo>
                  <a:lnTo>
                    <a:pt x="297" y="0"/>
                  </a:lnTo>
                  <a:lnTo>
                    <a:pt x="230" y="9"/>
                  </a:lnTo>
                  <a:lnTo>
                    <a:pt x="186" y="53"/>
                  </a:lnTo>
                  <a:close/>
                </a:path>
              </a:pathLst>
            </a:custGeom>
            <a:solidFill>
              <a:srgbClr val="CCF7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922"/>
            <p:cNvSpPr>
              <a:spLocks/>
            </p:cNvSpPr>
            <p:nvPr/>
          </p:nvSpPr>
          <p:spPr bwMode="auto">
            <a:xfrm>
              <a:off x="2271" y="2900"/>
              <a:ext cx="188" cy="132"/>
            </a:xfrm>
            <a:custGeom>
              <a:avLst/>
              <a:gdLst>
                <a:gd name="T0" fmla="*/ 0 w 376"/>
                <a:gd name="T1" fmla="*/ 1 h 262"/>
                <a:gd name="T2" fmla="*/ 1 w 376"/>
                <a:gd name="T3" fmla="*/ 1 h 262"/>
                <a:gd name="T4" fmla="*/ 1 w 376"/>
                <a:gd name="T5" fmla="*/ 1 h 262"/>
                <a:gd name="T6" fmla="*/ 1 w 376"/>
                <a:gd name="T7" fmla="*/ 1 h 262"/>
                <a:gd name="T8" fmla="*/ 1 w 376"/>
                <a:gd name="T9" fmla="*/ 1 h 262"/>
                <a:gd name="T10" fmla="*/ 1 w 376"/>
                <a:gd name="T11" fmla="*/ 1 h 262"/>
                <a:gd name="T12" fmla="*/ 1 w 376"/>
                <a:gd name="T13" fmla="*/ 1 h 262"/>
                <a:gd name="T14" fmla="*/ 1 w 376"/>
                <a:gd name="T15" fmla="*/ 0 h 262"/>
                <a:gd name="T16" fmla="*/ 0 w 376"/>
                <a:gd name="T17" fmla="*/ 1 h 262"/>
                <a:gd name="T18" fmla="*/ 0 w 376"/>
                <a:gd name="T19" fmla="*/ 1 h 2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262"/>
                <a:gd name="T32" fmla="*/ 376 w 376"/>
                <a:gd name="T33" fmla="*/ 262 h 2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262">
                  <a:moveTo>
                    <a:pt x="0" y="24"/>
                  </a:moveTo>
                  <a:lnTo>
                    <a:pt x="53" y="142"/>
                  </a:lnTo>
                  <a:lnTo>
                    <a:pt x="144" y="176"/>
                  </a:lnTo>
                  <a:lnTo>
                    <a:pt x="182" y="262"/>
                  </a:lnTo>
                  <a:lnTo>
                    <a:pt x="281" y="249"/>
                  </a:lnTo>
                  <a:lnTo>
                    <a:pt x="376" y="180"/>
                  </a:lnTo>
                  <a:lnTo>
                    <a:pt x="291" y="100"/>
                  </a:lnTo>
                  <a:lnTo>
                    <a:pt x="27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755B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923"/>
            <p:cNvSpPr>
              <a:spLocks/>
            </p:cNvSpPr>
            <p:nvPr/>
          </p:nvSpPr>
          <p:spPr bwMode="auto">
            <a:xfrm>
              <a:off x="2026" y="2974"/>
              <a:ext cx="483" cy="206"/>
            </a:xfrm>
            <a:custGeom>
              <a:avLst/>
              <a:gdLst>
                <a:gd name="T0" fmla="*/ 0 w 968"/>
                <a:gd name="T1" fmla="*/ 1 h 411"/>
                <a:gd name="T2" fmla="*/ 0 w 968"/>
                <a:gd name="T3" fmla="*/ 1 h 411"/>
                <a:gd name="T4" fmla="*/ 0 w 968"/>
                <a:gd name="T5" fmla="*/ 1 h 411"/>
                <a:gd name="T6" fmla="*/ 0 w 968"/>
                <a:gd name="T7" fmla="*/ 1 h 411"/>
                <a:gd name="T8" fmla="*/ 0 w 968"/>
                <a:gd name="T9" fmla="*/ 1 h 411"/>
                <a:gd name="T10" fmla="*/ 0 w 968"/>
                <a:gd name="T11" fmla="*/ 1 h 411"/>
                <a:gd name="T12" fmla="*/ 0 w 968"/>
                <a:gd name="T13" fmla="*/ 1 h 411"/>
                <a:gd name="T14" fmla="*/ 0 w 968"/>
                <a:gd name="T15" fmla="*/ 1 h 411"/>
                <a:gd name="T16" fmla="*/ 0 w 968"/>
                <a:gd name="T17" fmla="*/ 1 h 411"/>
                <a:gd name="T18" fmla="*/ 0 w 968"/>
                <a:gd name="T19" fmla="*/ 1 h 411"/>
                <a:gd name="T20" fmla="*/ 0 w 968"/>
                <a:gd name="T21" fmla="*/ 1 h 411"/>
                <a:gd name="T22" fmla="*/ 0 w 968"/>
                <a:gd name="T23" fmla="*/ 1 h 411"/>
                <a:gd name="T24" fmla="*/ 0 w 968"/>
                <a:gd name="T25" fmla="*/ 0 h 411"/>
                <a:gd name="T26" fmla="*/ 0 w 968"/>
                <a:gd name="T27" fmla="*/ 1 h 411"/>
                <a:gd name="T28" fmla="*/ 0 w 968"/>
                <a:gd name="T29" fmla="*/ 1 h 411"/>
                <a:gd name="T30" fmla="*/ 0 w 968"/>
                <a:gd name="T31" fmla="*/ 1 h 411"/>
                <a:gd name="T32" fmla="*/ 0 w 968"/>
                <a:gd name="T33" fmla="*/ 1 h 411"/>
                <a:gd name="T34" fmla="*/ 0 w 968"/>
                <a:gd name="T35" fmla="*/ 1 h 411"/>
                <a:gd name="T36" fmla="*/ 0 w 968"/>
                <a:gd name="T37" fmla="*/ 1 h 411"/>
                <a:gd name="T38" fmla="*/ 0 w 968"/>
                <a:gd name="T39" fmla="*/ 1 h 411"/>
                <a:gd name="T40" fmla="*/ 0 w 968"/>
                <a:gd name="T41" fmla="*/ 1 h 411"/>
                <a:gd name="T42" fmla="*/ 0 w 968"/>
                <a:gd name="T43" fmla="*/ 1 h 411"/>
                <a:gd name="T44" fmla="*/ 0 w 968"/>
                <a:gd name="T45" fmla="*/ 1 h 411"/>
                <a:gd name="T46" fmla="*/ 0 w 968"/>
                <a:gd name="T47" fmla="*/ 1 h 411"/>
                <a:gd name="T48" fmla="*/ 0 w 968"/>
                <a:gd name="T49" fmla="*/ 1 h 411"/>
                <a:gd name="T50" fmla="*/ 0 w 968"/>
                <a:gd name="T51" fmla="*/ 1 h 411"/>
                <a:gd name="T52" fmla="*/ 0 w 968"/>
                <a:gd name="T53" fmla="*/ 1 h 411"/>
                <a:gd name="T54" fmla="*/ 0 w 968"/>
                <a:gd name="T55" fmla="*/ 1 h 411"/>
                <a:gd name="T56" fmla="*/ 0 w 968"/>
                <a:gd name="T57" fmla="*/ 1 h 411"/>
                <a:gd name="T58" fmla="*/ 0 w 968"/>
                <a:gd name="T59" fmla="*/ 1 h 411"/>
                <a:gd name="T60" fmla="*/ 0 w 968"/>
                <a:gd name="T61" fmla="*/ 1 h 41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68"/>
                <a:gd name="T94" fmla="*/ 0 h 411"/>
                <a:gd name="T95" fmla="*/ 968 w 968"/>
                <a:gd name="T96" fmla="*/ 411 h 41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68" h="411">
                  <a:moveTo>
                    <a:pt x="0" y="376"/>
                  </a:moveTo>
                  <a:lnTo>
                    <a:pt x="38" y="314"/>
                  </a:lnTo>
                  <a:lnTo>
                    <a:pt x="95" y="281"/>
                  </a:lnTo>
                  <a:lnTo>
                    <a:pt x="187" y="266"/>
                  </a:lnTo>
                  <a:lnTo>
                    <a:pt x="263" y="257"/>
                  </a:lnTo>
                  <a:lnTo>
                    <a:pt x="325" y="304"/>
                  </a:lnTo>
                  <a:lnTo>
                    <a:pt x="386" y="348"/>
                  </a:lnTo>
                  <a:lnTo>
                    <a:pt x="392" y="272"/>
                  </a:lnTo>
                  <a:lnTo>
                    <a:pt x="282" y="196"/>
                  </a:lnTo>
                  <a:lnTo>
                    <a:pt x="420" y="177"/>
                  </a:lnTo>
                  <a:lnTo>
                    <a:pt x="487" y="124"/>
                  </a:lnTo>
                  <a:lnTo>
                    <a:pt x="472" y="57"/>
                  </a:lnTo>
                  <a:lnTo>
                    <a:pt x="525" y="0"/>
                  </a:lnTo>
                  <a:lnTo>
                    <a:pt x="620" y="47"/>
                  </a:lnTo>
                  <a:lnTo>
                    <a:pt x="673" y="114"/>
                  </a:lnTo>
                  <a:lnTo>
                    <a:pt x="744" y="101"/>
                  </a:lnTo>
                  <a:lnTo>
                    <a:pt x="816" y="38"/>
                  </a:lnTo>
                  <a:lnTo>
                    <a:pt x="848" y="23"/>
                  </a:lnTo>
                  <a:lnTo>
                    <a:pt x="915" y="95"/>
                  </a:lnTo>
                  <a:lnTo>
                    <a:pt x="930" y="190"/>
                  </a:lnTo>
                  <a:lnTo>
                    <a:pt x="935" y="222"/>
                  </a:lnTo>
                  <a:lnTo>
                    <a:pt x="949" y="257"/>
                  </a:lnTo>
                  <a:lnTo>
                    <a:pt x="968" y="321"/>
                  </a:lnTo>
                  <a:lnTo>
                    <a:pt x="749" y="357"/>
                  </a:lnTo>
                  <a:lnTo>
                    <a:pt x="673" y="319"/>
                  </a:lnTo>
                  <a:lnTo>
                    <a:pt x="544" y="411"/>
                  </a:lnTo>
                  <a:lnTo>
                    <a:pt x="363" y="411"/>
                  </a:lnTo>
                  <a:lnTo>
                    <a:pt x="73" y="411"/>
                  </a:lnTo>
                  <a:lnTo>
                    <a:pt x="19" y="405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924"/>
            <p:cNvSpPr>
              <a:spLocks/>
            </p:cNvSpPr>
            <p:nvPr/>
          </p:nvSpPr>
          <p:spPr bwMode="auto">
            <a:xfrm>
              <a:off x="2176" y="2395"/>
              <a:ext cx="291" cy="548"/>
            </a:xfrm>
            <a:custGeom>
              <a:avLst/>
              <a:gdLst>
                <a:gd name="T0" fmla="*/ 0 w 581"/>
                <a:gd name="T1" fmla="*/ 0 h 1097"/>
                <a:gd name="T2" fmla="*/ 0 w 581"/>
                <a:gd name="T3" fmla="*/ 0 h 1097"/>
                <a:gd name="T4" fmla="*/ 1 w 581"/>
                <a:gd name="T5" fmla="*/ 0 h 1097"/>
                <a:gd name="T6" fmla="*/ 1 w 581"/>
                <a:gd name="T7" fmla="*/ 0 h 1097"/>
                <a:gd name="T8" fmla="*/ 1 w 581"/>
                <a:gd name="T9" fmla="*/ 0 h 1097"/>
                <a:gd name="T10" fmla="*/ 1 w 581"/>
                <a:gd name="T11" fmla="*/ 0 h 1097"/>
                <a:gd name="T12" fmla="*/ 1 w 581"/>
                <a:gd name="T13" fmla="*/ 0 h 1097"/>
                <a:gd name="T14" fmla="*/ 1 w 581"/>
                <a:gd name="T15" fmla="*/ 0 h 1097"/>
                <a:gd name="T16" fmla="*/ 1 w 581"/>
                <a:gd name="T17" fmla="*/ 0 h 1097"/>
                <a:gd name="T18" fmla="*/ 1 w 581"/>
                <a:gd name="T19" fmla="*/ 0 h 1097"/>
                <a:gd name="T20" fmla="*/ 1 w 581"/>
                <a:gd name="T21" fmla="*/ 0 h 1097"/>
                <a:gd name="T22" fmla="*/ 1 w 581"/>
                <a:gd name="T23" fmla="*/ 0 h 1097"/>
                <a:gd name="T24" fmla="*/ 1 w 581"/>
                <a:gd name="T25" fmla="*/ 0 h 1097"/>
                <a:gd name="T26" fmla="*/ 1 w 581"/>
                <a:gd name="T27" fmla="*/ 0 h 1097"/>
                <a:gd name="T28" fmla="*/ 1 w 581"/>
                <a:gd name="T29" fmla="*/ 0 h 1097"/>
                <a:gd name="T30" fmla="*/ 1 w 581"/>
                <a:gd name="T31" fmla="*/ 0 h 1097"/>
                <a:gd name="T32" fmla="*/ 1 w 581"/>
                <a:gd name="T33" fmla="*/ 0 h 1097"/>
                <a:gd name="T34" fmla="*/ 1 w 581"/>
                <a:gd name="T35" fmla="*/ 0 h 1097"/>
                <a:gd name="T36" fmla="*/ 1 w 581"/>
                <a:gd name="T37" fmla="*/ 0 h 1097"/>
                <a:gd name="T38" fmla="*/ 1 w 581"/>
                <a:gd name="T39" fmla="*/ 0 h 1097"/>
                <a:gd name="T40" fmla="*/ 1 w 581"/>
                <a:gd name="T41" fmla="*/ 0 h 1097"/>
                <a:gd name="T42" fmla="*/ 1 w 581"/>
                <a:gd name="T43" fmla="*/ 0 h 1097"/>
                <a:gd name="T44" fmla="*/ 1 w 581"/>
                <a:gd name="T45" fmla="*/ 0 h 1097"/>
                <a:gd name="T46" fmla="*/ 1 w 581"/>
                <a:gd name="T47" fmla="*/ 0 h 1097"/>
                <a:gd name="T48" fmla="*/ 0 w 581"/>
                <a:gd name="T49" fmla="*/ 0 h 1097"/>
                <a:gd name="T50" fmla="*/ 0 w 581"/>
                <a:gd name="T51" fmla="*/ 0 h 10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81"/>
                <a:gd name="T79" fmla="*/ 0 h 1097"/>
                <a:gd name="T80" fmla="*/ 581 w 581"/>
                <a:gd name="T81" fmla="*/ 1097 h 10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81" h="1097">
                  <a:moveTo>
                    <a:pt x="0" y="0"/>
                  </a:moveTo>
                  <a:lnTo>
                    <a:pt x="0" y="130"/>
                  </a:lnTo>
                  <a:lnTo>
                    <a:pt x="19" y="278"/>
                  </a:lnTo>
                  <a:lnTo>
                    <a:pt x="123" y="516"/>
                  </a:lnTo>
                  <a:lnTo>
                    <a:pt x="129" y="706"/>
                  </a:lnTo>
                  <a:lnTo>
                    <a:pt x="38" y="525"/>
                  </a:lnTo>
                  <a:lnTo>
                    <a:pt x="72" y="730"/>
                  </a:lnTo>
                  <a:lnTo>
                    <a:pt x="62" y="892"/>
                  </a:lnTo>
                  <a:lnTo>
                    <a:pt x="148" y="882"/>
                  </a:lnTo>
                  <a:lnTo>
                    <a:pt x="294" y="936"/>
                  </a:lnTo>
                  <a:lnTo>
                    <a:pt x="138" y="936"/>
                  </a:lnTo>
                  <a:lnTo>
                    <a:pt x="53" y="945"/>
                  </a:lnTo>
                  <a:lnTo>
                    <a:pt x="9" y="1012"/>
                  </a:lnTo>
                  <a:lnTo>
                    <a:pt x="15" y="1084"/>
                  </a:lnTo>
                  <a:lnTo>
                    <a:pt x="157" y="1055"/>
                  </a:lnTo>
                  <a:lnTo>
                    <a:pt x="372" y="1097"/>
                  </a:lnTo>
                  <a:lnTo>
                    <a:pt x="462" y="1046"/>
                  </a:lnTo>
                  <a:lnTo>
                    <a:pt x="490" y="1084"/>
                  </a:lnTo>
                  <a:lnTo>
                    <a:pt x="581" y="1027"/>
                  </a:lnTo>
                  <a:lnTo>
                    <a:pt x="534" y="949"/>
                  </a:lnTo>
                  <a:lnTo>
                    <a:pt x="477" y="936"/>
                  </a:lnTo>
                  <a:lnTo>
                    <a:pt x="528" y="677"/>
                  </a:lnTo>
                  <a:lnTo>
                    <a:pt x="271" y="468"/>
                  </a:lnTo>
                  <a:lnTo>
                    <a:pt x="6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Freeform 925"/>
            <p:cNvSpPr>
              <a:spLocks/>
            </p:cNvSpPr>
            <p:nvPr/>
          </p:nvSpPr>
          <p:spPr bwMode="auto">
            <a:xfrm>
              <a:off x="3017" y="1985"/>
              <a:ext cx="188" cy="71"/>
            </a:xfrm>
            <a:custGeom>
              <a:avLst/>
              <a:gdLst>
                <a:gd name="T0" fmla="*/ 1 w 376"/>
                <a:gd name="T1" fmla="*/ 0 h 143"/>
                <a:gd name="T2" fmla="*/ 1 w 376"/>
                <a:gd name="T3" fmla="*/ 0 h 143"/>
                <a:gd name="T4" fmla="*/ 1 w 376"/>
                <a:gd name="T5" fmla="*/ 0 h 143"/>
                <a:gd name="T6" fmla="*/ 1 w 376"/>
                <a:gd name="T7" fmla="*/ 0 h 143"/>
                <a:gd name="T8" fmla="*/ 1 w 376"/>
                <a:gd name="T9" fmla="*/ 0 h 143"/>
                <a:gd name="T10" fmla="*/ 1 w 376"/>
                <a:gd name="T11" fmla="*/ 0 h 143"/>
                <a:gd name="T12" fmla="*/ 0 w 376"/>
                <a:gd name="T13" fmla="*/ 0 h 143"/>
                <a:gd name="T14" fmla="*/ 1 w 376"/>
                <a:gd name="T15" fmla="*/ 0 h 143"/>
                <a:gd name="T16" fmla="*/ 1 w 376"/>
                <a:gd name="T17" fmla="*/ 0 h 143"/>
                <a:gd name="T18" fmla="*/ 1 w 376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143"/>
                <a:gd name="T32" fmla="*/ 376 w 376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143">
                  <a:moveTo>
                    <a:pt x="89" y="0"/>
                  </a:moveTo>
                  <a:lnTo>
                    <a:pt x="108" y="48"/>
                  </a:lnTo>
                  <a:lnTo>
                    <a:pt x="184" y="86"/>
                  </a:lnTo>
                  <a:lnTo>
                    <a:pt x="376" y="67"/>
                  </a:lnTo>
                  <a:lnTo>
                    <a:pt x="270" y="109"/>
                  </a:lnTo>
                  <a:lnTo>
                    <a:pt x="99" y="128"/>
                  </a:lnTo>
                  <a:lnTo>
                    <a:pt x="0" y="143"/>
                  </a:lnTo>
                  <a:lnTo>
                    <a:pt x="9" y="5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Freeform 926"/>
            <p:cNvSpPr>
              <a:spLocks/>
            </p:cNvSpPr>
            <p:nvPr/>
          </p:nvSpPr>
          <p:spPr bwMode="auto">
            <a:xfrm>
              <a:off x="2048" y="2100"/>
              <a:ext cx="373" cy="451"/>
            </a:xfrm>
            <a:custGeom>
              <a:avLst/>
              <a:gdLst>
                <a:gd name="T0" fmla="*/ 0 w 747"/>
                <a:gd name="T1" fmla="*/ 1 h 901"/>
                <a:gd name="T2" fmla="*/ 0 w 747"/>
                <a:gd name="T3" fmla="*/ 1 h 901"/>
                <a:gd name="T4" fmla="*/ 0 w 747"/>
                <a:gd name="T5" fmla="*/ 1 h 901"/>
                <a:gd name="T6" fmla="*/ 0 w 747"/>
                <a:gd name="T7" fmla="*/ 1 h 901"/>
                <a:gd name="T8" fmla="*/ 0 w 747"/>
                <a:gd name="T9" fmla="*/ 1 h 901"/>
                <a:gd name="T10" fmla="*/ 0 w 747"/>
                <a:gd name="T11" fmla="*/ 1 h 901"/>
                <a:gd name="T12" fmla="*/ 0 w 747"/>
                <a:gd name="T13" fmla="*/ 1 h 901"/>
                <a:gd name="T14" fmla="*/ 0 w 747"/>
                <a:gd name="T15" fmla="*/ 1 h 901"/>
                <a:gd name="T16" fmla="*/ 0 w 747"/>
                <a:gd name="T17" fmla="*/ 1 h 901"/>
                <a:gd name="T18" fmla="*/ 0 w 747"/>
                <a:gd name="T19" fmla="*/ 1 h 901"/>
                <a:gd name="T20" fmla="*/ 0 w 747"/>
                <a:gd name="T21" fmla="*/ 1 h 901"/>
                <a:gd name="T22" fmla="*/ 0 w 747"/>
                <a:gd name="T23" fmla="*/ 1 h 901"/>
                <a:gd name="T24" fmla="*/ 0 w 747"/>
                <a:gd name="T25" fmla="*/ 1 h 901"/>
                <a:gd name="T26" fmla="*/ 0 w 747"/>
                <a:gd name="T27" fmla="*/ 1 h 901"/>
                <a:gd name="T28" fmla="*/ 0 w 747"/>
                <a:gd name="T29" fmla="*/ 1 h 901"/>
                <a:gd name="T30" fmla="*/ 0 w 747"/>
                <a:gd name="T31" fmla="*/ 1 h 901"/>
                <a:gd name="T32" fmla="*/ 0 w 747"/>
                <a:gd name="T33" fmla="*/ 1 h 901"/>
                <a:gd name="T34" fmla="*/ 0 w 747"/>
                <a:gd name="T35" fmla="*/ 1 h 901"/>
                <a:gd name="T36" fmla="*/ 0 w 747"/>
                <a:gd name="T37" fmla="*/ 1 h 901"/>
                <a:gd name="T38" fmla="*/ 0 w 747"/>
                <a:gd name="T39" fmla="*/ 1 h 901"/>
                <a:gd name="T40" fmla="*/ 0 w 747"/>
                <a:gd name="T41" fmla="*/ 1 h 901"/>
                <a:gd name="T42" fmla="*/ 0 w 747"/>
                <a:gd name="T43" fmla="*/ 1 h 901"/>
                <a:gd name="T44" fmla="*/ 0 w 747"/>
                <a:gd name="T45" fmla="*/ 1 h 901"/>
                <a:gd name="T46" fmla="*/ 0 w 747"/>
                <a:gd name="T47" fmla="*/ 1 h 901"/>
                <a:gd name="T48" fmla="*/ 0 w 747"/>
                <a:gd name="T49" fmla="*/ 1 h 901"/>
                <a:gd name="T50" fmla="*/ 0 w 747"/>
                <a:gd name="T51" fmla="*/ 1 h 901"/>
                <a:gd name="T52" fmla="*/ 0 w 747"/>
                <a:gd name="T53" fmla="*/ 1 h 901"/>
                <a:gd name="T54" fmla="*/ 0 w 747"/>
                <a:gd name="T55" fmla="*/ 1 h 901"/>
                <a:gd name="T56" fmla="*/ 0 w 747"/>
                <a:gd name="T57" fmla="*/ 1 h 901"/>
                <a:gd name="T58" fmla="*/ 0 w 747"/>
                <a:gd name="T59" fmla="*/ 1 h 901"/>
                <a:gd name="T60" fmla="*/ 0 w 747"/>
                <a:gd name="T61" fmla="*/ 1 h 901"/>
                <a:gd name="T62" fmla="*/ 0 w 747"/>
                <a:gd name="T63" fmla="*/ 1 h 901"/>
                <a:gd name="T64" fmla="*/ 0 w 747"/>
                <a:gd name="T65" fmla="*/ 1 h 901"/>
                <a:gd name="T66" fmla="*/ 0 w 747"/>
                <a:gd name="T67" fmla="*/ 1 h 901"/>
                <a:gd name="T68" fmla="*/ 0 w 747"/>
                <a:gd name="T69" fmla="*/ 1 h 901"/>
                <a:gd name="T70" fmla="*/ 0 w 747"/>
                <a:gd name="T71" fmla="*/ 1 h 901"/>
                <a:gd name="T72" fmla="*/ 0 w 747"/>
                <a:gd name="T73" fmla="*/ 1 h 901"/>
                <a:gd name="T74" fmla="*/ 0 w 747"/>
                <a:gd name="T75" fmla="*/ 1 h 901"/>
                <a:gd name="T76" fmla="*/ 0 w 747"/>
                <a:gd name="T77" fmla="*/ 1 h 901"/>
                <a:gd name="T78" fmla="*/ 0 w 747"/>
                <a:gd name="T79" fmla="*/ 1 h 901"/>
                <a:gd name="T80" fmla="*/ 0 w 747"/>
                <a:gd name="T81" fmla="*/ 1 h 901"/>
                <a:gd name="T82" fmla="*/ 0 w 747"/>
                <a:gd name="T83" fmla="*/ 1 h 901"/>
                <a:gd name="T84" fmla="*/ 0 w 747"/>
                <a:gd name="T85" fmla="*/ 1 h 901"/>
                <a:gd name="T86" fmla="*/ 0 w 747"/>
                <a:gd name="T87" fmla="*/ 1 h 901"/>
                <a:gd name="T88" fmla="*/ 0 w 747"/>
                <a:gd name="T89" fmla="*/ 1 h 901"/>
                <a:gd name="T90" fmla="*/ 0 w 747"/>
                <a:gd name="T91" fmla="*/ 1 h 901"/>
                <a:gd name="T92" fmla="*/ 0 w 747"/>
                <a:gd name="T93" fmla="*/ 0 h 901"/>
                <a:gd name="T94" fmla="*/ 0 w 747"/>
                <a:gd name="T95" fmla="*/ 1 h 901"/>
                <a:gd name="T96" fmla="*/ 0 w 747"/>
                <a:gd name="T97" fmla="*/ 1 h 901"/>
                <a:gd name="T98" fmla="*/ 0 w 747"/>
                <a:gd name="T99" fmla="*/ 1 h 9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47"/>
                <a:gd name="T151" fmla="*/ 0 h 901"/>
                <a:gd name="T152" fmla="*/ 747 w 747"/>
                <a:gd name="T153" fmla="*/ 901 h 9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47" h="901">
                  <a:moveTo>
                    <a:pt x="743" y="23"/>
                  </a:moveTo>
                  <a:lnTo>
                    <a:pt x="703" y="48"/>
                  </a:lnTo>
                  <a:lnTo>
                    <a:pt x="669" y="71"/>
                  </a:lnTo>
                  <a:lnTo>
                    <a:pt x="633" y="90"/>
                  </a:lnTo>
                  <a:lnTo>
                    <a:pt x="601" y="109"/>
                  </a:lnTo>
                  <a:lnTo>
                    <a:pt x="566" y="126"/>
                  </a:lnTo>
                  <a:lnTo>
                    <a:pt x="532" y="147"/>
                  </a:lnTo>
                  <a:lnTo>
                    <a:pt x="494" y="167"/>
                  </a:lnTo>
                  <a:lnTo>
                    <a:pt x="456" y="190"/>
                  </a:lnTo>
                  <a:lnTo>
                    <a:pt x="405" y="224"/>
                  </a:lnTo>
                  <a:lnTo>
                    <a:pt x="357" y="263"/>
                  </a:lnTo>
                  <a:lnTo>
                    <a:pt x="318" y="287"/>
                  </a:lnTo>
                  <a:lnTo>
                    <a:pt x="280" y="306"/>
                  </a:lnTo>
                  <a:lnTo>
                    <a:pt x="205" y="339"/>
                  </a:lnTo>
                  <a:lnTo>
                    <a:pt x="74" y="435"/>
                  </a:lnTo>
                  <a:lnTo>
                    <a:pt x="61" y="584"/>
                  </a:lnTo>
                  <a:lnTo>
                    <a:pt x="67" y="671"/>
                  </a:lnTo>
                  <a:lnTo>
                    <a:pt x="89" y="747"/>
                  </a:lnTo>
                  <a:lnTo>
                    <a:pt x="107" y="783"/>
                  </a:lnTo>
                  <a:lnTo>
                    <a:pt x="129" y="816"/>
                  </a:lnTo>
                  <a:lnTo>
                    <a:pt x="158" y="848"/>
                  </a:lnTo>
                  <a:lnTo>
                    <a:pt x="192" y="878"/>
                  </a:lnTo>
                  <a:lnTo>
                    <a:pt x="194" y="899"/>
                  </a:lnTo>
                  <a:lnTo>
                    <a:pt x="175" y="901"/>
                  </a:lnTo>
                  <a:lnTo>
                    <a:pt x="135" y="865"/>
                  </a:lnTo>
                  <a:lnTo>
                    <a:pt x="99" y="831"/>
                  </a:lnTo>
                  <a:lnTo>
                    <a:pt x="70" y="797"/>
                  </a:lnTo>
                  <a:lnTo>
                    <a:pt x="44" y="761"/>
                  </a:lnTo>
                  <a:lnTo>
                    <a:pt x="12" y="679"/>
                  </a:lnTo>
                  <a:lnTo>
                    <a:pt x="0" y="582"/>
                  </a:lnTo>
                  <a:lnTo>
                    <a:pt x="19" y="502"/>
                  </a:lnTo>
                  <a:lnTo>
                    <a:pt x="42" y="422"/>
                  </a:lnTo>
                  <a:lnTo>
                    <a:pt x="70" y="386"/>
                  </a:lnTo>
                  <a:lnTo>
                    <a:pt x="101" y="354"/>
                  </a:lnTo>
                  <a:lnTo>
                    <a:pt x="133" y="327"/>
                  </a:lnTo>
                  <a:lnTo>
                    <a:pt x="167" y="302"/>
                  </a:lnTo>
                  <a:lnTo>
                    <a:pt x="202" y="280"/>
                  </a:lnTo>
                  <a:lnTo>
                    <a:pt x="238" y="257"/>
                  </a:lnTo>
                  <a:lnTo>
                    <a:pt x="276" y="232"/>
                  </a:lnTo>
                  <a:lnTo>
                    <a:pt x="316" y="205"/>
                  </a:lnTo>
                  <a:lnTo>
                    <a:pt x="367" y="166"/>
                  </a:lnTo>
                  <a:lnTo>
                    <a:pt x="392" y="148"/>
                  </a:lnTo>
                  <a:lnTo>
                    <a:pt x="418" y="129"/>
                  </a:lnTo>
                  <a:lnTo>
                    <a:pt x="460" y="109"/>
                  </a:lnTo>
                  <a:lnTo>
                    <a:pt x="498" y="91"/>
                  </a:lnTo>
                  <a:lnTo>
                    <a:pt x="574" y="67"/>
                  </a:lnTo>
                  <a:lnTo>
                    <a:pt x="726" y="0"/>
                  </a:lnTo>
                  <a:lnTo>
                    <a:pt x="747" y="4"/>
                  </a:lnTo>
                  <a:lnTo>
                    <a:pt x="743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Freeform 927"/>
            <p:cNvSpPr>
              <a:spLocks/>
            </p:cNvSpPr>
            <p:nvPr/>
          </p:nvSpPr>
          <p:spPr bwMode="auto">
            <a:xfrm>
              <a:off x="2104" y="2391"/>
              <a:ext cx="84" cy="543"/>
            </a:xfrm>
            <a:custGeom>
              <a:avLst/>
              <a:gdLst>
                <a:gd name="T0" fmla="*/ 0 w 169"/>
                <a:gd name="T1" fmla="*/ 1 h 1085"/>
                <a:gd name="T2" fmla="*/ 0 w 169"/>
                <a:gd name="T3" fmla="*/ 1 h 1085"/>
                <a:gd name="T4" fmla="*/ 0 w 169"/>
                <a:gd name="T5" fmla="*/ 1 h 1085"/>
                <a:gd name="T6" fmla="*/ 0 w 169"/>
                <a:gd name="T7" fmla="*/ 1 h 1085"/>
                <a:gd name="T8" fmla="*/ 0 w 169"/>
                <a:gd name="T9" fmla="*/ 1 h 1085"/>
                <a:gd name="T10" fmla="*/ 0 w 169"/>
                <a:gd name="T11" fmla="*/ 1 h 1085"/>
                <a:gd name="T12" fmla="*/ 0 w 169"/>
                <a:gd name="T13" fmla="*/ 1 h 1085"/>
                <a:gd name="T14" fmla="*/ 0 w 169"/>
                <a:gd name="T15" fmla="*/ 1 h 1085"/>
                <a:gd name="T16" fmla="*/ 0 w 169"/>
                <a:gd name="T17" fmla="*/ 1 h 1085"/>
                <a:gd name="T18" fmla="*/ 0 w 169"/>
                <a:gd name="T19" fmla="*/ 1 h 1085"/>
                <a:gd name="T20" fmla="*/ 0 w 169"/>
                <a:gd name="T21" fmla="*/ 1 h 1085"/>
                <a:gd name="T22" fmla="*/ 0 w 169"/>
                <a:gd name="T23" fmla="*/ 1 h 1085"/>
                <a:gd name="T24" fmla="*/ 0 w 169"/>
                <a:gd name="T25" fmla="*/ 1 h 1085"/>
                <a:gd name="T26" fmla="*/ 0 w 169"/>
                <a:gd name="T27" fmla="*/ 1 h 1085"/>
                <a:gd name="T28" fmla="*/ 0 w 169"/>
                <a:gd name="T29" fmla="*/ 1 h 1085"/>
                <a:gd name="T30" fmla="*/ 0 w 169"/>
                <a:gd name="T31" fmla="*/ 1 h 1085"/>
                <a:gd name="T32" fmla="*/ 0 w 169"/>
                <a:gd name="T33" fmla="*/ 1 h 1085"/>
                <a:gd name="T34" fmla="*/ 0 w 169"/>
                <a:gd name="T35" fmla="*/ 1 h 1085"/>
                <a:gd name="T36" fmla="*/ 0 w 169"/>
                <a:gd name="T37" fmla="*/ 1 h 1085"/>
                <a:gd name="T38" fmla="*/ 0 w 169"/>
                <a:gd name="T39" fmla="*/ 1 h 1085"/>
                <a:gd name="T40" fmla="*/ 0 w 169"/>
                <a:gd name="T41" fmla="*/ 1 h 1085"/>
                <a:gd name="T42" fmla="*/ 0 w 169"/>
                <a:gd name="T43" fmla="*/ 1 h 1085"/>
                <a:gd name="T44" fmla="*/ 0 w 169"/>
                <a:gd name="T45" fmla="*/ 1 h 1085"/>
                <a:gd name="T46" fmla="*/ 0 w 169"/>
                <a:gd name="T47" fmla="*/ 0 h 1085"/>
                <a:gd name="T48" fmla="*/ 0 w 169"/>
                <a:gd name="T49" fmla="*/ 1 h 1085"/>
                <a:gd name="T50" fmla="*/ 0 w 169"/>
                <a:gd name="T51" fmla="*/ 1 h 10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9"/>
                <a:gd name="T79" fmla="*/ 0 h 1085"/>
                <a:gd name="T80" fmla="*/ 169 w 169"/>
                <a:gd name="T81" fmla="*/ 1085 h 10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9" h="1085">
                  <a:moveTo>
                    <a:pt x="74" y="19"/>
                  </a:moveTo>
                  <a:lnTo>
                    <a:pt x="48" y="135"/>
                  </a:lnTo>
                  <a:lnTo>
                    <a:pt x="53" y="192"/>
                  </a:lnTo>
                  <a:lnTo>
                    <a:pt x="69" y="255"/>
                  </a:lnTo>
                  <a:lnTo>
                    <a:pt x="122" y="471"/>
                  </a:lnTo>
                  <a:lnTo>
                    <a:pt x="141" y="574"/>
                  </a:lnTo>
                  <a:lnTo>
                    <a:pt x="164" y="690"/>
                  </a:lnTo>
                  <a:lnTo>
                    <a:pt x="169" y="812"/>
                  </a:lnTo>
                  <a:lnTo>
                    <a:pt x="154" y="939"/>
                  </a:lnTo>
                  <a:lnTo>
                    <a:pt x="97" y="1076"/>
                  </a:lnTo>
                  <a:lnTo>
                    <a:pt x="80" y="1085"/>
                  </a:lnTo>
                  <a:lnTo>
                    <a:pt x="71" y="1068"/>
                  </a:lnTo>
                  <a:lnTo>
                    <a:pt x="97" y="927"/>
                  </a:lnTo>
                  <a:lnTo>
                    <a:pt x="114" y="810"/>
                  </a:lnTo>
                  <a:lnTo>
                    <a:pt x="107" y="696"/>
                  </a:lnTo>
                  <a:lnTo>
                    <a:pt x="67" y="483"/>
                  </a:lnTo>
                  <a:lnTo>
                    <a:pt x="46" y="384"/>
                  </a:lnTo>
                  <a:lnTo>
                    <a:pt x="31" y="329"/>
                  </a:lnTo>
                  <a:lnTo>
                    <a:pt x="14" y="272"/>
                  </a:lnTo>
                  <a:lnTo>
                    <a:pt x="0" y="201"/>
                  </a:lnTo>
                  <a:lnTo>
                    <a:pt x="6" y="137"/>
                  </a:lnTo>
                  <a:lnTo>
                    <a:pt x="23" y="74"/>
                  </a:lnTo>
                  <a:lnTo>
                    <a:pt x="50" y="7"/>
                  </a:lnTo>
                  <a:lnTo>
                    <a:pt x="67" y="0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928"/>
            <p:cNvSpPr>
              <a:spLocks/>
            </p:cNvSpPr>
            <p:nvPr/>
          </p:nvSpPr>
          <p:spPr bwMode="auto">
            <a:xfrm>
              <a:off x="2186" y="2907"/>
              <a:ext cx="231" cy="44"/>
            </a:xfrm>
            <a:custGeom>
              <a:avLst/>
              <a:gdLst>
                <a:gd name="T0" fmla="*/ 1 w 461"/>
                <a:gd name="T1" fmla="*/ 1 h 87"/>
                <a:gd name="T2" fmla="*/ 1 w 461"/>
                <a:gd name="T3" fmla="*/ 1 h 87"/>
                <a:gd name="T4" fmla="*/ 1 w 461"/>
                <a:gd name="T5" fmla="*/ 1 h 87"/>
                <a:gd name="T6" fmla="*/ 1 w 461"/>
                <a:gd name="T7" fmla="*/ 1 h 87"/>
                <a:gd name="T8" fmla="*/ 1 w 461"/>
                <a:gd name="T9" fmla="*/ 1 h 87"/>
                <a:gd name="T10" fmla="*/ 1 w 461"/>
                <a:gd name="T11" fmla="*/ 1 h 87"/>
                <a:gd name="T12" fmla="*/ 1 w 461"/>
                <a:gd name="T13" fmla="*/ 0 h 87"/>
                <a:gd name="T14" fmla="*/ 1 w 461"/>
                <a:gd name="T15" fmla="*/ 1 h 87"/>
                <a:gd name="T16" fmla="*/ 1 w 461"/>
                <a:gd name="T17" fmla="*/ 1 h 87"/>
                <a:gd name="T18" fmla="*/ 1 w 461"/>
                <a:gd name="T19" fmla="*/ 1 h 87"/>
                <a:gd name="T20" fmla="*/ 1 w 461"/>
                <a:gd name="T21" fmla="*/ 1 h 87"/>
                <a:gd name="T22" fmla="*/ 1 w 461"/>
                <a:gd name="T23" fmla="*/ 1 h 87"/>
                <a:gd name="T24" fmla="*/ 1 w 461"/>
                <a:gd name="T25" fmla="*/ 1 h 87"/>
                <a:gd name="T26" fmla="*/ 1 w 461"/>
                <a:gd name="T27" fmla="*/ 1 h 87"/>
                <a:gd name="T28" fmla="*/ 1 w 461"/>
                <a:gd name="T29" fmla="*/ 1 h 87"/>
                <a:gd name="T30" fmla="*/ 1 w 461"/>
                <a:gd name="T31" fmla="*/ 1 h 87"/>
                <a:gd name="T32" fmla="*/ 0 w 461"/>
                <a:gd name="T33" fmla="*/ 1 h 87"/>
                <a:gd name="T34" fmla="*/ 1 w 461"/>
                <a:gd name="T35" fmla="*/ 1 h 87"/>
                <a:gd name="T36" fmla="*/ 1 w 461"/>
                <a:gd name="T37" fmla="*/ 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1"/>
                <a:gd name="T58" fmla="*/ 0 h 87"/>
                <a:gd name="T59" fmla="*/ 461 w 461"/>
                <a:gd name="T60" fmla="*/ 87 h 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1" h="87">
                  <a:moveTo>
                    <a:pt x="5" y="48"/>
                  </a:moveTo>
                  <a:lnTo>
                    <a:pt x="47" y="27"/>
                  </a:lnTo>
                  <a:lnTo>
                    <a:pt x="87" y="15"/>
                  </a:lnTo>
                  <a:lnTo>
                    <a:pt x="167" y="11"/>
                  </a:lnTo>
                  <a:lnTo>
                    <a:pt x="250" y="21"/>
                  </a:lnTo>
                  <a:lnTo>
                    <a:pt x="344" y="27"/>
                  </a:lnTo>
                  <a:lnTo>
                    <a:pt x="442" y="0"/>
                  </a:lnTo>
                  <a:lnTo>
                    <a:pt x="461" y="6"/>
                  </a:lnTo>
                  <a:lnTo>
                    <a:pt x="456" y="25"/>
                  </a:lnTo>
                  <a:lnTo>
                    <a:pt x="406" y="59"/>
                  </a:lnTo>
                  <a:lnTo>
                    <a:pt x="382" y="74"/>
                  </a:lnTo>
                  <a:lnTo>
                    <a:pt x="351" y="87"/>
                  </a:lnTo>
                  <a:lnTo>
                    <a:pt x="262" y="76"/>
                  </a:lnTo>
                  <a:lnTo>
                    <a:pt x="178" y="55"/>
                  </a:lnTo>
                  <a:lnTo>
                    <a:pt x="100" y="46"/>
                  </a:lnTo>
                  <a:lnTo>
                    <a:pt x="21" y="72"/>
                  </a:lnTo>
                  <a:lnTo>
                    <a:pt x="0" y="67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929"/>
            <p:cNvSpPr>
              <a:spLocks/>
            </p:cNvSpPr>
            <p:nvPr/>
          </p:nvSpPr>
          <p:spPr bwMode="auto">
            <a:xfrm>
              <a:off x="2398" y="2679"/>
              <a:ext cx="40" cy="195"/>
            </a:xfrm>
            <a:custGeom>
              <a:avLst/>
              <a:gdLst>
                <a:gd name="T0" fmla="*/ 1 w 80"/>
                <a:gd name="T1" fmla="*/ 1 h 389"/>
                <a:gd name="T2" fmla="*/ 1 w 80"/>
                <a:gd name="T3" fmla="*/ 1 h 389"/>
                <a:gd name="T4" fmla="*/ 1 w 80"/>
                <a:gd name="T5" fmla="*/ 1 h 389"/>
                <a:gd name="T6" fmla="*/ 1 w 80"/>
                <a:gd name="T7" fmla="*/ 1 h 389"/>
                <a:gd name="T8" fmla="*/ 1 w 80"/>
                <a:gd name="T9" fmla="*/ 1 h 389"/>
                <a:gd name="T10" fmla="*/ 1 w 80"/>
                <a:gd name="T11" fmla="*/ 1 h 389"/>
                <a:gd name="T12" fmla="*/ 1 w 80"/>
                <a:gd name="T13" fmla="*/ 1 h 389"/>
                <a:gd name="T14" fmla="*/ 0 w 80"/>
                <a:gd name="T15" fmla="*/ 1 h 389"/>
                <a:gd name="T16" fmla="*/ 1 w 80"/>
                <a:gd name="T17" fmla="*/ 1 h 389"/>
                <a:gd name="T18" fmla="*/ 1 w 80"/>
                <a:gd name="T19" fmla="*/ 0 h 389"/>
                <a:gd name="T20" fmla="*/ 1 w 80"/>
                <a:gd name="T21" fmla="*/ 1 h 389"/>
                <a:gd name="T22" fmla="*/ 1 w 80"/>
                <a:gd name="T23" fmla="*/ 1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0"/>
                <a:gd name="T37" fmla="*/ 0 h 389"/>
                <a:gd name="T38" fmla="*/ 80 w 8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0" h="389">
                  <a:moveTo>
                    <a:pt x="50" y="7"/>
                  </a:moveTo>
                  <a:lnTo>
                    <a:pt x="75" y="89"/>
                  </a:lnTo>
                  <a:lnTo>
                    <a:pt x="80" y="178"/>
                  </a:lnTo>
                  <a:lnTo>
                    <a:pt x="67" y="359"/>
                  </a:lnTo>
                  <a:lnTo>
                    <a:pt x="59" y="382"/>
                  </a:lnTo>
                  <a:lnTo>
                    <a:pt x="42" y="389"/>
                  </a:lnTo>
                  <a:lnTo>
                    <a:pt x="18" y="374"/>
                  </a:lnTo>
                  <a:lnTo>
                    <a:pt x="0" y="281"/>
                  </a:lnTo>
                  <a:lnTo>
                    <a:pt x="25" y="19"/>
                  </a:lnTo>
                  <a:lnTo>
                    <a:pt x="31" y="0"/>
                  </a:lnTo>
                  <a:lnTo>
                    <a:pt x="5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Freeform 930"/>
            <p:cNvSpPr>
              <a:spLocks/>
            </p:cNvSpPr>
            <p:nvPr/>
          </p:nvSpPr>
          <p:spPr bwMode="auto">
            <a:xfrm>
              <a:off x="2135" y="2361"/>
              <a:ext cx="366" cy="411"/>
            </a:xfrm>
            <a:custGeom>
              <a:avLst/>
              <a:gdLst>
                <a:gd name="T0" fmla="*/ 1 w 732"/>
                <a:gd name="T1" fmla="*/ 0 h 821"/>
                <a:gd name="T2" fmla="*/ 1 w 732"/>
                <a:gd name="T3" fmla="*/ 1 h 821"/>
                <a:gd name="T4" fmla="*/ 1 w 732"/>
                <a:gd name="T5" fmla="*/ 1 h 821"/>
                <a:gd name="T6" fmla="*/ 1 w 732"/>
                <a:gd name="T7" fmla="*/ 1 h 821"/>
                <a:gd name="T8" fmla="*/ 1 w 732"/>
                <a:gd name="T9" fmla="*/ 1 h 821"/>
                <a:gd name="T10" fmla="*/ 1 w 732"/>
                <a:gd name="T11" fmla="*/ 1 h 821"/>
                <a:gd name="T12" fmla="*/ 1 w 732"/>
                <a:gd name="T13" fmla="*/ 1 h 821"/>
                <a:gd name="T14" fmla="*/ 1 w 732"/>
                <a:gd name="T15" fmla="*/ 1 h 821"/>
                <a:gd name="T16" fmla="*/ 1 w 732"/>
                <a:gd name="T17" fmla="*/ 1 h 821"/>
                <a:gd name="T18" fmla="*/ 1 w 732"/>
                <a:gd name="T19" fmla="*/ 1 h 821"/>
                <a:gd name="T20" fmla="*/ 1 w 732"/>
                <a:gd name="T21" fmla="*/ 1 h 821"/>
                <a:gd name="T22" fmla="*/ 1 w 732"/>
                <a:gd name="T23" fmla="*/ 1 h 821"/>
                <a:gd name="T24" fmla="*/ 1 w 732"/>
                <a:gd name="T25" fmla="*/ 1 h 821"/>
                <a:gd name="T26" fmla="*/ 1 w 732"/>
                <a:gd name="T27" fmla="*/ 1 h 821"/>
                <a:gd name="T28" fmla="*/ 1 w 732"/>
                <a:gd name="T29" fmla="*/ 1 h 821"/>
                <a:gd name="T30" fmla="*/ 1 w 732"/>
                <a:gd name="T31" fmla="*/ 1 h 821"/>
                <a:gd name="T32" fmla="*/ 1 w 732"/>
                <a:gd name="T33" fmla="*/ 1 h 821"/>
                <a:gd name="T34" fmla="*/ 1 w 732"/>
                <a:gd name="T35" fmla="*/ 1 h 821"/>
                <a:gd name="T36" fmla="*/ 1 w 732"/>
                <a:gd name="T37" fmla="*/ 1 h 821"/>
                <a:gd name="T38" fmla="*/ 1 w 732"/>
                <a:gd name="T39" fmla="*/ 1 h 821"/>
                <a:gd name="T40" fmla="*/ 1 w 732"/>
                <a:gd name="T41" fmla="*/ 1 h 821"/>
                <a:gd name="T42" fmla="*/ 1 w 732"/>
                <a:gd name="T43" fmla="*/ 1 h 821"/>
                <a:gd name="T44" fmla="*/ 1 w 732"/>
                <a:gd name="T45" fmla="*/ 1 h 821"/>
                <a:gd name="T46" fmla="*/ 1 w 732"/>
                <a:gd name="T47" fmla="*/ 1 h 821"/>
                <a:gd name="T48" fmla="*/ 1 w 732"/>
                <a:gd name="T49" fmla="*/ 1 h 821"/>
                <a:gd name="T50" fmla="*/ 1 w 732"/>
                <a:gd name="T51" fmla="*/ 1 h 821"/>
                <a:gd name="T52" fmla="*/ 1 w 732"/>
                <a:gd name="T53" fmla="*/ 1 h 821"/>
                <a:gd name="T54" fmla="*/ 1 w 732"/>
                <a:gd name="T55" fmla="*/ 1 h 821"/>
                <a:gd name="T56" fmla="*/ 1 w 732"/>
                <a:gd name="T57" fmla="*/ 1 h 821"/>
                <a:gd name="T58" fmla="*/ 1 w 732"/>
                <a:gd name="T59" fmla="*/ 1 h 821"/>
                <a:gd name="T60" fmla="*/ 1 w 732"/>
                <a:gd name="T61" fmla="*/ 1 h 821"/>
                <a:gd name="T62" fmla="*/ 1 w 732"/>
                <a:gd name="T63" fmla="*/ 1 h 821"/>
                <a:gd name="T64" fmla="*/ 1 w 732"/>
                <a:gd name="T65" fmla="*/ 1 h 821"/>
                <a:gd name="T66" fmla="*/ 1 w 732"/>
                <a:gd name="T67" fmla="*/ 1 h 821"/>
                <a:gd name="T68" fmla="*/ 1 w 732"/>
                <a:gd name="T69" fmla="*/ 1 h 821"/>
                <a:gd name="T70" fmla="*/ 1 w 732"/>
                <a:gd name="T71" fmla="*/ 1 h 821"/>
                <a:gd name="T72" fmla="*/ 1 w 732"/>
                <a:gd name="T73" fmla="*/ 1 h 821"/>
                <a:gd name="T74" fmla="*/ 1 w 732"/>
                <a:gd name="T75" fmla="*/ 1 h 821"/>
                <a:gd name="T76" fmla="*/ 1 w 732"/>
                <a:gd name="T77" fmla="*/ 1 h 821"/>
                <a:gd name="T78" fmla="*/ 1 w 732"/>
                <a:gd name="T79" fmla="*/ 1 h 821"/>
                <a:gd name="T80" fmla="*/ 1 w 732"/>
                <a:gd name="T81" fmla="*/ 1 h 821"/>
                <a:gd name="T82" fmla="*/ 1 w 732"/>
                <a:gd name="T83" fmla="*/ 1 h 821"/>
                <a:gd name="T84" fmla="*/ 0 w 732"/>
                <a:gd name="T85" fmla="*/ 1 h 821"/>
                <a:gd name="T86" fmla="*/ 1 w 732"/>
                <a:gd name="T87" fmla="*/ 0 h 821"/>
                <a:gd name="T88" fmla="*/ 1 w 732"/>
                <a:gd name="T89" fmla="*/ 0 h 8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32"/>
                <a:gd name="T136" fmla="*/ 0 h 821"/>
                <a:gd name="T137" fmla="*/ 732 w 732"/>
                <a:gd name="T138" fmla="*/ 821 h 82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32" h="821">
                  <a:moveTo>
                    <a:pt x="13" y="0"/>
                  </a:moveTo>
                  <a:lnTo>
                    <a:pt x="80" y="15"/>
                  </a:lnTo>
                  <a:lnTo>
                    <a:pt x="131" y="57"/>
                  </a:lnTo>
                  <a:lnTo>
                    <a:pt x="169" y="116"/>
                  </a:lnTo>
                  <a:lnTo>
                    <a:pt x="200" y="184"/>
                  </a:lnTo>
                  <a:lnTo>
                    <a:pt x="215" y="219"/>
                  </a:lnTo>
                  <a:lnTo>
                    <a:pt x="230" y="247"/>
                  </a:lnTo>
                  <a:lnTo>
                    <a:pt x="247" y="274"/>
                  </a:lnTo>
                  <a:lnTo>
                    <a:pt x="264" y="298"/>
                  </a:lnTo>
                  <a:lnTo>
                    <a:pt x="302" y="348"/>
                  </a:lnTo>
                  <a:lnTo>
                    <a:pt x="340" y="405"/>
                  </a:lnTo>
                  <a:lnTo>
                    <a:pt x="378" y="449"/>
                  </a:lnTo>
                  <a:lnTo>
                    <a:pt x="414" y="487"/>
                  </a:lnTo>
                  <a:lnTo>
                    <a:pt x="449" y="521"/>
                  </a:lnTo>
                  <a:lnTo>
                    <a:pt x="485" y="551"/>
                  </a:lnTo>
                  <a:lnTo>
                    <a:pt x="519" y="583"/>
                  </a:lnTo>
                  <a:lnTo>
                    <a:pt x="557" y="616"/>
                  </a:lnTo>
                  <a:lnTo>
                    <a:pt x="597" y="650"/>
                  </a:lnTo>
                  <a:lnTo>
                    <a:pt x="639" y="688"/>
                  </a:lnTo>
                  <a:lnTo>
                    <a:pt x="726" y="775"/>
                  </a:lnTo>
                  <a:lnTo>
                    <a:pt x="732" y="812"/>
                  </a:lnTo>
                  <a:lnTo>
                    <a:pt x="716" y="821"/>
                  </a:lnTo>
                  <a:lnTo>
                    <a:pt x="696" y="817"/>
                  </a:lnTo>
                  <a:lnTo>
                    <a:pt x="582" y="758"/>
                  </a:lnTo>
                  <a:lnTo>
                    <a:pt x="536" y="718"/>
                  </a:lnTo>
                  <a:lnTo>
                    <a:pt x="494" y="682"/>
                  </a:lnTo>
                  <a:lnTo>
                    <a:pt x="456" y="648"/>
                  </a:lnTo>
                  <a:lnTo>
                    <a:pt x="416" y="614"/>
                  </a:lnTo>
                  <a:lnTo>
                    <a:pt x="380" y="580"/>
                  </a:lnTo>
                  <a:lnTo>
                    <a:pt x="342" y="542"/>
                  </a:lnTo>
                  <a:lnTo>
                    <a:pt x="304" y="502"/>
                  </a:lnTo>
                  <a:lnTo>
                    <a:pt x="266" y="458"/>
                  </a:lnTo>
                  <a:lnTo>
                    <a:pt x="228" y="395"/>
                  </a:lnTo>
                  <a:lnTo>
                    <a:pt x="194" y="338"/>
                  </a:lnTo>
                  <a:lnTo>
                    <a:pt x="163" y="277"/>
                  </a:lnTo>
                  <a:lnTo>
                    <a:pt x="133" y="211"/>
                  </a:lnTo>
                  <a:lnTo>
                    <a:pt x="114" y="150"/>
                  </a:lnTo>
                  <a:lnTo>
                    <a:pt x="93" y="89"/>
                  </a:lnTo>
                  <a:lnTo>
                    <a:pt x="80" y="65"/>
                  </a:lnTo>
                  <a:lnTo>
                    <a:pt x="63" y="46"/>
                  </a:lnTo>
                  <a:lnTo>
                    <a:pt x="42" y="32"/>
                  </a:lnTo>
                  <a:lnTo>
                    <a:pt x="13" y="28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931"/>
            <p:cNvSpPr>
              <a:spLocks/>
            </p:cNvSpPr>
            <p:nvPr/>
          </p:nvSpPr>
          <p:spPr bwMode="auto">
            <a:xfrm>
              <a:off x="2482" y="2451"/>
              <a:ext cx="145" cy="278"/>
            </a:xfrm>
            <a:custGeom>
              <a:avLst/>
              <a:gdLst>
                <a:gd name="T0" fmla="*/ 1 w 290"/>
                <a:gd name="T1" fmla="*/ 0 h 557"/>
                <a:gd name="T2" fmla="*/ 1 w 290"/>
                <a:gd name="T3" fmla="*/ 0 h 557"/>
                <a:gd name="T4" fmla="*/ 1 w 290"/>
                <a:gd name="T5" fmla="*/ 0 h 557"/>
                <a:gd name="T6" fmla="*/ 1 w 290"/>
                <a:gd name="T7" fmla="*/ 0 h 557"/>
                <a:gd name="T8" fmla="*/ 1 w 290"/>
                <a:gd name="T9" fmla="*/ 0 h 557"/>
                <a:gd name="T10" fmla="*/ 1 w 290"/>
                <a:gd name="T11" fmla="*/ 0 h 557"/>
                <a:gd name="T12" fmla="*/ 1 w 290"/>
                <a:gd name="T13" fmla="*/ 0 h 557"/>
                <a:gd name="T14" fmla="*/ 1 w 290"/>
                <a:gd name="T15" fmla="*/ 0 h 557"/>
                <a:gd name="T16" fmla="*/ 1 w 290"/>
                <a:gd name="T17" fmla="*/ 0 h 557"/>
                <a:gd name="T18" fmla="*/ 0 w 290"/>
                <a:gd name="T19" fmla="*/ 0 h 557"/>
                <a:gd name="T20" fmla="*/ 1 w 290"/>
                <a:gd name="T21" fmla="*/ 0 h 557"/>
                <a:gd name="T22" fmla="*/ 1 w 290"/>
                <a:gd name="T23" fmla="*/ 0 h 557"/>
                <a:gd name="T24" fmla="*/ 1 w 290"/>
                <a:gd name="T25" fmla="*/ 0 h 557"/>
                <a:gd name="T26" fmla="*/ 1 w 290"/>
                <a:gd name="T27" fmla="*/ 0 h 557"/>
                <a:gd name="T28" fmla="*/ 1 w 290"/>
                <a:gd name="T29" fmla="*/ 0 h 557"/>
                <a:gd name="T30" fmla="*/ 1 w 290"/>
                <a:gd name="T31" fmla="*/ 0 h 557"/>
                <a:gd name="T32" fmla="*/ 1 w 290"/>
                <a:gd name="T33" fmla="*/ 0 h 557"/>
                <a:gd name="T34" fmla="*/ 1 w 290"/>
                <a:gd name="T35" fmla="*/ 0 h 557"/>
                <a:gd name="T36" fmla="*/ 1 w 290"/>
                <a:gd name="T37" fmla="*/ 0 h 557"/>
                <a:gd name="T38" fmla="*/ 1 w 290"/>
                <a:gd name="T39" fmla="*/ 0 h 557"/>
                <a:gd name="T40" fmla="*/ 1 w 290"/>
                <a:gd name="T41" fmla="*/ 0 h 557"/>
                <a:gd name="T42" fmla="*/ 1 w 290"/>
                <a:gd name="T43" fmla="*/ 0 h 557"/>
                <a:gd name="T44" fmla="*/ 1 w 290"/>
                <a:gd name="T45" fmla="*/ 0 h 557"/>
                <a:gd name="T46" fmla="*/ 1 w 290"/>
                <a:gd name="T47" fmla="*/ 0 h 5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90"/>
                <a:gd name="T73" fmla="*/ 0 h 557"/>
                <a:gd name="T74" fmla="*/ 290 w 290"/>
                <a:gd name="T75" fmla="*/ 557 h 5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90" h="557">
                  <a:moveTo>
                    <a:pt x="273" y="49"/>
                  </a:moveTo>
                  <a:lnTo>
                    <a:pt x="216" y="60"/>
                  </a:lnTo>
                  <a:lnTo>
                    <a:pt x="169" y="110"/>
                  </a:lnTo>
                  <a:lnTo>
                    <a:pt x="131" y="173"/>
                  </a:lnTo>
                  <a:lnTo>
                    <a:pt x="95" y="287"/>
                  </a:lnTo>
                  <a:lnTo>
                    <a:pt x="81" y="412"/>
                  </a:lnTo>
                  <a:lnTo>
                    <a:pt x="55" y="479"/>
                  </a:lnTo>
                  <a:lnTo>
                    <a:pt x="28" y="547"/>
                  </a:lnTo>
                  <a:lnTo>
                    <a:pt x="9" y="557"/>
                  </a:lnTo>
                  <a:lnTo>
                    <a:pt x="0" y="539"/>
                  </a:lnTo>
                  <a:lnTo>
                    <a:pt x="30" y="401"/>
                  </a:lnTo>
                  <a:lnTo>
                    <a:pt x="45" y="270"/>
                  </a:lnTo>
                  <a:lnTo>
                    <a:pt x="59" y="209"/>
                  </a:lnTo>
                  <a:lnTo>
                    <a:pt x="85" y="146"/>
                  </a:lnTo>
                  <a:lnTo>
                    <a:pt x="110" y="112"/>
                  </a:lnTo>
                  <a:lnTo>
                    <a:pt x="138" y="85"/>
                  </a:lnTo>
                  <a:lnTo>
                    <a:pt x="201" y="36"/>
                  </a:lnTo>
                  <a:lnTo>
                    <a:pt x="230" y="17"/>
                  </a:lnTo>
                  <a:lnTo>
                    <a:pt x="258" y="0"/>
                  </a:lnTo>
                  <a:lnTo>
                    <a:pt x="279" y="2"/>
                  </a:lnTo>
                  <a:lnTo>
                    <a:pt x="290" y="17"/>
                  </a:lnTo>
                  <a:lnTo>
                    <a:pt x="290" y="34"/>
                  </a:lnTo>
                  <a:lnTo>
                    <a:pt x="273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Freeform 932"/>
            <p:cNvSpPr>
              <a:spLocks/>
            </p:cNvSpPr>
            <p:nvPr/>
          </p:nvSpPr>
          <p:spPr bwMode="auto">
            <a:xfrm>
              <a:off x="2534" y="1620"/>
              <a:ext cx="202" cy="103"/>
            </a:xfrm>
            <a:custGeom>
              <a:avLst/>
              <a:gdLst>
                <a:gd name="T0" fmla="*/ 1 w 403"/>
                <a:gd name="T1" fmla="*/ 1 h 206"/>
                <a:gd name="T2" fmla="*/ 1 w 403"/>
                <a:gd name="T3" fmla="*/ 1 h 206"/>
                <a:gd name="T4" fmla="*/ 1 w 403"/>
                <a:gd name="T5" fmla="*/ 1 h 206"/>
                <a:gd name="T6" fmla="*/ 1 w 403"/>
                <a:gd name="T7" fmla="*/ 1 h 206"/>
                <a:gd name="T8" fmla="*/ 1 w 403"/>
                <a:gd name="T9" fmla="*/ 1 h 206"/>
                <a:gd name="T10" fmla="*/ 1 w 403"/>
                <a:gd name="T11" fmla="*/ 1 h 206"/>
                <a:gd name="T12" fmla="*/ 1 w 403"/>
                <a:gd name="T13" fmla="*/ 1 h 206"/>
                <a:gd name="T14" fmla="*/ 1 w 403"/>
                <a:gd name="T15" fmla="*/ 1 h 206"/>
                <a:gd name="T16" fmla="*/ 1 w 403"/>
                <a:gd name="T17" fmla="*/ 1 h 206"/>
                <a:gd name="T18" fmla="*/ 0 w 403"/>
                <a:gd name="T19" fmla="*/ 1 h 206"/>
                <a:gd name="T20" fmla="*/ 1 w 403"/>
                <a:gd name="T21" fmla="*/ 1 h 206"/>
                <a:gd name="T22" fmla="*/ 1 w 403"/>
                <a:gd name="T23" fmla="*/ 1 h 206"/>
                <a:gd name="T24" fmla="*/ 1 w 403"/>
                <a:gd name="T25" fmla="*/ 1 h 206"/>
                <a:gd name="T26" fmla="*/ 1 w 403"/>
                <a:gd name="T27" fmla="*/ 1 h 206"/>
                <a:gd name="T28" fmla="*/ 1 w 403"/>
                <a:gd name="T29" fmla="*/ 0 h 206"/>
                <a:gd name="T30" fmla="*/ 1 w 403"/>
                <a:gd name="T31" fmla="*/ 1 h 206"/>
                <a:gd name="T32" fmla="*/ 1 w 403"/>
                <a:gd name="T33" fmla="*/ 1 h 206"/>
                <a:gd name="T34" fmla="*/ 1 w 403"/>
                <a:gd name="T35" fmla="*/ 1 h 2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3"/>
                <a:gd name="T55" fmla="*/ 0 h 206"/>
                <a:gd name="T56" fmla="*/ 403 w 403"/>
                <a:gd name="T57" fmla="*/ 206 h 2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3" h="206">
                  <a:moveTo>
                    <a:pt x="392" y="29"/>
                  </a:moveTo>
                  <a:lnTo>
                    <a:pt x="124" y="59"/>
                  </a:lnTo>
                  <a:lnTo>
                    <a:pt x="65" y="88"/>
                  </a:lnTo>
                  <a:lnTo>
                    <a:pt x="48" y="137"/>
                  </a:lnTo>
                  <a:lnTo>
                    <a:pt x="86" y="164"/>
                  </a:lnTo>
                  <a:lnTo>
                    <a:pt x="129" y="177"/>
                  </a:lnTo>
                  <a:lnTo>
                    <a:pt x="143" y="194"/>
                  </a:lnTo>
                  <a:lnTo>
                    <a:pt x="126" y="206"/>
                  </a:lnTo>
                  <a:lnTo>
                    <a:pt x="4" y="177"/>
                  </a:lnTo>
                  <a:lnTo>
                    <a:pt x="0" y="130"/>
                  </a:lnTo>
                  <a:lnTo>
                    <a:pt x="25" y="86"/>
                  </a:lnTo>
                  <a:lnTo>
                    <a:pt x="67" y="52"/>
                  </a:lnTo>
                  <a:lnTo>
                    <a:pt x="118" y="33"/>
                  </a:lnTo>
                  <a:lnTo>
                    <a:pt x="251" y="15"/>
                  </a:lnTo>
                  <a:lnTo>
                    <a:pt x="386" y="0"/>
                  </a:lnTo>
                  <a:lnTo>
                    <a:pt x="403" y="12"/>
                  </a:lnTo>
                  <a:lnTo>
                    <a:pt x="39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933"/>
            <p:cNvSpPr>
              <a:spLocks/>
            </p:cNvSpPr>
            <p:nvPr/>
          </p:nvSpPr>
          <p:spPr bwMode="auto">
            <a:xfrm>
              <a:off x="2398" y="1530"/>
              <a:ext cx="297" cy="172"/>
            </a:xfrm>
            <a:custGeom>
              <a:avLst/>
              <a:gdLst>
                <a:gd name="T0" fmla="*/ 1 w 593"/>
                <a:gd name="T1" fmla="*/ 1 h 344"/>
                <a:gd name="T2" fmla="*/ 1 w 593"/>
                <a:gd name="T3" fmla="*/ 1 h 344"/>
                <a:gd name="T4" fmla="*/ 1 w 593"/>
                <a:gd name="T5" fmla="*/ 1 h 344"/>
                <a:gd name="T6" fmla="*/ 1 w 593"/>
                <a:gd name="T7" fmla="*/ 1 h 344"/>
                <a:gd name="T8" fmla="*/ 1 w 593"/>
                <a:gd name="T9" fmla="*/ 1 h 344"/>
                <a:gd name="T10" fmla="*/ 1 w 593"/>
                <a:gd name="T11" fmla="*/ 1 h 344"/>
                <a:gd name="T12" fmla="*/ 1 w 593"/>
                <a:gd name="T13" fmla="*/ 1 h 344"/>
                <a:gd name="T14" fmla="*/ 1 w 593"/>
                <a:gd name="T15" fmla="*/ 1 h 344"/>
                <a:gd name="T16" fmla="*/ 1 w 593"/>
                <a:gd name="T17" fmla="*/ 1 h 344"/>
                <a:gd name="T18" fmla="*/ 1 w 593"/>
                <a:gd name="T19" fmla="*/ 1 h 344"/>
                <a:gd name="T20" fmla="*/ 1 w 593"/>
                <a:gd name="T21" fmla="*/ 1 h 344"/>
                <a:gd name="T22" fmla="*/ 1 w 593"/>
                <a:gd name="T23" fmla="*/ 1 h 344"/>
                <a:gd name="T24" fmla="*/ 1 w 593"/>
                <a:gd name="T25" fmla="*/ 1 h 344"/>
                <a:gd name="T26" fmla="*/ 1 w 593"/>
                <a:gd name="T27" fmla="*/ 1 h 344"/>
                <a:gd name="T28" fmla="*/ 1 w 593"/>
                <a:gd name="T29" fmla="*/ 1 h 344"/>
                <a:gd name="T30" fmla="*/ 1 w 593"/>
                <a:gd name="T31" fmla="*/ 1 h 344"/>
                <a:gd name="T32" fmla="*/ 0 w 593"/>
                <a:gd name="T33" fmla="*/ 1 h 344"/>
                <a:gd name="T34" fmla="*/ 0 w 593"/>
                <a:gd name="T35" fmla="*/ 1 h 344"/>
                <a:gd name="T36" fmla="*/ 1 w 593"/>
                <a:gd name="T37" fmla="*/ 1 h 344"/>
                <a:gd name="T38" fmla="*/ 1 w 593"/>
                <a:gd name="T39" fmla="*/ 1 h 344"/>
                <a:gd name="T40" fmla="*/ 1 w 593"/>
                <a:gd name="T41" fmla="*/ 1 h 344"/>
                <a:gd name="T42" fmla="*/ 1 w 593"/>
                <a:gd name="T43" fmla="*/ 1 h 344"/>
                <a:gd name="T44" fmla="*/ 1 w 593"/>
                <a:gd name="T45" fmla="*/ 1 h 344"/>
                <a:gd name="T46" fmla="*/ 1 w 593"/>
                <a:gd name="T47" fmla="*/ 1 h 344"/>
                <a:gd name="T48" fmla="*/ 1 w 593"/>
                <a:gd name="T49" fmla="*/ 1 h 344"/>
                <a:gd name="T50" fmla="*/ 1 w 593"/>
                <a:gd name="T51" fmla="*/ 0 h 344"/>
                <a:gd name="T52" fmla="*/ 1 w 593"/>
                <a:gd name="T53" fmla="*/ 1 h 344"/>
                <a:gd name="T54" fmla="*/ 1 w 593"/>
                <a:gd name="T55" fmla="*/ 1 h 344"/>
                <a:gd name="T56" fmla="*/ 1 w 593"/>
                <a:gd name="T57" fmla="*/ 1 h 3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93"/>
                <a:gd name="T88" fmla="*/ 0 h 344"/>
                <a:gd name="T89" fmla="*/ 593 w 593"/>
                <a:gd name="T90" fmla="*/ 344 h 3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93" h="344">
                  <a:moveTo>
                    <a:pt x="586" y="26"/>
                  </a:moveTo>
                  <a:lnTo>
                    <a:pt x="534" y="45"/>
                  </a:lnTo>
                  <a:lnTo>
                    <a:pt x="485" y="59"/>
                  </a:lnTo>
                  <a:lnTo>
                    <a:pt x="396" y="78"/>
                  </a:lnTo>
                  <a:lnTo>
                    <a:pt x="198" y="97"/>
                  </a:lnTo>
                  <a:lnTo>
                    <a:pt x="86" y="135"/>
                  </a:lnTo>
                  <a:lnTo>
                    <a:pt x="52" y="171"/>
                  </a:lnTo>
                  <a:lnTo>
                    <a:pt x="57" y="211"/>
                  </a:lnTo>
                  <a:lnTo>
                    <a:pt x="99" y="260"/>
                  </a:lnTo>
                  <a:lnTo>
                    <a:pt x="122" y="325"/>
                  </a:lnTo>
                  <a:lnTo>
                    <a:pt x="114" y="344"/>
                  </a:lnTo>
                  <a:lnTo>
                    <a:pt x="95" y="334"/>
                  </a:lnTo>
                  <a:lnTo>
                    <a:pt x="82" y="311"/>
                  </a:lnTo>
                  <a:lnTo>
                    <a:pt x="63" y="292"/>
                  </a:lnTo>
                  <a:lnTo>
                    <a:pt x="40" y="275"/>
                  </a:lnTo>
                  <a:lnTo>
                    <a:pt x="16" y="260"/>
                  </a:lnTo>
                  <a:lnTo>
                    <a:pt x="0" y="228"/>
                  </a:lnTo>
                  <a:lnTo>
                    <a:pt x="0" y="194"/>
                  </a:lnTo>
                  <a:lnTo>
                    <a:pt x="16" y="161"/>
                  </a:lnTo>
                  <a:lnTo>
                    <a:pt x="40" y="129"/>
                  </a:lnTo>
                  <a:lnTo>
                    <a:pt x="75" y="102"/>
                  </a:lnTo>
                  <a:lnTo>
                    <a:pt x="113" y="78"/>
                  </a:lnTo>
                  <a:lnTo>
                    <a:pt x="154" y="62"/>
                  </a:lnTo>
                  <a:lnTo>
                    <a:pt x="194" y="55"/>
                  </a:lnTo>
                  <a:lnTo>
                    <a:pt x="388" y="43"/>
                  </a:lnTo>
                  <a:lnTo>
                    <a:pt x="574" y="0"/>
                  </a:lnTo>
                  <a:lnTo>
                    <a:pt x="593" y="9"/>
                  </a:lnTo>
                  <a:lnTo>
                    <a:pt x="586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934"/>
            <p:cNvSpPr>
              <a:spLocks/>
            </p:cNvSpPr>
            <p:nvPr/>
          </p:nvSpPr>
          <p:spPr bwMode="auto">
            <a:xfrm>
              <a:off x="2320" y="1670"/>
              <a:ext cx="96" cy="347"/>
            </a:xfrm>
            <a:custGeom>
              <a:avLst/>
              <a:gdLst>
                <a:gd name="T0" fmla="*/ 1 w 192"/>
                <a:gd name="T1" fmla="*/ 0 h 696"/>
                <a:gd name="T2" fmla="*/ 1 w 192"/>
                <a:gd name="T3" fmla="*/ 0 h 696"/>
                <a:gd name="T4" fmla="*/ 1 w 192"/>
                <a:gd name="T5" fmla="*/ 0 h 696"/>
                <a:gd name="T6" fmla="*/ 1 w 192"/>
                <a:gd name="T7" fmla="*/ 0 h 696"/>
                <a:gd name="T8" fmla="*/ 1 w 192"/>
                <a:gd name="T9" fmla="*/ 0 h 696"/>
                <a:gd name="T10" fmla="*/ 1 w 192"/>
                <a:gd name="T11" fmla="*/ 0 h 696"/>
                <a:gd name="T12" fmla="*/ 1 w 192"/>
                <a:gd name="T13" fmla="*/ 0 h 696"/>
                <a:gd name="T14" fmla="*/ 1 w 192"/>
                <a:gd name="T15" fmla="*/ 0 h 696"/>
                <a:gd name="T16" fmla="*/ 1 w 192"/>
                <a:gd name="T17" fmla="*/ 0 h 696"/>
                <a:gd name="T18" fmla="*/ 1 w 192"/>
                <a:gd name="T19" fmla="*/ 0 h 696"/>
                <a:gd name="T20" fmla="*/ 1 w 192"/>
                <a:gd name="T21" fmla="*/ 0 h 696"/>
                <a:gd name="T22" fmla="*/ 1 w 192"/>
                <a:gd name="T23" fmla="*/ 0 h 696"/>
                <a:gd name="T24" fmla="*/ 1 w 192"/>
                <a:gd name="T25" fmla="*/ 0 h 696"/>
                <a:gd name="T26" fmla="*/ 1 w 192"/>
                <a:gd name="T27" fmla="*/ 0 h 696"/>
                <a:gd name="T28" fmla="*/ 1 w 192"/>
                <a:gd name="T29" fmla="*/ 0 h 696"/>
                <a:gd name="T30" fmla="*/ 0 w 192"/>
                <a:gd name="T31" fmla="*/ 0 h 696"/>
                <a:gd name="T32" fmla="*/ 1 w 192"/>
                <a:gd name="T33" fmla="*/ 0 h 696"/>
                <a:gd name="T34" fmla="*/ 1 w 192"/>
                <a:gd name="T35" fmla="*/ 0 h 696"/>
                <a:gd name="T36" fmla="*/ 1 w 192"/>
                <a:gd name="T37" fmla="*/ 0 h 696"/>
                <a:gd name="T38" fmla="*/ 1 w 192"/>
                <a:gd name="T39" fmla="*/ 0 h 696"/>
                <a:gd name="T40" fmla="*/ 1 w 192"/>
                <a:gd name="T41" fmla="*/ 0 h 696"/>
                <a:gd name="T42" fmla="*/ 1 w 192"/>
                <a:gd name="T43" fmla="*/ 0 h 696"/>
                <a:gd name="T44" fmla="*/ 1 w 192"/>
                <a:gd name="T45" fmla="*/ 0 h 696"/>
                <a:gd name="T46" fmla="*/ 1 w 192"/>
                <a:gd name="T47" fmla="*/ 0 h 696"/>
                <a:gd name="T48" fmla="*/ 1 w 192"/>
                <a:gd name="T49" fmla="*/ 0 h 696"/>
                <a:gd name="T50" fmla="*/ 1 w 192"/>
                <a:gd name="T51" fmla="*/ 0 h 696"/>
                <a:gd name="T52" fmla="*/ 1 w 192"/>
                <a:gd name="T53" fmla="*/ 0 h 6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2"/>
                <a:gd name="T82" fmla="*/ 0 h 696"/>
                <a:gd name="T83" fmla="*/ 192 w 192"/>
                <a:gd name="T84" fmla="*/ 696 h 6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2" h="696">
                  <a:moveTo>
                    <a:pt x="173" y="25"/>
                  </a:moveTo>
                  <a:lnTo>
                    <a:pt x="106" y="82"/>
                  </a:lnTo>
                  <a:lnTo>
                    <a:pt x="72" y="156"/>
                  </a:lnTo>
                  <a:lnTo>
                    <a:pt x="60" y="340"/>
                  </a:lnTo>
                  <a:lnTo>
                    <a:pt x="79" y="435"/>
                  </a:lnTo>
                  <a:lnTo>
                    <a:pt x="102" y="519"/>
                  </a:lnTo>
                  <a:lnTo>
                    <a:pt x="117" y="559"/>
                  </a:lnTo>
                  <a:lnTo>
                    <a:pt x="136" y="597"/>
                  </a:lnTo>
                  <a:lnTo>
                    <a:pt x="161" y="637"/>
                  </a:lnTo>
                  <a:lnTo>
                    <a:pt x="192" y="677"/>
                  </a:lnTo>
                  <a:lnTo>
                    <a:pt x="190" y="696"/>
                  </a:lnTo>
                  <a:lnTo>
                    <a:pt x="171" y="694"/>
                  </a:lnTo>
                  <a:lnTo>
                    <a:pt x="136" y="652"/>
                  </a:lnTo>
                  <a:lnTo>
                    <a:pt x="106" y="612"/>
                  </a:lnTo>
                  <a:lnTo>
                    <a:pt x="58" y="532"/>
                  </a:lnTo>
                  <a:lnTo>
                    <a:pt x="0" y="346"/>
                  </a:lnTo>
                  <a:lnTo>
                    <a:pt x="5" y="240"/>
                  </a:lnTo>
                  <a:lnTo>
                    <a:pt x="15" y="190"/>
                  </a:lnTo>
                  <a:lnTo>
                    <a:pt x="30" y="143"/>
                  </a:lnTo>
                  <a:lnTo>
                    <a:pt x="51" y="101"/>
                  </a:lnTo>
                  <a:lnTo>
                    <a:pt x="79" y="61"/>
                  </a:lnTo>
                  <a:lnTo>
                    <a:pt x="116" y="29"/>
                  </a:lnTo>
                  <a:lnTo>
                    <a:pt x="136" y="13"/>
                  </a:lnTo>
                  <a:lnTo>
                    <a:pt x="161" y="0"/>
                  </a:lnTo>
                  <a:lnTo>
                    <a:pt x="180" y="6"/>
                  </a:lnTo>
                  <a:lnTo>
                    <a:pt x="17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Freeform 935"/>
            <p:cNvSpPr>
              <a:spLocks/>
            </p:cNvSpPr>
            <p:nvPr/>
          </p:nvSpPr>
          <p:spPr bwMode="auto">
            <a:xfrm>
              <a:off x="2384" y="1746"/>
              <a:ext cx="303" cy="594"/>
            </a:xfrm>
            <a:custGeom>
              <a:avLst/>
              <a:gdLst>
                <a:gd name="T0" fmla="*/ 1 w 606"/>
                <a:gd name="T1" fmla="*/ 1 h 1188"/>
                <a:gd name="T2" fmla="*/ 1 w 606"/>
                <a:gd name="T3" fmla="*/ 1 h 1188"/>
                <a:gd name="T4" fmla="*/ 1 w 606"/>
                <a:gd name="T5" fmla="*/ 1 h 1188"/>
                <a:gd name="T6" fmla="*/ 1 w 606"/>
                <a:gd name="T7" fmla="*/ 1 h 1188"/>
                <a:gd name="T8" fmla="*/ 1 w 606"/>
                <a:gd name="T9" fmla="*/ 1 h 1188"/>
                <a:gd name="T10" fmla="*/ 1 w 606"/>
                <a:gd name="T11" fmla="*/ 1 h 1188"/>
                <a:gd name="T12" fmla="*/ 1 w 606"/>
                <a:gd name="T13" fmla="*/ 1 h 1188"/>
                <a:gd name="T14" fmla="*/ 1 w 606"/>
                <a:gd name="T15" fmla="*/ 1 h 1188"/>
                <a:gd name="T16" fmla="*/ 1 w 606"/>
                <a:gd name="T17" fmla="*/ 1 h 1188"/>
                <a:gd name="T18" fmla="*/ 1 w 606"/>
                <a:gd name="T19" fmla="*/ 1 h 1188"/>
                <a:gd name="T20" fmla="*/ 1 w 606"/>
                <a:gd name="T21" fmla="*/ 1 h 1188"/>
                <a:gd name="T22" fmla="*/ 1 w 606"/>
                <a:gd name="T23" fmla="*/ 1 h 1188"/>
                <a:gd name="T24" fmla="*/ 1 w 606"/>
                <a:gd name="T25" fmla="*/ 1 h 1188"/>
                <a:gd name="T26" fmla="*/ 1 w 606"/>
                <a:gd name="T27" fmla="*/ 1 h 1188"/>
                <a:gd name="T28" fmla="*/ 1 w 606"/>
                <a:gd name="T29" fmla="*/ 1 h 1188"/>
                <a:gd name="T30" fmla="*/ 1 w 606"/>
                <a:gd name="T31" fmla="*/ 1 h 1188"/>
                <a:gd name="T32" fmla="*/ 1 w 606"/>
                <a:gd name="T33" fmla="*/ 1 h 1188"/>
                <a:gd name="T34" fmla="*/ 1 w 606"/>
                <a:gd name="T35" fmla="*/ 1 h 1188"/>
                <a:gd name="T36" fmla="*/ 1 w 606"/>
                <a:gd name="T37" fmla="*/ 1 h 1188"/>
                <a:gd name="T38" fmla="*/ 1 w 606"/>
                <a:gd name="T39" fmla="*/ 1 h 1188"/>
                <a:gd name="T40" fmla="*/ 1 w 606"/>
                <a:gd name="T41" fmla="*/ 1 h 1188"/>
                <a:gd name="T42" fmla="*/ 1 w 606"/>
                <a:gd name="T43" fmla="*/ 1 h 1188"/>
                <a:gd name="T44" fmla="*/ 1 w 606"/>
                <a:gd name="T45" fmla="*/ 1 h 1188"/>
                <a:gd name="T46" fmla="*/ 1 w 606"/>
                <a:gd name="T47" fmla="*/ 1 h 1188"/>
                <a:gd name="T48" fmla="*/ 1 w 606"/>
                <a:gd name="T49" fmla="*/ 1 h 1188"/>
                <a:gd name="T50" fmla="*/ 1 w 606"/>
                <a:gd name="T51" fmla="*/ 1 h 1188"/>
                <a:gd name="T52" fmla="*/ 1 w 606"/>
                <a:gd name="T53" fmla="*/ 1 h 1188"/>
                <a:gd name="T54" fmla="*/ 0 w 606"/>
                <a:gd name="T55" fmla="*/ 1 h 1188"/>
                <a:gd name="T56" fmla="*/ 1 w 606"/>
                <a:gd name="T57" fmla="*/ 1 h 1188"/>
                <a:gd name="T58" fmla="*/ 1 w 606"/>
                <a:gd name="T59" fmla="*/ 1 h 1188"/>
                <a:gd name="T60" fmla="*/ 1 w 606"/>
                <a:gd name="T61" fmla="*/ 1 h 1188"/>
                <a:gd name="T62" fmla="*/ 1 w 606"/>
                <a:gd name="T63" fmla="*/ 1 h 1188"/>
                <a:gd name="T64" fmla="*/ 1 w 606"/>
                <a:gd name="T65" fmla="*/ 0 h 1188"/>
                <a:gd name="T66" fmla="*/ 1 w 606"/>
                <a:gd name="T67" fmla="*/ 1 h 1188"/>
                <a:gd name="T68" fmla="*/ 1 w 606"/>
                <a:gd name="T69" fmla="*/ 1 h 11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6"/>
                <a:gd name="T106" fmla="*/ 0 h 1188"/>
                <a:gd name="T107" fmla="*/ 606 w 606"/>
                <a:gd name="T108" fmla="*/ 1188 h 11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6" h="1188">
                  <a:moveTo>
                    <a:pt x="89" y="19"/>
                  </a:moveTo>
                  <a:lnTo>
                    <a:pt x="46" y="179"/>
                  </a:lnTo>
                  <a:lnTo>
                    <a:pt x="51" y="325"/>
                  </a:lnTo>
                  <a:lnTo>
                    <a:pt x="65" y="399"/>
                  </a:lnTo>
                  <a:lnTo>
                    <a:pt x="84" y="473"/>
                  </a:lnTo>
                  <a:lnTo>
                    <a:pt x="118" y="641"/>
                  </a:lnTo>
                  <a:lnTo>
                    <a:pt x="120" y="806"/>
                  </a:lnTo>
                  <a:lnTo>
                    <a:pt x="125" y="884"/>
                  </a:lnTo>
                  <a:lnTo>
                    <a:pt x="144" y="970"/>
                  </a:lnTo>
                  <a:lnTo>
                    <a:pt x="169" y="1010"/>
                  </a:lnTo>
                  <a:lnTo>
                    <a:pt x="186" y="1025"/>
                  </a:lnTo>
                  <a:lnTo>
                    <a:pt x="207" y="1034"/>
                  </a:lnTo>
                  <a:lnTo>
                    <a:pt x="256" y="1051"/>
                  </a:lnTo>
                  <a:lnTo>
                    <a:pt x="310" y="1061"/>
                  </a:lnTo>
                  <a:lnTo>
                    <a:pt x="384" y="1091"/>
                  </a:lnTo>
                  <a:lnTo>
                    <a:pt x="448" y="1120"/>
                  </a:lnTo>
                  <a:lnTo>
                    <a:pt x="515" y="1144"/>
                  </a:lnTo>
                  <a:lnTo>
                    <a:pt x="593" y="1162"/>
                  </a:lnTo>
                  <a:lnTo>
                    <a:pt x="606" y="1177"/>
                  </a:lnTo>
                  <a:lnTo>
                    <a:pt x="591" y="1188"/>
                  </a:lnTo>
                  <a:lnTo>
                    <a:pt x="291" y="1129"/>
                  </a:lnTo>
                  <a:lnTo>
                    <a:pt x="158" y="1087"/>
                  </a:lnTo>
                  <a:lnTo>
                    <a:pt x="108" y="1048"/>
                  </a:lnTo>
                  <a:lnTo>
                    <a:pt x="78" y="989"/>
                  </a:lnTo>
                  <a:lnTo>
                    <a:pt x="49" y="819"/>
                  </a:lnTo>
                  <a:lnTo>
                    <a:pt x="47" y="646"/>
                  </a:lnTo>
                  <a:lnTo>
                    <a:pt x="19" y="475"/>
                  </a:lnTo>
                  <a:lnTo>
                    <a:pt x="0" y="323"/>
                  </a:lnTo>
                  <a:lnTo>
                    <a:pt x="11" y="173"/>
                  </a:lnTo>
                  <a:lnTo>
                    <a:pt x="30" y="93"/>
                  </a:lnTo>
                  <a:lnTo>
                    <a:pt x="46" y="52"/>
                  </a:lnTo>
                  <a:lnTo>
                    <a:pt x="63" y="8"/>
                  </a:lnTo>
                  <a:lnTo>
                    <a:pt x="82" y="0"/>
                  </a:lnTo>
                  <a:lnTo>
                    <a:pt x="8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936"/>
            <p:cNvSpPr>
              <a:spLocks/>
            </p:cNvSpPr>
            <p:nvPr/>
          </p:nvSpPr>
          <p:spPr bwMode="auto">
            <a:xfrm>
              <a:off x="2622" y="1775"/>
              <a:ext cx="181" cy="289"/>
            </a:xfrm>
            <a:custGeom>
              <a:avLst/>
              <a:gdLst>
                <a:gd name="T0" fmla="*/ 1 w 361"/>
                <a:gd name="T1" fmla="*/ 1 h 578"/>
                <a:gd name="T2" fmla="*/ 1 w 361"/>
                <a:gd name="T3" fmla="*/ 1 h 578"/>
                <a:gd name="T4" fmla="*/ 1 w 361"/>
                <a:gd name="T5" fmla="*/ 1 h 578"/>
                <a:gd name="T6" fmla="*/ 1 w 361"/>
                <a:gd name="T7" fmla="*/ 1 h 578"/>
                <a:gd name="T8" fmla="*/ 1 w 361"/>
                <a:gd name="T9" fmla="*/ 1 h 578"/>
                <a:gd name="T10" fmla="*/ 1 w 361"/>
                <a:gd name="T11" fmla="*/ 1 h 578"/>
                <a:gd name="T12" fmla="*/ 1 w 361"/>
                <a:gd name="T13" fmla="*/ 1 h 578"/>
                <a:gd name="T14" fmla="*/ 1 w 361"/>
                <a:gd name="T15" fmla="*/ 1 h 578"/>
                <a:gd name="T16" fmla="*/ 1 w 361"/>
                <a:gd name="T17" fmla="*/ 1 h 578"/>
                <a:gd name="T18" fmla="*/ 1 w 361"/>
                <a:gd name="T19" fmla="*/ 1 h 578"/>
                <a:gd name="T20" fmla="*/ 1 w 361"/>
                <a:gd name="T21" fmla="*/ 1 h 578"/>
                <a:gd name="T22" fmla="*/ 1 w 361"/>
                <a:gd name="T23" fmla="*/ 1 h 578"/>
                <a:gd name="T24" fmla="*/ 1 w 361"/>
                <a:gd name="T25" fmla="*/ 1 h 578"/>
                <a:gd name="T26" fmla="*/ 1 w 361"/>
                <a:gd name="T27" fmla="*/ 1 h 578"/>
                <a:gd name="T28" fmla="*/ 1 w 361"/>
                <a:gd name="T29" fmla="*/ 1 h 578"/>
                <a:gd name="T30" fmla="*/ 1 w 361"/>
                <a:gd name="T31" fmla="*/ 1 h 578"/>
                <a:gd name="T32" fmla="*/ 0 w 361"/>
                <a:gd name="T33" fmla="*/ 1 h 578"/>
                <a:gd name="T34" fmla="*/ 1 w 361"/>
                <a:gd name="T35" fmla="*/ 1 h 578"/>
                <a:gd name="T36" fmla="*/ 1 w 361"/>
                <a:gd name="T37" fmla="*/ 1 h 578"/>
                <a:gd name="T38" fmla="*/ 1 w 361"/>
                <a:gd name="T39" fmla="*/ 1 h 578"/>
                <a:gd name="T40" fmla="*/ 1 w 361"/>
                <a:gd name="T41" fmla="*/ 1 h 578"/>
                <a:gd name="T42" fmla="*/ 1 w 361"/>
                <a:gd name="T43" fmla="*/ 1 h 578"/>
                <a:gd name="T44" fmla="*/ 1 w 361"/>
                <a:gd name="T45" fmla="*/ 0 h 578"/>
                <a:gd name="T46" fmla="*/ 1 w 361"/>
                <a:gd name="T47" fmla="*/ 1 h 578"/>
                <a:gd name="T48" fmla="*/ 1 w 361"/>
                <a:gd name="T49" fmla="*/ 1 h 5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1"/>
                <a:gd name="T76" fmla="*/ 0 h 578"/>
                <a:gd name="T77" fmla="*/ 361 w 361"/>
                <a:gd name="T78" fmla="*/ 578 h 5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1" h="578">
                  <a:moveTo>
                    <a:pt x="70" y="10"/>
                  </a:moveTo>
                  <a:lnTo>
                    <a:pt x="103" y="137"/>
                  </a:lnTo>
                  <a:lnTo>
                    <a:pt x="122" y="255"/>
                  </a:lnTo>
                  <a:lnTo>
                    <a:pt x="125" y="312"/>
                  </a:lnTo>
                  <a:lnTo>
                    <a:pt x="122" y="369"/>
                  </a:lnTo>
                  <a:lnTo>
                    <a:pt x="110" y="426"/>
                  </a:lnTo>
                  <a:lnTo>
                    <a:pt x="93" y="485"/>
                  </a:lnTo>
                  <a:lnTo>
                    <a:pt x="122" y="500"/>
                  </a:lnTo>
                  <a:lnTo>
                    <a:pt x="236" y="519"/>
                  </a:lnTo>
                  <a:lnTo>
                    <a:pt x="348" y="534"/>
                  </a:lnTo>
                  <a:lnTo>
                    <a:pt x="361" y="549"/>
                  </a:lnTo>
                  <a:lnTo>
                    <a:pt x="346" y="563"/>
                  </a:lnTo>
                  <a:lnTo>
                    <a:pt x="219" y="572"/>
                  </a:lnTo>
                  <a:lnTo>
                    <a:pt x="91" y="578"/>
                  </a:lnTo>
                  <a:lnTo>
                    <a:pt x="65" y="563"/>
                  </a:lnTo>
                  <a:lnTo>
                    <a:pt x="34" y="555"/>
                  </a:lnTo>
                  <a:lnTo>
                    <a:pt x="0" y="540"/>
                  </a:lnTo>
                  <a:lnTo>
                    <a:pt x="2" y="502"/>
                  </a:lnTo>
                  <a:lnTo>
                    <a:pt x="51" y="380"/>
                  </a:lnTo>
                  <a:lnTo>
                    <a:pt x="72" y="264"/>
                  </a:lnTo>
                  <a:lnTo>
                    <a:pt x="70" y="145"/>
                  </a:lnTo>
                  <a:lnTo>
                    <a:pt x="44" y="17"/>
                  </a:lnTo>
                  <a:lnTo>
                    <a:pt x="53" y="0"/>
                  </a:lnTo>
                  <a:lnTo>
                    <a:pt x="7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937"/>
            <p:cNvSpPr>
              <a:spLocks/>
            </p:cNvSpPr>
            <p:nvPr/>
          </p:nvSpPr>
          <p:spPr bwMode="auto">
            <a:xfrm>
              <a:off x="2903" y="1427"/>
              <a:ext cx="323" cy="217"/>
            </a:xfrm>
            <a:custGeom>
              <a:avLst/>
              <a:gdLst>
                <a:gd name="T0" fmla="*/ 1 w 646"/>
                <a:gd name="T1" fmla="*/ 1 h 434"/>
                <a:gd name="T2" fmla="*/ 1 w 646"/>
                <a:gd name="T3" fmla="*/ 1 h 434"/>
                <a:gd name="T4" fmla="*/ 1 w 646"/>
                <a:gd name="T5" fmla="*/ 1 h 434"/>
                <a:gd name="T6" fmla="*/ 1 w 646"/>
                <a:gd name="T7" fmla="*/ 1 h 434"/>
                <a:gd name="T8" fmla="*/ 1 w 646"/>
                <a:gd name="T9" fmla="*/ 1 h 434"/>
                <a:gd name="T10" fmla="*/ 1 w 646"/>
                <a:gd name="T11" fmla="*/ 1 h 434"/>
                <a:gd name="T12" fmla="*/ 1 w 646"/>
                <a:gd name="T13" fmla="*/ 1 h 434"/>
                <a:gd name="T14" fmla="*/ 1 w 646"/>
                <a:gd name="T15" fmla="*/ 1 h 434"/>
                <a:gd name="T16" fmla="*/ 1 w 646"/>
                <a:gd name="T17" fmla="*/ 1 h 434"/>
                <a:gd name="T18" fmla="*/ 1 w 646"/>
                <a:gd name="T19" fmla="*/ 1 h 434"/>
                <a:gd name="T20" fmla="*/ 1 w 646"/>
                <a:gd name="T21" fmla="*/ 1 h 434"/>
                <a:gd name="T22" fmla="*/ 1 w 646"/>
                <a:gd name="T23" fmla="*/ 1 h 434"/>
                <a:gd name="T24" fmla="*/ 1 w 646"/>
                <a:gd name="T25" fmla="*/ 1 h 434"/>
                <a:gd name="T26" fmla="*/ 1 w 646"/>
                <a:gd name="T27" fmla="*/ 1 h 434"/>
                <a:gd name="T28" fmla="*/ 1 w 646"/>
                <a:gd name="T29" fmla="*/ 1 h 434"/>
                <a:gd name="T30" fmla="*/ 1 w 646"/>
                <a:gd name="T31" fmla="*/ 1 h 434"/>
                <a:gd name="T32" fmla="*/ 1 w 646"/>
                <a:gd name="T33" fmla="*/ 1 h 434"/>
                <a:gd name="T34" fmla="*/ 1 w 646"/>
                <a:gd name="T35" fmla="*/ 1 h 434"/>
                <a:gd name="T36" fmla="*/ 1 w 646"/>
                <a:gd name="T37" fmla="*/ 1 h 434"/>
                <a:gd name="T38" fmla="*/ 1 w 646"/>
                <a:gd name="T39" fmla="*/ 1 h 434"/>
                <a:gd name="T40" fmla="*/ 1 w 646"/>
                <a:gd name="T41" fmla="*/ 1 h 434"/>
                <a:gd name="T42" fmla="*/ 1 w 646"/>
                <a:gd name="T43" fmla="*/ 1 h 434"/>
                <a:gd name="T44" fmla="*/ 1 w 646"/>
                <a:gd name="T45" fmla="*/ 1 h 434"/>
                <a:gd name="T46" fmla="*/ 1 w 646"/>
                <a:gd name="T47" fmla="*/ 1 h 434"/>
                <a:gd name="T48" fmla="*/ 1 w 646"/>
                <a:gd name="T49" fmla="*/ 1 h 434"/>
                <a:gd name="T50" fmla="*/ 1 w 646"/>
                <a:gd name="T51" fmla="*/ 1 h 434"/>
                <a:gd name="T52" fmla="*/ 1 w 646"/>
                <a:gd name="T53" fmla="*/ 1 h 434"/>
                <a:gd name="T54" fmla="*/ 1 w 646"/>
                <a:gd name="T55" fmla="*/ 1 h 434"/>
                <a:gd name="T56" fmla="*/ 1 w 646"/>
                <a:gd name="T57" fmla="*/ 1 h 434"/>
                <a:gd name="T58" fmla="*/ 1 w 646"/>
                <a:gd name="T59" fmla="*/ 1 h 434"/>
                <a:gd name="T60" fmla="*/ 1 w 646"/>
                <a:gd name="T61" fmla="*/ 1 h 434"/>
                <a:gd name="T62" fmla="*/ 1 w 646"/>
                <a:gd name="T63" fmla="*/ 1 h 434"/>
                <a:gd name="T64" fmla="*/ 1 w 646"/>
                <a:gd name="T65" fmla="*/ 1 h 434"/>
                <a:gd name="T66" fmla="*/ 0 w 646"/>
                <a:gd name="T67" fmla="*/ 1 h 434"/>
                <a:gd name="T68" fmla="*/ 1 w 646"/>
                <a:gd name="T69" fmla="*/ 1 h 434"/>
                <a:gd name="T70" fmla="*/ 1 w 646"/>
                <a:gd name="T71" fmla="*/ 0 h 434"/>
                <a:gd name="T72" fmla="*/ 1 w 646"/>
                <a:gd name="T73" fmla="*/ 1 h 434"/>
                <a:gd name="T74" fmla="*/ 1 w 646"/>
                <a:gd name="T75" fmla="*/ 1 h 4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6"/>
                <a:gd name="T115" fmla="*/ 0 h 434"/>
                <a:gd name="T116" fmla="*/ 646 w 646"/>
                <a:gd name="T117" fmla="*/ 434 h 4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6" h="434">
                  <a:moveTo>
                    <a:pt x="57" y="16"/>
                  </a:moveTo>
                  <a:lnTo>
                    <a:pt x="114" y="202"/>
                  </a:lnTo>
                  <a:lnTo>
                    <a:pt x="138" y="246"/>
                  </a:lnTo>
                  <a:lnTo>
                    <a:pt x="167" y="282"/>
                  </a:lnTo>
                  <a:lnTo>
                    <a:pt x="201" y="314"/>
                  </a:lnTo>
                  <a:lnTo>
                    <a:pt x="220" y="329"/>
                  </a:lnTo>
                  <a:lnTo>
                    <a:pt x="241" y="343"/>
                  </a:lnTo>
                  <a:lnTo>
                    <a:pt x="279" y="363"/>
                  </a:lnTo>
                  <a:lnTo>
                    <a:pt x="319" y="381"/>
                  </a:lnTo>
                  <a:lnTo>
                    <a:pt x="397" y="394"/>
                  </a:lnTo>
                  <a:lnTo>
                    <a:pt x="473" y="381"/>
                  </a:lnTo>
                  <a:lnTo>
                    <a:pt x="545" y="337"/>
                  </a:lnTo>
                  <a:lnTo>
                    <a:pt x="591" y="242"/>
                  </a:lnTo>
                  <a:lnTo>
                    <a:pt x="598" y="149"/>
                  </a:lnTo>
                  <a:lnTo>
                    <a:pt x="591" y="105"/>
                  </a:lnTo>
                  <a:lnTo>
                    <a:pt x="574" y="61"/>
                  </a:lnTo>
                  <a:lnTo>
                    <a:pt x="579" y="42"/>
                  </a:lnTo>
                  <a:lnTo>
                    <a:pt x="598" y="48"/>
                  </a:lnTo>
                  <a:lnTo>
                    <a:pt x="640" y="149"/>
                  </a:lnTo>
                  <a:lnTo>
                    <a:pt x="646" y="255"/>
                  </a:lnTo>
                  <a:lnTo>
                    <a:pt x="623" y="320"/>
                  </a:lnTo>
                  <a:lnTo>
                    <a:pt x="606" y="348"/>
                  </a:lnTo>
                  <a:lnTo>
                    <a:pt x="585" y="377"/>
                  </a:lnTo>
                  <a:lnTo>
                    <a:pt x="564" y="392"/>
                  </a:lnTo>
                  <a:lnTo>
                    <a:pt x="543" y="405"/>
                  </a:lnTo>
                  <a:lnTo>
                    <a:pt x="501" y="424"/>
                  </a:lnTo>
                  <a:lnTo>
                    <a:pt x="410" y="434"/>
                  </a:lnTo>
                  <a:lnTo>
                    <a:pt x="317" y="413"/>
                  </a:lnTo>
                  <a:lnTo>
                    <a:pt x="269" y="392"/>
                  </a:lnTo>
                  <a:lnTo>
                    <a:pt x="226" y="365"/>
                  </a:lnTo>
                  <a:lnTo>
                    <a:pt x="180" y="337"/>
                  </a:lnTo>
                  <a:lnTo>
                    <a:pt x="140" y="305"/>
                  </a:lnTo>
                  <a:lnTo>
                    <a:pt x="76" y="223"/>
                  </a:lnTo>
                  <a:lnTo>
                    <a:pt x="0" y="1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5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Freeform 938"/>
            <p:cNvSpPr>
              <a:spLocks/>
            </p:cNvSpPr>
            <p:nvPr/>
          </p:nvSpPr>
          <p:spPr bwMode="auto">
            <a:xfrm>
              <a:off x="2861" y="1331"/>
              <a:ext cx="314" cy="186"/>
            </a:xfrm>
            <a:custGeom>
              <a:avLst/>
              <a:gdLst>
                <a:gd name="T0" fmla="*/ 1 w 627"/>
                <a:gd name="T1" fmla="*/ 0 h 373"/>
                <a:gd name="T2" fmla="*/ 1 w 627"/>
                <a:gd name="T3" fmla="*/ 0 h 373"/>
                <a:gd name="T4" fmla="*/ 1 w 627"/>
                <a:gd name="T5" fmla="*/ 0 h 373"/>
                <a:gd name="T6" fmla="*/ 1 w 627"/>
                <a:gd name="T7" fmla="*/ 0 h 373"/>
                <a:gd name="T8" fmla="*/ 1 w 627"/>
                <a:gd name="T9" fmla="*/ 0 h 373"/>
                <a:gd name="T10" fmla="*/ 1 w 627"/>
                <a:gd name="T11" fmla="*/ 0 h 373"/>
                <a:gd name="T12" fmla="*/ 1 w 627"/>
                <a:gd name="T13" fmla="*/ 0 h 373"/>
                <a:gd name="T14" fmla="*/ 1 w 627"/>
                <a:gd name="T15" fmla="*/ 0 h 373"/>
                <a:gd name="T16" fmla="*/ 1 w 627"/>
                <a:gd name="T17" fmla="*/ 0 h 373"/>
                <a:gd name="T18" fmla="*/ 1 w 627"/>
                <a:gd name="T19" fmla="*/ 0 h 373"/>
                <a:gd name="T20" fmla="*/ 1 w 627"/>
                <a:gd name="T21" fmla="*/ 0 h 373"/>
                <a:gd name="T22" fmla="*/ 1 w 627"/>
                <a:gd name="T23" fmla="*/ 0 h 373"/>
                <a:gd name="T24" fmla="*/ 1 w 627"/>
                <a:gd name="T25" fmla="*/ 0 h 373"/>
                <a:gd name="T26" fmla="*/ 1 w 627"/>
                <a:gd name="T27" fmla="*/ 0 h 373"/>
                <a:gd name="T28" fmla="*/ 1 w 627"/>
                <a:gd name="T29" fmla="*/ 0 h 373"/>
                <a:gd name="T30" fmla="*/ 1 w 627"/>
                <a:gd name="T31" fmla="*/ 0 h 373"/>
                <a:gd name="T32" fmla="*/ 1 w 627"/>
                <a:gd name="T33" fmla="*/ 0 h 373"/>
                <a:gd name="T34" fmla="*/ 1 w 627"/>
                <a:gd name="T35" fmla="*/ 0 h 373"/>
                <a:gd name="T36" fmla="*/ 1 w 627"/>
                <a:gd name="T37" fmla="*/ 0 h 373"/>
                <a:gd name="T38" fmla="*/ 1 w 627"/>
                <a:gd name="T39" fmla="*/ 0 h 373"/>
                <a:gd name="T40" fmla="*/ 1 w 627"/>
                <a:gd name="T41" fmla="*/ 0 h 373"/>
                <a:gd name="T42" fmla="*/ 1 w 627"/>
                <a:gd name="T43" fmla="*/ 0 h 373"/>
                <a:gd name="T44" fmla="*/ 1 w 627"/>
                <a:gd name="T45" fmla="*/ 0 h 373"/>
                <a:gd name="T46" fmla="*/ 1 w 627"/>
                <a:gd name="T47" fmla="*/ 0 h 373"/>
                <a:gd name="T48" fmla="*/ 0 w 627"/>
                <a:gd name="T49" fmla="*/ 0 h 373"/>
                <a:gd name="T50" fmla="*/ 1 w 627"/>
                <a:gd name="T51" fmla="*/ 0 h 373"/>
                <a:gd name="T52" fmla="*/ 1 w 627"/>
                <a:gd name="T53" fmla="*/ 0 h 373"/>
                <a:gd name="T54" fmla="*/ 1 w 627"/>
                <a:gd name="T55" fmla="*/ 0 h 37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7"/>
                <a:gd name="T85" fmla="*/ 0 h 373"/>
                <a:gd name="T86" fmla="*/ 627 w 627"/>
                <a:gd name="T87" fmla="*/ 373 h 37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7" h="373">
                  <a:moveTo>
                    <a:pt x="28" y="10"/>
                  </a:moveTo>
                  <a:lnTo>
                    <a:pt x="55" y="82"/>
                  </a:lnTo>
                  <a:lnTo>
                    <a:pt x="72" y="111"/>
                  </a:lnTo>
                  <a:lnTo>
                    <a:pt x="93" y="137"/>
                  </a:lnTo>
                  <a:lnTo>
                    <a:pt x="116" y="162"/>
                  </a:lnTo>
                  <a:lnTo>
                    <a:pt x="143" y="185"/>
                  </a:lnTo>
                  <a:lnTo>
                    <a:pt x="171" y="206"/>
                  </a:lnTo>
                  <a:lnTo>
                    <a:pt x="203" y="229"/>
                  </a:lnTo>
                  <a:lnTo>
                    <a:pt x="230" y="244"/>
                  </a:lnTo>
                  <a:lnTo>
                    <a:pt x="255" y="257"/>
                  </a:lnTo>
                  <a:lnTo>
                    <a:pt x="306" y="278"/>
                  </a:lnTo>
                  <a:lnTo>
                    <a:pt x="420" y="308"/>
                  </a:lnTo>
                  <a:lnTo>
                    <a:pt x="469" y="325"/>
                  </a:lnTo>
                  <a:lnTo>
                    <a:pt x="515" y="333"/>
                  </a:lnTo>
                  <a:lnTo>
                    <a:pt x="610" y="324"/>
                  </a:lnTo>
                  <a:lnTo>
                    <a:pt x="627" y="333"/>
                  </a:lnTo>
                  <a:lnTo>
                    <a:pt x="616" y="350"/>
                  </a:lnTo>
                  <a:lnTo>
                    <a:pt x="509" y="373"/>
                  </a:lnTo>
                  <a:lnTo>
                    <a:pt x="405" y="356"/>
                  </a:lnTo>
                  <a:lnTo>
                    <a:pt x="272" y="310"/>
                  </a:lnTo>
                  <a:lnTo>
                    <a:pt x="209" y="280"/>
                  </a:lnTo>
                  <a:lnTo>
                    <a:pt x="181" y="263"/>
                  </a:lnTo>
                  <a:lnTo>
                    <a:pt x="150" y="244"/>
                  </a:lnTo>
                  <a:lnTo>
                    <a:pt x="51" y="15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Freeform 939"/>
            <p:cNvSpPr>
              <a:spLocks/>
            </p:cNvSpPr>
            <p:nvPr/>
          </p:nvSpPr>
          <p:spPr bwMode="auto">
            <a:xfrm>
              <a:off x="2868" y="1145"/>
              <a:ext cx="254" cy="290"/>
            </a:xfrm>
            <a:custGeom>
              <a:avLst/>
              <a:gdLst>
                <a:gd name="T0" fmla="*/ 0 w 510"/>
                <a:gd name="T1" fmla="*/ 1 h 580"/>
                <a:gd name="T2" fmla="*/ 0 w 510"/>
                <a:gd name="T3" fmla="*/ 1 h 580"/>
                <a:gd name="T4" fmla="*/ 0 w 510"/>
                <a:gd name="T5" fmla="*/ 1 h 580"/>
                <a:gd name="T6" fmla="*/ 0 w 510"/>
                <a:gd name="T7" fmla="*/ 1 h 580"/>
                <a:gd name="T8" fmla="*/ 0 w 510"/>
                <a:gd name="T9" fmla="*/ 1 h 580"/>
                <a:gd name="T10" fmla="*/ 0 w 510"/>
                <a:gd name="T11" fmla="*/ 1 h 580"/>
                <a:gd name="T12" fmla="*/ 0 w 510"/>
                <a:gd name="T13" fmla="*/ 1 h 580"/>
                <a:gd name="T14" fmla="*/ 0 w 510"/>
                <a:gd name="T15" fmla="*/ 1 h 580"/>
                <a:gd name="T16" fmla="*/ 0 w 510"/>
                <a:gd name="T17" fmla="*/ 1 h 580"/>
                <a:gd name="T18" fmla="*/ 0 w 510"/>
                <a:gd name="T19" fmla="*/ 1 h 580"/>
                <a:gd name="T20" fmla="*/ 0 w 510"/>
                <a:gd name="T21" fmla="*/ 1 h 580"/>
                <a:gd name="T22" fmla="*/ 0 w 510"/>
                <a:gd name="T23" fmla="*/ 1 h 580"/>
                <a:gd name="T24" fmla="*/ 0 w 510"/>
                <a:gd name="T25" fmla="*/ 1 h 580"/>
                <a:gd name="T26" fmla="*/ 0 w 510"/>
                <a:gd name="T27" fmla="*/ 1 h 580"/>
                <a:gd name="T28" fmla="*/ 0 w 510"/>
                <a:gd name="T29" fmla="*/ 1 h 580"/>
                <a:gd name="T30" fmla="*/ 0 w 510"/>
                <a:gd name="T31" fmla="*/ 1 h 580"/>
                <a:gd name="T32" fmla="*/ 0 w 510"/>
                <a:gd name="T33" fmla="*/ 1 h 580"/>
                <a:gd name="T34" fmla="*/ 0 w 510"/>
                <a:gd name="T35" fmla="*/ 1 h 580"/>
                <a:gd name="T36" fmla="*/ 0 w 510"/>
                <a:gd name="T37" fmla="*/ 1 h 580"/>
                <a:gd name="T38" fmla="*/ 0 w 510"/>
                <a:gd name="T39" fmla="*/ 1 h 580"/>
                <a:gd name="T40" fmla="*/ 0 w 510"/>
                <a:gd name="T41" fmla="*/ 1 h 580"/>
                <a:gd name="T42" fmla="*/ 0 w 510"/>
                <a:gd name="T43" fmla="*/ 1 h 580"/>
                <a:gd name="T44" fmla="*/ 0 w 510"/>
                <a:gd name="T45" fmla="*/ 1 h 580"/>
                <a:gd name="T46" fmla="*/ 0 w 510"/>
                <a:gd name="T47" fmla="*/ 1 h 580"/>
                <a:gd name="T48" fmla="*/ 0 w 510"/>
                <a:gd name="T49" fmla="*/ 1 h 580"/>
                <a:gd name="T50" fmla="*/ 0 w 510"/>
                <a:gd name="T51" fmla="*/ 1 h 580"/>
                <a:gd name="T52" fmla="*/ 0 w 510"/>
                <a:gd name="T53" fmla="*/ 1 h 580"/>
                <a:gd name="T54" fmla="*/ 0 w 510"/>
                <a:gd name="T55" fmla="*/ 1 h 580"/>
                <a:gd name="T56" fmla="*/ 0 w 510"/>
                <a:gd name="T57" fmla="*/ 1 h 580"/>
                <a:gd name="T58" fmla="*/ 0 w 510"/>
                <a:gd name="T59" fmla="*/ 0 h 580"/>
                <a:gd name="T60" fmla="*/ 0 w 510"/>
                <a:gd name="T61" fmla="*/ 1 h 580"/>
                <a:gd name="T62" fmla="*/ 0 w 510"/>
                <a:gd name="T63" fmla="*/ 1 h 580"/>
                <a:gd name="T64" fmla="*/ 0 w 510"/>
                <a:gd name="T65" fmla="*/ 1 h 580"/>
                <a:gd name="T66" fmla="*/ 0 w 510"/>
                <a:gd name="T67" fmla="*/ 1 h 580"/>
                <a:gd name="T68" fmla="*/ 0 w 510"/>
                <a:gd name="T69" fmla="*/ 1 h 580"/>
                <a:gd name="T70" fmla="*/ 0 w 510"/>
                <a:gd name="T71" fmla="*/ 1 h 580"/>
                <a:gd name="T72" fmla="*/ 0 w 510"/>
                <a:gd name="T73" fmla="*/ 1 h 580"/>
                <a:gd name="T74" fmla="*/ 0 w 510"/>
                <a:gd name="T75" fmla="*/ 1 h 580"/>
                <a:gd name="T76" fmla="*/ 0 w 510"/>
                <a:gd name="T77" fmla="*/ 1 h 580"/>
                <a:gd name="T78" fmla="*/ 0 w 510"/>
                <a:gd name="T79" fmla="*/ 1 h 580"/>
                <a:gd name="T80" fmla="*/ 0 w 510"/>
                <a:gd name="T81" fmla="*/ 1 h 580"/>
                <a:gd name="T82" fmla="*/ 0 w 510"/>
                <a:gd name="T83" fmla="*/ 1 h 580"/>
                <a:gd name="T84" fmla="*/ 0 w 510"/>
                <a:gd name="T85" fmla="*/ 1 h 580"/>
                <a:gd name="T86" fmla="*/ 0 w 510"/>
                <a:gd name="T87" fmla="*/ 1 h 580"/>
                <a:gd name="T88" fmla="*/ 0 w 510"/>
                <a:gd name="T89" fmla="*/ 1 h 580"/>
                <a:gd name="T90" fmla="*/ 0 w 510"/>
                <a:gd name="T91" fmla="*/ 1 h 580"/>
                <a:gd name="T92" fmla="*/ 0 w 510"/>
                <a:gd name="T93" fmla="*/ 1 h 5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10"/>
                <a:gd name="T142" fmla="*/ 0 h 580"/>
                <a:gd name="T143" fmla="*/ 510 w 510"/>
                <a:gd name="T144" fmla="*/ 580 h 5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10" h="580">
                  <a:moveTo>
                    <a:pt x="196" y="568"/>
                  </a:moveTo>
                  <a:lnTo>
                    <a:pt x="194" y="458"/>
                  </a:lnTo>
                  <a:lnTo>
                    <a:pt x="207" y="409"/>
                  </a:lnTo>
                  <a:lnTo>
                    <a:pt x="232" y="357"/>
                  </a:lnTo>
                  <a:lnTo>
                    <a:pt x="249" y="333"/>
                  </a:lnTo>
                  <a:lnTo>
                    <a:pt x="268" y="310"/>
                  </a:lnTo>
                  <a:lnTo>
                    <a:pt x="316" y="272"/>
                  </a:lnTo>
                  <a:lnTo>
                    <a:pt x="418" y="222"/>
                  </a:lnTo>
                  <a:lnTo>
                    <a:pt x="481" y="179"/>
                  </a:lnTo>
                  <a:lnTo>
                    <a:pt x="474" y="142"/>
                  </a:lnTo>
                  <a:lnTo>
                    <a:pt x="447" y="112"/>
                  </a:lnTo>
                  <a:lnTo>
                    <a:pt x="399" y="63"/>
                  </a:lnTo>
                  <a:lnTo>
                    <a:pt x="367" y="47"/>
                  </a:lnTo>
                  <a:lnTo>
                    <a:pt x="337" y="36"/>
                  </a:lnTo>
                  <a:lnTo>
                    <a:pt x="274" y="28"/>
                  </a:lnTo>
                  <a:lnTo>
                    <a:pt x="213" y="38"/>
                  </a:lnTo>
                  <a:lnTo>
                    <a:pt x="149" y="63"/>
                  </a:lnTo>
                  <a:lnTo>
                    <a:pt x="71" y="141"/>
                  </a:lnTo>
                  <a:lnTo>
                    <a:pt x="27" y="249"/>
                  </a:lnTo>
                  <a:lnTo>
                    <a:pt x="8" y="258"/>
                  </a:lnTo>
                  <a:lnTo>
                    <a:pt x="0" y="239"/>
                  </a:lnTo>
                  <a:lnTo>
                    <a:pt x="21" y="177"/>
                  </a:lnTo>
                  <a:lnTo>
                    <a:pt x="48" y="122"/>
                  </a:lnTo>
                  <a:lnTo>
                    <a:pt x="65" y="97"/>
                  </a:lnTo>
                  <a:lnTo>
                    <a:pt x="84" y="74"/>
                  </a:lnTo>
                  <a:lnTo>
                    <a:pt x="109" y="55"/>
                  </a:lnTo>
                  <a:lnTo>
                    <a:pt x="137" y="38"/>
                  </a:lnTo>
                  <a:lnTo>
                    <a:pt x="171" y="21"/>
                  </a:lnTo>
                  <a:lnTo>
                    <a:pt x="206" y="9"/>
                  </a:lnTo>
                  <a:lnTo>
                    <a:pt x="274" y="0"/>
                  </a:lnTo>
                  <a:lnTo>
                    <a:pt x="342" y="9"/>
                  </a:lnTo>
                  <a:lnTo>
                    <a:pt x="413" y="38"/>
                  </a:lnTo>
                  <a:lnTo>
                    <a:pt x="466" y="91"/>
                  </a:lnTo>
                  <a:lnTo>
                    <a:pt x="500" y="131"/>
                  </a:lnTo>
                  <a:lnTo>
                    <a:pt x="510" y="182"/>
                  </a:lnTo>
                  <a:lnTo>
                    <a:pt x="494" y="237"/>
                  </a:lnTo>
                  <a:lnTo>
                    <a:pt x="481" y="260"/>
                  </a:lnTo>
                  <a:lnTo>
                    <a:pt x="460" y="279"/>
                  </a:lnTo>
                  <a:lnTo>
                    <a:pt x="407" y="308"/>
                  </a:lnTo>
                  <a:lnTo>
                    <a:pt x="352" y="334"/>
                  </a:lnTo>
                  <a:lnTo>
                    <a:pt x="261" y="374"/>
                  </a:lnTo>
                  <a:lnTo>
                    <a:pt x="225" y="464"/>
                  </a:lnTo>
                  <a:lnTo>
                    <a:pt x="219" y="511"/>
                  </a:lnTo>
                  <a:lnTo>
                    <a:pt x="225" y="563"/>
                  </a:lnTo>
                  <a:lnTo>
                    <a:pt x="213" y="580"/>
                  </a:lnTo>
                  <a:lnTo>
                    <a:pt x="196" y="5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Freeform 940"/>
            <p:cNvSpPr>
              <a:spLocks/>
            </p:cNvSpPr>
            <p:nvPr/>
          </p:nvSpPr>
          <p:spPr bwMode="auto">
            <a:xfrm>
              <a:off x="3056" y="1083"/>
              <a:ext cx="92" cy="103"/>
            </a:xfrm>
            <a:custGeom>
              <a:avLst/>
              <a:gdLst>
                <a:gd name="T0" fmla="*/ 1 w 184"/>
                <a:gd name="T1" fmla="*/ 1 h 206"/>
                <a:gd name="T2" fmla="*/ 1 w 184"/>
                <a:gd name="T3" fmla="*/ 1 h 206"/>
                <a:gd name="T4" fmla="*/ 1 w 184"/>
                <a:gd name="T5" fmla="*/ 1 h 206"/>
                <a:gd name="T6" fmla="*/ 1 w 184"/>
                <a:gd name="T7" fmla="*/ 1 h 206"/>
                <a:gd name="T8" fmla="*/ 1 w 184"/>
                <a:gd name="T9" fmla="*/ 1 h 206"/>
                <a:gd name="T10" fmla="*/ 1 w 184"/>
                <a:gd name="T11" fmla="*/ 1 h 206"/>
                <a:gd name="T12" fmla="*/ 1 w 184"/>
                <a:gd name="T13" fmla="*/ 1 h 206"/>
                <a:gd name="T14" fmla="*/ 1 w 184"/>
                <a:gd name="T15" fmla="*/ 1 h 206"/>
                <a:gd name="T16" fmla="*/ 1 w 184"/>
                <a:gd name="T17" fmla="*/ 1 h 206"/>
                <a:gd name="T18" fmla="*/ 1 w 184"/>
                <a:gd name="T19" fmla="*/ 1 h 206"/>
                <a:gd name="T20" fmla="*/ 1 w 184"/>
                <a:gd name="T21" fmla="*/ 1 h 206"/>
                <a:gd name="T22" fmla="*/ 0 w 184"/>
                <a:gd name="T23" fmla="*/ 1 h 206"/>
                <a:gd name="T24" fmla="*/ 1 w 184"/>
                <a:gd name="T25" fmla="*/ 1 h 206"/>
                <a:gd name="T26" fmla="*/ 1 w 184"/>
                <a:gd name="T27" fmla="*/ 1 h 206"/>
                <a:gd name="T28" fmla="*/ 1 w 184"/>
                <a:gd name="T29" fmla="*/ 1 h 206"/>
                <a:gd name="T30" fmla="*/ 1 w 184"/>
                <a:gd name="T31" fmla="*/ 0 h 206"/>
                <a:gd name="T32" fmla="*/ 1 w 184"/>
                <a:gd name="T33" fmla="*/ 1 h 206"/>
                <a:gd name="T34" fmla="*/ 1 w 184"/>
                <a:gd name="T35" fmla="*/ 1 h 206"/>
                <a:gd name="T36" fmla="*/ 1 w 184"/>
                <a:gd name="T37" fmla="*/ 1 h 206"/>
                <a:gd name="T38" fmla="*/ 1 w 184"/>
                <a:gd name="T39" fmla="*/ 1 h 206"/>
                <a:gd name="T40" fmla="*/ 1 w 184"/>
                <a:gd name="T41" fmla="*/ 1 h 206"/>
                <a:gd name="T42" fmla="*/ 1 w 184"/>
                <a:gd name="T43" fmla="*/ 1 h 206"/>
                <a:gd name="T44" fmla="*/ 1 w 184"/>
                <a:gd name="T45" fmla="*/ 1 h 206"/>
                <a:gd name="T46" fmla="*/ 1 w 184"/>
                <a:gd name="T47" fmla="*/ 1 h 206"/>
                <a:gd name="T48" fmla="*/ 1 w 184"/>
                <a:gd name="T49" fmla="*/ 1 h 2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4"/>
                <a:gd name="T76" fmla="*/ 0 h 206"/>
                <a:gd name="T77" fmla="*/ 184 w 184"/>
                <a:gd name="T78" fmla="*/ 206 h 20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4" h="206">
                  <a:moveTo>
                    <a:pt x="87" y="179"/>
                  </a:moveTo>
                  <a:lnTo>
                    <a:pt x="131" y="147"/>
                  </a:lnTo>
                  <a:lnTo>
                    <a:pt x="148" y="93"/>
                  </a:lnTo>
                  <a:lnTo>
                    <a:pt x="127" y="50"/>
                  </a:lnTo>
                  <a:lnTo>
                    <a:pt x="110" y="35"/>
                  </a:lnTo>
                  <a:lnTo>
                    <a:pt x="87" y="29"/>
                  </a:lnTo>
                  <a:lnTo>
                    <a:pt x="43" y="38"/>
                  </a:lnTo>
                  <a:lnTo>
                    <a:pt x="24" y="82"/>
                  </a:lnTo>
                  <a:lnTo>
                    <a:pt x="30" y="137"/>
                  </a:lnTo>
                  <a:lnTo>
                    <a:pt x="15" y="152"/>
                  </a:lnTo>
                  <a:lnTo>
                    <a:pt x="2" y="139"/>
                  </a:lnTo>
                  <a:lnTo>
                    <a:pt x="0" y="71"/>
                  </a:lnTo>
                  <a:lnTo>
                    <a:pt x="5" y="42"/>
                  </a:lnTo>
                  <a:lnTo>
                    <a:pt x="24" y="16"/>
                  </a:lnTo>
                  <a:lnTo>
                    <a:pt x="53" y="4"/>
                  </a:lnTo>
                  <a:lnTo>
                    <a:pt x="89" y="0"/>
                  </a:lnTo>
                  <a:lnTo>
                    <a:pt x="152" y="29"/>
                  </a:lnTo>
                  <a:lnTo>
                    <a:pt x="184" y="92"/>
                  </a:lnTo>
                  <a:lnTo>
                    <a:pt x="174" y="131"/>
                  </a:lnTo>
                  <a:lnTo>
                    <a:pt x="155" y="164"/>
                  </a:lnTo>
                  <a:lnTo>
                    <a:pt x="129" y="190"/>
                  </a:lnTo>
                  <a:lnTo>
                    <a:pt x="95" y="206"/>
                  </a:lnTo>
                  <a:lnTo>
                    <a:pt x="76" y="196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941"/>
            <p:cNvSpPr>
              <a:spLocks/>
            </p:cNvSpPr>
            <p:nvPr/>
          </p:nvSpPr>
          <p:spPr bwMode="auto">
            <a:xfrm>
              <a:off x="3112" y="1108"/>
              <a:ext cx="118" cy="104"/>
            </a:xfrm>
            <a:custGeom>
              <a:avLst/>
              <a:gdLst>
                <a:gd name="T0" fmla="*/ 1 w 235"/>
                <a:gd name="T1" fmla="*/ 0 h 209"/>
                <a:gd name="T2" fmla="*/ 1 w 235"/>
                <a:gd name="T3" fmla="*/ 0 h 209"/>
                <a:gd name="T4" fmla="*/ 1 w 235"/>
                <a:gd name="T5" fmla="*/ 0 h 209"/>
                <a:gd name="T6" fmla="*/ 1 w 235"/>
                <a:gd name="T7" fmla="*/ 0 h 209"/>
                <a:gd name="T8" fmla="*/ 1 w 235"/>
                <a:gd name="T9" fmla="*/ 0 h 209"/>
                <a:gd name="T10" fmla="*/ 1 w 235"/>
                <a:gd name="T11" fmla="*/ 0 h 209"/>
                <a:gd name="T12" fmla="*/ 1 w 235"/>
                <a:gd name="T13" fmla="*/ 0 h 209"/>
                <a:gd name="T14" fmla="*/ 1 w 235"/>
                <a:gd name="T15" fmla="*/ 0 h 209"/>
                <a:gd name="T16" fmla="*/ 1 w 235"/>
                <a:gd name="T17" fmla="*/ 0 h 209"/>
                <a:gd name="T18" fmla="*/ 1 w 235"/>
                <a:gd name="T19" fmla="*/ 0 h 209"/>
                <a:gd name="T20" fmla="*/ 1 w 235"/>
                <a:gd name="T21" fmla="*/ 0 h 209"/>
                <a:gd name="T22" fmla="*/ 1 w 235"/>
                <a:gd name="T23" fmla="*/ 0 h 209"/>
                <a:gd name="T24" fmla="*/ 1 w 235"/>
                <a:gd name="T25" fmla="*/ 0 h 209"/>
                <a:gd name="T26" fmla="*/ 1 w 235"/>
                <a:gd name="T27" fmla="*/ 0 h 209"/>
                <a:gd name="T28" fmla="*/ 1 w 235"/>
                <a:gd name="T29" fmla="*/ 0 h 209"/>
                <a:gd name="T30" fmla="*/ 1 w 235"/>
                <a:gd name="T31" fmla="*/ 0 h 209"/>
                <a:gd name="T32" fmla="*/ 1 w 235"/>
                <a:gd name="T33" fmla="*/ 0 h 209"/>
                <a:gd name="T34" fmla="*/ 1 w 235"/>
                <a:gd name="T35" fmla="*/ 0 h 209"/>
                <a:gd name="T36" fmla="*/ 1 w 235"/>
                <a:gd name="T37" fmla="*/ 0 h 209"/>
                <a:gd name="T38" fmla="*/ 1 w 235"/>
                <a:gd name="T39" fmla="*/ 0 h 209"/>
                <a:gd name="T40" fmla="*/ 1 w 235"/>
                <a:gd name="T41" fmla="*/ 0 h 209"/>
                <a:gd name="T42" fmla="*/ 1 w 235"/>
                <a:gd name="T43" fmla="*/ 0 h 209"/>
                <a:gd name="T44" fmla="*/ 0 w 235"/>
                <a:gd name="T45" fmla="*/ 0 h 209"/>
                <a:gd name="T46" fmla="*/ 1 w 235"/>
                <a:gd name="T47" fmla="*/ 0 h 209"/>
                <a:gd name="T48" fmla="*/ 1 w 235"/>
                <a:gd name="T49" fmla="*/ 0 h 209"/>
                <a:gd name="T50" fmla="*/ 1 w 235"/>
                <a:gd name="T51" fmla="*/ 0 h 2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5"/>
                <a:gd name="T79" fmla="*/ 0 h 209"/>
                <a:gd name="T80" fmla="*/ 235 w 235"/>
                <a:gd name="T81" fmla="*/ 209 h 2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5" h="209">
                  <a:moveTo>
                    <a:pt x="23" y="148"/>
                  </a:moveTo>
                  <a:lnTo>
                    <a:pt x="55" y="173"/>
                  </a:lnTo>
                  <a:lnTo>
                    <a:pt x="93" y="175"/>
                  </a:lnTo>
                  <a:lnTo>
                    <a:pt x="133" y="159"/>
                  </a:lnTo>
                  <a:lnTo>
                    <a:pt x="167" y="131"/>
                  </a:lnTo>
                  <a:lnTo>
                    <a:pt x="197" y="49"/>
                  </a:lnTo>
                  <a:lnTo>
                    <a:pt x="182" y="34"/>
                  </a:lnTo>
                  <a:lnTo>
                    <a:pt x="159" y="30"/>
                  </a:lnTo>
                  <a:lnTo>
                    <a:pt x="110" y="43"/>
                  </a:lnTo>
                  <a:lnTo>
                    <a:pt x="93" y="36"/>
                  </a:lnTo>
                  <a:lnTo>
                    <a:pt x="100" y="17"/>
                  </a:lnTo>
                  <a:lnTo>
                    <a:pt x="138" y="5"/>
                  </a:lnTo>
                  <a:lnTo>
                    <a:pt x="175" y="0"/>
                  </a:lnTo>
                  <a:lnTo>
                    <a:pt x="207" y="7"/>
                  </a:lnTo>
                  <a:lnTo>
                    <a:pt x="230" y="30"/>
                  </a:lnTo>
                  <a:lnTo>
                    <a:pt x="235" y="93"/>
                  </a:lnTo>
                  <a:lnTo>
                    <a:pt x="222" y="125"/>
                  </a:lnTo>
                  <a:lnTo>
                    <a:pt x="205" y="158"/>
                  </a:lnTo>
                  <a:lnTo>
                    <a:pt x="182" y="178"/>
                  </a:lnTo>
                  <a:lnTo>
                    <a:pt x="157" y="194"/>
                  </a:lnTo>
                  <a:lnTo>
                    <a:pt x="100" y="209"/>
                  </a:lnTo>
                  <a:lnTo>
                    <a:pt x="43" y="201"/>
                  </a:lnTo>
                  <a:lnTo>
                    <a:pt x="0" y="163"/>
                  </a:lnTo>
                  <a:lnTo>
                    <a:pt x="4" y="144"/>
                  </a:lnTo>
                  <a:lnTo>
                    <a:pt x="23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Freeform 942"/>
            <p:cNvSpPr>
              <a:spLocks/>
            </p:cNvSpPr>
            <p:nvPr/>
          </p:nvSpPr>
          <p:spPr bwMode="auto">
            <a:xfrm>
              <a:off x="3144" y="1208"/>
              <a:ext cx="103" cy="258"/>
            </a:xfrm>
            <a:custGeom>
              <a:avLst/>
              <a:gdLst>
                <a:gd name="T0" fmla="*/ 1 w 206"/>
                <a:gd name="T1" fmla="*/ 0 h 517"/>
                <a:gd name="T2" fmla="*/ 1 w 206"/>
                <a:gd name="T3" fmla="*/ 0 h 517"/>
                <a:gd name="T4" fmla="*/ 1 w 206"/>
                <a:gd name="T5" fmla="*/ 0 h 517"/>
                <a:gd name="T6" fmla="*/ 1 w 206"/>
                <a:gd name="T7" fmla="*/ 0 h 517"/>
                <a:gd name="T8" fmla="*/ 1 w 206"/>
                <a:gd name="T9" fmla="*/ 0 h 517"/>
                <a:gd name="T10" fmla="*/ 1 w 206"/>
                <a:gd name="T11" fmla="*/ 0 h 517"/>
                <a:gd name="T12" fmla="*/ 1 w 206"/>
                <a:gd name="T13" fmla="*/ 0 h 517"/>
                <a:gd name="T14" fmla="*/ 1 w 206"/>
                <a:gd name="T15" fmla="*/ 0 h 517"/>
                <a:gd name="T16" fmla="*/ 1 w 206"/>
                <a:gd name="T17" fmla="*/ 0 h 517"/>
                <a:gd name="T18" fmla="*/ 1 w 206"/>
                <a:gd name="T19" fmla="*/ 0 h 517"/>
                <a:gd name="T20" fmla="*/ 1 w 206"/>
                <a:gd name="T21" fmla="*/ 0 h 517"/>
                <a:gd name="T22" fmla="*/ 1 w 206"/>
                <a:gd name="T23" fmla="*/ 0 h 517"/>
                <a:gd name="T24" fmla="*/ 1 w 206"/>
                <a:gd name="T25" fmla="*/ 0 h 517"/>
                <a:gd name="T26" fmla="*/ 1 w 206"/>
                <a:gd name="T27" fmla="*/ 0 h 517"/>
                <a:gd name="T28" fmla="*/ 1 w 206"/>
                <a:gd name="T29" fmla="*/ 0 h 517"/>
                <a:gd name="T30" fmla="*/ 1 w 206"/>
                <a:gd name="T31" fmla="*/ 0 h 517"/>
                <a:gd name="T32" fmla="*/ 1 w 206"/>
                <a:gd name="T33" fmla="*/ 0 h 517"/>
                <a:gd name="T34" fmla="*/ 1 w 206"/>
                <a:gd name="T35" fmla="*/ 0 h 517"/>
                <a:gd name="T36" fmla="*/ 1 w 206"/>
                <a:gd name="T37" fmla="*/ 0 h 517"/>
                <a:gd name="T38" fmla="*/ 0 w 206"/>
                <a:gd name="T39" fmla="*/ 0 h 517"/>
                <a:gd name="T40" fmla="*/ 1 w 206"/>
                <a:gd name="T41" fmla="*/ 0 h 517"/>
                <a:gd name="T42" fmla="*/ 1 w 206"/>
                <a:gd name="T43" fmla="*/ 0 h 517"/>
                <a:gd name="T44" fmla="*/ 1 w 206"/>
                <a:gd name="T45" fmla="*/ 0 h 5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6"/>
                <a:gd name="T70" fmla="*/ 0 h 517"/>
                <a:gd name="T71" fmla="*/ 206 w 206"/>
                <a:gd name="T72" fmla="*/ 517 h 51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6" h="517">
                  <a:moveTo>
                    <a:pt x="17" y="0"/>
                  </a:moveTo>
                  <a:lnTo>
                    <a:pt x="92" y="31"/>
                  </a:lnTo>
                  <a:lnTo>
                    <a:pt x="149" y="74"/>
                  </a:lnTo>
                  <a:lnTo>
                    <a:pt x="187" y="133"/>
                  </a:lnTo>
                  <a:lnTo>
                    <a:pt x="206" y="208"/>
                  </a:lnTo>
                  <a:lnTo>
                    <a:pt x="189" y="291"/>
                  </a:lnTo>
                  <a:lnTo>
                    <a:pt x="162" y="361"/>
                  </a:lnTo>
                  <a:lnTo>
                    <a:pt x="128" y="432"/>
                  </a:lnTo>
                  <a:lnTo>
                    <a:pt x="88" y="510"/>
                  </a:lnTo>
                  <a:lnTo>
                    <a:pt x="69" y="517"/>
                  </a:lnTo>
                  <a:lnTo>
                    <a:pt x="63" y="498"/>
                  </a:lnTo>
                  <a:lnTo>
                    <a:pt x="95" y="422"/>
                  </a:lnTo>
                  <a:lnTo>
                    <a:pt x="122" y="356"/>
                  </a:lnTo>
                  <a:lnTo>
                    <a:pt x="152" y="206"/>
                  </a:lnTo>
                  <a:lnTo>
                    <a:pt x="139" y="145"/>
                  </a:lnTo>
                  <a:lnTo>
                    <a:pt x="112" y="93"/>
                  </a:lnTo>
                  <a:lnTo>
                    <a:pt x="69" y="54"/>
                  </a:lnTo>
                  <a:lnTo>
                    <a:pt x="42" y="38"/>
                  </a:lnTo>
                  <a:lnTo>
                    <a:pt x="10" y="27"/>
                  </a:lnTo>
                  <a:lnTo>
                    <a:pt x="0" y="10"/>
                  </a:lnTo>
                  <a:lnTo>
                    <a:pt x="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Freeform 943"/>
            <p:cNvSpPr>
              <a:spLocks/>
            </p:cNvSpPr>
            <p:nvPr/>
          </p:nvSpPr>
          <p:spPr bwMode="auto">
            <a:xfrm>
              <a:off x="2727" y="1252"/>
              <a:ext cx="146" cy="143"/>
            </a:xfrm>
            <a:custGeom>
              <a:avLst/>
              <a:gdLst>
                <a:gd name="T0" fmla="*/ 0 w 293"/>
                <a:gd name="T1" fmla="*/ 1 h 285"/>
                <a:gd name="T2" fmla="*/ 0 w 293"/>
                <a:gd name="T3" fmla="*/ 1 h 285"/>
                <a:gd name="T4" fmla="*/ 0 w 293"/>
                <a:gd name="T5" fmla="*/ 1 h 285"/>
                <a:gd name="T6" fmla="*/ 0 w 293"/>
                <a:gd name="T7" fmla="*/ 1 h 285"/>
                <a:gd name="T8" fmla="*/ 0 w 293"/>
                <a:gd name="T9" fmla="*/ 1 h 285"/>
                <a:gd name="T10" fmla="*/ 0 w 293"/>
                <a:gd name="T11" fmla="*/ 1 h 285"/>
                <a:gd name="T12" fmla="*/ 0 w 293"/>
                <a:gd name="T13" fmla="*/ 1 h 285"/>
                <a:gd name="T14" fmla="*/ 0 w 293"/>
                <a:gd name="T15" fmla="*/ 1 h 285"/>
                <a:gd name="T16" fmla="*/ 0 w 293"/>
                <a:gd name="T17" fmla="*/ 1 h 285"/>
                <a:gd name="T18" fmla="*/ 0 w 293"/>
                <a:gd name="T19" fmla="*/ 1 h 285"/>
                <a:gd name="T20" fmla="*/ 0 w 293"/>
                <a:gd name="T21" fmla="*/ 1 h 285"/>
                <a:gd name="T22" fmla="*/ 0 w 293"/>
                <a:gd name="T23" fmla="*/ 1 h 285"/>
                <a:gd name="T24" fmla="*/ 0 w 293"/>
                <a:gd name="T25" fmla="*/ 1 h 285"/>
                <a:gd name="T26" fmla="*/ 0 w 293"/>
                <a:gd name="T27" fmla="*/ 1 h 285"/>
                <a:gd name="T28" fmla="*/ 0 w 293"/>
                <a:gd name="T29" fmla="*/ 1 h 285"/>
                <a:gd name="T30" fmla="*/ 0 w 293"/>
                <a:gd name="T31" fmla="*/ 1 h 285"/>
                <a:gd name="T32" fmla="*/ 0 w 293"/>
                <a:gd name="T33" fmla="*/ 1 h 285"/>
                <a:gd name="T34" fmla="*/ 0 w 293"/>
                <a:gd name="T35" fmla="*/ 1 h 285"/>
                <a:gd name="T36" fmla="*/ 0 w 293"/>
                <a:gd name="T37" fmla="*/ 1 h 285"/>
                <a:gd name="T38" fmla="*/ 0 w 293"/>
                <a:gd name="T39" fmla="*/ 1 h 285"/>
                <a:gd name="T40" fmla="*/ 0 w 293"/>
                <a:gd name="T41" fmla="*/ 1 h 285"/>
                <a:gd name="T42" fmla="*/ 0 w 293"/>
                <a:gd name="T43" fmla="*/ 1 h 285"/>
                <a:gd name="T44" fmla="*/ 0 w 293"/>
                <a:gd name="T45" fmla="*/ 0 h 285"/>
                <a:gd name="T46" fmla="*/ 0 w 293"/>
                <a:gd name="T47" fmla="*/ 1 h 285"/>
                <a:gd name="T48" fmla="*/ 0 w 293"/>
                <a:gd name="T49" fmla="*/ 1 h 285"/>
                <a:gd name="T50" fmla="*/ 0 w 293"/>
                <a:gd name="T51" fmla="*/ 1 h 2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93"/>
                <a:gd name="T79" fmla="*/ 0 h 285"/>
                <a:gd name="T80" fmla="*/ 293 w 293"/>
                <a:gd name="T81" fmla="*/ 285 h 2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93" h="285">
                  <a:moveTo>
                    <a:pt x="285" y="26"/>
                  </a:moveTo>
                  <a:lnTo>
                    <a:pt x="200" y="60"/>
                  </a:lnTo>
                  <a:lnTo>
                    <a:pt x="122" y="93"/>
                  </a:lnTo>
                  <a:lnTo>
                    <a:pt x="72" y="116"/>
                  </a:lnTo>
                  <a:lnTo>
                    <a:pt x="48" y="159"/>
                  </a:lnTo>
                  <a:lnTo>
                    <a:pt x="59" y="180"/>
                  </a:lnTo>
                  <a:lnTo>
                    <a:pt x="80" y="197"/>
                  </a:lnTo>
                  <a:lnTo>
                    <a:pt x="167" y="230"/>
                  </a:lnTo>
                  <a:lnTo>
                    <a:pt x="260" y="256"/>
                  </a:lnTo>
                  <a:lnTo>
                    <a:pt x="272" y="273"/>
                  </a:lnTo>
                  <a:lnTo>
                    <a:pt x="266" y="283"/>
                  </a:lnTo>
                  <a:lnTo>
                    <a:pt x="255" y="285"/>
                  </a:lnTo>
                  <a:lnTo>
                    <a:pt x="143" y="277"/>
                  </a:lnTo>
                  <a:lnTo>
                    <a:pt x="91" y="256"/>
                  </a:lnTo>
                  <a:lnTo>
                    <a:pt x="38" y="230"/>
                  </a:lnTo>
                  <a:lnTo>
                    <a:pt x="10" y="199"/>
                  </a:lnTo>
                  <a:lnTo>
                    <a:pt x="0" y="159"/>
                  </a:lnTo>
                  <a:lnTo>
                    <a:pt x="11" y="123"/>
                  </a:lnTo>
                  <a:lnTo>
                    <a:pt x="36" y="99"/>
                  </a:lnTo>
                  <a:lnTo>
                    <a:pt x="72" y="81"/>
                  </a:lnTo>
                  <a:lnTo>
                    <a:pt x="110" y="66"/>
                  </a:lnTo>
                  <a:lnTo>
                    <a:pt x="190" y="34"/>
                  </a:lnTo>
                  <a:lnTo>
                    <a:pt x="274" y="0"/>
                  </a:lnTo>
                  <a:lnTo>
                    <a:pt x="293" y="7"/>
                  </a:lnTo>
                  <a:lnTo>
                    <a:pt x="28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944"/>
            <p:cNvSpPr>
              <a:spLocks/>
            </p:cNvSpPr>
            <p:nvPr/>
          </p:nvSpPr>
          <p:spPr bwMode="auto">
            <a:xfrm>
              <a:off x="2882" y="1463"/>
              <a:ext cx="45" cy="66"/>
            </a:xfrm>
            <a:custGeom>
              <a:avLst/>
              <a:gdLst>
                <a:gd name="T0" fmla="*/ 1 w 89"/>
                <a:gd name="T1" fmla="*/ 1 h 131"/>
                <a:gd name="T2" fmla="*/ 1 w 89"/>
                <a:gd name="T3" fmla="*/ 1 h 131"/>
                <a:gd name="T4" fmla="*/ 1 w 89"/>
                <a:gd name="T5" fmla="*/ 1 h 131"/>
                <a:gd name="T6" fmla="*/ 1 w 89"/>
                <a:gd name="T7" fmla="*/ 1 h 131"/>
                <a:gd name="T8" fmla="*/ 0 w 89"/>
                <a:gd name="T9" fmla="*/ 1 h 131"/>
                <a:gd name="T10" fmla="*/ 1 w 89"/>
                <a:gd name="T11" fmla="*/ 1 h 131"/>
                <a:gd name="T12" fmla="*/ 1 w 89"/>
                <a:gd name="T13" fmla="*/ 1 h 131"/>
                <a:gd name="T14" fmla="*/ 1 w 89"/>
                <a:gd name="T15" fmla="*/ 0 h 131"/>
                <a:gd name="T16" fmla="*/ 1 w 89"/>
                <a:gd name="T17" fmla="*/ 0 h 131"/>
                <a:gd name="T18" fmla="*/ 1 w 89"/>
                <a:gd name="T19" fmla="*/ 1 h 131"/>
                <a:gd name="T20" fmla="*/ 1 w 89"/>
                <a:gd name="T21" fmla="*/ 1 h 131"/>
                <a:gd name="T22" fmla="*/ 1 w 89"/>
                <a:gd name="T23" fmla="*/ 1 h 1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9"/>
                <a:gd name="T37" fmla="*/ 0 h 131"/>
                <a:gd name="T38" fmla="*/ 89 w 89"/>
                <a:gd name="T39" fmla="*/ 131 h 1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9" h="131">
                  <a:moveTo>
                    <a:pt x="83" y="21"/>
                  </a:moveTo>
                  <a:lnTo>
                    <a:pt x="26" y="119"/>
                  </a:lnTo>
                  <a:lnTo>
                    <a:pt x="19" y="129"/>
                  </a:lnTo>
                  <a:lnTo>
                    <a:pt x="9" y="131"/>
                  </a:lnTo>
                  <a:lnTo>
                    <a:pt x="0" y="114"/>
                  </a:lnTo>
                  <a:lnTo>
                    <a:pt x="23" y="51"/>
                  </a:lnTo>
                  <a:lnTo>
                    <a:pt x="42" y="26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9" y="9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Freeform 945"/>
            <p:cNvSpPr>
              <a:spLocks/>
            </p:cNvSpPr>
            <p:nvPr/>
          </p:nvSpPr>
          <p:spPr bwMode="auto">
            <a:xfrm>
              <a:off x="2812" y="1407"/>
              <a:ext cx="68" cy="110"/>
            </a:xfrm>
            <a:custGeom>
              <a:avLst/>
              <a:gdLst>
                <a:gd name="T0" fmla="*/ 0 w 137"/>
                <a:gd name="T1" fmla="*/ 0 h 221"/>
                <a:gd name="T2" fmla="*/ 0 w 137"/>
                <a:gd name="T3" fmla="*/ 0 h 221"/>
                <a:gd name="T4" fmla="*/ 0 w 137"/>
                <a:gd name="T5" fmla="*/ 0 h 221"/>
                <a:gd name="T6" fmla="*/ 0 w 137"/>
                <a:gd name="T7" fmla="*/ 0 h 221"/>
                <a:gd name="T8" fmla="*/ 0 w 137"/>
                <a:gd name="T9" fmla="*/ 0 h 221"/>
                <a:gd name="T10" fmla="*/ 0 w 137"/>
                <a:gd name="T11" fmla="*/ 0 h 221"/>
                <a:gd name="T12" fmla="*/ 0 w 137"/>
                <a:gd name="T13" fmla="*/ 0 h 221"/>
                <a:gd name="T14" fmla="*/ 0 w 137"/>
                <a:gd name="T15" fmla="*/ 0 h 221"/>
                <a:gd name="T16" fmla="*/ 0 w 137"/>
                <a:gd name="T17" fmla="*/ 0 h 221"/>
                <a:gd name="T18" fmla="*/ 0 w 137"/>
                <a:gd name="T19" fmla="*/ 0 h 221"/>
                <a:gd name="T20" fmla="*/ 0 w 137"/>
                <a:gd name="T21" fmla="*/ 0 h 221"/>
                <a:gd name="T22" fmla="*/ 0 w 137"/>
                <a:gd name="T23" fmla="*/ 0 h 221"/>
                <a:gd name="T24" fmla="*/ 0 w 137"/>
                <a:gd name="T25" fmla="*/ 0 h 221"/>
                <a:gd name="T26" fmla="*/ 0 w 137"/>
                <a:gd name="T27" fmla="*/ 0 h 221"/>
                <a:gd name="T28" fmla="*/ 0 w 137"/>
                <a:gd name="T29" fmla="*/ 0 h 221"/>
                <a:gd name="T30" fmla="*/ 0 w 137"/>
                <a:gd name="T31" fmla="*/ 0 h 221"/>
                <a:gd name="T32" fmla="*/ 0 w 137"/>
                <a:gd name="T33" fmla="*/ 0 h 221"/>
                <a:gd name="T34" fmla="*/ 0 w 137"/>
                <a:gd name="T35" fmla="*/ 0 h 221"/>
                <a:gd name="T36" fmla="*/ 0 w 137"/>
                <a:gd name="T37" fmla="*/ 0 h 221"/>
                <a:gd name="T38" fmla="*/ 0 w 137"/>
                <a:gd name="T39" fmla="*/ 0 h 221"/>
                <a:gd name="T40" fmla="*/ 0 w 137"/>
                <a:gd name="T41" fmla="*/ 0 h 221"/>
                <a:gd name="T42" fmla="*/ 0 w 137"/>
                <a:gd name="T43" fmla="*/ 0 h 221"/>
                <a:gd name="T44" fmla="*/ 0 w 137"/>
                <a:gd name="T45" fmla="*/ 0 h 221"/>
                <a:gd name="T46" fmla="*/ 0 w 137"/>
                <a:gd name="T47" fmla="*/ 0 h 2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7"/>
                <a:gd name="T73" fmla="*/ 0 h 221"/>
                <a:gd name="T74" fmla="*/ 137 w 137"/>
                <a:gd name="T75" fmla="*/ 221 h 2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7" h="221">
                  <a:moveTo>
                    <a:pt x="107" y="115"/>
                  </a:moveTo>
                  <a:lnTo>
                    <a:pt x="114" y="65"/>
                  </a:lnTo>
                  <a:lnTo>
                    <a:pt x="110" y="44"/>
                  </a:lnTo>
                  <a:lnTo>
                    <a:pt x="95" y="33"/>
                  </a:lnTo>
                  <a:lnTo>
                    <a:pt x="76" y="40"/>
                  </a:lnTo>
                  <a:lnTo>
                    <a:pt x="61" y="61"/>
                  </a:lnTo>
                  <a:lnTo>
                    <a:pt x="40" y="135"/>
                  </a:lnTo>
                  <a:lnTo>
                    <a:pt x="42" y="168"/>
                  </a:lnTo>
                  <a:lnTo>
                    <a:pt x="57" y="202"/>
                  </a:lnTo>
                  <a:lnTo>
                    <a:pt x="51" y="221"/>
                  </a:lnTo>
                  <a:lnTo>
                    <a:pt x="32" y="217"/>
                  </a:lnTo>
                  <a:lnTo>
                    <a:pt x="0" y="128"/>
                  </a:lnTo>
                  <a:lnTo>
                    <a:pt x="0" y="82"/>
                  </a:lnTo>
                  <a:lnTo>
                    <a:pt x="13" y="31"/>
                  </a:lnTo>
                  <a:lnTo>
                    <a:pt x="34" y="16"/>
                  </a:lnTo>
                  <a:lnTo>
                    <a:pt x="55" y="4"/>
                  </a:lnTo>
                  <a:lnTo>
                    <a:pt x="103" y="0"/>
                  </a:lnTo>
                  <a:lnTo>
                    <a:pt x="127" y="18"/>
                  </a:lnTo>
                  <a:lnTo>
                    <a:pt x="137" y="46"/>
                  </a:lnTo>
                  <a:lnTo>
                    <a:pt x="133" y="120"/>
                  </a:lnTo>
                  <a:lnTo>
                    <a:pt x="127" y="130"/>
                  </a:lnTo>
                  <a:lnTo>
                    <a:pt x="118" y="132"/>
                  </a:lnTo>
                  <a:lnTo>
                    <a:pt x="107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Freeform 946"/>
            <p:cNvSpPr>
              <a:spLocks/>
            </p:cNvSpPr>
            <p:nvPr/>
          </p:nvSpPr>
          <p:spPr bwMode="auto">
            <a:xfrm>
              <a:off x="2697" y="1369"/>
              <a:ext cx="100" cy="48"/>
            </a:xfrm>
            <a:custGeom>
              <a:avLst/>
              <a:gdLst>
                <a:gd name="T0" fmla="*/ 0 w 202"/>
                <a:gd name="T1" fmla="*/ 1 h 96"/>
                <a:gd name="T2" fmla="*/ 0 w 202"/>
                <a:gd name="T3" fmla="*/ 1 h 96"/>
                <a:gd name="T4" fmla="*/ 0 w 202"/>
                <a:gd name="T5" fmla="*/ 1 h 96"/>
                <a:gd name="T6" fmla="*/ 0 w 202"/>
                <a:gd name="T7" fmla="*/ 1 h 96"/>
                <a:gd name="T8" fmla="*/ 0 w 202"/>
                <a:gd name="T9" fmla="*/ 1 h 96"/>
                <a:gd name="T10" fmla="*/ 0 w 202"/>
                <a:gd name="T11" fmla="*/ 1 h 96"/>
                <a:gd name="T12" fmla="*/ 0 w 202"/>
                <a:gd name="T13" fmla="*/ 1 h 96"/>
                <a:gd name="T14" fmla="*/ 0 w 202"/>
                <a:gd name="T15" fmla="*/ 1 h 96"/>
                <a:gd name="T16" fmla="*/ 0 w 202"/>
                <a:gd name="T17" fmla="*/ 0 h 96"/>
                <a:gd name="T18" fmla="*/ 0 w 202"/>
                <a:gd name="T19" fmla="*/ 1 h 96"/>
                <a:gd name="T20" fmla="*/ 0 w 202"/>
                <a:gd name="T21" fmla="*/ 1 h 96"/>
                <a:gd name="T22" fmla="*/ 0 w 202"/>
                <a:gd name="T23" fmla="*/ 1 h 96"/>
                <a:gd name="T24" fmla="*/ 0 w 202"/>
                <a:gd name="T25" fmla="*/ 1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2"/>
                <a:gd name="T40" fmla="*/ 0 h 96"/>
                <a:gd name="T41" fmla="*/ 202 w 202"/>
                <a:gd name="T42" fmla="*/ 96 h 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2" h="96">
                  <a:moveTo>
                    <a:pt x="186" y="38"/>
                  </a:moveTo>
                  <a:lnTo>
                    <a:pt x="139" y="52"/>
                  </a:lnTo>
                  <a:lnTo>
                    <a:pt x="72" y="78"/>
                  </a:lnTo>
                  <a:lnTo>
                    <a:pt x="19" y="96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52" y="31"/>
                  </a:lnTo>
                  <a:lnTo>
                    <a:pt x="90" y="14"/>
                  </a:lnTo>
                  <a:lnTo>
                    <a:pt x="131" y="0"/>
                  </a:lnTo>
                  <a:lnTo>
                    <a:pt x="186" y="10"/>
                  </a:lnTo>
                  <a:lnTo>
                    <a:pt x="202" y="23"/>
                  </a:lnTo>
                  <a:lnTo>
                    <a:pt x="18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Freeform 947"/>
            <p:cNvSpPr>
              <a:spLocks/>
            </p:cNvSpPr>
            <p:nvPr/>
          </p:nvSpPr>
          <p:spPr bwMode="auto">
            <a:xfrm>
              <a:off x="2700" y="1433"/>
              <a:ext cx="137" cy="332"/>
            </a:xfrm>
            <a:custGeom>
              <a:avLst/>
              <a:gdLst>
                <a:gd name="T0" fmla="*/ 1 w 273"/>
                <a:gd name="T1" fmla="*/ 0 h 663"/>
                <a:gd name="T2" fmla="*/ 1 w 273"/>
                <a:gd name="T3" fmla="*/ 1 h 663"/>
                <a:gd name="T4" fmla="*/ 1 w 273"/>
                <a:gd name="T5" fmla="*/ 1 h 663"/>
                <a:gd name="T6" fmla="*/ 1 w 273"/>
                <a:gd name="T7" fmla="*/ 1 h 663"/>
                <a:gd name="T8" fmla="*/ 1 w 273"/>
                <a:gd name="T9" fmla="*/ 1 h 663"/>
                <a:gd name="T10" fmla="*/ 1 w 273"/>
                <a:gd name="T11" fmla="*/ 1 h 663"/>
                <a:gd name="T12" fmla="*/ 1 w 273"/>
                <a:gd name="T13" fmla="*/ 1 h 663"/>
                <a:gd name="T14" fmla="*/ 1 w 273"/>
                <a:gd name="T15" fmla="*/ 1 h 663"/>
                <a:gd name="T16" fmla="*/ 1 w 273"/>
                <a:gd name="T17" fmla="*/ 1 h 663"/>
                <a:gd name="T18" fmla="*/ 1 w 273"/>
                <a:gd name="T19" fmla="*/ 1 h 663"/>
                <a:gd name="T20" fmla="*/ 1 w 273"/>
                <a:gd name="T21" fmla="*/ 1 h 663"/>
                <a:gd name="T22" fmla="*/ 1 w 273"/>
                <a:gd name="T23" fmla="*/ 1 h 663"/>
                <a:gd name="T24" fmla="*/ 1 w 273"/>
                <a:gd name="T25" fmla="*/ 1 h 663"/>
                <a:gd name="T26" fmla="*/ 1 w 273"/>
                <a:gd name="T27" fmla="*/ 1 h 663"/>
                <a:gd name="T28" fmla="*/ 1 w 273"/>
                <a:gd name="T29" fmla="*/ 1 h 663"/>
                <a:gd name="T30" fmla="*/ 1 w 273"/>
                <a:gd name="T31" fmla="*/ 1 h 663"/>
                <a:gd name="T32" fmla="*/ 1 w 273"/>
                <a:gd name="T33" fmla="*/ 1 h 663"/>
                <a:gd name="T34" fmla="*/ 1 w 273"/>
                <a:gd name="T35" fmla="*/ 1 h 663"/>
                <a:gd name="T36" fmla="*/ 1 w 273"/>
                <a:gd name="T37" fmla="*/ 1 h 663"/>
                <a:gd name="T38" fmla="*/ 1 w 273"/>
                <a:gd name="T39" fmla="*/ 1 h 663"/>
                <a:gd name="T40" fmla="*/ 1 w 273"/>
                <a:gd name="T41" fmla="*/ 1 h 663"/>
                <a:gd name="T42" fmla="*/ 1 w 273"/>
                <a:gd name="T43" fmla="*/ 1 h 663"/>
                <a:gd name="T44" fmla="*/ 1 w 273"/>
                <a:gd name="T45" fmla="*/ 1 h 663"/>
                <a:gd name="T46" fmla="*/ 0 w 273"/>
                <a:gd name="T47" fmla="*/ 1 h 663"/>
                <a:gd name="T48" fmla="*/ 1 w 273"/>
                <a:gd name="T49" fmla="*/ 0 h 663"/>
                <a:gd name="T50" fmla="*/ 1 w 273"/>
                <a:gd name="T51" fmla="*/ 0 h 6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3"/>
                <a:gd name="T79" fmla="*/ 0 h 663"/>
                <a:gd name="T80" fmla="*/ 273 w 273"/>
                <a:gd name="T81" fmla="*/ 663 h 6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3" h="663">
                  <a:moveTo>
                    <a:pt x="21" y="0"/>
                  </a:moveTo>
                  <a:lnTo>
                    <a:pt x="49" y="19"/>
                  </a:lnTo>
                  <a:lnTo>
                    <a:pt x="76" y="38"/>
                  </a:lnTo>
                  <a:lnTo>
                    <a:pt x="127" y="80"/>
                  </a:lnTo>
                  <a:lnTo>
                    <a:pt x="171" y="125"/>
                  </a:lnTo>
                  <a:lnTo>
                    <a:pt x="207" y="173"/>
                  </a:lnTo>
                  <a:lnTo>
                    <a:pt x="256" y="283"/>
                  </a:lnTo>
                  <a:lnTo>
                    <a:pt x="273" y="414"/>
                  </a:lnTo>
                  <a:lnTo>
                    <a:pt x="272" y="477"/>
                  </a:lnTo>
                  <a:lnTo>
                    <a:pt x="258" y="532"/>
                  </a:lnTo>
                  <a:lnTo>
                    <a:pt x="232" y="650"/>
                  </a:lnTo>
                  <a:lnTo>
                    <a:pt x="216" y="663"/>
                  </a:lnTo>
                  <a:lnTo>
                    <a:pt x="203" y="648"/>
                  </a:lnTo>
                  <a:lnTo>
                    <a:pt x="209" y="532"/>
                  </a:lnTo>
                  <a:lnTo>
                    <a:pt x="203" y="416"/>
                  </a:lnTo>
                  <a:lnTo>
                    <a:pt x="192" y="296"/>
                  </a:lnTo>
                  <a:lnTo>
                    <a:pt x="178" y="241"/>
                  </a:lnTo>
                  <a:lnTo>
                    <a:pt x="158" y="190"/>
                  </a:lnTo>
                  <a:lnTo>
                    <a:pt x="131" y="142"/>
                  </a:lnTo>
                  <a:lnTo>
                    <a:pt x="97" y="99"/>
                  </a:lnTo>
                  <a:lnTo>
                    <a:pt x="55" y="59"/>
                  </a:lnTo>
                  <a:lnTo>
                    <a:pt x="30" y="42"/>
                  </a:lnTo>
                  <a:lnTo>
                    <a:pt x="5" y="25"/>
                  </a:lnTo>
                  <a:lnTo>
                    <a:pt x="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Freeform 948"/>
            <p:cNvSpPr>
              <a:spLocks/>
            </p:cNvSpPr>
            <p:nvPr/>
          </p:nvSpPr>
          <p:spPr bwMode="auto">
            <a:xfrm>
              <a:off x="2803" y="1757"/>
              <a:ext cx="150" cy="259"/>
            </a:xfrm>
            <a:custGeom>
              <a:avLst/>
              <a:gdLst>
                <a:gd name="T0" fmla="*/ 1 w 300"/>
                <a:gd name="T1" fmla="*/ 1 h 517"/>
                <a:gd name="T2" fmla="*/ 1 w 300"/>
                <a:gd name="T3" fmla="*/ 1 h 517"/>
                <a:gd name="T4" fmla="*/ 1 w 300"/>
                <a:gd name="T5" fmla="*/ 1 h 517"/>
                <a:gd name="T6" fmla="*/ 1 w 300"/>
                <a:gd name="T7" fmla="*/ 1 h 517"/>
                <a:gd name="T8" fmla="*/ 1 w 300"/>
                <a:gd name="T9" fmla="*/ 1 h 517"/>
                <a:gd name="T10" fmla="*/ 1 w 300"/>
                <a:gd name="T11" fmla="*/ 1 h 517"/>
                <a:gd name="T12" fmla="*/ 1 w 300"/>
                <a:gd name="T13" fmla="*/ 1 h 517"/>
                <a:gd name="T14" fmla="*/ 1 w 300"/>
                <a:gd name="T15" fmla="*/ 1 h 517"/>
                <a:gd name="T16" fmla="*/ 1 w 300"/>
                <a:gd name="T17" fmla="*/ 1 h 517"/>
                <a:gd name="T18" fmla="*/ 1 w 300"/>
                <a:gd name="T19" fmla="*/ 1 h 517"/>
                <a:gd name="T20" fmla="*/ 1 w 300"/>
                <a:gd name="T21" fmla="*/ 1 h 517"/>
                <a:gd name="T22" fmla="*/ 1 w 300"/>
                <a:gd name="T23" fmla="*/ 1 h 517"/>
                <a:gd name="T24" fmla="*/ 1 w 300"/>
                <a:gd name="T25" fmla="*/ 1 h 517"/>
                <a:gd name="T26" fmla="*/ 1 w 300"/>
                <a:gd name="T27" fmla="*/ 1 h 517"/>
                <a:gd name="T28" fmla="*/ 1 w 300"/>
                <a:gd name="T29" fmla="*/ 1 h 517"/>
                <a:gd name="T30" fmla="*/ 1 w 300"/>
                <a:gd name="T31" fmla="*/ 1 h 517"/>
                <a:gd name="T32" fmla="*/ 1 w 300"/>
                <a:gd name="T33" fmla="*/ 1 h 517"/>
                <a:gd name="T34" fmla="*/ 1 w 300"/>
                <a:gd name="T35" fmla="*/ 1 h 517"/>
                <a:gd name="T36" fmla="*/ 1 w 300"/>
                <a:gd name="T37" fmla="*/ 1 h 517"/>
                <a:gd name="T38" fmla="*/ 1 w 300"/>
                <a:gd name="T39" fmla="*/ 1 h 517"/>
                <a:gd name="T40" fmla="*/ 1 w 300"/>
                <a:gd name="T41" fmla="*/ 1 h 517"/>
                <a:gd name="T42" fmla="*/ 1 w 300"/>
                <a:gd name="T43" fmla="*/ 1 h 517"/>
                <a:gd name="T44" fmla="*/ 1 w 300"/>
                <a:gd name="T45" fmla="*/ 1 h 517"/>
                <a:gd name="T46" fmla="*/ 1 w 300"/>
                <a:gd name="T47" fmla="*/ 1 h 517"/>
                <a:gd name="T48" fmla="*/ 1 w 300"/>
                <a:gd name="T49" fmla="*/ 1 h 517"/>
                <a:gd name="T50" fmla="*/ 1 w 300"/>
                <a:gd name="T51" fmla="*/ 1 h 517"/>
                <a:gd name="T52" fmla="*/ 1 w 300"/>
                <a:gd name="T53" fmla="*/ 1 h 517"/>
                <a:gd name="T54" fmla="*/ 1 w 300"/>
                <a:gd name="T55" fmla="*/ 1 h 517"/>
                <a:gd name="T56" fmla="*/ 1 w 300"/>
                <a:gd name="T57" fmla="*/ 1 h 517"/>
                <a:gd name="T58" fmla="*/ 1 w 300"/>
                <a:gd name="T59" fmla="*/ 1 h 517"/>
                <a:gd name="T60" fmla="*/ 1 w 300"/>
                <a:gd name="T61" fmla="*/ 1 h 517"/>
                <a:gd name="T62" fmla="*/ 0 w 300"/>
                <a:gd name="T63" fmla="*/ 1 h 517"/>
                <a:gd name="T64" fmla="*/ 1 w 300"/>
                <a:gd name="T65" fmla="*/ 0 h 517"/>
                <a:gd name="T66" fmla="*/ 1 w 300"/>
                <a:gd name="T67" fmla="*/ 1 h 517"/>
                <a:gd name="T68" fmla="*/ 1 w 300"/>
                <a:gd name="T69" fmla="*/ 1 h 5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0"/>
                <a:gd name="T106" fmla="*/ 0 h 517"/>
                <a:gd name="T107" fmla="*/ 300 w 300"/>
                <a:gd name="T108" fmla="*/ 517 h 5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0" h="517">
                  <a:moveTo>
                    <a:pt x="27" y="10"/>
                  </a:moveTo>
                  <a:lnTo>
                    <a:pt x="38" y="32"/>
                  </a:lnTo>
                  <a:lnTo>
                    <a:pt x="55" y="46"/>
                  </a:lnTo>
                  <a:lnTo>
                    <a:pt x="101" y="68"/>
                  </a:lnTo>
                  <a:lnTo>
                    <a:pt x="215" y="122"/>
                  </a:lnTo>
                  <a:lnTo>
                    <a:pt x="279" y="175"/>
                  </a:lnTo>
                  <a:lnTo>
                    <a:pt x="300" y="203"/>
                  </a:lnTo>
                  <a:lnTo>
                    <a:pt x="298" y="236"/>
                  </a:lnTo>
                  <a:lnTo>
                    <a:pt x="268" y="262"/>
                  </a:lnTo>
                  <a:lnTo>
                    <a:pt x="228" y="279"/>
                  </a:lnTo>
                  <a:lnTo>
                    <a:pt x="181" y="319"/>
                  </a:lnTo>
                  <a:lnTo>
                    <a:pt x="144" y="374"/>
                  </a:lnTo>
                  <a:lnTo>
                    <a:pt x="120" y="411"/>
                  </a:lnTo>
                  <a:lnTo>
                    <a:pt x="95" y="441"/>
                  </a:lnTo>
                  <a:lnTo>
                    <a:pt x="48" y="511"/>
                  </a:lnTo>
                  <a:lnTo>
                    <a:pt x="29" y="517"/>
                  </a:lnTo>
                  <a:lnTo>
                    <a:pt x="23" y="498"/>
                  </a:lnTo>
                  <a:lnTo>
                    <a:pt x="57" y="416"/>
                  </a:lnTo>
                  <a:lnTo>
                    <a:pt x="72" y="378"/>
                  </a:lnTo>
                  <a:lnTo>
                    <a:pt x="95" y="338"/>
                  </a:lnTo>
                  <a:lnTo>
                    <a:pt x="120" y="308"/>
                  </a:lnTo>
                  <a:lnTo>
                    <a:pt x="144" y="279"/>
                  </a:lnTo>
                  <a:lnTo>
                    <a:pt x="173" y="257"/>
                  </a:lnTo>
                  <a:lnTo>
                    <a:pt x="209" y="236"/>
                  </a:lnTo>
                  <a:lnTo>
                    <a:pt x="260" y="217"/>
                  </a:lnTo>
                  <a:lnTo>
                    <a:pt x="257" y="200"/>
                  </a:lnTo>
                  <a:lnTo>
                    <a:pt x="226" y="179"/>
                  </a:lnTo>
                  <a:lnTo>
                    <a:pt x="194" y="163"/>
                  </a:lnTo>
                  <a:lnTo>
                    <a:pt x="137" y="135"/>
                  </a:lnTo>
                  <a:lnTo>
                    <a:pt x="78" y="110"/>
                  </a:lnTo>
                  <a:lnTo>
                    <a:pt x="29" y="72"/>
                  </a:lnTo>
                  <a:lnTo>
                    <a:pt x="0" y="19"/>
                  </a:lnTo>
                  <a:lnTo>
                    <a:pt x="10" y="0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Freeform 949"/>
            <p:cNvSpPr>
              <a:spLocks/>
            </p:cNvSpPr>
            <p:nvPr/>
          </p:nvSpPr>
          <p:spPr bwMode="auto">
            <a:xfrm>
              <a:off x="2866" y="1604"/>
              <a:ext cx="81" cy="48"/>
            </a:xfrm>
            <a:custGeom>
              <a:avLst/>
              <a:gdLst>
                <a:gd name="T0" fmla="*/ 0 w 162"/>
                <a:gd name="T1" fmla="*/ 0 h 97"/>
                <a:gd name="T2" fmla="*/ 1 w 162"/>
                <a:gd name="T3" fmla="*/ 0 h 97"/>
                <a:gd name="T4" fmla="*/ 1 w 162"/>
                <a:gd name="T5" fmla="*/ 0 h 97"/>
                <a:gd name="T6" fmla="*/ 1 w 162"/>
                <a:gd name="T7" fmla="*/ 0 h 97"/>
                <a:gd name="T8" fmla="*/ 1 w 162"/>
                <a:gd name="T9" fmla="*/ 0 h 97"/>
                <a:gd name="T10" fmla="*/ 1 w 162"/>
                <a:gd name="T11" fmla="*/ 0 h 97"/>
                <a:gd name="T12" fmla="*/ 1 w 162"/>
                <a:gd name="T13" fmla="*/ 0 h 97"/>
                <a:gd name="T14" fmla="*/ 1 w 162"/>
                <a:gd name="T15" fmla="*/ 0 h 97"/>
                <a:gd name="T16" fmla="*/ 1 w 162"/>
                <a:gd name="T17" fmla="*/ 0 h 97"/>
                <a:gd name="T18" fmla="*/ 1 w 162"/>
                <a:gd name="T19" fmla="*/ 0 h 97"/>
                <a:gd name="T20" fmla="*/ 1 w 162"/>
                <a:gd name="T21" fmla="*/ 0 h 97"/>
                <a:gd name="T22" fmla="*/ 1 w 162"/>
                <a:gd name="T23" fmla="*/ 0 h 97"/>
                <a:gd name="T24" fmla="*/ 0 w 162"/>
                <a:gd name="T25" fmla="*/ 0 h 97"/>
                <a:gd name="T26" fmla="*/ 0 w 162"/>
                <a:gd name="T27" fmla="*/ 0 h 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2"/>
                <a:gd name="T43" fmla="*/ 0 h 97"/>
                <a:gd name="T44" fmla="*/ 162 w 162"/>
                <a:gd name="T45" fmla="*/ 97 h 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2" h="97">
                  <a:moveTo>
                    <a:pt x="0" y="78"/>
                  </a:moveTo>
                  <a:lnTo>
                    <a:pt x="27" y="36"/>
                  </a:lnTo>
                  <a:lnTo>
                    <a:pt x="44" y="21"/>
                  </a:lnTo>
                  <a:lnTo>
                    <a:pt x="63" y="9"/>
                  </a:lnTo>
                  <a:lnTo>
                    <a:pt x="107" y="0"/>
                  </a:lnTo>
                  <a:lnTo>
                    <a:pt x="153" y="8"/>
                  </a:lnTo>
                  <a:lnTo>
                    <a:pt x="162" y="25"/>
                  </a:lnTo>
                  <a:lnTo>
                    <a:pt x="154" y="32"/>
                  </a:lnTo>
                  <a:lnTo>
                    <a:pt x="143" y="34"/>
                  </a:lnTo>
                  <a:lnTo>
                    <a:pt x="75" y="36"/>
                  </a:lnTo>
                  <a:lnTo>
                    <a:pt x="27" y="89"/>
                  </a:lnTo>
                  <a:lnTo>
                    <a:pt x="8" y="9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Freeform 950"/>
            <p:cNvSpPr>
              <a:spLocks/>
            </p:cNvSpPr>
            <p:nvPr/>
          </p:nvSpPr>
          <p:spPr bwMode="auto">
            <a:xfrm>
              <a:off x="2894" y="1615"/>
              <a:ext cx="52" cy="92"/>
            </a:xfrm>
            <a:custGeom>
              <a:avLst/>
              <a:gdLst>
                <a:gd name="T0" fmla="*/ 1 w 102"/>
                <a:gd name="T1" fmla="*/ 1 h 182"/>
                <a:gd name="T2" fmla="*/ 1 w 102"/>
                <a:gd name="T3" fmla="*/ 1 h 182"/>
                <a:gd name="T4" fmla="*/ 1 w 102"/>
                <a:gd name="T5" fmla="*/ 1 h 182"/>
                <a:gd name="T6" fmla="*/ 1 w 102"/>
                <a:gd name="T7" fmla="*/ 1 h 182"/>
                <a:gd name="T8" fmla="*/ 1 w 102"/>
                <a:gd name="T9" fmla="*/ 1 h 182"/>
                <a:gd name="T10" fmla="*/ 1 w 102"/>
                <a:gd name="T11" fmla="*/ 1 h 182"/>
                <a:gd name="T12" fmla="*/ 1 w 102"/>
                <a:gd name="T13" fmla="*/ 1 h 182"/>
                <a:gd name="T14" fmla="*/ 0 w 102"/>
                <a:gd name="T15" fmla="*/ 1 h 182"/>
                <a:gd name="T16" fmla="*/ 1 w 102"/>
                <a:gd name="T17" fmla="*/ 0 h 182"/>
                <a:gd name="T18" fmla="*/ 1 w 102"/>
                <a:gd name="T19" fmla="*/ 1 h 182"/>
                <a:gd name="T20" fmla="*/ 1 w 102"/>
                <a:gd name="T21" fmla="*/ 1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2"/>
                <a:gd name="T34" fmla="*/ 0 h 182"/>
                <a:gd name="T35" fmla="*/ 102 w 102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2" h="182">
                  <a:moveTo>
                    <a:pt x="26" y="7"/>
                  </a:moveTo>
                  <a:lnTo>
                    <a:pt x="60" y="70"/>
                  </a:lnTo>
                  <a:lnTo>
                    <a:pt x="74" y="120"/>
                  </a:lnTo>
                  <a:lnTo>
                    <a:pt x="100" y="163"/>
                  </a:lnTo>
                  <a:lnTo>
                    <a:pt x="102" y="182"/>
                  </a:lnTo>
                  <a:lnTo>
                    <a:pt x="81" y="182"/>
                  </a:lnTo>
                  <a:lnTo>
                    <a:pt x="11" y="85"/>
                  </a:lnTo>
                  <a:lnTo>
                    <a:pt x="0" y="19"/>
                  </a:lnTo>
                  <a:lnTo>
                    <a:pt x="7" y="0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Freeform 951"/>
            <p:cNvSpPr>
              <a:spLocks/>
            </p:cNvSpPr>
            <p:nvPr/>
          </p:nvSpPr>
          <p:spPr bwMode="auto">
            <a:xfrm>
              <a:off x="2861" y="1710"/>
              <a:ext cx="152" cy="76"/>
            </a:xfrm>
            <a:custGeom>
              <a:avLst/>
              <a:gdLst>
                <a:gd name="T0" fmla="*/ 1 w 304"/>
                <a:gd name="T1" fmla="*/ 0 h 152"/>
                <a:gd name="T2" fmla="*/ 1 w 304"/>
                <a:gd name="T3" fmla="*/ 1 h 152"/>
                <a:gd name="T4" fmla="*/ 1 w 304"/>
                <a:gd name="T5" fmla="*/ 1 h 152"/>
                <a:gd name="T6" fmla="*/ 1 w 304"/>
                <a:gd name="T7" fmla="*/ 1 h 152"/>
                <a:gd name="T8" fmla="*/ 1 w 304"/>
                <a:gd name="T9" fmla="*/ 1 h 152"/>
                <a:gd name="T10" fmla="*/ 1 w 304"/>
                <a:gd name="T11" fmla="*/ 1 h 152"/>
                <a:gd name="T12" fmla="*/ 1 w 304"/>
                <a:gd name="T13" fmla="*/ 1 h 152"/>
                <a:gd name="T14" fmla="*/ 1 w 304"/>
                <a:gd name="T15" fmla="*/ 1 h 152"/>
                <a:gd name="T16" fmla="*/ 1 w 304"/>
                <a:gd name="T17" fmla="*/ 1 h 152"/>
                <a:gd name="T18" fmla="*/ 1 w 304"/>
                <a:gd name="T19" fmla="*/ 1 h 152"/>
                <a:gd name="T20" fmla="*/ 1 w 304"/>
                <a:gd name="T21" fmla="*/ 1 h 152"/>
                <a:gd name="T22" fmla="*/ 1 w 304"/>
                <a:gd name="T23" fmla="*/ 1 h 152"/>
                <a:gd name="T24" fmla="*/ 1 w 304"/>
                <a:gd name="T25" fmla="*/ 1 h 152"/>
                <a:gd name="T26" fmla="*/ 1 w 304"/>
                <a:gd name="T27" fmla="*/ 1 h 152"/>
                <a:gd name="T28" fmla="*/ 0 w 304"/>
                <a:gd name="T29" fmla="*/ 1 h 152"/>
                <a:gd name="T30" fmla="*/ 1 w 304"/>
                <a:gd name="T31" fmla="*/ 0 h 152"/>
                <a:gd name="T32" fmla="*/ 1 w 304"/>
                <a:gd name="T33" fmla="*/ 0 h 1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52"/>
                <a:gd name="T53" fmla="*/ 304 w 304"/>
                <a:gd name="T54" fmla="*/ 152 h 1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52">
                  <a:moveTo>
                    <a:pt x="19" y="0"/>
                  </a:moveTo>
                  <a:lnTo>
                    <a:pt x="67" y="47"/>
                  </a:lnTo>
                  <a:lnTo>
                    <a:pt x="87" y="68"/>
                  </a:lnTo>
                  <a:lnTo>
                    <a:pt x="116" y="87"/>
                  </a:lnTo>
                  <a:lnTo>
                    <a:pt x="207" y="120"/>
                  </a:lnTo>
                  <a:lnTo>
                    <a:pt x="224" y="91"/>
                  </a:lnTo>
                  <a:lnTo>
                    <a:pt x="241" y="66"/>
                  </a:lnTo>
                  <a:lnTo>
                    <a:pt x="283" y="21"/>
                  </a:lnTo>
                  <a:lnTo>
                    <a:pt x="304" y="19"/>
                  </a:lnTo>
                  <a:lnTo>
                    <a:pt x="304" y="40"/>
                  </a:lnTo>
                  <a:lnTo>
                    <a:pt x="226" y="144"/>
                  </a:lnTo>
                  <a:lnTo>
                    <a:pt x="209" y="152"/>
                  </a:lnTo>
                  <a:lnTo>
                    <a:pt x="103" y="112"/>
                  </a:lnTo>
                  <a:lnTo>
                    <a:pt x="2" y="21"/>
                  </a:lnTo>
                  <a:lnTo>
                    <a:pt x="0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Freeform 952"/>
            <p:cNvSpPr>
              <a:spLocks/>
            </p:cNvSpPr>
            <p:nvPr/>
          </p:nvSpPr>
          <p:spPr bwMode="auto">
            <a:xfrm>
              <a:off x="2975" y="1633"/>
              <a:ext cx="107" cy="111"/>
            </a:xfrm>
            <a:custGeom>
              <a:avLst/>
              <a:gdLst>
                <a:gd name="T0" fmla="*/ 0 w 215"/>
                <a:gd name="T1" fmla="*/ 1 h 220"/>
                <a:gd name="T2" fmla="*/ 0 w 215"/>
                <a:gd name="T3" fmla="*/ 1 h 220"/>
                <a:gd name="T4" fmla="*/ 0 w 215"/>
                <a:gd name="T5" fmla="*/ 1 h 220"/>
                <a:gd name="T6" fmla="*/ 0 w 215"/>
                <a:gd name="T7" fmla="*/ 1 h 220"/>
                <a:gd name="T8" fmla="*/ 0 w 215"/>
                <a:gd name="T9" fmla="*/ 1 h 220"/>
                <a:gd name="T10" fmla="*/ 0 w 215"/>
                <a:gd name="T11" fmla="*/ 1 h 220"/>
                <a:gd name="T12" fmla="*/ 0 w 215"/>
                <a:gd name="T13" fmla="*/ 1 h 220"/>
                <a:gd name="T14" fmla="*/ 0 w 215"/>
                <a:gd name="T15" fmla="*/ 1 h 220"/>
                <a:gd name="T16" fmla="*/ 0 w 215"/>
                <a:gd name="T17" fmla="*/ 1 h 220"/>
                <a:gd name="T18" fmla="*/ 0 w 215"/>
                <a:gd name="T19" fmla="*/ 1 h 220"/>
                <a:gd name="T20" fmla="*/ 0 w 215"/>
                <a:gd name="T21" fmla="*/ 1 h 220"/>
                <a:gd name="T22" fmla="*/ 0 w 215"/>
                <a:gd name="T23" fmla="*/ 1 h 220"/>
                <a:gd name="T24" fmla="*/ 0 w 215"/>
                <a:gd name="T25" fmla="*/ 1 h 220"/>
                <a:gd name="T26" fmla="*/ 0 w 215"/>
                <a:gd name="T27" fmla="*/ 1 h 220"/>
                <a:gd name="T28" fmla="*/ 0 w 215"/>
                <a:gd name="T29" fmla="*/ 1 h 220"/>
                <a:gd name="T30" fmla="*/ 0 w 215"/>
                <a:gd name="T31" fmla="*/ 1 h 220"/>
                <a:gd name="T32" fmla="*/ 0 w 215"/>
                <a:gd name="T33" fmla="*/ 1 h 220"/>
                <a:gd name="T34" fmla="*/ 0 w 215"/>
                <a:gd name="T35" fmla="*/ 1 h 220"/>
                <a:gd name="T36" fmla="*/ 0 w 215"/>
                <a:gd name="T37" fmla="*/ 0 h 220"/>
                <a:gd name="T38" fmla="*/ 0 w 215"/>
                <a:gd name="T39" fmla="*/ 1 h 220"/>
                <a:gd name="T40" fmla="*/ 0 w 215"/>
                <a:gd name="T41" fmla="*/ 1 h 2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5"/>
                <a:gd name="T64" fmla="*/ 0 h 220"/>
                <a:gd name="T65" fmla="*/ 215 w 215"/>
                <a:gd name="T66" fmla="*/ 220 h 2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5" h="220">
                  <a:moveTo>
                    <a:pt x="215" y="19"/>
                  </a:moveTo>
                  <a:lnTo>
                    <a:pt x="173" y="106"/>
                  </a:lnTo>
                  <a:lnTo>
                    <a:pt x="152" y="205"/>
                  </a:lnTo>
                  <a:lnTo>
                    <a:pt x="108" y="220"/>
                  </a:lnTo>
                  <a:lnTo>
                    <a:pt x="57" y="217"/>
                  </a:lnTo>
                  <a:lnTo>
                    <a:pt x="21" y="179"/>
                  </a:lnTo>
                  <a:lnTo>
                    <a:pt x="0" y="123"/>
                  </a:lnTo>
                  <a:lnTo>
                    <a:pt x="8" y="104"/>
                  </a:lnTo>
                  <a:lnTo>
                    <a:pt x="27" y="112"/>
                  </a:lnTo>
                  <a:lnTo>
                    <a:pt x="48" y="135"/>
                  </a:lnTo>
                  <a:lnTo>
                    <a:pt x="78" y="144"/>
                  </a:lnTo>
                  <a:lnTo>
                    <a:pt x="106" y="167"/>
                  </a:lnTo>
                  <a:lnTo>
                    <a:pt x="118" y="179"/>
                  </a:lnTo>
                  <a:lnTo>
                    <a:pt x="129" y="177"/>
                  </a:lnTo>
                  <a:lnTo>
                    <a:pt x="143" y="141"/>
                  </a:lnTo>
                  <a:lnTo>
                    <a:pt x="146" y="97"/>
                  </a:lnTo>
                  <a:lnTo>
                    <a:pt x="165" y="47"/>
                  </a:lnTo>
                  <a:lnTo>
                    <a:pt x="190" y="4"/>
                  </a:lnTo>
                  <a:lnTo>
                    <a:pt x="209" y="0"/>
                  </a:lnTo>
                  <a:lnTo>
                    <a:pt x="21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Freeform 953"/>
            <p:cNvSpPr>
              <a:spLocks/>
            </p:cNvSpPr>
            <p:nvPr/>
          </p:nvSpPr>
          <p:spPr bwMode="auto">
            <a:xfrm>
              <a:off x="2958" y="1584"/>
              <a:ext cx="58" cy="26"/>
            </a:xfrm>
            <a:custGeom>
              <a:avLst/>
              <a:gdLst>
                <a:gd name="T0" fmla="*/ 1 w 116"/>
                <a:gd name="T1" fmla="*/ 0 h 51"/>
                <a:gd name="T2" fmla="*/ 1 w 116"/>
                <a:gd name="T3" fmla="*/ 1 h 51"/>
                <a:gd name="T4" fmla="*/ 1 w 116"/>
                <a:gd name="T5" fmla="*/ 1 h 51"/>
                <a:gd name="T6" fmla="*/ 1 w 116"/>
                <a:gd name="T7" fmla="*/ 1 h 51"/>
                <a:gd name="T8" fmla="*/ 1 w 116"/>
                <a:gd name="T9" fmla="*/ 1 h 51"/>
                <a:gd name="T10" fmla="*/ 1 w 116"/>
                <a:gd name="T11" fmla="*/ 1 h 51"/>
                <a:gd name="T12" fmla="*/ 0 w 116"/>
                <a:gd name="T13" fmla="*/ 1 h 51"/>
                <a:gd name="T14" fmla="*/ 1 w 116"/>
                <a:gd name="T15" fmla="*/ 0 h 51"/>
                <a:gd name="T16" fmla="*/ 1 w 116"/>
                <a:gd name="T17" fmla="*/ 0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51"/>
                <a:gd name="T29" fmla="*/ 116 w 116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51">
                  <a:moveTo>
                    <a:pt x="15" y="0"/>
                  </a:moveTo>
                  <a:lnTo>
                    <a:pt x="66" y="10"/>
                  </a:lnTo>
                  <a:lnTo>
                    <a:pt x="104" y="32"/>
                  </a:lnTo>
                  <a:lnTo>
                    <a:pt x="116" y="51"/>
                  </a:lnTo>
                  <a:lnTo>
                    <a:pt x="68" y="51"/>
                  </a:lnTo>
                  <a:lnTo>
                    <a:pt x="11" y="29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Freeform 954"/>
            <p:cNvSpPr>
              <a:spLocks/>
            </p:cNvSpPr>
            <p:nvPr/>
          </p:nvSpPr>
          <p:spPr bwMode="auto">
            <a:xfrm>
              <a:off x="3073" y="1723"/>
              <a:ext cx="267" cy="259"/>
            </a:xfrm>
            <a:custGeom>
              <a:avLst/>
              <a:gdLst>
                <a:gd name="T0" fmla="*/ 0 w 534"/>
                <a:gd name="T1" fmla="*/ 1 h 518"/>
                <a:gd name="T2" fmla="*/ 1 w 534"/>
                <a:gd name="T3" fmla="*/ 1 h 518"/>
                <a:gd name="T4" fmla="*/ 1 w 534"/>
                <a:gd name="T5" fmla="*/ 1 h 518"/>
                <a:gd name="T6" fmla="*/ 1 w 534"/>
                <a:gd name="T7" fmla="*/ 1 h 518"/>
                <a:gd name="T8" fmla="*/ 1 w 534"/>
                <a:gd name="T9" fmla="*/ 1 h 518"/>
                <a:gd name="T10" fmla="*/ 1 w 534"/>
                <a:gd name="T11" fmla="*/ 1 h 518"/>
                <a:gd name="T12" fmla="*/ 1 w 534"/>
                <a:gd name="T13" fmla="*/ 1 h 518"/>
                <a:gd name="T14" fmla="*/ 1 w 534"/>
                <a:gd name="T15" fmla="*/ 1 h 518"/>
                <a:gd name="T16" fmla="*/ 1 w 534"/>
                <a:gd name="T17" fmla="*/ 1 h 518"/>
                <a:gd name="T18" fmla="*/ 1 w 534"/>
                <a:gd name="T19" fmla="*/ 1 h 518"/>
                <a:gd name="T20" fmla="*/ 1 w 534"/>
                <a:gd name="T21" fmla="*/ 1 h 518"/>
                <a:gd name="T22" fmla="*/ 1 w 534"/>
                <a:gd name="T23" fmla="*/ 1 h 518"/>
                <a:gd name="T24" fmla="*/ 1 w 534"/>
                <a:gd name="T25" fmla="*/ 0 h 518"/>
                <a:gd name="T26" fmla="*/ 1 w 534"/>
                <a:gd name="T27" fmla="*/ 0 h 518"/>
                <a:gd name="T28" fmla="*/ 1 w 534"/>
                <a:gd name="T29" fmla="*/ 1 h 518"/>
                <a:gd name="T30" fmla="*/ 1 w 534"/>
                <a:gd name="T31" fmla="*/ 1 h 518"/>
                <a:gd name="T32" fmla="*/ 1 w 534"/>
                <a:gd name="T33" fmla="*/ 1 h 518"/>
                <a:gd name="T34" fmla="*/ 1 w 534"/>
                <a:gd name="T35" fmla="*/ 1 h 518"/>
                <a:gd name="T36" fmla="*/ 1 w 534"/>
                <a:gd name="T37" fmla="*/ 1 h 518"/>
                <a:gd name="T38" fmla="*/ 1 w 534"/>
                <a:gd name="T39" fmla="*/ 1 h 518"/>
                <a:gd name="T40" fmla="*/ 1 w 534"/>
                <a:gd name="T41" fmla="*/ 1 h 518"/>
                <a:gd name="T42" fmla="*/ 1 w 534"/>
                <a:gd name="T43" fmla="*/ 1 h 518"/>
                <a:gd name="T44" fmla="*/ 1 w 534"/>
                <a:gd name="T45" fmla="*/ 1 h 518"/>
                <a:gd name="T46" fmla="*/ 1 w 534"/>
                <a:gd name="T47" fmla="*/ 1 h 518"/>
                <a:gd name="T48" fmla="*/ 1 w 534"/>
                <a:gd name="T49" fmla="*/ 1 h 518"/>
                <a:gd name="T50" fmla="*/ 1 w 534"/>
                <a:gd name="T51" fmla="*/ 1 h 518"/>
                <a:gd name="T52" fmla="*/ 1 w 534"/>
                <a:gd name="T53" fmla="*/ 1 h 518"/>
                <a:gd name="T54" fmla="*/ 1 w 534"/>
                <a:gd name="T55" fmla="*/ 1 h 518"/>
                <a:gd name="T56" fmla="*/ 1 w 534"/>
                <a:gd name="T57" fmla="*/ 1 h 518"/>
                <a:gd name="T58" fmla="*/ 1 w 534"/>
                <a:gd name="T59" fmla="*/ 1 h 518"/>
                <a:gd name="T60" fmla="*/ 1 w 534"/>
                <a:gd name="T61" fmla="*/ 1 h 518"/>
                <a:gd name="T62" fmla="*/ 1 w 534"/>
                <a:gd name="T63" fmla="*/ 1 h 518"/>
                <a:gd name="T64" fmla="*/ 1 w 534"/>
                <a:gd name="T65" fmla="*/ 1 h 518"/>
                <a:gd name="T66" fmla="*/ 1 w 534"/>
                <a:gd name="T67" fmla="*/ 1 h 518"/>
                <a:gd name="T68" fmla="*/ 0 w 534"/>
                <a:gd name="T69" fmla="*/ 1 h 518"/>
                <a:gd name="T70" fmla="*/ 0 w 534"/>
                <a:gd name="T71" fmla="*/ 1 h 5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4"/>
                <a:gd name="T109" fmla="*/ 0 h 518"/>
                <a:gd name="T110" fmla="*/ 534 w 534"/>
                <a:gd name="T111" fmla="*/ 518 h 5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4" h="518">
                  <a:moveTo>
                    <a:pt x="0" y="503"/>
                  </a:moveTo>
                  <a:lnTo>
                    <a:pt x="15" y="397"/>
                  </a:lnTo>
                  <a:lnTo>
                    <a:pt x="38" y="306"/>
                  </a:lnTo>
                  <a:lnTo>
                    <a:pt x="55" y="262"/>
                  </a:lnTo>
                  <a:lnTo>
                    <a:pt x="76" y="220"/>
                  </a:lnTo>
                  <a:lnTo>
                    <a:pt x="102" y="178"/>
                  </a:lnTo>
                  <a:lnTo>
                    <a:pt x="137" y="135"/>
                  </a:lnTo>
                  <a:lnTo>
                    <a:pt x="159" y="106"/>
                  </a:lnTo>
                  <a:lnTo>
                    <a:pt x="184" y="81"/>
                  </a:lnTo>
                  <a:lnTo>
                    <a:pt x="213" y="60"/>
                  </a:lnTo>
                  <a:lnTo>
                    <a:pt x="245" y="39"/>
                  </a:lnTo>
                  <a:lnTo>
                    <a:pt x="294" y="15"/>
                  </a:lnTo>
                  <a:lnTo>
                    <a:pt x="340" y="0"/>
                  </a:lnTo>
                  <a:lnTo>
                    <a:pt x="441" y="0"/>
                  </a:lnTo>
                  <a:lnTo>
                    <a:pt x="484" y="17"/>
                  </a:lnTo>
                  <a:lnTo>
                    <a:pt x="519" y="49"/>
                  </a:lnTo>
                  <a:lnTo>
                    <a:pt x="532" y="78"/>
                  </a:lnTo>
                  <a:lnTo>
                    <a:pt x="534" y="108"/>
                  </a:lnTo>
                  <a:lnTo>
                    <a:pt x="521" y="180"/>
                  </a:lnTo>
                  <a:lnTo>
                    <a:pt x="507" y="193"/>
                  </a:lnTo>
                  <a:lnTo>
                    <a:pt x="494" y="178"/>
                  </a:lnTo>
                  <a:lnTo>
                    <a:pt x="498" y="68"/>
                  </a:lnTo>
                  <a:lnTo>
                    <a:pt x="469" y="49"/>
                  </a:lnTo>
                  <a:lnTo>
                    <a:pt x="433" y="41"/>
                  </a:lnTo>
                  <a:lnTo>
                    <a:pt x="351" y="51"/>
                  </a:lnTo>
                  <a:lnTo>
                    <a:pt x="315" y="70"/>
                  </a:lnTo>
                  <a:lnTo>
                    <a:pt x="275" y="93"/>
                  </a:lnTo>
                  <a:lnTo>
                    <a:pt x="186" y="171"/>
                  </a:lnTo>
                  <a:lnTo>
                    <a:pt x="154" y="211"/>
                  </a:lnTo>
                  <a:lnTo>
                    <a:pt x="125" y="249"/>
                  </a:lnTo>
                  <a:lnTo>
                    <a:pt x="80" y="325"/>
                  </a:lnTo>
                  <a:lnTo>
                    <a:pt x="47" y="408"/>
                  </a:lnTo>
                  <a:lnTo>
                    <a:pt x="28" y="505"/>
                  </a:lnTo>
                  <a:lnTo>
                    <a:pt x="13" y="518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955"/>
            <p:cNvSpPr>
              <a:spLocks/>
            </p:cNvSpPr>
            <p:nvPr/>
          </p:nvSpPr>
          <p:spPr bwMode="auto">
            <a:xfrm>
              <a:off x="2992" y="1652"/>
              <a:ext cx="353" cy="338"/>
            </a:xfrm>
            <a:custGeom>
              <a:avLst/>
              <a:gdLst>
                <a:gd name="T0" fmla="*/ 0 w 705"/>
                <a:gd name="T1" fmla="*/ 1 h 675"/>
                <a:gd name="T2" fmla="*/ 0 w 705"/>
                <a:gd name="T3" fmla="*/ 1 h 675"/>
                <a:gd name="T4" fmla="*/ 1 w 705"/>
                <a:gd name="T5" fmla="*/ 1 h 675"/>
                <a:gd name="T6" fmla="*/ 1 w 705"/>
                <a:gd name="T7" fmla="*/ 1 h 675"/>
                <a:gd name="T8" fmla="*/ 1 w 705"/>
                <a:gd name="T9" fmla="*/ 1 h 675"/>
                <a:gd name="T10" fmla="*/ 1 w 705"/>
                <a:gd name="T11" fmla="*/ 1 h 675"/>
                <a:gd name="T12" fmla="*/ 1 w 705"/>
                <a:gd name="T13" fmla="*/ 1 h 675"/>
                <a:gd name="T14" fmla="*/ 1 w 705"/>
                <a:gd name="T15" fmla="*/ 1 h 675"/>
                <a:gd name="T16" fmla="*/ 1 w 705"/>
                <a:gd name="T17" fmla="*/ 1 h 675"/>
                <a:gd name="T18" fmla="*/ 1 w 705"/>
                <a:gd name="T19" fmla="*/ 1 h 675"/>
                <a:gd name="T20" fmla="*/ 1 w 705"/>
                <a:gd name="T21" fmla="*/ 1 h 675"/>
                <a:gd name="T22" fmla="*/ 1 w 705"/>
                <a:gd name="T23" fmla="*/ 1 h 675"/>
                <a:gd name="T24" fmla="*/ 1 w 705"/>
                <a:gd name="T25" fmla="*/ 1 h 675"/>
                <a:gd name="T26" fmla="*/ 1 w 705"/>
                <a:gd name="T27" fmla="*/ 1 h 675"/>
                <a:gd name="T28" fmla="*/ 1 w 705"/>
                <a:gd name="T29" fmla="*/ 1 h 675"/>
                <a:gd name="T30" fmla="*/ 1 w 705"/>
                <a:gd name="T31" fmla="*/ 1 h 675"/>
                <a:gd name="T32" fmla="*/ 1 w 705"/>
                <a:gd name="T33" fmla="*/ 1 h 675"/>
                <a:gd name="T34" fmla="*/ 1 w 705"/>
                <a:gd name="T35" fmla="*/ 0 h 675"/>
                <a:gd name="T36" fmla="*/ 1 w 705"/>
                <a:gd name="T37" fmla="*/ 1 h 675"/>
                <a:gd name="T38" fmla="*/ 1 w 705"/>
                <a:gd name="T39" fmla="*/ 1 h 675"/>
                <a:gd name="T40" fmla="*/ 1 w 705"/>
                <a:gd name="T41" fmla="*/ 1 h 675"/>
                <a:gd name="T42" fmla="*/ 1 w 705"/>
                <a:gd name="T43" fmla="*/ 1 h 675"/>
                <a:gd name="T44" fmla="*/ 1 w 705"/>
                <a:gd name="T45" fmla="*/ 1 h 675"/>
                <a:gd name="T46" fmla="*/ 1 w 705"/>
                <a:gd name="T47" fmla="*/ 1 h 675"/>
                <a:gd name="T48" fmla="*/ 1 w 705"/>
                <a:gd name="T49" fmla="*/ 1 h 675"/>
                <a:gd name="T50" fmla="*/ 1 w 705"/>
                <a:gd name="T51" fmla="*/ 1 h 675"/>
                <a:gd name="T52" fmla="*/ 1 w 705"/>
                <a:gd name="T53" fmla="*/ 1 h 675"/>
                <a:gd name="T54" fmla="*/ 1 w 705"/>
                <a:gd name="T55" fmla="*/ 1 h 675"/>
                <a:gd name="T56" fmla="*/ 1 w 705"/>
                <a:gd name="T57" fmla="*/ 1 h 675"/>
                <a:gd name="T58" fmla="*/ 1 w 705"/>
                <a:gd name="T59" fmla="*/ 1 h 675"/>
                <a:gd name="T60" fmla="*/ 1 w 705"/>
                <a:gd name="T61" fmla="*/ 1 h 675"/>
                <a:gd name="T62" fmla="*/ 1 w 705"/>
                <a:gd name="T63" fmla="*/ 1 h 675"/>
                <a:gd name="T64" fmla="*/ 1 w 705"/>
                <a:gd name="T65" fmla="*/ 1 h 675"/>
                <a:gd name="T66" fmla="*/ 1 w 705"/>
                <a:gd name="T67" fmla="*/ 1 h 675"/>
                <a:gd name="T68" fmla="*/ 1 w 705"/>
                <a:gd name="T69" fmla="*/ 1 h 675"/>
                <a:gd name="T70" fmla="*/ 1 w 705"/>
                <a:gd name="T71" fmla="*/ 1 h 675"/>
                <a:gd name="T72" fmla="*/ 1 w 705"/>
                <a:gd name="T73" fmla="*/ 1 h 675"/>
                <a:gd name="T74" fmla="*/ 1 w 705"/>
                <a:gd name="T75" fmla="*/ 1 h 675"/>
                <a:gd name="T76" fmla="*/ 1 w 705"/>
                <a:gd name="T77" fmla="*/ 1 h 675"/>
                <a:gd name="T78" fmla="*/ 1 w 705"/>
                <a:gd name="T79" fmla="*/ 1 h 675"/>
                <a:gd name="T80" fmla="*/ 0 w 705"/>
                <a:gd name="T81" fmla="*/ 1 h 675"/>
                <a:gd name="T82" fmla="*/ 0 w 705"/>
                <a:gd name="T83" fmla="*/ 1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5"/>
                <a:gd name="T127" fmla="*/ 0 h 675"/>
                <a:gd name="T128" fmla="*/ 705 w 705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5" h="675">
                  <a:moveTo>
                    <a:pt x="0" y="661"/>
                  </a:moveTo>
                  <a:lnTo>
                    <a:pt x="0" y="608"/>
                  </a:lnTo>
                  <a:lnTo>
                    <a:pt x="2" y="561"/>
                  </a:lnTo>
                  <a:lnTo>
                    <a:pt x="17" y="473"/>
                  </a:lnTo>
                  <a:lnTo>
                    <a:pt x="31" y="429"/>
                  </a:lnTo>
                  <a:lnTo>
                    <a:pt x="48" y="388"/>
                  </a:lnTo>
                  <a:lnTo>
                    <a:pt x="69" y="344"/>
                  </a:lnTo>
                  <a:lnTo>
                    <a:pt x="93" y="298"/>
                  </a:lnTo>
                  <a:lnTo>
                    <a:pt x="114" y="266"/>
                  </a:lnTo>
                  <a:lnTo>
                    <a:pt x="135" y="238"/>
                  </a:lnTo>
                  <a:lnTo>
                    <a:pt x="181" y="179"/>
                  </a:lnTo>
                  <a:lnTo>
                    <a:pt x="221" y="137"/>
                  </a:lnTo>
                  <a:lnTo>
                    <a:pt x="257" y="104"/>
                  </a:lnTo>
                  <a:lnTo>
                    <a:pt x="295" y="74"/>
                  </a:lnTo>
                  <a:lnTo>
                    <a:pt x="342" y="47"/>
                  </a:lnTo>
                  <a:lnTo>
                    <a:pt x="394" y="27"/>
                  </a:lnTo>
                  <a:lnTo>
                    <a:pt x="441" y="11"/>
                  </a:lnTo>
                  <a:lnTo>
                    <a:pt x="534" y="0"/>
                  </a:lnTo>
                  <a:lnTo>
                    <a:pt x="620" y="15"/>
                  </a:lnTo>
                  <a:lnTo>
                    <a:pt x="703" y="65"/>
                  </a:lnTo>
                  <a:lnTo>
                    <a:pt x="705" y="84"/>
                  </a:lnTo>
                  <a:lnTo>
                    <a:pt x="684" y="85"/>
                  </a:lnTo>
                  <a:lnTo>
                    <a:pt x="648" y="61"/>
                  </a:lnTo>
                  <a:lnTo>
                    <a:pt x="612" y="47"/>
                  </a:lnTo>
                  <a:lnTo>
                    <a:pt x="536" y="44"/>
                  </a:lnTo>
                  <a:lnTo>
                    <a:pt x="456" y="66"/>
                  </a:lnTo>
                  <a:lnTo>
                    <a:pt x="413" y="84"/>
                  </a:lnTo>
                  <a:lnTo>
                    <a:pt x="367" y="103"/>
                  </a:lnTo>
                  <a:lnTo>
                    <a:pt x="293" y="152"/>
                  </a:lnTo>
                  <a:lnTo>
                    <a:pt x="263" y="180"/>
                  </a:lnTo>
                  <a:lnTo>
                    <a:pt x="226" y="217"/>
                  </a:lnTo>
                  <a:lnTo>
                    <a:pt x="204" y="245"/>
                  </a:lnTo>
                  <a:lnTo>
                    <a:pt x="181" y="270"/>
                  </a:lnTo>
                  <a:lnTo>
                    <a:pt x="139" y="323"/>
                  </a:lnTo>
                  <a:lnTo>
                    <a:pt x="114" y="367"/>
                  </a:lnTo>
                  <a:lnTo>
                    <a:pt x="93" y="407"/>
                  </a:lnTo>
                  <a:lnTo>
                    <a:pt x="55" y="485"/>
                  </a:lnTo>
                  <a:lnTo>
                    <a:pt x="33" y="566"/>
                  </a:lnTo>
                  <a:lnTo>
                    <a:pt x="29" y="659"/>
                  </a:lnTo>
                  <a:lnTo>
                    <a:pt x="15" y="675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Freeform 956"/>
            <p:cNvSpPr>
              <a:spLocks/>
            </p:cNvSpPr>
            <p:nvPr/>
          </p:nvSpPr>
          <p:spPr bwMode="auto">
            <a:xfrm>
              <a:off x="3191" y="1751"/>
              <a:ext cx="186" cy="284"/>
            </a:xfrm>
            <a:custGeom>
              <a:avLst/>
              <a:gdLst>
                <a:gd name="T0" fmla="*/ 0 w 373"/>
                <a:gd name="T1" fmla="*/ 1 h 566"/>
                <a:gd name="T2" fmla="*/ 0 w 373"/>
                <a:gd name="T3" fmla="*/ 1 h 566"/>
                <a:gd name="T4" fmla="*/ 0 w 373"/>
                <a:gd name="T5" fmla="*/ 1 h 566"/>
                <a:gd name="T6" fmla="*/ 0 w 373"/>
                <a:gd name="T7" fmla="*/ 1 h 566"/>
                <a:gd name="T8" fmla="*/ 0 w 373"/>
                <a:gd name="T9" fmla="*/ 1 h 566"/>
                <a:gd name="T10" fmla="*/ 0 w 373"/>
                <a:gd name="T11" fmla="*/ 1 h 566"/>
                <a:gd name="T12" fmla="*/ 0 w 373"/>
                <a:gd name="T13" fmla="*/ 1 h 566"/>
                <a:gd name="T14" fmla="*/ 0 w 373"/>
                <a:gd name="T15" fmla="*/ 1 h 566"/>
                <a:gd name="T16" fmla="*/ 0 w 373"/>
                <a:gd name="T17" fmla="*/ 1 h 566"/>
                <a:gd name="T18" fmla="*/ 0 w 373"/>
                <a:gd name="T19" fmla="*/ 1 h 566"/>
                <a:gd name="T20" fmla="*/ 0 w 373"/>
                <a:gd name="T21" fmla="*/ 1 h 566"/>
                <a:gd name="T22" fmla="*/ 0 w 373"/>
                <a:gd name="T23" fmla="*/ 1 h 566"/>
                <a:gd name="T24" fmla="*/ 0 w 373"/>
                <a:gd name="T25" fmla="*/ 1 h 566"/>
                <a:gd name="T26" fmla="*/ 0 w 373"/>
                <a:gd name="T27" fmla="*/ 1 h 566"/>
                <a:gd name="T28" fmla="*/ 0 w 373"/>
                <a:gd name="T29" fmla="*/ 1 h 566"/>
                <a:gd name="T30" fmla="*/ 0 w 373"/>
                <a:gd name="T31" fmla="*/ 1 h 566"/>
                <a:gd name="T32" fmla="*/ 0 w 373"/>
                <a:gd name="T33" fmla="*/ 1 h 566"/>
                <a:gd name="T34" fmla="*/ 0 w 373"/>
                <a:gd name="T35" fmla="*/ 1 h 566"/>
                <a:gd name="T36" fmla="*/ 0 w 373"/>
                <a:gd name="T37" fmla="*/ 1 h 566"/>
                <a:gd name="T38" fmla="*/ 0 w 373"/>
                <a:gd name="T39" fmla="*/ 1 h 566"/>
                <a:gd name="T40" fmla="*/ 0 w 373"/>
                <a:gd name="T41" fmla="*/ 1 h 566"/>
                <a:gd name="T42" fmla="*/ 0 w 373"/>
                <a:gd name="T43" fmla="*/ 1 h 566"/>
                <a:gd name="T44" fmla="*/ 0 w 373"/>
                <a:gd name="T45" fmla="*/ 1 h 566"/>
                <a:gd name="T46" fmla="*/ 0 w 373"/>
                <a:gd name="T47" fmla="*/ 1 h 566"/>
                <a:gd name="T48" fmla="*/ 0 w 373"/>
                <a:gd name="T49" fmla="*/ 1 h 566"/>
                <a:gd name="T50" fmla="*/ 0 w 373"/>
                <a:gd name="T51" fmla="*/ 1 h 566"/>
                <a:gd name="T52" fmla="*/ 0 w 373"/>
                <a:gd name="T53" fmla="*/ 1 h 566"/>
                <a:gd name="T54" fmla="*/ 0 w 373"/>
                <a:gd name="T55" fmla="*/ 0 h 566"/>
                <a:gd name="T56" fmla="*/ 0 w 373"/>
                <a:gd name="T57" fmla="*/ 1 h 566"/>
                <a:gd name="T58" fmla="*/ 0 w 373"/>
                <a:gd name="T59" fmla="*/ 1 h 5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73"/>
                <a:gd name="T91" fmla="*/ 0 h 566"/>
                <a:gd name="T92" fmla="*/ 373 w 373"/>
                <a:gd name="T93" fmla="*/ 566 h 5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73" h="566">
                  <a:moveTo>
                    <a:pt x="358" y="11"/>
                  </a:moveTo>
                  <a:lnTo>
                    <a:pt x="373" y="138"/>
                  </a:lnTo>
                  <a:lnTo>
                    <a:pt x="369" y="199"/>
                  </a:lnTo>
                  <a:lnTo>
                    <a:pt x="354" y="266"/>
                  </a:lnTo>
                  <a:lnTo>
                    <a:pt x="325" y="327"/>
                  </a:lnTo>
                  <a:lnTo>
                    <a:pt x="310" y="361"/>
                  </a:lnTo>
                  <a:lnTo>
                    <a:pt x="295" y="385"/>
                  </a:lnTo>
                  <a:lnTo>
                    <a:pt x="278" y="414"/>
                  </a:lnTo>
                  <a:lnTo>
                    <a:pt x="255" y="441"/>
                  </a:lnTo>
                  <a:lnTo>
                    <a:pt x="230" y="465"/>
                  </a:lnTo>
                  <a:lnTo>
                    <a:pt x="202" y="490"/>
                  </a:lnTo>
                  <a:lnTo>
                    <a:pt x="172" y="511"/>
                  </a:lnTo>
                  <a:lnTo>
                    <a:pt x="141" y="530"/>
                  </a:lnTo>
                  <a:lnTo>
                    <a:pt x="111" y="549"/>
                  </a:lnTo>
                  <a:lnTo>
                    <a:pt x="80" y="566"/>
                  </a:lnTo>
                  <a:lnTo>
                    <a:pt x="0" y="562"/>
                  </a:lnTo>
                  <a:lnTo>
                    <a:pt x="29" y="545"/>
                  </a:lnTo>
                  <a:lnTo>
                    <a:pt x="61" y="522"/>
                  </a:lnTo>
                  <a:lnTo>
                    <a:pt x="96" y="500"/>
                  </a:lnTo>
                  <a:lnTo>
                    <a:pt x="132" y="473"/>
                  </a:lnTo>
                  <a:lnTo>
                    <a:pt x="196" y="416"/>
                  </a:lnTo>
                  <a:lnTo>
                    <a:pt x="238" y="359"/>
                  </a:lnTo>
                  <a:lnTo>
                    <a:pt x="268" y="302"/>
                  </a:lnTo>
                  <a:lnTo>
                    <a:pt x="297" y="243"/>
                  </a:lnTo>
                  <a:lnTo>
                    <a:pt x="329" y="129"/>
                  </a:lnTo>
                  <a:lnTo>
                    <a:pt x="335" y="78"/>
                  </a:lnTo>
                  <a:lnTo>
                    <a:pt x="329" y="17"/>
                  </a:lnTo>
                  <a:lnTo>
                    <a:pt x="343" y="0"/>
                  </a:lnTo>
                  <a:lnTo>
                    <a:pt x="35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Freeform 957"/>
            <p:cNvSpPr>
              <a:spLocks/>
            </p:cNvSpPr>
            <p:nvPr/>
          </p:nvSpPr>
          <p:spPr bwMode="auto">
            <a:xfrm>
              <a:off x="3105" y="1844"/>
              <a:ext cx="187" cy="158"/>
            </a:xfrm>
            <a:custGeom>
              <a:avLst/>
              <a:gdLst>
                <a:gd name="T0" fmla="*/ 0 w 375"/>
                <a:gd name="T1" fmla="*/ 1 h 315"/>
                <a:gd name="T2" fmla="*/ 0 w 375"/>
                <a:gd name="T3" fmla="*/ 1 h 315"/>
                <a:gd name="T4" fmla="*/ 0 w 375"/>
                <a:gd name="T5" fmla="*/ 1 h 315"/>
                <a:gd name="T6" fmla="*/ 0 w 375"/>
                <a:gd name="T7" fmla="*/ 1 h 315"/>
                <a:gd name="T8" fmla="*/ 0 w 375"/>
                <a:gd name="T9" fmla="*/ 1 h 315"/>
                <a:gd name="T10" fmla="*/ 0 w 375"/>
                <a:gd name="T11" fmla="*/ 1 h 315"/>
                <a:gd name="T12" fmla="*/ 0 w 375"/>
                <a:gd name="T13" fmla="*/ 1 h 315"/>
                <a:gd name="T14" fmla="*/ 0 w 375"/>
                <a:gd name="T15" fmla="*/ 1 h 315"/>
                <a:gd name="T16" fmla="*/ 0 w 375"/>
                <a:gd name="T17" fmla="*/ 1 h 315"/>
                <a:gd name="T18" fmla="*/ 0 w 375"/>
                <a:gd name="T19" fmla="*/ 1 h 315"/>
                <a:gd name="T20" fmla="*/ 0 w 375"/>
                <a:gd name="T21" fmla="*/ 1 h 315"/>
                <a:gd name="T22" fmla="*/ 0 w 375"/>
                <a:gd name="T23" fmla="*/ 1 h 315"/>
                <a:gd name="T24" fmla="*/ 0 w 375"/>
                <a:gd name="T25" fmla="*/ 1 h 315"/>
                <a:gd name="T26" fmla="*/ 0 w 375"/>
                <a:gd name="T27" fmla="*/ 1 h 315"/>
                <a:gd name="T28" fmla="*/ 0 w 375"/>
                <a:gd name="T29" fmla="*/ 1 h 315"/>
                <a:gd name="T30" fmla="*/ 0 w 375"/>
                <a:gd name="T31" fmla="*/ 1 h 315"/>
                <a:gd name="T32" fmla="*/ 0 w 375"/>
                <a:gd name="T33" fmla="*/ 1 h 315"/>
                <a:gd name="T34" fmla="*/ 0 w 375"/>
                <a:gd name="T35" fmla="*/ 1 h 315"/>
                <a:gd name="T36" fmla="*/ 0 w 375"/>
                <a:gd name="T37" fmla="*/ 1 h 315"/>
                <a:gd name="T38" fmla="*/ 0 w 375"/>
                <a:gd name="T39" fmla="*/ 1 h 315"/>
                <a:gd name="T40" fmla="*/ 0 w 375"/>
                <a:gd name="T41" fmla="*/ 1 h 315"/>
                <a:gd name="T42" fmla="*/ 0 w 375"/>
                <a:gd name="T43" fmla="*/ 1 h 315"/>
                <a:gd name="T44" fmla="*/ 0 w 375"/>
                <a:gd name="T45" fmla="*/ 1 h 315"/>
                <a:gd name="T46" fmla="*/ 0 w 375"/>
                <a:gd name="T47" fmla="*/ 0 h 315"/>
                <a:gd name="T48" fmla="*/ 0 w 375"/>
                <a:gd name="T49" fmla="*/ 1 h 315"/>
                <a:gd name="T50" fmla="*/ 0 w 375"/>
                <a:gd name="T51" fmla="*/ 1 h 31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5"/>
                <a:gd name="T79" fmla="*/ 0 h 315"/>
                <a:gd name="T80" fmla="*/ 375 w 375"/>
                <a:gd name="T81" fmla="*/ 315 h 31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5" h="315">
                  <a:moveTo>
                    <a:pt x="375" y="19"/>
                  </a:moveTo>
                  <a:lnTo>
                    <a:pt x="356" y="57"/>
                  </a:lnTo>
                  <a:lnTo>
                    <a:pt x="337" y="91"/>
                  </a:lnTo>
                  <a:lnTo>
                    <a:pt x="318" y="122"/>
                  </a:lnTo>
                  <a:lnTo>
                    <a:pt x="295" y="150"/>
                  </a:lnTo>
                  <a:lnTo>
                    <a:pt x="272" y="177"/>
                  </a:lnTo>
                  <a:lnTo>
                    <a:pt x="244" y="201"/>
                  </a:lnTo>
                  <a:lnTo>
                    <a:pt x="213" y="226"/>
                  </a:lnTo>
                  <a:lnTo>
                    <a:pt x="179" y="251"/>
                  </a:lnTo>
                  <a:lnTo>
                    <a:pt x="143" y="279"/>
                  </a:lnTo>
                  <a:lnTo>
                    <a:pt x="103" y="302"/>
                  </a:lnTo>
                  <a:lnTo>
                    <a:pt x="18" y="315"/>
                  </a:lnTo>
                  <a:lnTo>
                    <a:pt x="0" y="308"/>
                  </a:lnTo>
                  <a:lnTo>
                    <a:pt x="8" y="291"/>
                  </a:lnTo>
                  <a:lnTo>
                    <a:pt x="42" y="264"/>
                  </a:lnTo>
                  <a:lnTo>
                    <a:pt x="57" y="253"/>
                  </a:lnTo>
                  <a:lnTo>
                    <a:pt x="78" y="241"/>
                  </a:lnTo>
                  <a:lnTo>
                    <a:pt x="139" y="199"/>
                  </a:lnTo>
                  <a:lnTo>
                    <a:pt x="171" y="177"/>
                  </a:lnTo>
                  <a:lnTo>
                    <a:pt x="204" y="156"/>
                  </a:lnTo>
                  <a:lnTo>
                    <a:pt x="232" y="137"/>
                  </a:lnTo>
                  <a:lnTo>
                    <a:pt x="261" y="118"/>
                  </a:lnTo>
                  <a:lnTo>
                    <a:pt x="348" y="7"/>
                  </a:lnTo>
                  <a:lnTo>
                    <a:pt x="367" y="0"/>
                  </a:lnTo>
                  <a:lnTo>
                    <a:pt x="37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958"/>
            <p:cNvSpPr>
              <a:spLocks/>
            </p:cNvSpPr>
            <p:nvPr/>
          </p:nvSpPr>
          <p:spPr bwMode="auto">
            <a:xfrm>
              <a:off x="2853" y="1770"/>
              <a:ext cx="75" cy="41"/>
            </a:xfrm>
            <a:custGeom>
              <a:avLst/>
              <a:gdLst>
                <a:gd name="T0" fmla="*/ 1 w 150"/>
                <a:gd name="T1" fmla="*/ 1 h 81"/>
                <a:gd name="T2" fmla="*/ 1 w 150"/>
                <a:gd name="T3" fmla="*/ 1 h 81"/>
                <a:gd name="T4" fmla="*/ 1 w 150"/>
                <a:gd name="T5" fmla="*/ 0 h 81"/>
                <a:gd name="T6" fmla="*/ 1 w 150"/>
                <a:gd name="T7" fmla="*/ 1 h 81"/>
                <a:gd name="T8" fmla="*/ 1 w 150"/>
                <a:gd name="T9" fmla="*/ 1 h 81"/>
                <a:gd name="T10" fmla="*/ 1 w 150"/>
                <a:gd name="T11" fmla="*/ 1 h 81"/>
                <a:gd name="T12" fmla="*/ 1 w 150"/>
                <a:gd name="T13" fmla="*/ 1 h 81"/>
                <a:gd name="T14" fmla="*/ 1 w 150"/>
                <a:gd name="T15" fmla="*/ 1 h 81"/>
                <a:gd name="T16" fmla="*/ 1 w 150"/>
                <a:gd name="T17" fmla="*/ 1 h 81"/>
                <a:gd name="T18" fmla="*/ 0 w 150"/>
                <a:gd name="T19" fmla="*/ 1 h 81"/>
                <a:gd name="T20" fmla="*/ 1 w 150"/>
                <a:gd name="T21" fmla="*/ 1 h 81"/>
                <a:gd name="T22" fmla="*/ 1 w 150"/>
                <a:gd name="T23" fmla="*/ 1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81"/>
                <a:gd name="T38" fmla="*/ 150 w 150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81">
                  <a:moveTo>
                    <a:pt x="5" y="55"/>
                  </a:moveTo>
                  <a:lnTo>
                    <a:pt x="26" y="24"/>
                  </a:lnTo>
                  <a:lnTo>
                    <a:pt x="135" y="0"/>
                  </a:lnTo>
                  <a:lnTo>
                    <a:pt x="150" y="11"/>
                  </a:lnTo>
                  <a:lnTo>
                    <a:pt x="139" y="26"/>
                  </a:lnTo>
                  <a:lnTo>
                    <a:pt x="95" y="45"/>
                  </a:lnTo>
                  <a:lnTo>
                    <a:pt x="55" y="68"/>
                  </a:lnTo>
                  <a:lnTo>
                    <a:pt x="32" y="81"/>
                  </a:lnTo>
                  <a:lnTo>
                    <a:pt x="5" y="79"/>
                  </a:lnTo>
                  <a:lnTo>
                    <a:pt x="0" y="68"/>
                  </a:lnTo>
                  <a:lnTo>
                    <a:pt x="5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Freeform 959"/>
            <p:cNvSpPr>
              <a:spLocks/>
            </p:cNvSpPr>
            <p:nvPr/>
          </p:nvSpPr>
          <p:spPr bwMode="auto">
            <a:xfrm>
              <a:off x="2968" y="1399"/>
              <a:ext cx="159" cy="75"/>
            </a:xfrm>
            <a:custGeom>
              <a:avLst/>
              <a:gdLst>
                <a:gd name="T0" fmla="*/ 1 w 317"/>
                <a:gd name="T1" fmla="*/ 0 h 151"/>
                <a:gd name="T2" fmla="*/ 1 w 317"/>
                <a:gd name="T3" fmla="*/ 0 h 151"/>
                <a:gd name="T4" fmla="*/ 1 w 317"/>
                <a:gd name="T5" fmla="*/ 0 h 151"/>
                <a:gd name="T6" fmla="*/ 1 w 317"/>
                <a:gd name="T7" fmla="*/ 0 h 151"/>
                <a:gd name="T8" fmla="*/ 1 w 317"/>
                <a:gd name="T9" fmla="*/ 0 h 151"/>
                <a:gd name="T10" fmla="*/ 1 w 317"/>
                <a:gd name="T11" fmla="*/ 0 h 151"/>
                <a:gd name="T12" fmla="*/ 1 w 317"/>
                <a:gd name="T13" fmla="*/ 0 h 151"/>
                <a:gd name="T14" fmla="*/ 1 w 317"/>
                <a:gd name="T15" fmla="*/ 0 h 151"/>
                <a:gd name="T16" fmla="*/ 1 w 317"/>
                <a:gd name="T17" fmla="*/ 0 h 151"/>
                <a:gd name="T18" fmla="*/ 1 w 317"/>
                <a:gd name="T19" fmla="*/ 0 h 151"/>
                <a:gd name="T20" fmla="*/ 1 w 317"/>
                <a:gd name="T21" fmla="*/ 0 h 151"/>
                <a:gd name="T22" fmla="*/ 1 w 317"/>
                <a:gd name="T23" fmla="*/ 0 h 151"/>
                <a:gd name="T24" fmla="*/ 1 w 317"/>
                <a:gd name="T25" fmla="*/ 0 h 151"/>
                <a:gd name="T26" fmla="*/ 1 w 317"/>
                <a:gd name="T27" fmla="*/ 0 h 151"/>
                <a:gd name="T28" fmla="*/ 0 w 317"/>
                <a:gd name="T29" fmla="*/ 0 h 151"/>
                <a:gd name="T30" fmla="*/ 1 w 317"/>
                <a:gd name="T31" fmla="*/ 0 h 151"/>
                <a:gd name="T32" fmla="*/ 1 w 317"/>
                <a:gd name="T33" fmla="*/ 0 h 151"/>
                <a:gd name="T34" fmla="*/ 1 w 317"/>
                <a:gd name="T35" fmla="*/ 0 h 151"/>
                <a:gd name="T36" fmla="*/ 1 w 317"/>
                <a:gd name="T37" fmla="*/ 0 h 1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7"/>
                <a:gd name="T58" fmla="*/ 0 h 151"/>
                <a:gd name="T59" fmla="*/ 317 w 317"/>
                <a:gd name="T60" fmla="*/ 151 h 1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7" h="151">
                  <a:moveTo>
                    <a:pt x="30" y="12"/>
                  </a:moveTo>
                  <a:lnTo>
                    <a:pt x="43" y="19"/>
                  </a:lnTo>
                  <a:lnTo>
                    <a:pt x="62" y="21"/>
                  </a:lnTo>
                  <a:lnTo>
                    <a:pt x="91" y="44"/>
                  </a:lnTo>
                  <a:lnTo>
                    <a:pt x="119" y="61"/>
                  </a:lnTo>
                  <a:lnTo>
                    <a:pt x="148" y="78"/>
                  </a:lnTo>
                  <a:lnTo>
                    <a:pt x="175" y="92"/>
                  </a:lnTo>
                  <a:lnTo>
                    <a:pt x="235" y="111"/>
                  </a:lnTo>
                  <a:lnTo>
                    <a:pt x="306" y="124"/>
                  </a:lnTo>
                  <a:lnTo>
                    <a:pt x="317" y="139"/>
                  </a:lnTo>
                  <a:lnTo>
                    <a:pt x="302" y="151"/>
                  </a:lnTo>
                  <a:lnTo>
                    <a:pt x="144" y="135"/>
                  </a:lnTo>
                  <a:lnTo>
                    <a:pt x="74" y="118"/>
                  </a:lnTo>
                  <a:lnTo>
                    <a:pt x="7" y="78"/>
                  </a:lnTo>
                  <a:lnTo>
                    <a:pt x="0" y="50"/>
                  </a:lnTo>
                  <a:lnTo>
                    <a:pt x="2" y="16"/>
                  </a:lnTo>
                  <a:lnTo>
                    <a:pt x="13" y="0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Freeform 960"/>
            <p:cNvSpPr>
              <a:spLocks/>
            </p:cNvSpPr>
            <p:nvPr/>
          </p:nvSpPr>
          <p:spPr bwMode="auto">
            <a:xfrm>
              <a:off x="2602" y="2147"/>
              <a:ext cx="65" cy="175"/>
            </a:xfrm>
            <a:custGeom>
              <a:avLst/>
              <a:gdLst>
                <a:gd name="T0" fmla="*/ 0 w 131"/>
                <a:gd name="T1" fmla="*/ 0 h 352"/>
                <a:gd name="T2" fmla="*/ 0 w 131"/>
                <a:gd name="T3" fmla="*/ 0 h 352"/>
                <a:gd name="T4" fmla="*/ 0 w 131"/>
                <a:gd name="T5" fmla="*/ 0 h 352"/>
                <a:gd name="T6" fmla="*/ 0 w 131"/>
                <a:gd name="T7" fmla="*/ 0 h 352"/>
                <a:gd name="T8" fmla="*/ 0 w 131"/>
                <a:gd name="T9" fmla="*/ 0 h 352"/>
                <a:gd name="T10" fmla="*/ 0 w 131"/>
                <a:gd name="T11" fmla="*/ 0 h 352"/>
                <a:gd name="T12" fmla="*/ 0 w 131"/>
                <a:gd name="T13" fmla="*/ 0 h 352"/>
                <a:gd name="T14" fmla="*/ 0 w 131"/>
                <a:gd name="T15" fmla="*/ 0 h 352"/>
                <a:gd name="T16" fmla="*/ 0 w 131"/>
                <a:gd name="T17" fmla="*/ 0 h 352"/>
                <a:gd name="T18" fmla="*/ 0 w 131"/>
                <a:gd name="T19" fmla="*/ 0 h 352"/>
                <a:gd name="T20" fmla="*/ 0 w 131"/>
                <a:gd name="T21" fmla="*/ 0 h 352"/>
                <a:gd name="T22" fmla="*/ 0 w 131"/>
                <a:gd name="T23" fmla="*/ 0 h 352"/>
                <a:gd name="T24" fmla="*/ 0 w 131"/>
                <a:gd name="T25" fmla="*/ 0 h 352"/>
                <a:gd name="T26" fmla="*/ 0 w 131"/>
                <a:gd name="T27" fmla="*/ 0 h 352"/>
                <a:gd name="T28" fmla="*/ 0 w 131"/>
                <a:gd name="T29" fmla="*/ 0 h 352"/>
                <a:gd name="T30" fmla="*/ 0 w 131"/>
                <a:gd name="T31" fmla="*/ 0 h 352"/>
                <a:gd name="T32" fmla="*/ 0 w 131"/>
                <a:gd name="T33" fmla="*/ 0 h 352"/>
                <a:gd name="T34" fmla="*/ 0 w 131"/>
                <a:gd name="T35" fmla="*/ 0 h 3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1"/>
                <a:gd name="T55" fmla="*/ 0 h 352"/>
                <a:gd name="T56" fmla="*/ 131 w 131"/>
                <a:gd name="T57" fmla="*/ 352 h 3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1" h="352">
                  <a:moveTo>
                    <a:pt x="25" y="344"/>
                  </a:moveTo>
                  <a:lnTo>
                    <a:pt x="0" y="234"/>
                  </a:lnTo>
                  <a:lnTo>
                    <a:pt x="8" y="181"/>
                  </a:lnTo>
                  <a:lnTo>
                    <a:pt x="27" y="122"/>
                  </a:lnTo>
                  <a:lnTo>
                    <a:pt x="51" y="69"/>
                  </a:lnTo>
                  <a:lnTo>
                    <a:pt x="80" y="16"/>
                  </a:lnTo>
                  <a:lnTo>
                    <a:pt x="97" y="0"/>
                  </a:lnTo>
                  <a:lnTo>
                    <a:pt x="118" y="2"/>
                  </a:lnTo>
                  <a:lnTo>
                    <a:pt x="131" y="40"/>
                  </a:lnTo>
                  <a:lnTo>
                    <a:pt x="112" y="67"/>
                  </a:lnTo>
                  <a:lnTo>
                    <a:pt x="89" y="86"/>
                  </a:lnTo>
                  <a:lnTo>
                    <a:pt x="53" y="131"/>
                  </a:lnTo>
                  <a:lnTo>
                    <a:pt x="31" y="234"/>
                  </a:lnTo>
                  <a:lnTo>
                    <a:pt x="34" y="284"/>
                  </a:lnTo>
                  <a:lnTo>
                    <a:pt x="50" y="335"/>
                  </a:lnTo>
                  <a:lnTo>
                    <a:pt x="42" y="352"/>
                  </a:lnTo>
                  <a:lnTo>
                    <a:pt x="25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Freeform 961"/>
            <p:cNvSpPr>
              <a:spLocks/>
            </p:cNvSpPr>
            <p:nvPr/>
          </p:nvSpPr>
          <p:spPr bwMode="auto">
            <a:xfrm>
              <a:off x="2684" y="2109"/>
              <a:ext cx="105" cy="235"/>
            </a:xfrm>
            <a:custGeom>
              <a:avLst/>
              <a:gdLst>
                <a:gd name="T0" fmla="*/ 1 w 210"/>
                <a:gd name="T1" fmla="*/ 0 h 472"/>
                <a:gd name="T2" fmla="*/ 1 w 210"/>
                <a:gd name="T3" fmla="*/ 0 h 472"/>
                <a:gd name="T4" fmla="*/ 1 w 210"/>
                <a:gd name="T5" fmla="*/ 0 h 472"/>
                <a:gd name="T6" fmla="*/ 1 w 210"/>
                <a:gd name="T7" fmla="*/ 0 h 472"/>
                <a:gd name="T8" fmla="*/ 1 w 210"/>
                <a:gd name="T9" fmla="*/ 0 h 472"/>
                <a:gd name="T10" fmla="*/ 1 w 210"/>
                <a:gd name="T11" fmla="*/ 0 h 472"/>
                <a:gd name="T12" fmla="*/ 1 w 210"/>
                <a:gd name="T13" fmla="*/ 0 h 472"/>
                <a:gd name="T14" fmla="*/ 1 w 210"/>
                <a:gd name="T15" fmla="*/ 0 h 472"/>
                <a:gd name="T16" fmla="*/ 1 w 210"/>
                <a:gd name="T17" fmla="*/ 0 h 472"/>
                <a:gd name="T18" fmla="*/ 1 w 210"/>
                <a:gd name="T19" fmla="*/ 0 h 472"/>
                <a:gd name="T20" fmla="*/ 1 w 210"/>
                <a:gd name="T21" fmla="*/ 0 h 472"/>
                <a:gd name="T22" fmla="*/ 1 w 210"/>
                <a:gd name="T23" fmla="*/ 0 h 472"/>
                <a:gd name="T24" fmla="*/ 1 w 210"/>
                <a:gd name="T25" fmla="*/ 0 h 472"/>
                <a:gd name="T26" fmla="*/ 1 w 210"/>
                <a:gd name="T27" fmla="*/ 0 h 472"/>
                <a:gd name="T28" fmla="*/ 1 w 210"/>
                <a:gd name="T29" fmla="*/ 0 h 472"/>
                <a:gd name="T30" fmla="*/ 1 w 210"/>
                <a:gd name="T31" fmla="*/ 0 h 472"/>
                <a:gd name="T32" fmla="*/ 1 w 210"/>
                <a:gd name="T33" fmla="*/ 0 h 472"/>
                <a:gd name="T34" fmla="*/ 1 w 210"/>
                <a:gd name="T35" fmla="*/ 0 h 472"/>
                <a:gd name="T36" fmla="*/ 0 w 210"/>
                <a:gd name="T37" fmla="*/ 0 h 472"/>
                <a:gd name="T38" fmla="*/ 1 w 210"/>
                <a:gd name="T39" fmla="*/ 0 h 472"/>
                <a:gd name="T40" fmla="*/ 1 w 210"/>
                <a:gd name="T41" fmla="*/ 0 h 472"/>
                <a:gd name="T42" fmla="*/ 1 w 210"/>
                <a:gd name="T43" fmla="*/ 0 h 4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0"/>
                <a:gd name="T67" fmla="*/ 0 h 472"/>
                <a:gd name="T68" fmla="*/ 210 w 210"/>
                <a:gd name="T69" fmla="*/ 472 h 4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0" h="472">
                  <a:moveTo>
                    <a:pt x="21" y="21"/>
                  </a:moveTo>
                  <a:lnTo>
                    <a:pt x="111" y="0"/>
                  </a:lnTo>
                  <a:lnTo>
                    <a:pt x="134" y="8"/>
                  </a:lnTo>
                  <a:lnTo>
                    <a:pt x="139" y="29"/>
                  </a:lnTo>
                  <a:lnTo>
                    <a:pt x="132" y="175"/>
                  </a:lnTo>
                  <a:lnTo>
                    <a:pt x="145" y="323"/>
                  </a:lnTo>
                  <a:lnTo>
                    <a:pt x="172" y="392"/>
                  </a:lnTo>
                  <a:lnTo>
                    <a:pt x="187" y="422"/>
                  </a:lnTo>
                  <a:lnTo>
                    <a:pt x="210" y="453"/>
                  </a:lnTo>
                  <a:lnTo>
                    <a:pt x="208" y="472"/>
                  </a:lnTo>
                  <a:lnTo>
                    <a:pt x="187" y="470"/>
                  </a:lnTo>
                  <a:lnTo>
                    <a:pt x="160" y="439"/>
                  </a:lnTo>
                  <a:lnTo>
                    <a:pt x="135" y="409"/>
                  </a:lnTo>
                  <a:lnTo>
                    <a:pt x="96" y="335"/>
                  </a:lnTo>
                  <a:lnTo>
                    <a:pt x="80" y="194"/>
                  </a:lnTo>
                  <a:lnTo>
                    <a:pt x="84" y="59"/>
                  </a:lnTo>
                  <a:lnTo>
                    <a:pt x="37" y="76"/>
                  </a:lnTo>
                  <a:lnTo>
                    <a:pt x="14" y="73"/>
                  </a:lnTo>
                  <a:lnTo>
                    <a:pt x="0" y="55"/>
                  </a:lnTo>
                  <a:lnTo>
                    <a:pt x="2" y="35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Freeform 962"/>
            <p:cNvSpPr>
              <a:spLocks/>
            </p:cNvSpPr>
            <p:nvPr/>
          </p:nvSpPr>
          <p:spPr bwMode="auto">
            <a:xfrm>
              <a:off x="2763" y="2089"/>
              <a:ext cx="94" cy="215"/>
            </a:xfrm>
            <a:custGeom>
              <a:avLst/>
              <a:gdLst>
                <a:gd name="T0" fmla="*/ 1 w 188"/>
                <a:gd name="T1" fmla="*/ 0 h 432"/>
                <a:gd name="T2" fmla="*/ 1 w 188"/>
                <a:gd name="T3" fmla="*/ 0 h 432"/>
                <a:gd name="T4" fmla="*/ 1 w 188"/>
                <a:gd name="T5" fmla="*/ 0 h 432"/>
                <a:gd name="T6" fmla="*/ 1 w 188"/>
                <a:gd name="T7" fmla="*/ 0 h 432"/>
                <a:gd name="T8" fmla="*/ 1 w 188"/>
                <a:gd name="T9" fmla="*/ 0 h 432"/>
                <a:gd name="T10" fmla="*/ 1 w 188"/>
                <a:gd name="T11" fmla="*/ 0 h 432"/>
                <a:gd name="T12" fmla="*/ 1 w 188"/>
                <a:gd name="T13" fmla="*/ 0 h 432"/>
                <a:gd name="T14" fmla="*/ 1 w 188"/>
                <a:gd name="T15" fmla="*/ 0 h 432"/>
                <a:gd name="T16" fmla="*/ 1 w 188"/>
                <a:gd name="T17" fmla="*/ 0 h 432"/>
                <a:gd name="T18" fmla="*/ 1 w 188"/>
                <a:gd name="T19" fmla="*/ 0 h 432"/>
                <a:gd name="T20" fmla="*/ 1 w 188"/>
                <a:gd name="T21" fmla="*/ 0 h 432"/>
                <a:gd name="T22" fmla="*/ 1 w 188"/>
                <a:gd name="T23" fmla="*/ 0 h 432"/>
                <a:gd name="T24" fmla="*/ 1 w 188"/>
                <a:gd name="T25" fmla="*/ 0 h 432"/>
                <a:gd name="T26" fmla="*/ 1 w 188"/>
                <a:gd name="T27" fmla="*/ 0 h 432"/>
                <a:gd name="T28" fmla="*/ 0 w 188"/>
                <a:gd name="T29" fmla="*/ 0 h 432"/>
                <a:gd name="T30" fmla="*/ 1 w 188"/>
                <a:gd name="T31" fmla="*/ 0 h 432"/>
                <a:gd name="T32" fmla="*/ 1 w 188"/>
                <a:gd name="T33" fmla="*/ 0 h 432"/>
                <a:gd name="T34" fmla="*/ 1 w 188"/>
                <a:gd name="T35" fmla="*/ 0 h 432"/>
                <a:gd name="T36" fmla="*/ 1 w 188"/>
                <a:gd name="T37" fmla="*/ 0 h 432"/>
                <a:gd name="T38" fmla="*/ 1 w 188"/>
                <a:gd name="T39" fmla="*/ 0 h 432"/>
                <a:gd name="T40" fmla="*/ 1 w 188"/>
                <a:gd name="T41" fmla="*/ 0 h 432"/>
                <a:gd name="T42" fmla="*/ 1 w 188"/>
                <a:gd name="T43" fmla="*/ 0 h 4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8"/>
                <a:gd name="T67" fmla="*/ 0 h 432"/>
                <a:gd name="T68" fmla="*/ 188 w 188"/>
                <a:gd name="T69" fmla="*/ 432 h 4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8" h="432">
                  <a:moveTo>
                    <a:pt x="147" y="29"/>
                  </a:moveTo>
                  <a:lnTo>
                    <a:pt x="112" y="42"/>
                  </a:lnTo>
                  <a:lnTo>
                    <a:pt x="93" y="73"/>
                  </a:lnTo>
                  <a:lnTo>
                    <a:pt x="76" y="162"/>
                  </a:lnTo>
                  <a:lnTo>
                    <a:pt x="86" y="255"/>
                  </a:lnTo>
                  <a:lnTo>
                    <a:pt x="101" y="297"/>
                  </a:lnTo>
                  <a:lnTo>
                    <a:pt x="120" y="344"/>
                  </a:lnTo>
                  <a:lnTo>
                    <a:pt x="147" y="381"/>
                  </a:lnTo>
                  <a:lnTo>
                    <a:pt x="160" y="394"/>
                  </a:lnTo>
                  <a:lnTo>
                    <a:pt x="181" y="405"/>
                  </a:lnTo>
                  <a:lnTo>
                    <a:pt x="188" y="424"/>
                  </a:lnTo>
                  <a:lnTo>
                    <a:pt x="169" y="432"/>
                  </a:lnTo>
                  <a:lnTo>
                    <a:pt x="55" y="384"/>
                  </a:lnTo>
                  <a:lnTo>
                    <a:pt x="15" y="272"/>
                  </a:lnTo>
                  <a:lnTo>
                    <a:pt x="0" y="156"/>
                  </a:lnTo>
                  <a:lnTo>
                    <a:pt x="17" y="97"/>
                  </a:lnTo>
                  <a:lnTo>
                    <a:pt x="48" y="48"/>
                  </a:lnTo>
                  <a:lnTo>
                    <a:pt x="91" y="14"/>
                  </a:lnTo>
                  <a:lnTo>
                    <a:pt x="147" y="0"/>
                  </a:lnTo>
                  <a:lnTo>
                    <a:pt x="162" y="16"/>
                  </a:lnTo>
                  <a:lnTo>
                    <a:pt x="14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Freeform 963"/>
            <p:cNvSpPr>
              <a:spLocks/>
            </p:cNvSpPr>
            <p:nvPr/>
          </p:nvSpPr>
          <p:spPr bwMode="auto">
            <a:xfrm>
              <a:off x="2820" y="1998"/>
              <a:ext cx="157" cy="114"/>
            </a:xfrm>
            <a:custGeom>
              <a:avLst/>
              <a:gdLst>
                <a:gd name="T0" fmla="*/ 1 w 314"/>
                <a:gd name="T1" fmla="*/ 1 h 226"/>
                <a:gd name="T2" fmla="*/ 1 w 314"/>
                <a:gd name="T3" fmla="*/ 1 h 226"/>
                <a:gd name="T4" fmla="*/ 1 w 314"/>
                <a:gd name="T5" fmla="*/ 1 h 226"/>
                <a:gd name="T6" fmla="*/ 1 w 314"/>
                <a:gd name="T7" fmla="*/ 1 h 226"/>
                <a:gd name="T8" fmla="*/ 1 w 314"/>
                <a:gd name="T9" fmla="*/ 0 h 226"/>
                <a:gd name="T10" fmla="*/ 1 w 314"/>
                <a:gd name="T11" fmla="*/ 1 h 226"/>
                <a:gd name="T12" fmla="*/ 1 w 314"/>
                <a:gd name="T13" fmla="*/ 1 h 226"/>
                <a:gd name="T14" fmla="*/ 1 w 314"/>
                <a:gd name="T15" fmla="*/ 1 h 226"/>
                <a:gd name="T16" fmla="*/ 1 w 314"/>
                <a:gd name="T17" fmla="*/ 1 h 226"/>
                <a:gd name="T18" fmla="*/ 1 w 314"/>
                <a:gd name="T19" fmla="*/ 1 h 226"/>
                <a:gd name="T20" fmla="*/ 1 w 314"/>
                <a:gd name="T21" fmla="*/ 1 h 226"/>
                <a:gd name="T22" fmla="*/ 1 w 314"/>
                <a:gd name="T23" fmla="*/ 1 h 226"/>
                <a:gd name="T24" fmla="*/ 1 w 314"/>
                <a:gd name="T25" fmla="*/ 1 h 226"/>
                <a:gd name="T26" fmla="*/ 1 w 314"/>
                <a:gd name="T27" fmla="*/ 1 h 226"/>
                <a:gd name="T28" fmla="*/ 1 w 314"/>
                <a:gd name="T29" fmla="*/ 1 h 226"/>
                <a:gd name="T30" fmla="*/ 1 w 314"/>
                <a:gd name="T31" fmla="*/ 1 h 226"/>
                <a:gd name="T32" fmla="*/ 1 w 314"/>
                <a:gd name="T33" fmla="*/ 1 h 226"/>
                <a:gd name="T34" fmla="*/ 1 w 314"/>
                <a:gd name="T35" fmla="*/ 1 h 226"/>
                <a:gd name="T36" fmla="*/ 1 w 314"/>
                <a:gd name="T37" fmla="*/ 1 h 226"/>
                <a:gd name="T38" fmla="*/ 1 w 314"/>
                <a:gd name="T39" fmla="*/ 1 h 226"/>
                <a:gd name="T40" fmla="*/ 1 w 314"/>
                <a:gd name="T41" fmla="*/ 1 h 226"/>
                <a:gd name="T42" fmla="*/ 0 w 314"/>
                <a:gd name="T43" fmla="*/ 1 h 226"/>
                <a:gd name="T44" fmla="*/ 1 w 314"/>
                <a:gd name="T45" fmla="*/ 1 h 226"/>
                <a:gd name="T46" fmla="*/ 1 w 314"/>
                <a:gd name="T47" fmla="*/ 1 h 2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4"/>
                <a:gd name="T73" fmla="*/ 0 h 226"/>
                <a:gd name="T74" fmla="*/ 314 w 314"/>
                <a:gd name="T75" fmla="*/ 226 h 2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4" h="226">
                  <a:moveTo>
                    <a:pt x="8" y="197"/>
                  </a:moveTo>
                  <a:lnTo>
                    <a:pt x="69" y="144"/>
                  </a:lnTo>
                  <a:lnTo>
                    <a:pt x="101" y="66"/>
                  </a:lnTo>
                  <a:lnTo>
                    <a:pt x="126" y="17"/>
                  </a:lnTo>
                  <a:lnTo>
                    <a:pt x="166" y="0"/>
                  </a:lnTo>
                  <a:lnTo>
                    <a:pt x="207" y="4"/>
                  </a:lnTo>
                  <a:lnTo>
                    <a:pt x="255" y="21"/>
                  </a:lnTo>
                  <a:lnTo>
                    <a:pt x="304" y="38"/>
                  </a:lnTo>
                  <a:lnTo>
                    <a:pt x="314" y="55"/>
                  </a:lnTo>
                  <a:lnTo>
                    <a:pt x="308" y="63"/>
                  </a:lnTo>
                  <a:lnTo>
                    <a:pt x="297" y="64"/>
                  </a:lnTo>
                  <a:lnTo>
                    <a:pt x="255" y="49"/>
                  </a:lnTo>
                  <a:lnTo>
                    <a:pt x="215" y="32"/>
                  </a:lnTo>
                  <a:lnTo>
                    <a:pt x="179" y="25"/>
                  </a:lnTo>
                  <a:lnTo>
                    <a:pt x="145" y="38"/>
                  </a:lnTo>
                  <a:lnTo>
                    <a:pt x="128" y="78"/>
                  </a:lnTo>
                  <a:lnTo>
                    <a:pt x="109" y="123"/>
                  </a:lnTo>
                  <a:lnTo>
                    <a:pt x="88" y="165"/>
                  </a:lnTo>
                  <a:lnTo>
                    <a:pt x="61" y="201"/>
                  </a:lnTo>
                  <a:lnTo>
                    <a:pt x="42" y="215"/>
                  </a:lnTo>
                  <a:lnTo>
                    <a:pt x="17" y="226"/>
                  </a:lnTo>
                  <a:lnTo>
                    <a:pt x="0" y="217"/>
                  </a:lnTo>
                  <a:lnTo>
                    <a:pt x="8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Freeform 964"/>
            <p:cNvSpPr>
              <a:spLocks/>
            </p:cNvSpPr>
            <p:nvPr/>
          </p:nvSpPr>
          <p:spPr bwMode="auto">
            <a:xfrm>
              <a:off x="2927" y="2006"/>
              <a:ext cx="93" cy="82"/>
            </a:xfrm>
            <a:custGeom>
              <a:avLst/>
              <a:gdLst>
                <a:gd name="T0" fmla="*/ 1 w 186"/>
                <a:gd name="T1" fmla="*/ 1 h 163"/>
                <a:gd name="T2" fmla="*/ 1 w 186"/>
                <a:gd name="T3" fmla="*/ 1 h 163"/>
                <a:gd name="T4" fmla="*/ 1 w 186"/>
                <a:gd name="T5" fmla="*/ 1 h 163"/>
                <a:gd name="T6" fmla="*/ 1 w 186"/>
                <a:gd name="T7" fmla="*/ 1 h 163"/>
                <a:gd name="T8" fmla="*/ 1 w 186"/>
                <a:gd name="T9" fmla="*/ 1 h 163"/>
                <a:gd name="T10" fmla="*/ 1 w 186"/>
                <a:gd name="T11" fmla="*/ 1 h 163"/>
                <a:gd name="T12" fmla="*/ 1 w 186"/>
                <a:gd name="T13" fmla="*/ 1 h 163"/>
                <a:gd name="T14" fmla="*/ 1 w 186"/>
                <a:gd name="T15" fmla="*/ 1 h 163"/>
                <a:gd name="T16" fmla="*/ 0 w 186"/>
                <a:gd name="T17" fmla="*/ 1 h 163"/>
                <a:gd name="T18" fmla="*/ 1 w 186"/>
                <a:gd name="T19" fmla="*/ 1 h 163"/>
                <a:gd name="T20" fmla="*/ 1 w 186"/>
                <a:gd name="T21" fmla="*/ 1 h 163"/>
                <a:gd name="T22" fmla="*/ 1 w 186"/>
                <a:gd name="T23" fmla="*/ 1 h 163"/>
                <a:gd name="T24" fmla="*/ 1 w 186"/>
                <a:gd name="T25" fmla="*/ 1 h 163"/>
                <a:gd name="T26" fmla="*/ 1 w 186"/>
                <a:gd name="T27" fmla="*/ 1 h 163"/>
                <a:gd name="T28" fmla="*/ 1 w 186"/>
                <a:gd name="T29" fmla="*/ 0 h 163"/>
                <a:gd name="T30" fmla="*/ 1 w 186"/>
                <a:gd name="T31" fmla="*/ 1 h 163"/>
                <a:gd name="T32" fmla="*/ 1 w 186"/>
                <a:gd name="T33" fmla="*/ 1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"/>
                <a:gd name="T52" fmla="*/ 0 h 163"/>
                <a:gd name="T53" fmla="*/ 186 w 186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" h="163">
                  <a:moveTo>
                    <a:pt x="186" y="19"/>
                  </a:moveTo>
                  <a:lnTo>
                    <a:pt x="162" y="67"/>
                  </a:lnTo>
                  <a:lnTo>
                    <a:pt x="124" y="101"/>
                  </a:lnTo>
                  <a:lnTo>
                    <a:pt x="61" y="131"/>
                  </a:lnTo>
                  <a:lnTo>
                    <a:pt x="59" y="137"/>
                  </a:lnTo>
                  <a:lnTo>
                    <a:pt x="50" y="158"/>
                  </a:lnTo>
                  <a:lnTo>
                    <a:pt x="31" y="163"/>
                  </a:lnTo>
                  <a:lnTo>
                    <a:pt x="2" y="137"/>
                  </a:lnTo>
                  <a:lnTo>
                    <a:pt x="0" y="118"/>
                  </a:lnTo>
                  <a:lnTo>
                    <a:pt x="8" y="97"/>
                  </a:lnTo>
                  <a:lnTo>
                    <a:pt x="29" y="84"/>
                  </a:lnTo>
                  <a:lnTo>
                    <a:pt x="55" y="82"/>
                  </a:lnTo>
                  <a:lnTo>
                    <a:pt x="108" y="72"/>
                  </a:lnTo>
                  <a:lnTo>
                    <a:pt x="160" y="8"/>
                  </a:lnTo>
                  <a:lnTo>
                    <a:pt x="179" y="0"/>
                  </a:lnTo>
                  <a:lnTo>
                    <a:pt x="186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Freeform 965"/>
            <p:cNvSpPr>
              <a:spLocks/>
            </p:cNvSpPr>
            <p:nvPr/>
          </p:nvSpPr>
          <p:spPr bwMode="auto">
            <a:xfrm>
              <a:off x="2952" y="2082"/>
              <a:ext cx="47" cy="25"/>
            </a:xfrm>
            <a:custGeom>
              <a:avLst/>
              <a:gdLst>
                <a:gd name="T0" fmla="*/ 1 w 94"/>
                <a:gd name="T1" fmla="*/ 0 h 50"/>
                <a:gd name="T2" fmla="*/ 1 w 94"/>
                <a:gd name="T3" fmla="*/ 1 h 50"/>
                <a:gd name="T4" fmla="*/ 1 w 94"/>
                <a:gd name="T5" fmla="*/ 1 h 50"/>
                <a:gd name="T6" fmla="*/ 1 w 94"/>
                <a:gd name="T7" fmla="*/ 1 h 50"/>
                <a:gd name="T8" fmla="*/ 1 w 94"/>
                <a:gd name="T9" fmla="*/ 1 h 50"/>
                <a:gd name="T10" fmla="*/ 1 w 94"/>
                <a:gd name="T11" fmla="*/ 1 h 50"/>
                <a:gd name="T12" fmla="*/ 1 w 94"/>
                <a:gd name="T13" fmla="*/ 1 h 50"/>
                <a:gd name="T14" fmla="*/ 0 w 94"/>
                <a:gd name="T15" fmla="*/ 1 h 50"/>
                <a:gd name="T16" fmla="*/ 1 w 94"/>
                <a:gd name="T17" fmla="*/ 0 h 50"/>
                <a:gd name="T18" fmla="*/ 1 w 94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50"/>
                <a:gd name="T32" fmla="*/ 94 w 94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50">
                  <a:moveTo>
                    <a:pt x="21" y="0"/>
                  </a:moveTo>
                  <a:lnTo>
                    <a:pt x="46" y="8"/>
                  </a:lnTo>
                  <a:lnTo>
                    <a:pt x="80" y="15"/>
                  </a:lnTo>
                  <a:lnTo>
                    <a:pt x="94" y="30"/>
                  </a:lnTo>
                  <a:lnTo>
                    <a:pt x="80" y="44"/>
                  </a:lnTo>
                  <a:lnTo>
                    <a:pt x="42" y="50"/>
                  </a:lnTo>
                  <a:lnTo>
                    <a:pt x="4" y="23"/>
                  </a:lnTo>
                  <a:lnTo>
                    <a:pt x="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Freeform 966"/>
            <p:cNvSpPr>
              <a:spLocks/>
            </p:cNvSpPr>
            <p:nvPr/>
          </p:nvSpPr>
          <p:spPr bwMode="auto">
            <a:xfrm>
              <a:off x="2818" y="2188"/>
              <a:ext cx="72" cy="67"/>
            </a:xfrm>
            <a:custGeom>
              <a:avLst/>
              <a:gdLst>
                <a:gd name="T0" fmla="*/ 0 w 145"/>
                <a:gd name="T1" fmla="*/ 0 h 135"/>
                <a:gd name="T2" fmla="*/ 0 w 145"/>
                <a:gd name="T3" fmla="*/ 0 h 135"/>
                <a:gd name="T4" fmla="*/ 0 w 145"/>
                <a:gd name="T5" fmla="*/ 0 h 135"/>
                <a:gd name="T6" fmla="*/ 0 w 145"/>
                <a:gd name="T7" fmla="*/ 0 h 135"/>
                <a:gd name="T8" fmla="*/ 0 w 145"/>
                <a:gd name="T9" fmla="*/ 0 h 135"/>
                <a:gd name="T10" fmla="*/ 0 w 145"/>
                <a:gd name="T11" fmla="*/ 0 h 135"/>
                <a:gd name="T12" fmla="*/ 0 w 145"/>
                <a:gd name="T13" fmla="*/ 0 h 135"/>
                <a:gd name="T14" fmla="*/ 0 w 145"/>
                <a:gd name="T15" fmla="*/ 0 h 135"/>
                <a:gd name="T16" fmla="*/ 0 w 145"/>
                <a:gd name="T17" fmla="*/ 0 h 135"/>
                <a:gd name="T18" fmla="*/ 0 w 145"/>
                <a:gd name="T19" fmla="*/ 0 h 135"/>
                <a:gd name="T20" fmla="*/ 0 w 145"/>
                <a:gd name="T21" fmla="*/ 0 h 135"/>
                <a:gd name="T22" fmla="*/ 0 w 145"/>
                <a:gd name="T23" fmla="*/ 0 h 135"/>
                <a:gd name="T24" fmla="*/ 0 w 145"/>
                <a:gd name="T25" fmla="*/ 0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"/>
                <a:gd name="T40" fmla="*/ 0 h 135"/>
                <a:gd name="T41" fmla="*/ 145 w 145"/>
                <a:gd name="T42" fmla="*/ 135 h 1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" h="135">
                  <a:moveTo>
                    <a:pt x="27" y="8"/>
                  </a:moveTo>
                  <a:lnTo>
                    <a:pt x="56" y="53"/>
                  </a:lnTo>
                  <a:lnTo>
                    <a:pt x="95" y="91"/>
                  </a:lnTo>
                  <a:lnTo>
                    <a:pt x="135" y="108"/>
                  </a:lnTo>
                  <a:lnTo>
                    <a:pt x="145" y="126"/>
                  </a:lnTo>
                  <a:lnTo>
                    <a:pt x="139" y="135"/>
                  </a:lnTo>
                  <a:lnTo>
                    <a:pt x="128" y="135"/>
                  </a:lnTo>
                  <a:lnTo>
                    <a:pt x="76" y="120"/>
                  </a:lnTo>
                  <a:lnTo>
                    <a:pt x="33" y="74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Freeform 967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0 w 149"/>
                <a:gd name="T1" fmla="*/ 1 h 94"/>
                <a:gd name="T2" fmla="*/ 0 w 149"/>
                <a:gd name="T3" fmla="*/ 1 h 94"/>
                <a:gd name="T4" fmla="*/ 0 w 149"/>
                <a:gd name="T5" fmla="*/ 1 h 94"/>
                <a:gd name="T6" fmla="*/ 0 w 149"/>
                <a:gd name="T7" fmla="*/ 0 h 94"/>
                <a:gd name="T8" fmla="*/ 0 w 149"/>
                <a:gd name="T9" fmla="*/ 1 h 94"/>
                <a:gd name="T10" fmla="*/ 0 w 149"/>
                <a:gd name="T11" fmla="*/ 1 h 94"/>
                <a:gd name="T12" fmla="*/ 0 w 149"/>
                <a:gd name="T13" fmla="*/ 1 h 94"/>
                <a:gd name="T14" fmla="*/ 0 w 149"/>
                <a:gd name="T15" fmla="*/ 1 h 94"/>
                <a:gd name="T16" fmla="*/ 0 w 149"/>
                <a:gd name="T17" fmla="*/ 1 h 94"/>
                <a:gd name="T18" fmla="*/ 0 w 149"/>
                <a:gd name="T19" fmla="*/ 1 h 94"/>
                <a:gd name="T20" fmla="*/ 0 w 149"/>
                <a:gd name="T21" fmla="*/ 1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94"/>
                <a:gd name="T35" fmla="*/ 149 w 149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Freeform 968"/>
            <p:cNvSpPr>
              <a:spLocks/>
            </p:cNvSpPr>
            <p:nvPr/>
          </p:nvSpPr>
          <p:spPr bwMode="auto">
            <a:xfrm>
              <a:off x="2001" y="2966"/>
              <a:ext cx="368" cy="194"/>
            </a:xfrm>
            <a:custGeom>
              <a:avLst/>
              <a:gdLst>
                <a:gd name="T0" fmla="*/ 0 w 736"/>
                <a:gd name="T1" fmla="*/ 1 h 388"/>
                <a:gd name="T2" fmla="*/ 1 w 736"/>
                <a:gd name="T3" fmla="*/ 1 h 388"/>
                <a:gd name="T4" fmla="*/ 1 w 736"/>
                <a:gd name="T5" fmla="*/ 1 h 388"/>
                <a:gd name="T6" fmla="*/ 1 w 736"/>
                <a:gd name="T7" fmla="*/ 1 h 388"/>
                <a:gd name="T8" fmla="*/ 1 w 736"/>
                <a:gd name="T9" fmla="*/ 1 h 388"/>
                <a:gd name="T10" fmla="*/ 1 w 736"/>
                <a:gd name="T11" fmla="*/ 1 h 388"/>
                <a:gd name="T12" fmla="*/ 1 w 736"/>
                <a:gd name="T13" fmla="*/ 1 h 388"/>
                <a:gd name="T14" fmla="*/ 1 w 736"/>
                <a:gd name="T15" fmla="*/ 1 h 388"/>
                <a:gd name="T16" fmla="*/ 1 w 736"/>
                <a:gd name="T17" fmla="*/ 1 h 388"/>
                <a:gd name="T18" fmla="*/ 1 w 736"/>
                <a:gd name="T19" fmla="*/ 1 h 388"/>
                <a:gd name="T20" fmla="*/ 1 w 736"/>
                <a:gd name="T21" fmla="*/ 1 h 388"/>
                <a:gd name="T22" fmla="*/ 1 w 736"/>
                <a:gd name="T23" fmla="*/ 1 h 388"/>
                <a:gd name="T24" fmla="*/ 1 w 736"/>
                <a:gd name="T25" fmla="*/ 1 h 388"/>
                <a:gd name="T26" fmla="*/ 1 w 736"/>
                <a:gd name="T27" fmla="*/ 0 h 388"/>
                <a:gd name="T28" fmla="*/ 1 w 736"/>
                <a:gd name="T29" fmla="*/ 1 h 388"/>
                <a:gd name="T30" fmla="*/ 1 w 736"/>
                <a:gd name="T31" fmla="*/ 1 h 388"/>
                <a:gd name="T32" fmla="*/ 1 w 736"/>
                <a:gd name="T33" fmla="*/ 1 h 388"/>
                <a:gd name="T34" fmla="*/ 1 w 736"/>
                <a:gd name="T35" fmla="*/ 1 h 388"/>
                <a:gd name="T36" fmla="*/ 1 w 736"/>
                <a:gd name="T37" fmla="*/ 1 h 388"/>
                <a:gd name="T38" fmla="*/ 1 w 736"/>
                <a:gd name="T39" fmla="*/ 1 h 388"/>
                <a:gd name="T40" fmla="*/ 1 w 736"/>
                <a:gd name="T41" fmla="*/ 1 h 388"/>
                <a:gd name="T42" fmla="*/ 1 w 736"/>
                <a:gd name="T43" fmla="*/ 1 h 388"/>
                <a:gd name="T44" fmla="*/ 1 w 736"/>
                <a:gd name="T45" fmla="*/ 1 h 388"/>
                <a:gd name="T46" fmla="*/ 1 w 736"/>
                <a:gd name="T47" fmla="*/ 1 h 388"/>
                <a:gd name="T48" fmla="*/ 1 w 736"/>
                <a:gd name="T49" fmla="*/ 1 h 388"/>
                <a:gd name="T50" fmla="*/ 1 w 736"/>
                <a:gd name="T51" fmla="*/ 1 h 388"/>
                <a:gd name="T52" fmla="*/ 1 w 736"/>
                <a:gd name="T53" fmla="*/ 1 h 388"/>
                <a:gd name="T54" fmla="*/ 1 w 736"/>
                <a:gd name="T55" fmla="*/ 1 h 388"/>
                <a:gd name="T56" fmla="*/ 1 w 736"/>
                <a:gd name="T57" fmla="*/ 1 h 388"/>
                <a:gd name="T58" fmla="*/ 1 w 736"/>
                <a:gd name="T59" fmla="*/ 1 h 388"/>
                <a:gd name="T60" fmla="*/ 1 w 736"/>
                <a:gd name="T61" fmla="*/ 1 h 388"/>
                <a:gd name="T62" fmla="*/ 1 w 736"/>
                <a:gd name="T63" fmla="*/ 1 h 388"/>
                <a:gd name="T64" fmla="*/ 1 w 736"/>
                <a:gd name="T65" fmla="*/ 1 h 388"/>
                <a:gd name="T66" fmla="*/ 1 w 736"/>
                <a:gd name="T67" fmla="*/ 1 h 388"/>
                <a:gd name="T68" fmla="*/ 0 w 736"/>
                <a:gd name="T69" fmla="*/ 1 h 388"/>
                <a:gd name="T70" fmla="*/ 0 w 736"/>
                <a:gd name="T71" fmla="*/ 1 h 3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6"/>
                <a:gd name="T109" fmla="*/ 0 h 388"/>
                <a:gd name="T110" fmla="*/ 736 w 736"/>
                <a:gd name="T111" fmla="*/ 388 h 3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6" h="388">
                  <a:moveTo>
                    <a:pt x="0" y="371"/>
                  </a:moveTo>
                  <a:lnTo>
                    <a:pt x="15" y="321"/>
                  </a:lnTo>
                  <a:lnTo>
                    <a:pt x="42" y="281"/>
                  </a:lnTo>
                  <a:lnTo>
                    <a:pt x="76" y="251"/>
                  </a:lnTo>
                  <a:lnTo>
                    <a:pt x="125" y="232"/>
                  </a:lnTo>
                  <a:lnTo>
                    <a:pt x="253" y="190"/>
                  </a:lnTo>
                  <a:lnTo>
                    <a:pt x="306" y="161"/>
                  </a:lnTo>
                  <a:lnTo>
                    <a:pt x="354" y="137"/>
                  </a:lnTo>
                  <a:lnTo>
                    <a:pt x="399" y="106"/>
                  </a:lnTo>
                  <a:lnTo>
                    <a:pt x="449" y="64"/>
                  </a:lnTo>
                  <a:lnTo>
                    <a:pt x="473" y="44"/>
                  </a:lnTo>
                  <a:lnTo>
                    <a:pt x="490" y="28"/>
                  </a:lnTo>
                  <a:lnTo>
                    <a:pt x="509" y="17"/>
                  </a:lnTo>
                  <a:lnTo>
                    <a:pt x="555" y="0"/>
                  </a:lnTo>
                  <a:lnTo>
                    <a:pt x="650" y="9"/>
                  </a:lnTo>
                  <a:lnTo>
                    <a:pt x="718" y="76"/>
                  </a:lnTo>
                  <a:lnTo>
                    <a:pt x="736" y="135"/>
                  </a:lnTo>
                  <a:lnTo>
                    <a:pt x="732" y="154"/>
                  </a:lnTo>
                  <a:lnTo>
                    <a:pt x="713" y="150"/>
                  </a:lnTo>
                  <a:lnTo>
                    <a:pt x="669" y="110"/>
                  </a:lnTo>
                  <a:lnTo>
                    <a:pt x="623" y="64"/>
                  </a:lnTo>
                  <a:lnTo>
                    <a:pt x="559" y="45"/>
                  </a:lnTo>
                  <a:lnTo>
                    <a:pt x="509" y="87"/>
                  </a:lnTo>
                  <a:lnTo>
                    <a:pt x="487" y="106"/>
                  </a:lnTo>
                  <a:lnTo>
                    <a:pt x="460" y="129"/>
                  </a:lnTo>
                  <a:lnTo>
                    <a:pt x="433" y="146"/>
                  </a:lnTo>
                  <a:lnTo>
                    <a:pt x="380" y="175"/>
                  </a:lnTo>
                  <a:lnTo>
                    <a:pt x="327" y="198"/>
                  </a:lnTo>
                  <a:lnTo>
                    <a:pt x="268" y="224"/>
                  </a:lnTo>
                  <a:lnTo>
                    <a:pt x="137" y="266"/>
                  </a:lnTo>
                  <a:lnTo>
                    <a:pt x="65" y="306"/>
                  </a:lnTo>
                  <a:lnTo>
                    <a:pt x="27" y="378"/>
                  </a:lnTo>
                  <a:lnTo>
                    <a:pt x="19" y="388"/>
                  </a:lnTo>
                  <a:lnTo>
                    <a:pt x="10" y="388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Freeform 969"/>
            <p:cNvSpPr>
              <a:spLocks/>
            </p:cNvSpPr>
            <p:nvPr/>
          </p:nvSpPr>
          <p:spPr bwMode="auto">
            <a:xfrm>
              <a:off x="2378" y="2964"/>
              <a:ext cx="72" cy="69"/>
            </a:xfrm>
            <a:custGeom>
              <a:avLst/>
              <a:gdLst>
                <a:gd name="T0" fmla="*/ 1 w 144"/>
                <a:gd name="T1" fmla="*/ 0 h 139"/>
                <a:gd name="T2" fmla="*/ 1 w 144"/>
                <a:gd name="T3" fmla="*/ 0 h 139"/>
                <a:gd name="T4" fmla="*/ 1 w 144"/>
                <a:gd name="T5" fmla="*/ 0 h 139"/>
                <a:gd name="T6" fmla="*/ 1 w 144"/>
                <a:gd name="T7" fmla="*/ 0 h 139"/>
                <a:gd name="T8" fmla="*/ 1 w 144"/>
                <a:gd name="T9" fmla="*/ 0 h 139"/>
                <a:gd name="T10" fmla="*/ 1 w 144"/>
                <a:gd name="T11" fmla="*/ 0 h 139"/>
                <a:gd name="T12" fmla="*/ 1 w 144"/>
                <a:gd name="T13" fmla="*/ 0 h 139"/>
                <a:gd name="T14" fmla="*/ 1 w 144"/>
                <a:gd name="T15" fmla="*/ 0 h 139"/>
                <a:gd name="T16" fmla="*/ 1 w 144"/>
                <a:gd name="T17" fmla="*/ 0 h 139"/>
                <a:gd name="T18" fmla="*/ 1 w 144"/>
                <a:gd name="T19" fmla="*/ 0 h 139"/>
                <a:gd name="T20" fmla="*/ 1 w 144"/>
                <a:gd name="T21" fmla="*/ 0 h 139"/>
                <a:gd name="T22" fmla="*/ 0 w 144"/>
                <a:gd name="T23" fmla="*/ 0 h 139"/>
                <a:gd name="T24" fmla="*/ 1 w 144"/>
                <a:gd name="T25" fmla="*/ 0 h 139"/>
                <a:gd name="T26" fmla="*/ 1 w 144"/>
                <a:gd name="T27" fmla="*/ 0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"/>
                <a:gd name="T43" fmla="*/ 0 h 139"/>
                <a:gd name="T44" fmla="*/ 144 w 144"/>
                <a:gd name="T45" fmla="*/ 139 h 1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" h="139">
                  <a:moveTo>
                    <a:pt x="11" y="110"/>
                  </a:moveTo>
                  <a:lnTo>
                    <a:pt x="49" y="89"/>
                  </a:lnTo>
                  <a:lnTo>
                    <a:pt x="77" y="57"/>
                  </a:lnTo>
                  <a:lnTo>
                    <a:pt x="110" y="15"/>
                  </a:lnTo>
                  <a:lnTo>
                    <a:pt x="129" y="0"/>
                  </a:lnTo>
                  <a:lnTo>
                    <a:pt x="144" y="17"/>
                  </a:lnTo>
                  <a:lnTo>
                    <a:pt x="127" y="49"/>
                  </a:lnTo>
                  <a:lnTo>
                    <a:pt x="100" y="76"/>
                  </a:lnTo>
                  <a:lnTo>
                    <a:pt x="64" y="114"/>
                  </a:lnTo>
                  <a:lnTo>
                    <a:pt x="43" y="127"/>
                  </a:lnTo>
                  <a:lnTo>
                    <a:pt x="17" y="139"/>
                  </a:lnTo>
                  <a:lnTo>
                    <a:pt x="0" y="127"/>
                  </a:lnTo>
                  <a:lnTo>
                    <a:pt x="11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Freeform 970"/>
            <p:cNvSpPr>
              <a:spLocks/>
            </p:cNvSpPr>
            <p:nvPr/>
          </p:nvSpPr>
          <p:spPr bwMode="auto">
            <a:xfrm>
              <a:off x="2441" y="2972"/>
              <a:ext cx="70" cy="138"/>
            </a:xfrm>
            <a:custGeom>
              <a:avLst/>
              <a:gdLst>
                <a:gd name="T0" fmla="*/ 0 w 141"/>
                <a:gd name="T1" fmla="*/ 0 h 278"/>
                <a:gd name="T2" fmla="*/ 0 w 141"/>
                <a:gd name="T3" fmla="*/ 0 h 278"/>
                <a:gd name="T4" fmla="*/ 0 w 141"/>
                <a:gd name="T5" fmla="*/ 0 h 278"/>
                <a:gd name="T6" fmla="*/ 0 w 141"/>
                <a:gd name="T7" fmla="*/ 0 h 278"/>
                <a:gd name="T8" fmla="*/ 0 w 141"/>
                <a:gd name="T9" fmla="*/ 0 h 278"/>
                <a:gd name="T10" fmla="*/ 0 w 141"/>
                <a:gd name="T11" fmla="*/ 0 h 278"/>
                <a:gd name="T12" fmla="*/ 0 w 141"/>
                <a:gd name="T13" fmla="*/ 0 h 278"/>
                <a:gd name="T14" fmla="*/ 0 w 141"/>
                <a:gd name="T15" fmla="*/ 0 h 278"/>
                <a:gd name="T16" fmla="*/ 0 w 141"/>
                <a:gd name="T17" fmla="*/ 0 h 278"/>
                <a:gd name="T18" fmla="*/ 0 w 141"/>
                <a:gd name="T19" fmla="*/ 0 h 278"/>
                <a:gd name="T20" fmla="*/ 0 w 141"/>
                <a:gd name="T21" fmla="*/ 0 h 278"/>
                <a:gd name="T22" fmla="*/ 0 w 141"/>
                <a:gd name="T23" fmla="*/ 0 h 278"/>
                <a:gd name="T24" fmla="*/ 0 w 141"/>
                <a:gd name="T25" fmla="*/ 0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278"/>
                <a:gd name="T41" fmla="*/ 141 w 141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278">
                  <a:moveTo>
                    <a:pt x="19" y="0"/>
                  </a:moveTo>
                  <a:lnTo>
                    <a:pt x="122" y="88"/>
                  </a:lnTo>
                  <a:lnTo>
                    <a:pt x="141" y="190"/>
                  </a:lnTo>
                  <a:lnTo>
                    <a:pt x="135" y="263"/>
                  </a:lnTo>
                  <a:lnTo>
                    <a:pt x="122" y="278"/>
                  </a:lnTo>
                  <a:lnTo>
                    <a:pt x="106" y="264"/>
                  </a:lnTo>
                  <a:lnTo>
                    <a:pt x="85" y="194"/>
                  </a:lnTo>
                  <a:lnTo>
                    <a:pt x="72" y="112"/>
                  </a:lnTo>
                  <a:lnTo>
                    <a:pt x="42" y="63"/>
                  </a:lnTo>
                  <a:lnTo>
                    <a:pt x="4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Freeform 971"/>
            <p:cNvSpPr>
              <a:spLocks/>
            </p:cNvSpPr>
            <p:nvPr/>
          </p:nvSpPr>
          <p:spPr bwMode="auto">
            <a:xfrm>
              <a:off x="2026" y="3110"/>
              <a:ext cx="376" cy="91"/>
            </a:xfrm>
            <a:custGeom>
              <a:avLst/>
              <a:gdLst>
                <a:gd name="T0" fmla="*/ 0 w 753"/>
                <a:gd name="T1" fmla="*/ 1 h 180"/>
                <a:gd name="T2" fmla="*/ 0 w 753"/>
                <a:gd name="T3" fmla="*/ 1 h 180"/>
                <a:gd name="T4" fmla="*/ 0 w 753"/>
                <a:gd name="T5" fmla="*/ 1 h 180"/>
                <a:gd name="T6" fmla="*/ 0 w 753"/>
                <a:gd name="T7" fmla="*/ 1 h 180"/>
                <a:gd name="T8" fmla="*/ 0 w 753"/>
                <a:gd name="T9" fmla="*/ 1 h 180"/>
                <a:gd name="T10" fmla="*/ 0 w 753"/>
                <a:gd name="T11" fmla="*/ 1 h 180"/>
                <a:gd name="T12" fmla="*/ 0 w 753"/>
                <a:gd name="T13" fmla="*/ 1 h 180"/>
                <a:gd name="T14" fmla="*/ 0 w 753"/>
                <a:gd name="T15" fmla="*/ 1 h 180"/>
                <a:gd name="T16" fmla="*/ 0 w 753"/>
                <a:gd name="T17" fmla="*/ 1 h 180"/>
                <a:gd name="T18" fmla="*/ 0 w 753"/>
                <a:gd name="T19" fmla="*/ 1 h 180"/>
                <a:gd name="T20" fmla="*/ 0 w 753"/>
                <a:gd name="T21" fmla="*/ 0 h 180"/>
                <a:gd name="T22" fmla="*/ 0 w 753"/>
                <a:gd name="T23" fmla="*/ 1 h 180"/>
                <a:gd name="T24" fmla="*/ 0 w 753"/>
                <a:gd name="T25" fmla="*/ 1 h 180"/>
                <a:gd name="T26" fmla="*/ 0 w 753"/>
                <a:gd name="T27" fmla="*/ 1 h 180"/>
                <a:gd name="T28" fmla="*/ 0 w 753"/>
                <a:gd name="T29" fmla="*/ 1 h 180"/>
                <a:gd name="T30" fmla="*/ 0 w 753"/>
                <a:gd name="T31" fmla="*/ 1 h 180"/>
                <a:gd name="T32" fmla="*/ 0 w 753"/>
                <a:gd name="T33" fmla="*/ 1 h 180"/>
                <a:gd name="T34" fmla="*/ 0 w 753"/>
                <a:gd name="T35" fmla="*/ 1 h 180"/>
                <a:gd name="T36" fmla="*/ 0 w 753"/>
                <a:gd name="T37" fmla="*/ 1 h 180"/>
                <a:gd name="T38" fmla="*/ 0 w 753"/>
                <a:gd name="T39" fmla="*/ 1 h 180"/>
                <a:gd name="T40" fmla="*/ 0 w 753"/>
                <a:gd name="T41" fmla="*/ 1 h 180"/>
                <a:gd name="T42" fmla="*/ 0 w 753"/>
                <a:gd name="T43" fmla="*/ 1 h 180"/>
                <a:gd name="T44" fmla="*/ 0 w 753"/>
                <a:gd name="T45" fmla="*/ 1 h 180"/>
                <a:gd name="T46" fmla="*/ 0 w 753"/>
                <a:gd name="T47" fmla="*/ 1 h 180"/>
                <a:gd name="T48" fmla="*/ 0 w 753"/>
                <a:gd name="T49" fmla="*/ 1 h 180"/>
                <a:gd name="T50" fmla="*/ 0 w 753"/>
                <a:gd name="T51" fmla="*/ 1 h 1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53"/>
                <a:gd name="T79" fmla="*/ 0 h 180"/>
                <a:gd name="T80" fmla="*/ 753 w 753"/>
                <a:gd name="T81" fmla="*/ 180 h 1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53" h="180">
                  <a:moveTo>
                    <a:pt x="18" y="116"/>
                  </a:moveTo>
                  <a:lnTo>
                    <a:pt x="130" y="129"/>
                  </a:lnTo>
                  <a:lnTo>
                    <a:pt x="240" y="123"/>
                  </a:lnTo>
                  <a:lnTo>
                    <a:pt x="379" y="127"/>
                  </a:lnTo>
                  <a:lnTo>
                    <a:pt x="517" y="116"/>
                  </a:lnTo>
                  <a:lnTo>
                    <a:pt x="569" y="101"/>
                  </a:lnTo>
                  <a:lnTo>
                    <a:pt x="614" y="70"/>
                  </a:lnTo>
                  <a:lnTo>
                    <a:pt x="650" y="40"/>
                  </a:lnTo>
                  <a:lnTo>
                    <a:pt x="669" y="26"/>
                  </a:lnTo>
                  <a:lnTo>
                    <a:pt x="688" y="13"/>
                  </a:lnTo>
                  <a:lnTo>
                    <a:pt x="738" y="0"/>
                  </a:lnTo>
                  <a:lnTo>
                    <a:pt x="753" y="11"/>
                  </a:lnTo>
                  <a:lnTo>
                    <a:pt x="742" y="26"/>
                  </a:lnTo>
                  <a:lnTo>
                    <a:pt x="696" y="47"/>
                  </a:lnTo>
                  <a:lnTo>
                    <a:pt x="666" y="83"/>
                  </a:lnTo>
                  <a:lnTo>
                    <a:pt x="635" y="127"/>
                  </a:lnTo>
                  <a:lnTo>
                    <a:pt x="593" y="161"/>
                  </a:lnTo>
                  <a:lnTo>
                    <a:pt x="531" y="180"/>
                  </a:lnTo>
                  <a:lnTo>
                    <a:pt x="386" y="180"/>
                  </a:lnTo>
                  <a:lnTo>
                    <a:pt x="240" y="167"/>
                  </a:lnTo>
                  <a:lnTo>
                    <a:pt x="124" y="165"/>
                  </a:lnTo>
                  <a:lnTo>
                    <a:pt x="10" y="142"/>
                  </a:lnTo>
                  <a:lnTo>
                    <a:pt x="0" y="123"/>
                  </a:lnTo>
                  <a:lnTo>
                    <a:pt x="6" y="116"/>
                  </a:lnTo>
                  <a:lnTo>
                    <a:pt x="1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Freeform 972"/>
            <p:cNvSpPr>
              <a:spLocks/>
            </p:cNvSpPr>
            <p:nvPr/>
          </p:nvSpPr>
          <p:spPr bwMode="auto">
            <a:xfrm>
              <a:off x="2396" y="3127"/>
              <a:ext cx="110" cy="32"/>
            </a:xfrm>
            <a:custGeom>
              <a:avLst/>
              <a:gdLst>
                <a:gd name="T0" fmla="*/ 1 w 218"/>
                <a:gd name="T1" fmla="*/ 1 h 63"/>
                <a:gd name="T2" fmla="*/ 1 w 218"/>
                <a:gd name="T3" fmla="*/ 1 h 63"/>
                <a:gd name="T4" fmla="*/ 1 w 218"/>
                <a:gd name="T5" fmla="*/ 1 h 63"/>
                <a:gd name="T6" fmla="*/ 1 w 218"/>
                <a:gd name="T7" fmla="*/ 0 h 63"/>
                <a:gd name="T8" fmla="*/ 1 w 218"/>
                <a:gd name="T9" fmla="*/ 1 h 63"/>
                <a:gd name="T10" fmla="*/ 1 w 218"/>
                <a:gd name="T11" fmla="*/ 1 h 63"/>
                <a:gd name="T12" fmla="*/ 1 w 218"/>
                <a:gd name="T13" fmla="*/ 1 h 63"/>
                <a:gd name="T14" fmla="*/ 1 w 218"/>
                <a:gd name="T15" fmla="*/ 1 h 63"/>
                <a:gd name="T16" fmla="*/ 1 w 218"/>
                <a:gd name="T17" fmla="*/ 1 h 63"/>
                <a:gd name="T18" fmla="*/ 0 w 218"/>
                <a:gd name="T19" fmla="*/ 1 h 63"/>
                <a:gd name="T20" fmla="*/ 1 w 218"/>
                <a:gd name="T21" fmla="*/ 1 h 63"/>
                <a:gd name="T22" fmla="*/ 1 w 218"/>
                <a:gd name="T23" fmla="*/ 1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8"/>
                <a:gd name="T37" fmla="*/ 0 h 63"/>
                <a:gd name="T38" fmla="*/ 218 w 218"/>
                <a:gd name="T39" fmla="*/ 63 h 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8" h="63">
                  <a:moveTo>
                    <a:pt x="13" y="34"/>
                  </a:moveTo>
                  <a:lnTo>
                    <a:pt x="106" y="17"/>
                  </a:lnTo>
                  <a:lnTo>
                    <a:pt x="178" y="4"/>
                  </a:lnTo>
                  <a:lnTo>
                    <a:pt x="199" y="0"/>
                  </a:lnTo>
                  <a:lnTo>
                    <a:pt x="218" y="8"/>
                  </a:lnTo>
                  <a:lnTo>
                    <a:pt x="211" y="25"/>
                  </a:lnTo>
                  <a:lnTo>
                    <a:pt x="190" y="40"/>
                  </a:lnTo>
                  <a:lnTo>
                    <a:pt x="112" y="55"/>
                  </a:lnTo>
                  <a:lnTo>
                    <a:pt x="17" y="63"/>
                  </a:lnTo>
                  <a:lnTo>
                    <a:pt x="0" y="49"/>
                  </a:lnTo>
                  <a:lnTo>
                    <a:pt x="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Freeform 973"/>
            <p:cNvSpPr>
              <a:spLocks/>
            </p:cNvSpPr>
            <p:nvPr/>
          </p:nvSpPr>
          <p:spPr bwMode="auto">
            <a:xfrm>
              <a:off x="2405" y="2908"/>
              <a:ext cx="34" cy="66"/>
            </a:xfrm>
            <a:custGeom>
              <a:avLst/>
              <a:gdLst>
                <a:gd name="T0" fmla="*/ 1 w 68"/>
                <a:gd name="T1" fmla="*/ 0 h 133"/>
                <a:gd name="T2" fmla="*/ 1 w 68"/>
                <a:gd name="T3" fmla="*/ 0 h 133"/>
                <a:gd name="T4" fmla="*/ 1 w 68"/>
                <a:gd name="T5" fmla="*/ 0 h 133"/>
                <a:gd name="T6" fmla="*/ 1 w 68"/>
                <a:gd name="T7" fmla="*/ 0 h 133"/>
                <a:gd name="T8" fmla="*/ 1 w 68"/>
                <a:gd name="T9" fmla="*/ 0 h 133"/>
                <a:gd name="T10" fmla="*/ 1 w 68"/>
                <a:gd name="T11" fmla="*/ 0 h 133"/>
                <a:gd name="T12" fmla="*/ 0 w 68"/>
                <a:gd name="T13" fmla="*/ 0 h 133"/>
                <a:gd name="T14" fmla="*/ 1 w 68"/>
                <a:gd name="T15" fmla="*/ 0 h 133"/>
                <a:gd name="T16" fmla="*/ 1 w 68"/>
                <a:gd name="T17" fmla="*/ 0 h 133"/>
                <a:gd name="T18" fmla="*/ 1 w 68"/>
                <a:gd name="T19" fmla="*/ 0 h 133"/>
                <a:gd name="T20" fmla="*/ 1 w 68"/>
                <a:gd name="T21" fmla="*/ 0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33"/>
                <a:gd name="T35" fmla="*/ 68 w 68"/>
                <a:gd name="T36" fmla="*/ 133 h 1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33">
                  <a:moveTo>
                    <a:pt x="38" y="13"/>
                  </a:moveTo>
                  <a:lnTo>
                    <a:pt x="43" y="44"/>
                  </a:lnTo>
                  <a:lnTo>
                    <a:pt x="49" y="82"/>
                  </a:lnTo>
                  <a:lnTo>
                    <a:pt x="68" y="112"/>
                  </a:lnTo>
                  <a:lnTo>
                    <a:pt x="66" y="133"/>
                  </a:lnTo>
                  <a:lnTo>
                    <a:pt x="45" y="131"/>
                  </a:lnTo>
                  <a:lnTo>
                    <a:pt x="0" y="44"/>
                  </a:lnTo>
                  <a:lnTo>
                    <a:pt x="9" y="13"/>
                  </a:lnTo>
                  <a:lnTo>
                    <a:pt x="24" y="0"/>
                  </a:lnTo>
                  <a:lnTo>
                    <a:pt x="3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974"/>
            <p:cNvSpPr>
              <a:spLocks/>
            </p:cNvSpPr>
            <p:nvPr/>
          </p:nvSpPr>
          <p:spPr bwMode="auto">
            <a:xfrm>
              <a:off x="2273" y="2923"/>
              <a:ext cx="28" cy="53"/>
            </a:xfrm>
            <a:custGeom>
              <a:avLst/>
              <a:gdLst>
                <a:gd name="T0" fmla="*/ 0 w 57"/>
                <a:gd name="T1" fmla="*/ 0 h 107"/>
                <a:gd name="T2" fmla="*/ 0 w 57"/>
                <a:gd name="T3" fmla="*/ 0 h 107"/>
                <a:gd name="T4" fmla="*/ 0 w 57"/>
                <a:gd name="T5" fmla="*/ 0 h 107"/>
                <a:gd name="T6" fmla="*/ 0 w 57"/>
                <a:gd name="T7" fmla="*/ 0 h 107"/>
                <a:gd name="T8" fmla="*/ 0 w 57"/>
                <a:gd name="T9" fmla="*/ 0 h 107"/>
                <a:gd name="T10" fmla="*/ 0 w 57"/>
                <a:gd name="T11" fmla="*/ 0 h 107"/>
                <a:gd name="T12" fmla="*/ 0 w 57"/>
                <a:gd name="T13" fmla="*/ 0 h 107"/>
                <a:gd name="T14" fmla="*/ 0 w 57"/>
                <a:gd name="T15" fmla="*/ 0 h 107"/>
                <a:gd name="T16" fmla="*/ 0 w 57"/>
                <a:gd name="T17" fmla="*/ 0 h 107"/>
                <a:gd name="T18" fmla="*/ 0 w 57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07"/>
                <a:gd name="T32" fmla="*/ 57 w 57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07">
                  <a:moveTo>
                    <a:pt x="24" y="6"/>
                  </a:moveTo>
                  <a:lnTo>
                    <a:pt x="51" y="50"/>
                  </a:lnTo>
                  <a:lnTo>
                    <a:pt x="57" y="88"/>
                  </a:lnTo>
                  <a:lnTo>
                    <a:pt x="49" y="107"/>
                  </a:lnTo>
                  <a:lnTo>
                    <a:pt x="32" y="99"/>
                  </a:lnTo>
                  <a:lnTo>
                    <a:pt x="9" y="63"/>
                  </a:lnTo>
                  <a:lnTo>
                    <a:pt x="0" y="19"/>
                  </a:lnTo>
                  <a:lnTo>
                    <a:pt x="5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Freeform 975"/>
            <p:cNvSpPr>
              <a:spLocks/>
            </p:cNvSpPr>
            <p:nvPr/>
          </p:nvSpPr>
          <p:spPr bwMode="auto">
            <a:xfrm>
              <a:off x="2202" y="2835"/>
              <a:ext cx="245" cy="39"/>
            </a:xfrm>
            <a:custGeom>
              <a:avLst/>
              <a:gdLst>
                <a:gd name="T0" fmla="*/ 1 w 490"/>
                <a:gd name="T1" fmla="*/ 1 h 77"/>
                <a:gd name="T2" fmla="*/ 1 w 490"/>
                <a:gd name="T3" fmla="*/ 0 h 77"/>
                <a:gd name="T4" fmla="*/ 1 w 490"/>
                <a:gd name="T5" fmla="*/ 1 h 77"/>
                <a:gd name="T6" fmla="*/ 1 w 490"/>
                <a:gd name="T7" fmla="*/ 1 h 77"/>
                <a:gd name="T8" fmla="*/ 1 w 490"/>
                <a:gd name="T9" fmla="*/ 1 h 77"/>
                <a:gd name="T10" fmla="*/ 1 w 490"/>
                <a:gd name="T11" fmla="*/ 1 h 77"/>
                <a:gd name="T12" fmla="*/ 1 w 490"/>
                <a:gd name="T13" fmla="*/ 1 h 77"/>
                <a:gd name="T14" fmla="*/ 1 w 490"/>
                <a:gd name="T15" fmla="*/ 1 h 77"/>
                <a:gd name="T16" fmla="*/ 1 w 490"/>
                <a:gd name="T17" fmla="*/ 1 h 77"/>
                <a:gd name="T18" fmla="*/ 1 w 490"/>
                <a:gd name="T19" fmla="*/ 1 h 77"/>
                <a:gd name="T20" fmla="*/ 1 w 490"/>
                <a:gd name="T21" fmla="*/ 1 h 77"/>
                <a:gd name="T22" fmla="*/ 1 w 490"/>
                <a:gd name="T23" fmla="*/ 1 h 77"/>
                <a:gd name="T24" fmla="*/ 0 w 490"/>
                <a:gd name="T25" fmla="*/ 1 h 77"/>
                <a:gd name="T26" fmla="*/ 1 w 490"/>
                <a:gd name="T27" fmla="*/ 1 h 77"/>
                <a:gd name="T28" fmla="*/ 1 w 490"/>
                <a:gd name="T29" fmla="*/ 1 h 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0"/>
                <a:gd name="T46" fmla="*/ 0 h 77"/>
                <a:gd name="T47" fmla="*/ 490 w 490"/>
                <a:gd name="T48" fmla="*/ 77 h 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0" h="77">
                  <a:moveTo>
                    <a:pt x="11" y="7"/>
                  </a:moveTo>
                  <a:lnTo>
                    <a:pt x="127" y="0"/>
                  </a:lnTo>
                  <a:lnTo>
                    <a:pt x="243" y="22"/>
                  </a:lnTo>
                  <a:lnTo>
                    <a:pt x="355" y="36"/>
                  </a:lnTo>
                  <a:lnTo>
                    <a:pt x="466" y="30"/>
                  </a:lnTo>
                  <a:lnTo>
                    <a:pt x="490" y="51"/>
                  </a:lnTo>
                  <a:lnTo>
                    <a:pt x="487" y="68"/>
                  </a:lnTo>
                  <a:lnTo>
                    <a:pt x="469" y="77"/>
                  </a:lnTo>
                  <a:lnTo>
                    <a:pt x="354" y="76"/>
                  </a:lnTo>
                  <a:lnTo>
                    <a:pt x="238" y="55"/>
                  </a:lnTo>
                  <a:lnTo>
                    <a:pt x="127" y="30"/>
                  </a:lnTo>
                  <a:lnTo>
                    <a:pt x="17" y="34"/>
                  </a:lnTo>
                  <a:lnTo>
                    <a:pt x="0" y="22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Freeform 976"/>
            <p:cNvSpPr>
              <a:spLocks/>
            </p:cNvSpPr>
            <p:nvPr/>
          </p:nvSpPr>
          <p:spPr bwMode="auto">
            <a:xfrm>
              <a:off x="2424" y="2850"/>
              <a:ext cx="48" cy="67"/>
            </a:xfrm>
            <a:custGeom>
              <a:avLst/>
              <a:gdLst>
                <a:gd name="T0" fmla="*/ 0 w 97"/>
                <a:gd name="T1" fmla="*/ 1 h 133"/>
                <a:gd name="T2" fmla="*/ 0 w 97"/>
                <a:gd name="T3" fmla="*/ 1 h 133"/>
                <a:gd name="T4" fmla="*/ 0 w 97"/>
                <a:gd name="T5" fmla="*/ 1 h 133"/>
                <a:gd name="T6" fmla="*/ 0 w 97"/>
                <a:gd name="T7" fmla="*/ 1 h 133"/>
                <a:gd name="T8" fmla="*/ 0 w 97"/>
                <a:gd name="T9" fmla="*/ 1 h 133"/>
                <a:gd name="T10" fmla="*/ 0 w 97"/>
                <a:gd name="T11" fmla="*/ 1 h 133"/>
                <a:gd name="T12" fmla="*/ 0 w 97"/>
                <a:gd name="T13" fmla="*/ 1 h 133"/>
                <a:gd name="T14" fmla="*/ 0 w 97"/>
                <a:gd name="T15" fmla="*/ 1 h 133"/>
                <a:gd name="T16" fmla="*/ 0 w 97"/>
                <a:gd name="T17" fmla="*/ 1 h 133"/>
                <a:gd name="T18" fmla="*/ 0 w 97"/>
                <a:gd name="T19" fmla="*/ 1 h 133"/>
                <a:gd name="T20" fmla="*/ 0 w 97"/>
                <a:gd name="T21" fmla="*/ 1 h 133"/>
                <a:gd name="T22" fmla="*/ 0 w 97"/>
                <a:gd name="T23" fmla="*/ 0 h 133"/>
                <a:gd name="T24" fmla="*/ 0 w 97"/>
                <a:gd name="T25" fmla="*/ 1 h 133"/>
                <a:gd name="T26" fmla="*/ 0 w 97"/>
                <a:gd name="T27" fmla="*/ 1 h 1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7"/>
                <a:gd name="T43" fmla="*/ 0 h 133"/>
                <a:gd name="T44" fmla="*/ 97 w 97"/>
                <a:gd name="T45" fmla="*/ 133 h 1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7" h="133">
                  <a:moveTo>
                    <a:pt x="40" y="9"/>
                  </a:moveTo>
                  <a:lnTo>
                    <a:pt x="64" y="27"/>
                  </a:lnTo>
                  <a:lnTo>
                    <a:pt x="76" y="61"/>
                  </a:lnTo>
                  <a:lnTo>
                    <a:pt x="93" y="95"/>
                  </a:lnTo>
                  <a:lnTo>
                    <a:pt x="97" y="118"/>
                  </a:lnTo>
                  <a:lnTo>
                    <a:pt x="85" y="133"/>
                  </a:lnTo>
                  <a:lnTo>
                    <a:pt x="45" y="125"/>
                  </a:lnTo>
                  <a:lnTo>
                    <a:pt x="38" y="68"/>
                  </a:lnTo>
                  <a:lnTo>
                    <a:pt x="4" y="40"/>
                  </a:lnTo>
                  <a:lnTo>
                    <a:pt x="0" y="23"/>
                  </a:lnTo>
                  <a:lnTo>
                    <a:pt x="13" y="8"/>
                  </a:lnTo>
                  <a:lnTo>
                    <a:pt x="30" y="0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Freeform 977"/>
            <p:cNvSpPr>
              <a:spLocks/>
            </p:cNvSpPr>
            <p:nvPr/>
          </p:nvSpPr>
          <p:spPr bwMode="auto">
            <a:xfrm>
              <a:off x="2157" y="3075"/>
              <a:ext cx="81" cy="112"/>
            </a:xfrm>
            <a:custGeom>
              <a:avLst/>
              <a:gdLst>
                <a:gd name="T0" fmla="*/ 1 w 161"/>
                <a:gd name="T1" fmla="*/ 0 h 225"/>
                <a:gd name="T2" fmla="*/ 1 w 161"/>
                <a:gd name="T3" fmla="*/ 0 h 225"/>
                <a:gd name="T4" fmla="*/ 1 w 161"/>
                <a:gd name="T5" fmla="*/ 0 h 225"/>
                <a:gd name="T6" fmla="*/ 1 w 161"/>
                <a:gd name="T7" fmla="*/ 0 h 225"/>
                <a:gd name="T8" fmla="*/ 1 w 161"/>
                <a:gd name="T9" fmla="*/ 0 h 225"/>
                <a:gd name="T10" fmla="*/ 1 w 161"/>
                <a:gd name="T11" fmla="*/ 0 h 225"/>
                <a:gd name="T12" fmla="*/ 1 w 161"/>
                <a:gd name="T13" fmla="*/ 0 h 225"/>
                <a:gd name="T14" fmla="*/ 1 w 161"/>
                <a:gd name="T15" fmla="*/ 0 h 225"/>
                <a:gd name="T16" fmla="*/ 1 w 161"/>
                <a:gd name="T17" fmla="*/ 0 h 225"/>
                <a:gd name="T18" fmla="*/ 1 w 161"/>
                <a:gd name="T19" fmla="*/ 0 h 225"/>
                <a:gd name="T20" fmla="*/ 1 w 161"/>
                <a:gd name="T21" fmla="*/ 0 h 225"/>
                <a:gd name="T22" fmla="*/ 1 w 161"/>
                <a:gd name="T23" fmla="*/ 0 h 225"/>
                <a:gd name="T24" fmla="*/ 0 w 161"/>
                <a:gd name="T25" fmla="*/ 0 h 225"/>
                <a:gd name="T26" fmla="*/ 1 w 161"/>
                <a:gd name="T27" fmla="*/ 0 h 225"/>
                <a:gd name="T28" fmla="*/ 1 w 161"/>
                <a:gd name="T29" fmla="*/ 0 h 225"/>
                <a:gd name="T30" fmla="*/ 1 w 161"/>
                <a:gd name="T31" fmla="*/ 0 h 2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"/>
                <a:gd name="T49" fmla="*/ 0 h 225"/>
                <a:gd name="T50" fmla="*/ 161 w 161"/>
                <a:gd name="T51" fmla="*/ 225 h 2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" h="225">
                  <a:moveTo>
                    <a:pt x="19" y="0"/>
                  </a:moveTo>
                  <a:lnTo>
                    <a:pt x="99" y="37"/>
                  </a:lnTo>
                  <a:lnTo>
                    <a:pt x="146" y="105"/>
                  </a:lnTo>
                  <a:lnTo>
                    <a:pt x="161" y="181"/>
                  </a:lnTo>
                  <a:lnTo>
                    <a:pt x="148" y="213"/>
                  </a:lnTo>
                  <a:lnTo>
                    <a:pt x="118" y="225"/>
                  </a:lnTo>
                  <a:lnTo>
                    <a:pt x="87" y="213"/>
                  </a:lnTo>
                  <a:lnTo>
                    <a:pt x="74" y="181"/>
                  </a:lnTo>
                  <a:lnTo>
                    <a:pt x="78" y="120"/>
                  </a:lnTo>
                  <a:lnTo>
                    <a:pt x="55" y="61"/>
                  </a:lnTo>
                  <a:lnTo>
                    <a:pt x="38" y="42"/>
                  </a:lnTo>
                  <a:lnTo>
                    <a:pt x="9" y="27"/>
                  </a:lnTo>
                  <a:lnTo>
                    <a:pt x="0" y="8"/>
                  </a:lnTo>
                  <a:lnTo>
                    <a:pt x="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Freeform 978"/>
            <p:cNvSpPr>
              <a:spLocks/>
            </p:cNvSpPr>
            <p:nvPr/>
          </p:nvSpPr>
          <p:spPr bwMode="auto">
            <a:xfrm>
              <a:off x="3066" y="1648"/>
              <a:ext cx="61" cy="46"/>
            </a:xfrm>
            <a:custGeom>
              <a:avLst/>
              <a:gdLst>
                <a:gd name="T0" fmla="*/ 1 w 121"/>
                <a:gd name="T1" fmla="*/ 0 h 94"/>
                <a:gd name="T2" fmla="*/ 1 w 121"/>
                <a:gd name="T3" fmla="*/ 0 h 94"/>
                <a:gd name="T4" fmla="*/ 1 w 121"/>
                <a:gd name="T5" fmla="*/ 0 h 94"/>
                <a:gd name="T6" fmla="*/ 1 w 121"/>
                <a:gd name="T7" fmla="*/ 0 h 94"/>
                <a:gd name="T8" fmla="*/ 1 w 121"/>
                <a:gd name="T9" fmla="*/ 0 h 94"/>
                <a:gd name="T10" fmla="*/ 1 w 121"/>
                <a:gd name="T11" fmla="*/ 0 h 94"/>
                <a:gd name="T12" fmla="*/ 1 w 121"/>
                <a:gd name="T13" fmla="*/ 0 h 94"/>
                <a:gd name="T14" fmla="*/ 1 w 121"/>
                <a:gd name="T15" fmla="*/ 0 h 94"/>
                <a:gd name="T16" fmla="*/ 0 w 121"/>
                <a:gd name="T17" fmla="*/ 0 h 94"/>
                <a:gd name="T18" fmla="*/ 1 w 121"/>
                <a:gd name="T19" fmla="*/ 0 h 94"/>
                <a:gd name="T20" fmla="*/ 1 w 121"/>
                <a:gd name="T21" fmla="*/ 0 h 94"/>
                <a:gd name="T22" fmla="*/ 1 w 121"/>
                <a:gd name="T23" fmla="*/ 0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1"/>
                <a:gd name="T37" fmla="*/ 0 h 94"/>
                <a:gd name="T38" fmla="*/ 121 w 121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1" h="94">
                  <a:moveTo>
                    <a:pt x="26" y="0"/>
                  </a:moveTo>
                  <a:lnTo>
                    <a:pt x="76" y="31"/>
                  </a:lnTo>
                  <a:lnTo>
                    <a:pt x="115" y="75"/>
                  </a:lnTo>
                  <a:lnTo>
                    <a:pt x="121" y="84"/>
                  </a:lnTo>
                  <a:lnTo>
                    <a:pt x="115" y="94"/>
                  </a:lnTo>
                  <a:lnTo>
                    <a:pt x="96" y="94"/>
                  </a:lnTo>
                  <a:lnTo>
                    <a:pt x="57" y="61"/>
                  </a:lnTo>
                  <a:lnTo>
                    <a:pt x="11" y="40"/>
                  </a:lnTo>
                  <a:lnTo>
                    <a:pt x="0" y="14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Freeform 979"/>
            <p:cNvSpPr>
              <a:spLocks/>
            </p:cNvSpPr>
            <p:nvPr/>
          </p:nvSpPr>
          <p:spPr bwMode="auto">
            <a:xfrm>
              <a:off x="3169" y="1824"/>
              <a:ext cx="57" cy="112"/>
            </a:xfrm>
            <a:custGeom>
              <a:avLst/>
              <a:gdLst>
                <a:gd name="T0" fmla="*/ 1 w 114"/>
                <a:gd name="T1" fmla="*/ 1 h 224"/>
                <a:gd name="T2" fmla="*/ 1 w 114"/>
                <a:gd name="T3" fmla="*/ 1 h 224"/>
                <a:gd name="T4" fmla="*/ 1 w 114"/>
                <a:gd name="T5" fmla="*/ 1 h 224"/>
                <a:gd name="T6" fmla="*/ 1 w 114"/>
                <a:gd name="T7" fmla="*/ 1 h 224"/>
                <a:gd name="T8" fmla="*/ 1 w 114"/>
                <a:gd name="T9" fmla="*/ 1 h 224"/>
                <a:gd name="T10" fmla="*/ 1 w 114"/>
                <a:gd name="T11" fmla="*/ 1 h 224"/>
                <a:gd name="T12" fmla="*/ 1 w 114"/>
                <a:gd name="T13" fmla="*/ 1 h 224"/>
                <a:gd name="T14" fmla="*/ 1 w 114"/>
                <a:gd name="T15" fmla="*/ 1 h 224"/>
                <a:gd name="T16" fmla="*/ 1 w 114"/>
                <a:gd name="T17" fmla="*/ 1 h 224"/>
                <a:gd name="T18" fmla="*/ 0 w 114"/>
                <a:gd name="T19" fmla="*/ 1 h 224"/>
                <a:gd name="T20" fmla="*/ 1 w 114"/>
                <a:gd name="T21" fmla="*/ 0 h 224"/>
                <a:gd name="T22" fmla="*/ 1 w 114"/>
                <a:gd name="T23" fmla="*/ 1 h 224"/>
                <a:gd name="T24" fmla="*/ 1 w 114"/>
                <a:gd name="T25" fmla="*/ 1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224"/>
                <a:gd name="T41" fmla="*/ 114 w 114"/>
                <a:gd name="T42" fmla="*/ 224 h 2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224">
                  <a:moveTo>
                    <a:pt x="26" y="10"/>
                  </a:moveTo>
                  <a:lnTo>
                    <a:pt x="45" y="57"/>
                  </a:lnTo>
                  <a:lnTo>
                    <a:pt x="68" y="103"/>
                  </a:lnTo>
                  <a:lnTo>
                    <a:pt x="114" y="205"/>
                  </a:lnTo>
                  <a:lnTo>
                    <a:pt x="106" y="224"/>
                  </a:lnTo>
                  <a:lnTo>
                    <a:pt x="87" y="219"/>
                  </a:lnTo>
                  <a:lnTo>
                    <a:pt x="72" y="192"/>
                  </a:lnTo>
                  <a:lnTo>
                    <a:pt x="55" y="171"/>
                  </a:lnTo>
                  <a:lnTo>
                    <a:pt x="24" y="120"/>
                  </a:lnTo>
                  <a:lnTo>
                    <a:pt x="0" y="17"/>
                  </a:lnTo>
                  <a:lnTo>
                    <a:pt x="9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Freeform 980"/>
            <p:cNvSpPr>
              <a:spLocks/>
            </p:cNvSpPr>
            <p:nvPr/>
          </p:nvSpPr>
          <p:spPr bwMode="auto">
            <a:xfrm>
              <a:off x="2670" y="1436"/>
              <a:ext cx="90" cy="254"/>
            </a:xfrm>
            <a:custGeom>
              <a:avLst/>
              <a:gdLst>
                <a:gd name="T0" fmla="*/ 0 w 181"/>
                <a:gd name="T1" fmla="*/ 0 h 509"/>
                <a:gd name="T2" fmla="*/ 0 w 181"/>
                <a:gd name="T3" fmla="*/ 0 h 509"/>
                <a:gd name="T4" fmla="*/ 0 w 181"/>
                <a:gd name="T5" fmla="*/ 0 h 509"/>
                <a:gd name="T6" fmla="*/ 0 w 181"/>
                <a:gd name="T7" fmla="*/ 0 h 509"/>
                <a:gd name="T8" fmla="*/ 0 w 181"/>
                <a:gd name="T9" fmla="*/ 0 h 509"/>
                <a:gd name="T10" fmla="*/ 0 w 181"/>
                <a:gd name="T11" fmla="*/ 0 h 509"/>
                <a:gd name="T12" fmla="*/ 0 w 181"/>
                <a:gd name="T13" fmla="*/ 0 h 509"/>
                <a:gd name="T14" fmla="*/ 0 w 181"/>
                <a:gd name="T15" fmla="*/ 0 h 509"/>
                <a:gd name="T16" fmla="*/ 0 w 181"/>
                <a:gd name="T17" fmla="*/ 0 h 509"/>
                <a:gd name="T18" fmla="*/ 0 w 181"/>
                <a:gd name="T19" fmla="*/ 0 h 509"/>
                <a:gd name="T20" fmla="*/ 0 w 181"/>
                <a:gd name="T21" fmla="*/ 0 h 509"/>
                <a:gd name="T22" fmla="*/ 0 w 181"/>
                <a:gd name="T23" fmla="*/ 0 h 509"/>
                <a:gd name="T24" fmla="*/ 0 w 181"/>
                <a:gd name="T25" fmla="*/ 0 h 509"/>
                <a:gd name="T26" fmla="*/ 0 w 181"/>
                <a:gd name="T27" fmla="*/ 0 h 509"/>
                <a:gd name="T28" fmla="*/ 0 w 181"/>
                <a:gd name="T29" fmla="*/ 0 h 509"/>
                <a:gd name="T30" fmla="*/ 0 w 181"/>
                <a:gd name="T31" fmla="*/ 0 h 509"/>
                <a:gd name="T32" fmla="*/ 0 w 181"/>
                <a:gd name="T33" fmla="*/ 0 h 509"/>
                <a:gd name="T34" fmla="*/ 0 w 181"/>
                <a:gd name="T35" fmla="*/ 0 h 509"/>
                <a:gd name="T36" fmla="*/ 0 w 181"/>
                <a:gd name="T37" fmla="*/ 0 h 5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1"/>
                <a:gd name="T58" fmla="*/ 0 h 509"/>
                <a:gd name="T59" fmla="*/ 181 w 181"/>
                <a:gd name="T60" fmla="*/ 509 h 5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1" h="509">
                  <a:moveTo>
                    <a:pt x="27" y="15"/>
                  </a:moveTo>
                  <a:lnTo>
                    <a:pt x="32" y="51"/>
                  </a:lnTo>
                  <a:lnTo>
                    <a:pt x="46" y="81"/>
                  </a:lnTo>
                  <a:lnTo>
                    <a:pt x="65" y="110"/>
                  </a:lnTo>
                  <a:lnTo>
                    <a:pt x="87" y="142"/>
                  </a:lnTo>
                  <a:lnTo>
                    <a:pt x="163" y="290"/>
                  </a:lnTo>
                  <a:lnTo>
                    <a:pt x="175" y="391"/>
                  </a:lnTo>
                  <a:lnTo>
                    <a:pt x="181" y="496"/>
                  </a:lnTo>
                  <a:lnTo>
                    <a:pt x="167" y="509"/>
                  </a:lnTo>
                  <a:lnTo>
                    <a:pt x="152" y="496"/>
                  </a:lnTo>
                  <a:lnTo>
                    <a:pt x="133" y="397"/>
                  </a:lnTo>
                  <a:lnTo>
                    <a:pt x="122" y="300"/>
                  </a:lnTo>
                  <a:lnTo>
                    <a:pt x="97" y="224"/>
                  </a:lnTo>
                  <a:lnTo>
                    <a:pt x="84" y="192"/>
                  </a:lnTo>
                  <a:lnTo>
                    <a:pt x="63" y="157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Freeform 981"/>
            <p:cNvSpPr>
              <a:spLocks/>
            </p:cNvSpPr>
            <p:nvPr/>
          </p:nvSpPr>
          <p:spPr bwMode="auto">
            <a:xfrm>
              <a:off x="2653" y="2208"/>
              <a:ext cx="45" cy="53"/>
            </a:xfrm>
            <a:custGeom>
              <a:avLst/>
              <a:gdLst>
                <a:gd name="T0" fmla="*/ 1 w 89"/>
                <a:gd name="T1" fmla="*/ 1 h 104"/>
                <a:gd name="T2" fmla="*/ 1 w 89"/>
                <a:gd name="T3" fmla="*/ 1 h 104"/>
                <a:gd name="T4" fmla="*/ 1 w 89"/>
                <a:gd name="T5" fmla="*/ 1 h 104"/>
                <a:gd name="T6" fmla="*/ 1 w 89"/>
                <a:gd name="T7" fmla="*/ 1 h 104"/>
                <a:gd name="T8" fmla="*/ 1 w 89"/>
                <a:gd name="T9" fmla="*/ 1 h 104"/>
                <a:gd name="T10" fmla="*/ 1 w 89"/>
                <a:gd name="T11" fmla="*/ 1 h 104"/>
                <a:gd name="T12" fmla="*/ 1 w 89"/>
                <a:gd name="T13" fmla="*/ 1 h 104"/>
                <a:gd name="T14" fmla="*/ 1 w 89"/>
                <a:gd name="T15" fmla="*/ 1 h 104"/>
                <a:gd name="T16" fmla="*/ 1 w 89"/>
                <a:gd name="T17" fmla="*/ 1 h 104"/>
                <a:gd name="T18" fmla="*/ 0 w 89"/>
                <a:gd name="T19" fmla="*/ 1 h 104"/>
                <a:gd name="T20" fmla="*/ 1 w 89"/>
                <a:gd name="T21" fmla="*/ 0 h 104"/>
                <a:gd name="T22" fmla="*/ 1 w 89"/>
                <a:gd name="T23" fmla="*/ 1 h 104"/>
                <a:gd name="T24" fmla="*/ 1 w 89"/>
                <a:gd name="T25" fmla="*/ 1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04"/>
                <a:gd name="T41" fmla="*/ 89 w 89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04">
                  <a:moveTo>
                    <a:pt x="28" y="15"/>
                  </a:moveTo>
                  <a:lnTo>
                    <a:pt x="34" y="42"/>
                  </a:lnTo>
                  <a:lnTo>
                    <a:pt x="53" y="49"/>
                  </a:lnTo>
                  <a:lnTo>
                    <a:pt x="61" y="23"/>
                  </a:lnTo>
                  <a:lnTo>
                    <a:pt x="76" y="9"/>
                  </a:lnTo>
                  <a:lnTo>
                    <a:pt x="89" y="23"/>
                  </a:lnTo>
                  <a:lnTo>
                    <a:pt x="78" y="104"/>
                  </a:lnTo>
                  <a:lnTo>
                    <a:pt x="49" y="103"/>
                  </a:lnTo>
                  <a:lnTo>
                    <a:pt x="23" y="80"/>
                  </a:lnTo>
                  <a:lnTo>
                    <a:pt x="0" y="13"/>
                  </a:lnTo>
                  <a:lnTo>
                    <a:pt x="15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1967541" y="43727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Client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8784299" y="430073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Server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4559830" y="4804792"/>
            <a:ext cx="307234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4495800" y="4516760"/>
            <a:ext cx="307234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95800" y="4084713"/>
            <a:ext cx="30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Read (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572000" y="4724400"/>
            <a:ext cx="307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Write (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, data)</a:t>
            </a:r>
            <a:endParaRPr lang="zh-CN" alt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most ORAMs, there is a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trade-off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between the query cost and the client storage overhead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users may explore.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it-IT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Limitations: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destroy the locality of references in datatabases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only support read and write operations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 lead to large overhead while answering complex queries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support concurrency in an efficient and scalable manner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0" y="1916832"/>
            <a:ext cx="12192000" cy="2692896"/>
          </a:xfrm>
          <a:prstGeom prst="rect">
            <a:avLst/>
          </a:prstGeom>
        </p:spPr>
        <p:txBody>
          <a:bodyPr/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!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093" y="1556792"/>
            <a:ext cx="11447527" cy="412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672064" y="5661248"/>
            <a:ext cx="4800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392" y="5445224"/>
            <a:ext cx="4800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235" y="1628800"/>
            <a:ext cx="11542395" cy="407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871531" y="1340768"/>
            <a:ext cx="4800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15947" y="1340768"/>
            <a:ext cx="4800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0" y="1340768"/>
            <a:ext cx="4800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36160" y="1340768"/>
            <a:ext cx="4800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00256" y="1340768"/>
            <a:ext cx="4800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093" y="1628800"/>
            <a:ext cx="11447527" cy="406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19403" y="1268760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32171" y="1340768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00256" y="1340768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52384" y="1340768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39" y="1937354"/>
            <a:ext cx="11567160" cy="372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599723" y="1700808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56" y="1937354"/>
            <a:ext cx="11759184" cy="372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56" y="2007463"/>
            <a:ext cx="11563096" cy="329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11: Effect of α in IBS-SR: client uses O(α     ) memory,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631" y="5392440"/>
            <a:ext cx="454743" cy="26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78" y="1906117"/>
            <a:ext cx="11592052" cy="339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543606" y="5229200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31638" y="5229200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11: Effect of α in IBS-SR: client uses O(α     ) memory,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631" y="5392440"/>
            <a:ext cx="454743" cy="26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1" y="2060849"/>
            <a:ext cx="5530596" cy="326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11: Effect of α in IBS-SR: client uses O(α     ) memory,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631" y="5392440"/>
            <a:ext cx="454743" cy="26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Definition of ORAM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use oblivious RAM to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simulate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RAM.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837" y="2060849"/>
            <a:ext cx="11543792" cy="327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12: Effect of R in TP-ORAM: background eviction rate,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999" y="1916832"/>
            <a:ext cx="11437620" cy="34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943872" y="1628800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7648" y="1700808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91478" y="1700808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84566" y="1700808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704512" y="1772816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12: Effect of R in TP-ORAM: background eviction rate,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12: Effect of R in TP-ORAM: background eviction rate,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1" y="2060848"/>
            <a:ext cx="5395468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39" y="2060849"/>
            <a:ext cx="11543792" cy="327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13: Effect of Z in Path-ORAM: number of blocks in each bucket,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39" y="1916832"/>
            <a:ext cx="11572748" cy="338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13: Effect of Z in Path-ORAM: number of blocks in each bucket,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403" y="1618040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35894" y="1628800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80576" y="1628800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00523" y="1700808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7693" y="2050897"/>
            <a:ext cx="5530596" cy="32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1371" y="5291917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 13: Effect of Z in Path-ORAM: number of blocks in each bucket, amortized cost used for (c), (d), and (e).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Definition of ORAM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use oblivious RAM to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simulate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RAM.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each possible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input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the same length and each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access pattern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7488" y="3501009"/>
            <a:ext cx="8736971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lvl="1" algn="ctr"/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Pr(input α | access pattern β) = Pr(input α)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algn="ctr"/>
            <a:endParaRPr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Definition of ORAM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use oblivious RAM to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simulate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RAM.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each possible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input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the same length and each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access pattern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7488" y="3501009"/>
            <a:ext cx="8736971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lvl="1" algn="ctr"/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Pr(input α | access pattern β) = Pr(input α)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0043" y="4941168"/>
            <a:ext cx="4320480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list of read / write requests really needed in the original RAM</a:t>
            </a:r>
            <a:endParaRPr lang="zh-CN" altLang="en-US" sz="26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527381" y="4944650"/>
            <a:ext cx="5280587" cy="89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list of server locations accessed in the oblivious RAM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8305800" y="4038600"/>
            <a:ext cx="766532" cy="9025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15680" y="4077072"/>
            <a:ext cx="2304256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1233248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Trivial ORAMs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1: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Store everything in the client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 simulate without any calls to server.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&gt; client storage = N.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1233248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Trivial ORAMs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1: Store everything in the client, and simulate without any calls to server.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&gt; client storage = N.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2: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Store everything in the server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but linearly scan everything for each operation.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&gt; time cost = N, communication overhead = N.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1233248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Trivial ORAMs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1: Store everything in the client, and simulate without any calls to server.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&gt; client storage = N.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2: Store everything in the server, but linearly scan everything for each operation.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&gt; time cost = N, communication overhead = N.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3: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Assume the client accesses each block slot at most once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 permute addresses using a PRP (</a:t>
            </a: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pseudorandom permutation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&gt; optimal, but assumption does not hold in practice.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1329259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</a:t>
            </a: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sorts a set of items by accessing the items in a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fixed, predefined order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(i.e., hiding the access pattern).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</a:t>
            </a: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Sorting Network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[Batcher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1968]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time cost = O(N log</a:t>
            </a:r>
            <a:r>
              <a:rPr lang="en-US" altLang="zh-CN" sz="2600" b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 N), small constant (around 0.5)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sm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Outline</a:t>
            </a:r>
            <a:endParaRPr kumimoji="0" lang="zh-CN" altLang="en-US" sz="4000" b="1" i="0" u="none" strike="noStrike" kern="1200" cap="small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911424" y="1412777"/>
            <a:ext cx="10806443" cy="4754563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lt"/>
              <a:buAutoNum type="arabicPeriod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lt"/>
              <a:buAutoNum type="arabicPeriod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lt"/>
              <a:buAutoNum type="arabicPeriod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lvl="0" indent="-514350">
              <a:spcBef>
                <a:spcPts val="600"/>
              </a:spcBef>
              <a:buSzPct val="90000"/>
              <a:buFont typeface="+mj-lt"/>
              <a:buAutoNum type="arabicPeriod"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</a:p>
          <a:p>
            <a:pPr marL="514350" lvl="0" indent="-514350">
              <a:spcBef>
                <a:spcPts val="600"/>
              </a:spcBef>
              <a:buSzPct val="90000"/>
              <a:buFont typeface="+mj-lt"/>
              <a:buAutoNum type="arabicPeriod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</a:t>
            </a: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Sorting Network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[Batcher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1968]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time cost = O(N log</a:t>
            </a:r>
            <a:r>
              <a:rPr lang="en-US" altLang="zh-CN" sz="2600" b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 N), small constant (around 0.5)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AKS Sorting Network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Ajtai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et al.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STOC 1983]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time cost = O(N log</a:t>
            </a:r>
            <a:r>
              <a:rPr lang="en-US" altLang="zh-CN" sz="2600" b="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N), </a:t>
            </a:r>
            <a:r>
              <a:rPr lang="en-US" altLang="zh-CN" sz="2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 constant (6,100)</a:t>
            </a:r>
            <a:endParaRPr lang="zh-CN" altLang="en-US" sz="26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</a:t>
            </a: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Sorting Network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[Batcher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1968]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time cost = O(N log</a:t>
            </a:r>
            <a:r>
              <a:rPr lang="en-US" altLang="zh-CN" sz="2600" b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 N), small constant (around 0.5)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AKS Sorting Network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Ajtai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et al.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STOC 1983]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time cost = O(N log</a:t>
            </a:r>
            <a:r>
              <a:rPr lang="en-US" altLang="zh-CN" sz="2600" b="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N), </a:t>
            </a:r>
            <a:r>
              <a:rPr lang="en-US" altLang="zh-CN" sz="2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 constant (6,100)</a:t>
            </a:r>
            <a:endParaRPr lang="zh-CN" altLang="en-US" sz="26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Randomized Shell Sort Algorithm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[Goodrich. SODA 2010]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time cost = O(N log</a:t>
            </a:r>
            <a:r>
              <a:rPr lang="en-US" altLang="zh-CN" sz="2600" b="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N), </a:t>
            </a:r>
            <a:r>
              <a:rPr lang="en-US" altLang="zh-CN" sz="2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with a small probability</a:t>
            </a:r>
            <a:endParaRPr lang="en-US" altLang="zh-CN" sz="2600" b="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</a:t>
            </a: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Sorting Network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[Batcher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1968]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time cost = O(N log</a:t>
            </a:r>
            <a:r>
              <a:rPr lang="en-US" altLang="zh-CN" sz="2600" b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 N), small constant (around 0.5)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107" y="2996953"/>
            <a:ext cx="3168352" cy="49244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Our Choice</a:t>
            </a:r>
            <a:endParaRPr lang="zh-CN" altLang="en-US" sz="2600" b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194421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merge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sort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194421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merge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sort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7595" y="6093297"/>
            <a:ext cx="64327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Batcher Sort for N = 4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7381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7381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7381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7381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391477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51584" y="4581128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11691" y="3933056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11691" y="5229200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75787" y="4581128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194421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merge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sort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7595" y="6093297"/>
            <a:ext cx="64327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Batcher Sort for N = 4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7381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7381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7381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7381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391477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51584" y="4581128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11691" y="3933056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11691" y="5229200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75787" y="4581128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03979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3979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03979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03979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23925" y="3687416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3925" y="4335488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3925" y="4983560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3925" y="5631632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903979" y="4005064"/>
            <a:ext cx="480053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03979" y="4653136"/>
            <a:ext cx="480053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903979" y="5301208"/>
            <a:ext cx="480053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903979" y="6021288"/>
            <a:ext cx="480053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194421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merge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sort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7595" y="6093297"/>
            <a:ext cx="64327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Batcher Sort for N = 4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7381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7381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7381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7381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391477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51584" y="4581128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11691" y="3933056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11691" y="5229200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75787" y="4581128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03979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3979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03979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03979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768075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23925" y="3687416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3925" y="4335488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3925" y="4983560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3925" y="5631632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903979" y="4005064"/>
            <a:ext cx="1632181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03979" y="4653136"/>
            <a:ext cx="1632181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903979" y="5301208"/>
            <a:ext cx="1632181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903979" y="6021288"/>
            <a:ext cx="1632181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194421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merge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sort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7595" y="6093297"/>
            <a:ext cx="64327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Batcher Sort for N = 4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7381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7381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7381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7381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391477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51584" y="4581128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11691" y="3933056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11691" y="5229200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75787" y="4581128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03979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3979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03979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03979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768075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728181" y="4581128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23925" y="3687416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3925" y="4335488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3925" y="4983560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3925" y="5631632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903979" y="4005064"/>
            <a:ext cx="2592288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03979" y="4653136"/>
            <a:ext cx="1632181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36160" y="4653136"/>
            <a:ext cx="384043" cy="1368152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20203" y="6021288"/>
            <a:ext cx="576064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903979" y="5301208"/>
            <a:ext cx="2592288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903979" y="6021288"/>
            <a:ext cx="1632181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7536160" y="4653136"/>
            <a:ext cx="384043" cy="136815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920203" y="4653136"/>
            <a:ext cx="576064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194421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merge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sort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7595" y="6093297"/>
            <a:ext cx="64327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Batcher Sort for N = 4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7381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7381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7381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7381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391477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51584" y="4581128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11691" y="3933056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11691" y="5229200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75787" y="4581128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03979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3979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03979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03979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768075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728181" y="4581128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688288" y="3933056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688288" y="5229200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23925" y="3687416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3925" y="4335488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3925" y="4983560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3925" y="5631632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903979" y="4005064"/>
            <a:ext cx="2592288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96267" y="4005064"/>
            <a:ext cx="480053" cy="64807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976320" y="4653136"/>
            <a:ext cx="384043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03979" y="4653136"/>
            <a:ext cx="1632181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36160" y="4653136"/>
            <a:ext cx="384043" cy="1368152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20203" y="6021288"/>
            <a:ext cx="576064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8496267" y="5301208"/>
            <a:ext cx="384043" cy="72008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880309" y="5301208"/>
            <a:ext cx="576064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903979" y="5301208"/>
            <a:ext cx="2592288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496267" y="5301208"/>
            <a:ext cx="384043" cy="72008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880310" y="6021288"/>
            <a:ext cx="480053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903979" y="6021288"/>
            <a:ext cx="1632181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7536160" y="4653136"/>
            <a:ext cx="384043" cy="136815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920203" y="4653136"/>
            <a:ext cx="576064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8592277" y="4005064"/>
            <a:ext cx="288032" cy="64807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880310" y="4005064"/>
            <a:ext cx="480053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194421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merge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type of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sort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7595" y="6093297"/>
            <a:ext cx="64327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0" dirty="0">
                <a:latin typeface="Times New Roman" pitchFamily="18" charset="0"/>
                <a:cs typeface="Times New Roman" pitchFamily="18" charset="0"/>
              </a:rPr>
              <a:t>Batcher Sort for N = 4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7381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7381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7381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7381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391477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51584" y="4581128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11691" y="3933056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11691" y="5229200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75787" y="4581128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03979" y="3933056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3979" y="4581128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03979" y="5229200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03979" y="5877272"/>
            <a:ext cx="460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768075" y="3933056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728181" y="4581128"/>
            <a:ext cx="0" cy="12961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688288" y="3933056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688288" y="5229200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552384" y="4581128"/>
            <a:ext cx="0" cy="6480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23925" y="3687416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3925" y="4335488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3925" y="4983560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3925" y="5631632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903979" y="4005064"/>
            <a:ext cx="2592288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96267" y="4005064"/>
            <a:ext cx="480053" cy="64807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976320" y="4653136"/>
            <a:ext cx="384043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264352" y="4653136"/>
            <a:ext cx="576064" cy="64807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840416" y="5301208"/>
            <a:ext cx="672075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512491" y="4983560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903979" y="4653136"/>
            <a:ext cx="1632181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36160" y="4653136"/>
            <a:ext cx="384043" cy="1368152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20203" y="6021288"/>
            <a:ext cx="576064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8496267" y="5301208"/>
            <a:ext cx="384043" cy="72008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880309" y="5301208"/>
            <a:ext cx="576064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552384" y="4653136"/>
            <a:ext cx="192021" cy="648072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9744406" y="4653136"/>
            <a:ext cx="768085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512491" y="4335488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903979" y="5301208"/>
            <a:ext cx="2592288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496267" y="5301208"/>
            <a:ext cx="384043" cy="72008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880310" y="6021288"/>
            <a:ext cx="1632181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512491" y="5631632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5903979" y="6021288"/>
            <a:ext cx="1632181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7536160" y="4653136"/>
            <a:ext cx="384043" cy="136815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920203" y="4653136"/>
            <a:ext cx="576064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8592277" y="4005064"/>
            <a:ext cx="288032" cy="64807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880310" y="4005064"/>
            <a:ext cx="1632181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512491" y="3717033"/>
            <a:ext cx="67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Security and Privacy Issues in Public Cloud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Many companies choose the cloud as their data and IT infrastructure platform.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Remote access brings the issue of trust.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3979" y="3212977"/>
            <a:ext cx="4787123" cy="3330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5947" y="6453336"/>
            <a:ext cx="53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D.Fletcher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. http://cloudtweaks.com/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945216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Batcher Sort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499" y="6021288"/>
            <a:ext cx="921702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Time Complexity = O(N log</a:t>
            </a:r>
            <a:r>
              <a:rPr lang="en-US" altLang="zh-CN" sz="2800" b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 N)</a:t>
            </a:r>
            <a:endParaRPr lang="zh-CN" altLang="en-US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5656" y="404664"/>
            <a:ext cx="7046344" cy="529588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023660" y="4005064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N = 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753195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Hash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hashes a set of items into an array of hash buckets, while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hiding the information regarding the hash function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(i.e., which bucket each item is hashed into).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753195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Hash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hashes a set of items into an array of hash buckets, while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hiding the information regarding the hash function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(i.e., which bucket each item is hashed into).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Implemented based on oblivious sort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Ostrovsky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STOC 1990]</a:t>
            </a:r>
            <a:endParaRPr lang="zh-CN" alt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849205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Storage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can be viewed as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collection of key-value pairs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849205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Storage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can be viewed as a collection of key-value pairs.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supports the following basic operations: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getValue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(k), </a:t>
            </a:r>
            <a:r>
              <a:rPr lang="en-US" altLang="zh-CN" sz="2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putValue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(k, v), </a:t>
            </a:r>
            <a:r>
              <a:rPr lang="en-US" altLang="zh-CN" sz="2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getRange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(k1, k2), </a:t>
            </a:r>
            <a:r>
              <a:rPr lang="en-US" altLang="zh-CN" sz="2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delRange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(k1, k2).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Boneh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et al.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MIT CS Technical Report 2011]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Preliminaries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371" y="1340768"/>
            <a:ext cx="10849205" cy="48965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Storage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can be viewed as a collection of key-value pairs.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supports the following basic operations: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getValue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(k), 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putValue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(k, v), 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getRange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(k1, k2), 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delRange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(k1, k2).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relaxes the size of client memory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from O(1) in the original ORAM definition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 a sub-linear scale (</a:t>
            </a:r>
            <a:r>
              <a:rPr lang="en-US" altLang="zh-CN" sz="2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w.r.t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N)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40768"/>
            <a:ext cx="11329259" cy="446449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Goldreich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STOC 1987]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is the first ORAM proposed in the literature.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40768"/>
            <a:ext cx="11137237" cy="446449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Cloud Storage: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&gt;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locations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Dummy locations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&gt;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Shelter locations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Rectangle 65"/>
          <p:cNvSpPr/>
          <p:nvPr/>
        </p:nvSpPr>
        <p:spPr>
          <a:xfrm>
            <a:off x="2324565" y="5013184"/>
            <a:ext cx="4635531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8304246" y="5017386"/>
            <a:ext cx="1344149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6960096" y="5013177"/>
            <a:ext cx="134414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2029" y="501199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5621178"/>
            <a:ext cx="878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N+2          blocks = N original blocks +         dummy blocks+         shelter blocks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5676900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4629" y="5700503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左大括号 16"/>
          <p:cNvSpPr/>
          <p:nvPr/>
        </p:nvSpPr>
        <p:spPr>
          <a:xfrm rot="5400000">
            <a:off x="8916313" y="4137079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7572164" y="4137079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547828" y="2456892"/>
            <a:ext cx="216024" cy="46085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791744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Original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72064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4245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Shelter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693186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40768"/>
            <a:ext cx="11137237" cy="446449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Cloud Storage: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&gt;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locations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(initialized to real data blocks).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Dummy locations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(initialized to dummy blocks).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Shelter locations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(initialized to dummy blocks).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Rectangle 65"/>
          <p:cNvSpPr/>
          <p:nvPr/>
        </p:nvSpPr>
        <p:spPr>
          <a:xfrm>
            <a:off x="2324565" y="5013184"/>
            <a:ext cx="4635531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8304246" y="5017386"/>
            <a:ext cx="1344149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6960096" y="5013177"/>
            <a:ext cx="134414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73"/>
          <p:cNvSpPr/>
          <p:nvPr/>
        </p:nvSpPr>
        <p:spPr>
          <a:xfrm>
            <a:off x="8315424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 rot="5400000">
            <a:off x="8916313" y="4137079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7572164" y="4137079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547828" y="2456892"/>
            <a:ext cx="216024" cy="46085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791744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Original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72064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4245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Shelter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73"/>
          <p:cNvSpPr/>
          <p:nvPr/>
        </p:nvSpPr>
        <p:spPr>
          <a:xfrm>
            <a:off x="8518624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73"/>
          <p:cNvSpPr/>
          <p:nvPr/>
        </p:nvSpPr>
        <p:spPr>
          <a:xfrm>
            <a:off x="8699467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73"/>
          <p:cNvSpPr/>
          <p:nvPr/>
        </p:nvSpPr>
        <p:spPr>
          <a:xfrm>
            <a:off x="8891488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73"/>
          <p:cNvSpPr/>
          <p:nvPr/>
        </p:nvSpPr>
        <p:spPr>
          <a:xfrm>
            <a:off x="9094688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3"/>
          <p:cNvSpPr/>
          <p:nvPr/>
        </p:nvSpPr>
        <p:spPr>
          <a:xfrm>
            <a:off x="9275531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73"/>
          <p:cNvSpPr/>
          <p:nvPr/>
        </p:nvSpPr>
        <p:spPr>
          <a:xfrm>
            <a:off x="9478731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3"/>
          <p:cNvSpPr/>
          <p:nvPr/>
        </p:nvSpPr>
        <p:spPr>
          <a:xfrm>
            <a:off x="6960096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3"/>
          <p:cNvSpPr/>
          <p:nvPr/>
        </p:nvSpPr>
        <p:spPr>
          <a:xfrm>
            <a:off x="7163296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3"/>
          <p:cNvSpPr/>
          <p:nvPr/>
        </p:nvSpPr>
        <p:spPr>
          <a:xfrm>
            <a:off x="7344139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3"/>
          <p:cNvSpPr/>
          <p:nvPr/>
        </p:nvSpPr>
        <p:spPr>
          <a:xfrm>
            <a:off x="7536160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3"/>
          <p:cNvSpPr/>
          <p:nvPr/>
        </p:nvSpPr>
        <p:spPr>
          <a:xfrm>
            <a:off x="7739360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73"/>
          <p:cNvSpPr/>
          <p:nvPr/>
        </p:nvSpPr>
        <p:spPr>
          <a:xfrm>
            <a:off x="7920203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73"/>
          <p:cNvSpPr/>
          <p:nvPr/>
        </p:nvSpPr>
        <p:spPr>
          <a:xfrm>
            <a:off x="8123403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22029" y="501199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5400" y="5621178"/>
            <a:ext cx="878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N+2          blocks = N original blocks +         dummy blocks+         shelter blocks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5676900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4629" y="5700503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693186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40768"/>
            <a:ext cx="11137237" cy="446449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Cloud Storage: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locations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(initialized to real data blocks).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Dummy locations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(initialized to dummy blocks).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Shelter locations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(initialized to dummy blocks).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 Storage: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O(1)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Rectangle 65"/>
          <p:cNvSpPr/>
          <p:nvPr/>
        </p:nvSpPr>
        <p:spPr>
          <a:xfrm>
            <a:off x="2324565" y="5013184"/>
            <a:ext cx="4635531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8304246" y="5017386"/>
            <a:ext cx="1344149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6960096" y="5013177"/>
            <a:ext cx="134414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73"/>
          <p:cNvSpPr/>
          <p:nvPr/>
        </p:nvSpPr>
        <p:spPr>
          <a:xfrm>
            <a:off x="8315424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 rot="5400000">
            <a:off x="8916313" y="4137079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7572164" y="4137079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547828" y="2456892"/>
            <a:ext cx="216024" cy="46085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791744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Original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72064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4245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Shelter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73"/>
          <p:cNvSpPr/>
          <p:nvPr/>
        </p:nvSpPr>
        <p:spPr>
          <a:xfrm>
            <a:off x="8518624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73"/>
          <p:cNvSpPr/>
          <p:nvPr/>
        </p:nvSpPr>
        <p:spPr>
          <a:xfrm>
            <a:off x="8699467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73"/>
          <p:cNvSpPr/>
          <p:nvPr/>
        </p:nvSpPr>
        <p:spPr>
          <a:xfrm>
            <a:off x="8891488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73"/>
          <p:cNvSpPr/>
          <p:nvPr/>
        </p:nvSpPr>
        <p:spPr>
          <a:xfrm>
            <a:off x="9094688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3"/>
          <p:cNvSpPr/>
          <p:nvPr/>
        </p:nvSpPr>
        <p:spPr>
          <a:xfrm>
            <a:off x="9275531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73"/>
          <p:cNvSpPr/>
          <p:nvPr/>
        </p:nvSpPr>
        <p:spPr>
          <a:xfrm>
            <a:off x="9478731" y="501317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73"/>
          <p:cNvSpPr/>
          <p:nvPr/>
        </p:nvSpPr>
        <p:spPr>
          <a:xfrm>
            <a:off x="6960096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73"/>
          <p:cNvSpPr/>
          <p:nvPr/>
        </p:nvSpPr>
        <p:spPr>
          <a:xfrm>
            <a:off x="7163296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73"/>
          <p:cNvSpPr/>
          <p:nvPr/>
        </p:nvSpPr>
        <p:spPr>
          <a:xfrm>
            <a:off x="7344139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73"/>
          <p:cNvSpPr/>
          <p:nvPr/>
        </p:nvSpPr>
        <p:spPr>
          <a:xfrm>
            <a:off x="7536160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3"/>
          <p:cNvSpPr/>
          <p:nvPr/>
        </p:nvSpPr>
        <p:spPr>
          <a:xfrm>
            <a:off x="7739360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73"/>
          <p:cNvSpPr/>
          <p:nvPr/>
        </p:nvSpPr>
        <p:spPr>
          <a:xfrm>
            <a:off x="7920203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73"/>
          <p:cNvSpPr/>
          <p:nvPr/>
        </p:nvSpPr>
        <p:spPr>
          <a:xfrm>
            <a:off x="8123403" y="501738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22029" y="501199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5400" y="5621178"/>
            <a:ext cx="878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N+2          blocks = N original blocks +         dummy blocks+         shelter blocks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5676900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4629" y="5700503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693186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Strong Encryption is NOT Enough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Adversaries can still learn sensitive information by observing the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access patterns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40768"/>
            <a:ext cx="11137237" cy="446449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Rectangle 65"/>
          <p:cNvSpPr/>
          <p:nvPr/>
        </p:nvSpPr>
        <p:spPr>
          <a:xfrm>
            <a:off x="2324565" y="3945257"/>
            <a:ext cx="4635531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8304246" y="3949459"/>
            <a:ext cx="1344149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6960096" y="3945251"/>
            <a:ext cx="134414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3429" y="394406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41" name="Rectangle 73"/>
          <p:cNvSpPr/>
          <p:nvPr/>
        </p:nvSpPr>
        <p:spPr>
          <a:xfrm>
            <a:off x="8315424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左大括号 41"/>
          <p:cNvSpPr/>
          <p:nvPr/>
        </p:nvSpPr>
        <p:spPr>
          <a:xfrm rot="5400000">
            <a:off x="8916313" y="3069152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43" name="左大括号 42"/>
          <p:cNvSpPr/>
          <p:nvPr/>
        </p:nvSpPr>
        <p:spPr>
          <a:xfrm rot="5400000">
            <a:off x="7572164" y="3069152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44" name="左大括号 43"/>
          <p:cNvSpPr/>
          <p:nvPr/>
        </p:nvSpPr>
        <p:spPr>
          <a:xfrm rot="5400000">
            <a:off x="4547828" y="1388966"/>
            <a:ext cx="216024" cy="46085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3791744" y="279312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Original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2064" y="279312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4245" y="279312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Shelter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73"/>
          <p:cNvSpPr/>
          <p:nvPr/>
        </p:nvSpPr>
        <p:spPr>
          <a:xfrm>
            <a:off x="8518624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73"/>
          <p:cNvSpPr/>
          <p:nvPr/>
        </p:nvSpPr>
        <p:spPr>
          <a:xfrm>
            <a:off x="8699467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73"/>
          <p:cNvSpPr/>
          <p:nvPr/>
        </p:nvSpPr>
        <p:spPr>
          <a:xfrm>
            <a:off x="8891488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73"/>
          <p:cNvSpPr/>
          <p:nvPr/>
        </p:nvSpPr>
        <p:spPr>
          <a:xfrm>
            <a:off x="9094688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73"/>
          <p:cNvSpPr/>
          <p:nvPr/>
        </p:nvSpPr>
        <p:spPr>
          <a:xfrm>
            <a:off x="9275531" y="394945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73"/>
          <p:cNvSpPr/>
          <p:nvPr/>
        </p:nvSpPr>
        <p:spPr>
          <a:xfrm>
            <a:off x="9478731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73"/>
          <p:cNvSpPr/>
          <p:nvPr/>
        </p:nvSpPr>
        <p:spPr>
          <a:xfrm>
            <a:off x="2927648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73"/>
          <p:cNvSpPr/>
          <p:nvPr/>
        </p:nvSpPr>
        <p:spPr>
          <a:xfrm>
            <a:off x="2543606" y="394629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73"/>
          <p:cNvSpPr/>
          <p:nvPr/>
        </p:nvSpPr>
        <p:spPr>
          <a:xfrm>
            <a:off x="4175787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73"/>
          <p:cNvSpPr/>
          <p:nvPr/>
        </p:nvSpPr>
        <p:spPr>
          <a:xfrm>
            <a:off x="5135894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73"/>
          <p:cNvSpPr/>
          <p:nvPr/>
        </p:nvSpPr>
        <p:spPr>
          <a:xfrm>
            <a:off x="6096000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73"/>
          <p:cNvSpPr/>
          <p:nvPr/>
        </p:nvSpPr>
        <p:spPr>
          <a:xfrm>
            <a:off x="6864086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73"/>
          <p:cNvSpPr/>
          <p:nvPr/>
        </p:nvSpPr>
        <p:spPr>
          <a:xfrm>
            <a:off x="7632171" y="394629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左大括号 60"/>
          <p:cNvSpPr/>
          <p:nvPr/>
        </p:nvSpPr>
        <p:spPr>
          <a:xfrm rot="16200000" flipV="1">
            <a:off x="5219903" y="1725005"/>
            <a:ext cx="216024" cy="595266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62" name="TextBox 61"/>
          <p:cNvSpPr txBox="1"/>
          <p:nvPr/>
        </p:nvSpPr>
        <p:spPr>
          <a:xfrm>
            <a:off x="2255573" y="4881354"/>
            <a:ext cx="614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oblivious sort over original locations and 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4982203" y="2065175"/>
            <a:ext cx="3555323" cy="675499"/>
            <a:chOff x="2591134" y="4885408"/>
            <a:chExt cx="3555325" cy="675499"/>
          </a:xfrm>
        </p:grpSpPr>
        <p:sp>
          <p:nvSpPr>
            <p:cNvPr id="9" name="Right Arrow 8"/>
            <p:cNvSpPr/>
            <p:nvPr/>
          </p:nvSpPr>
          <p:spPr>
            <a:xfrm>
              <a:off x="2714331" y="5301036"/>
              <a:ext cx="1881618" cy="139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1134" y="4885408"/>
              <a:ext cx="1962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Found in shelter?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0072" y="5160797"/>
              <a:ext cx="1316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Not found!</a:t>
              </a:r>
            </a:p>
          </p:txBody>
        </p:sp>
      </p:grpSp>
      <p:sp>
        <p:nvSpPr>
          <p:cNvPr id="39" name="Down Arrow 38"/>
          <p:cNvSpPr/>
          <p:nvPr/>
        </p:nvSpPr>
        <p:spPr>
          <a:xfrm rot="2033186">
            <a:off x="4773040" y="3975860"/>
            <a:ext cx="97897" cy="953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1851" y="4437112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retrieve the real data block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57028" y="2313136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Scan the shelter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59830" y="4941168"/>
            <a:ext cx="3475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②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get/update the block in client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424" y="4915878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40" name="Rectangle 14"/>
          <p:cNvSpPr/>
          <p:nvPr/>
        </p:nvSpPr>
        <p:spPr>
          <a:xfrm>
            <a:off x="4367829" y="4945495"/>
            <a:ext cx="192000" cy="427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5"/>
          <p:cNvSpPr/>
          <p:nvPr/>
        </p:nvSpPr>
        <p:spPr>
          <a:xfrm>
            <a:off x="2324565" y="3937390"/>
            <a:ext cx="4635531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5"/>
          <p:cNvSpPr/>
          <p:nvPr/>
        </p:nvSpPr>
        <p:spPr>
          <a:xfrm>
            <a:off x="8304246" y="3941592"/>
            <a:ext cx="1344149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5"/>
          <p:cNvSpPr/>
          <p:nvPr/>
        </p:nvSpPr>
        <p:spPr>
          <a:xfrm>
            <a:off x="6960096" y="3937383"/>
            <a:ext cx="134414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425" y="39361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86" name="Rectangle 73"/>
          <p:cNvSpPr/>
          <p:nvPr/>
        </p:nvSpPr>
        <p:spPr>
          <a:xfrm>
            <a:off x="8315424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左大括号 86"/>
          <p:cNvSpPr/>
          <p:nvPr/>
        </p:nvSpPr>
        <p:spPr>
          <a:xfrm rot="5400000">
            <a:off x="8916313" y="3061285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89" name="左大括号 88"/>
          <p:cNvSpPr/>
          <p:nvPr/>
        </p:nvSpPr>
        <p:spPr>
          <a:xfrm rot="5400000">
            <a:off x="4547828" y="1381098"/>
            <a:ext cx="216024" cy="46085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88" name="左大括号 87"/>
          <p:cNvSpPr/>
          <p:nvPr/>
        </p:nvSpPr>
        <p:spPr>
          <a:xfrm rot="5400000">
            <a:off x="7572164" y="3061285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791744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Original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72064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04245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Shelter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73"/>
          <p:cNvSpPr/>
          <p:nvPr/>
        </p:nvSpPr>
        <p:spPr>
          <a:xfrm>
            <a:off x="8518624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73"/>
          <p:cNvSpPr/>
          <p:nvPr/>
        </p:nvSpPr>
        <p:spPr>
          <a:xfrm>
            <a:off x="8699467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73"/>
          <p:cNvSpPr/>
          <p:nvPr/>
        </p:nvSpPr>
        <p:spPr>
          <a:xfrm>
            <a:off x="8891488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73"/>
          <p:cNvSpPr/>
          <p:nvPr/>
        </p:nvSpPr>
        <p:spPr>
          <a:xfrm>
            <a:off x="9094688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73"/>
          <p:cNvSpPr/>
          <p:nvPr/>
        </p:nvSpPr>
        <p:spPr>
          <a:xfrm>
            <a:off x="9275531" y="3941592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73"/>
          <p:cNvSpPr/>
          <p:nvPr/>
        </p:nvSpPr>
        <p:spPr>
          <a:xfrm>
            <a:off x="9478731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73"/>
          <p:cNvSpPr/>
          <p:nvPr/>
        </p:nvSpPr>
        <p:spPr>
          <a:xfrm>
            <a:off x="2927648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73"/>
          <p:cNvSpPr/>
          <p:nvPr/>
        </p:nvSpPr>
        <p:spPr>
          <a:xfrm>
            <a:off x="2543606" y="393842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73"/>
          <p:cNvSpPr/>
          <p:nvPr/>
        </p:nvSpPr>
        <p:spPr>
          <a:xfrm>
            <a:off x="4175787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73"/>
          <p:cNvSpPr/>
          <p:nvPr/>
        </p:nvSpPr>
        <p:spPr>
          <a:xfrm>
            <a:off x="5135894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73"/>
          <p:cNvSpPr/>
          <p:nvPr/>
        </p:nvSpPr>
        <p:spPr>
          <a:xfrm>
            <a:off x="6096000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73"/>
          <p:cNvSpPr/>
          <p:nvPr/>
        </p:nvSpPr>
        <p:spPr>
          <a:xfrm>
            <a:off x="6864086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73"/>
          <p:cNvSpPr/>
          <p:nvPr/>
        </p:nvSpPr>
        <p:spPr>
          <a:xfrm>
            <a:off x="7632171" y="393842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6690" y="5373216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Dummy counter: j</a:t>
            </a:r>
          </a:p>
        </p:txBody>
      </p:sp>
    </p:spTree>
    <p:extLst>
      <p:ext uri="{BB962C8B-B14F-4D97-AF65-F5344CB8AC3E}">
        <p14:creationId xmlns:p14="http://schemas.microsoft.com/office/powerpoint/2010/main" val="1365570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4982203" y="2065175"/>
            <a:ext cx="3555323" cy="675499"/>
            <a:chOff x="2591134" y="4885408"/>
            <a:chExt cx="3555325" cy="675499"/>
          </a:xfrm>
        </p:grpSpPr>
        <p:sp>
          <p:nvSpPr>
            <p:cNvPr id="9" name="Right Arrow 8"/>
            <p:cNvSpPr/>
            <p:nvPr/>
          </p:nvSpPr>
          <p:spPr>
            <a:xfrm>
              <a:off x="2714331" y="5301036"/>
              <a:ext cx="1881618" cy="139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1134" y="4885408"/>
              <a:ext cx="1962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Found in shelter?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0072" y="5160797"/>
              <a:ext cx="1316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Not found!</a:t>
              </a:r>
            </a:p>
          </p:txBody>
        </p:sp>
      </p:grpSp>
      <p:sp>
        <p:nvSpPr>
          <p:cNvPr id="39" name="Down Arrow 38"/>
          <p:cNvSpPr/>
          <p:nvPr/>
        </p:nvSpPr>
        <p:spPr>
          <a:xfrm rot="12833186">
            <a:off x="4655307" y="4354949"/>
            <a:ext cx="96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57028" y="2313136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Scan the shelter</a:t>
            </a:r>
          </a:p>
        </p:txBody>
      </p:sp>
      <p:sp>
        <p:nvSpPr>
          <p:cNvPr id="40" name="Rectangle 14"/>
          <p:cNvSpPr/>
          <p:nvPr/>
        </p:nvSpPr>
        <p:spPr>
          <a:xfrm>
            <a:off x="8304267" y="4945378"/>
            <a:ext cx="192000" cy="427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5"/>
          <p:cNvSpPr/>
          <p:nvPr/>
        </p:nvSpPr>
        <p:spPr>
          <a:xfrm>
            <a:off x="2324565" y="3937390"/>
            <a:ext cx="4635531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5"/>
          <p:cNvSpPr/>
          <p:nvPr/>
        </p:nvSpPr>
        <p:spPr>
          <a:xfrm>
            <a:off x="8304246" y="3941592"/>
            <a:ext cx="1344149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5"/>
          <p:cNvSpPr/>
          <p:nvPr/>
        </p:nvSpPr>
        <p:spPr>
          <a:xfrm>
            <a:off x="6960096" y="3937383"/>
            <a:ext cx="134414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425" y="39361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87" name="左大括号 86"/>
          <p:cNvSpPr/>
          <p:nvPr/>
        </p:nvSpPr>
        <p:spPr>
          <a:xfrm rot="5400000">
            <a:off x="8916313" y="3061285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89" name="左大括号 88"/>
          <p:cNvSpPr/>
          <p:nvPr/>
        </p:nvSpPr>
        <p:spPr>
          <a:xfrm rot="5400000">
            <a:off x="4547828" y="1381098"/>
            <a:ext cx="216024" cy="46085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88" name="左大括号 87"/>
          <p:cNvSpPr/>
          <p:nvPr/>
        </p:nvSpPr>
        <p:spPr>
          <a:xfrm rot="5400000">
            <a:off x="7572164" y="3061285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791744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Original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72064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04245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Shelter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73"/>
          <p:cNvSpPr/>
          <p:nvPr/>
        </p:nvSpPr>
        <p:spPr>
          <a:xfrm>
            <a:off x="8518624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73"/>
          <p:cNvSpPr/>
          <p:nvPr/>
        </p:nvSpPr>
        <p:spPr>
          <a:xfrm>
            <a:off x="8891488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73"/>
          <p:cNvSpPr/>
          <p:nvPr/>
        </p:nvSpPr>
        <p:spPr>
          <a:xfrm>
            <a:off x="9094688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73"/>
          <p:cNvSpPr/>
          <p:nvPr/>
        </p:nvSpPr>
        <p:spPr>
          <a:xfrm>
            <a:off x="9275531" y="3941592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73"/>
          <p:cNvSpPr/>
          <p:nvPr/>
        </p:nvSpPr>
        <p:spPr>
          <a:xfrm>
            <a:off x="9478731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73"/>
          <p:cNvSpPr/>
          <p:nvPr/>
        </p:nvSpPr>
        <p:spPr>
          <a:xfrm>
            <a:off x="2927648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73"/>
          <p:cNvSpPr/>
          <p:nvPr/>
        </p:nvSpPr>
        <p:spPr>
          <a:xfrm>
            <a:off x="2543606" y="393842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73"/>
          <p:cNvSpPr/>
          <p:nvPr/>
        </p:nvSpPr>
        <p:spPr>
          <a:xfrm>
            <a:off x="4175787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73"/>
          <p:cNvSpPr/>
          <p:nvPr/>
        </p:nvSpPr>
        <p:spPr>
          <a:xfrm>
            <a:off x="5135894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73"/>
          <p:cNvSpPr/>
          <p:nvPr/>
        </p:nvSpPr>
        <p:spPr>
          <a:xfrm>
            <a:off x="6096000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73"/>
          <p:cNvSpPr/>
          <p:nvPr/>
        </p:nvSpPr>
        <p:spPr>
          <a:xfrm>
            <a:off x="6864086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73"/>
          <p:cNvSpPr/>
          <p:nvPr/>
        </p:nvSpPr>
        <p:spPr>
          <a:xfrm>
            <a:off x="7632171" y="393842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73"/>
          <p:cNvSpPr/>
          <p:nvPr/>
        </p:nvSpPr>
        <p:spPr>
          <a:xfrm>
            <a:off x="4367808" y="494116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73"/>
          <p:cNvSpPr/>
          <p:nvPr/>
        </p:nvSpPr>
        <p:spPr>
          <a:xfrm>
            <a:off x="4847862" y="393305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own Arrow 38"/>
          <p:cNvSpPr/>
          <p:nvPr/>
        </p:nvSpPr>
        <p:spPr>
          <a:xfrm rot="12833186">
            <a:off x="8591744" y="4354949"/>
            <a:ext cx="96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784299" y="4365105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④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append the updated data block to the shelter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73"/>
          <p:cNvSpPr/>
          <p:nvPr/>
        </p:nvSpPr>
        <p:spPr>
          <a:xfrm>
            <a:off x="8304246" y="393305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71531" y="4365104"/>
            <a:ext cx="278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③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write a dummy block back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1424" y="4915878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6690" y="5373216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Dummy counter: j</a:t>
            </a:r>
          </a:p>
        </p:txBody>
      </p:sp>
    </p:spTree>
    <p:extLst>
      <p:ext uri="{BB962C8B-B14F-4D97-AF65-F5344CB8AC3E}">
        <p14:creationId xmlns:p14="http://schemas.microsoft.com/office/powerpoint/2010/main" val="1365570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38"/>
          <p:cNvSpPr/>
          <p:nvPr/>
        </p:nvSpPr>
        <p:spPr>
          <a:xfrm rot="2040000">
            <a:off x="4114714" y="3975860"/>
            <a:ext cx="97897" cy="953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8"/>
          <p:cNvGrpSpPr/>
          <p:nvPr/>
        </p:nvGrpSpPr>
        <p:grpSpPr>
          <a:xfrm>
            <a:off x="5023659" y="2065175"/>
            <a:ext cx="3164190" cy="675499"/>
            <a:chOff x="2591134" y="4885408"/>
            <a:chExt cx="3164191" cy="675499"/>
          </a:xfrm>
        </p:grpSpPr>
        <p:sp>
          <p:nvSpPr>
            <p:cNvPr id="9" name="Right Arrow 8"/>
            <p:cNvSpPr/>
            <p:nvPr/>
          </p:nvSpPr>
          <p:spPr>
            <a:xfrm>
              <a:off x="2672875" y="5301036"/>
              <a:ext cx="1881618" cy="139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1134" y="4885408"/>
              <a:ext cx="1962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Found in shelter?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0072" y="516079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Found!</a:t>
              </a:r>
            </a:p>
          </p:txBody>
        </p:sp>
      </p:grpSp>
      <p:sp>
        <p:nvSpPr>
          <p:cNvPr id="39" name="Down Arrow 38"/>
          <p:cNvSpPr/>
          <p:nvPr/>
        </p:nvSpPr>
        <p:spPr>
          <a:xfrm rot="2033186">
            <a:off x="8650473" y="3975860"/>
            <a:ext cx="97897" cy="953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688288" y="4365105"/>
            <a:ext cx="2400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retrieve the real data block during scan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98484" y="2313136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Scan the shelter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15947" y="4725144"/>
            <a:ext cx="268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②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get/update the block in client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14"/>
          <p:cNvSpPr/>
          <p:nvPr/>
        </p:nvSpPr>
        <p:spPr>
          <a:xfrm>
            <a:off x="8208256" y="4945495"/>
            <a:ext cx="192000" cy="427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5"/>
          <p:cNvSpPr/>
          <p:nvPr/>
        </p:nvSpPr>
        <p:spPr>
          <a:xfrm>
            <a:off x="8304246" y="3941592"/>
            <a:ext cx="1344149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65"/>
          <p:cNvSpPr/>
          <p:nvPr/>
        </p:nvSpPr>
        <p:spPr>
          <a:xfrm>
            <a:off x="2324565" y="3937390"/>
            <a:ext cx="4635531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5"/>
          <p:cNvSpPr/>
          <p:nvPr/>
        </p:nvSpPr>
        <p:spPr>
          <a:xfrm>
            <a:off x="6960096" y="3937383"/>
            <a:ext cx="134414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425" y="39361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86" name="Rectangle 73"/>
          <p:cNvSpPr/>
          <p:nvPr/>
        </p:nvSpPr>
        <p:spPr>
          <a:xfrm>
            <a:off x="8315424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左大括号 86"/>
          <p:cNvSpPr/>
          <p:nvPr/>
        </p:nvSpPr>
        <p:spPr>
          <a:xfrm rot="5400000">
            <a:off x="8916313" y="3061285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89" name="左大括号 88"/>
          <p:cNvSpPr/>
          <p:nvPr/>
        </p:nvSpPr>
        <p:spPr>
          <a:xfrm rot="5400000">
            <a:off x="4547828" y="1381098"/>
            <a:ext cx="216024" cy="46085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88" name="左大括号 87"/>
          <p:cNvSpPr/>
          <p:nvPr/>
        </p:nvSpPr>
        <p:spPr>
          <a:xfrm rot="5400000">
            <a:off x="7572164" y="3061285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791744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Original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72064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04245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Shelter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73"/>
          <p:cNvSpPr/>
          <p:nvPr/>
        </p:nvSpPr>
        <p:spPr>
          <a:xfrm>
            <a:off x="8518624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73"/>
          <p:cNvSpPr/>
          <p:nvPr/>
        </p:nvSpPr>
        <p:spPr>
          <a:xfrm>
            <a:off x="8891488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73"/>
          <p:cNvSpPr/>
          <p:nvPr/>
        </p:nvSpPr>
        <p:spPr>
          <a:xfrm>
            <a:off x="9094688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73"/>
          <p:cNvSpPr/>
          <p:nvPr/>
        </p:nvSpPr>
        <p:spPr>
          <a:xfrm>
            <a:off x="9275531" y="3941592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73"/>
          <p:cNvSpPr/>
          <p:nvPr/>
        </p:nvSpPr>
        <p:spPr>
          <a:xfrm>
            <a:off x="9478731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73"/>
          <p:cNvSpPr/>
          <p:nvPr/>
        </p:nvSpPr>
        <p:spPr>
          <a:xfrm>
            <a:off x="2927648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73"/>
          <p:cNvSpPr/>
          <p:nvPr/>
        </p:nvSpPr>
        <p:spPr>
          <a:xfrm>
            <a:off x="2543606" y="393842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73"/>
          <p:cNvSpPr/>
          <p:nvPr/>
        </p:nvSpPr>
        <p:spPr>
          <a:xfrm>
            <a:off x="4175787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73"/>
          <p:cNvSpPr/>
          <p:nvPr/>
        </p:nvSpPr>
        <p:spPr>
          <a:xfrm>
            <a:off x="5135894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73"/>
          <p:cNvSpPr/>
          <p:nvPr/>
        </p:nvSpPr>
        <p:spPr>
          <a:xfrm>
            <a:off x="6096000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73"/>
          <p:cNvSpPr/>
          <p:nvPr/>
        </p:nvSpPr>
        <p:spPr>
          <a:xfrm>
            <a:off x="6864086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73"/>
          <p:cNvSpPr/>
          <p:nvPr/>
        </p:nvSpPr>
        <p:spPr>
          <a:xfrm>
            <a:off x="7632171" y="393842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9563" y="5373217"/>
            <a:ext cx="3072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③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++j, retrieve the dummy block originally in the j-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dummy location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73"/>
          <p:cNvSpPr/>
          <p:nvPr/>
        </p:nvSpPr>
        <p:spPr>
          <a:xfrm>
            <a:off x="4847862" y="393305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1424" y="4915878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47" name="Rectangle 73"/>
          <p:cNvSpPr/>
          <p:nvPr/>
        </p:nvSpPr>
        <p:spPr>
          <a:xfrm>
            <a:off x="3695734" y="494537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70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023659" y="2065175"/>
            <a:ext cx="3164190" cy="675499"/>
            <a:chOff x="2591134" y="4885408"/>
            <a:chExt cx="3164190" cy="675499"/>
          </a:xfrm>
        </p:grpSpPr>
        <p:sp>
          <p:nvSpPr>
            <p:cNvPr id="9" name="Right Arrow 8"/>
            <p:cNvSpPr/>
            <p:nvPr/>
          </p:nvSpPr>
          <p:spPr>
            <a:xfrm>
              <a:off x="2672875" y="5301036"/>
              <a:ext cx="1881618" cy="139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1134" y="4885408"/>
              <a:ext cx="1962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Found in shelter?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0071" y="516079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Found!</a:t>
              </a:r>
            </a:p>
          </p:txBody>
        </p:sp>
      </p:grpSp>
      <p:sp>
        <p:nvSpPr>
          <p:cNvPr id="39" name="Down Arrow 38"/>
          <p:cNvSpPr/>
          <p:nvPr/>
        </p:nvSpPr>
        <p:spPr>
          <a:xfrm rot="12833186">
            <a:off x="3983232" y="4354949"/>
            <a:ext cx="96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75787" y="4365104"/>
            <a:ext cx="278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④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write a dummy block back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98484" y="2313136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Scan the shelter</a:t>
            </a:r>
          </a:p>
        </p:txBody>
      </p:sp>
      <p:sp>
        <p:nvSpPr>
          <p:cNvPr id="40" name="Rectangle 14"/>
          <p:cNvSpPr/>
          <p:nvPr/>
        </p:nvSpPr>
        <p:spPr>
          <a:xfrm>
            <a:off x="8304267" y="4945378"/>
            <a:ext cx="192000" cy="427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5"/>
          <p:cNvSpPr/>
          <p:nvPr/>
        </p:nvSpPr>
        <p:spPr>
          <a:xfrm>
            <a:off x="2324565" y="3937390"/>
            <a:ext cx="4635531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5"/>
          <p:cNvSpPr/>
          <p:nvPr/>
        </p:nvSpPr>
        <p:spPr>
          <a:xfrm>
            <a:off x="8304246" y="3941592"/>
            <a:ext cx="1344149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5"/>
          <p:cNvSpPr/>
          <p:nvPr/>
        </p:nvSpPr>
        <p:spPr>
          <a:xfrm>
            <a:off x="6960096" y="3937383"/>
            <a:ext cx="134414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425" y="39361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87" name="左大括号 86"/>
          <p:cNvSpPr/>
          <p:nvPr/>
        </p:nvSpPr>
        <p:spPr>
          <a:xfrm rot="5400000">
            <a:off x="8916313" y="3061285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89" name="左大括号 88"/>
          <p:cNvSpPr/>
          <p:nvPr/>
        </p:nvSpPr>
        <p:spPr>
          <a:xfrm rot="5400000">
            <a:off x="4547828" y="1381098"/>
            <a:ext cx="216024" cy="46085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88" name="左大括号 87"/>
          <p:cNvSpPr/>
          <p:nvPr/>
        </p:nvSpPr>
        <p:spPr>
          <a:xfrm rot="5400000">
            <a:off x="7572164" y="3061285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791744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Original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72064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04245" y="27852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Shelter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73"/>
          <p:cNvSpPr/>
          <p:nvPr/>
        </p:nvSpPr>
        <p:spPr>
          <a:xfrm>
            <a:off x="8518624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73"/>
          <p:cNvSpPr/>
          <p:nvPr/>
        </p:nvSpPr>
        <p:spPr>
          <a:xfrm>
            <a:off x="8891488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73"/>
          <p:cNvSpPr/>
          <p:nvPr/>
        </p:nvSpPr>
        <p:spPr>
          <a:xfrm>
            <a:off x="9094688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73"/>
          <p:cNvSpPr/>
          <p:nvPr/>
        </p:nvSpPr>
        <p:spPr>
          <a:xfrm>
            <a:off x="9275531" y="3941592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73"/>
          <p:cNvSpPr/>
          <p:nvPr/>
        </p:nvSpPr>
        <p:spPr>
          <a:xfrm>
            <a:off x="9478731" y="3937383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73"/>
          <p:cNvSpPr/>
          <p:nvPr/>
        </p:nvSpPr>
        <p:spPr>
          <a:xfrm>
            <a:off x="2927648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73"/>
          <p:cNvSpPr/>
          <p:nvPr/>
        </p:nvSpPr>
        <p:spPr>
          <a:xfrm>
            <a:off x="2543606" y="393842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73"/>
          <p:cNvSpPr/>
          <p:nvPr/>
        </p:nvSpPr>
        <p:spPr>
          <a:xfrm>
            <a:off x="4175787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73"/>
          <p:cNvSpPr/>
          <p:nvPr/>
        </p:nvSpPr>
        <p:spPr>
          <a:xfrm>
            <a:off x="5135894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73"/>
          <p:cNvSpPr/>
          <p:nvPr/>
        </p:nvSpPr>
        <p:spPr>
          <a:xfrm>
            <a:off x="6096000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73"/>
          <p:cNvSpPr/>
          <p:nvPr/>
        </p:nvSpPr>
        <p:spPr>
          <a:xfrm>
            <a:off x="6864086" y="3934220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73"/>
          <p:cNvSpPr/>
          <p:nvPr/>
        </p:nvSpPr>
        <p:spPr>
          <a:xfrm>
            <a:off x="7632171" y="393842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73"/>
          <p:cNvSpPr/>
          <p:nvPr/>
        </p:nvSpPr>
        <p:spPr>
          <a:xfrm>
            <a:off x="3747043" y="494116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73"/>
          <p:cNvSpPr/>
          <p:nvPr/>
        </p:nvSpPr>
        <p:spPr>
          <a:xfrm>
            <a:off x="4847862" y="393305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own Arrow 38"/>
          <p:cNvSpPr/>
          <p:nvPr/>
        </p:nvSpPr>
        <p:spPr>
          <a:xfrm rot="12833186">
            <a:off x="8591744" y="4354949"/>
            <a:ext cx="96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784299" y="4365105"/>
            <a:ext cx="3072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⑤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write the updated data block to the same location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1424" y="4915878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6690" y="5373216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Dummy counter: j</a:t>
            </a:r>
          </a:p>
        </p:txBody>
      </p:sp>
      <p:sp>
        <p:nvSpPr>
          <p:cNvPr id="47" name="Rectangle 73"/>
          <p:cNvSpPr/>
          <p:nvPr/>
        </p:nvSpPr>
        <p:spPr>
          <a:xfrm>
            <a:off x="8304246" y="3937266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70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559829" y="206084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After         operations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Square Root ORAM</a:t>
            </a:r>
          </a:p>
        </p:txBody>
      </p:sp>
      <p:sp>
        <p:nvSpPr>
          <p:cNvPr id="35" name="Rectangle 65"/>
          <p:cNvSpPr/>
          <p:nvPr/>
        </p:nvSpPr>
        <p:spPr>
          <a:xfrm>
            <a:off x="2324565" y="3945257"/>
            <a:ext cx="4635531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8304246" y="3949459"/>
            <a:ext cx="1344149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5"/>
          <p:cNvSpPr/>
          <p:nvPr/>
        </p:nvSpPr>
        <p:spPr>
          <a:xfrm>
            <a:off x="6960096" y="3945251"/>
            <a:ext cx="134414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1425" y="394406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49" name="Rectangle 73"/>
          <p:cNvSpPr/>
          <p:nvPr/>
        </p:nvSpPr>
        <p:spPr>
          <a:xfrm>
            <a:off x="8315424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左大括号 49"/>
          <p:cNvSpPr/>
          <p:nvPr/>
        </p:nvSpPr>
        <p:spPr>
          <a:xfrm rot="5400000">
            <a:off x="8916313" y="3069152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51" name="左大括号 50"/>
          <p:cNvSpPr/>
          <p:nvPr/>
        </p:nvSpPr>
        <p:spPr>
          <a:xfrm rot="5400000">
            <a:off x="7572164" y="3069152"/>
            <a:ext cx="216024" cy="12481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52" name="左大括号 51"/>
          <p:cNvSpPr/>
          <p:nvPr/>
        </p:nvSpPr>
        <p:spPr>
          <a:xfrm rot="5400000">
            <a:off x="4547828" y="1388966"/>
            <a:ext cx="216024" cy="46085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3791744" y="279312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Original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2064" y="279312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Dummy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04245" y="279312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Shelter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73"/>
          <p:cNvSpPr/>
          <p:nvPr/>
        </p:nvSpPr>
        <p:spPr>
          <a:xfrm>
            <a:off x="8518624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73"/>
          <p:cNvSpPr/>
          <p:nvPr/>
        </p:nvSpPr>
        <p:spPr>
          <a:xfrm>
            <a:off x="8699467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73"/>
          <p:cNvSpPr/>
          <p:nvPr/>
        </p:nvSpPr>
        <p:spPr>
          <a:xfrm>
            <a:off x="8891488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73"/>
          <p:cNvSpPr/>
          <p:nvPr/>
        </p:nvSpPr>
        <p:spPr>
          <a:xfrm>
            <a:off x="9094688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73"/>
          <p:cNvSpPr/>
          <p:nvPr/>
        </p:nvSpPr>
        <p:spPr>
          <a:xfrm>
            <a:off x="9275531" y="3949459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73"/>
          <p:cNvSpPr/>
          <p:nvPr/>
        </p:nvSpPr>
        <p:spPr>
          <a:xfrm>
            <a:off x="9478731" y="3945251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73"/>
          <p:cNvSpPr/>
          <p:nvPr/>
        </p:nvSpPr>
        <p:spPr>
          <a:xfrm>
            <a:off x="7152118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73"/>
          <p:cNvSpPr/>
          <p:nvPr/>
        </p:nvSpPr>
        <p:spPr>
          <a:xfrm>
            <a:off x="6960096" y="394629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73"/>
          <p:cNvSpPr/>
          <p:nvPr/>
        </p:nvSpPr>
        <p:spPr>
          <a:xfrm>
            <a:off x="7344139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73"/>
          <p:cNvSpPr/>
          <p:nvPr/>
        </p:nvSpPr>
        <p:spPr>
          <a:xfrm>
            <a:off x="7536160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3"/>
          <p:cNvSpPr/>
          <p:nvPr/>
        </p:nvSpPr>
        <p:spPr>
          <a:xfrm>
            <a:off x="7728182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3"/>
          <p:cNvSpPr/>
          <p:nvPr/>
        </p:nvSpPr>
        <p:spPr>
          <a:xfrm>
            <a:off x="7920203" y="3942088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3"/>
          <p:cNvSpPr/>
          <p:nvPr/>
        </p:nvSpPr>
        <p:spPr>
          <a:xfrm>
            <a:off x="8112224" y="3946297"/>
            <a:ext cx="192021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左大括号 80"/>
          <p:cNvSpPr/>
          <p:nvPr/>
        </p:nvSpPr>
        <p:spPr>
          <a:xfrm rot="16200000" flipV="1">
            <a:off x="5898075" y="1046833"/>
            <a:ext cx="203829" cy="729681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82" name="TextBox 81"/>
          <p:cNvSpPr txBox="1"/>
          <p:nvPr/>
        </p:nvSpPr>
        <p:spPr>
          <a:xfrm>
            <a:off x="2927648" y="4881354"/>
            <a:ext cx="6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oblivious sort over all locations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4300" y="2132856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283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SR-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Xie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ICDE 2016]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reduce the expensive shuffling cost of Basic Square Root ORAM.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SR-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Xie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ICDE 2016]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reduce the expensive shuffling cost of Basic Square Root ORAM.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 Point: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use O(        ) rather than O(1) client storage.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573052" cy="29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880310" y="3645024"/>
            <a:ext cx="2784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ID        -1, …, -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02"/>
          <p:cNvGrpSpPr/>
          <p:nvPr/>
        </p:nvGrpSpPr>
        <p:grpSpPr>
          <a:xfrm>
            <a:off x="1199457" y="4941168"/>
            <a:ext cx="2834268" cy="488350"/>
            <a:chOff x="553205" y="4395883"/>
            <a:chExt cx="2834269" cy="488350"/>
          </a:xfrm>
        </p:grpSpPr>
        <p:sp>
          <p:nvSpPr>
            <p:cNvPr id="6" name="Rectangle 5"/>
            <p:cNvSpPr/>
            <p:nvPr/>
          </p:nvSpPr>
          <p:spPr>
            <a:xfrm>
              <a:off x="1978124" y="4456394"/>
              <a:ext cx="1409350" cy="4278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3205" y="4395883"/>
              <a:ext cx="934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Client</a:t>
              </a:r>
            </a:p>
          </p:txBody>
        </p:sp>
      </p:grpSp>
      <p:grpSp>
        <p:nvGrpSpPr>
          <p:cNvPr id="3" name="Group 101"/>
          <p:cNvGrpSpPr/>
          <p:nvPr/>
        </p:nvGrpSpPr>
        <p:grpSpPr>
          <a:xfrm>
            <a:off x="1199457" y="3356992"/>
            <a:ext cx="9696073" cy="604494"/>
            <a:chOff x="564983" y="2811706"/>
            <a:chExt cx="9696075" cy="604494"/>
          </a:xfrm>
        </p:grpSpPr>
        <p:sp>
          <p:nvSpPr>
            <p:cNvPr id="7" name="TextBox 6"/>
            <p:cNvSpPr txBox="1"/>
            <p:nvPr/>
          </p:nvSpPr>
          <p:spPr>
            <a:xfrm>
              <a:off x="564983" y="2954535"/>
              <a:ext cx="9877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Server</a:t>
              </a:r>
            </a:p>
          </p:txBody>
        </p:sp>
        <p:grpSp>
          <p:nvGrpSpPr>
            <p:cNvPr id="4" name="Group 93"/>
            <p:cNvGrpSpPr/>
            <p:nvPr/>
          </p:nvGrpSpPr>
          <p:grpSpPr>
            <a:xfrm>
              <a:off x="1978124" y="2948405"/>
              <a:ext cx="5999807" cy="427846"/>
              <a:chOff x="1978124" y="2797403"/>
              <a:chExt cx="5999807" cy="42784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978124" y="2797410"/>
                <a:ext cx="5999807" cy="427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630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73743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8009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24230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55175" y="2797408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61527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020811" y="2797407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186108" y="2797406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467879" y="2797405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530022" y="2797404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751978" y="2797404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655787" y="2797403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0" name="Curved Connector 99"/>
            <p:cNvCxnSpPr>
              <a:stCxn id="75" idx="0"/>
              <a:endCxn id="101" idx="1"/>
            </p:cNvCxnSpPr>
            <p:nvPr/>
          </p:nvCxnSpPr>
          <p:spPr>
            <a:xfrm rot="16200000" flipH="1">
              <a:off x="7980648" y="2490167"/>
              <a:ext cx="63354" cy="979835"/>
            </a:xfrm>
            <a:prstGeom prst="curvedConnector4">
              <a:avLst>
                <a:gd name="adj1" fmla="val -360830"/>
                <a:gd name="adj2" fmla="val 527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8502243" y="2811706"/>
              <a:ext cx="1758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Dummy Block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199457" y="2132857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Block</a:t>
            </a: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SR-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43605" y="2132856"/>
            <a:ext cx="2688299" cy="40011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(h</a:t>
            </a:r>
            <a:r>
              <a:rPr lang="en-US" altLang="zh-CN" sz="2000" b="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(k),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000" b="0" baseline="-250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(k, v))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4500" y="3733800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2520752" y="3933056"/>
            <a:ext cx="624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N+          blocks = N original blocks +         dummy blocks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9699" y="4005064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799" y="4005064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119669" y="5445224"/>
            <a:ext cx="124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blocks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7" y="5517232"/>
            <a:ext cx="520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4175787" y="4973106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Dummy counter: j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9296400" y="3882380"/>
            <a:ext cx="38404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99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4569956" y="2304485"/>
            <a:ext cx="3555323" cy="675499"/>
            <a:chOff x="2591134" y="4885408"/>
            <a:chExt cx="3555325" cy="675499"/>
          </a:xfrm>
        </p:grpSpPr>
        <p:sp>
          <p:nvSpPr>
            <p:cNvPr id="9" name="Right Arrow 8"/>
            <p:cNvSpPr/>
            <p:nvPr/>
          </p:nvSpPr>
          <p:spPr>
            <a:xfrm>
              <a:off x="2669378" y="5301036"/>
              <a:ext cx="1881618" cy="139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1134" y="4885408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Found in cache?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0072" y="5160797"/>
              <a:ext cx="1316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Not found!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010030" y="3220906"/>
            <a:ext cx="6566905" cy="1936287"/>
            <a:chOff x="2045498" y="2520567"/>
            <a:chExt cx="6566905" cy="1936287"/>
          </a:xfrm>
        </p:grpSpPr>
        <p:sp>
          <p:nvSpPr>
            <p:cNvPr id="6" name="Rectangle 5"/>
            <p:cNvSpPr/>
            <p:nvPr/>
          </p:nvSpPr>
          <p:spPr>
            <a:xfrm>
              <a:off x="2624374" y="4028555"/>
              <a:ext cx="1409351" cy="4278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grpSp>
          <p:nvGrpSpPr>
            <p:cNvPr id="5" name="Group 93"/>
            <p:cNvGrpSpPr/>
            <p:nvPr/>
          </p:nvGrpSpPr>
          <p:grpSpPr>
            <a:xfrm>
              <a:off x="2612596" y="2520567"/>
              <a:ext cx="5999807" cy="427846"/>
              <a:chOff x="1978124" y="2797403"/>
              <a:chExt cx="5999807" cy="42784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978124" y="2797410"/>
                <a:ext cx="5999807" cy="427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630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73743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8009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24230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55175" y="2797408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61527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020811" y="2797407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186108" y="2797406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467879" y="2797405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530022" y="2797404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751978" y="2797404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655787" y="2797403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624374" y="4028555"/>
              <a:ext cx="840279" cy="4278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13" name="Down Arrow 12"/>
            <p:cNvSpPr/>
            <p:nvPr/>
          </p:nvSpPr>
          <p:spPr>
            <a:xfrm rot="10800000">
              <a:off x="2045498" y="2963720"/>
              <a:ext cx="122031" cy="103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60939" y="2520567"/>
              <a:ext cx="100668" cy="42783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64653" y="4029015"/>
              <a:ext cx="100668" cy="42783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39" name="Down Arrow 38"/>
            <p:cNvSpPr/>
            <p:nvPr/>
          </p:nvSpPr>
          <p:spPr>
            <a:xfrm rot="2033186">
              <a:off x="3808507" y="3028162"/>
              <a:ext cx="97897" cy="9538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9095" y="3356398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0" dirty="0">
                  <a:latin typeface="Times New Roman" pitchFamily="18" charset="0"/>
                  <a:cs typeface="Times New Roman" pitchFamily="18" charset="0"/>
                </a:rPr>
                <a:t>② </a:t>
              </a:r>
              <a:r>
                <a:rPr lang="en-US" altLang="zh-CN" sz="2000" b="0" dirty="0">
                  <a:latin typeface="Times New Roman" pitchFamily="18" charset="0"/>
                  <a:cs typeface="Times New Roman" pitchFamily="18" charset="0"/>
                </a:rPr>
                <a:t>append returned block to cache</a:t>
              </a:r>
              <a:endParaRPr lang="en-US" sz="2000" b="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SR-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2695" y="3168581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53229" y="4680749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51585" y="255244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get(k) /put(k, v)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0832" y="396066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get(h</a:t>
            </a:r>
            <a:r>
              <a:rPr lang="en-US" altLang="zh-CN" sz="2000" b="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(k))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76935" y="4752756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③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get/update the block in cache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7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Strong Encryption is NOT Enough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Adversaries can still learn sensitive information by observing the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access patterns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An attacker can identify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 much as 80% of email search queries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by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observing the access pattern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an encrypted email repository alone.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[Islam 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et al.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NDSS 2012]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4569956" y="2304485"/>
            <a:ext cx="3164190" cy="675499"/>
            <a:chOff x="2591134" y="4885408"/>
            <a:chExt cx="3164190" cy="675499"/>
          </a:xfrm>
        </p:grpSpPr>
        <p:sp>
          <p:nvSpPr>
            <p:cNvPr id="9" name="Right Arrow 8"/>
            <p:cNvSpPr/>
            <p:nvPr/>
          </p:nvSpPr>
          <p:spPr>
            <a:xfrm>
              <a:off x="2669378" y="5301036"/>
              <a:ext cx="1881617" cy="139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1134" y="4885408"/>
              <a:ext cx="186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Found in cache?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0071" y="516079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Found!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3010030" y="3220906"/>
            <a:ext cx="6566905" cy="1481561"/>
            <a:chOff x="2045498" y="2520567"/>
            <a:chExt cx="6566905" cy="1481561"/>
          </a:xfrm>
        </p:grpSpPr>
        <p:grpSp>
          <p:nvGrpSpPr>
            <p:cNvPr id="4" name="Group 93"/>
            <p:cNvGrpSpPr/>
            <p:nvPr/>
          </p:nvGrpSpPr>
          <p:grpSpPr>
            <a:xfrm>
              <a:off x="2612596" y="2520567"/>
              <a:ext cx="5999807" cy="427846"/>
              <a:chOff x="1978124" y="2797403"/>
              <a:chExt cx="5999807" cy="42784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978124" y="2797410"/>
                <a:ext cx="5999807" cy="427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630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73743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8009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24230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55175" y="2797408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61527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020811" y="2797407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186108" y="2797406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467879" y="2797405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530022" y="2797404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751978" y="2797404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655787" y="2797403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</p:grpSp>
        <p:sp>
          <p:nvSpPr>
            <p:cNvPr id="13" name="Down Arrow 12"/>
            <p:cNvSpPr/>
            <p:nvPr/>
          </p:nvSpPr>
          <p:spPr>
            <a:xfrm rot="10800000">
              <a:off x="2045498" y="2963720"/>
              <a:ext cx="122031" cy="103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39" name="Down Arrow 38"/>
            <p:cNvSpPr/>
            <p:nvPr/>
          </p:nvSpPr>
          <p:spPr>
            <a:xfrm rot="2033186">
              <a:off x="3961751" y="2945729"/>
              <a:ext cx="122031" cy="103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9095" y="3356398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0" dirty="0">
                  <a:latin typeface="Times New Roman" pitchFamily="18" charset="0"/>
                  <a:cs typeface="Times New Roman" pitchFamily="18" charset="0"/>
                </a:rPr>
                <a:t>③ </a:t>
              </a:r>
              <a:r>
                <a:rPr lang="en-US" altLang="zh-CN" sz="2000" b="0" dirty="0">
                  <a:latin typeface="Times New Roman" pitchFamily="18" charset="0"/>
                  <a:cs typeface="Times New Roman" pitchFamily="18" charset="0"/>
                </a:rPr>
                <a:t>append returned block to cache</a:t>
              </a:r>
              <a:endParaRPr lang="en-US" sz="2000" b="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SR-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2695" y="3168581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53229" y="4680749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51585" y="255244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get(k) /put(k, v)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372" y="3960668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②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++j, get(h</a:t>
            </a:r>
            <a:r>
              <a:rPr lang="en-US" altLang="zh-CN" sz="2000" b="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(- j))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76935" y="4752756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get/update the block in cache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5"/>
          <p:cNvSpPr/>
          <p:nvPr/>
        </p:nvSpPr>
        <p:spPr>
          <a:xfrm>
            <a:off x="3599723" y="4728894"/>
            <a:ext cx="1440160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7"/>
          <p:cNvSpPr/>
          <p:nvPr/>
        </p:nvSpPr>
        <p:spPr>
          <a:xfrm>
            <a:off x="4463819" y="4729354"/>
            <a:ext cx="134224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"/>
          <p:cNvSpPr/>
          <p:nvPr/>
        </p:nvSpPr>
        <p:spPr>
          <a:xfrm>
            <a:off x="3599724" y="4728894"/>
            <a:ext cx="86409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5"/>
          <p:cNvSpPr/>
          <p:nvPr/>
        </p:nvSpPr>
        <p:spPr>
          <a:xfrm>
            <a:off x="4025684" y="4728894"/>
            <a:ext cx="134224" cy="427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0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2348881"/>
            <a:ext cx="1911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Cache is full!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938914" y="2740858"/>
            <a:ext cx="9100686" cy="2807152"/>
            <a:chOff x="3895258" y="2413135"/>
            <a:chExt cx="9100686" cy="2807152"/>
          </a:xfrm>
        </p:grpSpPr>
        <p:sp>
          <p:nvSpPr>
            <p:cNvPr id="6" name="Rectangle 5"/>
            <p:cNvSpPr/>
            <p:nvPr/>
          </p:nvSpPr>
          <p:spPr>
            <a:xfrm>
              <a:off x="4511898" y="4399251"/>
              <a:ext cx="1409351" cy="4278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500121" y="2906459"/>
              <a:ext cx="5999806" cy="428259"/>
              <a:chOff x="1978124" y="2797402"/>
              <a:chExt cx="5999807" cy="42825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978124" y="2797410"/>
                <a:ext cx="5999807" cy="427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630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73743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8009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24230" y="2797409"/>
                <a:ext cx="109056" cy="42783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55175" y="2797408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61527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020811" y="2797407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186108" y="2797406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467879" y="2797405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530022" y="2797404"/>
                <a:ext cx="109056" cy="42783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751978" y="2797404"/>
                <a:ext cx="109056" cy="42783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655787" y="2797403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439297" y="2797403"/>
                <a:ext cx="109056" cy="42783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86594" y="2797402"/>
                <a:ext cx="109056" cy="42783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19100" y="2797822"/>
                <a:ext cx="109056" cy="42783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724163" y="2797402"/>
                <a:ext cx="109056" cy="42783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127969" y="2797402"/>
                <a:ext cx="109056" cy="42783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310591" y="4820177"/>
              <a:ext cx="3113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0" dirty="0">
                  <a:latin typeface="Times New Roman" pitchFamily="18" charset="0"/>
                  <a:cs typeface="Times New Roman" pitchFamily="18" charset="0"/>
                </a:rPr>
                <a:t>① </a:t>
              </a:r>
              <a:r>
                <a:rPr lang="en-US" altLang="zh-CN" sz="2000" b="0" dirty="0">
                  <a:latin typeface="Times New Roman" pitchFamily="18" charset="0"/>
                  <a:cs typeface="Times New Roman" pitchFamily="18" charset="0"/>
                </a:rPr>
                <a:t>Block request from client</a:t>
              </a:r>
              <a:endParaRPr lang="en-US" sz="20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6200000">
              <a:off x="3425900" y="3747291"/>
              <a:ext cx="1078563" cy="1398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039125" y="4486036"/>
              <a:ext cx="1687637" cy="254268"/>
            </a:xfrm>
            <a:prstGeom prst="rightArrow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02860" y="4394868"/>
              <a:ext cx="1409351" cy="4278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54425" y="4082050"/>
              <a:ext cx="17075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0" dirty="0">
                  <a:latin typeface="Times New Roman" pitchFamily="18" charset="0"/>
                  <a:cs typeface="Times New Roman" pitchFamily="18" charset="0"/>
                </a:rPr>
                <a:t>③ 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Clear cache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0003" y="3461317"/>
              <a:ext cx="27732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0" dirty="0">
                  <a:latin typeface="Times New Roman" pitchFamily="18" charset="0"/>
                  <a:cs typeface="Times New Roman" pitchFamily="18" charset="0"/>
                </a:rPr>
                <a:t>② </a:t>
              </a:r>
              <a:r>
                <a:rPr lang="en-US" altLang="zh-CN" sz="2000" b="0" dirty="0">
                  <a:latin typeface="Times New Roman" pitchFamily="18" charset="0"/>
                  <a:cs typeface="Times New Roman" pitchFamily="18" charset="0"/>
                </a:rPr>
                <a:t>put blocks back to server</a:t>
              </a:r>
              <a:endParaRPr lang="en-US" sz="20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2963" y="2413135"/>
              <a:ext cx="8832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0" dirty="0">
                  <a:latin typeface="Times New Roman" pitchFamily="18" charset="0"/>
                  <a:cs typeface="Times New Roman" pitchFamily="18" charset="0"/>
                </a:rPr>
                <a:t>④ </a:t>
              </a:r>
              <a:r>
                <a:rPr lang="en-US" altLang="zh-CN" sz="2000" b="0" dirty="0">
                  <a:latin typeface="Times New Roman" pitchFamily="18" charset="0"/>
                  <a:cs typeface="Times New Roman" pitchFamily="18" charset="0"/>
                </a:rPr>
                <a:t>Do an </a:t>
              </a:r>
              <a:r>
                <a:rPr lang="en-US" altLang="zh-CN" sz="2000" b="0" i="1" dirty="0">
                  <a:latin typeface="Times New Roman" pitchFamily="18" charset="0"/>
                  <a:cs typeface="Times New Roman" pitchFamily="18" charset="0"/>
                </a:rPr>
                <a:t>Interleave Buffer Shuffle </a:t>
              </a:r>
              <a:r>
                <a:rPr lang="en-US" altLang="zh-CN" sz="2000" b="0" dirty="0">
                  <a:latin typeface="Times New Roman" pitchFamily="18" charset="0"/>
                  <a:cs typeface="Times New Roman" pitchFamily="18" charset="0"/>
                </a:rPr>
                <a:t>over all blocks in the server</a:t>
              </a:r>
              <a:endParaRPr lang="en-US" sz="2000" b="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SR-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2695" y="3168581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53229" y="4680749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6283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1340561" y="5425976"/>
            <a:ext cx="9753600" cy="595313"/>
            <a:chOff x="1249676" y="4384405"/>
            <a:chExt cx="9753600" cy="595313"/>
          </a:xfrm>
        </p:grpSpPr>
        <p:sp>
          <p:nvSpPr>
            <p:cNvPr id="10" name="Rectangle 9"/>
            <p:cNvSpPr/>
            <p:nvPr/>
          </p:nvSpPr>
          <p:spPr>
            <a:xfrm>
              <a:off x="12496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592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688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784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880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976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072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168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264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360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456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552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648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744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784076" y="4384405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393676" y="4384405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1340561" y="3779991"/>
            <a:ext cx="8534400" cy="595313"/>
            <a:chOff x="1249676" y="4384405"/>
            <a:chExt cx="8534400" cy="595313"/>
          </a:xfrm>
        </p:grpSpPr>
        <p:sp>
          <p:nvSpPr>
            <p:cNvPr id="28" name="Rectangle 27"/>
            <p:cNvSpPr/>
            <p:nvPr/>
          </p:nvSpPr>
          <p:spPr>
            <a:xfrm>
              <a:off x="12496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592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688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784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880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76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072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168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264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360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456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552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648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744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</p:grpSp>
      <p:sp>
        <p:nvSpPr>
          <p:cNvPr id="44" name="Down Arrow 43"/>
          <p:cNvSpPr/>
          <p:nvPr/>
        </p:nvSpPr>
        <p:spPr>
          <a:xfrm>
            <a:off x="5348821" y="4548300"/>
            <a:ext cx="260059" cy="704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07242" y="4674161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Padding</a:t>
            </a: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9" name="内容占位符 2"/>
          <p:cNvSpPr txBox="1">
            <a:spLocks/>
          </p:cNvSpPr>
          <p:nvPr/>
        </p:nvSpPr>
        <p:spPr>
          <a:xfrm>
            <a:off x="431371" y="1365848"/>
            <a:ext cx="10945216" cy="2495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SR-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(IBS):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kind of oblivious shuffle that requires       private memory.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Padding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 padding blocks to extend sequence length to a square number T</a:t>
            </a:r>
            <a:r>
              <a:rPr lang="en-US" altLang="zh-CN" sz="2600" b="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2800" y="1981200"/>
            <a:ext cx="573052" cy="29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1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内容占位符 2"/>
          <p:cNvSpPr txBox="1">
            <a:spLocks/>
          </p:cNvSpPr>
          <p:nvPr/>
        </p:nvSpPr>
        <p:spPr>
          <a:xfrm>
            <a:off x="431371" y="1365848"/>
            <a:ext cx="10945216" cy="2495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SR-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Permuting.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Generate a uniform random permutation of T</a:t>
            </a:r>
            <a:r>
              <a:rPr lang="en-US" altLang="zh-CN" sz="2600" b="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items.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1249680" y="2819895"/>
            <a:ext cx="9753600" cy="595313"/>
            <a:chOff x="1249676" y="4384405"/>
            <a:chExt cx="9753600" cy="595313"/>
          </a:xfrm>
        </p:grpSpPr>
        <p:sp>
          <p:nvSpPr>
            <p:cNvPr id="10" name="Rectangle 9"/>
            <p:cNvSpPr/>
            <p:nvPr/>
          </p:nvSpPr>
          <p:spPr>
            <a:xfrm>
              <a:off x="12496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592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688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784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880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976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072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168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264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360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456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552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648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74476" y="438440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784076" y="4384405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393676" y="4384405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</p:grpSp>
      <p:grpSp>
        <p:nvGrpSpPr>
          <p:cNvPr id="3" name="Group 123"/>
          <p:cNvGrpSpPr/>
          <p:nvPr/>
        </p:nvGrpSpPr>
        <p:grpSpPr>
          <a:xfrm>
            <a:off x="1031567" y="3759958"/>
            <a:ext cx="10164661" cy="595313"/>
            <a:chOff x="1031566" y="3178871"/>
            <a:chExt cx="10164661" cy="595313"/>
          </a:xfrm>
        </p:grpSpPr>
        <p:sp>
          <p:nvSpPr>
            <p:cNvPr id="43" name="Rectangle 42"/>
            <p:cNvSpPr/>
            <p:nvPr/>
          </p:nvSpPr>
          <p:spPr>
            <a:xfrm>
              <a:off x="1031566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41166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0766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60366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04190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13790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23390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32990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68425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778025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87625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97225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757827" y="3178871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367427" y="3178871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77027" y="3178871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586627" y="3178871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</p:grpSp>
      <p:grpSp>
        <p:nvGrpSpPr>
          <p:cNvPr id="5" name="Group 126"/>
          <p:cNvGrpSpPr/>
          <p:nvPr/>
        </p:nvGrpSpPr>
        <p:grpSpPr>
          <a:xfrm>
            <a:off x="1031567" y="5179097"/>
            <a:ext cx="8335861" cy="595313"/>
            <a:chOff x="1031566" y="4598009"/>
            <a:chExt cx="8335861" cy="595313"/>
          </a:xfrm>
        </p:grpSpPr>
        <p:sp>
          <p:nvSpPr>
            <p:cNvPr id="61" name="Rectangle 60"/>
            <p:cNvSpPr/>
            <p:nvPr/>
          </p:nvSpPr>
          <p:spPr>
            <a:xfrm>
              <a:off x="1031566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04190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68425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57827" y="4598009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" name="Group 127"/>
          <p:cNvGrpSpPr/>
          <p:nvPr/>
        </p:nvGrpSpPr>
        <p:grpSpPr>
          <a:xfrm>
            <a:off x="1641167" y="5179097"/>
            <a:ext cx="9555061" cy="595313"/>
            <a:chOff x="1641166" y="4598009"/>
            <a:chExt cx="9555061" cy="595313"/>
          </a:xfrm>
        </p:grpSpPr>
        <p:sp>
          <p:nvSpPr>
            <p:cNvPr id="62" name="Rectangle 61"/>
            <p:cNvSpPr/>
            <p:nvPr/>
          </p:nvSpPr>
          <p:spPr>
            <a:xfrm>
              <a:off x="1641166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50766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60366" y="4598009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13790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23390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32990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78025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387625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7225" y="4598009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367427" y="4598009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977027" y="4598009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586627" y="4598009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</p:grpSp>
      <p:grpSp>
        <p:nvGrpSpPr>
          <p:cNvPr id="8" name="Group 124"/>
          <p:cNvGrpSpPr/>
          <p:nvPr/>
        </p:nvGrpSpPr>
        <p:grpSpPr>
          <a:xfrm>
            <a:off x="1336367" y="4365105"/>
            <a:ext cx="7726261" cy="823825"/>
            <a:chOff x="1336366" y="3784017"/>
            <a:chExt cx="7726261" cy="82382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336366" y="3784017"/>
              <a:ext cx="0" cy="82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945966" y="3784017"/>
              <a:ext cx="1963024" cy="82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555566" y="3784017"/>
              <a:ext cx="3917658" cy="82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165166" y="3784017"/>
              <a:ext cx="5897461" cy="82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25"/>
          <p:cNvGrpSpPr/>
          <p:nvPr/>
        </p:nvGrpSpPr>
        <p:grpSpPr>
          <a:xfrm>
            <a:off x="1945966" y="4355270"/>
            <a:ext cx="8933439" cy="833660"/>
            <a:chOff x="1945966" y="3774184"/>
            <a:chExt cx="8933438" cy="833660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1945966" y="3784019"/>
              <a:ext cx="1963024" cy="82382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518591" y="3784018"/>
              <a:ext cx="0" cy="82382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128190" y="3784018"/>
              <a:ext cx="1954635" cy="82382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5737791" y="3784018"/>
              <a:ext cx="3934437" cy="82382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7692426" y="3784018"/>
              <a:ext cx="0" cy="823825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128190" y="3784019"/>
              <a:ext cx="1954635" cy="823825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2555566" y="3784018"/>
              <a:ext cx="3920176" cy="823826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8302026" y="3784018"/>
              <a:ext cx="1979803" cy="823825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8302026" y="3784019"/>
              <a:ext cx="1965541" cy="823825"/>
            </a:xfrm>
            <a:prstGeom prst="straightConnector1">
              <a:avLst/>
            </a:prstGeom>
            <a:ln w="38100">
              <a:solidFill>
                <a:srgbClr val="80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5737790" y="3784019"/>
              <a:ext cx="3920176" cy="823825"/>
            </a:xfrm>
            <a:prstGeom prst="straightConnector1">
              <a:avLst/>
            </a:prstGeom>
            <a:ln w="38100">
              <a:solidFill>
                <a:srgbClr val="80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3165166" y="3784019"/>
              <a:ext cx="5899700" cy="823825"/>
            </a:xfrm>
            <a:prstGeom prst="straightConnector1">
              <a:avLst/>
            </a:prstGeom>
            <a:ln w="38100">
              <a:solidFill>
                <a:srgbClr val="80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10879404" y="3774184"/>
              <a:ext cx="0" cy="823825"/>
            </a:xfrm>
            <a:prstGeom prst="straightConnector1">
              <a:avLst/>
            </a:prstGeom>
            <a:ln w="38100">
              <a:solidFill>
                <a:srgbClr val="80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28"/>
          <p:cNvGrpSpPr/>
          <p:nvPr/>
        </p:nvGrpSpPr>
        <p:grpSpPr>
          <a:xfrm>
            <a:off x="1032684" y="6146056"/>
            <a:ext cx="10164661" cy="595313"/>
            <a:chOff x="1032684" y="5421528"/>
            <a:chExt cx="10164661" cy="595313"/>
          </a:xfrm>
        </p:grpSpPr>
        <p:sp>
          <p:nvSpPr>
            <p:cNvPr id="108" name="Rectangle 107"/>
            <p:cNvSpPr/>
            <p:nvPr/>
          </p:nvSpPr>
          <p:spPr>
            <a:xfrm>
              <a:off x="1032684" y="5421528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42284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1884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861484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053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2149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8245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341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69543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79143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388743" y="5421528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98343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758945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368545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78145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587745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26397" y="4509121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Interleaving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375" y="3327376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Local Shuffle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4158" y="5733257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Local Shuffle</a:t>
            </a:r>
          </a:p>
        </p:txBody>
      </p:sp>
      <p:sp>
        <p:nvSpPr>
          <p:cNvPr id="95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5" grpId="0"/>
      <p:bldP spid="1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/>
          <p:nvPr/>
        </p:nvGrpSpPr>
        <p:grpSpPr>
          <a:xfrm>
            <a:off x="1044149" y="2933498"/>
            <a:ext cx="10164661" cy="595313"/>
            <a:chOff x="1032684" y="5421528"/>
            <a:chExt cx="10164661" cy="595313"/>
          </a:xfrm>
        </p:grpSpPr>
        <p:sp>
          <p:nvSpPr>
            <p:cNvPr id="108" name="Rectangle 107"/>
            <p:cNvSpPr/>
            <p:nvPr/>
          </p:nvSpPr>
          <p:spPr>
            <a:xfrm>
              <a:off x="1032684" y="5421528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42284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1884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861484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053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2149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8245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341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69543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79143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388743" y="5421528"/>
              <a:ext cx="609600" cy="59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98343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758945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368545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78145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587745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</p:grpSp>
      <p:grpSp>
        <p:nvGrpSpPr>
          <p:cNvPr id="3" name="Group 94"/>
          <p:cNvGrpSpPr/>
          <p:nvPr/>
        </p:nvGrpSpPr>
        <p:grpSpPr>
          <a:xfrm>
            <a:off x="1348949" y="4143733"/>
            <a:ext cx="9555061" cy="595313"/>
            <a:chOff x="1642284" y="5421528"/>
            <a:chExt cx="9555061" cy="595313"/>
          </a:xfrm>
        </p:grpSpPr>
        <p:sp>
          <p:nvSpPr>
            <p:cNvPr id="97" name="Rectangle 96"/>
            <p:cNvSpPr/>
            <p:nvPr/>
          </p:nvSpPr>
          <p:spPr>
            <a:xfrm>
              <a:off x="1642284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51884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61484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053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2149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8245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434108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169543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79143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998343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758945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68545" y="5421528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78145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587745" y="5421528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</p:grpSp>
      <p:grpSp>
        <p:nvGrpSpPr>
          <p:cNvPr id="4" name="Group 2"/>
          <p:cNvGrpSpPr/>
          <p:nvPr/>
        </p:nvGrpSpPr>
        <p:grpSpPr>
          <a:xfrm>
            <a:off x="1859206" y="5353966"/>
            <a:ext cx="8534548" cy="595314"/>
            <a:chOff x="1348949" y="4596774"/>
            <a:chExt cx="8534548" cy="595314"/>
          </a:xfrm>
        </p:grpSpPr>
        <p:sp>
          <p:nvSpPr>
            <p:cNvPr id="140" name="Rectangle 139"/>
            <p:cNvSpPr/>
            <p:nvPr/>
          </p:nvSpPr>
          <p:spPr>
            <a:xfrm>
              <a:off x="1348949" y="459677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58549" y="459677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68149" y="4596775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177498" y="459677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787098" y="459677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396698" y="459677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006298" y="459677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616223" y="459677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25823" y="4596775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35423" y="4596774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445097" y="4596774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54697" y="4596774"/>
              <a:ext cx="609600" cy="59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664297" y="4596774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273897" y="4596774"/>
              <a:ext cx="609600" cy="5953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398275" y="3575141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De-padding</a:t>
            </a:r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5" name="内容占位符 2"/>
          <p:cNvSpPr txBox="1">
            <a:spLocks/>
          </p:cNvSpPr>
          <p:nvPr/>
        </p:nvSpPr>
        <p:spPr>
          <a:xfrm>
            <a:off x="431371" y="1365848"/>
            <a:ext cx="10945216" cy="2495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Interleave Buffer Shuffle SR-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De-padding.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Remove all padding items to get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44952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Goldreich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JACM 1996]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reduce the expensive cost of shuffling in Basic Square Root ORAM.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Goldreich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JACM 1996]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reduce the expensive cost of shuffling in Basic Square Root ORAM.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 Ideas:</a:t>
            </a: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Use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hierarchy of buffers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(hash tables)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different sizes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Shuffle these buffers with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frequency inversely proportional to their sizes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1"/>
          <p:cNvGrpSpPr>
            <a:grpSpLocks/>
          </p:cNvGrpSpPr>
          <p:nvPr/>
        </p:nvGrpSpPr>
        <p:grpSpPr>
          <a:xfrm>
            <a:off x="115034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>
          <a:xfrm>
            <a:off x="173882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>
          <a:xfrm>
            <a:off x="232795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0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" name="Group 145"/>
          <p:cNvGrpSpPr>
            <a:grpSpLocks/>
          </p:cNvGrpSpPr>
          <p:nvPr/>
        </p:nvGrpSpPr>
        <p:grpSpPr>
          <a:xfrm>
            <a:off x="292900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8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>
          <a:xfrm>
            <a:off x="352635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7" name="Group 161"/>
          <p:cNvGrpSpPr>
            <a:grpSpLocks/>
          </p:cNvGrpSpPr>
          <p:nvPr/>
        </p:nvGrpSpPr>
        <p:grpSpPr>
          <a:xfrm>
            <a:off x="412676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4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8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9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0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8" name="Group 169"/>
          <p:cNvGrpSpPr>
            <a:grpSpLocks/>
          </p:cNvGrpSpPr>
          <p:nvPr/>
        </p:nvGrpSpPr>
        <p:grpSpPr>
          <a:xfrm>
            <a:off x="472025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2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5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7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" name="Group 177"/>
          <p:cNvGrpSpPr>
            <a:grpSpLocks/>
          </p:cNvGrpSpPr>
          <p:nvPr/>
        </p:nvGrpSpPr>
        <p:grpSpPr>
          <a:xfrm>
            <a:off x="530273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1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3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4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5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6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" name="Group 185"/>
          <p:cNvGrpSpPr>
            <a:grpSpLocks/>
          </p:cNvGrpSpPr>
          <p:nvPr/>
        </p:nvGrpSpPr>
        <p:grpSpPr>
          <a:xfrm>
            <a:off x="6481835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8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9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0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1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2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3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4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1" name="Group 193"/>
          <p:cNvGrpSpPr>
            <a:grpSpLocks/>
          </p:cNvGrpSpPr>
          <p:nvPr/>
        </p:nvGrpSpPr>
        <p:grpSpPr>
          <a:xfrm>
            <a:off x="589824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6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7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8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9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0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1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2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2" name="Group 201"/>
          <p:cNvGrpSpPr>
            <a:grpSpLocks/>
          </p:cNvGrpSpPr>
          <p:nvPr/>
        </p:nvGrpSpPr>
        <p:grpSpPr>
          <a:xfrm>
            <a:off x="707925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4" name="Rectangle 19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5" name="Line 19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6" name="Line 19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7" name="Line 19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8" name="Line 19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9" name="Line 19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0" name="Line 20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3" name="Group 209"/>
          <p:cNvGrpSpPr>
            <a:grpSpLocks/>
          </p:cNvGrpSpPr>
          <p:nvPr/>
        </p:nvGrpSpPr>
        <p:grpSpPr>
          <a:xfrm>
            <a:off x="7674774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2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3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4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5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6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7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8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1" name="Group 217"/>
          <p:cNvGrpSpPr>
            <a:grpSpLocks/>
          </p:cNvGrpSpPr>
          <p:nvPr/>
        </p:nvGrpSpPr>
        <p:grpSpPr>
          <a:xfrm>
            <a:off x="827219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0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1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2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3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4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5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6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" name="Group 225"/>
          <p:cNvGrpSpPr>
            <a:grpSpLocks/>
          </p:cNvGrpSpPr>
          <p:nvPr/>
        </p:nvGrpSpPr>
        <p:grpSpPr>
          <a:xfrm>
            <a:off x="885077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8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9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0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1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2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3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4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27" name="Group 233"/>
          <p:cNvGrpSpPr>
            <a:grpSpLocks/>
          </p:cNvGrpSpPr>
          <p:nvPr/>
        </p:nvGrpSpPr>
        <p:grpSpPr>
          <a:xfrm>
            <a:off x="944128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6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7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8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9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0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1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2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35" name="Group 244"/>
          <p:cNvGrpSpPr>
            <a:grpSpLocks/>
          </p:cNvGrpSpPr>
          <p:nvPr/>
        </p:nvGrpSpPr>
        <p:grpSpPr>
          <a:xfrm>
            <a:off x="10026785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5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6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7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8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9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0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1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43339" y="2996953"/>
            <a:ext cx="128307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Level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4082" y="439857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082" y="5180191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0603" y="595506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66007" y="3661190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243" name="Group 121"/>
          <p:cNvGrpSpPr>
            <a:grpSpLocks/>
          </p:cNvGrpSpPr>
          <p:nvPr/>
        </p:nvGrpSpPr>
        <p:grpSpPr>
          <a:xfrm>
            <a:off x="115081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8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9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0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1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2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3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4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1" name="Group 129"/>
          <p:cNvGrpSpPr>
            <a:grpSpLocks/>
          </p:cNvGrpSpPr>
          <p:nvPr/>
        </p:nvGrpSpPr>
        <p:grpSpPr>
          <a:xfrm>
            <a:off x="173929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6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7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8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9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0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1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2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3" name="Group 137"/>
          <p:cNvGrpSpPr>
            <a:grpSpLocks/>
          </p:cNvGrpSpPr>
          <p:nvPr/>
        </p:nvGrpSpPr>
        <p:grpSpPr>
          <a:xfrm>
            <a:off x="2328422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4" name="Group 145"/>
          <p:cNvGrpSpPr>
            <a:grpSpLocks/>
          </p:cNvGrpSpPr>
          <p:nvPr/>
        </p:nvGrpSpPr>
        <p:grpSpPr>
          <a:xfrm>
            <a:off x="2929478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5" name="Group 153"/>
          <p:cNvGrpSpPr>
            <a:grpSpLocks/>
          </p:cNvGrpSpPr>
          <p:nvPr/>
        </p:nvGrpSpPr>
        <p:grpSpPr>
          <a:xfrm>
            <a:off x="3526827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0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1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2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3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4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5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6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6" name="Group 161"/>
          <p:cNvGrpSpPr>
            <a:grpSpLocks/>
          </p:cNvGrpSpPr>
          <p:nvPr/>
        </p:nvGrpSpPr>
        <p:grpSpPr>
          <a:xfrm>
            <a:off x="4127233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8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9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0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1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2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4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6" name="Group 169"/>
          <p:cNvGrpSpPr>
            <a:grpSpLocks/>
          </p:cNvGrpSpPr>
          <p:nvPr/>
        </p:nvGrpSpPr>
        <p:grpSpPr>
          <a:xfrm>
            <a:off x="472072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6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7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8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9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0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1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2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7" name="Group 177"/>
          <p:cNvGrpSpPr>
            <a:grpSpLocks/>
          </p:cNvGrpSpPr>
          <p:nvPr/>
        </p:nvGrpSpPr>
        <p:grpSpPr>
          <a:xfrm>
            <a:off x="530320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4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5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6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7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8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9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0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7" name="Group 121"/>
          <p:cNvGrpSpPr>
            <a:grpSpLocks/>
          </p:cNvGrpSpPr>
          <p:nvPr/>
        </p:nvGrpSpPr>
        <p:grpSpPr>
          <a:xfrm>
            <a:off x="115128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2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3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4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5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6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7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8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5" name="Group 129"/>
          <p:cNvGrpSpPr>
            <a:grpSpLocks/>
          </p:cNvGrpSpPr>
          <p:nvPr/>
        </p:nvGrpSpPr>
        <p:grpSpPr>
          <a:xfrm>
            <a:off x="173976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0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1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2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3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4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5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6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3" name="Group 137"/>
          <p:cNvGrpSpPr>
            <a:grpSpLocks/>
          </p:cNvGrpSpPr>
          <p:nvPr/>
        </p:nvGrpSpPr>
        <p:grpSpPr>
          <a:xfrm>
            <a:off x="232889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8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9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0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1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2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3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4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1" name="Group 145"/>
          <p:cNvGrpSpPr>
            <a:grpSpLocks/>
          </p:cNvGrpSpPr>
          <p:nvPr/>
        </p:nvGrpSpPr>
        <p:grpSpPr>
          <a:xfrm>
            <a:off x="2929947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6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7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8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9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0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1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2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0" name="Group 137"/>
          <p:cNvGrpSpPr>
            <a:grpSpLocks/>
          </p:cNvGrpSpPr>
          <p:nvPr/>
        </p:nvGrpSpPr>
        <p:grpSpPr>
          <a:xfrm>
            <a:off x="1148753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1" name="Group 145"/>
          <p:cNvGrpSpPr>
            <a:grpSpLocks/>
          </p:cNvGrpSpPr>
          <p:nvPr/>
        </p:nvGrpSpPr>
        <p:grpSpPr>
          <a:xfrm>
            <a:off x="1749809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10523240" y="4443296"/>
            <a:ext cx="8283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K2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0535172" y="5180191"/>
            <a:ext cx="75615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K3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523239" y="5955066"/>
            <a:ext cx="92030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523240" y="3759574"/>
            <a:ext cx="92436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K1</a:t>
            </a:r>
          </a:p>
        </p:txBody>
      </p:sp>
      <p:sp>
        <p:nvSpPr>
          <p:cNvPr id="267" name="Rectangle 252"/>
          <p:cNvSpPr>
            <a:spLocks/>
          </p:cNvSpPr>
          <p:nvPr/>
        </p:nvSpPr>
        <p:spPr>
          <a:xfrm>
            <a:off x="1753294" y="354158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8" name="Rectangle 252"/>
          <p:cNvSpPr>
            <a:spLocks/>
          </p:cNvSpPr>
          <p:nvPr/>
        </p:nvSpPr>
        <p:spPr>
          <a:xfrm>
            <a:off x="2327953" y="435607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9" name="Rectangle 252"/>
          <p:cNvSpPr>
            <a:spLocks/>
          </p:cNvSpPr>
          <p:nvPr/>
        </p:nvSpPr>
        <p:spPr>
          <a:xfrm>
            <a:off x="1730858" y="435425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0" name="Rectangle 252"/>
          <p:cNvSpPr>
            <a:spLocks/>
          </p:cNvSpPr>
          <p:nvPr/>
        </p:nvSpPr>
        <p:spPr>
          <a:xfrm>
            <a:off x="1154767" y="594740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1" name="Rectangle 252"/>
          <p:cNvSpPr>
            <a:spLocks/>
          </p:cNvSpPr>
          <p:nvPr/>
        </p:nvSpPr>
        <p:spPr>
          <a:xfrm>
            <a:off x="2329561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2" name="Rectangle 252"/>
          <p:cNvSpPr>
            <a:spLocks/>
          </p:cNvSpPr>
          <p:nvPr/>
        </p:nvSpPr>
        <p:spPr>
          <a:xfrm>
            <a:off x="3520470" y="516498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3" name="Rectangle 252"/>
          <p:cNvSpPr>
            <a:spLocks/>
          </p:cNvSpPr>
          <p:nvPr/>
        </p:nvSpPr>
        <p:spPr>
          <a:xfrm>
            <a:off x="5306686" y="515174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4" name="Rectangle 252"/>
          <p:cNvSpPr>
            <a:spLocks/>
          </p:cNvSpPr>
          <p:nvPr/>
        </p:nvSpPr>
        <p:spPr>
          <a:xfrm>
            <a:off x="1733109" y="515376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5" name="Rectangle 252"/>
          <p:cNvSpPr>
            <a:spLocks/>
          </p:cNvSpPr>
          <p:nvPr/>
        </p:nvSpPr>
        <p:spPr>
          <a:xfrm>
            <a:off x="8263467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6" name="Rectangle 252"/>
          <p:cNvSpPr>
            <a:spLocks/>
          </p:cNvSpPr>
          <p:nvPr/>
        </p:nvSpPr>
        <p:spPr>
          <a:xfrm>
            <a:off x="7674774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7" name="Rectangle 252"/>
          <p:cNvSpPr>
            <a:spLocks/>
          </p:cNvSpPr>
          <p:nvPr/>
        </p:nvSpPr>
        <p:spPr>
          <a:xfrm>
            <a:off x="2331438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8" name="Rectangle 252"/>
          <p:cNvSpPr>
            <a:spLocks/>
          </p:cNvSpPr>
          <p:nvPr/>
        </p:nvSpPr>
        <p:spPr>
          <a:xfrm>
            <a:off x="8265841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9" name="Rectangle 252"/>
          <p:cNvSpPr>
            <a:spLocks/>
          </p:cNvSpPr>
          <p:nvPr/>
        </p:nvSpPr>
        <p:spPr>
          <a:xfrm>
            <a:off x="4131370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0" name="Rectangle 252"/>
          <p:cNvSpPr>
            <a:spLocks/>
          </p:cNvSpPr>
          <p:nvPr/>
        </p:nvSpPr>
        <p:spPr>
          <a:xfrm>
            <a:off x="5308946" y="523592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1" name="Rectangle 252"/>
          <p:cNvSpPr>
            <a:spLocks/>
          </p:cNvSpPr>
          <p:nvPr/>
        </p:nvSpPr>
        <p:spPr>
          <a:xfrm>
            <a:off x="8263467" y="6128857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2" name="Rectangle 252"/>
          <p:cNvSpPr>
            <a:spLocks/>
          </p:cNvSpPr>
          <p:nvPr/>
        </p:nvSpPr>
        <p:spPr>
          <a:xfrm>
            <a:off x="9442893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3" name="Rectangle 252"/>
          <p:cNvSpPr>
            <a:spLocks/>
          </p:cNvSpPr>
          <p:nvPr/>
        </p:nvSpPr>
        <p:spPr>
          <a:xfrm>
            <a:off x="6973965" y="532456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7529835" y="51275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data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9829113" y="3104512"/>
            <a:ext cx="213428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PRP Keys</a:t>
            </a:r>
          </a:p>
        </p:txBody>
      </p:sp>
      <p:sp>
        <p:nvSpPr>
          <p:cNvPr id="288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9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34"/>
          <p:cNvSpPr>
            <a:spLocks/>
          </p:cNvSpPr>
          <p:nvPr/>
        </p:nvSpPr>
        <p:spPr>
          <a:xfrm>
            <a:off x="3599723" y="2348880"/>
            <a:ext cx="6048672" cy="2664296"/>
          </a:xfrm>
          <a:prstGeom prst="roundRect">
            <a:avLst>
              <a:gd name="adj" fmla="val 7458"/>
            </a:avLst>
          </a:prstGeom>
          <a:solidFill>
            <a:srgbClr val="C1FF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235"/>
          <p:cNvSpPr>
            <a:spLocks/>
          </p:cNvSpPr>
          <p:nvPr/>
        </p:nvSpPr>
        <p:spPr>
          <a:xfrm>
            <a:off x="3791746" y="2132856"/>
            <a:ext cx="624069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 anchor="ctr"/>
          <a:lstStyle/>
          <a:p>
            <a:pPr algn="l">
              <a:spcBef>
                <a:spcPts val="800"/>
              </a:spcBef>
              <a:buSzPct val="100000"/>
            </a:pPr>
            <a:r>
              <a:rPr lang="en-US"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Server Storage</a:t>
            </a:r>
          </a:p>
          <a:p>
            <a:pPr marL="317500" indent="-317500" algn="l"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log N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levels for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items</a:t>
            </a:r>
          </a:p>
          <a:p>
            <a:pPr marL="317500" indent="-317500" algn="l"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Level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contains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US" sz="2400" b="1" baseline="3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buckets</a:t>
            </a:r>
          </a:p>
          <a:p>
            <a:pPr marL="317500" indent="-317500" algn="l"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Each bucket contains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log 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slots</a:t>
            </a:r>
          </a:p>
          <a:p>
            <a:pPr marL="317500" indent="-317500" algn="l"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Each slot contains one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  <a:sym typeface="Arial" charset="0"/>
              </a:rPr>
              <a:t>block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(encrypted or dummy)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>
          <a:xfrm>
            <a:off x="115034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>
          <a:xfrm>
            <a:off x="173882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>
          <a:xfrm>
            <a:off x="232795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0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" name="Group 145"/>
          <p:cNvGrpSpPr>
            <a:grpSpLocks/>
          </p:cNvGrpSpPr>
          <p:nvPr/>
        </p:nvGrpSpPr>
        <p:grpSpPr>
          <a:xfrm>
            <a:off x="292900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8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>
          <a:xfrm>
            <a:off x="352635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7" name="Group 161"/>
          <p:cNvGrpSpPr>
            <a:grpSpLocks/>
          </p:cNvGrpSpPr>
          <p:nvPr/>
        </p:nvGrpSpPr>
        <p:grpSpPr>
          <a:xfrm>
            <a:off x="412676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4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8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9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0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8" name="Group 169"/>
          <p:cNvGrpSpPr>
            <a:grpSpLocks/>
          </p:cNvGrpSpPr>
          <p:nvPr/>
        </p:nvGrpSpPr>
        <p:grpSpPr>
          <a:xfrm>
            <a:off x="472025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2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5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7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" name="Group 177"/>
          <p:cNvGrpSpPr>
            <a:grpSpLocks/>
          </p:cNvGrpSpPr>
          <p:nvPr/>
        </p:nvGrpSpPr>
        <p:grpSpPr>
          <a:xfrm>
            <a:off x="530273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1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3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4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5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6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" name="Group 185"/>
          <p:cNvGrpSpPr>
            <a:grpSpLocks/>
          </p:cNvGrpSpPr>
          <p:nvPr/>
        </p:nvGrpSpPr>
        <p:grpSpPr>
          <a:xfrm>
            <a:off x="6481835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8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9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0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1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2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3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4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1" name="Group 193"/>
          <p:cNvGrpSpPr>
            <a:grpSpLocks/>
          </p:cNvGrpSpPr>
          <p:nvPr/>
        </p:nvGrpSpPr>
        <p:grpSpPr>
          <a:xfrm>
            <a:off x="589824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6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7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8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9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0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1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2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3" name="Group 201"/>
          <p:cNvGrpSpPr>
            <a:grpSpLocks/>
          </p:cNvGrpSpPr>
          <p:nvPr/>
        </p:nvGrpSpPr>
        <p:grpSpPr>
          <a:xfrm>
            <a:off x="707925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4" name="Rectangle 19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5" name="Line 19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6" name="Line 19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7" name="Line 19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8" name="Line 19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9" name="Line 19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0" name="Line 20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1" name="Group 209"/>
          <p:cNvGrpSpPr>
            <a:grpSpLocks/>
          </p:cNvGrpSpPr>
          <p:nvPr/>
        </p:nvGrpSpPr>
        <p:grpSpPr>
          <a:xfrm>
            <a:off x="7674774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2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3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4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5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6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7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8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" name="Group 217"/>
          <p:cNvGrpSpPr>
            <a:grpSpLocks/>
          </p:cNvGrpSpPr>
          <p:nvPr/>
        </p:nvGrpSpPr>
        <p:grpSpPr>
          <a:xfrm>
            <a:off x="827219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0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1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2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3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4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5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6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27" name="Group 225"/>
          <p:cNvGrpSpPr>
            <a:grpSpLocks/>
          </p:cNvGrpSpPr>
          <p:nvPr/>
        </p:nvGrpSpPr>
        <p:grpSpPr>
          <a:xfrm>
            <a:off x="885077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8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9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0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1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2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3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4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35" name="Group 233"/>
          <p:cNvGrpSpPr>
            <a:grpSpLocks/>
          </p:cNvGrpSpPr>
          <p:nvPr/>
        </p:nvGrpSpPr>
        <p:grpSpPr>
          <a:xfrm>
            <a:off x="944128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6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7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8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9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0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1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2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43" name="Group 244"/>
          <p:cNvGrpSpPr>
            <a:grpSpLocks/>
          </p:cNvGrpSpPr>
          <p:nvPr/>
        </p:nvGrpSpPr>
        <p:grpSpPr>
          <a:xfrm>
            <a:off x="1001362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5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6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7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8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9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0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1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43339" y="2996953"/>
            <a:ext cx="128307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Level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4082" y="439857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082" y="5180191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0603" y="595506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66007" y="3661190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251" name="Group 121"/>
          <p:cNvGrpSpPr>
            <a:grpSpLocks/>
          </p:cNvGrpSpPr>
          <p:nvPr/>
        </p:nvGrpSpPr>
        <p:grpSpPr>
          <a:xfrm>
            <a:off x="115081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8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9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0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1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2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3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4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3" name="Group 129"/>
          <p:cNvGrpSpPr>
            <a:grpSpLocks/>
          </p:cNvGrpSpPr>
          <p:nvPr/>
        </p:nvGrpSpPr>
        <p:grpSpPr>
          <a:xfrm>
            <a:off x="173929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6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7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8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9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0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1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2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4" name="Group 137"/>
          <p:cNvGrpSpPr>
            <a:grpSpLocks/>
          </p:cNvGrpSpPr>
          <p:nvPr/>
        </p:nvGrpSpPr>
        <p:grpSpPr>
          <a:xfrm>
            <a:off x="2328422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5" name="Group 145"/>
          <p:cNvGrpSpPr>
            <a:grpSpLocks/>
          </p:cNvGrpSpPr>
          <p:nvPr/>
        </p:nvGrpSpPr>
        <p:grpSpPr>
          <a:xfrm>
            <a:off x="2929478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6" name="Group 153"/>
          <p:cNvGrpSpPr>
            <a:grpSpLocks/>
          </p:cNvGrpSpPr>
          <p:nvPr/>
        </p:nvGrpSpPr>
        <p:grpSpPr>
          <a:xfrm>
            <a:off x="3526827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0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1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2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3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4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5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6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6" name="Group 161"/>
          <p:cNvGrpSpPr>
            <a:grpSpLocks/>
          </p:cNvGrpSpPr>
          <p:nvPr/>
        </p:nvGrpSpPr>
        <p:grpSpPr>
          <a:xfrm>
            <a:off x="4127233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8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9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0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1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2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4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7" name="Group 169"/>
          <p:cNvGrpSpPr>
            <a:grpSpLocks/>
          </p:cNvGrpSpPr>
          <p:nvPr/>
        </p:nvGrpSpPr>
        <p:grpSpPr>
          <a:xfrm>
            <a:off x="472072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6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7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8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9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0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1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2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7" name="Group 177"/>
          <p:cNvGrpSpPr>
            <a:grpSpLocks/>
          </p:cNvGrpSpPr>
          <p:nvPr/>
        </p:nvGrpSpPr>
        <p:grpSpPr>
          <a:xfrm>
            <a:off x="530320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4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5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6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7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8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9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0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5" name="Group 121"/>
          <p:cNvGrpSpPr>
            <a:grpSpLocks/>
          </p:cNvGrpSpPr>
          <p:nvPr/>
        </p:nvGrpSpPr>
        <p:grpSpPr>
          <a:xfrm>
            <a:off x="115128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2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3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4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5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6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7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8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3" name="Group 129"/>
          <p:cNvGrpSpPr>
            <a:grpSpLocks/>
          </p:cNvGrpSpPr>
          <p:nvPr/>
        </p:nvGrpSpPr>
        <p:grpSpPr>
          <a:xfrm>
            <a:off x="173976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0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1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2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3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4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5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6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1" name="Group 137"/>
          <p:cNvGrpSpPr>
            <a:grpSpLocks/>
          </p:cNvGrpSpPr>
          <p:nvPr/>
        </p:nvGrpSpPr>
        <p:grpSpPr>
          <a:xfrm>
            <a:off x="232889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8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9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0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1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2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3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4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0" name="Group 145"/>
          <p:cNvGrpSpPr>
            <a:grpSpLocks/>
          </p:cNvGrpSpPr>
          <p:nvPr/>
        </p:nvGrpSpPr>
        <p:grpSpPr>
          <a:xfrm>
            <a:off x="2929947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6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7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8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9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0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1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2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1" name="Group 137"/>
          <p:cNvGrpSpPr>
            <a:grpSpLocks/>
          </p:cNvGrpSpPr>
          <p:nvPr/>
        </p:nvGrpSpPr>
        <p:grpSpPr>
          <a:xfrm>
            <a:off x="1148753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2" name="Group 145"/>
          <p:cNvGrpSpPr>
            <a:grpSpLocks/>
          </p:cNvGrpSpPr>
          <p:nvPr/>
        </p:nvGrpSpPr>
        <p:grpSpPr>
          <a:xfrm>
            <a:off x="1749809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10515601" y="4443296"/>
            <a:ext cx="8283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K2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0527533" y="5180191"/>
            <a:ext cx="75615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K3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515600" y="5955066"/>
            <a:ext cx="92030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515601" y="3759574"/>
            <a:ext cx="92436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K1</a:t>
            </a:r>
          </a:p>
        </p:txBody>
      </p:sp>
      <p:sp>
        <p:nvSpPr>
          <p:cNvPr id="267" name="Rectangle 252"/>
          <p:cNvSpPr>
            <a:spLocks/>
          </p:cNvSpPr>
          <p:nvPr/>
        </p:nvSpPr>
        <p:spPr>
          <a:xfrm>
            <a:off x="1753294" y="354158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8" name="Rectangle 252"/>
          <p:cNvSpPr>
            <a:spLocks/>
          </p:cNvSpPr>
          <p:nvPr/>
        </p:nvSpPr>
        <p:spPr>
          <a:xfrm>
            <a:off x="2327953" y="435607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9" name="Rectangle 252"/>
          <p:cNvSpPr>
            <a:spLocks/>
          </p:cNvSpPr>
          <p:nvPr/>
        </p:nvSpPr>
        <p:spPr>
          <a:xfrm>
            <a:off x="1730858" y="435425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0" name="Rectangle 252"/>
          <p:cNvSpPr>
            <a:spLocks/>
          </p:cNvSpPr>
          <p:nvPr/>
        </p:nvSpPr>
        <p:spPr>
          <a:xfrm>
            <a:off x="1154767" y="594740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1" name="Rectangle 252"/>
          <p:cNvSpPr>
            <a:spLocks/>
          </p:cNvSpPr>
          <p:nvPr/>
        </p:nvSpPr>
        <p:spPr>
          <a:xfrm>
            <a:off x="2329561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2" name="Rectangle 252"/>
          <p:cNvSpPr>
            <a:spLocks/>
          </p:cNvSpPr>
          <p:nvPr/>
        </p:nvSpPr>
        <p:spPr>
          <a:xfrm>
            <a:off x="3520470" y="516498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3" name="Rectangle 252"/>
          <p:cNvSpPr>
            <a:spLocks/>
          </p:cNvSpPr>
          <p:nvPr/>
        </p:nvSpPr>
        <p:spPr>
          <a:xfrm>
            <a:off x="5306686" y="515174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4" name="Rectangle 252"/>
          <p:cNvSpPr>
            <a:spLocks/>
          </p:cNvSpPr>
          <p:nvPr/>
        </p:nvSpPr>
        <p:spPr>
          <a:xfrm>
            <a:off x="1733109" y="515376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5" name="Rectangle 252"/>
          <p:cNvSpPr>
            <a:spLocks/>
          </p:cNvSpPr>
          <p:nvPr/>
        </p:nvSpPr>
        <p:spPr>
          <a:xfrm>
            <a:off x="8263467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6" name="Rectangle 252"/>
          <p:cNvSpPr>
            <a:spLocks/>
          </p:cNvSpPr>
          <p:nvPr/>
        </p:nvSpPr>
        <p:spPr>
          <a:xfrm>
            <a:off x="7674774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7" name="Rectangle 252"/>
          <p:cNvSpPr>
            <a:spLocks/>
          </p:cNvSpPr>
          <p:nvPr/>
        </p:nvSpPr>
        <p:spPr>
          <a:xfrm>
            <a:off x="2331438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8" name="Rectangle 252"/>
          <p:cNvSpPr>
            <a:spLocks/>
          </p:cNvSpPr>
          <p:nvPr/>
        </p:nvSpPr>
        <p:spPr>
          <a:xfrm>
            <a:off x="8265841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9" name="Rectangle 252"/>
          <p:cNvSpPr>
            <a:spLocks/>
          </p:cNvSpPr>
          <p:nvPr/>
        </p:nvSpPr>
        <p:spPr>
          <a:xfrm>
            <a:off x="4131370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0" name="Rectangle 252"/>
          <p:cNvSpPr>
            <a:spLocks/>
          </p:cNvSpPr>
          <p:nvPr/>
        </p:nvSpPr>
        <p:spPr>
          <a:xfrm>
            <a:off x="5308946" y="523592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1" name="Rectangle 252"/>
          <p:cNvSpPr>
            <a:spLocks/>
          </p:cNvSpPr>
          <p:nvPr/>
        </p:nvSpPr>
        <p:spPr>
          <a:xfrm>
            <a:off x="8263467" y="6128857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2" name="Rectangle 252"/>
          <p:cNvSpPr>
            <a:spLocks/>
          </p:cNvSpPr>
          <p:nvPr/>
        </p:nvSpPr>
        <p:spPr>
          <a:xfrm>
            <a:off x="9442893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3" name="Rectangle 252"/>
          <p:cNvSpPr>
            <a:spLocks/>
          </p:cNvSpPr>
          <p:nvPr/>
        </p:nvSpPr>
        <p:spPr>
          <a:xfrm>
            <a:off x="6973965" y="532456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7529835" y="51275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data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9829113" y="3104512"/>
            <a:ext cx="213428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PRP Keys</a:t>
            </a:r>
          </a:p>
        </p:txBody>
      </p:sp>
      <p:sp>
        <p:nvSpPr>
          <p:cNvPr id="288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9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34"/>
          <p:cNvSpPr>
            <a:spLocks/>
          </p:cNvSpPr>
          <p:nvPr/>
        </p:nvSpPr>
        <p:spPr>
          <a:xfrm>
            <a:off x="3599723" y="2348880"/>
            <a:ext cx="6048672" cy="2664296"/>
          </a:xfrm>
          <a:prstGeom prst="roundRect">
            <a:avLst>
              <a:gd name="adj" fmla="val 7458"/>
            </a:avLst>
          </a:prstGeom>
          <a:solidFill>
            <a:srgbClr val="C1FF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235"/>
          <p:cNvSpPr>
            <a:spLocks/>
          </p:cNvSpPr>
          <p:nvPr/>
        </p:nvSpPr>
        <p:spPr>
          <a:xfrm>
            <a:off x="3791746" y="2132856"/>
            <a:ext cx="624069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 anchor="ctr"/>
          <a:lstStyle/>
          <a:p>
            <a:pPr algn="l">
              <a:spcBef>
                <a:spcPts val="800"/>
              </a:spcBef>
              <a:buSzPct val="100000"/>
            </a:pPr>
            <a:r>
              <a:rPr lang="en-US"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Server Storage</a:t>
            </a:r>
          </a:p>
          <a:p>
            <a:pPr marL="317500" indent="-317500" algn="l"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log N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levels for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items</a:t>
            </a:r>
          </a:p>
          <a:p>
            <a:pPr marL="317500" indent="-317500" algn="l"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Level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contains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US" sz="2400" b="1" baseline="3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buckets</a:t>
            </a:r>
          </a:p>
          <a:p>
            <a:pPr marL="317500" indent="-317500" algn="l"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Each bucket contains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log 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slots</a:t>
            </a:r>
          </a:p>
          <a:p>
            <a:pPr marL="317500" indent="-317500" algn="l"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Each slot contains one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  <a:sym typeface="Arial" charset="0"/>
              </a:rPr>
              <a:t>block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(encrypted or dummy)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>
          <a:xfrm>
            <a:off x="115034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>
          <a:xfrm>
            <a:off x="173882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>
          <a:xfrm>
            <a:off x="232795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0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" name="Group 145"/>
          <p:cNvGrpSpPr>
            <a:grpSpLocks/>
          </p:cNvGrpSpPr>
          <p:nvPr/>
        </p:nvGrpSpPr>
        <p:grpSpPr>
          <a:xfrm>
            <a:off x="292900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8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>
          <a:xfrm>
            <a:off x="352635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7" name="Group 161"/>
          <p:cNvGrpSpPr>
            <a:grpSpLocks/>
          </p:cNvGrpSpPr>
          <p:nvPr/>
        </p:nvGrpSpPr>
        <p:grpSpPr>
          <a:xfrm>
            <a:off x="412676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4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8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9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0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8" name="Group 169"/>
          <p:cNvGrpSpPr>
            <a:grpSpLocks/>
          </p:cNvGrpSpPr>
          <p:nvPr/>
        </p:nvGrpSpPr>
        <p:grpSpPr>
          <a:xfrm>
            <a:off x="472025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2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5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7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" name="Group 177"/>
          <p:cNvGrpSpPr>
            <a:grpSpLocks/>
          </p:cNvGrpSpPr>
          <p:nvPr/>
        </p:nvGrpSpPr>
        <p:grpSpPr>
          <a:xfrm>
            <a:off x="530273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1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3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4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5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6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" name="Group 185"/>
          <p:cNvGrpSpPr>
            <a:grpSpLocks/>
          </p:cNvGrpSpPr>
          <p:nvPr/>
        </p:nvGrpSpPr>
        <p:grpSpPr>
          <a:xfrm>
            <a:off x="6481835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8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9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0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1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2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3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4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1" name="Group 193"/>
          <p:cNvGrpSpPr>
            <a:grpSpLocks/>
          </p:cNvGrpSpPr>
          <p:nvPr/>
        </p:nvGrpSpPr>
        <p:grpSpPr>
          <a:xfrm>
            <a:off x="589824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6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7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8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9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0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1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2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3" name="Group 201"/>
          <p:cNvGrpSpPr>
            <a:grpSpLocks/>
          </p:cNvGrpSpPr>
          <p:nvPr/>
        </p:nvGrpSpPr>
        <p:grpSpPr>
          <a:xfrm>
            <a:off x="707925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4" name="Rectangle 19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5" name="Line 19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6" name="Line 19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7" name="Line 19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8" name="Line 19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9" name="Line 19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0" name="Line 20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1" name="Group 209"/>
          <p:cNvGrpSpPr>
            <a:grpSpLocks/>
          </p:cNvGrpSpPr>
          <p:nvPr/>
        </p:nvGrpSpPr>
        <p:grpSpPr>
          <a:xfrm>
            <a:off x="7674774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2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3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4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5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6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7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8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" name="Group 217"/>
          <p:cNvGrpSpPr>
            <a:grpSpLocks/>
          </p:cNvGrpSpPr>
          <p:nvPr/>
        </p:nvGrpSpPr>
        <p:grpSpPr>
          <a:xfrm>
            <a:off x="827219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0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1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2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3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4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5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6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27" name="Group 225"/>
          <p:cNvGrpSpPr>
            <a:grpSpLocks/>
          </p:cNvGrpSpPr>
          <p:nvPr/>
        </p:nvGrpSpPr>
        <p:grpSpPr>
          <a:xfrm>
            <a:off x="885077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8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9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0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1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2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3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4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35" name="Group 233"/>
          <p:cNvGrpSpPr>
            <a:grpSpLocks/>
          </p:cNvGrpSpPr>
          <p:nvPr/>
        </p:nvGrpSpPr>
        <p:grpSpPr>
          <a:xfrm>
            <a:off x="944128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6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7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8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9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0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1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2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43" name="Group 244"/>
          <p:cNvGrpSpPr>
            <a:grpSpLocks/>
          </p:cNvGrpSpPr>
          <p:nvPr/>
        </p:nvGrpSpPr>
        <p:grpSpPr>
          <a:xfrm>
            <a:off x="10026785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5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6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7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8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9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0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1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43339" y="2996953"/>
            <a:ext cx="128307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Level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4082" y="439857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082" y="5180191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0603" y="595506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66007" y="3661190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251" name="Group 121"/>
          <p:cNvGrpSpPr>
            <a:grpSpLocks/>
          </p:cNvGrpSpPr>
          <p:nvPr/>
        </p:nvGrpSpPr>
        <p:grpSpPr>
          <a:xfrm>
            <a:off x="115081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8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9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0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1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2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3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4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3" name="Group 129"/>
          <p:cNvGrpSpPr>
            <a:grpSpLocks/>
          </p:cNvGrpSpPr>
          <p:nvPr/>
        </p:nvGrpSpPr>
        <p:grpSpPr>
          <a:xfrm>
            <a:off x="173929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6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7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8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9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0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1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2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6" name="Group 137"/>
          <p:cNvGrpSpPr>
            <a:grpSpLocks/>
          </p:cNvGrpSpPr>
          <p:nvPr/>
        </p:nvGrpSpPr>
        <p:grpSpPr>
          <a:xfrm>
            <a:off x="2328422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6" name="Group 145"/>
          <p:cNvGrpSpPr>
            <a:grpSpLocks/>
          </p:cNvGrpSpPr>
          <p:nvPr/>
        </p:nvGrpSpPr>
        <p:grpSpPr>
          <a:xfrm>
            <a:off x="2929478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7" name="Group 153"/>
          <p:cNvGrpSpPr>
            <a:grpSpLocks/>
          </p:cNvGrpSpPr>
          <p:nvPr/>
        </p:nvGrpSpPr>
        <p:grpSpPr>
          <a:xfrm>
            <a:off x="3526827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0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1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2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3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4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5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6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7" name="Group 161"/>
          <p:cNvGrpSpPr>
            <a:grpSpLocks/>
          </p:cNvGrpSpPr>
          <p:nvPr/>
        </p:nvGrpSpPr>
        <p:grpSpPr>
          <a:xfrm>
            <a:off x="4127233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8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9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0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1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2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4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5" name="Group 169"/>
          <p:cNvGrpSpPr>
            <a:grpSpLocks/>
          </p:cNvGrpSpPr>
          <p:nvPr/>
        </p:nvGrpSpPr>
        <p:grpSpPr>
          <a:xfrm>
            <a:off x="472072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6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7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8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9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0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1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2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3" name="Group 177"/>
          <p:cNvGrpSpPr>
            <a:grpSpLocks/>
          </p:cNvGrpSpPr>
          <p:nvPr/>
        </p:nvGrpSpPr>
        <p:grpSpPr>
          <a:xfrm>
            <a:off x="530320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4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5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6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7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8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9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0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1" name="Group 121"/>
          <p:cNvGrpSpPr>
            <a:grpSpLocks/>
          </p:cNvGrpSpPr>
          <p:nvPr/>
        </p:nvGrpSpPr>
        <p:grpSpPr>
          <a:xfrm>
            <a:off x="115128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2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3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4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5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6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7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8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0" name="Group 129"/>
          <p:cNvGrpSpPr>
            <a:grpSpLocks/>
          </p:cNvGrpSpPr>
          <p:nvPr/>
        </p:nvGrpSpPr>
        <p:grpSpPr>
          <a:xfrm>
            <a:off x="173976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0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1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2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3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4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5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6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1" name="Group 137"/>
          <p:cNvGrpSpPr>
            <a:grpSpLocks/>
          </p:cNvGrpSpPr>
          <p:nvPr/>
        </p:nvGrpSpPr>
        <p:grpSpPr>
          <a:xfrm>
            <a:off x="232889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8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9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0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1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2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3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4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2" name="Group 145"/>
          <p:cNvGrpSpPr>
            <a:grpSpLocks/>
          </p:cNvGrpSpPr>
          <p:nvPr/>
        </p:nvGrpSpPr>
        <p:grpSpPr>
          <a:xfrm>
            <a:off x="2929947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6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7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8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9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0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1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2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3" name="Group 137"/>
          <p:cNvGrpSpPr>
            <a:grpSpLocks/>
          </p:cNvGrpSpPr>
          <p:nvPr/>
        </p:nvGrpSpPr>
        <p:grpSpPr>
          <a:xfrm>
            <a:off x="1148753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4" name="Group 145"/>
          <p:cNvGrpSpPr>
            <a:grpSpLocks/>
          </p:cNvGrpSpPr>
          <p:nvPr/>
        </p:nvGrpSpPr>
        <p:grpSpPr>
          <a:xfrm>
            <a:off x="1749809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10523240" y="4443296"/>
            <a:ext cx="8283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K2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0535172" y="5180191"/>
            <a:ext cx="75615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K3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523239" y="5955066"/>
            <a:ext cx="92030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523240" y="3759574"/>
            <a:ext cx="92436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K1</a:t>
            </a:r>
          </a:p>
        </p:txBody>
      </p:sp>
      <p:sp>
        <p:nvSpPr>
          <p:cNvPr id="264" name="AutoShape 234"/>
          <p:cNvSpPr>
            <a:spLocks/>
          </p:cNvSpPr>
          <p:nvPr/>
        </p:nvSpPr>
        <p:spPr>
          <a:xfrm>
            <a:off x="9121013" y="1988840"/>
            <a:ext cx="2927648" cy="1080120"/>
          </a:xfrm>
          <a:prstGeom prst="roundRect">
            <a:avLst>
              <a:gd name="adj" fmla="val 7458"/>
            </a:avLst>
          </a:prstGeom>
          <a:solidFill>
            <a:srgbClr val="C1FF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/>
          <a:lstStyle/>
          <a:p>
            <a:endParaRPr lang="en-US" sz="1200"/>
          </a:p>
        </p:txBody>
      </p:sp>
      <p:sp>
        <p:nvSpPr>
          <p:cNvPr id="265" name="Rectangle 235"/>
          <p:cNvSpPr>
            <a:spLocks/>
          </p:cNvSpPr>
          <p:nvPr/>
        </p:nvSpPr>
        <p:spPr>
          <a:xfrm>
            <a:off x="9389168" y="1988840"/>
            <a:ext cx="294752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 anchor="ctr"/>
          <a:lstStyle/>
          <a:p>
            <a:pPr algn="l">
              <a:spcBef>
                <a:spcPts val="800"/>
              </a:spcBef>
              <a:buSzPct val="100000"/>
            </a:pPr>
            <a:r>
              <a:rPr lang="en-US"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Client Storage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PRP key Ki for each level </a:t>
            </a:r>
            <a:endParaRPr lang="en-US" sz="24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Rectangle 252"/>
          <p:cNvSpPr>
            <a:spLocks/>
          </p:cNvSpPr>
          <p:nvPr/>
        </p:nvSpPr>
        <p:spPr>
          <a:xfrm>
            <a:off x="1753294" y="354158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8" name="Rectangle 252"/>
          <p:cNvSpPr>
            <a:spLocks/>
          </p:cNvSpPr>
          <p:nvPr/>
        </p:nvSpPr>
        <p:spPr>
          <a:xfrm>
            <a:off x="2327953" y="435607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9" name="Rectangle 252"/>
          <p:cNvSpPr>
            <a:spLocks/>
          </p:cNvSpPr>
          <p:nvPr/>
        </p:nvSpPr>
        <p:spPr>
          <a:xfrm>
            <a:off x="1730858" y="435425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0" name="Rectangle 252"/>
          <p:cNvSpPr>
            <a:spLocks/>
          </p:cNvSpPr>
          <p:nvPr/>
        </p:nvSpPr>
        <p:spPr>
          <a:xfrm>
            <a:off x="1154767" y="594740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1" name="Rectangle 252"/>
          <p:cNvSpPr>
            <a:spLocks/>
          </p:cNvSpPr>
          <p:nvPr/>
        </p:nvSpPr>
        <p:spPr>
          <a:xfrm>
            <a:off x="2329561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2" name="Rectangle 252"/>
          <p:cNvSpPr>
            <a:spLocks/>
          </p:cNvSpPr>
          <p:nvPr/>
        </p:nvSpPr>
        <p:spPr>
          <a:xfrm>
            <a:off x="3520470" y="516498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3" name="Rectangle 252"/>
          <p:cNvSpPr>
            <a:spLocks/>
          </p:cNvSpPr>
          <p:nvPr/>
        </p:nvSpPr>
        <p:spPr>
          <a:xfrm>
            <a:off x="5306686" y="515174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4" name="Rectangle 252"/>
          <p:cNvSpPr>
            <a:spLocks/>
          </p:cNvSpPr>
          <p:nvPr/>
        </p:nvSpPr>
        <p:spPr>
          <a:xfrm>
            <a:off x="1733109" y="515376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5" name="Rectangle 252"/>
          <p:cNvSpPr>
            <a:spLocks/>
          </p:cNvSpPr>
          <p:nvPr/>
        </p:nvSpPr>
        <p:spPr>
          <a:xfrm>
            <a:off x="8263467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6" name="Rectangle 252"/>
          <p:cNvSpPr>
            <a:spLocks/>
          </p:cNvSpPr>
          <p:nvPr/>
        </p:nvSpPr>
        <p:spPr>
          <a:xfrm>
            <a:off x="7674774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7" name="Rectangle 252"/>
          <p:cNvSpPr>
            <a:spLocks/>
          </p:cNvSpPr>
          <p:nvPr/>
        </p:nvSpPr>
        <p:spPr>
          <a:xfrm>
            <a:off x="2331438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8" name="Rectangle 252"/>
          <p:cNvSpPr>
            <a:spLocks/>
          </p:cNvSpPr>
          <p:nvPr/>
        </p:nvSpPr>
        <p:spPr>
          <a:xfrm>
            <a:off x="8265841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9" name="Rectangle 252"/>
          <p:cNvSpPr>
            <a:spLocks/>
          </p:cNvSpPr>
          <p:nvPr/>
        </p:nvSpPr>
        <p:spPr>
          <a:xfrm>
            <a:off x="4131370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0" name="Rectangle 252"/>
          <p:cNvSpPr>
            <a:spLocks/>
          </p:cNvSpPr>
          <p:nvPr/>
        </p:nvSpPr>
        <p:spPr>
          <a:xfrm>
            <a:off x="5308946" y="523592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1" name="Rectangle 252"/>
          <p:cNvSpPr>
            <a:spLocks/>
          </p:cNvSpPr>
          <p:nvPr/>
        </p:nvSpPr>
        <p:spPr>
          <a:xfrm>
            <a:off x="8263467" y="6128857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2" name="Rectangle 252"/>
          <p:cNvSpPr>
            <a:spLocks/>
          </p:cNvSpPr>
          <p:nvPr/>
        </p:nvSpPr>
        <p:spPr>
          <a:xfrm>
            <a:off x="9442893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3" name="Rectangle 252"/>
          <p:cNvSpPr>
            <a:spLocks/>
          </p:cNvSpPr>
          <p:nvPr/>
        </p:nvSpPr>
        <p:spPr>
          <a:xfrm>
            <a:off x="6973965" y="532456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7529835" y="51275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data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9829113" y="3104512"/>
            <a:ext cx="213428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PRP Keys</a:t>
            </a:r>
          </a:p>
        </p:txBody>
      </p:sp>
      <p:sp>
        <p:nvSpPr>
          <p:cNvPr id="288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9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65848"/>
            <a:ext cx="10617629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Strong Encryption is NOT Enough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Adversaries can still learn sensitive information by observing the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access patterns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If a sequence of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queries q</a:t>
            </a:r>
            <a:r>
              <a:rPr lang="en-US" altLang="zh-CN" sz="26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q</a:t>
            </a:r>
            <a:r>
              <a:rPr lang="en-US" altLang="zh-CN" sz="26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q</a:t>
            </a:r>
            <a:r>
              <a:rPr lang="en-US" altLang="zh-CN" sz="26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is always followed by a stock-exchange action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the cloud can learn about the content of these queries, even if encrypted.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Pinkas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et al.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CRYPTO 2010]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121"/>
          <p:cNvGrpSpPr>
            <a:grpSpLocks/>
          </p:cNvGrpSpPr>
          <p:nvPr/>
        </p:nvGrpSpPr>
        <p:grpSpPr>
          <a:xfrm>
            <a:off x="1022028" y="34668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9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0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1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2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3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4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5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60" name="Group 145"/>
          <p:cNvGrpSpPr>
            <a:grpSpLocks/>
          </p:cNvGrpSpPr>
          <p:nvPr/>
        </p:nvGrpSpPr>
        <p:grpSpPr>
          <a:xfrm>
            <a:off x="1630800" y="34668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1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2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3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4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5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6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7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52" name="Group 145"/>
          <p:cNvGrpSpPr>
            <a:grpSpLocks/>
          </p:cNvGrpSpPr>
          <p:nvPr/>
        </p:nvGrpSpPr>
        <p:grpSpPr>
          <a:xfrm>
            <a:off x="1627200" y="34668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53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4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5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6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7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8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9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44" name="Group 153"/>
          <p:cNvGrpSpPr>
            <a:grpSpLocks/>
          </p:cNvGrpSpPr>
          <p:nvPr/>
        </p:nvGrpSpPr>
        <p:grpSpPr>
          <a:xfrm>
            <a:off x="3993828" y="58674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45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6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7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8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9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0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1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" name="Group 121"/>
          <p:cNvGrpSpPr>
            <a:grpSpLocks/>
          </p:cNvGrpSpPr>
          <p:nvPr/>
        </p:nvGrpSpPr>
        <p:grpSpPr>
          <a:xfrm>
            <a:off x="1038066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" name="Group 129"/>
          <p:cNvGrpSpPr>
            <a:grpSpLocks/>
          </p:cNvGrpSpPr>
          <p:nvPr/>
        </p:nvGrpSpPr>
        <p:grpSpPr>
          <a:xfrm>
            <a:off x="1626546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>
          <a:xfrm>
            <a:off x="2215677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" name="Group 145"/>
          <p:cNvGrpSpPr>
            <a:grpSpLocks/>
          </p:cNvGrpSpPr>
          <p:nvPr/>
        </p:nvGrpSpPr>
        <p:grpSpPr>
          <a:xfrm>
            <a:off x="2816733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26" name="Group 153"/>
          <p:cNvGrpSpPr>
            <a:grpSpLocks/>
          </p:cNvGrpSpPr>
          <p:nvPr/>
        </p:nvGrpSpPr>
        <p:grpSpPr>
          <a:xfrm>
            <a:off x="3414082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5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42" name="Group 169"/>
          <p:cNvGrpSpPr>
            <a:grpSpLocks/>
          </p:cNvGrpSpPr>
          <p:nvPr/>
        </p:nvGrpSpPr>
        <p:grpSpPr>
          <a:xfrm>
            <a:off x="4607975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1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0" name="Group 177"/>
          <p:cNvGrpSpPr>
            <a:grpSpLocks/>
          </p:cNvGrpSpPr>
          <p:nvPr/>
        </p:nvGrpSpPr>
        <p:grpSpPr>
          <a:xfrm>
            <a:off x="5190455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9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0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1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2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3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4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5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8" name="Group 185"/>
          <p:cNvGrpSpPr>
            <a:grpSpLocks/>
          </p:cNvGrpSpPr>
          <p:nvPr/>
        </p:nvGrpSpPr>
        <p:grpSpPr>
          <a:xfrm>
            <a:off x="6369559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7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8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9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0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1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2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3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6" name="Group 193"/>
          <p:cNvGrpSpPr>
            <a:grpSpLocks/>
          </p:cNvGrpSpPr>
          <p:nvPr/>
        </p:nvGrpSpPr>
        <p:grpSpPr>
          <a:xfrm>
            <a:off x="5785970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5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6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7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8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9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0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1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4" name="Group 209"/>
          <p:cNvGrpSpPr>
            <a:grpSpLocks/>
          </p:cNvGrpSpPr>
          <p:nvPr/>
        </p:nvGrpSpPr>
        <p:grpSpPr>
          <a:xfrm>
            <a:off x="7562498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1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2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3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4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5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6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7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2" name="Group 217"/>
          <p:cNvGrpSpPr>
            <a:grpSpLocks/>
          </p:cNvGrpSpPr>
          <p:nvPr/>
        </p:nvGrpSpPr>
        <p:grpSpPr>
          <a:xfrm>
            <a:off x="8159922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9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0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1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2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3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4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5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0" name="Group 225"/>
          <p:cNvGrpSpPr>
            <a:grpSpLocks/>
          </p:cNvGrpSpPr>
          <p:nvPr/>
        </p:nvGrpSpPr>
        <p:grpSpPr>
          <a:xfrm>
            <a:off x="8738503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7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8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9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0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1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2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3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8" name="Group 233"/>
          <p:cNvGrpSpPr>
            <a:grpSpLocks/>
          </p:cNvGrpSpPr>
          <p:nvPr/>
        </p:nvGrpSpPr>
        <p:grpSpPr>
          <a:xfrm>
            <a:off x="9329010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5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6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7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8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9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0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1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1" name="Group 244"/>
          <p:cNvGrpSpPr>
            <a:grpSpLocks/>
          </p:cNvGrpSpPr>
          <p:nvPr/>
        </p:nvGrpSpPr>
        <p:grpSpPr>
          <a:xfrm>
            <a:off x="9914509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3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4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5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6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7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8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9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4" name="Group 121"/>
          <p:cNvGrpSpPr>
            <a:grpSpLocks/>
          </p:cNvGrpSpPr>
          <p:nvPr/>
        </p:nvGrpSpPr>
        <p:grpSpPr>
          <a:xfrm>
            <a:off x="1038535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1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2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3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4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5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6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7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0" name="Group 137"/>
          <p:cNvGrpSpPr>
            <a:grpSpLocks/>
          </p:cNvGrpSpPr>
          <p:nvPr/>
        </p:nvGrpSpPr>
        <p:grpSpPr>
          <a:xfrm>
            <a:off x="2216146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7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8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9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0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1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2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3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1" name="Group 145"/>
          <p:cNvGrpSpPr>
            <a:grpSpLocks/>
          </p:cNvGrpSpPr>
          <p:nvPr/>
        </p:nvGrpSpPr>
        <p:grpSpPr>
          <a:xfrm>
            <a:off x="2817202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5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6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7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8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9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2" name="Group 153"/>
          <p:cNvGrpSpPr>
            <a:grpSpLocks/>
          </p:cNvGrpSpPr>
          <p:nvPr/>
        </p:nvGrpSpPr>
        <p:grpSpPr>
          <a:xfrm>
            <a:off x="3417765" y="507939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3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6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7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8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9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3" name="Group 161"/>
          <p:cNvGrpSpPr>
            <a:grpSpLocks/>
          </p:cNvGrpSpPr>
          <p:nvPr/>
        </p:nvGrpSpPr>
        <p:grpSpPr>
          <a:xfrm>
            <a:off x="4014957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1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2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3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4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5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6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7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4" name="Group 169"/>
          <p:cNvGrpSpPr>
            <a:grpSpLocks/>
          </p:cNvGrpSpPr>
          <p:nvPr/>
        </p:nvGrpSpPr>
        <p:grpSpPr>
          <a:xfrm>
            <a:off x="4608445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9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0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1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2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3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4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5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5" name="Group 177"/>
          <p:cNvGrpSpPr>
            <a:grpSpLocks/>
          </p:cNvGrpSpPr>
          <p:nvPr/>
        </p:nvGrpSpPr>
        <p:grpSpPr>
          <a:xfrm>
            <a:off x="5190925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7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8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9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0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1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2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3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6" name="Group 121"/>
          <p:cNvGrpSpPr>
            <a:grpSpLocks/>
          </p:cNvGrpSpPr>
          <p:nvPr/>
        </p:nvGrpSpPr>
        <p:grpSpPr>
          <a:xfrm>
            <a:off x="1039005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5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6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7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8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9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0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1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7" name="Group 129"/>
          <p:cNvGrpSpPr>
            <a:grpSpLocks/>
          </p:cNvGrpSpPr>
          <p:nvPr/>
        </p:nvGrpSpPr>
        <p:grpSpPr>
          <a:xfrm>
            <a:off x="1627485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3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4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5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6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7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8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9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9" name="Group 145"/>
          <p:cNvGrpSpPr>
            <a:grpSpLocks/>
          </p:cNvGrpSpPr>
          <p:nvPr/>
        </p:nvGrpSpPr>
        <p:grpSpPr>
          <a:xfrm>
            <a:off x="2817671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9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0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1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2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3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4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5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0" name="Group 145"/>
          <p:cNvGrpSpPr>
            <a:grpSpLocks/>
          </p:cNvGrpSpPr>
          <p:nvPr/>
        </p:nvGrpSpPr>
        <p:grpSpPr>
          <a:xfrm>
            <a:off x="1022028" y="3466800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51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2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3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4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5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6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7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8" name="Group 121"/>
          <p:cNvGrpSpPr>
            <a:grpSpLocks/>
          </p:cNvGrpSpPr>
          <p:nvPr/>
        </p:nvGrpSpPr>
        <p:grpSpPr>
          <a:xfrm>
            <a:off x="1039109" y="5076933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59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0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1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2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3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4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5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6" name="Group 161"/>
          <p:cNvGrpSpPr>
            <a:grpSpLocks/>
          </p:cNvGrpSpPr>
          <p:nvPr/>
        </p:nvGrpSpPr>
        <p:grpSpPr>
          <a:xfrm>
            <a:off x="3993828" y="5872597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67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8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9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0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1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2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3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14" name="Group 145"/>
          <p:cNvGrpSpPr>
            <a:grpSpLocks/>
          </p:cNvGrpSpPr>
          <p:nvPr/>
        </p:nvGrpSpPr>
        <p:grpSpPr>
          <a:xfrm>
            <a:off x="1631628" y="3468090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75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6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7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8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9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0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1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282" name="Rectangle 252"/>
          <p:cNvSpPr>
            <a:spLocks/>
          </p:cNvSpPr>
          <p:nvPr/>
        </p:nvSpPr>
        <p:spPr>
          <a:xfrm>
            <a:off x="1042491" y="586690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3" name="Rectangle 252"/>
          <p:cNvSpPr>
            <a:spLocks/>
          </p:cNvSpPr>
          <p:nvPr/>
        </p:nvSpPr>
        <p:spPr>
          <a:xfrm>
            <a:off x="2217285" y="58659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4" name="Rectangle 252"/>
          <p:cNvSpPr>
            <a:spLocks/>
          </p:cNvSpPr>
          <p:nvPr/>
        </p:nvSpPr>
        <p:spPr>
          <a:xfrm>
            <a:off x="8151191" y="5955543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5" name="Rectangle 252"/>
          <p:cNvSpPr>
            <a:spLocks/>
          </p:cNvSpPr>
          <p:nvPr/>
        </p:nvSpPr>
        <p:spPr>
          <a:xfrm>
            <a:off x="7562498" y="58659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6" name="Rectangle 252"/>
          <p:cNvSpPr>
            <a:spLocks/>
          </p:cNvSpPr>
          <p:nvPr/>
        </p:nvSpPr>
        <p:spPr>
          <a:xfrm>
            <a:off x="2219162" y="5955543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7" name="Rectangle 252"/>
          <p:cNvSpPr>
            <a:spLocks/>
          </p:cNvSpPr>
          <p:nvPr/>
        </p:nvSpPr>
        <p:spPr>
          <a:xfrm>
            <a:off x="8153565" y="58745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8" name="Rectangle 252"/>
          <p:cNvSpPr>
            <a:spLocks/>
          </p:cNvSpPr>
          <p:nvPr/>
        </p:nvSpPr>
        <p:spPr>
          <a:xfrm>
            <a:off x="3997313" y="58745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9" name="Rectangle 252"/>
          <p:cNvSpPr>
            <a:spLocks/>
          </p:cNvSpPr>
          <p:nvPr/>
        </p:nvSpPr>
        <p:spPr>
          <a:xfrm>
            <a:off x="8151191" y="604836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90" name="Rectangle 252"/>
          <p:cNvSpPr>
            <a:spLocks/>
          </p:cNvSpPr>
          <p:nvPr/>
        </p:nvSpPr>
        <p:spPr>
          <a:xfrm>
            <a:off x="9330617" y="58745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92" name="Content Placeholder 2"/>
          <p:cNvSpPr txBox="1">
            <a:spLocks/>
          </p:cNvSpPr>
          <p:nvPr/>
        </p:nvSpPr>
        <p:spPr>
          <a:xfrm>
            <a:off x="1871531" y="1844824"/>
            <a:ext cx="6603213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 Read a Slot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3" name="Rectangle 252"/>
          <p:cNvSpPr>
            <a:spLocks/>
          </p:cNvSpPr>
          <p:nvPr/>
        </p:nvSpPr>
        <p:spPr>
          <a:xfrm>
            <a:off x="1030119" y="346585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10429439" y="4407894"/>
            <a:ext cx="8283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K2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10441372" y="5144789"/>
            <a:ext cx="75615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K3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0429438" y="5919664"/>
            <a:ext cx="92030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K4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10429439" y="3724172"/>
            <a:ext cx="92436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K1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9676713" y="2967336"/>
            <a:ext cx="213428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PRP Keys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43339" y="2852937"/>
            <a:ext cx="128307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Level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454082" y="439857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454082" y="5180191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470603" y="595506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26621" y="3573017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5" name="Rectangle 252"/>
          <p:cNvSpPr>
            <a:spLocks/>
          </p:cNvSpPr>
          <p:nvPr/>
        </p:nvSpPr>
        <p:spPr>
          <a:xfrm>
            <a:off x="6973965" y="532456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7529835" y="51275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data</a:t>
            </a:r>
          </a:p>
        </p:txBody>
      </p:sp>
      <p:sp>
        <p:nvSpPr>
          <p:cNvPr id="307" name="标题 1"/>
          <p:cNvSpPr txBox="1">
            <a:spLocks/>
          </p:cNvSpPr>
          <p:nvPr/>
        </p:nvSpPr>
        <p:spPr>
          <a:xfrm>
            <a:off x="463219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8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20" name="Group 137"/>
          <p:cNvGrpSpPr>
            <a:grpSpLocks/>
          </p:cNvGrpSpPr>
          <p:nvPr/>
        </p:nvGrpSpPr>
        <p:grpSpPr>
          <a:xfrm>
            <a:off x="1627200" y="50760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1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2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3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4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5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6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7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28" name="Group 185"/>
          <p:cNvGrpSpPr>
            <a:grpSpLocks/>
          </p:cNvGrpSpPr>
          <p:nvPr/>
        </p:nvGrpSpPr>
        <p:grpSpPr>
          <a:xfrm>
            <a:off x="6965628" y="58674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9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0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1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2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3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4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5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36" name="Group 145"/>
          <p:cNvGrpSpPr>
            <a:grpSpLocks/>
          </p:cNvGrpSpPr>
          <p:nvPr/>
        </p:nvGrpSpPr>
        <p:grpSpPr>
          <a:xfrm>
            <a:off x="2209800" y="42672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37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8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9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0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1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2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3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82" name="Group 137"/>
          <p:cNvGrpSpPr>
            <a:grpSpLocks/>
          </p:cNvGrpSpPr>
          <p:nvPr/>
        </p:nvGrpSpPr>
        <p:grpSpPr>
          <a:xfrm>
            <a:off x="2209800" y="4272325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43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4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5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6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7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8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9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29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1"/>
          <p:cNvGrpSpPr>
            <a:grpSpLocks/>
          </p:cNvGrpSpPr>
          <p:nvPr/>
        </p:nvGrpSpPr>
        <p:grpSpPr>
          <a:xfrm>
            <a:off x="1009025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" name="Group 129"/>
          <p:cNvGrpSpPr>
            <a:grpSpLocks/>
          </p:cNvGrpSpPr>
          <p:nvPr/>
        </p:nvGrpSpPr>
        <p:grpSpPr>
          <a:xfrm>
            <a:off x="1597505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>
          <a:xfrm>
            <a:off x="2186635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" name="Group 145"/>
          <p:cNvGrpSpPr>
            <a:grpSpLocks/>
          </p:cNvGrpSpPr>
          <p:nvPr/>
        </p:nvGrpSpPr>
        <p:grpSpPr>
          <a:xfrm>
            <a:off x="2787691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26" name="Group 153"/>
          <p:cNvGrpSpPr>
            <a:grpSpLocks/>
          </p:cNvGrpSpPr>
          <p:nvPr/>
        </p:nvGrpSpPr>
        <p:grpSpPr>
          <a:xfrm>
            <a:off x="3385041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5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42" name="Group 169"/>
          <p:cNvGrpSpPr>
            <a:grpSpLocks/>
          </p:cNvGrpSpPr>
          <p:nvPr/>
        </p:nvGrpSpPr>
        <p:grpSpPr>
          <a:xfrm>
            <a:off x="4578934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1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0" name="Group 177"/>
          <p:cNvGrpSpPr>
            <a:grpSpLocks/>
          </p:cNvGrpSpPr>
          <p:nvPr/>
        </p:nvGrpSpPr>
        <p:grpSpPr>
          <a:xfrm>
            <a:off x="5161414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9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0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1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2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3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4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5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8" name="Group 185"/>
          <p:cNvGrpSpPr>
            <a:grpSpLocks/>
          </p:cNvGrpSpPr>
          <p:nvPr/>
        </p:nvGrpSpPr>
        <p:grpSpPr>
          <a:xfrm>
            <a:off x="6340518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7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8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9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0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1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2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3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6" name="Group 193"/>
          <p:cNvGrpSpPr>
            <a:grpSpLocks/>
          </p:cNvGrpSpPr>
          <p:nvPr/>
        </p:nvGrpSpPr>
        <p:grpSpPr>
          <a:xfrm>
            <a:off x="5756929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5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6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7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8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9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0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1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4" name="Group 209"/>
          <p:cNvGrpSpPr>
            <a:grpSpLocks/>
          </p:cNvGrpSpPr>
          <p:nvPr/>
        </p:nvGrpSpPr>
        <p:grpSpPr>
          <a:xfrm>
            <a:off x="7533457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1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2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3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4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5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6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7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2" name="Group 217"/>
          <p:cNvGrpSpPr>
            <a:grpSpLocks/>
          </p:cNvGrpSpPr>
          <p:nvPr/>
        </p:nvGrpSpPr>
        <p:grpSpPr>
          <a:xfrm>
            <a:off x="8130881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9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0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1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2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3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4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5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0" name="Group 225"/>
          <p:cNvGrpSpPr>
            <a:grpSpLocks/>
          </p:cNvGrpSpPr>
          <p:nvPr/>
        </p:nvGrpSpPr>
        <p:grpSpPr>
          <a:xfrm>
            <a:off x="8709462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7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8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9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0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1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2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3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8" name="Group 233"/>
          <p:cNvGrpSpPr>
            <a:grpSpLocks/>
          </p:cNvGrpSpPr>
          <p:nvPr/>
        </p:nvGrpSpPr>
        <p:grpSpPr>
          <a:xfrm>
            <a:off x="9299969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5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6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7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8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9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0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1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0" name="Group 244"/>
          <p:cNvGrpSpPr>
            <a:grpSpLocks/>
          </p:cNvGrpSpPr>
          <p:nvPr/>
        </p:nvGrpSpPr>
        <p:grpSpPr>
          <a:xfrm>
            <a:off x="9885467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3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4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5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6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7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8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9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6" name="Group 121"/>
          <p:cNvGrpSpPr>
            <a:grpSpLocks/>
          </p:cNvGrpSpPr>
          <p:nvPr/>
        </p:nvGrpSpPr>
        <p:grpSpPr>
          <a:xfrm>
            <a:off x="1009494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1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2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3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4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5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6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7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3" name="Group 137"/>
          <p:cNvGrpSpPr>
            <a:grpSpLocks/>
          </p:cNvGrpSpPr>
          <p:nvPr/>
        </p:nvGrpSpPr>
        <p:grpSpPr>
          <a:xfrm>
            <a:off x="2187105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7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8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9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0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1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2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3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4" name="Group 145"/>
          <p:cNvGrpSpPr>
            <a:grpSpLocks/>
          </p:cNvGrpSpPr>
          <p:nvPr/>
        </p:nvGrpSpPr>
        <p:grpSpPr>
          <a:xfrm>
            <a:off x="2788161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5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6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7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8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9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5" name="Group 153"/>
          <p:cNvGrpSpPr>
            <a:grpSpLocks/>
          </p:cNvGrpSpPr>
          <p:nvPr/>
        </p:nvGrpSpPr>
        <p:grpSpPr>
          <a:xfrm>
            <a:off x="3388723" y="507939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3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6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7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8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9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6" name="Group 161"/>
          <p:cNvGrpSpPr>
            <a:grpSpLocks/>
          </p:cNvGrpSpPr>
          <p:nvPr/>
        </p:nvGrpSpPr>
        <p:grpSpPr>
          <a:xfrm>
            <a:off x="3985915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1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2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3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4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5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6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7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7" name="Group 169"/>
          <p:cNvGrpSpPr>
            <a:grpSpLocks/>
          </p:cNvGrpSpPr>
          <p:nvPr/>
        </p:nvGrpSpPr>
        <p:grpSpPr>
          <a:xfrm>
            <a:off x="4579403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9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0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1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2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3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4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5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8" name="Group 177"/>
          <p:cNvGrpSpPr>
            <a:grpSpLocks/>
          </p:cNvGrpSpPr>
          <p:nvPr/>
        </p:nvGrpSpPr>
        <p:grpSpPr>
          <a:xfrm>
            <a:off x="5161883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7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8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9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0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1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2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3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19" name="Group 121"/>
          <p:cNvGrpSpPr>
            <a:grpSpLocks/>
          </p:cNvGrpSpPr>
          <p:nvPr/>
        </p:nvGrpSpPr>
        <p:grpSpPr>
          <a:xfrm>
            <a:off x="1009963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5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6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7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8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9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0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1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6" name="Group 129"/>
          <p:cNvGrpSpPr>
            <a:grpSpLocks/>
          </p:cNvGrpSpPr>
          <p:nvPr/>
        </p:nvGrpSpPr>
        <p:grpSpPr>
          <a:xfrm>
            <a:off x="1598443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3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4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5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6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7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8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9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74" name="Group 137"/>
          <p:cNvGrpSpPr>
            <a:grpSpLocks/>
          </p:cNvGrpSpPr>
          <p:nvPr/>
        </p:nvGrpSpPr>
        <p:grpSpPr>
          <a:xfrm>
            <a:off x="2187574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1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2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3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4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5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6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7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82" name="Group 145"/>
          <p:cNvGrpSpPr>
            <a:grpSpLocks/>
          </p:cNvGrpSpPr>
          <p:nvPr/>
        </p:nvGrpSpPr>
        <p:grpSpPr>
          <a:xfrm>
            <a:off x="2788630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9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0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1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2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3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4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5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0" name="Group 137"/>
          <p:cNvGrpSpPr>
            <a:grpSpLocks/>
          </p:cNvGrpSpPr>
          <p:nvPr/>
        </p:nvGrpSpPr>
        <p:grpSpPr>
          <a:xfrm>
            <a:off x="1007435" y="346730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7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8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9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0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1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2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3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8" name="Group 145"/>
          <p:cNvGrpSpPr>
            <a:grpSpLocks/>
          </p:cNvGrpSpPr>
          <p:nvPr/>
        </p:nvGrpSpPr>
        <p:grpSpPr>
          <a:xfrm>
            <a:off x="1608491" y="346730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5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6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7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8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9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0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1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6" name="Group 137"/>
          <p:cNvGrpSpPr>
            <a:grpSpLocks/>
          </p:cNvGrpSpPr>
          <p:nvPr/>
        </p:nvGrpSpPr>
        <p:grpSpPr>
          <a:xfrm>
            <a:off x="2187209" y="5872597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43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4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5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6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7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8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9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14" name="Group 145"/>
          <p:cNvGrpSpPr>
            <a:grpSpLocks/>
          </p:cNvGrpSpPr>
          <p:nvPr/>
        </p:nvGrpSpPr>
        <p:grpSpPr>
          <a:xfrm>
            <a:off x="2789203" y="4272325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51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2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3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4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5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6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7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22" name="Group 137"/>
          <p:cNvGrpSpPr>
            <a:grpSpLocks/>
          </p:cNvGrpSpPr>
          <p:nvPr/>
        </p:nvGrpSpPr>
        <p:grpSpPr>
          <a:xfrm>
            <a:off x="1008009" y="3467717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59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0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1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2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3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4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5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30" name="Group 137"/>
          <p:cNvGrpSpPr>
            <a:grpSpLocks/>
          </p:cNvGrpSpPr>
          <p:nvPr/>
        </p:nvGrpSpPr>
        <p:grpSpPr>
          <a:xfrm>
            <a:off x="2187678" y="5076933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67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8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9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0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1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2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3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38" name="Group 145"/>
          <p:cNvGrpSpPr>
            <a:grpSpLocks/>
          </p:cNvGrpSpPr>
          <p:nvPr/>
        </p:nvGrpSpPr>
        <p:grpSpPr>
          <a:xfrm>
            <a:off x="1609065" y="3467717"/>
            <a:ext cx="501972" cy="524510"/>
            <a:chOff x="0" y="0"/>
            <a:chExt cx="408" cy="560"/>
          </a:xfrm>
          <a:solidFill>
            <a:srgbClr val="33FF33"/>
          </a:solidFill>
        </p:grpSpPr>
        <p:sp>
          <p:nvSpPr>
            <p:cNvPr id="275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6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7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8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9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0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1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282" name="Rectangle 252"/>
          <p:cNvSpPr>
            <a:spLocks/>
          </p:cNvSpPr>
          <p:nvPr/>
        </p:nvSpPr>
        <p:spPr>
          <a:xfrm>
            <a:off x="1013450" y="586690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3" name="Rectangle 252"/>
          <p:cNvSpPr>
            <a:spLocks/>
          </p:cNvSpPr>
          <p:nvPr/>
        </p:nvSpPr>
        <p:spPr>
          <a:xfrm>
            <a:off x="2188243" y="58659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4" name="Rectangle 252"/>
          <p:cNvSpPr>
            <a:spLocks/>
          </p:cNvSpPr>
          <p:nvPr/>
        </p:nvSpPr>
        <p:spPr>
          <a:xfrm>
            <a:off x="8122150" y="5955543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5" name="Rectangle 252"/>
          <p:cNvSpPr>
            <a:spLocks/>
          </p:cNvSpPr>
          <p:nvPr/>
        </p:nvSpPr>
        <p:spPr>
          <a:xfrm>
            <a:off x="7533457" y="58659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6" name="Rectangle 252"/>
          <p:cNvSpPr>
            <a:spLocks/>
          </p:cNvSpPr>
          <p:nvPr/>
        </p:nvSpPr>
        <p:spPr>
          <a:xfrm>
            <a:off x="2190121" y="5955543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7" name="Rectangle 252"/>
          <p:cNvSpPr>
            <a:spLocks/>
          </p:cNvSpPr>
          <p:nvPr/>
        </p:nvSpPr>
        <p:spPr>
          <a:xfrm>
            <a:off x="8124523" y="58745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8" name="Rectangle 252"/>
          <p:cNvSpPr>
            <a:spLocks/>
          </p:cNvSpPr>
          <p:nvPr/>
        </p:nvSpPr>
        <p:spPr>
          <a:xfrm>
            <a:off x="8122150" y="604836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9" name="Rectangle 252"/>
          <p:cNvSpPr>
            <a:spLocks/>
          </p:cNvSpPr>
          <p:nvPr/>
        </p:nvSpPr>
        <p:spPr>
          <a:xfrm>
            <a:off x="9301575" y="58745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91" name="Content Placeholder 2"/>
          <p:cNvSpPr txBox="1">
            <a:spLocks/>
          </p:cNvSpPr>
          <p:nvPr/>
        </p:nvSpPr>
        <p:spPr>
          <a:xfrm>
            <a:off x="1871531" y="1844824"/>
            <a:ext cx="8064896" cy="20155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 Read a Slot</a:t>
            </a:r>
          </a:p>
          <a:p>
            <a:pPr marL="457200" marR="0" lvl="0" indent="-4572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 Read Another Slot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2" name="Rectangle 252"/>
          <p:cNvSpPr>
            <a:spLocks/>
          </p:cNvSpPr>
          <p:nvPr/>
        </p:nvSpPr>
        <p:spPr>
          <a:xfrm>
            <a:off x="1015551" y="347671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93" name="Rectangle 252"/>
          <p:cNvSpPr>
            <a:spLocks/>
          </p:cNvSpPr>
          <p:nvPr/>
        </p:nvSpPr>
        <p:spPr>
          <a:xfrm>
            <a:off x="1611977" y="347090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94" name="Rectangle 252"/>
          <p:cNvSpPr>
            <a:spLocks/>
          </p:cNvSpPr>
          <p:nvPr/>
        </p:nvSpPr>
        <p:spPr>
          <a:xfrm>
            <a:off x="2792689" y="426616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95" name="Rectangle 252"/>
          <p:cNvSpPr>
            <a:spLocks/>
          </p:cNvSpPr>
          <p:nvPr/>
        </p:nvSpPr>
        <p:spPr>
          <a:xfrm>
            <a:off x="1594018" y="427191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10390650" y="4407894"/>
            <a:ext cx="8283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K2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10402583" y="5144789"/>
            <a:ext cx="75615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10390649" y="5919664"/>
            <a:ext cx="92030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K4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0390650" y="3724172"/>
            <a:ext cx="92436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K1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9600513" y="2967336"/>
            <a:ext cx="213428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PRP Keys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43339" y="2852937"/>
            <a:ext cx="128307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Level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454082" y="439857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54082" y="5180191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470603" y="595506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26621" y="3573017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7" name="Rectangle 252"/>
          <p:cNvSpPr>
            <a:spLocks/>
          </p:cNvSpPr>
          <p:nvPr/>
        </p:nvSpPr>
        <p:spPr>
          <a:xfrm>
            <a:off x="6943801" y="532456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7499672" y="51275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data</a:t>
            </a:r>
          </a:p>
        </p:txBody>
      </p:sp>
      <p:sp>
        <p:nvSpPr>
          <p:cNvPr id="309" name="标题 1"/>
          <p:cNvSpPr txBox="1">
            <a:spLocks/>
          </p:cNvSpPr>
          <p:nvPr/>
        </p:nvSpPr>
        <p:spPr>
          <a:xfrm>
            <a:off x="463219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0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1" name="Content Placeholder 2"/>
          <p:cNvSpPr txBox="1">
            <a:spLocks/>
          </p:cNvSpPr>
          <p:nvPr/>
        </p:nvSpPr>
        <p:spPr>
          <a:xfrm>
            <a:off x="1871531" y="2636912"/>
            <a:ext cx="806489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tabLst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Level 1 is shuffled after 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2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operations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0" name="Group 121"/>
          <p:cNvGrpSpPr>
            <a:grpSpLocks/>
          </p:cNvGrpSpPr>
          <p:nvPr/>
        </p:nvGrpSpPr>
        <p:grpSpPr>
          <a:xfrm>
            <a:off x="1598400" y="50760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1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2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3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4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5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6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7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28" name="Group 169"/>
          <p:cNvGrpSpPr>
            <a:grpSpLocks/>
          </p:cNvGrpSpPr>
          <p:nvPr/>
        </p:nvGrpSpPr>
        <p:grpSpPr>
          <a:xfrm>
            <a:off x="3993828" y="58674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9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0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1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2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3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4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5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36" name="Group 185"/>
          <p:cNvGrpSpPr>
            <a:grpSpLocks/>
          </p:cNvGrpSpPr>
          <p:nvPr/>
        </p:nvGrpSpPr>
        <p:grpSpPr>
          <a:xfrm>
            <a:off x="6934200" y="58674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37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8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9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0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1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2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3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  <p:bldP spid="292" grpId="0" animBg="1"/>
      <p:bldP spid="293" grpId="0" animBg="1"/>
      <p:bldP spid="293" grpId="1" animBg="1"/>
      <p:bldP spid="294" grpId="0" animBg="1"/>
      <p:bldP spid="295" grpId="0" animBg="1"/>
      <p:bldP spid="3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121"/>
          <p:cNvGrpSpPr>
            <a:grpSpLocks/>
          </p:cNvGrpSpPr>
          <p:nvPr/>
        </p:nvGrpSpPr>
        <p:grpSpPr>
          <a:xfrm>
            <a:off x="1605600" y="50760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05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6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7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8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9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0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1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" name="Group 121"/>
          <p:cNvGrpSpPr>
            <a:grpSpLocks/>
          </p:cNvGrpSpPr>
          <p:nvPr/>
        </p:nvGrpSpPr>
        <p:grpSpPr>
          <a:xfrm>
            <a:off x="1015382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" name="Group 129"/>
          <p:cNvGrpSpPr>
            <a:grpSpLocks/>
          </p:cNvGrpSpPr>
          <p:nvPr/>
        </p:nvGrpSpPr>
        <p:grpSpPr>
          <a:xfrm>
            <a:off x="1603862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>
          <a:xfrm>
            <a:off x="2192993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" name="Group 145"/>
          <p:cNvGrpSpPr>
            <a:grpSpLocks/>
          </p:cNvGrpSpPr>
          <p:nvPr/>
        </p:nvGrpSpPr>
        <p:grpSpPr>
          <a:xfrm>
            <a:off x="2794049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26" name="Group 153"/>
          <p:cNvGrpSpPr>
            <a:grpSpLocks/>
          </p:cNvGrpSpPr>
          <p:nvPr/>
        </p:nvGrpSpPr>
        <p:grpSpPr>
          <a:xfrm>
            <a:off x="3391398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5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47" name="Group 169"/>
          <p:cNvGrpSpPr>
            <a:grpSpLocks/>
          </p:cNvGrpSpPr>
          <p:nvPr/>
        </p:nvGrpSpPr>
        <p:grpSpPr>
          <a:xfrm>
            <a:off x="4585291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1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9" name="Group 177"/>
          <p:cNvGrpSpPr>
            <a:grpSpLocks/>
          </p:cNvGrpSpPr>
          <p:nvPr/>
        </p:nvGrpSpPr>
        <p:grpSpPr>
          <a:xfrm>
            <a:off x="5167771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9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0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1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2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3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4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5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76" name="Group 185"/>
          <p:cNvGrpSpPr>
            <a:grpSpLocks/>
          </p:cNvGrpSpPr>
          <p:nvPr/>
        </p:nvGrpSpPr>
        <p:grpSpPr>
          <a:xfrm>
            <a:off x="6346875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7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8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9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0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1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2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3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77" name="Group 193"/>
          <p:cNvGrpSpPr>
            <a:grpSpLocks/>
          </p:cNvGrpSpPr>
          <p:nvPr/>
        </p:nvGrpSpPr>
        <p:grpSpPr>
          <a:xfrm>
            <a:off x="5763286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5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6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7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8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9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0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1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79" name="Group 209"/>
          <p:cNvGrpSpPr>
            <a:grpSpLocks/>
          </p:cNvGrpSpPr>
          <p:nvPr/>
        </p:nvGrpSpPr>
        <p:grpSpPr>
          <a:xfrm>
            <a:off x="7539814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1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2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3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4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5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6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7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0" name="Group 217"/>
          <p:cNvGrpSpPr>
            <a:grpSpLocks/>
          </p:cNvGrpSpPr>
          <p:nvPr/>
        </p:nvGrpSpPr>
        <p:grpSpPr>
          <a:xfrm>
            <a:off x="8137238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9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0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1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2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3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4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5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1" name="Group 225"/>
          <p:cNvGrpSpPr>
            <a:grpSpLocks/>
          </p:cNvGrpSpPr>
          <p:nvPr/>
        </p:nvGrpSpPr>
        <p:grpSpPr>
          <a:xfrm>
            <a:off x="8715819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7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8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9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0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1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2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3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2" name="Group 233"/>
          <p:cNvGrpSpPr>
            <a:grpSpLocks/>
          </p:cNvGrpSpPr>
          <p:nvPr/>
        </p:nvGrpSpPr>
        <p:grpSpPr>
          <a:xfrm>
            <a:off x="9306326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5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6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7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8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9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0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1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3" name="Group 244"/>
          <p:cNvGrpSpPr>
            <a:grpSpLocks/>
          </p:cNvGrpSpPr>
          <p:nvPr/>
        </p:nvGrpSpPr>
        <p:grpSpPr>
          <a:xfrm>
            <a:off x="9891825" y="587218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3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4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5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6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7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8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9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4" name="Group 121"/>
          <p:cNvGrpSpPr>
            <a:grpSpLocks/>
          </p:cNvGrpSpPr>
          <p:nvPr/>
        </p:nvGrpSpPr>
        <p:grpSpPr>
          <a:xfrm>
            <a:off x="1015851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1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2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3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4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5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6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7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6" name="Group 137"/>
          <p:cNvGrpSpPr>
            <a:grpSpLocks/>
          </p:cNvGrpSpPr>
          <p:nvPr/>
        </p:nvGrpSpPr>
        <p:grpSpPr>
          <a:xfrm>
            <a:off x="2193462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7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8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9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0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1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2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3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7" name="Group 145"/>
          <p:cNvGrpSpPr>
            <a:grpSpLocks/>
          </p:cNvGrpSpPr>
          <p:nvPr/>
        </p:nvGrpSpPr>
        <p:grpSpPr>
          <a:xfrm>
            <a:off x="2794518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5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6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7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8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9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4" name="Group 153"/>
          <p:cNvGrpSpPr>
            <a:grpSpLocks/>
          </p:cNvGrpSpPr>
          <p:nvPr/>
        </p:nvGrpSpPr>
        <p:grpSpPr>
          <a:xfrm>
            <a:off x="3395081" y="507939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3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6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7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8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9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2" name="Group 161"/>
          <p:cNvGrpSpPr>
            <a:grpSpLocks/>
          </p:cNvGrpSpPr>
          <p:nvPr/>
        </p:nvGrpSpPr>
        <p:grpSpPr>
          <a:xfrm>
            <a:off x="3992273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1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2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3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4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5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6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7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0" name="Group 169"/>
          <p:cNvGrpSpPr>
            <a:grpSpLocks/>
          </p:cNvGrpSpPr>
          <p:nvPr/>
        </p:nvGrpSpPr>
        <p:grpSpPr>
          <a:xfrm>
            <a:off x="4585761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9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0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1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2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3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4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5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8" name="Group 177"/>
          <p:cNvGrpSpPr>
            <a:grpSpLocks/>
          </p:cNvGrpSpPr>
          <p:nvPr/>
        </p:nvGrpSpPr>
        <p:grpSpPr>
          <a:xfrm>
            <a:off x="5168241" y="507651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7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8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9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0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1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2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3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6" name="Group 121"/>
          <p:cNvGrpSpPr>
            <a:grpSpLocks/>
          </p:cNvGrpSpPr>
          <p:nvPr/>
        </p:nvGrpSpPr>
        <p:grpSpPr>
          <a:xfrm>
            <a:off x="1016321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5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6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7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8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9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0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1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74" name="Group 129"/>
          <p:cNvGrpSpPr>
            <a:grpSpLocks/>
          </p:cNvGrpSpPr>
          <p:nvPr/>
        </p:nvGrpSpPr>
        <p:grpSpPr>
          <a:xfrm>
            <a:off x="1604801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3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4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5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6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7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8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9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82" name="Group 137"/>
          <p:cNvGrpSpPr>
            <a:grpSpLocks/>
          </p:cNvGrpSpPr>
          <p:nvPr/>
        </p:nvGrpSpPr>
        <p:grpSpPr>
          <a:xfrm>
            <a:off x="2193931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1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2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3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4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5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6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7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0" name="Group 145"/>
          <p:cNvGrpSpPr>
            <a:grpSpLocks/>
          </p:cNvGrpSpPr>
          <p:nvPr/>
        </p:nvGrpSpPr>
        <p:grpSpPr>
          <a:xfrm>
            <a:off x="2794987" y="4271909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9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0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1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2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3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4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5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8" name="Group 137"/>
          <p:cNvGrpSpPr>
            <a:grpSpLocks/>
          </p:cNvGrpSpPr>
          <p:nvPr/>
        </p:nvGrpSpPr>
        <p:grpSpPr>
          <a:xfrm>
            <a:off x="1013793" y="346730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7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8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9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0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1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2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3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6" name="Group 145"/>
          <p:cNvGrpSpPr>
            <a:grpSpLocks/>
          </p:cNvGrpSpPr>
          <p:nvPr/>
        </p:nvGrpSpPr>
        <p:grpSpPr>
          <a:xfrm>
            <a:off x="1614849" y="3467301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5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6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7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8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9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0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1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242" name="Rectangle 252"/>
          <p:cNvSpPr>
            <a:spLocks/>
          </p:cNvSpPr>
          <p:nvPr/>
        </p:nvSpPr>
        <p:spPr>
          <a:xfrm>
            <a:off x="1019807" y="586690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43" name="Rectangle 252"/>
          <p:cNvSpPr>
            <a:spLocks/>
          </p:cNvSpPr>
          <p:nvPr/>
        </p:nvSpPr>
        <p:spPr>
          <a:xfrm>
            <a:off x="2194601" y="58659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44" name="Rectangle 252"/>
          <p:cNvSpPr>
            <a:spLocks/>
          </p:cNvSpPr>
          <p:nvPr/>
        </p:nvSpPr>
        <p:spPr>
          <a:xfrm>
            <a:off x="8128507" y="5955543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45" name="Rectangle 252"/>
          <p:cNvSpPr>
            <a:spLocks/>
          </p:cNvSpPr>
          <p:nvPr/>
        </p:nvSpPr>
        <p:spPr>
          <a:xfrm>
            <a:off x="7539814" y="58659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46" name="Rectangle 252"/>
          <p:cNvSpPr>
            <a:spLocks/>
          </p:cNvSpPr>
          <p:nvPr/>
        </p:nvSpPr>
        <p:spPr>
          <a:xfrm>
            <a:off x="8130881" y="587457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48" name="Content Placeholder 2"/>
          <p:cNvSpPr txBox="1">
            <a:spLocks/>
          </p:cNvSpPr>
          <p:nvPr/>
        </p:nvSpPr>
        <p:spPr>
          <a:xfrm>
            <a:off x="1871531" y="1844824"/>
            <a:ext cx="7968885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lnSpc>
                <a:spcPct val="7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 Read a Slot</a:t>
            </a:r>
          </a:p>
          <a:p>
            <a:pPr marL="457200" indent="-457200">
              <a:lnSpc>
                <a:spcPct val="7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2. Read Another Slot</a:t>
            </a:r>
          </a:p>
          <a:p>
            <a:pPr marL="457200" indent="-457200">
              <a:lnSpc>
                <a:spcPct val="7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&gt; Level 1 is shuffled after 2</a:t>
            </a:r>
            <a:r>
              <a:rPr lang="en-US" sz="2400" b="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= 2 operations</a:t>
            </a:r>
          </a:p>
          <a:p>
            <a:pPr marL="457200" indent="-457200">
              <a:lnSpc>
                <a:spcPct val="7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3. Two More Reads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Rectangle 252"/>
          <p:cNvSpPr>
            <a:spLocks/>
          </p:cNvSpPr>
          <p:nvPr/>
        </p:nvSpPr>
        <p:spPr>
          <a:xfrm>
            <a:off x="1021909" y="347671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50" name="Rectangle 252"/>
          <p:cNvSpPr>
            <a:spLocks/>
          </p:cNvSpPr>
          <p:nvPr/>
        </p:nvSpPr>
        <p:spPr>
          <a:xfrm>
            <a:off x="1618334" y="347090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51" name="Rectangle 252"/>
          <p:cNvSpPr>
            <a:spLocks/>
          </p:cNvSpPr>
          <p:nvPr/>
        </p:nvSpPr>
        <p:spPr>
          <a:xfrm>
            <a:off x="2784573" y="426616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52" name="Rectangle 252"/>
          <p:cNvSpPr>
            <a:spLocks/>
          </p:cNvSpPr>
          <p:nvPr/>
        </p:nvSpPr>
        <p:spPr>
          <a:xfrm>
            <a:off x="1600375" y="427191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53" name="Rectangle 252"/>
          <p:cNvSpPr>
            <a:spLocks/>
          </p:cNvSpPr>
          <p:nvPr/>
        </p:nvSpPr>
        <p:spPr>
          <a:xfrm>
            <a:off x="2788007" y="4352546"/>
            <a:ext cx="498487" cy="9669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54" name="Rectangle 252"/>
          <p:cNvSpPr>
            <a:spLocks/>
          </p:cNvSpPr>
          <p:nvPr/>
        </p:nvSpPr>
        <p:spPr>
          <a:xfrm>
            <a:off x="1007435" y="4273762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55" name="Rectangle 252"/>
          <p:cNvSpPr>
            <a:spLocks/>
          </p:cNvSpPr>
          <p:nvPr/>
        </p:nvSpPr>
        <p:spPr>
          <a:xfrm>
            <a:off x="1614848" y="507651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56" name="Rectangle 252"/>
          <p:cNvSpPr>
            <a:spLocks/>
          </p:cNvSpPr>
          <p:nvPr/>
        </p:nvSpPr>
        <p:spPr>
          <a:xfrm>
            <a:off x="5161871" y="5074173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57" name="Rectangle 252"/>
          <p:cNvSpPr>
            <a:spLocks/>
          </p:cNvSpPr>
          <p:nvPr/>
        </p:nvSpPr>
        <p:spPr>
          <a:xfrm>
            <a:off x="3990863" y="5076477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58" name="Rectangle 252"/>
          <p:cNvSpPr>
            <a:spLocks/>
          </p:cNvSpPr>
          <p:nvPr/>
        </p:nvSpPr>
        <p:spPr>
          <a:xfrm>
            <a:off x="2196478" y="507651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10390650" y="4407894"/>
            <a:ext cx="8283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K2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402583" y="5144789"/>
            <a:ext cx="75615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K3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390649" y="5919664"/>
            <a:ext cx="92030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K4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0390650" y="3724172"/>
            <a:ext cx="92436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K1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9600513" y="2967336"/>
            <a:ext cx="213428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PRP Keys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43339" y="2852937"/>
            <a:ext cx="128307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Level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454082" y="439857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454082" y="5180191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470603" y="595506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426621" y="3573017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70" name="Rectangle 252"/>
          <p:cNvSpPr>
            <a:spLocks/>
          </p:cNvSpPr>
          <p:nvPr/>
        </p:nvSpPr>
        <p:spPr>
          <a:xfrm>
            <a:off x="6943801" y="532456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7499672" y="51275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data</a:t>
            </a:r>
          </a:p>
        </p:txBody>
      </p:sp>
      <p:sp>
        <p:nvSpPr>
          <p:cNvPr id="272" name="标题 1"/>
          <p:cNvSpPr txBox="1">
            <a:spLocks/>
          </p:cNvSpPr>
          <p:nvPr/>
        </p:nvSpPr>
        <p:spPr>
          <a:xfrm>
            <a:off x="463219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3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4" name="Content Placeholder 2"/>
          <p:cNvSpPr txBox="1">
            <a:spLocks/>
          </p:cNvSpPr>
          <p:nvPr/>
        </p:nvSpPr>
        <p:spPr>
          <a:xfrm>
            <a:off x="1967542" y="3717032"/>
            <a:ext cx="7968885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lnSpc>
                <a:spcPct val="7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&gt; Level 2 is shuffled after 2</a:t>
            </a:r>
            <a:r>
              <a:rPr lang="en-US" sz="2400" b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= 4 operations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Content Placeholder 2"/>
          <p:cNvSpPr txBox="1">
            <a:spLocks/>
          </p:cNvSpPr>
          <p:nvPr/>
        </p:nvSpPr>
        <p:spPr>
          <a:xfrm>
            <a:off x="1967542" y="3356992"/>
            <a:ext cx="7968885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lnSpc>
                <a:spcPct val="7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&gt; Level 1 is shuffled after 2</a:t>
            </a:r>
            <a:r>
              <a:rPr lang="en-US" sz="2400" b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= 4 operations</a:t>
            </a:r>
          </a:p>
        </p:txBody>
      </p:sp>
      <p:grpSp>
        <p:nvGrpSpPr>
          <p:cNvPr id="288" name="Group 169"/>
          <p:cNvGrpSpPr>
            <a:grpSpLocks/>
          </p:cNvGrpSpPr>
          <p:nvPr/>
        </p:nvGrpSpPr>
        <p:grpSpPr>
          <a:xfrm>
            <a:off x="3993828" y="58674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89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0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1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2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3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4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5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6" name="Group 185"/>
          <p:cNvGrpSpPr>
            <a:grpSpLocks/>
          </p:cNvGrpSpPr>
          <p:nvPr/>
        </p:nvGrpSpPr>
        <p:grpSpPr>
          <a:xfrm>
            <a:off x="6965628" y="5867400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7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8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9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0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1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2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3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0" grpId="0" animBg="1"/>
      <p:bldP spid="251" grpId="0" animBg="1"/>
      <p:bldP spid="252" grpId="0" animBg="1"/>
      <p:bldP spid="253" grpId="0" animBg="1"/>
      <p:bldP spid="253" grpId="1" animBg="1"/>
      <p:bldP spid="254" grpId="0" animBg="1"/>
      <p:bldP spid="254" grpId="1" animBg="1"/>
      <p:bldP spid="255" grpId="0" animBg="1"/>
      <p:bldP spid="256" grpId="0" animBg="1"/>
      <p:bldP spid="257" grpId="0" animBg="1"/>
      <p:bldP spid="258" grpId="0" animBg="1"/>
      <p:bldP spid="274" grpId="0"/>
      <p:bldP spid="27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1"/>
          <p:cNvGrpSpPr>
            <a:grpSpLocks/>
          </p:cNvGrpSpPr>
          <p:nvPr/>
        </p:nvGrpSpPr>
        <p:grpSpPr>
          <a:xfrm>
            <a:off x="115034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>
          <a:xfrm>
            <a:off x="173882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>
          <a:xfrm>
            <a:off x="232795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0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" name="Group 145"/>
          <p:cNvGrpSpPr>
            <a:grpSpLocks/>
          </p:cNvGrpSpPr>
          <p:nvPr/>
        </p:nvGrpSpPr>
        <p:grpSpPr>
          <a:xfrm>
            <a:off x="292900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8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>
          <a:xfrm>
            <a:off x="352635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7" name="Group 161"/>
          <p:cNvGrpSpPr>
            <a:grpSpLocks/>
          </p:cNvGrpSpPr>
          <p:nvPr/>
        </p:nvGrpSpPr>
        <p:grpSpPr>
          <a:xfrm>
            <a:off x="412676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4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8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9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0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8" name="Group 169"/>
          <p:cNvGrpSpPr>
            <a:grpSpLocks/>
          </p:cNvGrpSpPr>
          <p:nvPr/>
        </p:nvGrpSpPr>
        <p:grpSpPr>
          <a:xfrm>
            <a:off x="472025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2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5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7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" name="Group 177"/>
          <p:cNvGrpSpPr>
            <a:grpSpLocks/>
          </p:cNvGrpSpPr>
          <p:nvPr/>
        </p:nvGrpSpPr>
        <p:grpSpPr>
          <a:xfrm>
            <a:off x="530273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1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3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4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5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6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" name="Group 185"/>
          <p:cNvGrpSpPr>
            <a:grpSpLocks/>
          </p:cNvGrpSpPr>
          <p:nvPr/>
        </p:nvGrpSpPr>
        <p:grpSpPr>
          <a:xfrm>
            <a:off x="6481835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8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9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0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1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2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3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4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1" name="Group 193"/>
          <p:cNvGrpSpPr>
            <a:grpSpLocks/>
          </p:cNvGrpSpPr>
          <p:nvPr/>
        </p:nvGrpSpPr>
        <p:grpSpPr>
          <a:xfrm>
            <a:off x="589824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6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7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8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9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0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1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2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2" name="Group 201"/>
          <p:cNvGrpSpPr>
            <a:grpSpLocks/>
          </p:cNvGrpSpPr>
          <p:nvPr/>
        </p:nvGrpSpPr>
        <p:grpSpPr>
          <a:xfrm>
            <a:off x="707925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4" name="Rectangle 19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5" name="Line 19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6" name="Line 19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7" name="Line 19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8" name="Line 19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9" name="Line 19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0" name="Line 20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3" name="Group 209"/>
          <p:cNvGrpSpPr>
            <a:grpSpLocks/>
          </p:cNvGrpSpPr>
          <p:nvPr/>
        </p:nvGrpSpPr>
        <p:grpSpPr>
          <a:xfrm>
            <a:off x="7674774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2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3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4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5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6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7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8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1" name="Group 217"/>
          <p:cNvGrpSpPr>
            <a:grpSpLocks/>
          </p:cNvGrpSpPr>
          <p:nvPr/>
        </p:nvGrpSpPr>
        <p:grpSpPr>
          <a:xfrm>
            <a:off x="827219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0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1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2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3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4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5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6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" name="Group 225"/>
          <p:cNvGrpSpPr>
            <a:grpSpLocks/>
          </p:cNvGrpSpPr>
          <p:nvPr/>
        </p:nvGrpSpPr>
        <p:grpSpPr>
          <a:xfrm>
            <a:off x="885077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8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9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0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1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2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3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4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27" name="Group 233"/>
          <p:cNvGrpSpPr>
            <a:grpSpLocks/>
          </p:cNvGrpSpPr>
          <p:nvPr/>
        </p:nvGrpSpPr>
        <p:grpSpPr>
          <a:xfrm>
            <a:off x="944128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6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7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8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9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0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1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2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35" name="Group 244"/>
          <p:cNvGrpSpPr>
            <a:grpSpLocks/>
          </p:cNvGrpSpPr>
          <p:nvPr/>
        </p:nvGrpSpPr>
        <p:grpSpPr>
          <a:xfrm>
            <a:off x="10026785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5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6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7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8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9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0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1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43339" y="2996953"/>
            <a:ext cx="128307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Level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4082" y="439857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082" y="5180191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0603" y="595506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66007" y="3661190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243" name="Group 121"/>
          <p:cNvGrpSpPr>
            <a:grpSpLocks/>
          </p:cNvGrpSpPr>
          <p:nvPr/>
        </p:nvGrpSpPr>
        <p:grpSpPr>
          <a:xfrm>
            <a:off x="115081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8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9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0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1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2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3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4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1" name="Group 129"/>
          <p:cNvGrpSpPr>
            <a:grpSpLocks/>
          </p:cNvGrpSpPr>
          <p:nvPr/>
        </p:nvGrpSpPr>
        <p:grpSpPr>
          <a:xfrm>
            <a:off x="173929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6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7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8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9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0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1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2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3" name="Group 137"/>
          <p:cNvGrpSpPr>
            <a:grpSpLocks/>
          </p:cNvGrpSpPr>
          <p:nvPr/>
        </p:nvGrpSpPr>
        <p:grpSpPr>
          <a:xfrm>
            <a:off x="2328422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4" name="Group 145"/>
          <p:cNvGrpSpPr>
            <a:grpSpLocks/>
          </p:cNvGrpSpPr>
          <p:nvPr/>
        </p:nvGrpSpPr>
        <p:grpSpPr>
          <a:xfrm>
            <a:off x="2929478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5" name="Group 153"/>
          <p:cNvGrpSpPr>
            <a:grpSpLocks/>
          </p:cNvGrpSpPr>
          <p:nvPr/>
        </p:nvGrpSpPr>
        <p:grpSpPr>
          <a:xfrm>
            <a:off x="3526827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0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1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2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3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4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5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6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6" name="Group 161"/>
          <p:cNvGrpSpPr>
            <a:grpSpLocks/>
          </p:cNvGrpSpPr>
          <p:nvPr/>
        </p:nvGrpSpPr>
        <p:grpSpPr>
          <a:xfrm>
            <a:off x="4127233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8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9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0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1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2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4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7" name="Group 169"/>
          <p:cNvGrpSpPr>
            <a:grpSpLocks/>
          </p:cNvGrpSpPr>
          <p:nvPr/>
        </p:nvGrpSpPr>
        <p:grpSpPr>
          <a:xfrm>
            <a:off x="472072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6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7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8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9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0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1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2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7" name="Group 177"/>
          <p:cNvGrpSpPr>
            <a:grpSpLocks/>
          </p:cNvGrpSpPr>
          <p:nvPr/>
        </p:nvGrpSpPr>
        <p:grpSpPr>
          <a:xfrm>
            <a:off x="530320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4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5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6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7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8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9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0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5" name="Group 121"/>
          <p:cNvGrpSpPr>
            <a:grpSpLocks/>
          </p:cNvGrpSpPr>
          <p:nvPr/>
        </p:nvGrpSpPr>
        <p:grpSpPr>
          <a:xfrm>
            <a:off x="115128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2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3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4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5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6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7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8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3" name="Group 129"/>
          <p:cNvGrpSpPr>
            <a:grpSpLocks/>
          </p:cNvGrpSpPr>
          <p:nvPr/>
        </p:nvGrpSpPr>
        <p:grpSpPr>
          <a:xfrm>
            <a:off x="173976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0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1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2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3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4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5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6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1" name="Group 137"/>
          <p:cNvGrpSpPr>
            <a:grpSpLocks/>
          </p:cNvGrpSpPr>
          <p:nvPr/>
        </p:nvGrpSpPr>
        <p:grpSpPr>
          <a:xfrm>
            <a:off x="232889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8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9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0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1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2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3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4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0" name="Group 145"/>
          <p:cNvGrpSpPr>
            <a:grpSpLocks/>
          </p:cNvGrpSpPr>
          <p:nvPr/>
        </p:nvGrpSpPr>
        <p:grpSpPr>
          <a:xfrm>
            <a:off x="2929947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6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7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8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9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0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1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2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1" name="Group 137"/>
          <p:cNvGrpSpPr>
            <a:grpSpLocks/>
          </p:cNvGrpSpPr>
          <p:nvPr/>
        </p:nvGrpSpPr>
        <p:grpSpPr>
          <a:xfrm>
            <a:off x="1148753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2" name="Group 145"/>
          <p:cNvGrpSpPr>
            <a:grpSpLocks/>
          </p:cNvGrpSpPr>
          <p:nvPr/>
        </p:nvGrpSpPr>
        <p:grpSpPr>
          <a:xfrm>
            <a:off x="1749809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10523240" y="4443296"/>
            <a:ext cx="8283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K2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0535172" y="5180191"/>
            <a:ext cx="75615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K3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523239" y="5955066"/>
            <a:ext cx="92030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523240" y="3759574"/>
            <a:ext cx="92436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K1</a:t>
            </a:r>
          </a:p>
        </p:txBody>
      </p:sp>
      <p:sp>
        <p:nvSpPr>
          <p:cNvPr id="266" name="Rectangle 1407"/>
          <p:cNvSpPr/>
          <p:nvPr/>
        </p:nvSpPr>
        <p:spPr>
          <a:xfrm>
            <a:off x="2351585" y="2060849"/>
            <a:ext cx="7893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Data gets moved to Level 1 after accessing</a:t>
            </a:r>
          </a:p>
          <a:p>
            <a:pPr marL="285750" indent="-285750">
              <a:buFont typeface="Arial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Then data gets shuffled to lower levels</a:t>
            </a:r>
          </a:p>
        </p:txBody>
      </p:sp>
      <p:sp>
        <p:nvSpPr>
          <p:cNvPr id="267" name="Rectangle 252"/>
          <p:cNvSpPr>
            <a:spLocks/>
          </p:cNvSpPr>
          <p:nvPr/>
        </p:nvSpPr>
        <p:spPr>
          <a:xfrm>
            <a:off x="1753294" y="354158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8" name="Rectangle 252"/>
          <p:cNvSpPr>
            <a:spLocks/>
          </p:cNvSpPr>
          <p:nvPr/>
        </p:nvSpPr>
        <p:spPr>
          <a:xfrm>
            <a:off x="2327953" y="435607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9" name="Rectangle 252"/>
          <p:cNvSpPr>
            <a:spLocks/>
          </p:cNvSpPr>
          <p:nvPr/>
        </p:nvSpPr>
        <p:spPr>
          <a:xfrm>
            <a:off x="1730858" y="435425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0" name="Rectangle 252"/>
          <p:cNvSpPr>
            <a:spLocks/>
          </p:cNvSpPr>
          <p:nvPr/>
        </p:nvSpPr>
        <p:spPr>
          <a:xfrm>
            <a:off x="1154767" y="594740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1" name="Rectangle 252"/>
          <p:cNvSpPr>
            <a:spLocks/>
          </p:cNvSpPr>
          <p:nvPr/>
        </p:nvSpPr>
        <p:spPr>
          <a:xfrm>
            <a:off x="2329561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2" name="Rectangle 252"/>
          <p:cNvSpPr>
            <a:spLocks/>
          </p:cNvSpPr>
          <p:nvPr/>
        </p:nvSpPr>
        <p:spPr>
          <a:xfrm>
            <a:off x="3520470" y="516498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3" name="Rectangle 252"/>
          <p:cNvSpPr>
            <a:spLocks/>
          </p:cNvSpPr>
          <p:nvPr/>
        </p:nvSpPr>
        <p:spPr>
          <a:xfrm>
            <a:off x="5306686" y="515174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4" name="Rectangle 252"/>
          <p:cNvSpPr>
            <a:spLocks/>
          </p:cNvSpPr>
          <p:nvPr/>
        </p:nvSpPr>
        <p:spPr>
          <a:xfrm>
            <a:off x="1733109" y="515376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5" name="Rectangle 252"/>
          <p:cNvSpPr>
            <a:spLocks/>
          </p:cNvSpPr>
          <p:nvPr/>
        </p:nvSpPr>
        <p:spPr>
          <a:xfrm>
            <a:off x="8263467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6" name="Rectangle 252"/>
          <p:cNvSpPr>
            <a:spLocks/>
          </p:cNvSpPr>
          <p:nvPr/>
        </p:nvSpPr>
        <p:spPr>
          <a:xfrm>
            <a:off x="7674774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7" name="Rectangle 252"/>
          <p:cNvSpPr>
            <a:spLocks/>
          </p:cNvSpPr>
          <p:nvPr/>
        </p:nvSpPr>
        <p:spPr>
          <a:xfrm>
            <a:off x="2331438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8" name="Rectangle 252"/>
          <p:cNvSpPr>
            <a:spLocks/>
          </p:cNvSpPr>
          <p:nvPr/>
        </p:nvSpPr>
        <p:spPr>
          <a:xfrm>
            <a:off x="8265841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9" name="Rectangle 252"/>
          <p:cNvSpPr>
            <a:spLocks/>
          </p:cNvSpPr>
          <p:nvPr/>
        </p:nvSpPr>
        <p:spPr>
          <a:xfrm>
            <a:off x="4131370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0" name="Rectangle 252"/>
          <p:cNvSpPr>
            <a:spLocks/>
          </p:cNvSpPr>
          <p:nvPr/>
        </p:nvSpPr>
        <p:spPr>
          <a:xfrm>
            <a:off x="5308946" y="523592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1" name="Rectangle 252"/>
          <p:cNvSpPr>
            <a:spLocks/>
          </p:cNvSpPr>
          <p:nvPr/>
        </p:nvSpPr>
        <p:spPr>
          <a:xfrm>
            <a:off x="8263467" y="6128857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2" name="Rectangle 252"/>
          <p:cNvSpPr>
            <a:spLocks/>
          </p:cNvSpPr>
          <p:nvPr/>
        </p:nvSpPr>
        <p:spPr>
          <a:xfrm>
            <a:off x="9442893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3" name="Rectangle 252"/>
          <p:cNvSpPr>
            <a:spLocks/>
          </p:cNvSpPr>
          <p:nvPr/>
        </p:nvSpPr>
        <p:spPr>
          <a:xfrm>
            <a:off x="6973965" y="532456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7529835" y="51275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data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9829113" y="3104512"/>
            <a:ext cx="213428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PRP Keys</a:t>
            </a:r>
          </a:p>
        </p:txBody>
      </p:sp>
      <p:sp>
        <p:nvSpPr>
          <p:cNvPr id="288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9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1"/>
          <p:cNvGrpSpPr>
            <a:grpSpLocks/>
          </p:cNvGrpSpPr>
          <p:nvPr/>
        </p:nvGrpSpPr>
        <p:grpSpPr>
          <a:xfrm>
            <a:off x="115034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>
          <a:xfrm>
            <a:off x="1738822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>
          <a:xfrm>
            <a:off x="232795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0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1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2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" name="Group 145"/>
          <p:cNvGrpSpPr>
            <a:grpSpLocks/>
          </p:cNvGrpSpPr>
          <p:nvPr/>
        </p:nvGrpSpPr>
        <p:grpSpPr>
          <a:xfrm>
            <a:off x="292900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8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>
          <a:xfrm>
            <a:off x="352635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7" name="Group 161"/>
          <p:cNvGrpSpPr>
            <a:grpSpLocks/>
          </p:cNvGrpSpPr>
          <p:nvPr/>
        </p:nvGrpSpPr>
        <p:grpSpPr>
          <a:xfrm>
            <a:off x="4126763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4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8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9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0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8" name="Group 169"/>
          <p:cNvGrpSpPr>
            <a:grpSpLocks/>
          </p:cNvGrpSpPr>
          <p:nvPr/>
        </p:nvGrpSpPr>
        <p:grpSpPr>
          <a:xfrm>
            <a:off x="472025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2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5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7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" name="Group 177"/>
          <p:cNvGrpSpPr>
            <a:grpSpLocks/>
          </p:cNvGrpSpPr>
          <p:nvPr/>
        </p:nvGrpSpPr>
        <p:grpSpPr>
          <a:xfrm>
            <a:off x="5302731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1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3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4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5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6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" name="Group 185"/>
          <p:cNvGrpSpPr>
            <a:grpSpLocks/>
          </p:cNvGrpSpPr>
          <p:nvPr/>
        </p:nvGrpSpPr>
        <p:grpSpPr>
          <a:xfrm>
            <a:off x="6481835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8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9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0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1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2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3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4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1" name="Group 193"/>
          <p:cNvGrpSpPr>
            <a:grpSpLocks/>
          </p:cNvGrpSpPr>
          <p:nvPr/>
        </p:nvGrpSpPr>
        <p:grpSpPr>
          <a:xfrm>
            <a:off x="589824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6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7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8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9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0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1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2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2" name="Group 201"/>
          <p:cNvGrpSpPr>
            <a:grpSpLocks/>
          </p:cNvGrpSpPr>
          <p:nvPr/>
        </p:nvGrpSpPr>
        <p:grpSpPr>
          <a:xfrm>
            <a:off x="707925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4" name="Rectangle 19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5" name="Line 19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6" name="Line 19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7" name="Line 19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8" name="Line 19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9" name="Line 19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0" name="Line 20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3" name="Group 209"/>
          <p:cNvGrpSpPr>
            <a:grpSpLocks/>
          </p:cNvGrpSpPr>
          <p:nvPr/>
        </p:nvGrpSpPr>
        <p:grpSpPr>
          <a:xfrm>
            <a:off x="7674774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2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3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4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5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6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7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8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1" name="Group 217"/>
          <p:cNvGrpSpPr>
            <a:grpSpLocks/>
          </p:cNvGrpSpPr>
          <p:nvPr/>
        </p:nvGrpSpPr>
        <p:grpSpPr>
          <a:xfrm>
            <a:off x="8272198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0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1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2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3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4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5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6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" name="Group 225"/>
          <p:cNvGrpSpPr>
            <a:grpSpLocks/>
          </p:cNvGrpSpPr>
          <p:nvPr/>
        </p:nvGrpSpPr>
        <p:grpSpPr>
          <a:xfrm>
            <a:off x="8850779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8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9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0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1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2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3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4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27" name="Group 233"/>
          <p:cNvGrpSpPr>
            <a:grpSpLocks/>
          </p:cNvGrpSpPr>
          <p:nvPr/>
        </p:nvGrpSpPr>
        <p:grpSpPr>
          <a:xfrm>
            <a:off x="9441286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6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7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8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9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0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1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2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35" name="Group 244"/>
          <p:cNvGrpSpPr>
            <a:grpSpLocks/>
          </p:cNvGrpSpPr>
          <p:nvPr/>
        </p:nvGrpSpPr>
        <p:grpSpPr>
          <a:xfrm>
            <a:off x="10026785" y="595267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5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6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7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8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9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0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1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43339" y="2996953"/>
            <a:ext cx="128307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Level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4082" y="439857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082" y="5180191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0603" y="5955066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66007" y="3661190"/>
            <a:ext cx="3385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243" name="Group 121"/>
          <p:cNvGrpSpPr>
            <a:grpSpLocks/>
          </p:cNvGrpSpPr>
          <p:nvPr/>
        </p:nvGrpSpPr>
        <p:grpSpPr>
          <a:xfrm>
            <a:off x="115081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8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9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0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1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2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3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4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1" name="Group 129"/>
          <p:cNvGrpSpPr>
            <a:grpSpLocks/>
          </p:cNvGrpSpPr>
          <p:nvPr/>
        </p:nvGrpSpPr>
        <p:grpSpPr>
          <a:xfrm>
            <a:off x="173929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6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7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8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9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0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1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2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3" name="Group 137"/>
          <p:cNvGrpSpPr>
            <a:grpSpLocks/>
          </p:cNvGrpSpPr>
          <p:nvPr/>
        </p:nvGrpSpPr>
        <p:grpSpPr>
          <a:xfrm>
            <a:off x="2328422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4" name="Group 145"/>
          <p:cNvGrpSpPr>
            <a:grpSpLocks/>
          </p:cNvGrpSpPr>
          <p:nvPr/>
        </p:nvGrpSpPr>
        <p:grpSpPr>
          <a:xfrm>
            <a:off x="2929478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5" name="Group 153"/>
          <p:cNvGrpSpPr>
            <a:grpSpLocks/>
          </p:cNvGrpSpPr>
          <p:nvPr/>
        </p:nvGrpSpPr>
        <p:grpSpPr>
          <a:xfrm>
            <a:off x="3526827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0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1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2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3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4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5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6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6" name="Group 161"/>
          <p:cNvGrpSpPr>
            <a:grpSpLocks/>
          </p:cNvGrpSpPr>
          <p:nvPr/>
        </p:nvGrpSpPr>
        <p:grpSpPr>
          <a:xfrm>
            <a:off x="4127233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8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9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0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1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2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4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7" name="Group 169"/>
          <p:cNvGrpSpPr>
            <a:grpSpLocks/>
          </p:cNvGrpSpPr>
          <p:nvPr/>
        </p:nvGrpSpPr>
        <p:grpSpPr>
          <a:xfrm>
            <a:off x="472072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6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7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8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9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0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1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2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7" name="Group 177"/>
          <p:cNvGrpSpPr>
            <a:grpSpLocks/>
          </p:cNvGrpSpPr>
          <p:nvPr/>
        </p:nvGrpSpPr>
        <p:grpSpPr>
          <a:xfrm>
            <a:off x="5303201" y="5157013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4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5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6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7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8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9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0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5" name="Group 121"/>
          <p:cNvGrpSpPr>
            <a:grpSpLocks/>
          </p:cNvGrpSpPr>
          <p:nvPr/>
        </p:nvGrpSpPr>
        <p:grpSpPr>
          <a:xfrm>
            <a:off x="115128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2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3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4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5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6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7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8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3" name="Group 129"/>
          <p:cNvGrpSpPr>
            <a:grpSpLocks/>
          </p:cNvGrpSpPr>
          <p:nvPr/>
        </p:nvGrpSpPr>
        <p:grpSpPr>
          <a:xfrm>
            <a:off x="173976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0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1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2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3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4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5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6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61" name="Group 137"/>
          <p:cNvGrpSpPr>
            <a:grpSpLocks/>
          </p:cNvGrpSpPr>
          <p:nvPr/>
        </p:nvGrpSpPr>
        <p:grpSpPr>
          <a:xfrm>
            <a:off x="2328891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8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9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0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1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2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3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4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0" name="Group 145"/>
          <p:cNvGrpSpPr>
            <a:grpSpLocks/>
          </p:cNvGrpSpPr>
          <p:nvPr/>
        </p:nvGrpSpPr>
        <p:grpSpPr>
          <a:xfrm>
            <a:off x="2929947" y="4352405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6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7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8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9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0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1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2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1" name="Group 137"/>
          <p:cNvGrpSpPr>
            <a:grpSpLocks/>
          </p:cNvGrpSpPr>
          <p:nvPr/>
        </p:nvGrpSpPr>
        <p:grpSpPr>
          <a:xfrm>
            <a:off x="1148753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4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5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6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7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8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9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0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2" name="Group 145"/>
          <p:cNvGrpSpPr>
            <a:grpSpLocks/>
          </p:cNvGrpSpPr>
          <p:nvPr/>
        </p:nvGrpSpPr>
        <p:grpSpPr>
          <a:xfrm>
            <a:off x="1749809" y="3547797"/>
            <a:ext cx="501972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2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3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4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5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6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7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8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10523240" y="4443296"/>
            <a:ext cx="8283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K2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0535172" y="5180191"/>
            <a:ext cx="75615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K3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523239" y="5955066"/>
            <a:ext cx="92030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523240" y="3759574"/>
            <a:ext cx="92436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K1</a:t>
            </a:r>
          </a:p>
        </p:txBody>
      </p:sp>
      <p:sp>
        <p:nvSpPr>
          <p:cNvPr id="266" name="Rectangle 1407"/>
          <p:cNvSpPr/>
          <p:nvPr/>
        </p:nvSpPr>
        <p:spPr>
          <a:xfrm>
            <a:off x="2351585" y="2060849"/>
            <a:ext cx="7893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Invariant: </a:t>
            </a:r>
            <a:r>
              <a:rPr lang="en-US"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≤ 2</a:t>
            </a:r>
            <a:r>
              <a:rPr lang="en-US" sz="2400" b="1" baseline="300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data slots used in level i </a:t>
            </a:r>
          </a:p>
          <a:p>
            <a:pPr marL="285750" indent="-285750">
              <a:buFont typeface="Arial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(i.e. ≤ 1 per bucket on average)</a:t>
            </a:r>
          </a:p>
        </p:txBody>
      </p:sp>
      <p:sp>
        <p:nvSpPr>
          <p:cNvPr id="267" name="Rectangle 252"/>
          <p:cNvSpPr>
            <a:spLocks/>
          </p:cNvSpPr>
          <p:nvPr/>
        </p:nvSpPr>
        <p:spPr>
          <a:xfrm>
            <a:off x="1753294" y="354158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8" name="Rectangle 252"/>
          <p:cNvSpPr>
            <a:spLocks/>
          </p:cNvSpPr>
          <p:nvPr/>
        </p:nvSpPr>
        <p:spPr>
          <a:xfrm>
            <a:off x="2327953" y="4356075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69" name="Rectangle 252"/>
          <p:cNvSpPr>
            <a:spLocks/>
          </p:cNvSpPr>
          <p:nvPr/>
        </p:nvSpPr>
        <p:spPr>
          <a:xfrm>
            <a:off x="1730858" y="4354258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0" name="Rectangle 252"/>
          <p:cNvSpPr>
            <a:spLocks/>
          </p:cNvSpPr>
          <p:nvPr/>
        </p:nvSpPr>
        <p:spPr>
          <a:xfrm>
            <a:off x="1154767" y="594740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1" name="Rectangle 252"/>
          <p:cNvSpPr>
            <a:spLocks/>
          </p:cNvSpPr>
          <p:nvPr/>
        </p:nvSpPr>
        <p:spPr>
          <a:xfrm>
            <a:off x="2329561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2" name="Rectangle 252"/>
          <p:cNvSpPr>
            <a:spLocks/>
          </p:cNvSpPr>
          <p:nvPr/>
        </p:nvSpPr>
        <p:spPr>
          <a:xfrm>
            <a:off x="3520470" y="516498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3" name="Rectangle 252"/>
          <p:cNvSpPr>
            <a:spLocks/>
          </p:cNvSpPr>
          <p:nvPr/>
        </p:nvSpPr>
        <p:spPr>
          <a:xfrm>
            <a:off x="5306686" y="5151740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4" name="Rectangle 252"/>
          <p:cNvSpPr>
            <a:spLocks/>
          </p:cNvSpPr>
          <p:nvPr/>
        </p:nvSpPr>
        <p:spPr>
          <a:xfrm>
            <a:off x="1733109" y="5153761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5" name="Rectangle 252"/>
          <p:cNvSpPr>
            <a:spLocks/>
          </p:cNvSpPr>
          <p:nvPr/>
        </p:nvSpPr>
        <p:spPr>
          <a:xfrm>
            <a:off x="8263467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6" name="Rectangle 252"/>
          <p:cNvSpPr>
            <a:spLocks/>
          </p:cNvSpPr>
          <p:nvPr/>
        </p:nvSpPr>
        <p:spPr>
          <a:xfrm>
            <a:off x="7674774" y="59464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7" name="Rectangle 252"/>
          <p:cNvSpPr>
            <a:spLocks/>
          </p:cNvSpPr>
          <p:nvPr/>
        </p:nvSpPr>
        <p:spPr>
          <a:xfrm>
            <a:off x="2331438" y="603603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8" name="Rectangle 252"/>
          <p:cNvSpPr>
            <a:spLocks/>
          </p:cNvSpPr>
          <p:nvPr/>
        </p:nvSpPr>
        <p:spPr>
          <a:xfrm>
            <a:off x="8265841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79" name="Rectangle 252"/>
          <p:cNvSpPr>
            <a:spLocks/>
          </p:cNvSpPr>
          <p:nvPr/>
        </p:nvSpPr>
        <p:spPr>
          <a:xfrm>
            <a:off x="4131370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0" name="Rectangle 252"/>
          <p:cNvSpPr>
            <a:spLocks/>
          </p:cNvSpPr>
          <p:nvPr/>
        </p:nvSpPr>
        <p:spPr>
          <a:xfrm>
            <a:off x="5308946" y="5235929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1" name="Rectangle 252"/>
          <p:cNvSpPr>
            <a:spLocks/>
          </p:cNvSpPr>
          <p:nvPr/>
        </p:nvSpPr>
        <p:spPr>
          <a:xfrm>
            <a:off x="8263467" y="6128857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2" name="Rectangle 252"/>
          <p:cNvSpPr>
            <a:spLocks/>
          </p:cNvSpPr>
          <p:nvPr/>
        </p:nvSpPr>
        <p:spPr>
          <a:xfrm>
            <a:off x="9442893" y="5955066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3" name="Rectangle 252"/>
          <p:cNvSpPr>
            <a:spLocks/>
          </p:cNvSpPr>
          <p:nvPr/>
        </p:nvSpPr>
        <p:spPr>
          <a:xfrm>
            <a:off x="6973965" y="5324564"/>
            <a:ext cx="498487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7529835" y="51275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data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9829113" y="3104512"/>
            <a:ext cx="2134287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PRP Keys</a:t>
            </a:r>
          </a:p>
        </p:txBody>
      </p:sp>
      <p:sp>
        <p:nvSpPr>
          <p:cNvPr id="288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Hierarchical 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9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i.e.,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owards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ractical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blivious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Stefanov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NDSS 2012]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reduce the expensive cost of shuffling in Basic Hierarchical ORAM.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TP-ORAM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i.e.,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owards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ractical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blivious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Stefanov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NDSS 2012]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reduce the expensive cost of shuffling in Basic Hierarchical ORAM.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 Ideas:</a:t>
            </a: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improve hierarchical ORAM by using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larger client storage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partitioning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each partition is viewed as an ORAM </a:t>
            </a:r>
            <a:r>
              <a:rPr lang="en-US" altLang="zh-CN" sz="2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blackbox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hiding the access patterns within that partition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509" y="1843628"/>
            <a:ext cx="8575040" cy="381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97632" y="5805264"/>
            <a:ext cx="7968885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algn="ctr">
              <a:lnSpc>
                <a:spcPct val="7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Partitioning Framework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0795" y="1700808"/>
            <a:ext cx="36576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417025" y="2162944"/>
            <a:ext cx="3241575" cy="504056"/>
          </a:xfrm>
          <a:prstGeom prst="rect">
            <a:avLst/>
          </a:prstGeom>
        </p:spPr>
        <p:txBody>
          <a:bodyPr tIns="46800">
            <a:noAutofit/>
          </a:bodyPr>
          <a:lstStyle/>
          <a:p>
            <a:pPr marL="457200" indent="-457200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WritePartition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     leads to the shuffling of consecutively filled levels into the first empty level.</a:t>
            </a:r>
          </a:p>
        </p:txBody>
      </p:sp>
      <p:sp>
        <p:nvSpPr>
          <p:cNvPr id="8" name="矩形 7"/>
          <p:cNvSpPr/>
          <p:nvPr/>
        </p:nvSpPr>
        <p:spPr>
          <a:xfrm>
            <a:off x="3407701" y="2276872"/>
            <a:ext cx="960107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07701" y="3356992"/>
            <a:ext cx="960107" cy="50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07701" y="3969088"/>
            <a:ext cx="960107" cy="2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07701" y="4289520"/>
            <a:ext cx="960107" cy="126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07701" y="4469512"/>
            <a:ext cx="960107" cy="6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07701" y="4581128"/>
            <a:ext cx="960107" cy="32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23659" y="1844824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Partition p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1691" y="2204864"/>
            <a:ext cx="1152128" cy="252028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2927648" y="4797152"/>
            <a:ext cx="28803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9830" y="4427820"/>
            <a:ext cx="13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Server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9830" y="4725144"/>
            <a:ext cx="13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Client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>
            <a:stCxn id="14" idx="2"/>
          </p:cNvCxnSpPr>
          <p:nvPr/>
        </p:nvCxnSpPr>
        <p:spPr>
          <a:xfrm flipH="1">
            <a:off x="3407701" y="4613528"/>
            <a:ext cx="480053" cy="903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599723" y="4509120"/>
            <a:ext cx="48005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503712" y="4365104"/>
            <a:ext cx="288032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983766" y="4005064"/>
            <a:ext cx="192021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599723" y="2780928"/>
            <a:ext cx="576064" cy="27363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11691" y="5589240"/>
            <a:ext cx="96011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514891" y="5589240"/>
            <a:ext cx="96011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18091" y="5589240"/>
            <a:ext cx="96011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921291" y="5589240"/>
            <a:ext cx="96011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124491" y="5589240"/>
            <a:ext cx="96011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03712" y="5733256"/>
            <a:ext cx="86409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47861" y="594928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real data blocks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-88304" y="2154560"/>
            <a:ext cx="3364904" cy="360040"/>
          </a:xfrm>
          <a:prstGeom prst="rect">
            <a:avLst/>
          </a:prstGeom>
        </p:spPr>
        <p:txBody>
          <a:bodyPr tIns="46800">
            <a:noAutofit/>
          </a:bodyPr>
          <a:lstStyle/>
          <a:p>
            <a:pPr marL="457200" indent="-457200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ReadPartition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     accesses the position that the block should be hashed into for each level.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91477" y="609329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dummy blocks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1583499" y="5733256"/>
            <a:ext cx="1824203" cy="3600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0" idx="0"/>
          </p:cNvCxnSpPr>
          <p:nvPr/>
        </p:nvCxnSpPr>
        <p:spPr>
          <a:xfrm flipH="1">
            <a:off x="2111557" y="5733256"/>
            <a:ext cx="1872208" cy="3600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2447595" y="5733256"/>
            <a:ext cx="1728192" cy="3600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695733" y="6165304"/>
            <a:ext cx="1248139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599723" y="6237312"/>
            <a:ext cx="148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endParaRPr lang="zh-CN" alt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1871531" y="5733256"/>
            <a:ext cx="1872208" cy="3600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i.e., Basic Binary-Tree ORAM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[Shi 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ASIACRYPT 2011]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remove any shuffling operations.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6584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there a way to hide the data access pattern but still use public cloud infrastructure?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Answer: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RAM (ORAM)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i.e., Basic Binary-Tree ORAM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[Shi 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ASIACRYPT 2011]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remove any shuffling operations.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 Ideas: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access blocks in the cloud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along paths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evict blocks from top to down after each access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(O(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log</a:t>
            </a:r>
            <a:r>
              <a:rPr lang="en-US" altLang="zh-CN" sz="2600" b="0" baseline="30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600" b="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N) cost vs. O(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600" b="0" baseline="30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cost of shuffling blocks after several accesses)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cloud storage is treated as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binary tree over data buckets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cloud storage is treated as a binary tree over data buckets.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Each data block is placed in some node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along the path from the root to a specific leaf node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(0 through N-1).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cloud storage is treated as a binary tree over data buckets.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Each data block is placed in some node along the path from the root to a specific leaf node (0 through N-1).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client uses a position map to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keep track of the index of the leaf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Server-side storage hierarchy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Each bucket can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 up to O(log N) data blocks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1478" y="2420888"/>
            <a:ext cx="94615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561173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Searching for a data block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block is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associated with a leaf node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Every time a block is accessed, it will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 assigned to a fresh random leaf node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1" y="2276872"/>
            <a:ext cx="9461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657184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 evictions with eviction rate E = 2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Upon every data access operation,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each depth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the hierarchy,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buckets are chosen randomly for eviction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1477" y="2420888"/>
            <a:ext cx="9474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Stefanov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CCS 2013]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reduce the cost of background eviction in Basic Binary-Tree ORAM.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Stefanov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et al.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CCS 2013]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Aim: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reduce the cost of background eviction in Basic Binary-Tree ORAM.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 Ideas: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utilize larger client storage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&gt; write blocks back along the same path (rather than evict blocks from top to down)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Path-ORAM is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optimized binary-tree ORAM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11256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 is ORAM?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Random Access Machine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[ORAM]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Path-ORAM is an optimized binary-tree ORAM.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main difference is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each bucket contains Z blocks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rather than O(log N) blocks (It suffices to set Z = 4).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Path-ORAM is an optimized binary-tree ORAM.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main difference is each bucket contains Z blocks rather than O(log N) blocks (It suffices to set Z = 4).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client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keeps a stash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(i.e., a buffer to cache accessed data blocks at the client side).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371" y="1340768"/>
            <a:ext cx="10561173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Access a data block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block is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associated with a leaf node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Every time a block is accessed, it will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 assigned to a fresh random leaf node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1478" y="2329408"/>
            <a:ext cx="9461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561173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Write data blocks back along the same path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Upon every data access operation,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write the cached data blocks (that can be written back) to the same path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1" y="2329408"/>
            <a:ext cx="9461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561173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Recursive ORAMs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TP-ORAM, BB-ORAM, Path-ORAM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 reduce client storage, we can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recursively apply an ORAM to build the position map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 Storage: O(1)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Lead to higher computation and communication overheads.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ORAM Constructions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561173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Recursive ORAMs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683" y="1916832"/>
            <a:ext cx="1040384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71531" y="6165305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An Example of Recursive TP-ORAM</a:t>
            </a:r>
            <a:endParaRPr lang="zh-CN" alt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Server: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Linux machine with 95 GB main memory, 1 TB hard disk and 24 CPU cores, which hosts a 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MongoDB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instance as the outsourced database.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Server: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Linux machine with 95 GB main memory, 1 TB hard disk and 24 CPU cores, which hosts a 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MongoDB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instance as the outsourced database.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Linux PC with 6 GB main memory and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8 CPU cores.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Server: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Linux machine with 95 GB main memory, 1 TB hard disk and 24 CPU cores, which hosts a 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MongoDB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instance as the outsourced database.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Linux PC with 6 GB main memory and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8 CPU cores.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Network: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Gbps LAN.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Server: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Linux machine with 95 GB main memory, 1 TB hard disk and 24 CPU cores, which hosts a </a:t>
            </a:r>
            <a:r>
              <a:rPr lang="en-US" altLang="zh-CN" sz="26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MongoDB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instance as the outsourced database.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Linux PC with 6 GB main memory and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8 CPU cores.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Network: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Gbps LAN.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implement a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MongoDB connector class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which supports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insertion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deletion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update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operations on </a:t>
            </a:r>
            <a:r>
              <a:rPr lang="it-IT" altLang="zh-CN" sz="26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blocks inside the MongoDB engine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11256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 is ORAM?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 Random Access Machine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[ORAM]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machine is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oblivious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its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sequence of accessing (memory) locations is indistinguishable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any two inputs with the same length.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Hash Function: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SHA-256 (Crypto++ Library).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Encryption/Decryption Function: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AES/CFB (Crypto++ Library).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it-IT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Hash Function: </a:t>
            </a:r>
            <a:r>
              <a:rPr lang="it-IT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SHA-256 (Crypto++ Library).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Encryption/Decryption Function: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AES/CFB (Crypto++ Library).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Real Data Blocks: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– 2</a:t>
            </a:r>
            <a:r>
              <a:rPr lang="en-US" altLang="zh-CN" sz="2600" b="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blocks (4 MB – 64 GB).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Size of Each Encrypted Block: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 KB.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Different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ORAM Constructions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Basic-SR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(Basic Square Root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IBS-SR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(Interleave Buffer Shuffle Square Root ORAM)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Different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ORAM Constructions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Basic-SR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(Basic Square Root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IBS-SR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(Interleave Buffer Shuffle Square Root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Basic-HR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(Basic Hierarchical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TP-ORAM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(Partition Based Hierarchical ORAM)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Different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ORAM Constructions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Basic-SR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(Basic Square Root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IBS-SR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(Interleave Buffer Shuffle Square Root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Basic-HR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(Basic Hierarchical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TP-ORAM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(Partition Based Hierarchical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(Basic Binary-Tree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Path-ORAM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(Optimized Binary-Tree ORAM)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31371" y="1340768"/>
            <a:ext cx="10945216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Different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ORAM Constructions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Basic-SR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(Basic Square Root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IBS-SR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(Interleave Buffer Shuffle Square Root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Basic-HR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(Basic Hierarchical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TP-ORAM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(Partition Based Hierarchical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BB-ORAM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(Basic Binary-Tree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Path-ORAM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(Optimized Binary-Tree ORAM)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Recursive ORAMs vs. Non-Recursive ORAMs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245" y="1556792"/>
            <a:ext cx="11405363" cy="409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39" y="1589788"/>
            <a:ext cx="11415903" cy="407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39" y="1556792"/>
            <a:ext cx="11415903" cy="410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82600" y="476673"/>
            <a:ext cx="1120140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245" y="1556792"/>
            <a:ext cx="11405363" cy="410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400256" y="1268760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56374" y="1268760"/>
            <a:ext cx="480053" cy="37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7382" y="1196752"/>
            <a:ext cx="480053" cy="3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article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48"/>
  <p:tag name="DEFAULTHEIGHT" val="200"/>
  <p:tag name="DEFAULTMAGNIFICATION" val="2"/>
  <p:tag name="FIRSTGRAHAM@KUEDRPNTSVWZY5H8" val="4601"/>
  <p:tag name="FIRSTGRAHAM@8NUCJLMQVQWYY57I" val="3974"/>
</p:tagLst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BE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25340</TotalTime>
  <Words>4547</Words>
  <Application>Microsoft Office PowerPoint</Application>
  <PresentationFormat>Widescreen</PresentationFormat>
  <Paragraphs>1075</Paragraphs>
  <Slides>125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2" baseType="lpstr">
      <vt:lpstr>Futura Md BT</vt:lpstr>
      <vt:lpstr>Arial</vt:lpstr>
      <vt:lpstr>Calibri</vt:lpstr>
      <vt:lpstr>Times New Roman</vt:lpstr>
      <vt:lpstr>Wingdings</vt:lpstr>
      <vt:lpstr>Wingdings 2</vt:lpstr>
      <vt:lpstr>Pixel</vt:lpstr>
      <vt:lpstr>Oblivious RAM: A Dissection and Experimental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15</dc:title>
  <dc:creator>Graham</dc:creator>
  <cp:lastModifiedBy>Zhao Chang</cp:lastModifiedBy>
  <cp:revision>1053</cp:revision>
  <dcterms:created xsi:type="dcterms:W3CDTF">2006-07-13T03:34:23Z</dcterms:created>
  <dcterms:modified xsi:type="dcterms:W3CDTF">2019-01-24T18:52:04Z</dcterms:modified>
</cp:coreProperties>
</file>