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9" r:id="rId3"/>
    <p:sldId id="260" r:id="rId4"/>
    <p:sldId id="262" r:id="rId5"/>
    <p:sldId id="263" r:id="rId6"/>
    <p:sldId id="266" r:id="rId7"/>
    <p:sldId id="267" r:id="rId8"/>
    <p:sldId id="272" r:id="rId9"/>
    <p:sldId id="273" r:id="rId10"/>
    <p:sldId id="274" r:id="rId11"/>
    <p:sldId id="275" r:id="rId12"/>
    <p:sldId id="276" r:id="rId13"/>
    <p:sldId id="287" r:id="rId14"/>
    <p:sldId id="288" r:id="rId15"/>
    <p:sldId id="289" r:id="rId16"/>
    <p:sldId id="293" r:id="rId17"/>
    <p:sldId id="295" r:id="rId18"/>
    <p:sldId id="296" r:id="rId19"/>
    <p:sldId id="297" r:id="rId20"/>
    <p:sldId id="281" r:id="rId21"/>
    <p:sldId id="292" r:id="rId22"/>
    <p:sldId id="290" r:id="rId23"/>
    <p:sldId id="286" r:id="rId24"/>
    <p:sldId id="283" r:id="rId25"/>
    <p:sldId id="284" r:id="rId26"/>
    <p:sldId id="285" r:id="rId27"/>
    <p:sldId id="298" r:id="rId28"/>
    <p:sldId id="29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79946"/>
  </p:normalViewPr>
  <p:slideViewPr>
    <p:cSldViewPr snapToGrid="0">
      <p:cViewPr>
        <p:scale>
          <a:sx n="119" d="100"/>
          <a:sy n="119" d="100"/>
        </p:scale>
        <p:origin x="14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8B5A8-3240-4584-B0D5-D7EEC2DF1893}" type="datetimeFigureOut">
              <a:rPr lang="zh-CN" altLang="en-US" smtClean="0"/>
              <a:t>16/9/3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6146F-CE63-4E5C-A2E4-678C2041E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54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6146F-CE63-4E5C-A2E4-678C2041E6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87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6146F-CE63-4E5C-A2E4-678C2041E64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661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6146F-CE63-4E5C-A2E4-678C2041E64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02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6146F-CE63-4E5C-A2E4-678C2041E64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04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6146F-CE63-4E5C-A2E4-678C2041E64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6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A952-8F73-4061-ADA2-0EE977B470F5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A874-6E2F-4C16-B42C-57B991EC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9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A952-8F73-4061-ADA2-0EE977B470F5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A874-6E2F-4C16-B42C-57B991EC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8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A952-8F73-4061-ADA2-0EE977B470F5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A874-6E2F-4C16-B42C-57B991EC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7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A952-8F73-4061-ADA2-0EE977B470F5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A874-6E2F-4C16-B42C-57B991EC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A952-8F73-4061-ADA2-0EE977B470F5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A874-6E2F-4C16-B42C-57B991EC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2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A952-8F73-4061-ADA2-0EE977B470F5}" type="datetimeFigureOut">
              <a:rPr lang="en-US" smtClean="0"/>
              <a:t>9/3/16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A874-6E2F-4C16-B42C-57B991EC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9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A952-8F73-4061-ADA2-0EE977B470F5}" type="datetimeFigureOut">
              <a:rPr lang="en-US" smtClean="0"/>
              <a:t>9/3/16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A874-6E2F-4C16-B42C-57B991EC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5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A952-8F73-4061-ADA2-0EE977B470F5}" type="datetimeFigureOut">
              <a:rPr lang="en-US" smtClean="0"/>
              <a:t>9/3/16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A874-6E2F-4C16-B42C-57B991EC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0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A952-8F73-4061-ADA2-0EE977B470F5}" type="datetimeFigureOut">
              <a:rPr lang="en-US" smtClean="0"/>
              <a:t>9/3/16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A874-6E2F-4C16-B42C-57B991EC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5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A952-8F73-4061-ADA2-0EE977B470F5}" type="datetimeFigureOut">
              <a:rPr lang="en-US" smtClean="0"/>
              <a:t>9/3/16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A874-6E2F-4C16-B42C-57B991EC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7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A952-8F73-4061-ADA2-0EE977B470F5}" type="datetimeFigureOut">
              <a:rPr lang="en-US" smtClean="0"/>
              <a:t>9/3/16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A874-6E2F-4C16-B42C-57B991EC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DA952-8F73-4061-ADA2-0EE977B470F5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8A874-6E2F-4C16-B42C-57B991EC1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4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nitialDLab/SEAL-ORAM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Oblivious RAM:</a:t>
            </a:r>
            <a:br>
              <a:rPr lang="en-US" sz="3600" dirty="0"/>
            </a:br>
            <a:r>
              <a:rPr lang="en-US" sz="3200" dirty="0"/>
              <a:t>A Dissection and Experimental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Zhao Chang, Dong Xie, Feifei Li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036" y="4759801"/>
            <a:ext cx="2147835" cy="72617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948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4184"/>
            <a:ext cx="7886700" cy="784166"/>
          </a:xfrm>
        </p:spPr>
        <p:txBody>
          <a:bodyPr>
            <a:normAutofit/>
          </a:bodyPr>
          <a:lstStyle/>
          <a:p>
            <a:r>
              <a:rPr lang="en-US" sz="4000" dirty="0"/>
              <a:t>Square-Root Construction (cont’d)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676062" y="1703351"/>
            <a:ext cx="4770634" cy="539701"/>
            <a:chOff x="909414" y="4990428"/>
            <a:chExt cx="4770634" cy="5397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909414" y="5160797"/>
                  <a:ext cx="19313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414" y="5160797"/>
                  <a:ext cx="1931363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Right Arrow 4"/>
            <p:cNvSpPr/>
            <p:nvPr/>
          </p:nvSpPr>
          <p:spPr>
            <a:xfrm>
              <a:off x="2840777" y="5301036"/>
              <a:ext cx="1881617" cy="1398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91111" y="4990428"/>
              <a:ext cx="1704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Found in cache?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0072" y="5160797"/>
              <a:ext cx="849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Found!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790861" y="3972406"/>
            <a:ext cx="2320042" cy="427839"/>
            <a:chOff x="1067432" y="4456394"/>
            <a:chExt cx="2320042" cy="427839"/>
          </a:xfrm>
        </p:grpSpPr>
        <p:sp>
          <p:nvSpPr>
            <p:cNvPr id="68" name="Rectangle 67"/>
            <p:cNvSpPr/>
            <p:nvPr/>
          </p:nvSpPr>
          <p:spPr>
            <a:xfrm>
              <a:off x="1978124" y="4456394"/>
              <a:ext cx="1409350" cy="42783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67432" y="4485647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790861" y="247054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689775" y="2464425"/>
            <a:ext cx="5999807" cy="42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917956" y="2464425"/>
            <a:ext cx="109056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285394" y="2464424"/>
            <a:ext cx="109056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991746" y="2464425"/>
            <a:ext cx="109056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735881" y="2464424"/>
            <a:ext cx="109056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766826" y="2464423"/>
            <a:ext cx="109056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473178" y="2464424"/>
            <a:ext cx="109056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732462" y="2464422"/>
            <a:ext cx="109056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897759" y="2464421"/>
            <a:ext cx="109056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179530" y="2464420"/>
            <a:ext cx="109056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241673" y="2464419"/>
            <a:ext cx="109056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463629" y="2464419"/>
            <a:ext cx="109056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367438" y="2464418"/>
            <a:ext cx="109056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701553" y="3972406"/>
            <a:ext cx="840279" cy="427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25"/>
          <p:cNvSpPr/>
          <p:nvPr/>
        </p:nvSpPr>
        <p:spPr>
          <a:xfrm rot="10800000">
            <a:off x="2122677" y="2907571"/>
            <a:ext cx="122031" cy="103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6778" y="3224118"/>
                <a:ext cx="2104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0" dirty="0"/>
                  <a:t>② </a:t>
                </a:r>
                <a:r>
                  <a:rPr lang="en-US" altLang="zh-CN" b="0" dirty="0"/>
                  <a:t>++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" y="3224118"/>
                <a:ext cx="2104743" cy="369332"/>
              </a:xfrm>
              <a:prstGeom prst="rect">
                <a:avLst/>
              </a:prstGeom>
              <a:blipFill>
                <a:blip r:embed="rId3"/>
                <a:stretch>
                  <a:fillRect l="-2609" t="-10000" r="-29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 86"/>
          <p:cNvSpPr/>
          <p:nvPr/>
        </p:nvSpPr>
        <p:spPr>
          <a:xfrm>
            <a:off x="4468528" y="2459109"/>
            <a:ext cx="100668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Down Arrow 28"/>
          <p:cNvSpPr/>
          <p:nvPr/>
        </p:nvSpPr>
        <p:spPr>
          <a:xfrm rot="2086706">
            <a:off x="4292444" y="2898167"/>
            <a:ext cx="153664" cy="1102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199628" y="4536191"/>
                <a:ext cx="2991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0" dirty="0"/>
                  <a:t>①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𝑢𝑝𝑑𝑎𝑡𝑒</m:t>
                    </m:r>
                  </m:oMath>
                </a14:m>
                <a:r>
                  <a:rPr lang="en-US" dirty="0"/>
                  <a:t> item in cache</a:t>
                </a: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628" y="4536191"/>
                <a:ext cx="2991396" cy="369332"/>
              </a:xfrm>
              <a:prstGeom prst="rect">
                <a:avLst/>
              </a:prstGeom>
              <a:blipFill>
                <a:blip r:embed="rId4"/>
                <a:stretch>
                  <a:fillRect l="-183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4509787" y="3271381"/>
            <a:ext cx="338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 </a:t>
            </a:r>
            <a:r>
              <a:rPr lang="en-US" altLang="zh-CN" dirty="0"/>
              <a:t>Append returned item to cache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3021024" y="3972406"/>
            <a:ext cx="100668" cy="4278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8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48148E-6 L -0.10191 0.221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7" grpId="0" animBg="1"/>
      <p:bldP spid="87" grpId="1" animBg="1"/>
      <p:bldP spid="88" grpId="0" animBg="1"/>
      <p:bldP spid="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4184"/>
            <a:ext cx="7886700" cy="784166"/>
          </a:xfrm>
        </p:spPr>
        <p:txBody>
          <a:bodyPr>
            <a:normAutofit/>
          </a:bodyPr>
          <a:lstStyle/>
          <a:p>
            <a:r>
              <a:rPr lang="en-US" sz="4000" dirty="0"/>
              <a:t>Square-Root Construction (cont’d)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69278" y="1673762"/>
            <a:ext cx="1800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Cache is full!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006878" y="4016024"/>
            <a:ext cx="1455738" cy="427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96186" y="4045277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6186" y="2601371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995100" y="2595248"/>
            <a:ext cx="5999807" cy="42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223281" y="2595248"/>
            <a:ext cx="109056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590719" y="2595247"/>
            <a:ext cx="109056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231038" y="4020029"/>
            <a:ext cx="109056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20210" y="4016024"/>
            <a:ext cx="109056" cy="427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072151" y="2595246"/>
            <a:ext cx="109056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566695" y="4015461"/>
            <a:ext cx="109056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126796" y="4017989"/>
            <a:ext cx="109056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449620" y="4015461"/>
            <a:ext cx="109056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681814" y="4015461"/>
            <a:ext cx="109056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790870" y="4015461"/>
            <a:ext cx="109056" cy="427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342057" y="4016024"/>
            <a:ext cx="109056" cy="427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672763" y="2595241"/>
            <a:ext cx="109056" cy="4278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243611" y="4021527"/>
            <a:ext cx="109056" cy="427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005167" y="4016024"/>
            <a:ext cx="109056" cy="427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015753" y="4015461"/>
            <a:ext cx="109056" cy="427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902783" y="4017989"/>
            <a:ext cx="109056" cy="427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353559" y="4017988"/>
            <a:ext cx="109056" cy="427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840544" y="4436950"/>
            <a:ext cx="290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 </a:t>
            </a:r>
            <a:r>
              <a:rPr lang="en-US" altLang="zh-CN" dirty="0"/>
              <a:t>Block request from clients</a:t>
            </a:r>
            <a:endParaRPr lang="en-US" dirty="0"/>
          </a:p>
        </p:txBody>
      </p:sp>
      <p:sp>
        <p:nvSpPr>
          <p:cNvPr id="56" name="Right Arrow 56"/>
          <p:cNvSpPr/>
          <p:nvPr/>
        </p:nvSpPr>
        <p:spPr>
          <a:xfrm rot="16200000">
            <a:off x="920880" y="3436072"/>
            <a:ext cx="1078563" cy="139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7"/>
          <p:cNvSpPr/>
          <p:nvPr/>
        </p:nvSpPr>
        <p:spPr>
          <a:xfrm>
            <a:off x="3534104" y="4102809"/>
            <a:ext cx="1687637" cy="254268"/>
          </a:xfrm>
          <a:prstGeom prst="rightArrow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97841" y="4011641"/>
            <a:ext cx="1409350" cy="4278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534104" y="3770831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 </a:t>
            </a:r>
            <a:r>
              <a:rPr lang="en-US" dirty="0"/>
              <a:t>Clear cache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04692" y="3321330"/>
            <a:ext cx="277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 </a:t>
            </a:r>
            <a:r>
              <a:rPr lang="en-US" altLang="zh-CN" dirty="0"/>
              <a:t>put items back to server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803570" y="2146561"/>
            <a:ext cx="458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④ </a:t>
            </a:r>
            <a:r>
              <a:rPr lang="en-US" altLang="zh-CN" dirty="0"/>
              <a:t>Do an </a:t>
            </a:r>
            <a:r>
              <a:rPr lang="en-US" altLang="zh-CN" b="1" u="sng" dirty="0">
                <a:solidFill>
                  <a:srgbClr val="FF0000"/>
                </a:solidFill>
              </a:rPr>
              <a:t>oblivious shuffle</a:t>
            </a:r>
            <a:r>
              <a:rPr lang="en-US" altLang="zh-CN" dirty="0"/>
              <a:t> over all server items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1653" y="4935041"/>
            <a:ext cx="746369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Possible options for oblivious shuffle: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K. E. Batcher. Sorting networks and their applications. In AFIPS Spring Joint Computing Conference, pages 370–314, </a:t>
            </a:r>
            <a:r>
              <a:rPr lang="en-US" dirty="0" smtClean="0"/>
              <a:t>1968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D. </a:t>
            </a:r>
            <a:r>
              <a:rPr lang="en-US" dirty="0" err="1"/>
              <a:t>Xie</a:t>
            </a:r>
            <a:r>
              <a:rPr lang="en-US" dirty="0"/>
              <a:t>, G. Li, B. Yao, X. Wei, X. Xiao, Y. Gao, and M. </a:t>
            </a:r>
            <a:r>
              <a:rPr lang="en-US" dirty="0" err="1"/>
              <a:t>Guo</a:t>
            </a:r>
            <a:r>
              <a:rPr lang="en-US" dirty="0"/>
              <a:t>. Practical private shortest path computation based on oblivious storage. In ICDE, 2016.</a:t>
            </a:r>
          </a:p>
        </p:txBody>
      </p:sp>
    </p:spTree>
    <p:extLst>
      <p:ext uri="{BB962C8B-B14F-4D97-AF65-F5344CB8AC3E}">
        <p14:creationId xmlns:p14="http://schemas.microsoft.com/office/powerpoint/2010/main" val="203434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92 L 0.07483 -0.207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-10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.08403 -0.2064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1" y="-10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96296E-6 L 0.09341 -0.205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0" y="-10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48148E-6 L 0.22534 -0.2064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67" y="-1032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022E-16 L 0.09705 -0.2064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103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093 L 0.3158 -0.2074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81" y="-1032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093 L 0.11701 -0.2074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-1032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093 L 0.08524 -0.2074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-103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0092 L 0.37483 -0.2076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33" y="-1034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93 L 0.31961 -0.2074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2" y="-103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00092 L 0.28455 -0.2076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19" y="-1034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17951 -0.2060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-1030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0.20173 -0.2067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87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474184"/>
                <a:ext cx="7886700" cy="78416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en-US" sz="4000" dirty="0"/>
                  <a:t>Private Memory?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474184"/>
                <a:ext cx="7886700" cy="784166"/>
              </a:xfrm>
              <a:blipFill>
                <a:blip r:embed="rId2"/>
                <a:stretch>
                  <a:fillRect t="-125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8650" y="1384495"/>
                <a:ext cx="7768730" cy="835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server storage (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shelter</a:t>
                </a:r>
                <a:r>
                  <a:rPr lang="en-US" sz="2400" dirty="0"/>
                  <a:t>)</a:t>
                </a:r>
                <a:r>
                  <a:rPr lang="en-US" sz="2400" b="1" dirty="0"/>
                  <a:t> </a:t>
                </a:r>
                <a:r>
                  <a:rPr lang="en-US" sz="2400" dirty="0"/>
                  <a:t>as the cache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Scan all the items to perform read/update in the cache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384495"/>
                <a:ext cx="7768730" cy="835100"/>
              </a:xfrm>
              <a:prstGeom prst="rect">
                <a:avLst/>
              </a:prstGeom>
              <a:blipFill>
                <a:blip r:embed="rId3"/>
                <a:stretch>
                  <a:fillRect l="-1020" t="-510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2473539" y="3235478"/>
            <a:ext cx="782726" cy="427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384544" y="3264731"/>
            <a:ext cx="84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345403" y="3235478"/>
            <a:ext cx="499283" cy="4278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481265" y="3235477"/>
            <a:ext cx="97906" cy="427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90321" y="3236535"/>
            <a:ext cx="97906" cy="427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703059" y="3235477"/>
            <a:ext cx="97906" cy="427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811842" y="3235477"/>
            <a:ext cx="97906" cy="427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926862" y="3235477"/>
            <a:ext cx="97906" cy="427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029681" y="3234420"/>
            <a:ext cx="97906" cy="427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121327" y="3234420"/>
            <a:ext cx="97906" cy="427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235182" y="3234420"/>
            <a:ext cx="97906" cy="427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342285" y="3233362"/>
            <a:ext cx="97906" cy="4278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448993" y="3233362"/>
            <a:ext cx="97906" cy="4278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555701" y="3233860"/>
            <a:ext cx="97906" cy="4278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662409" y="3233362"/>
            <a:ext cx="97906" cy="4278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777222" y="3233362"/>
            <a:ext cx="97906" cy="4278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384544" y="4029184"/>
            <a:ext cx="79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5217459"/>
            <a:ext cx="8197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O(1) Square Root Construction: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</a:t>
            </a:r>
            <a:r>
              <a:rPr lang="en-US" dirty="0"/>
              <a:t>. </a:t>
            </a:r>
            <a:r>
              <a:rPr lang="en-US" dirty="0" err="1"/>
              <a:t>Goldreich</a:t>
            </a:r>
            <a:r>
              <a:rPr lang="en-US" dirty="0"/>
              <a:t>. Towards a theory of software protection and simulation by oblivious RAMs. In STOC, pages 182–194, 1987</a:t>
            </a:r>
          </a:p>
        </p:txBody>
      </p:sp>
    </p:spTree>
    <p:extLst>
      <p:ext uri="{BB962C8B-B14F-4D97-AF65-F5344CB8AC3E}">
        <p14:creationId xmlns:p14="http://schemas.microsoft.com/office/powerpoint/2010/main" val="67469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4.72222E-6 0.12222 L 4.72222E-6 3.7037E-6 Z " pathEditMode="relative" rAng="0" ptsTypes="AAA">
                                      <p:cBhvr>
                                        <p:cTn id="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-0.00816 0.12106 L -8.33333E-7 2.22222E-6 Z " pathEditMode="relative" rAng="0" ptsTypes="AAA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-0.01754 0.1199 L 2.77778E-6 3.7037E-6 Z " pathEditMode="relative" rAng="0" ptsTypes="AAA">
                                      <p:cBhvr>
                                        <p:cTn id="1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6 L -0.02691 0.12014 L 3.61111E-6 3.7037E-6 Z " pathEditMode="relative" rAng="0" ptsTypes="AAA">
                                      <p:cBhvr>
                                        <p:cTn id="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6 L -0.03438 0.11898 L 3.61111E-6 3.7037E-6 Z " pathEditMode="relative" rAng="0" ptsTypes="AAA">
                                      <p:cBhvr>
                                        <p:cTn id="1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6 L -0.04496 0.11875 L -1.11111E-6 3.7037E-6 Z " pathEditMode="relative" rAng="0" ptsTypes="AAA">
                                      <p:cBhvr>
                                        <p:cTn id="2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7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L -0.0526 0.1199 L -5.55556E-7 3.7037E-6 Z " pathEditMode="relative" rAng="0" ptsTypes="AAA">
                                      <p:cBhvr>
                                        <p:cTn id="2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L -0.06076 0.11782 L -5.55556E-7 3.7037E-6 Z " pathEditMode="relative" rAng="0" ptsTypes="AAA">
                                      <p:cBhvr>
                                        <p:cTn id="2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06996 0.11783 L -2.5E-6 -4.81481E-6 Z " pathEditMode="relative" rAng="0" ptsTypes="AAA">
                                      <p:cBhvr>
                                        <p:cTn id="3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7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-0.08055 0.11551 L -4.44444E-6 -4.81481E-6 Z " pathEditMode="relative" rAng="0" ptsTypes="AAA">
                                      <p:cBhvr>
                                        <p:cTn id="3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-0.08924 0.11783 L 3.61111E-6 -4.81481E-6 Z " pathEditMode="relative" rAng="0" ptsTypes="AAA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2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-0.09566 0.11667 L -1.94444E-6 -4.81481E-6 Z " pathEditMode="relative" rAng="0" ptsTypes="AAA">
                                      <p:cBhvr>
                                        <p:cTn id="3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-0.10694 0.11667 L -1.94444E-6 -4.81481E-6 Z " pathEditMode="relative" rAng="0" ptsTypes="AAA">
                                      <p:cBhvr>
                                        <p:cTn id="4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4184"/>
            <a:ext cx="7886700" cy="784166"/>
          </a:xfrm>
        </p:spPr>
        <p:txBody>
          <a:bodyPr>
            <a:normAutofit/>
          </a:bodyPr>
          <a:lstStyle/>
          <a:p>
            <a:r>
              <a:rPr lang="en-US" sz="3600" dirty="0"/>
              <a:t>Hierarchical ORAM Construction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544760" y="1367407"/>
            <a:ext cx="8062386" cy="4144963"/>
          </a:xfrm>
        </p:spPr>
        <p:txBody>
          <a:bodyPr>
            <a:noAutofit/>
          </a:bodyPr>
          <a:lstStyle/>
          <a:p>
            <a:r>
              <a:rPr lang="en-US" sz="2200" dirty="0"/>
              <a:t>Use </a:t>
            </a:r>
            <a:r>
              <a:rPr lang="en-US" sz="2200" b="1" dirty="0">
                <a:solidFill>
                  <a:srgbClr val="FF0000"/>
                </a:solidFill>
              </a:rPr>
              <a:t>Hierarchy of Buffers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(hash tables) of </a:t>
            </a:r>
            <a:r>
              <a:rPr lang="en-US" sz="2200" dirty="0">
                <a:solidFill>
                  <a:srgbClr val="FF0000"/>
                </a:solidFill>
              </a:rPr>
              <a:t>different sizes </a:t>
            </a:r>
          </a:p>
          <a:p>
            <a:pPr lvl="1"/>
            <a:r>
              <a:rPr lang="en-US" altLang="zh-CN" sz="2000" dirty="0">
                <a:cs typeface="Arial" charset="0"/>
                <a:sym typeface="Arial" charset="0"/>
              </a:rPr>
              <a:t>Server: </a:t>
            </a:r>
            <a:r>
              <a:rPr lang="en-US" altLang="zh-CN" sz="2000" dirty="0">
                <a:solidFill>
                  <a:srgbClr val="FF0000"/>
                </a:solidFill>
                <a:cs typeface="Arial" charset="0"/>
                <a:sym typeface="Arial" charset="0"/>
              </a:rPr>
              <a:t>log N </a:t>
            </a:r>
            <a:r>
              <a:rPr lang="en-US" altLang="zh-CN" sz="2000" dirty="0">
                <a:cs typeface="Arial" charset="0"/>
                <a:sym typeface="Arial" charset="0"/>
              </a:rPr>
              <a:t>“levels” for </a:t>
            </a:r>
            <a:r>
              <a:rPr lang="en-US" altLang="zh-CN" sz="2000" dirty="0">
                <a:solidFill>
                  <a:srgbClr val="FF0000"/>
                </a:solidFill>
                <a:cs typeface="Arial" charset="0"/>
                <a:sym typeface="Arial" charset="0"/>
              </a:rPr>
              <a:t>N</a:t>
            </a:r>
            <a:r>
              <a:rPr lang="en-US" altLang="zh-CN" sz="2000" dirty="0">
                <a:cs typeface="Arial" charset="0"/>
                <a:sym typeface="Arial" charset="0"/>
              </a:rPr>
              <a:t> items. Level </a:t>
            </a:r>
            <a:r>
              <a:rPr lang="en-US" altLang="zh-CN" sz="2000" dirty="0" err="1">
                <a:solidFill>
                  <a:srgbClr val="FF0000"/>
                </a:solidFill>
                <a:cs typeface="Arial" charset="0"/>
                <a:sym typeface="Arial" charset="0"/>
              </a:rPr>
              <a:t>i</a:t>
            </a:r>
            <a:r>
              <a:rPr lang="en-US" altLang="zh-CN" sz="2000" dirty="0">
                <a:cs typeface="Arial" charset="0"/>
                <a:sym typeface="Arial" charset="0"/>
              </a:rPr>
              <a:t> contains </a:t>
            </a:r>
            <a:r>
              <a:rPr lang="en-US" altLang="zh-CN" sz="2000" dirty="0">
                <a:solidFill>
                  <a:srgbClr val="FF0000"/>
                </a:solidFill>
                <a:cs typeface="Arial" charset="0"/>
                <a:sym typeface="Arial" charset="0"/>
              </a:rPr>
              <a:t>2</a:t>
            </a:r>
            <a:r>
              <a:rPr lang="en-US" altLang="zh-CN" sz="2000" baseline="30000" dirty="0">
                <a:solidFill>
                  <a:srgbClr val="FF0000"/>
                </a:solidFill>
                <a:cs typeface="Arial" charset="0"/>
                <a:sym typeface="Arial" charset="0"/>
              </a:rPr>
              <a:t>i</a:t>
            </a:r>
            <a:r>
              <a:rPr lang="en-US" altLang="zh-CN" sz="2000" dirty="0">
                <a:cs typeface="Arial" charset="0"/>
                <a:sym typeface="Arial" charset="0"/>
              </a:rPr>
              <a:t> buckets. Each bucket contains log </a:t>
            </a:r>
            <a:r>
              <a:rPr lang="en-US" altLang="zh-CN" sz="2000" dirty="0">
                <a:solidFill>
                  <a:srgbClr val="FF0000"/>
                </a:solidFill>
                <a:cs typeface="Arial" charset="0"/>
                <a:sym typeface="Arial" charset="0"/>
              </a:rPr>
              <a:t>N</a:t>
            </a:r>
            <a:r>
              <a:rPr lang="en-US" altLang="zh-CN" sz="2000" dirty="0">
                <a:cs typeface="Arial" charset="0"/>
                <a:sym typeface="Arial" charset="0"/>
              </a:rPr>
              <a:t> slots.</a:t>
            </a:r>
          </a:p>
          <a:p>
            <a:pPr lvl="1"/>
            <a:r>
              <a:rPr lang="en-US" altLang="zh-CN" sz="2000" dirty="0">
                <a:cs typeface="Arial" charset="0"/>
                <a:sym typeface="Arial" charset="0"/>
              </a:rPr>
              <a:t>Client: PRP key </a:t>
            </a:r>
            <a:r>
              <a:rPr lang="en-US" altLang="zh-CN" sz="2000" dirty="0">
                <a:solidFill>
                  <a:srgbClr val="FF0000"/>
                </a:solidFill>
                <a:cs typeface="Arial" charset="0"/>
                <a:sym typeface="Arial" charset="0"/>
              </a:rPr>
              <a:t>Ki</a:t>
            </a:r>
            <a:r>
              <a:rPr lang="en-US" altLang="zh-CN" sz="2000" dirty="0">
                <a:cs typeface="Arial" charset="0"/>
                <a:sym typeface="Arial" charset="0"/>
              </a:rPr>
              <a:t> for each level.</a:t>
            </a:r>
            <a:endParaRPr lang="en-US" sz="2200" dirty="0">
              <a:solidFill>
                <a:srgbClr val="3366FF"/>
              </a:solidFill>
            </a:endParaRPr>
          </a:p>
          <a:p>
            <a:endParaRPr lang="en-US" sz="2200" dirty="0"/>
          </a:p>
        </p:txBody>
      </p:sp>
      <p:grpSp>
        <p:nvGrpSpPr>
          <p:cNvPr id="62" name="Group 121"/>
          <p:cNvGrpSpPr>
            <a:grpSpLocks/>
          </p:cNvGrpSpPr>
          <p:nvPr/>
        </p:nvGrpSpPr>
        <p:grpSpPr>
          <a:xfrm>
            <a:off x="1066955" y="5512370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3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4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5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6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7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8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69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70" name="Group 129"/>
          <p:cNvGrpSpPr>
            <a:grpSpLocks/>
          </p:cNvGrpSpPr>
          <p:nvPr/>
        </p:nvGrpSpPr>
        <p:grpSpPr>
          <a:xfrm>
            <a:off x="1508315" y="5512370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1" name="Rectangle 12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2" name="Line 12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3" name="Line 12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4" name="Line 12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5" name="Line 12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6" name="Line 12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77" name="Line 12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78" name="Group 137"/>
          <p:cNvGrpSpPr>
            <a:grpSpLocks/>
          </p:cNvGrpSpPr>
          <p:nvPr/>
        </p:nvGrpSpPr>
        <p:grpSpPr>
          <a:xfrm>
            <a:off x="1950163" y="5512370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9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0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1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2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3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4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5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86" name="Group 145"/>
          <p:cNvGrpSpPr>
            <a:grpSpLocks/>
          </p:cNvGrpSpPr>
          <p:nvPr/>
        </p:nvGrpSpPr>
        <p:grpSpPr>
          <a:xfrm>
            <a:off x="2400955" y="5512370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7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8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89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0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1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2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3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94" name="Group 153"/>
          <p:cNvGrpSpPr>
            <a:grpSpLocks/>
          </p:cNvGrpSpPr>
          <p:nvPr/>
        </p:nvGrpSpPr>
        <p:grpSpPr>
          <a:xfrm>
            <a:off x="2848967" y="5512370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5" name="Rectangle 14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6" name="Line 14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7" name="Line 14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8" name="Line 14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99" name="Line 15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0" name="Line 15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1" name="Line 15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02" name="Group 161"/>
          <p:cNvGrpSpPr>
            <a:grpSpLocks/>
          </p:cNvGrpSpPr>
          <p:nvPr/>
        </p:nvGrpSpPr>
        <p:grpSpPr>
          <a:xfrm>
            <a:off x="3299271" y="5512370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3" name="Rectangle 15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4" name="Line 15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5" name="Line 15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6" name="Line 15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7" name="Line 15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8" name="Line 15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09" name="Line 16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10" name="Group 169"/>
          <p:cNvGrpSpPr>
            <a:grpSpLocks/>
          </p:cNvGrpSpPr>
          <p:nvPr/>
        </p:nvGrpSpPr>
        <p:grpSpPr>
          <a:xfrm>
            <a:off x="3744387" y="5512370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1" name="Rectangle 16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2" name="Line 16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3" name="Line 16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4" name="Line 16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5" name="Line 16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6" name="Line 16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17" name="Line 16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18" name="Group 177"/>
          <p:cNvGrpSpPr>
            <a:grpSpLocks/>
          </p:cNvGrpSpPr>
          <p:nvPr/>
        </p:nvGrpSpPr>
        <p:grpSpPr>
          <a:xfrm>
            <a:off x="4181247" y="5512370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9" name="Rectangle 17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0" name="Line 17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1" name="Line 17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2" name="Line 17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3" name="Line 17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4" name="Line 17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5" name="Line 17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26" name="Group 185"/>
          <p:cNvGrpSpPr>
            <a:grpSpLocks/>
          </p:cNvGrpSpPr>
          <p:nvPr/>
        </p:nvGrpSpPr>
        <p:grpSpPr>
          <a:xfrm>
            <a:off x="5065575" y="5512370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27" name="Rectangle 17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8" name="Line 17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29" name="Line 18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0" name="Line 18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1" name="Line 18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2" name="Line 18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3" name="Line 18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34" name="Group 193"/>
          <p:cNvGrpSpPr>
            <a:grpSpLocks/>
          </p:cNvGrpSpPr>
          <p:nvPr/>
        </p:nvGrpSpPr>
        <p:grpSpPr>
          <a:xfrm>
            <a:off x="4627883" y="5512370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5" name="Rectangle 18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6" name="Line 18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7" name="Line 18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8" name="Line 18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39" name="Line 19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40" name="Line 19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41" name="Line 19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42" name="Group 201"/>
          <p:cNvGrpSpPr>
            <a:grpSpLocks/>
          </p:cNvGrpSpPr>
          <p:nvPr/>
        </p:nvGrpSpPr>
        <p:grpSpPr>
          <a:xfrm>
            <a:off x="5513643" y="5512370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3" name="Rectangle 19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44" name="Line 19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45" name="Line 19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46" name="Line 19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47" name="Line 19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48" name="Line 19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49" name="Line 20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50" name="Group 209"/>
          <p:cNvGrpSpPr>
            <a:grpSpLocks/>
          </p:cNvGrpSpPr>
          <p:nvPr/>
        </p:nvGrpSpPr>
        <p:grpSpPr>
          <a:xfrm>
            <a:off x="5960279" y="5512370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51" name="Rectangle 20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2" name="Line 20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3" name="Line 20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4" name="Line 20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5" name="Line 20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6" name="Line 20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57" name="Line 20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58" name="Group 217"/>
          <p:cNvGrpSpPr>
            <a:grpSpLocks/>
          </p:cNvGrpSpPr>
          <p:nvPr/>
        </p:nvGrpSpPr>
        <p:grpSpPr>
          <a:xfrm>
            <a:off x="6408347" y="5512370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59" name="Rectangle 21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0" name="Line 21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1" name="Line 21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2" name="Line 21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3" name="Line 21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4" name="Line 21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5" name="Line 21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66" name="Group 225"/>
          <p:cNvGrpSpPr>
            <a:grpSpLocks/>
          </p:cNvGrpSpPr>
          <p:nvPr/>
        </p:nvGrpSpPr>
        <p:grpSpPr>
          <a:xfrm>
            <a:off x="6842283" y="5512370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67" name="Rectangle 21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8" name="Line 21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69" name="Line 22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0" name="Line 22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1" name="Line 22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2" name="Line 22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3" name="Line 22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74" name="Group 233"/>
          <p:cNvGrpSpPr>
            <a:grpSpLocks/>
          </p:cNvGrpSpPr>
          <p:nvPr/>
        </p:nvGrpSpPr>
        <p:grpSpPr>
          <a:xfrm>
            <a:off x="7285163" y="5512370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75" name="Rectangle 22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6" name="Line 22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7" name="Line 22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8" name="Line 22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79" name="Line 23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0" name="Line 23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1" name="Line 23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182" name="Group 244"/>
          <p:cNvGrpSpPr>
            <a:grpSpLocks/>
          </p:cNvGrpSpPr>
          <p:nvPr/>
        </p:nvGrpSpPr>
        <p:grpSpPr>
          <a:xfrm>
            <a:off x="7724287" y="5512370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83" name="Rectangle 237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4" name="Line 238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5" name="Line 239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6" name="Line 240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7" name="Line 241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8" name="Line 242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89" name="Line 243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544760" y="3958268"/>
            <a:ext cx="253913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544760" y="4739883"/>
            <a:ext cx="253913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57151" y="5514758"/>
            <a:ext cx="253913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553704" y="3220882"/>
            <a:ext cx="253913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grpSp>
        <p:nvGrpSpPr>
          <p:cNvPr id="194" name="Group 121"/>
          <p:cNvGrpSpPr>
            <a:grpSpLocks/>
          </p:cNvGrpSpPr>
          <p:nvPr/>
        </p:nvGrpSpPr>
        <p:grpSpPr>
          <a:xfrm>
            <a:off x="1067307" y="4716706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5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6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7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8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199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0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1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02" name="Group 129"/>
          <p:cNvGrpSpPr>
            <a:grpSpLocks/>
          </p:cNvGrpSpPr>
          <p:nvPr/>
        </p:nvGrpSpPr>
        <p:grpSpPr>
          <a:xfrm>
            <a:off x="1508667" y="4716706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03" name="Rectangle 12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4" name="Line 12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5" name="Line 12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6" name="Line 12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7" name="Line 12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8" name="Line 12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09" name="Line 12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10" name="Group 137"/>
          <p:cNvGrpSpPr>
            <a:grpSpLocks/>
          </p:cNvGrpSpPr>
          <p:nvPr/>
        </p:nvGrpSpPr>
        <p:grpSpPr>
          <a:xfrm>
            <a:off x="1950515" y="4716706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11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2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3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4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5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6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17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18" name="Group 145"/>
          <p:cNvGrpSpPr>
            <a:grpSpLocks/>
          </p:cNvGrpSpPr>
          <p:nvPr/>
        </p:nvGrpSpPr>
        <p:grpSpPr>
          <a:xfrm>
            <a:off x="2401307" y="4716706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19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0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1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2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3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4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5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26" name="Group 153"/>
          <p:cNvGrpSpPr>
            <a:grpSpLocks/>
          </p:cNvGrpSpPr>
          <p:nvPr/>
        </p:nvGrpSpPr>
        <p:grpSpPr>
          <a:xfrm>
            <a:off x="2849319" y="4716706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7" name="Rectangle 14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8" name="Line 14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29" name="Line 14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0" name="Line 14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1" name="Line 15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2" name="Line 15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3" name="Line 15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34" name="Group 161"/>
          <p:cNvGrpSpPr>
            <a:grpSpLocks/>
          </p:cNvGrpSpPr>
          <p:nvPr/>
        </p:nvGrpSpPr>
        <p:grpSpPr>
          <a:xfrm>
            <a:off x="3299623" y="4716706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35" name="Rectangle 15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6" name="Line 15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7" name="Line 15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8" name="Line 15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39" name="Line 15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0" name="Line 15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1" name="Line 16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42" name="Group 169"/>
          <p:cNvGrpSpPr>
            <a:grpSpLocks/>
          </p:cNvGrpSpPr>
          <p:nvPr/>
        </p:nvGrpSpPr>
        <p:grpSpPr>
          <a:xfrm>
            <a:off x="3744739" y="4716706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43" name="Rectangle 16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4" name="Line 16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5" name="Line 16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6" name="Line 16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7" name="Line 16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8" name="Line 16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49" name="Line 16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50" name="Group 177"/>
          <p:cNvGrpSpPr>
            <a:grpSpLocks/>
          </p:cNvGrpSpPr>
          <p:nvPr/>
        </p:nvGrpSpPr>
        <p:grpSpPr>
          <a:xfrm>
            <a:off x="4181599" y="4716706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51" name="Rectangle 17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2" name="Line 17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3" name="Line 17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4" name="Line 17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5" name="Line 17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6" name="Line 17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57" name="Line 17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58" name="Group 121"/>
          <p:cNvGrpSpPr>
            <a:grpSpLocks/>
          </p:cNvGrpSpPr>
          <p:nvPr/>
        </p:nvGrpSpPr>
        <p:grpSpPr>
          <a:xfrm>
            <a:off x="1067659" y="3912098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59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60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61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62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63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64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65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66" name="Group 129"/>
          <p:cNvGrpSpPr>
            <a:grpSpLocks/>
          </p:cNvGrpSpPr>
          <p:nvPr/>
        </p:nvGrpSpPr>
        <p:grpSpPr>
          <a:xfrm>
            <a:off x="1509019" y="3912098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67" name="Rectangle 12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68" name="Line 12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69" name="Line 12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70" name="Line 12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71" name="Line 12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72" name="Line 12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73" name="Line 12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74" name="Group 137"/>
          <p:cNvGrpSpPr>
            <a:grpSpLocks/>
          </p:cNvGrpSpPr>
          <p:nvPr/>
        </p:nvGrpSpPr>
        <p:grpSpPr>
          <a:xfrm>
            <a:off x="1950867" y="3912098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75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76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77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78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79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80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81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82" name="Group 145"/>
          <p:cNvGrpSpPr>
            <a:grpSpLocks/>
          </p:cNvGrpSpPr>
          <p:nvPr/>
        </p:nvGrpSpPr>
        <p:grpSpPr>
          <a:xfrm>
            <a:off x="2401659" y="3912098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83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84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85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86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87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88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89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90" name="Group 137"/>
          <p:cNvGrpSpPr>
            <a:grpSpLocks/>
          </p:cNvGrpSpPr>
          <p:nvPr/>
        </p:nvGrpSpPr>
        <p:grpSpPr>
          <a:xfrm>
            <a:off x="1054493" y="3227378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91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92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93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94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95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96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297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298" name="Group 145"/>
          <p:cNvGrpSpPr>
            <a:grpSpLocks/>
          </p:cNvGrpSpPr>
          <p:nvPr/>
        </p:nvGrpSpPr>
        <p:grpSpPr>
          <a:xfrm>
            <a:off x="1518465" y="3213351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99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00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01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02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03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04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05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sp>
        <p:nvSpPr>
          <p:cNvPr id="306" name="TextBox 305"/>
          <p:cNvSpPr txBox="1"/>
          <p:nvPr/>
        </p:nvSpPr>
        <p:spPr>
          <a:xfrm>
            <a:off x="8250042" y="4002988"/>
            <a:ext cx="459788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/>
              <a:t>K2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8250042" y="4739883"/>
            <a:ext cx="567114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/>
              <a:t>K3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8262433" y="5514758"/>
            <a:ext cx="554723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/>
              <a:t>K4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8258986" y="3319266"/>
            <a:ext cx="450844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/>
              <a:t>K1</a:t>
            </a:r>
          </a:p>
        </p:txBody>
      </p:sp>
      <p:sp>
        <p:nvSpPr>
          <p:cNvPr id="310" name="Rectangle 235"/>
          <p:cNvSpPr>
            <a:spLocks/>
          </p:cNvSpPr>
          <p:nvPr/>
        </p:nvSpPr>
        <p:spPr>
          <a:xfrm>
            <a:off x="3660519" y="3486002"/>
            <a:ext cx="2210644" cy="98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numCol="1" anchor="ctr"/>
          <a:lstStyle/>
          <a:p>
            <a:pPr algn="l">
              <a:spcBef>
                <a:spcPts val="800"/>
              </a:spcBef>
              <a:buSzPct val="100000"/>
            </a:pPr>
            <a:endParaRPr lang="en-US" sz="1400" dirty="0">
              <a:effectLst/>
            </a:endParaRPr>
          </a:p>
        </p:txBody>
      </p:sp>
      <p:sp>
        <p:nvSpPr>
          <p:cNvPr id="311" name="Rectangle 252"/>
          <p:cNvSpPr>
            <a:spLocks/>
          </p:cNvSpPr>
          <p:nvPr/>
        </p:nvSpPr>
        <p:spPr>
          <a:xfrm>
            <a:off x="1519831" y="3208790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312" name="Rectangle 252"/>
          <p:cNvSpPr>
            <a:spLocks/>
          </p:cNvSpPr>
          <p:nvPr/>
        </p:nvSpPr>
        <p:spPr>
          <a:xfrm>
            <a:off x="1950163" y="3915767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313" name="Rectangle 252"/>
          <p:cNvSpPr>
            <a:spLocks/>
          </p:cNvSpPr>
          <p:nvPr/>
        </p:nvSpPr>
        <p:spPr>
          <a:xfrm>
            <a:off x="1502342" y="3913950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314" name="Rectangle 252"/>
          <p:cNvSpPr>
            <a:spLocks/>
          </p:cNvSpPr>
          <p:nvPr/>
        </p:nvSpPr>
        <p:spPr>
          <a:xfrm>
            <a:off x="1070274" y="5507096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315" name="Rectangle 252"/>
          <p:cNvSpPr>
            <a:spLocks/>
          </p:cNvSpPr>
          <p:nvPr/>
        </p:nvSpPr>
        <p:spPr>
          <a:xfrm>
            <a:off x="1951369" y="5506158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316" name="Rectangle 252"/>
          <p:cNvSpPr>
            <a:spLocks/>
          </p:cNvSpPr>
          <p:nvPr/>
        </p:nvSpPr>
        <p:spPr>
          <a:xfrm>
            <a:off x="2844551" y="4724673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317" name="Rectangle 252"/>
          <p:cNvSpPr>
            <a:spLocks/>
          </p:cNvSpPr>
          <p:nvPr/>
        </p:nvSpPr>
        <p:spPr>
          <a:xfrm>
            <a:off x="4184213" y="4711432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318" name="Rectangle 252"/>
          <p:cNvSpPr>
            <a:spLocks/>
          </p:cNvSpPr>
          <p:nvPr/>
        </p:nvSpPr>
        <p:spPr>
          <a:xfrm>
            <a:off x="1504030" y="4713453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319" name="Rectangle 252"/>
          <p:cNvSpPr>
            <a:spLocks/>
          </p:cNvSpPr>
          <p:nvPr/>
        </p:nvSpPr>
        <p:spPr>
          <a:xfrm>
            <a:off x="6401799" y="5595731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320" name="Rectangle 252"/>
          <p:cNvSpPr>
            <a:spLocks/>
          </p:cNvSpPr>
          <p:nvPr/>
        </p:nvSpPr>
        <p:spPr>
          <a:xfrm>
            <a:off x="5960279" y="5506158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321" name="Rectangle 252"/>
          <p:cNvSpPr>
            <a:spLocks/>
          </p:cNvSpPr>
          <p:nvPr/>
        </p:nvSpPr>
        <p:spPr>
          <a:xfrm>
            <a:off x="1952777" y="5595731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322" name="Rectangle 252"/>
          <p:cNvSpPr>
            <a:spLocks/>
          </p:cNvSpPr>
          <p:nvPr/>
        </p:nvSpPr>
        <p:spPr>
          <a:xfrm>
            <a:off x="6403579" y="5514758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323" name="Rectangle 252"/>
          <p:cNvSpPr>
            <a:spLocks/>
          </p:cNvSpPr>
          <p:nvPr/>
        </p:nvSpPr>
        <p:spPr>
          <a:xfrm>
            <a:off x="3302726" y="5514758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324" name="Rectangle 252"/>
          <p:cNvSpPr>
            <a:spLocks/>
          </p:cNvSpPr>
          <p:nvPr/>
        </p:nvSpPr>
        <p:spPr>
          <a:xfrm>
            <a:off x="4185908" y="4795621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325" name="Rectangle 252"/>
          <p:cNvSpPr>
            <a:spLocks/>
          </p:cNvSpPr>
          <p:nvPr/>
        </p:nvSpPr>
        <p:spPr>
          <a:xfrm>
            <a:off x="6401799" y="5688549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326" name="Rectangle 252"/>
          <p:cNvSpPr>
            <a:spLocks/>
          </p:cNvSpPr>
          <p:nvPr/>
        </p:nvSpPr>
        <p:spPr>
          <a:xfrm>
            <a:off x="7286368" y="5514758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327" name="Rectangle 252"/>
          <p:cNvSpPr>
            <a:spLocks/>
          </p:cNvSpPr>
          <p:nvPr/>
        </p:nvSpPr>
        <p:spPr>
          <a:xfrm>
            <a:off x="5434672" y="4884256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328" name="TextBox 327"/>
          <p:cNvSpPr txBox="1"/>
          <p:nvPr/>
        </p:nvSpPr>
        <p:spPr>
          <a:xfrm>
            <a:off x="5851575" y="4747823"/>
            <a:ext cx="706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= data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8006895" y="3116903"/>
            <a:ext cx="962307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/>
              <a:t>PRP Keys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07617" y="6154022"/>
            <a:ext cx="7186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O. </a:t>
            </a:r>
            <a:r>
              <a:rPr lang="en-US" dirty="0" err="1"/>
              <a:t>Goldreich</a:t>
            </a:r>
            <a:r>
              <a:rPr lang="en-US" dirty="0"/>
              <a:t> and R. </a:t>
            </a:r>
            <a:r>
              <a:rPr lang="en-US" dirty="0" err="1"/>
              <a:t>Ostrovsky</a:t>
            </a:r>
            <a:r>
              <a:rPr lang="en-US" dirty="0"/>
              <a:t>. Software protection and simulation on oblivious RAMs. Journal of the ACM, 43(3), 1996.</a:t>
            </a:r>
          </a:p>
        </p:txBody>
      </p:sp>
    </p:spTree>
    <p:extLst>
      <p:ext uri="{BB962C8B-B14F-4D97-AF65-F5344CB8AC3E}">
        <p14:creationId xmlns:p14="http://schemas.microsoft.com/office/powerpoint/2010/main" val="4145949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4184"/>
            <a:ext cx="7886700" cy="78416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Hierarchical ORAM Construction (cont’d)</a:t>
            </a:r>
          </a:p>
        </p:txBody>
      </p:sp>
      <p:grpSp>
        <p:nvGrpSpPr>
          <p:cNvPr id="330" name="Group 121"/>
          <p:cNvGrpSpPr>
            <a:grpSpLocks/>
          </p:cNvGrpSpPr>
          <p:nvPr/>
        </p:nvGrpSpPr>
        <p:grpSpPr>
          <a:xfrm>
            <a:off x="1064092" y="5608421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31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32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33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34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35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36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37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38" name="Group 129"/>
          <p:cNvGrpSpPr>
            <a:grpSpLocks/>
          </p:cNvGrpSpPr>
          <p:nvPr/>
        </p:nvGrpSpPr>
        <p:grpSpPr>
          <a:xfrm>
            <a:off x="1505452" y="5608421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39" name="Rectangle 12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40" name="Line 12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41" name="Line 12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42" name="Line 12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43" name="Line 12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44" name="Line 12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45" name="Line 12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46" name="Group 137"/>
          <p:cNvGrpSpPr>
            <a:grpSpLocks/>
          </p:cNvGrpSpPr>
          <p:nvPr/>
        </p:nvGrpSpPr>
        <p:grpSpPr>
          <a:xfrm>
            <a:off x="1947300" y="5608421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47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48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49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50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51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52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53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54" name="Group 145"/>
          <p:cNvGrpSpPr>
            <a:grpSpLocks/>
          </p:cNvGrpSpPr>
          <p:nvPr/>
        </p:nvGrpSpPr>
        <p:grpSpPr>
          <a:xfrm>
            <a:off x="2398092" y="5608421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55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56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57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58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59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60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61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62" name="Group 153"/>
          <p:cNvGrpSpPr>
            <a:grpSpLocks/>
          </p:cNvGrpSpPr>
          <p:nvPr/>
        </p:nvGrpSpPr>
        <p:grpSpPr>
          <a:xfrm>
            <a:off x="2846104" y="5608421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63" name="Rectangle 14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64" name="Line 14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65" name="Line 14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66" name="Line 14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67" name="Line 15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68" name="Line 15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69" name="Line 15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70" name="Group 161"/>
          <p:cNvGrpSpPr>
            <a:grpSpLocks/>
          </p:cNvGrpSpPr>
          <p:nvPr/>
        </p:nvGrpSpPr>
        <p:grpSpPr>
          <a:xfrm>
            <a:off x="3296408" y="5608421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71" name="Rectangle 15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72" name="Line 15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73" name="Line 15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74" name="Line 15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75" name="Line 15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76" name="Line 15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77" name="Line 16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78" name="Group 169"/>
          <p:cNvGrpSpPr>
            <a:grpSpLocks/>
          </p:cNvGrpSpPr>
          <p:nvPr/>
        </p:nvGrpSpPr>
        <p:grpSpPr>
          <a:xfrm>
            <a:off x="3741524" y="5608421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79" name="Rectangle 16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80" name="Line 16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81" name="Line 16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82" name="Line 16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83" name="Line 16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84" name="Line 16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85" name="Line 16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86" name="Group 177"/>
          <p:cNvGrpSpPr>
            <a:grpSpLocks/>
          </p:cNvGrpSpPr>
          <p:nvPr/>
        </p:nvGrpSpPr>
        <p:grpSpPr>
          <a:xfrm>
            <a:off x="4178384" y="5608421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87" name="Rectangle 17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88" name="Line 17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89" name="Line 17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90" name="Line 17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91" name="Line 17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92" name="Line 17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93" name="Line 17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394" name="Group 185"/>
          <p:cNvGrpSpPr>
            <a:grpSpLocks/>
          </p:cNvGrpSpPr>
          <p:nvPr/>
        </p:nvGrpSpPr>
        <p:grpSpPr>
          <a:xfrm>
            <a:off x="5062712" y="5608421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95" name="Rectangle 17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96" name="Line 17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97" name="Line 18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98" name="Line 18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399" name="Line 18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00" name="Line 18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01" name="Line 18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402" name="Group 193"/>
          <p:cNvGrpSpPr>
            <a:grpSpLocks/>
          </p:cNvGrpSpPr>
          <p:nvPr/>
        </p:nvGrpSpPr>
        <p:grpSpPr>
          <a:xfrm>
            <a:off x="4625020" y="5608421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03" name="Rectangle 18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04" name="Line 18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05" name="Line 18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06" name="Line 18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07" name="Line 19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08" name="Line 19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09" name="Line 19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410" name="Group 201"/>
          <p:cNvGrpSpPr>
            <a:grpSpLocks/>
          </p:cNvGrpSpPr>
          <p:nvPr/>
        </p:nvGrpSpPr>
        <p:grpSpPr>
          <a:xfrm>
            <a:off x="5510780" y="5608421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11" name="Rectangle 19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12" name="Line 19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13" name="Line 19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14" name="Line 19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15" name="Line 19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16" name="Line 19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17" name="Line 20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418" name="Group 209"/>
          <p:cNvGrpSpPr>
            <a:grpSpLocks/>
          </p:cNvGrpSpPr>
          <p:nvPr/>
        </p:nvGrpSpPr>
        <p:grpSpPr>
          <a:xfrm>
            <a:off x="5957416" y="5608421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19" name="Rectangle 20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20" name="Line 20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21" name="Line 20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22" name="Line 20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23" name="Line 20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24" name="Line 20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25" name="Line 20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426" name="Group 217"/>
          <p:cNvGrpSpPr>
            <a:grpSpLocks/>
          </p:cNvGrpSpPr>
          <p:nvPr/>
        </p:nvGrpSpPr>
        <p:grpSpPr>
          <a:xfrm>
            <a:off x="6405484" y="5608421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27" name="Rectangle 21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28" name="Line 21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29" name="Line 21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30" name="Line 21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31" name="Line 21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32" name="Line 21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33" name="Line 21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434" name="Group 225"/>
          <p:cNvGrpSpPr>
            <a:grpSpLocks/>
          </p:cNvGrpSpPr>
          <p:nvPr/>
        </p:nvGrpSpPr>
        <p:grpSpPr>
          <a:xfrm>
            <a:off x="6839420" y="5608421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35" name="Rectangle 21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36" name="Line 21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37" name="Line 22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38" name="Line 22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39" name="Line 22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40" name="Line 22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41" name="Line 22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442" name="Group 233"/>
          <p:cNvGrpSpPr>
            <a:grpSpLocks/>
          </p:cNvGrpSpPr>
          <p:nvPr/>
        </p:nvGrpSpPr>
        <p:grpSpPr>
          <a:xfrm>
            <a:off x="7282300" y="5608421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43" name="Rectangle 22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44" name="Line 22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45" name="Line 22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46" name="Line 22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47" name="Line 23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48" name="Line 23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49" name="Line 23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450" name="Group 244"/>
          <p:cNvGrpSpPr>
            <a:grpSpLocks/>
          </p:cNvGrpSpPr>
          <p:nvPr/>
        </p:nvGrpSpPr>
        <p:grpSpPr>
          <a:xfrm>
            <a:off x="7721424" y="5608421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51" name="Rectangle 237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52" name="Line 238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53" name="Line 239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54" name="Line 240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55" name="Line 241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56" name="Line 242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57" name="Line 243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sp>
        <p:nvSpPr>
          <p:cNvPr id="458" name="TextBox 457"/>
          <p:cNvSpPr txBox="1"/>
          <p:nvPr/>
        </p:nvSpPr>
        <p:spPr>
          <a:xfrm>
            <a:off x="541897" y="4054319"/>
            <a:ext cx="253913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459" name="TextBox 458"/>
          <p:cNvSpPr txBox="1"/>
          <p:nvPr/>
        </p:nvSpPr>
        <p:spPr>
          <a:xfrm>
            <a:off x="541897" y="4835934"/>
            <a:ext cx="253913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460" name="TextBox 459"/>
          <p:cNvSpPr txBox="1"/>
          <p:nvPr/>
        </p:nvSpPr>
        <p:spPr>
          <a:xfrm>
            <a:off x="554288" y="5610809"/>
            <a:ext cx="253913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461" name="TextBox 460"/>
          <p:cNvSpPr txBox="1"/>
          <p:nvPr/>
        </p:nvSpPr>
        <p:spPr>
          <a:xfrm>
            <a:off x="550841" y="3316933"/>
            <a:ext cx="253913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grpSp>
        <p:nvGrpSpPr>
          <p:cNvPr id="462" name="Group 121"/>
          <p:cNvGrpSpPr>
            <a:grpSpLocks/>
          </p:cNvGrpSpPr>
          <p:nvPr/>
        </p:nvGrpSpPr>
        <p:grpSpPr>
          <a:xfrm>
            <a:off x="1064444" y="4812757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63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64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65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66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67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68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69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470" name="Group 129"/>
          <p:cNvGrpSpPr>
            <a:grpSpLocks/>
          </p:cNvGrpSpPr>
          <p:nvPr/>
        </p:nvGrpSpPr>
        <p:grpSpPr>
          <a:xfrm>
            <a:off x="1505804" y="4812757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71" name="Rectangle 12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72" name="Line 12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73" name="Line 12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74" name="Line 12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75" name="Line 12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76" name="Line 12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77" name="Line 12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478" name="Group 137"/>
          <p:cNvGrpSpPr>
            <a:grpSpLocks/>
          </p:cNvGrpSpPr>
          <p:nvPr/>
        </p:nvGrpSpPr>
        <p:grpSpPr>
          <a:xfrm>
            <a:off x="1947652" y="4812757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79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80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81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82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83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84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85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486" name="Group 145"/>
          <p:cNvGrpSpPr>
            <a:grpSpLocks/>
          </p:cNvGrpSpPr>
          <p:nvPr/>
        </p:nvGrpSpPr>
        <p:grpSpPr>
          <a:xfrm>
            <a:off x="2398444" y="4812757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87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88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89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90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91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92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93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494" name="Group 153"/>
          <p:cNvGrpSpPr>
            <a:grpSpLocks/>
          </p:cNvGrpSpPr>
          <p:nvPr/>
        </p:nvGrpSpPr>
        <p:grpSpPr>
          <a:xfrm>
            <a:off x="2846456" y="4812757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95" name="Rectangle 146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96" name="Line 147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97" name="Line 148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98" name="Line 149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499" name="Line 150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00" name="Line 151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01" name="Line 152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502" name="Group 161"/>
          <p:cNvGrpSpPr>
            <a:grpSpLocks/>
          </p:cNvGrpSpPr>
          <p:nvPr/>
        </p:nvGrpSpPr>
        <p:grpSpPr>
          <a:xfrm>
            <a:off x="3296760" y="4812757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03" name="Rectangle 15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04" name="Line 15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05" name="Line 15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06" name="Line 15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07" name="Line 15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08" name="Line 15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09" name="Line 16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510" name="Group 169"/>
          <p:cNvGrpSpPr>
            <a:grpSpLocks/>
          </p:cNvGrpSpPr>
          <p:nvPr/>
        </p:nvGrpSpPr>
        <p:grpSpPr>
          <a:xfrm>
            <a:off x="3741876" y="4812757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11" name="Rectangle 16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12" name="Line 16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13" name="Line 16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14" name="Line 16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15" name="Line 16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16" name="Line 16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17" name="Line 16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518" name="Group 177"/>
          <p:cNvGrpSpPr>
            <a:grpSpLocks/>
          </p:cNvGrpSpPr>
          <p:nvPr/>
        </p:nvGrpSpPr>
        <p:grpSpPr>
          <a:xfrm>
            <a:off x="4178736" y="4812757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19" name="Rectangle 17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20" name="Line 17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21" name="Line 17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22" name="Line 17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23" name="Line 17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24" name="Line 17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25" name="Line 17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526" name="Group 121"/>
          <p:cNvGrpSpPr>
            <a:grpSpLocks/>
          </p:cNvGrpSpPr>
          <p:nvPr/>
        </p:nvGrpSpPr>
        <p:grpSpPr>
          <a:xfrm>
            <a:off x="1064796" y="4008149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27" name="Rectangle 114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28" name="Line 115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29" name="Line 116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30" name="Line 117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31" name="Line 118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32" name="Line 119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33" name="Line 120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534" name="Group 129"/>
          <p:cNvGrpSpPr>
            <a:grpSpLocks/>
          </p:cNvGrpSpPr>
          <p:nvPr/>
        </p:nvGrpSpPr>
        <p:grpSpPr>
          <a:xfrm>
            <a:off x="1506156" y="4008149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35" name="Rectangle 122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36" name="Line 123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37" name="Line 124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38" name="Line 125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39" name="Line 126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40" name="Line 127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41" name="Line 128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542" name="Group 137"/>
          <p:cNvGrpSpPr>
            <a:grpSpLocks/>
          </p:cNvGrpSpPr>
          <p:nvPr/>
        </p:nvGrpSpPr>
        <p:grpSpPr>
          <a:xfrm>
            <a:off x="1948004" y="4008149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43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44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45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46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47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48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49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550" name="Group 145"/>
          <p:cNvGrpSpPr>
            <a:grpSpLocks/>
          </p:cNvGrpSpPr>
          <p:nvPr/>
        </p:nvGrpSpPr>
        <p:grpSpPr>
          <a:xfrm>
            <a:off x="2398796" y="4008149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51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52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53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54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55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56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57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558" name="Group 137"/>
          <p:cNvGrpSpPr>
            <a:grpSpLocks/>
          </p:cNvGrpSpPr>
          <p:nvPr/>
        </p:nvGrpSpPr>
        <p:grpSpPr>
          <a:xfrm>
            <a:off x="1062900" y="3203541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59" name="Rectangle 130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60" name="Line 131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61" name="Line 132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62" name="Line 133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63" name="Line 134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64" name="Line 135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65" name="Line 136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grpSp>
        <p:nvGrpSpPr>
          <p:cNvPr id="566" name="Group 145"/>
          <p:cNvGrpSpPr>
            <a:grpSpLocks/>
          </p:cNvGrpSpPr>
          <p:nvPr/>
        </p:nvGrpSpPr>
        <p:grpSpPr>
          <a:xfrm>
            <a:off x="1513692" y="3203541"/>
            <a:ext cx="376479" cy="524510"/>
            <a:chOff x="0" y="0"/>
            <a:chExt cx="408" cy="56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67" name="Rectangle 138"/>
            <p:cNvSpPr>
              <a:spLocks/>
            </p:cNvSpPr>
            <p:nvPr/>
          </p:nvSpPr>
          <p:spPr>
            <a:xfrm>
              <a:off x="0" y="0"/>
              <a:ext cx="400" cy="5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68" name="Line 139"/>
            <p:cNvSpPr>
              <a:spLocks noChangeShapeType="1"/>
            </p:cNvSpPr>
            <p:nvPr/>
          </p:nvSpPr>
          <p:spPr>
            <a:xfrm rot="10800000" flipH="1">
              <a:off x="11" y="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69" name="Line 140"/>
            <p:cNvSpPr>
              <a:spLocks noChangeShapeType="1"/>
            </p:cNvSpPr>
            <p:nvPr/>
          </p:nvSpPr>
          <p:spPr>
            <a:xfrm rot="10800000" flipH="1">
              <a:off x="11" y="16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70" name="Line 141"/>
            <p:cNvSpPr>
              <a:spLocks noChangeShapeType="1"/>
            </p:cNvSpPr>
            <p:nvPr/>
          </p:nvSpPr>
          <p:spPr>
            <a:xfrm rot="10800000" flipH="1">
              <a:off x="11" y="24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71" name="Line 142"/>
            <p:cNvSpPr>
              <a:spLocks noChangeShapeType="1"/>
            </p:cNvSpPr>
            <p:nvPr/>
          </p:nvSpPr>
          <p:spPr>
            <a:xfrm rot="10800000" flipH="1">
              <a:off x="11" y="32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72" name="Line 143"/>
            <p:cNvSpPr>
              <a:spLocks noChangeShapeType="1"/>
            </p:cNvSpPr>
            <p:nvPr/>
          </p:nvSpPr>
          <p:spPr>
            <a:xfrm rot="10800000" flipH="1">
              <a:off x="11" y="40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  <p:sp>
          <p:nvSpPr>
            <p:cNvPr id="573" name="Line 144"/>
            <p:cNvSpPr>
              <a:spLocks noChangeShapeType="1"/>
            </p:cNvSpPr>
            <p:nvPr/>
          </p:nvSpPr>
          <p:spPr>
            <a:xfrm rot="10800000" flipH="1">
              <a:off x="11" y="488"/>
              <a:ext cx="397" cy="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0" tIns="0" rIns="0" bIns="0" numCol="1"/>
            <a:lstStyle/>
            <a:p>
              <a:endParaRPr lang="en-US" sz="1200"/>
            </a:p>
          </p:txBody>
        </p:sp>
      </p:grpSp>
      <p:sp>
        <p:nvSpPr>
          <p:cNvPr id="574" name="TextBox 573"/>
          <p:cNvSpPr txBox="1"/>
          <p:nvPr/>
        </p:nvSpPr>
        <p:spPr>
          <a:xfrm>
            <a:off x="8247179" y="4099039"/>
            <a:ext cx="459788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/>
              <a:t>K2</a:t>
            </a:r>
          </a:p>
        </p:txBody>
      </p:sp>
      <p:sp>
        <p:nvSpPr>
          <p:cNvPr id="575" name="TextBox 574"/>
          <p:cNvSpPr txBox="1"/>
          <p:nvPr/>
        </p:nvSpPr>
        <p:spPr>
          <a:xfrm>
            <a:off x="8247179" y="4835934"/>
            <a:ext cx="567114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/>
              <a:t>K3</a:t>
            </a:r>
          </a:p>
        </p:txBody>
      </p:sp>
      <p:sp>
        <p:nvSpPr>
          <p:cNvPr id="576" name="TextBox 575"/>
          <p:cNvSpPr txBox="1"/>
          <p:nvPr/>
        </p:nvSpPr>
        <p:spPr>
          <a:xfrm>
            <a:off x="8259570" y="5610809"/>
            <a:ext cx="554723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/>
              <a:t>K4</a:t>
            </a:r>
          </a:p>
        </p:txBody>
      </p:sp>
      <p:sp>
        <p:nvSpPr>
          <p:cNvPr id="577" name="TextBox 576"/>
          <p:cNvSpPr txBox="1"/>
          <p:nvPr/>
        </p:nvSpPr>
        <p:spPr>
          <a:xfrm>
            <a:off x="8256123" y="3415317"/>
            <a:ext cx="450844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/>
              <a:t>K1</a:t>
            </a:r>
          </a:p>
        </p:txBody>
      </p:sp>
      <p:sp>
        <p:nvSpPr>
          <p:cNvPr id="578" name="Rectangle 252"/>
          <p:cNvSpPr>
            <a:spLocks/>
          </p:cNvSpPr>
          <p:nvPr/>
        </p:nvSpPr>
        <p:spPr>
          <a:xfrm>
            <a:off x="1507917" y="3197329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579" name="Rectangle 252"/>
          <p:cNvSpPr>
            <a:spLocks/>
          </p:cNvSpPr>
          <p:nvPr/>
        </p:nvSpPr>
        <p:spPr>
          <a:xfrm>
            <a:off x="1947300" y="4011818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580" name="Rectangle 252"/>
          <p:cNvSpPr>
            <a:spLocks/>
          </p:cNvSpPr>
          <p:nvPr/>
        </p:nvSpPr>
        <p:spPr>
          <a:xfrm>
            <a:off x="1499479" y="4010001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581" name="Rectangle 252"/>
          <p:cNvSpPr>
            <a:spLocks/>
          </p:cNvSpPr>
          <p:nvPr/>
        </p:nvSpPr>
        <p:spPr>
          <a:xfrm>
            <a:off x="1067411" y="5603147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582" name="Rectangle 252"/>
          <p:cNvSpPr>
            <a:spLocks/>
          </p:cNvSpPr>
          <p:nvPr/>
        </p:nvSpPr>
        <p:spPr>
          <a:xfrm>
            <a:off x="1948506" y="5602209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583" name="Rectangle 252"/>
          <p:cNvSpPr>
            <a:spLocks/>
          </p:cNvSpPr>
          <p:nvPr/>
        </p:nvSpPr>
        <p:spPr>
          <a:xfrm>
            <a:off x="2841688" y="4820724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584" name="Rectangle 252"/>
          <p:cNvSpPr>
            <a:spLocks/>
          </p:cNvSpPr>
          <p:nvPr/>
        </p:nvSpPr>
        <p:spPr>
          <a:xfrm>
            <a:off x="4181350" y="4807483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585" name="Rectangle 252"/>
          <p:cNvSpPr>
            <a:spLocks/>
          </p:cNvSpPr>
          <p:nvPr/>
        </p:nvSpPr>
        <p:spPr>
          <a:xfrm>
            <a:off x="1501167" y="4809504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586" name="Rectangle 252"/>
          <p:cNvSpPr>
            <a:spLocks/>
          </p:cNvSpPr>
          <p:nvPr/>
        </p:nvSpPr>
        <p:spPr>
          <a:xfrm>
            <a:off x="6398936" y="5691782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587" name="Rectangle 252"/>
          <p:cNvSpPr>
            <a:spLocks/>
          </p:cNvSpPr>
          <p:nvPr/>
        </p:nvSpPr>
        <p:spPr>
          <a:xfrm>
            <a:off x="5957416" y="5602209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588" name="Rectangle 252"/>
          <p:cNvSpPr>
            <a:spLocks/>
          </p:cNvSpPr>
          <p:nvPr/>
        </p:nvSpPr>
        <p:spPr>
          <a:xfrm>
            <a:off x="1949914" y="5691782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589" name="Rectangle 252"/>
          <p:cNvSpPr>
            <a:spLocks/>
          </p:cNvSpPr>
          <p:nvPr/>
        </p:nvSpPr>
        <p:spPr>
          <a:xfrm>
            <a:off x="6400716" y="5610809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590" name="Rectangle 252"/>
          <p:cNvSpPr>
            <a:spLocks/>
          </p:cNvSpPr>
          <p:nvPr/>
        </p:nvSpPr>
        <p:spPr>
          <a:xfrm>
            <a:off x="3299863" y="5610809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591" name="Rectangle 252"/>
          <p:cNvSpPr>
            <a:spLocks/>
          </p:cNvSpPr>
          <p:nvPr/>
        </p:nvSpPr>
        <p:spPr>
          <a:xfrm>
            <a:off x="4183045" y="4891672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592" name="Rectangle 252"/>
          <p:cNvSpPr>
            <a:spLocks/>
          </p:cNvSpPr>
          <p:nvPr/>
        </p:nvSpPr>
        <p:spPr>
          <a:xfrm>
            <a:off x="6398936" y="5784600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593" name="Rectangle 252"/>
          <p:cNvSpPr>
            <a:spLocks/>
          </p:cNvSpPr>
          <p:nvPr/>
        </p:nvSpPr>
        <p:spPr>
          <a:xfrm>
            <a:off x="7283505" y="5610809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594" name="Rectangle 252"/>
          <p:cNvSpPr>
            <a:spLocks/>
          </p:cNvSpPr>
          <p:nvPr/>
        </p:nvSpPr>
        <p:spPr>
          <a:xfrm>
            <a:off x="5431809" y="4980307"/>
            <a:ext cx="373865" cy="8863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numCol="1"/>
          <a:lstStyle/>
          <a:p>
            <a:endParaRPr lang="en-US"/>
          </a:p>
        </p:txBody>
      </p:sp>
      <p:sp>
        <p:nvSpPr>
          <p:cNvPr id="595" name="TextBox 594"/>
          <p:cNvSpPr txBox="1"/>
          <p:nvPr/>
        </p:nvSpPr>
        <p:spPr>
          <a:xfrm>
            <a:off x="5848712" y="4843874"/>
            <a:ext cx="706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= data</a:t>
            </a:r>
          </a:p>
        </p:txBody>
      </p:sp>
      <p:sp>
        <p:nvSpPr>
          <p:cNvPr id="596" name="TextBox 595"/>
          <p:cNvSpPr txBox="1"/>
          <p:nvPr/>
        </p:nvSpPr>
        <p:spPr>
          <a:xfrm>
            <a:off x="7851986" y="3144551"/>
            <a:ext cx="962307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/>
              <a:t>PRP Keys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7" name="Rectangle 596"/>
              <p:cNvSpPr/>
              <p:nvPr/>
            </p:nvSpPr>
            <p:spPr>
              <a:xfrm>
                <a:off x="678713" y="1105666"/>
                <a:ext cx="5834021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Read/Write(</a:t>
                </a:r>
                <a:r>
                  <a:rPr lang="en-US" altLang="zh-CN" b="1" dirty="0" err="1">
                    <a:solidFill>
                      <a:srgbClr val="FF0000"/>
                    </a:solidFill>
                  </a:rPr>
                  <a:t>addr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) 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  <a:p>
                <a:r>
                  <a:rPr lang="en-US" altLang="zh-CN" dirty="0"/>
                  <a:t>At level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, scan exactly one bucket </a:t>
                </a:r>
              </a:p>
              <a:p>
                <a:pPr lvl="1"/>
                <a:r>
                  <a:rPr lang="en-US" altLang="zh-CN" b="1" dirty="0">
                    <a:solidFill>
                      <a:srgbClr val="3366FF"/>
                    </a:solidFill>
                  </a:rPr>
                  <a:t>Until found</a:t>
                </a:r>
                <a:r>
                  <a:rPr lang="en-US" altLang="zh-CN" dirty="0"/>
                  <a:t>, scan bucket at </a:t>
                </a:r>
                <a:r>
                  <a:rPr lang="en-US" altLang="zh-CN" b="1" dirty="0"/>
                  <a:t>F(Ki, </a:t>
                </a:r>
                <a:r>
                  <a:rPr lang="en-US" altLang="zh-CN" b="1" dirty="0" err="1"/>
                  <a:t>addr</a:t>
                </a:r>
                <a:r>
                  <a:rPr lang="en-US" altLang="zh-CN" b="1" dirty="0"/>
                  <a:t>) </a:t>
                </a:r>
                <a:endParaRPr lang="en-US" altLang="zh-CN" dirty="0"/>
              </a:p>
              <a:p>
                <a:pPr lvl="1"/>
                <a:r>
                  <a:rPr lang="en-US" altLang="zh-CN" b="1" dirty="0">
                    <a:solidFill>
                      <a:srgbClr val="3366FF"/>
                    </a:solidFill>
                  </a:rPr>
                  <a:t>After found</a:t>
                </a:r>
                <a:r>
                  <a:rPr lang="en-US" altLang="zh-CN" dirty="0"/>
                  <a:t>, scan a random bucket</a:t>
                </a:r>
              </a:p>
              <a:p>
                <a:r>
                  <a:rPr lang="en-US" altLang="zh-CN" dirty="0"/>
                  <a:t>Write data into bucket </a:t>
                </a:r>
                <a:r>
                  <a:rPr lang="en-US" altLang="zh-CN" b="1" dirty="0"/>
                  <a:t>F(K1, </a:t>
                </a:r>
                <a:r>
                  <a:rPr lang="en-US" altLang="zh-CN" b="1" dirty="0" err="1"/>
                  <a:t>addr</a:t>
                </a:r>
                <a:r>
                  <a:rPr lang="en-US" altLang="zh-CN" b="1" dirty="0"/>
                  <a:t>) </a:t>
                </a:r>
                <a:r>
                  <a:rPr lang="en-US" altLang="zh-CN" dirty="0"/>
                  <a:t>on level 1. Check if an overflow is occurred.</a:t>
                </a:r>
              </a:p>
              <a:p>
                <a:r>
                  <a:rPr lang="en-US" altLang="zh-CN" dirty="0"/>
                  <a:t>        Overflow: #data &gt;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in level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597" name="Rectangle 5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13" y="1105666"/>
                <a:ext cx="5834021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836" t="-1497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TextBox 270"/>
          <p:cNvSpPr txBox="1"/>
          <p:nvPr/>
        </p:nvSpPr>
        <p:spPr>
          <a:xfrm>
            <a:off x="807617" y="6154022"/>
            <a:ext cx="7186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O. </a:t>
            </a:r>
            <a:r>
              <a:rPr lang="en-US" dirty="0" err="1"/>
              <a:t>Goldreich</a:t>
            </a:r>
            <a:r>
              <a:rPr lang="en-US" dirty="0"/>
              <a:t> and R. </a:t>
            </a:r>
            <a:r>
              <a:rPr lang="en-US" dirty="0" err="1"/>
              <a:t>Ostrovsky</a:t>
            </a:r>
            <a:r>
              <a:rPr lang="en-US" dirty="0"/>
              <a:t>. Software protection and simulation on oblivious RAMs. Journal of the ACM, 43(3), 1996.</a:t>
            </a:r>
          </a:p>
        </p:txBody>
      </p:sp>
    </p:spTree>
    <p:extLst>
      <p:ext uri="{BB962C8B-B14F-4D97-AF65-F5344CB8AC3E}">
        <p14:creationId xmlns:p14="http://schemas.microsoft.com/office/powerpoint/2010/main" val="30386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4184"/>
            <a:ext cx="7886700" cy="78416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Hierarchical ORAM Construction (cont’d)</a:t>
            </a:r>
          </a:p>
        </p:txBody>
      </p:sp>
      <p:sp>
        <p:nvSpPr>
          <p:cNvPr id="271" name="Content Placeholder 2"/>
          <p:cNvSpPr>
            <a:spLocks noGrp="1"/>
          </p:cNvSpPr>
          <p:nvPr>
            <p:ph idx="1"/>
          </p:nvPr>
        </p:nvSpPr>
        <p:spPr>
          <a:xfrm>
            <a:off x="628649" y="1258350"/>
            <a:ext cx="7886701" cy="4885058"/>
          </a:xfrm>
        </p:spPr>
        <p:txBody>
          <a:bodyPr>
            <a:normAutofit fontScale="92500"/>
          </a:bodyPr>
          <a:lstStyle/>
          <a:p>
            <a:r>
              <a:rPr lang="en-US" altLang="zh-CN" sz="2400" dirty="0"/>
              <a:t>When level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overflows: pick new PRP key for levels 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FF0000"/>
                </a:solidFill>
              </a:rPr>
              <a:t>i+1</a:t>
            </a:r>
            <a:r>
              <a:rPr lang="en-US" altLang="zh-CN" sz="2400" dirty="0"/>
              <a:t>, then shuffle data in levels 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FF0000"/>
                </a:solidFill>
              </a:rPr>
              <a:t>i+1</a:t>
            </a:r>
            <a:r>
              <a:rPr lang="en-US" altLang="zh-CN" sz="2400" dirty="0"/>
              <a:t> together into level </a:t>
            </a:r>
            <a:r>
              <a:rPr lang="en-US" altLang="zh-CN" sz="2400" dirty="0">
                <a:solidFill>
                  <a:srgbClr val="FF0000"/>
                </a:solidFill>
              </a:rPr>
              <a:t>i+1 </a:t>
            </a:r>
            <a:r>
              <a:rPr lang="en-US" altLang="zh-CN" sz="2400" dirty="0"/>
              <a:t>using new key </a:t>
            </a:r>
          </a:p>
          <a:p>
            <a:r>
              <a:rPr lang="en-US" altLang="zh-CN" sz="2400" dirty="0"/>
              <a:t>Algorithm: Oblivious hashing*</a:t>
            </a:r>
          </a:p>
          <a:p>
            <a:pPr lvl="1"/>
            <a:r>
              <a:rPr lang="en-US" altLang="zh-CN" sz="2200" dirty="0"/>
              <a:t>Aim: Hash keys into buckets. The advisory cannot get information about the load factor of each bucket and the mapping between keys and buckets.</a:t>
            </a:r>
          </a:p>
          <a:p>
            <a:r>
              <a:rPr lang="en-US" altLang="zh-CN" sz="2400" dirty="0"/>
              <a:t>Shuffle buffers with </a:t>
            </a:r>
            <a:r>
              <a:rPr lang="en-US" altLang="zh-CN" sz="2400" b="1" dirty="0"/>
              <a:t>frequency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inversely proportional </a:t>
            </a:r>
            <a:r>
              <a:rPr lang="en-US" altLang="zh-CN" sz="2400" dirty="0"/>
              <a:t>to their </a:t>
            </a:r>
            <a:r>
              <a:rPr lang="en-US" altLang="zh-CN" sz="2400" b="1" dirty="0"/>
              <a:t>sizes</a:t>
            </a:r>
          </a:p>
          <a:p>
            <a:pPr lvl="1"/>
            <a:r>
              <a:rPr lang="en-US" altLang="zh-CN" sz="2200" dirty="0"/>
              <a:t>Level </a:t>
            </a:r>
            <a:r>
              <a:rPr lang="en-US" altLang="zh-CN" sz="2200" dirty="0" err="1">
                <a:solidFill>
                  <a:srgbClr val="FF0000"/>
                </a:solidFill>
              </a:rPr>
              <a:t>i</a:t>
            </a:r>
            <a:r>
              <a:rPr lang="en-US" altLang="zh-CN" sz="2200" dirty="0"/>
              <a:t> is shuffled after every </a:t>
            </a:r>
            <a:r>
              <a:rPr lang="en-US" altLang="zh-CN" sz="2200" dirty="0">
                <a:solidFill>
                  <a:srgbClr val="FF0000"/>
                </a:solidFill>
              </a:rPr>
              <a:t>2</a:t>
            </a:r>
            <a:r>
              <a:rPr lang="en-US" altLang="zh-CN" sz="2200" baseline="30000" dirty="0">
                <a:solidFill>
                  <a:srgbClr val="FF0000"/>
                </a:solidFill>
              </a:rPr>
              <a:t>i</a:t>
            </a:r>
            <a:r>
              <a:rPr lang="en-US" altLang="zh-CN" sz="2200" dirty="0"/>
              <a:t> ops. </a:t>
            </a:r>
            <a:endParaRPr lang="en-US" altLang="zh-CN" sz="2200" b="1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1900" dirty="0"/>
              <a:t>*: </a:t>
            </a:r>
            <a:r>
              <a:rPr lang="en-US" sz="1900" dirty="0" err="1"/>
              <a:t>Ostrovsky</a:t>
            </a:r>
            <a:r>
              <a:rPr lang="en-US" sz="1900" dirty="0"/>
              <a:t>, </a:t>
            </a:r>
            <a:r>
              <a:rPr lang="en-US" sz="1900" dirty="0" err="1"/>
              <a:t>Rafail</a:t>
            </a:r>
            <a:r>
              <a:rPr lang="en-US" sz="1900" dirty="0"/>
              <a:t>. "Efficient computation on oblivious RAMs." Proceedings of the twenty-second annual ACM symposium on Theory of computing. ACM, 1990.</a:t>
            </a:r>
          </a:p>
        </p:txBody>
      </p:sp>
    </p:spTree>
    <p:extLst>
      <p:ext uri="{BB962C8B-B14F-4D97-AF65-F5344CB8AC3E}">
        <p14:creationId xmlns:p14="http://schemas.microsoft.com/office/powerpoint/2010/main" val="12548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4184"/>
            <a:ext cx="7886700" cy="78416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Partition ORAM</a:t>
            </a:r>
            <a:endParaRPr lang="en-US" sz="4000" dirty="0"/>
          </a:p>
        </p:txBody>
      </p:sp>
      <p:sp>
        <p:nvSpPr>
          <p:cNvPr id="271" name="Content Placeholder 2"/>
          <p:cNvSpPr>
            <a:spLocks noGrp="1"/>
          </p:cNvSpPr>
          <p:nvPr>
            <p:ph idx="1"/>
          </p:nvPr>
        </p:nvSpPr>
        <p:spPr>
          <a:xfrm>
            <a:off x="628649" y="1258350"/>
            <a:ext cx="7886701" cy="549745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Subdivide the O-RAM into much smaller partitions</a:t>
            </a:r>
          </a:p>
          <a:p>
            <a:r>
              <a:rPr lang="en-US" sz="2200" dirty="0" smtClean="0"/>
              <a:t>the operations performed on the partitions can be handled much more efficiently.</a:t>
            </a:r>
          </a:p>
          <a:p>
            <a:r>
              <a:rPr lang="en-US" sz="2200" dirty="0" smtClean="0"/>
              <a:t>Each partition is a full functional ORAM scheme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800" dirty="0" err="1"/>
              <a:t>Stefanov</a:t>
            </a:r>
            <a:r>
              <a:rPr lang="en-US" sz="1800" dirty="0"/>
              <a:t>, Emil, Elaine Shi, and Dawn Song. "Towards practical </a:t>
            </a:r>
            <a:r>
              <a:rPr lang="en-US" sz="1800" dirty="0" smtClean="0"/>
              <a:t>oblivious RAM.”</a:t>
            </a:r>
            <a:r>
              <a:rPr lang="en-US" sz="1800" dirty="0"/>
              <a:t> </a:t>
            </a:r>
            <a:r>
              <a:rPr lang="en-US" sz="1800" i="1" dirty="0" err="1" smtClean="0"/>
              <a:t>arXiv</a:t>
            </a:r>
            <a:r>
              <a:rPr lang="en-US" sz="1800" i="1" dirty="0" smtClean="0"/>
              <a:t> </a:t>
            </a:r>
            <a:r>
              <a:rPr lang="en-US" sz="1800" i="1" dirty="0"/>
              <a:t>preprint arXiv:1106.3652</a:t>
            </a:r>
            <a:r>
              <a:rPr lang="en-US" sz="1800" dirty="0"/>
              <a:t> (2011).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471" y="2753370"/>
            <a:ext cx="5316967" cy="309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84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4184"/>
            <a:ext cx="7886700" cy="78416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Partition ORAM (cont’d)</a:t>
            </a:r>
            <a:endParaRPr lang="en-US" sz="4000" dirty="0"/>
          </a:p>
        </p:txBody>
      </p:sp>
      <p:sp>
        <p:nvSpPr>
          <p:cNvPr id="271" name="Content Placeholder 2"/>
          <p:cNvSpPr>
            <a:spLocks noGrp="1"/>
          </p:cNvSpPr>
          <p:nvPr>
            <p:ph idx="1"/>
          </p:nvPr>
        </p:nvSpPr>
        <p:spPr>
          <a:xfrm>
            <a:off x="628649" y="1258350"/>
            <a:ext cx="7886701" cy="549745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Position map to track which partition each item resides in</a:t>
            </a:r>
          </a:p>
          <a:p>
            <a:r>
              <a:rPr lang="en-US" sz="2200" dirty="0" smtClean="0"/>
              <a:t>Cache read/updated blocks in a random partition’s cache slot</a:t>
            </a:r>
          </a:p>
          <a:p>
            <a:r>
              <a:rPr lang="en-US" sz="2200" dirty="0" smtClean="0"/>
              <a:t>Evict items </a:t>
            </a:r>
            <a:r>
              <a:rPr lang="en-US" sz="2200" dirty="0"/>
              <a:t>in cache slots </a:t>
            </a:r>
            <a:r>
              <a:rPr lang="en-US" sz="2200" dirty="0" smtClean="0"/>
              <a:t>periodically to its ORAM partition</a:t>
            </a:r>
            <a:endParaRPr lang="en-US" sz="22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800" dirty="0" err="1"/>
              <a:t>Stefanov</a:t>
            </a:r>
            <a:r>
              <a:rPr lang="en-US" sz="1800" dirty="0"/>
              <a:t>, Emil, Elaine Shi, and Dawn Song. "Towards practical </a:t>
            </a:r>
            <a:r>
              <a:rPr lang="en-US" sz="1800" dirty="0" smtClean="0"/>
              <a:t>oblivious RAM.”</a:t>
            </a:r>
            <a:r>
              <a:rPr lang="en-US" sz="1800" dirty="0"/>
              <a:t> </a:t>
            </a:r>
            <a:r>
              <a:rPr lang="en-US" sz="1800" i="1" dirty="0" err="1" smtClean="0"/>
              <a:t>arXiv</a:t>
            </a:r>
            <a:r>
              <a:rPr lang="en-US" sz="1800" i="1" dirty="0" smtClean="0"/>
              <a:t> </a:t>
            </a:r>
            <a:r>
              <a:rPr lang="en-US" sz="1800" i="1" dirty="0"/>
              <a:t>preprint arXiv:1106.3652</a:t>
            </a:r>
            <a:r>
              <a:rPr lang="en-US" sz="1800" dirty="0"/>
              <a:t> (2011).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29" y="2459348"/>
            <a:ext cx="5316967" cy="309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11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258"/>
          <p:cNvSpPr/>
          <p:nvPr/>
        </p:nvSpPr>
        <p:spPr>
          <a:xfrm>
            <a:off x="2416767" y="3562798"/>
            <a:ext cx="4292301" cy="362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4184"/>
            <a:ext cx="7886700" cy="78416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Tree-Based ORAM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258350"/>
                <a:ext cx="8031257" cy="4787448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 smtClean="0"/>
                  <a:t>Organize data blocks on the server as </a:t>
                </a:r>
                <a:r>
                  <a:rPr lang="en-US" sz="2200" b="1" dirty="0" smtClean="0">
                    <a:solidFill>
                      <a:srgbClr val="FF0000"/>
                    </a:solidFill>
                  </a:rPr>
                  <a:t>a full binary tree</a:t>
                </a:r>
                <a:r>
                  <a:rPr lang="en-US" sz="2200" dirty="0" smtClean="0"/>
                  <a:t>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sz="2200" dirty="0" smtClean="0"/>
                  <a:t> levels,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sz="2200" dirty="0" smtClean="0"/>
                  <a:t> leaf nodes).</a:t>
                </a:r>
              </a:p>
              <a:p>
                <a:r>
                  <a:rPr lang="en-US" sz="2200" dirty="0" smtClean="0"/>
                  <a:t>Each node in the tree is </a:t>
                </a:r>
                <a:r>
                  <a:rPr lang="en-US" sz="2200" b="1" dirty="0" smtClean="0">
                    <a:solidFill>
                      <a:srgbClr val="FF0000"/>
                    </a:solidFill>
                  </a:rPr>
                  <a:t>a bucket of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𝒁</m:t>
                    </m:r>
                  </m:oMath>
                </a14:m>
                <a:r>
                  <a:rPr lang="en-US" sz="2200" b="1" dirty="0" smtClean="0">
                    <a:solidFill>
                      <a:srgbClr val="FF0000"/>
                    </a:solidFill>
                  </a:rPr>
                  <a:t> items</a:t>
                </a:r>
                <a:endParaRPr lang="en-US" sz="2200" b="1" dirty="0" smtClean="0"/>
              </a:p>
              <a:p>
                <a:r>
                  <a:rPr lang="en-US" sz="2200" dirty="0" smtClean="0"/>
                  <a:t>Each item is </a:t>
                </a:r>
                <a:r>
                  <a:rPr lang="en-US" sz="2200" b="1" dirty="0" smtClean="0"/>
                  <a:t>assigned to a </a:t>
                </a:r>
                <a:r>
                  <a:rPr lang="en-US" sz="2200" b="1" dirty="0" smtClean="0">
                    <a:solidFill>
                      <a:srgbClr val="FF0000"/>
                    </a:solidFill>
                  </a:rPr>
                  <a:t>random leaf node</a:t>
                </a:r>
                <a:r>
                  <a:rPr lang="en-US" sz="2200" dirty="0" smtClean="0"/>
                  <a:t> of the tree.</a:t>
                </a:r>
              </a:p>
              <a:p>
                <a:r>
                  <a:rPr lang="en-US" sz="2200" dirty="0" smtClean="0"/>
                  <a:t>There is a </a:t>
                </a:r>
                <a:r>
                  <a:rPr lang="en-US" sz="2200" b="1" dirty="0" smtClean="0">
                    <a:solidFill>
                      <a:srgbClr val="FF0000"/>
                    </a:solidFill>
                  </a:rPr>
                  <a:t>position map</a:t>
                </a:r>
                <a:r>
                  <a:rPr lang="en-US" sz="2200" dirty="0" smtClean="0"/>
                  <a:t> to track which leaf node is assigned to a data item.</a:t>
                </a:r>
              </a:p>
            </p:txBody>
          </p:sp>
        </mc:Choice>
        <mc:Fallback>
          <p:sp>
            <p:nvSpPr>
              <p:cNvPr id="2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258350"/>
                <a:ext cx="8031257" cy="4787448"/>
              </a:xfrm>
              <a:blipFill rotWithShape="0">
                <a:blip r:embed="rId3"/>
                <a:stretch>
                  <a:fillRect l="-835" t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662068" y="5278781"/>
            <a:ext cx="114307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Server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2356" y="5745846"/>
            <a:ext cx="104695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Client</a:t>
            </a:r>
          </a:p>
        </p:txBody>
      </p:sp>
      <p:grpSp>
        <p:nvGrpSpPr>
          <p:cNvPr id="16" name="Group 382"/>
          <p:cNvGrpSpPr/>
          <p:nvPr/>
        </p:nvGrpSpPr>
        <p:grpSpPr>
          <a:xfrm>
            <a:off x="2725313" y="3637837"/>
            <a:ext cx="3727258" cy="1752600"/>
            <a:chOff x="152400" y="623887"/>
            <a:chExt cx="8902882" cy="4186238"/>
          </a:xfrm>
        </p:grpSpPr>
        <p:grpSp>
          <p:nvGrpSpPr>
            <p:cNvPr id="17" name="Group 383"/>
            <p:cNvGrpSpPr/>
            <p:nvPr/>
          </p:nvGrpSpPr>
          <p:grpSpPr>
            <a:xfrm>
              <a:off x="1724434" y="3057525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102" name="Rectangle 468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469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470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471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384"/>
            <p:cNvGrpSpPr/>
            <p:nvPr/>
          </p:nvGrpSpPr>
          <p:grpSpPr>
            <a:xfrm>
              <a:off x="152400" y="623887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98" name="Rectangle 464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465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466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467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385"/>
            <p:cNvGrpSpPr/>
            <p:nvPr/>
          </p:nvGrpSpPr>
          <p:grpSpPr>
            <a:xfrm>
              <a:off x="1142010" y="623887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94" name="Rectangle 460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461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ctangle 462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Rectangle 463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386"/>
            <p:cNvGrpSpPr/>
            <p:nvPr/>
          </p:nvGrpSpPr>
          <p:grpSpPr>
            <a:xfrm>
              <a:off x="2334810" y="623887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90" name="Rectangle 456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457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458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459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 387"/>
            <p:cNvGrpSpPr/>
            <p:nvPr/>
          </p:nvGrpSpPr>
          <p:grpSpPr>
            <a:xfrm>
              <a:off x="3324421" y="623887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86" name="Rectangle 452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453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454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455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388"/>
            <p:cNvGrpSpPr/>
            <p:nvPr/>
          </p:nvGrpSpPr>
          <p:grpSpPr>
            <a:xfrm>
              <a:off x="620406" y="1838325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82" name="Rectangle 448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449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450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451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389"/>
            <p:cNvGrpSpPr/>
            <p:nvPr/>
          </p:nvGrpSpPr>
          <p:grpSpPr>
            <a:xfrm>
              <a:off x="2826881" y="1838325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78" name="Rectangle 444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445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446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447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390"/>
            <p:cNvGrpSpPr/>
            <p:nvPr/>
          </p:nvGrpSpPr>
          <p:grpSpPr>
            <a:xfrm>
              <a:off x="4171875" y="4276725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74" name="Rectangle 440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441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442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443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391"/>
            <p:cNvGrpSpPr/>
            <p:nvPr/>
          </p:nvGrpSpPr>
          <p:grpSpPr>
            <a:xfrm>
              <a:off x="6778443" y="3057525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70" name="Rectangle 436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437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438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439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oup 392"/>
            <p:cNvGrpSpPr/>
            <p:nvPr/>
          </p:nvGrpSpPr>
          <p:grpSpPr>
            <a:xfrm>
              <a:off x="4958610" y="623887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66" name="Rectangle 432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433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434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435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 393"/>
            <p:cNvGrpSpPr/>
            <p:nvPr/>
          </p:nvGrpSpPr>
          <p:grpSpPr>
            <a:xfrm>
              <a:off x="5948220" y="623887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62" name="Rectangle 428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429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430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431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394"/>
            <p:cNvGrpSpPr/>
            <p:nvPr/>
          </p:nvGrpSpPr>
          <p:grpSpPr>
            <a:xfrm>
              <a:off x="7270504" y="623887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58" name="Rectangle 424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425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426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427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Group 395"/>
            <p:cNvGrpSpPr/>
            <p:nvPr/>
          </p:nvGrpSpPr>
          <p:grpSpPr>
            <a:xfrm>
              <a:off x="8260115" y="623887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54" name="Rectangle 420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421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422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423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396"/>
            <p:cNvGrpSpPr/>
            <p:nvPr/>
          </p:nvGrpSpPr>
          <p:grpSpPr>
            <a:xfrm>
              <a:off x="5421104" y="1838325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50" name="Rectangle 416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417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418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419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97"/>
            <p:cNvGrpSpPr/>
            <p:nvPr/>
          </p:nvGrpSpPr>
          <p:grpSpPr>
            <a:xfrm>
              <a:off x="7770607" y="1838325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46" name="Rectangle 412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13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14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15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2" name="Straight Arrow Connector 398"/>
            <p:cNvCxnSpPr/>
            <p:nvPr/>
          </p:nvCxnSpPr>
          <p:spPr>
            <a:xfrm flipH="1" flipV="1">
              <a:off x="2634559" y="3590925"/>
              <a:ext cx="1385112" cy="685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99"/>
            <p:cNvCxnSpPr/>
            <p:nvPr/>
          </p:nvCxnSpPr>
          <p:spPr>
            <a:xfrm flipH="1" flipV="1">
              <a:off x="1215742" y="2452687"/>
              <a:ext cx="508692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400"/>
            <p:cNvCxnSpPr/>
            <p:nvPr/>
          </p:nvCxnSpPr>
          <p:spPr>
            <a:xfrm flipV="1">
              <a:off x="2534643" y="2452687"/>
              <a:ext cx="513357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401"/>
            <p:cNvCxnSpPr/>
            <p:nvPr/>
          </p:nvCxnSpPr>
          <p:spPr>
            <a:xfrm flipH="1" flipV="1">
              <a:off x="596639" y="1228725"/>
              <a:ext cx="323516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402"/>
            <p:cNvCxnSpPr/>
            <p:nvPr/>
          </p:nvCxnSpPr>
          <p:spPr>
            <a:xfrm flipV="1">
              <a:off x="1115824" y="1228725"/>
              <a:ext cx="325935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403"/>
            <p:cNvCxnSpPr/>
            <p:nvPr/>
          </p:nvCxnSpPr>
          <p:spPr>
            <a:xfrm flipH="1" flipV="1">
              <a:off x="2826881" y="1228725"/>
              <a:ext cx="323516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04"/>
            <p:cNvCxnSpPr/>
            <p:nvPr/>
          </p:nvCxnSpPr>
          <p:spPr>
            <a:xfrm flipV="1">
              <a:off x="3346066" y="1228725"/>
              <a:ext cx="325935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405"/>
            <p:cNvCxnSpPr/>
            <p:nvPr/>
          </p:nvCxnSpPr>
          <p:spPr>
            <a:xfrm flipH="1" flipV="1">
              <a:off x="5406646" y="1228725"/>
              <a:ext cx="323516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406"/>
            <p:cNvCxnSpPr/>
            <p:nvPr/>
          </p:nvCxnSpPr>
          <p:spPr>
            <a:xfrm flipV="1">
              <a:off x="5925831" y="1228725"/>
              <a:ext cx="325935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7"/>
            <p:cNvCxnSpPr/>
            <p:nvPr/>
          </p:nvCxnSpPr>
          <p:spPr>
            <a:xfrm flipH="1" flipV="1">
              <a:off x="7742155" y="1238250"/>
              <a:ext cx="323516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08"/>
            <p:cNvCxnSpPr/>
            <p:nvPr/>
          </p:nvCxnSpPr>
          <p:spPr>
            <a:xfrm flipV="1">
              <a:off x="8261340" y="1238250"/>
              <a:ext cx="325935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09"/>
            <p:cNvCxnSpPr/>
            <p:nvPr/>
          </p:nvCxnSpPr>
          <p:spPr>
            <a:xfrm flipV="1">
              <a:off x="5105400" y="3590927"/>
              <a:ext cx="1538070" cy="6857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10"/>
            <p:cNvCxnSpPr/>
            <p:nvPr/>
          </p:nvCxnSpPr>
          <p:spPr>
            <a:xfrm flipH="1" flipV="1">
              <a:off x="6247189" y="2443162"/>
              <a:ext cx="508692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11"/>
            <p:cNvCxnSpPr/>
            <p:nvPr/>
          </p:nvCxnSpPr>
          <p:spPr>
            <a:xfrm flipV="1">
              <a:off x="7566090" y="2443162"/>
              <a:ext cx="513357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535"/>
          <p:cNvSpPr/>
          <p:nvPr/>
        </p:nvSpPr>
        <p:spPr>
          <a:xfrm>
            <a:off x="2564802" y="3431270"/>
            <a:ext cx="3983536" cy="31416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532"/>
          <p:cNvCxnSpPr/>
          <p:nvPr/>
        </p:nvCxnSpPr>
        <p:spPr>
          <a:xfrm>
            <a:off x="2280626" y="5802001"/>
            <a:ext cx="4679577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Box 261"/>
              <p:cNvSpPr txBox="1"/>
              <p:nvPr/>
            </p:nvSpPr>
            <p:spPr>
              <a:xfrm>
                <a:off x="6823838" y="3562798"/>
                <a:ext cx="1383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dirty="0" smtClean="0"/>
                  <a:t> leaf nodes</a:t>
                </a:r>
                <a:endParaRPr lang="en-US" dirty="0"/>
              </a:p>
            </p:txBody>
          </p:sp>
        </mc:Choice>
        <mc:Fallback>
          <p:sp>
            <p:nvSpPr>
              <p:cNvPr id="262" name="TextBox 2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838" y="3562798"/>
                <a:ext cx="138339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35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Left Brace 262"/>
          <p:cNvSpPr/>
          <p:nvPr/>
        </p:nvSpPr>
        <p:spPr>
          <a:xfrm>
            <a:off x="1957176" y="3652074"/>
            <a:ext cx="254480" cy="1738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/>
              <p:cNvSpPr txBox="1"/>
              <p:nvPr/>
            </p:nvSpPr>
            <p:spPr>
              <a:xfrm>
                <a:off x="740817" y="4336589"/>
                <a:ext cx="12757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 smtClean="0"/>
                  <a:t> levels</a:t>
                </a:r>
                <a:endParaRPr lang="en-US" dirty="0"/>
              </a:p>
            </p:txBody>
          </p:sp>
        </mc:Choice>
        <mc:Fallback>
          <p:sp>
            <p:nvSpPr>
              <p:cNvPr id="264" name="TextBox 2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17" y="4336589"/>
                <a:ext cx="127579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435" t="-8197" r="-430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6" name="Group 374"/>
          <p:cNvGrpSpPr/>
          <p:nvPr/>
        </p:nvGrpSpPr>
        <p:grpSpPr>
          <a:xfrm>
            <a:off x="3937578" y="5961302"/>
            <a:ext cx="596471" cy="228808"/>
            <a:chOff x="1297964" y="4014788"/>
            <a:chExt cx="1390502" cy="533400"/>
          </a:xfrm>
        </p:grpSpPr>
        <p:sp>
          <p:nvSpPr>
            <p:cNvPr id="137" name="Rectangle 375"/>
            <p:cNvSpPr/>
            <p:nvPr/>
          </p:nvSpPr>
          <p:spPr>
            <a:xfrm>
              <a:off x="1297964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8" name="Rectangle 376"/>
            <p:cNvSpPr/>
            <p:nvPr/>
          </p:nvSpPr>
          <p:spPr>
            <a:xfrm>
              <a:off x="1497797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Rectangle 377"/>
            <p:cNvSpPr/>
            <p:nvPr/>
          </p:nvSpPr>
          <p:spPr>
            <a:xfrm>
              <a:off x="1693466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0" name="Rectangle 378"/>
            <p:cNvSpPr/>
            <p:nvPr/>
          </p:nvSpPr>
          <p:spPr>
            <a:xfrm>
              <a:off x="1893298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" name="Rectangle 379"/>
            <p:cNvSpPr/>
            <p:nvPr/>
          </p:nvSpPr>
          <p:spPr>
            <a:xfrm>
              <a:off x="2093131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2" name="Rectangle 380"/>
            <p:cNvSpPr/>
            <p:nvPr/>
          </p:nvSpPr>
          <p:spPr>
            <a:xfrm>
              <a:off x="2292964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3" name="Rectangle 381"/>
            <p:cNvSpPr/>
            <p:nvPr/>
          </p:nvSpPr>
          <p:spPr>
            <a:xfrm>
              <a:off x="2488633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3748253" y="617697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posMap</a:t>
            </a:r>
            <a:endParaRPr lang="en-US" dirty="0"/>
          </a:p>
        </p:txBody>
      </p:sp>
      <p:grpSp>
        <p:nvGrpSpPr>
          <p:cNvPr id="145" name="Group 374"/>
          <p:cNvGrpSpPr/>
          <p:nvPr/>
        </p:nvGrpSpPr>
        <p:grpSpPr>
          <a:xfrm>
            <a:off x="4835618" y="5961302"/>
            <a:ext cx="596471" cy="228808"/>
            <a:chOff x="1297964" y="4014788"/>
            <a:chExt cx="1390502" cy="533400"/>
          </a:xfrm>
        </p:grpSpPr>
        <p:sp>
          <p:nvSpPr>
            <p:cNvPr id="146" name="Rectangle 375"/>
            <p:cNvSpPr/>
            <p:nvPr/>
          </p:nvSpPr>
          <p:spPr>
            <a:xfrm>
              <a:off x="1297964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7" name="Rectangle 376"/>
            <p:cNvSpPr/>
            <p:nvPr/>
          </p:nvSpPr>
          <p:spPr>
            <a:xfrm>
              <a:off x="1497797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Rectangle 377"/>
            <p:cNvSpPr/>
            <p:nvPr/>
          </p:nvSpPr>
          <p:spPr>
            <a:xfrm>
              <a:off x="1693466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tangle 378"/>
            <p:cNvSpPr/>
            <p:nvPr/>
          </p:nvSpPr>
          <p:spPr>
            <a:xfrm>
              <a:off x="1893298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" name="Rectangle 379"/>
            <p:cNvSpPr/>
            <p:nvPr/>
          </p:nvSpPr>
          <p:spPr>
            <a:xfrm>
              <a:off x="2093131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Rectangle 380"/>
            <p:cNvSpPr/>
            <p:nvPr/>
          </p:nvSpPr>
          <p:spPr>
            <a:xfrm>
              <a:off x="2292964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2" name="Rectangle 381"/>
            <p:cNvSpPr/>
            <p:nvPr/>
          </p:nvSpPr>
          <p:spPr>
            <a:xfrm>
              <a:off x="2488633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4797791" y="6175259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5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258"/>
          <p:cNvSpPr/>
          <p:nvPr/>
        </p:nvSpPr>
        <p:spPr>
          <a:xfrm>
            <a:off x="2416767" y="3562798"/>
            <a:ext cx="4292301" cy="362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4184"/>
            <a:ext cx="7886700" cy="78416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Tree-Based ORAM (cont’d)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258350"/>
                <a:ext cx="8031257" cy="478744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200" dirty="0" smtClean="0"/>
                  <a:t>Basic invariant:</a:t>
                </a:r>
                <a:r>
                  <a:rPr lang="en-US" sz="2200" dirty="0"/>
                  <a:t> </a:t>
                </a:r>
                <a:r>
                  <a:rPr lang="en-US" sz="2200" dirty="0" smtClean="0"/>
                  <a:t>Item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sz="2200" dirty="0" smtClean="0"/>
                  <a:t> must resides in </a:t>
                </a:r>
                <a:r>
                  <a:rPr lang="en-US" sz="2200" b="1" i="1" u="sng" dirty="0" smtClean="0"/>
                  <a:t>the path starting from the tree root to leaf node </a:t>
                </a:r>
                <a14:m>
                  <m:oMath xmlns:m="http://schemas.openxmlformats.org/officeDocument/2006/math">
                    <m:r>
                      <a:rPr lang="en-US" sz="2200" b="1" i="1" u="sng" smtClean="0">
                        <a:latin typeface="Cambria Math" charset="0"/>
                      </a:rPr>
                      <m:t>𝒑𝒐𝒔𝑴𝒂𝒑</m:t>
                    </m:r>
                    <m:r>
                      <a:rPr lang="en-US" sz="2200" b="1" i="1" u="sng" smtClean="0">
                        <a:latin typeface="Cambria Math" charset="0"/>
                      </a:rPr>
                      <m:t>[</m:t>
                    </m:r>
                    <m:r>
                      <a:rPr lang="en-US" sz="2200" b="1" i="1" u="sng" smtClean="0">
                        <a:latin typeface="Cambria Math" charset="0"/>
                      </a:rPr>
                      <m:t>𝒊</m:t>
                    </m:r>
                    <m:r>
                      <a:rPr lang="en-US" sz="2200" b="1" i="1" u="sng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2200" dirty="0" smtClean="0"/>
                  <a:t>.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200" b="1" dirty="0" smtClean="0">
                    <a:solidFill>
                      <a:srgbClr val="FF0000"/>
                    </a:solidFill>
                  </a:rPr>
                  <a:t>Retrieve the whole path</a:t>
                </a:r>
                <a:r>
                  <a:rPr lang="en-US" sz="2200" dirty="0" smtClean="0"/>
                  <a:t> that may contain the item and push all items on the path in </a:t>
                </a:r>
                <a:r>
                  <a:rPr lang="en-US" sz="2200" b="1" dirty="0" smtClean="0">
                    <a:solidFill>
                      <a:srgbClr val="FF0000"/>
                    </a:solidFill>
                  </a:rPr>
                  <a:t>client’s private stash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200" dirty="0" smtClean="0"/>
                  <a:t>Try to </a:t>
                </a:r>
                <a:r>
                  <a:rPr lang="en-US" sz="2200" b="1" dirty="0" smtClean="0">
                    <a:solidFill>
                      <a:srgbClr val="FF0000"/>
                    </a:solidFill>
                  </a:rPr>
                  <a:t>put items in the stash back to the tree</a:t>
                </a:r>
                <a:r>
                  <a:rPr lang="en-US" sz="2200" dirty="0" smtClean="0"/>
                  <a:t> while keep the basic invariant</a:t>
                </a:r>
              </a:p>
            </p:txBody>
          </p:sp>
        </mc:Choice>
        <mc:Fallback>
          <p:sp>
            <p:nvSpPr>
              <p:cNvPr id="2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258350"/>
                <a:ext cx="8031257" cy="4787448"/>
              </a:xfrm>
              <a:blipFill rotWithShape="0">
                <a:blip r:embed="rId3"/>
                <a:stretch>
                  <a:fillRect l="-835" t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662068" y="5278781"/>
            <a:ext cx="114307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Server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2356" y="5745846"/>
            <a:ext cx="104695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Client</a:t>
            </a:r>
          </a:p>
        </p:txBody>
      </p:sp>
      <p:grpSp>
        <p:nvGrpSpPr>
          <p:cNvPr id="8" name="Group 374"/>
          <p:cNvGrpSpPr/>
          <p:nvPr/>
        </p:nvGrpSpPr>
        <p:grpSpPr>
          <a:xfrm>
            <a:off x="3937578" y="5961302"/>
            <a:ext cx="596471" cy="228808"/>
            <a:chOff x="1297964" y="4014788"/>
            <a:chExt cx="1390502" cy="533400"/>
          </a:xfrm>
        </p:grpSpPr>
        <p:sp>
          <p:nvSpPr>
            <p:cNvPr id="9" name="Rectangle 375"/>
            <p:cNvSpPr/>
            <p:nvPr/>
          </p:nvSpPr>
          <p:spPr>
            <a:xfrm>
              <a:off x="1297964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376"/>
            <p:cNvSpPr/>
            <p:nvPr/>
          </p:nvSpPr>
          <p:spPr>
            <a:xfrm>
              <a:off x="1497797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377"/>
            <p:cNvSpPr/>
            <p:nvPr/>
          </p:nvSpPr>
          <p:spPr>
            <a:xfrm>
              <a:off x="1693466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378"/>
            <p:cNvSpPr/>
            <p:nvPr/>
          </p:nvSpPr>
          <p:spPr>
            <a:xfrm>
              <a:off x="1893298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379"/>
            <p:cNvSpPr/>
            <p:nvPr/>
          </p:nvSpPr>
          <p:spPr>
            <a:xfrm>
              <a:off x="2093131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380"/>
            <p:cNvSpPr/>
            <p:nvPr/>
          </p:nvSpPr>
          <p:spPr>
            <a:xfrm>
              <a:off x="2292964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381"/>
            <p:cNvSpPr/>
            <p:nvPr/>
          </p:nvSpPr>
          <p:spPr>
            <a:xfrm>
              <a:off x="2488633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382"/>
          <p:cNvGrpSpPr/>
          <p:nvPr/>
        </p:nvGrpSpPr>
        <p:grpSpPr>
          <a:xfrm>
            <a:off x="2725313" y="3637837"/>
            <a:ext cx="3727258" cy="1752600"/>
            <a:chOff x="152400" y="623887"/>
            <a:chExt cx="8902882" cy="4186238"/>
          </a:xfrm>
        </p:grpSpPr>
        <p:grpSp>
          <p:nvGrpSpPr>
            <p:cNvPr id="17" name="Group 383"/>
            <p:cNvGrpSpPr/>
            <p:nvPr/>
          </p:nvGrpSpPr>
          <p:grpSpPr>
            <a:xfrm>
              <a:off x="1724434" y="3057525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102" name="Rectangle 468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469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470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471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384"/>
            <p:cNvGrpSpPr/>
            <p:nvPr/>
          </p:nvGrpSpPr>
          <p:grpSpPr>
            <a:xfrm>
              <a:off x="152400" y="623887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98" name="Rectangle 464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465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466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467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385"/>
            <p:cNvGrpSpPr/>
            <p:nvPr/>
          </p:nvGrpSpPr>
          <p:grpSpPr>
            <a:xfrm>
              <a:off x="1142010" y="623887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94" name="Rectangle 460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461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ctangle 462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Rectangle 463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386"/>
            <p:cNvGrpSpPr/>
            <p:nvPr/>
          </p:nvGrpSpPr>
          <p:grpSpPr>
            <a:xfrm>
              <a:off x="2334810" y="623887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90" name="Rectangle 456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457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458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459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 387"/>
            <p:cNvGrpSpPr/>
            <p:nvPr/>
          </p:nvGrpSpPr>
          <p:grpSpPr>
            <a:xfrm>
              <a:off x="3324421" y="623887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86" name="Rectangle 452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453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454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455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388"/>
            <p:cNvGrpSpPr/>
            <p:nvPr/>
          </p:nvGrpSpPr>
          <p:grpSpPr>
            <a:xfrm>
              <a:off x="620406" y="1838325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82" name="Rectangle 448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449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450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451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389"/>
            <p:cNvGrpSpPr/>
            <p:nvPr/>
          </p:nvGrpSpPr>
          <p:grpSpPr>
            <a:xfrm>
              <a:off x="2826881" y="1838325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78" name="Rectangle 444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445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446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447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390"/>
            <p:cNvGrpSpPr/>
            <p:nvPr/>
          </p:nvGrpSpPr>
          <p:grpSpPr>
            <a:xfrm>
              <a:off x="4171875" y="4276725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74" name="Rectangle 440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441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442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443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391"/>
            <p:cNvGrpSpPr/>
            <p:nvPr/>
          </p:nvGrpSpPr>
          <p:grpSpPr>
            <a:xfrm>
              <a:off x="6778443" y="3057525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70" name="Rectangle 436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437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438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439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oup 392"/>
            <p:cNvGrpSpPr/>
            <p:nvPr/>
          </p:nvGrpSpPr>
          <p:grpSpPr>
            <a:xfrm>
              <a:off x="4958610" y="623887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66" name="Rectangle 432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433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434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435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 393"/>
            <p:cNvGrpSpPr/>
            <p:nvPr/>
          </p:nvGrpSpPr>
          <p:grpSpPr>
            <a:xfrm>
              <a:off x="5948220" y="623887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62" name="Rectangle 428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429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430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431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394"/>
            <p:cNvGrpSpPr/>
            <p:nvPr/>
          </p:nvGrpSpPr>
          <p:grpSpPr>
            <a:xfrm>
              <a:off x="7270504" y="623887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58" name="Rectangle 424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425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426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427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Group 395"/>
            <p:cNvGrpSpPr/>
            <p:nvPr/>
          </p:nvGrpSpPr>
          <p:grpSpPr>
            <a:xfrm>
              <a:off x="8260115" y="623887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54" name="Rectangle 420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421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422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423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396"/>
            <p:cNvGrpSpPr/>
            <p:nvPr/>
          </p:nvGrpSpPr>
          <p:grpSpPr>
            <a:xfrm>
              <a:off x="5421104" y="1838325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50" name="Rectangle 416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417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418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419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97"/>
            <p:cNvGrpSpPr/>
            <p:nvPr/>
          </p:nvGrpSpPr>
          <p:grpSpPr>
            <a:xfrm>
              <a:off x="7770607" y="1838325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46" name="Rectangle 412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13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14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15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2" name="Straight Arrow Connector 398"/>
            <p:cNvCxnSpPr/>
            <p:nvPr/>
          </p:nvCxnSpPr>
          <p:spPr>
            <a:xfrm flipH="1" flipV="1">
              <a:off x="2634559" y="3590925"/>
              <a:ext cx="1385112" cy="685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99"/>
            <p:cNvCxnSpPr/>
            <p:nvPr/>
          </p:nvCxnSpPr>
          <p:spPr>
            <a:xfrm flipH="1" flipV="1">
              <a:off x="1215742" y="2452687"/>
              <a:ext cx="508692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400"/>
            <p:cNvCxnSpPr/>
            <p:nvPr/>
          </p:nvCxnSpPr>
          <p:spPr>
            <a:xfrm flipV="1">
              <a:off x="2534643" y="2452687"/>
              <a:ext cx="513357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401"/>
            <p:cNvCxnSpPr/>
            <p:nvPr/>
          </p:nvCxnSpPr>
          <p:spPr>
            <a:xfrm flipH="1" flipV="1">
              <a:off x="596639" y="1228725"/>
              <a:ext cx="323516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402"/>
            <p:cNvCxnSpPr/>
            <p:nvPr/>
          </p:nvCxnSpPr>
          <p:spPr>
            <a:xfrm flipV="1">
              <a:off x="1115824" y="1228725"/>
              <a:ext cx="325935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403"/>
            <p:cNvCxnSpPr/>
            <p:nvPr/>
          </p:nvCxnSpPr>
          <p:spPr>
            <a:xfrm flipH="1" flipV="1">
              <a:off x="2826881" y="1228725"/>
              <a:ext cx="323516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04"/>
            <p:cNvCxnSpPr/>
            <p:nvPr/>
          </p:nvCxnSpPr>
          <p:spPr>
            <a:xfrm flipV="1">
              <a:off x="3346066" y="1228725"/>
              <a:ext cx="325935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405"/>
            <p:cNvCxnSpPr/>
            <p:nvPr/>
          </p:nvCxnSpPr>
          <p:spPr>
            <a:xfrm flipH="1" flipV="1">
              <a:off x="5406646" y="1228725"/>
              <a:ext cx="323516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406"/>
            <p:cNvCxnSpPr/>
            <p:nvPr/>
          </p:nvCxnSpPr>
          <p:spPr>
            <a:xfrm flipV="1">
              <a:off x="5925831" y="1228725"/>
              <a:ext cx="325935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7"/>
            <p:cNvCxnSpPr/>
            <p:nvPr/>
          </p:nvCxnSpPr>
          <p:spPr>
            <a:xfrm flipH="1" flipV="1">
              <a:off x="7742155" y="1238250"/>
              <a:ext cx="323516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08"/>
            <p:cNvCxnSpPr/>
            <p:nvPr/>
          </p:nvCxnSpPr>
          <p:spPr>
            <a:xfrm flipV="1">
              <a:off x="8261340" y="1238250"/>
              <a:ext cx="325935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09"/>
            <p:cNvCxnSpPr/>
            <p:nvPr/>
          </p:nvCxnSpPr>
          <p:spPr>
            <a:xfrm flipV="1">
              <a:off x="5105400" y="3590927"/>
              <a:ext cx="1538070" cy="6857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10"/>
            <p:cNvCxnSpPr/>
            <p:nvPr/>
          </p:nvCxnSpPr>
          <p:spPr>
            <a:xfrm flipH="1" flipV="1">
              <a:off x="6247189" y="2443162"/>
              <a:ext cx="508692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11"/>
            <p:cNvCxnSpPr/>
            <p:nvPr/>
          </p:nvCxnSpPr>
          <p:spPr>
            <a:xfrm flipV="1">
              <a:off x="7566090" y="2443162"/>
              <a:ext cx="513357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535"/>
          <p:cNvSpPr/>
          <p:nvPr/>
        </p:nvSpPr>
        <p:spPr>
          <a:xfrm>
            <a:off x="2564802" y="3431271"/>
            <a:ext cx="3983536" cy="31133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532"/>
          <p:cNvCxnSpPr/>
          <p:nvPr/>
        </p:nvCxnSpPr>
        <p:spPr>
          <a:xfrm>
            <a:off x="2280626" y="5802001"/>
            <a:ext cx="4679577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3748253" y="617697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posMap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Box 261"/>
              <p:cNvSpPr txBox="1"/>
              <p:nvPr/>
            </p:nvSpPr>
            <p:spPr>
              <a:xfrm>
                <a:off x="6823838" y="3562798"/>
                <a:ext cx="1383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dirty="0" smtClean="0"/>
                  <a:t> leaf nodes</a:t>
                </a:r>
                <a:endParaRPr lang="en-US" dirty="0"/>
              </a:p>
            </p:txBody>
          </p:sp>
        </mc:Choice>
        <mc:Fallback>
          <p:sp>
            <p:nvSpPr>
              <p:cNvPr id="262" name="TextBox 2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838" y="3562798"/>
                <a:ext cx="138339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35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Left Brace 262"/>
          <p:cNvSpPr/>
          <p:nvPr/>
        </p:nvSpPr>
        <p:spPr>
          <a:xfrm>
            <a:off x="1957176" y="3652074"/>
            <a:ext cx="254480" cy="1738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/>
              <p:cNvSpPr txBox="1"/>
              <p:nvPr/>
            </p:nvSpPr>
            <p:spPr>
              <a:xfrm>
                <a:off x="740817" y="4336589"/>
                <a:ext cx="12757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 smtClean="0"/>
                  <a:t> levels</a:t>
                </a:r>
                <a:endParaRPr lang="en-US" dirty="0"/>
              </a:p>
            </p:txBody>
          </p:sp>
        </mc:Choice>
        <mc:Fallback>
          <p:sp>
            <p:nvSpPr>
              <p:cNvPr id="264" name="TextBox 2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17" y="4336589"/>
                <a:ext cx="127579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435" t="-8197" r="-430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374"/>
          <p:cNvGrpSpPr/>
          <p:nvPr/>
        </p:nvGrpSpPr>
        <p:grpSpPr>
          <a:xfrm>
            <a:off x="4835618" y="5961302"/>
            <a:ext cx="596471" cy="228808"/>
            <a:chOff x="1297964" y="4014788"/>
            <a:chExt cx="1390502" cy="533400"/>
          </a:xfrm>
        </p:grpSpPr>
        <p:sp>
          <p:nvSpPr>
            <p:cNvPr id="112" name="Rectangle 375"/>
            <p:cNvSpPr/>
            <p:nvPr/>
          </p:nvSpPr>
          <p:spPr>
            <a:xfrm>
              <a:off x="1297964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" name="Rectangle 376"/>
            <p:cNvSpPr/>
            <p:nvPr/>
          </p:nvSpPr>
          <p:spPr>
            <a:xfrm>
              <a:off x="1497797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4" name="Rectangle 377"/>
            <p:cNvSpPr/>
            <p:nvPr/>
          </p:nvSpPr>
          <p:spPr>
            <a:xfrm>
              <a:off x="1693466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5" name="Rectangle 378"/>
            <p:cNvSpPr/>
            <p:nvPr/>
          </p:nvSpPr>
          <p:spPr>
            <a:xfrm>
              <a:off x="1893298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6" name="Rectangle 379"/>
            <p:cNvSpPr/>
            <p:nvPr/>
          </p:nvSpPr>
          <p:spPr>
            <a:xfrm>
              <a:off x="2093131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7" name="Rectangle 380"/>
            <p:cNvSpPr/>
            <p:nvPr/>
          </p:nvSpPr>
          <p:spPr>
            <a:xfrm>
              <a:off x="2292964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Rectangle 381"/>
            <p:cNvSpPr/>
            <p:nvPr/>
          </p:nvSpPr>
          <p:spPr>
            <a:xfrm>
              <a:off x="2488633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797791" y="6175259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1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4184"/>
            <a:ext cx="7886700" cy="784166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417740"/>
            <a:ext cx="7131167" cy="48850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A lot of “</a:t>
            </a:r>
            <a:r>
              <a:rPr lang="en-US" sz="2400" b="1" dirty="0">
                <a:solidFill>
                  <a:srgbClr val="FF0000"/>
                </a:solidFill>
              </a:rPr>
              <a:t>big</a:t>
            </a:r>
            <a:r>
              <a:rPr lang="en-US" sz="2400" dirty="0"/>
              <a:t>” data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400" dirty="0"/>
              <a:t>Rise of </a:t>
            </a:r>
            <a:r>
              <a:rPr lang="en-US" sz="2400" b="1" dirty="0">
                <a:solidFill>
                  <a:srgbClr val="FF0000"/>
                </a:solidFill>
              </a:rPr>
              <a:t>cloud computing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</a:rPr>
              <a:t>Pay-as-you-go model </a:t>
            </a:r>
            <a:r>
              <a:rPr lang="en-US" sz="2400" dirty="0"/>
              <a:t>for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2400" dirty="0"/>
              <a:t>   public clouds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</a:rPr>
              <a:t>Outsourced</a:t>
            </a:r>
            <a:r>
              <a:rPr lang="en-US" sz="2400" dirty="0"/>
              <a:t> data storage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</a:rPr>
              <a:t>Security concerns</a:t>
            </a:r>
            <a:r>
              <a:rPr lang="en-US" sz="2400" dirty="0"/>
              <a:t> behind outsourcing data to public clouds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41118" y="605415"/>
            <a:ext cx="3590342" cy="333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02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7355" y="1216421"/>
                <a:ext cx="8229600" cy="1247434"/>
              </a:xfrm>
              <a:ln>
                <a:solidFill>
                  <a:schemeClr val="bg1"/>
                </a:solidFill>
              </a:ln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Size of position map: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𝒄𝑵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, </a:t>
                </a:r>
                <a:r>
                  <a:rPr lang="en-US" sz="2000" dirty="0"/>
                  <a:t>may not affordable even though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is small</a:t>
                </a:r>
              </a:p>
              <a:p>
                <a:r>
                  <a:rPr lang="en-US" sz="2000" b="1" u="sng" dirty="0"/>
                  <a:t>Store the position map in another ORAM.</a:t>
                </a:r>
              </a:p>
              <a:p>
                <a:r>
                  <a:rPr lang="en-US" sz="2000" dirty="0"/>
                  <a:t>Do this recursively.</a:t>
                </a:r>
              </a:p>
            </p:txBody>
          </p:sp>
        </mc:Choice>
        <mc:Fallback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355" y="1216421"/>
                <a:ext cx="8229600" cy="1247434"/>
              </a:xfrm>
              <a:blipFill rotWithShape="0">
                <a:blip r:embed="rId2"/>
                <a:stretch>
                  <a:fillRect l="-592" t="-4854" b="-242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532"/>
          <p:cNvCxnSpPr/>
          <p:nvPr/>
        </p:nvCxnSpPr>
        <p:spPr>
          <a:xfrm>
            <a:off x="254717" y="5507940"/>
            <a:ext cx="87128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8266" y="5031350"/>
            <a:ext cx="114307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Server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8554" y="5498415"/>
            <a:ext cx="104695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Client</a:t>
            </a:r>
          </a:p>
        </p:txBody>
      </p:sp>
      <p:grpSp>
        <p:nvGrpSpPr>
          <p:cNvPr id="12" name="Group 374"/>
          <p:cNvGrpSpPr/>
          <p:nvPr/>
        </p:nvGrpSpPr>
        <p:grpSpPr>
          <a:xfrm>
            <a:off x="2076912" y="5736436"/>
            <a:ext cx="596471" cy="228808"/>
            <a:chOff x="1297964" y="4014788"/>
            <a:chExt cx="1390502" cy="533400"/>
          </a:xfrm>
        </p:grpSpPr>
        <p:sp>
          <p:nvSpPr>
            <p:cNvPr id="13" name="Rectangle 375"/>
            <p:cNvSpPr/>
            <p:nvPr/>
          </p:nvSpPr>
          <p:spPr>
            <a:xfrm>
              <a:off x="1297964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376"/>
            <p:cNvSpPr/>
            <p:nvPr/>
          </p:nvSpPr>
          <p:spPr>
            <a:xfrm>
              <a:off x="1497797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377"/>
            <p:cNvSpPr/>
            <p:nvPr/>
          </p:nvSpPr>
          <p:spPr>
            <a:xfrm>
              <a:off x="1693466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378"/>
            <p:cNvSpPr/>
            <p:nvPr/>
          </p:nvSpPr>
          <p:spPr>
            <a:xfrm>
              <a:off x="1893298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379"/>
            <p:cNvSpPr/>
            <p:nvPr/>
          </p:nvSpPr>
          <p:spPr>
            <a:xfrm>
              <a:off x="2093131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ectangle 380"/>
            <p:cNvSpPr/>
            <p:nvPr/>
          </p:nvSpPr>
          <p:spPr>
            <a:xfrm>
              <a:off x="2292964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381"/>
            <p:cNvSpPr/>
            <p:nvPr/>
          </p:nvSpPr>
          <p:spPr>
            <a:xfrm>
              <a:off x="2488633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382"/>
          <p:cNvGrpSpPr/>
          <p:nvPr/>
        </p:nvGrpSpPr>
        <p:grpSpPr>
          <a:xfrm>
            <a:off x="541511" y="3390406"/>
            <a:ext cx="3727258" cy="1752600"/>
            <a:chOff x="152400" y="623887"/>
            <a:chExt cx="8902882" cy="4186238"/>
          </a:xfrm>
        </p:grpSpPr>
        <p:grpSp>
          <p:nvGrpSpPr>
            <p:cNvPr id="21" name="Group 383"/>
            <p:cNvGrpSpPr/>
            <p:nvPr/>
          </p:nvGrpSpPr>
          <p:grpSpPr>
            <a:xfrm>
              <a:off x="1724434" y="3057525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107" name="Rectangle 468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469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470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471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384"/>
            <p:cNvGrpSpPr/>
            <p:nvPr/>
          </p:nvGrpSpPr>
          <p:grpSpPr>
            <a:xfrm>
              <a:off x="152400" y="623887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103" name="Rectangle 464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465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466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467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385"/>
            <p:cNvGrpSpPr/>
            <p:nvPr/>
          </p:nvGrpSpPr>
          <p:grpSpPr>
            <a:xfrm>
              <a:off x="1142010" y="623887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99" name="Rectangle 460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461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462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ectangle 463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386"/>
            <p:cNvGrpSpPr/>
            <p:nvPr/>
          </p:nvGrpSpPr>
          <p:grpSpPr>
            <a:xfrm>
              <a:off x="2334810" y="623887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95" name="Rectangle 456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ctangle 457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Rectangle 458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459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387"/>
            <p:cNvGrpSpPr/>
            <p:nvPr/>
          </p:nvGrpSpPr>
          <p:grpSpPr>
            <a:xfrm>
              <a:off x="3324421" y="623887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91" name="Rectangle 452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453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454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455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oup 388"/>
            <p:cNvGrpSpPr/>
            <p:nvPr/>
          </p:nvGrpSpPr>
          <p:grpSpPr>
            <a:xfrm>
              <a:off x="620406" y="1838325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87" name="Rectangle 448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449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450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451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 389"/>
            <p:cNvGrpSpPr/>
            <p:nvPr/>
          </p:nvGrpSpPr>
          <p:grpSpPr>
            <a:xfrm>
              <a:off x="2826881" y="1838325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83" name="Rectangle 444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445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446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447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390"/>
            <p:cNvGrpSpPr/>
            <p:nvPr/>
          </p:nvGrpSpPr>
          <p:grpSpPr>
            <a:xfrm>
              <a:off x="4171875" y="4276725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79" name="Rectangle 440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441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442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443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Group 391"/>
            <p:cNvGrpSpPr/>
            <p:nvPr/>
          </p:nvGrpSpPr>
          <p:grpSpPr>
            <a:xfrm>
              <a:off x="6778443" y="3057525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75" name="Rectangle 436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437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438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439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392"/>
            <p:cNvGrpSpPr/>
            <p:nvPr/>
          </p:nvGrpSpPr>
          <p:grpSpPr>
            <a:xfrm>
              <a:off x="4958610" y="623887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71" name="Rectangle 432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433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434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435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93"/>
            <p:cNvGrpSpPr/>
            <p:nvPr/>
          </p:nvGrpSpPr>
          <p:grpSpPr>
            <a:xfrm>
              <a:off x="5948220" y="623887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66" name="Rectangle 428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429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430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431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94"/>
            <p:cNvGrpSpPr/>
            <p:nvPr/>
          </p:nvGrpSpPr>
          <p:grpSpPr>
            <a:xfrm>
              <a:off x="7270504" y="623887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62" name="Rectangle 424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425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426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427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95"/>
            <p:cNvGrpSpPr/>
            <p:nvPr/>
          </p:nvGrpSpPr>
          <p:grpSpPr>
            <a:xfrm>
              <a:off x="8260115" y="623887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58" name="Rectangle 420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421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422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423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396"/>
            <p:cNvGrpSpPr/>
            <p:nvPr/>
          </p:nvGrpSpPr>
          <p:grpSpPr>
            <a:xfrm>
              <a:off x="5421104" y="1838325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54" name="Rectangle 416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417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418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419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97"/>
            <p:cNvGrpSpPr/>
            <p:nvPr/>
          </p:nvGrpSpPr>
          <p:grpSpPr>
            <a:xfrm>
              <a:off x="7770607" y="1838325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50" name="Rectangle 412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413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414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415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6" name="Straight Arrow Connector 398"/>
            <p:cNvCxnSpPr/>
            <p:nvPr/>
          </p:nvCxnSpPr>
          <p:spPr>
            <a:xfrm flipH="1" flipV="1">
              <a:off x="2634559" y="3590925"/>
              <a:ext cx="1385112" cy="685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99"/>
            <p:cNvCxnSpPr/>
            <p:nvPr/>
          </p:nvCxnSpPr>
          <p:spPr>
            <a:xfrm flipH="1" flipV="1">
              <a:off x="1215742" y="2452687"/>
              <a:ext cx="508692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00"/>
            <p:cNvCxnSpPr/>
            <p:nvPr/>
          </p:nvCxnSpPr>
          <p:spPr>
            <a:xfrm flipV="1">
              <a:off x="2534643" y="2452687"/>
              <a:ext cx="513357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401"/>
            <p:cNvCxnSpPr/>
            <p:nvPr/>
          </p:nvCxnSpPr>
          <p:spPr>
            <a:xfrm flipH="1" flipV="1">
              <a:off x="596639" y="1228725"/>
              <a:ext cx="323516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402"/>
            <p:cNvCxnSpPr/>
            <p:nvPr/>
          </p:nvCxnSpPr>
          <p:spPr>
            <a:xfrm flipV="1">
              <a:off x="1115824" y="1228725"/>
              <a:ext cx="325935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3"/>
            <p:cNvCxnSpPr/>
            <p:nvPr/>
          </p:nvCxnSpPr>
          <p:spPr>
            <a:xfrm flipH="1" flipV="1">
              <a:off x="2826881" y="1228725"/>
              <a:ext cx="323516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04"/>
            <p:cNvCxnSpPr/>
            <p:nvPr/>
          </p:nvCxnSpPr>
          <p:spPr>
            <a:xfrm flipV="1">
              <a:off x="3346066" y="1228725"/>
              <a:ext cx="325935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05"/>
            <p:cNvCxnSpPr/>
            <p:nvPr/>
          </p:nvCxnSpPr>
          <p:spPr>
            <a:xfrm flipH="1" flipV="1">
              <a:off x="5406646" y="1228725"/>
              <a:ext cx="323516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06"/>
            <p:cNvCxnSpPr/>
            <p:nvPr/>
          </p:nvCxnSpPr>
          <p:spPr>
            <a:xfrm flipV="1">
              <a:off x="5925831" y="1228725"/>
              <a:ext cx="325935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07"/>
            <p:cNvCxnSpPr/>
            <p:nvPr/>
          </p:nvCxnSpPr>
          <p:spPr>
            <a:xfrm flipH="1" flipV="1">
              <a:off x="7742155" y="1238250"/>
              <a:ext cx="323516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08"/>
            <p:cNvCxnSpPr/>
            <p:nvPr/>
          </p:nvCxnSpPr>
          <p:spPr>
            <a:xfrm flipV="1">
              <a:off x="8261340" y="1238250"/>
              <a:ext cx="325935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09"/>
            <p:cNvCxnSpPr/>
            <p:nvPr/>
          </p:nvCxnSpPr>
          <p:spPr>
            <a:xfrm flipV="1">
              <a:off x="5105400" y="3590927"/>
              <a:ext cx="1538070" cy="6857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10"/>
            <p:cNvCxnSpPr/>
            <p:nvPr/>
          </p:nvCxnSpPr>
          <p:spPr>
            <a:xfrm flipH="1" flipV="1">
              <a:off x="6247189" y="2443162"/>
              <a:ext cx="508692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11"/>
            <p:cNvCxnSpPr/>
            <p:nvPr/>
          </p:nvCxnSpPr>
          <p:spPr>
            <a:xfrm flipV="1">
              <a:off x="7566090" y="2443162"/>
              <a:ext cx="513357" cy="52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535"/>
          <p:cNvSpPr/>
          <p:nvPr/>
        </p:nvSpPr>
        <p:spPr>
          <a:xfrm>
            <a:off x="381000" y="3183840"/>
            <a:ext cx="3983536" cy="29337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2" name="Group 563"/>
          <p:cNvGrpSpPr/>
          <p:nvPr/>
        </p:nvGrpSpPr>
        <p:grpSpPr>
          <a:xfrm>
            <a:off x="4724320" y="3753288"/>
            <a:ext cx="1965578" cy="2364252"/>
            <a:chOff x="4724320" y="2605302"/>
            <a:chExt cx="1965578" cy="2364252"/>
          </a:xfrm>
        </p:grpSpPr>
        <p:grpSp>
          <p:nvGrpSpPr>
            <p:cNvPr id="113" name="Group 472"/>
            <p:cNvGrpSpPr/>
            <p:nvPr/>
          </p:nvGrpSpPr>
          <p:grpSpPr>
            <a:xfrm>
              <a:off x="4876605" y="2752847"/>
              <a:ext cx="1660893" cy="1242173"/>
              <a:chOff x="4419600" y="1444816"/>
              <a:chExt cx="1660893" cy="1242173"/>
            </a:xfrm>
          </p:grpSpPr>
          <p:grpSp>
            <p:nvGrpSpPr>
              <p:cNvPr id="123" name="Group 473"/>
              <p:cNvGrpSpPr/>
              <p:nvPr/>
            </p:nvGrpSpPr>
            <p:grpSpPr>
              <a:xfrm>
                <a:off x="5077744" y="2463677"/>
                <a:ext cx="332903" cy="223312"/>
                <a:chOff x="3481387" y="4248150"/>
                <a:chExt cx="909637" cy="533400"/>
              </a:xfrm>
              <a:solidFill>
                <a:schemeClr val="bg1"/>
              </a:solidFill>
            </p:grpSpPr>
            <p:sp>
              <p:nvSpPr>
                <p:cNvPr id="160" name="Rectangle 510"/>
                <p:cNvSpPr/>
                <p:nvPr/>
              </p:nvSpPr>
              <p:spPr>
                <a:xfrm>
                  <a:off x="34813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Rectangle 511"/>
                <p:cNvSpPr/>
                <p:nvPr/>
              </p:nvSpPr>
              <p:spPr>
                <a:xfrm>
                  <a:off x="37099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Rectangle 512"/>
                <p:cNvSpPr/>
                <p:nvPr/>
              </p:nvSpPr>
              <p:spPr>
                <a:xfrm>
                  <a:off x="39338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Rectangle 513"/>
                <p:cNvSpPr/>
                <p:nvPr/>
              </p:nvSpPr>
              <p:spPr>
                <a:xfrm>
                  <a:off x="41624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4" name="Group 474"/>
              <p:cNvGrpSpPr/>
              <p:nvPr/>
            </p:nvGrpSpPr>
            <p:grpSpPr>
              <a:xfrm>
                <a:off x="4419600" y="1444816"/>
                <a:ext cx="332903" cy="223312"/>
                <a:chOff x="3481387" y="4248150"/>
                <a:chExt cx="909637" cy="533400"/>
              </a:xfrm>
              <a:solidFill>
                <a:schemeClr val="bg1"/>
              </a:solidFill>
            </p:grpSpPr>
            <p:sp>
              <p:nvSpPr>
                <p:cNvPr id="156" name="Rectangle 506"/>
                <p:cNvSpPr/>
                <p:nvPr/>
              </p:nvSpPr>
              <p:spPr>
                <a:xfrm>
                  <a:off x="34813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Rectangle 507"/>
                <p:cNvSpPr/>
                <p:nvPr/>
              </p:nvSpPr>
              <p:spPr>
                <a:xfrm>
                  <a:off x="37099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Rectangle 508"/>
                <p:cNvSpPr/>
                <p:nvPr/>
              </p:nvSpPr>
              <p:spPr>
                <a:xfrm>
                  <a:off x="39338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Rectangle 509"/>
                <p:cNvSpPr/>
                <p:nvPr/>
              </p:nvSpPr>
              <p:spPr>
                <a:xfrm>
                  <a:off x="41624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5" name="Group 475"/>
              <p:cNvGrpSpPr/>
              <p:nvPr/>
            </p:nvGrpSpPr>
            <p:grpSpPr>
              <a:xfrm>
                <a:off x="4833908" y="1444816"/>
                <a:ext cx="332903" cy="223312"/>
                <a:chOff x="3481387" y="4248150"/>
                <a:chExt cx="909637" cy="533400"/>
              </a:xfrm>
              <a:solidFill>
                <a:schemeClr val="bg1"/>
              </a:solidFill>
            </p:grpSpPr>
            <p:sp>
              <p:nvSpPr>
                <p:cNvPr id="152" name="Rectangle 502"/>
                <p:cNvSpPr/>
                <p:nvPr/>
              </p:nvSpPr>
              <p:spPr>
                <a:xfrm>
                  <a:off x="34813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Rectangle 503"/>
                <p:cNvSpPr/>
                <p:nvPr/>
              </p:nvSpPr>
              <p:spPr>
                <a:xfrm>
                  <a:off x="37099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Rectangle 504"/>
                <p:cNvSpPr/>
                <p:nvPr/>
              </p:nvSpPr>
              <p:spPr>
                <a:xfrm>
                  <a:off x="39338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Rectangle 505"/>
                <p:cNvSpPr/>
                <p:nvPr/>
              </p:nvSpPr>
              <p:spPr>
                <a:xfrm>
                  <a:off x="41624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6" name="Group 476"/>
              <p:cNvGrpSpPr/>
              <p:nvPr/>
            </p:nvGrpSpPr>
            <p:grpSpPr>
              <a:xfrm>
                <a:off x="5333282" y="1444816"/>
                <a:ext cx="332903" cy="223312"/>
                <a:chOff x="3481387" y="4248150"/>
                <a:chExt cx="909637" cy="533400"/>
              </a:xfrm>
              <a:solidFill>
                <a:schemeClr val="bg1"/>
              </a:solidFill>
            </p:grpSpPr>
            <p:sp>
              <p:nvSpPr>
                <p:cNvPr id="148" name="Rectangle 498"/>
                <p:cNvSpPr/>
                <p:nvPr/>
              </p:nvSpPr>
              <p:spPr>
                <a:xfrm>
                  <a:off x="34813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Rectangle 499"/>
                <p:cNvSpPr/>
                <p:nvPr/>
              </p:nvSpPr>
              <p:spPr>
                <a:xfrm>
                  <a:off x="37099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Rectangle 500"/>
                <p:cNvSpPr/>
                <p:nvPr/>
              </p:nvSpPr>
              <p:spPr>
                <a:xfrm>
                  <a:off x="39338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Rectangle 501"/>
                <p:cNvSpPr/>
                <p:nvPr/>
              </p:nvSpPr>
              <p:spPr>
                <a:xfrm>
                  <a:off x="41624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7" name="Group 477"/>
              <p:cNvGrpSpPr/>
              <p:nvPr/>
            </p:nvGrpSpPr>
            <p:grpSpPr>
              <a:xfrm>
                <a:off x="5747590" y="1444816"/>
                <a:ext cx="332903" cy="223312"/>
                <a:chOff x="3481387" y="4248150"/>
                <a:chExt cx="909637" cy="533400"/>
              </a:xfrm>
              <a:solidFill>
                <a:schemeClr val="bg1"/>
              </a:solidFill>
            </p:grpSpPr>
            <p:sp>
              <p:nvSpPr>
                <p:cNvPr id="144" name="Rectangle 494"/>
                <p:cNvSpPr/>
                <p:nvPr/>
              </p:nvSpPr>
              <p:spPr>
                <a:xfrm>
                  <a:off x="34813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495"/>
                <p:cNvSpPr/>
                <p:nvPr/>
              </p:nvSpPr>
              <p:spPr>
                <a:xfrm>
                  <a:off x="37099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496"/>
                <p:cNvSpPr/>
                <p:nvPr/>
              </p:nvSpPr>
              <p:spPr>
                <a:xfrm>
                  <a:off x="39338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Rectangle 497"/>
                <p:cNvSpPr/>
                <p:nvPr/>
              </p:nvSpPr>
              <p:spPr>
                <a:xfrm>
                  <a:off x="41624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8" name="Group 478"/>
              <p:cNvGrpSpPr/>
              <p:nvPr/>
            </p:nvGrpSpPr>
            <p:grpSpPr>
              <a:xfrm>
                <a:off x="4615534" y="1953250"/>
                <a:ext cx="332903" cy="223312"/>
                <a:chOff x="3481387" y="4248150"/>
                <a:chExt cx="909637" cy="533400"/>
              </a:xfrm>
              <a:solidFill>
                <a:schemeClr val="bg1"/>
              </a:solidFill>
            </p:grpSpPr>
            <p:sp>
              <p:nvSpPr>
                <p:cNvPr id="140" name="Rectangle 490"/>
                <p:cNvSpPr/>
                <p:nvPr/>
              </p:nvSpPr>
              <p:spPr>
                <a:xfrm>
                  <a:off x="34813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491"/>
                <p:cNvSpPr/>
                <p:nvPr/>
              </p:nvSpPr>
              <p:spPr>
                <a:xfrm>
                  <a:off x="37099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Rectangle 492"/>
                <p:cNvSpPr/>
                <p:nvPr/>
              </p:nvSpPr>
              <p:spPr>
                <a:xfrm>
                  <a:off x="39338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Rectangle 493"/>
                <p:cNvSpPr/>
                <p:nvPr/>
              </p:nvSpPr>
              <p:spPr>
                <a:xfrm>
                  <a:off x="41624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9" name="Group 479"/>
              <p:cNvGrpSpPr/>
              <p:nvPr/>
            </p:nvGrpSpPr>
            <p:grpSpPr>
              <a:xfrm>
                <a:off x="5539291" y="1953250"/>
                <a:ext cx="332903" cy="223312"/>
                <a:chOff x="3481387" y="4248150"/>
                <a:chExt cx="909637" cy="533400"/>
              </a:xfrm>
              <a:solidFill>
                <a:schemeClr val="bg1"/>
              </a:solidFill>
            </p:grpSpPr>
            <p:sp>
              <p:nvSpPr>
                <p:cNvPr id="136" name="Rectangle 486"/>
                <p:cNvSpPr/>
                <p:nvPr/>
              </p:nvSpPr>
              <p:spPr>
                <a:xfrm>
                  <a:off x="34813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487"/>
                <p:cNvSpPr/>
                <p:nvPr/>
              </p:nvSpPr>
              <p:spPr>
                <a:xfrm>
                  <a:off x="37099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ectangle 488"/>
                <p:cNvSpPr/>
                <p:nvPr/>
              </p:nvSpPr>
              <p:spPr>
                <a:xfrm>
                  <a:off x="39338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Rectangle 489"/>
                <p:cNvSpPr/>
                <p:nvPr/>
              </p:nvSpPr>
              <p:spPr>
                <a:xfrm>
                  <a:off x="41624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0" name="Straight Arrow Connector 480"/>
              <p:cNvCxnSpPr/>
              <p:nvPr/>
            </p:nvCxnSpPr>
            <p:spPr>
              <a:xfrm flipH="1" flipV="1">
                <a:off x="4864776" y="2210457"/>
                <a:ext cx="212968" cy="2193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481"/>
              <p:cNvCxnSpPr/>
              <p:nvPr/>
            </p:nvCxnSpPr>
            <p:spPr>
              <a:xfrm flipV="1">
                <a:off x="5416944" y="2210457"/>
                <a:ext cx="214921" cy="2193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482"/>
              <p:cNvCxnSpPr/>
              <p:nvPr/>
            </p:nvCxnSpPr>
            <p:spPr>
              <a:xfrm flipH="1" flipV="1">
                <a:off x="4605584" y="1698036"/>
                <a:ext cx="135442" cy="2193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483"/>
              <p:cNvCxnSpPr/>
              <p:nvPr/>
            </p:nvCxnSpPr>
            <p:spPr>
              <a:xfrm flipV="1">
                <a:off x="4822945" y="1698036"/>
                <a:ext cx="136455" cy="2193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484"/>
              <p:cNvCxnSpPr/>
              <p:nvPr/>
            </p:nvCxnSpPr>
            <p:spPr>
              <a:xfrm flipH="1" flipV="1">
                <a:off x="5539291" y="1698036"/>
                <a:ext cx="135442" cy="2193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485"/>
              <p:cNvCxnSpPr/>
              <p:nvPr/>
            </p:nvCxnSpPr>
            <p:spPr>
              <a:xfrm flipV="1">
                <a:off x="5756652" y="1698036"/>
                <a:ext cx="136455" cy="2193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536"/>
            <p:cNvGrpSpPr/>
            <p:nvPr/>
          </p:nvGrpSpPr>
          <p:grpSpPr>
            <a:xfrm>
              <a:off x="5407627" y="4550350"/>
              <a:ext cx="596471" cy="228808"/>
              <a:chOff x="1297964" y="4014788"/>
              <a:chExt cx="1390502" cy="533400"/>
            </a:xfrm>
          </p:grpSpPr>
          <p:sp>
            <p:nvSpPr>
              <p:cNvPr id="116" name="Rectangle 537"/>
              <p:cNvSpPr/>
              <p:nvPr/>
            </p:nvSpPr>
            <p:spPr>
              <a:xfrm>
                <a:off x="1297964" y="4014788"/>
                <a:ext cx="199833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538"/>
              <p:cNvSpPr/>
              <p:nvPr/>
            </p:nvSpPr>
            <p:spPr>
              <a:xfrm>
                <a:off x="1497797" y="4014788"/>
                <a:ext cx="199833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539"/>
              <p:cNvSpPr/>
              <p:nvPr/>
            </p:nvSpPr>
            <p:spPr>
              <a:xfrm>
                <a:off x="1693466" y="4014788"/>
                <a:ext cx="199833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540"/>
              <p:cNvSpPr/>
              <p:nvPr/>
            </p:nvSpPr>
            <p:spPr>
              <a:xfrm>
                <a:off x="1893298" y="4014788"/>
                <a:ext cx="199833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541"/>
              <p:cNvSpPr/>
              <p:nvPr/>
            </p:nvSpPr>
            <p:spPr>
              <a:xfrm>
                <a:off x="2093131" y="4014788"/>
                <a:ext cx="199833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542"/>
              <p:cNvSpPr/>
              <p:nvPr/>
            </p:nvSpPr>
            <p:spPr>
              <a:xfrm>
                <a:off x="2292964" y="4014788"/>
                <a:ext cx="199833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543"/>
              <p:cNvSpPr/>
              <p:nvPr/>
            </p:nvSpPr>
            <p:spPr>
              <a:xfrm>
                <a:off x="2488633" y="4014788"/>
                <a:ext cx="199833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5" name="Rectangle 552"/>
            <p:cNvSpPr/>
            <p:nvPr/>
          </p:nvSpPr>
          <p:spPr>
            <a:xfrm>
              <a:off x="4724320" y="2605302"/>
              <a:ext cx="1965578" cy="236425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4" name="Group 564"/>
          <p:cNvGrpSpPr/>
          <p:nvPr/>
        </p:nvGrpSpPr>
        <p:grpSpPr>
          <a:xfrm>
            <a:off x="7315200" y="4265708"/>
            <a:ext cx="982789" cy="1851831"/>
            <a:chOff x="7315200" y="3117722"/>
            <a:chExt cx="982789" cy="1851831"/>
          </a:xfrm>
        </p:grpSpPr>
        <p:grpSp>
          <p:nvGrpSpPr>
            <p:cNvPr id="165" name="Group 514"/>
            <p:cNvGrpSpPr/>
            <p:nvPr/>
          </p:nvGrpSpPr>
          <p:grpSpPr>
            <a:xfrm>
              <a:off x="7458728" y="3263274"/>
              <a:ext cx="747211" cy="731746"/>
              <a:chOff x="6858000" y="2280111"/>
              <a:chExt cx="747211" cy="731746"/>
            </a:xfrm>
          </p:grpSpPr>
          <p:grpSp>
            <p:nvGrpSpPr>
              <p:cNvPr id="175" name="Group 515"/>
              <p:cNvGrpSpPr/>
              <p:nvPr/>
            </p:nvGrpSpPr>
            <p:grpSpPr>
              <a:xfrm>
                <a:off x="6858000" y="2280111"/>
                <a:ext cx="332903" cy="223312"/>
                <a:chOff x="3481387" y="4248150"/>
                <a:chExt cx="909637" cy="533400"/>
              </a:xfrm>
              <a:solidFill>
                <a:schemeClr val="bg1"/>
              </a:solidFill>
            </p:grpSpPr>
            <p:sp>
              <p:nvSpPr>
                <p:cNvPr id="188" name="Rectangle 528"/>
                <p:cNvSpPr/>
                <p:nvPr/>
              </p:nvSpPr>
              <p:spPr>
                <a:xfrm>
                  <a:off x="34813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529"/>
                <p:cNvSpPr/>
                <p:nvPr/>
              </p:nvSpPr>
              <p:spPr>
                <a:xfrm>
                  <a:off x="37099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530"/>
                <p:cNvSpPr/>
                <p:nvPr/>
              </p:nvSpPr>
              <p:spPr>
                <a:xfrm>
                  <a:off x="39338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Rectangle 531"/>
                <p:cNvSpPr/>
                <p:nvPr/>
              </p:nvSpPr>
              <p:spPr>
                <a:xfrm>
                  <a:off x="41624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6" name="Group 516"/>
              <p:cNvGrpSpPr/>
              <p:nvPr/>
            </p:nvGrpSpPr>
            <p:grpSpPr>
              <a:xfrm>
                <a:off x="7272308" y="2280111"/>
                <a:ext cx="332903" cy="223312"/>
                <a:chOff x="3481387" y="4248150"/>
                <a:chExt cx="909637" cy="533400"/>
              </a:xfrm>
              <a:solidFill>
                <a:schemeClr val="bg1"/>
              </a:solidFill>
            </p:grpSpPr>
            <p:sp>
              <p:nvSpPr>
                <p:cNvPr id="184" name="Rectangle 524"/>
                <p:cNvSpPr/>
                <p:nvPr/>
              </p:nvSpPr>
              <p:spPr>
                <a:xfrm>
                  <a:off x="34813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Rectangle 525"/>
                <p:cNvSpPr/>
                <p:nvPr/>
              </p:nvSpPr>
              <p:spPr>
                <a:xfrm>
                  <a:off x="37099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Rectangle 526"/>
                <p:cNvSpPr/>
                <p:nvPr/>
              </p:nvSpPr>
              <p:spPr>
                <a:xfrm>
                  <a:off x="39338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ectangle 527"/>
                <p:cNvSpPr/>
                <p:nvPr/>
              </p:nvSpPr>
              <p:spPr>
                <a:xfrm>
                  <a:off x="41624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7" name="Group 517"/>
              <p:cNvGrpSpPr/>
              <p:nvPr/>
            </p:nvGrpSpPr>
            <p:grpSpPr>
              <a:xfrm>
                <a:off x="7053934" y="2788545"/>
                <a:ext cx="332903" cy="223312"/>
                <a:chOff x="3481387" y="4248150"/>
                <a:chExt cx="909637" cy="533400"/>
              </a:xfrm>
              <a:solidFill>
                <a:schemeClr val="bg1"/>
              </a:solidFill>
            </p:grpSpPr>
            <p:sp>
              <p:nvSpPr>
                <p:cNvPr id="180" name="Rectangle 520"/>
                <p:cNvSpPr/>
                <p:nvPr/>
              </p:nvSpPr>
              <p:spPr>
                <a:xfrm>
                  <a:off x="34813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Rectangle 521"/>
                <p:cNvSpPr/>
                <p:nvPr/>
              </p:nvSpPr>
              <p:spPr>
                <a:xfrm>
                  <a:off x="37099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Rectangle 522"/>
                <p:cNvSpPr/>
                <p:nvPr/>
              </p:nvSpPr>
              <p:spPr>
                <a:xfrm>
                  <a:off x="39338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3" name="Rectangle 523"/>
                <p:cNvSpPr/>
                <p:nvPr/>
              </p:nvSpPr>
              <p:spPr>
                <a:xfrm>
                  <a:off x="41624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78" name="Straight Arrow Connector 518"/>
              <p:cNvCxnSpPr/>
              <p:nvPr/>
            </p:nvCxnSpPr>
            <p:spPr>
              <a:xfrm flipH="1" flipV="1">
                <a:off x="7043984" y="2533331"/>
                <a:ext cx="135442" cy="2193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519"/>
              <p:cNvCxnSpPr/>
              <p:nvPr/>
            </p:nvCxnSpPr>
            <p:spPr>
              <a:xfrm flipV="1">
                <a:off x="7261345" y="2533331"/>
                <a:ext cx="136455" cy="2193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544"/>
            <p:cNvGrpSpPr/>
            <p:nvPr/>
          </p:nvGrpSpPr>
          <p:grpSpPr>
            <a:xfrm>
              <a:off x="7542390" y="4559875"/>
              <a:ext cx="596471" cy="228808"/>
              <a:chOff x="1297964" y="4014788"/>
              <a:chExt cx="1390502" cy="533400"/>
            </a:xfrm>
          </p:grpSpPr>
          <p:sp>
            <p:nvSpPr>
              <p:cNvPr id="168" name="Rectangle 545"/>
              <p:cNvSpPr/>
              <p:nvPr/>
            </p:nvSpPr>
            <p:spPr>
              <a:xfrm>
                <a:off x="1297964" y="4014788"/>
                <a:ext cx="199833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ectangle 546"/>
              <p:cNvSpPr/>
              <p:nvPr/>
            </p:nvSpPr>
            <p:spPr>
              <a:xfrm>
                <a:off x="1497797" y="4014788"/>
                <a:ext cx="199833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547"/>
              <p:cNvSpPr/>
              <p:nvPr/>
            </p:nvSpPr>
            <p:spPr>
              <a:xfrm>
                <a:off x="1693466" y="4014788"/>
                <a:ext cx="199833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548"/>
              <p:cNvSpPr/>
              <p:nvPr/>
            </p:nvSpPr>
            <p:spPr>
              <a:xfrm>
                <a:off x="1893298" y="4014788"/>
                <a:ext cx="199833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549"/>
              <p:cNvSpPr/>
              <p:nvPr/>
            </p:nvSpPr>
            <p:spPr>
              <a:xfrm>
                <a:off x="2093131" y="4014788"/>
                <a:ext cx="199833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Rectangle 550"/>
              <p:cNvSpPr/>
              <p:nvPr/>
            </p:nvSpPr>
            <p:spPr>
              <a:xfrm>
                <a:off x="2292964" y="4014788"/>
                <a:ext cx="199833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551"/>
              <p:cNvSpPr/>
              <p:nvPr/>
            </p:nvSpPr>
            <p:spPr>
              <a:xfrm>
                <a:off x="2488633" y="4014788"/>
                <a:ext cx="199833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7" name="Rectangle 553"/>
            <p:cNvSpPr/>
            <p:nvPr/>
          </p:nvSpPr>
          <p:spPr>
            <a:xfrm>
              <a:off x="7315200" y="3117722"/>
              <a:ext cx="982789" cy="18518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2" name="Group 565"/>
          <p:cNvGrpSpPr/>
          <p:nvPr/>
        </p:nvGrpSpPr>
        <p:grpSpPr>
          <a:xfrm>
            <a:off x="8450389" y="4774038"/>
            <a:ext cx="433132" cy="1332845"/>
            <a:chOff x="8450389" y="3626052"/>
            <a:chExt cx="433132" cy="1332845"/>
          </a:xfrm>
        </p:grpSpPr>
        <p:sp>
          <p:nvSpPr>
            <p:cNvPr id="193" name="TextBox 192"/>
            <p:cNvSpPr txBox="1"/>
            <p:nvPr/>
          </p:nvSpPr>
          <p:spPr>
            <a:xfrm>
              <a:off x="8450389" y="3626052"/>
              <a:ext cx="433132" cy="5232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8450389" y="4435677"/>
              <a:ext cx="433132" cy="5232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358641" y="2695619"/>
            <a:ext cx="400589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O-RAM #1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495800" y="2704580"/>
            <a:ext cx="2402624" cy="98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/>
              <a:t>O-RAM #2:</a:t>
            </a:r>
            <a:br>
              <a:rPr lang="en-US" sz="2400" b="1" dirty="0"/>
            </a:br>
            <a:r>
              <a:rPr lang="en-US" sz="2400" dirty="0"/>
              <a:t>Position Map</a:t>
            </a:r>
            <a:br>
              <a:rPr lang="en-US" sz="2400" dirty="0"/>
            </a:br>
            <a:r>
              <a:rPr lang="en-US" sz="2400" dirty="0"/>
              <a:t>for O-RAM #1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6705600" y="3233484"/>
            <a:ext cx="2402624" cy="98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/>
              <a:t>O-RAM #3:</a:t>
            </a:r>
            <a:br>
              <a:rPr lang="en-US" sz="2400" b="1" dirty="0"/>
            </a:br>
            <a:r>
              <a:rPr lang="en-US" sz="2400" dirty="0"/>
              <a:t>Position Map</a:t>
            </a:r>
            <a:br>
              <a:rPr lang="en-US" sz="2400" dirty="0"/>
            </a:br>
            <a:r>
              <a:rPr lang="en-US" sz="2400" dirty="0"/>
              <a:t>for O-RAM #2</a:t>
            </a:r>
          </a:p>
        </p:txBody>
      </p:sp>
      <p:sp>
        <p:nvSpPr>
          <p:cNvPr id="200" name="Title 1"/>
          <p:cNvSpPr>
            <a:spLocks noGrp="1"/>
          </p:cNvSpPr>
          <p:nvPr>
            <p:ph type="title"/>
          </p:nvPr>
        </p:nvSpPr>
        <p:spPr>
          <a:xfrm>
            <a:off x="628650" y="474184"/>
            <a:ext cx="3267860" cy="784166"/>
          </a:xfrm>
        </p:spPr>
        <p:txBody>
          <a:bodyPr>
            <a:normAutofit/>
          </a:bodyPr>
          <a:lstStyle/>
          <a:p>
            <a:r>
              <a:rPr lang="en-US" sz="4000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15642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10" grpId="0" animBg="1"/>
      <p:bldP spid="11" grpId="0" animBg="1"/>
      <p:bldP spid="111" grpId="0" animBg="1"/>
      <p:bldP spid="195" grpId="0" animBg="1"/>
      <p:bldP spid="196" grpId="0" animBg="1"/>
      <p:bldP spid="19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/>
          </p:nvPr>
        </p:nvSpPr>
        <p:spPr>
          <a:xfrm>
            <a:off x="569926" y="474184"/>
            <a:ext cx="6401325" cy="784166"/>
          </a:xfrm>
        </p:spPr>
        <p:txBody>
          <a:bodyPr>
            <a:normAutofit/>
          </a:bodyPr>
          <a:lstStyle/>
          <a:p>
            <a:r>
              <a:rPr lang="en-US" sz="4000" dirty="0"/>
              <a:t>Theoretical Comparison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515"/>
          <a:stretch/>
        </p:blipFill>
        <p:spPr>
          <a:xfrm>
            <a:off x="506882" y="1258350"/>
            <a:ext cx="8243360" cy="468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57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Performance Evaluation</a:t>
            </a:r>
            <a:endParaRPr lang="zh-CN" alt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610686"/>
            <a:ext cx="7886700" cy="4566276"/>
          </a:xfrm>
        </p:spPr>
        <p:txBody>
          <a:bodyPr>
            <a:normAutofit/>
          </a:bodyPr>
          <a:lstStyle/>
          <a:p>
            <a:r>
              <a:rPr lang="en-US" sz="2200" dirty="0"/>
              <a:t>Two machines: client and server</a:t>
            </a:r>
          </a:p>
          <a:p>
            <a:pPr lvl="1"/>
            <a:r>
              <a:rPr lang="en-US" sz="1800" dirty="0"/>
              <a:t>Client: 6GB main memory</a:t>
            </a:r>
          </a:p>
          <a:p>
            <a:pPr lvl="1"/>
            <a:r>
              <a:rPr lang="en-US" sz="1800" dirty="0"/>
              <a:t>Server: 95GB main memory and 1TB hard disk</a:t>
            </a:r>
          </a:p>
          <a:p>
            <a:r>
              <a:rPr lang="en-US" sz="2200" dirty="0"/>
              <a:t>Connected by 1Gbps Ethernet</a:t>
            </a:r>
          </a:p>
          <a:p>
            <a:r>
              <a:rPr lang="en-US" sz="2200" dirty="0"/>
              <a:t>Storage engine: MongoDB on the server</a:t>
            </a:r>
          </a:p>
          <a:p>
            <a:r>
              <a:rPr lang="en-US" sz="2200" dirty="0"/>
              <a:t>AES encryption + SHA2 hash provided by </a:t>
            </a:r>
            <a:r>
              <a:rPr lang="en-US" sz="2200" dirty="0" err="1"/>
              <a:t>CryptoPP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Implement different ORAM schemes in a unified testbed.</a:t>
            </a:r>
          </a:p>
        </p:txBody>
      </p:sp>
    </p:spTree>
    <p:extLst>
      <p:ext uri="{BB962C8B-B14F-4D97-AF65-F5344CB8AC3E}">
        <p14:creationId xmlns:p14="http://schemas.microsoft.com/office/powerpoint/2010/main" val="285974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1" r="601" b="9180"/>
          <a:stretch/>
        </p:blipFill>
        <p:spPr>
          <a:xfrm>
            <a:off x="157344" y="1690689"/>
            <a:ext cx="8829312" cy="3539816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End-to-end running time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37476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453" b="10412"/>
          <a:stretch/>
        </p:blipFill>
        <p:spPr>
          <a:xfrm>
            <a:off x="287185" y="1610929"/>
            <a:ext cx="8569629" cy="333954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Cost of encryption/decryption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86807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224" r="6139" b="8474"/>
          <a:stretch/>
        </p:blipFill>
        <p:spPr>
          <a:xfrm>
            <a:off x="414956" y="1464186"/>
            <a:ext cx="8314088" cy="351887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Communication overhead in bytes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3908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496" b="7768"/>
          <a:stretch/>
        </p:blipFill>
        <p:spPr>
          <a:xfrm>
            <a:off x="445156" y="1866858"/>
            <a:ext cx="8325744" cy="312508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7958759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Number of communication rounds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35911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Conclusion</a:t>
            </a:r>
            <a:endParaRPr lang="zh-CN" alt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610686"/>
            <a:ext cx="7886700" cy="456627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Made a </a:t>
            </a:r>
            <a:r>
              <a:rPr lang="en-US" sz="2000" b="1" dirty="0" smtClean="0">
                <a:solidFill>
                  <a:srgbClr val="FF0000"/>
                </a:solidFill>
              </a:rPr>
              <a:t>comprehensive survey</a:t>
            </a:r>
            <a:r>
              <a:rPr lang="en-US" sz="2000" dirty="0" smtClean="0"/>
              <a:t> on different ORAM constructions and principles.</a:t>
            </a:r>
            <a:endParaRPr lang="en-US" sz="2000" dirty="0"/>
          </a:p>
          <a:p>
            <a:r>
              <a:rPr lang="en-US" sz="2000" b="1" dirty="0" smtClean="0">
                <a:solidFill>
                  <a:srgbClr val="FF0000"/>
                </a:solidFill>
              </a:rPr>
              <a:t>Implement</a:t>
            </a:r>
            <a:r>
              <a:rPr lang="en-US" sz="2000" dirty="0" smtClean="0"/>
              <a:t> different ORAM schemes in a </a:t>
            </a:r>
            <a:r>
              <a:rPr lang="en-US" sz="2000" b="1" dirty="0" smtClean="0">
                <a:solidFill>
                  <a:srgbClr val="FF0000"/>
                </a:solidFill>
              </a:rPr>
              <a:t>unified </a:t>
            </a:r>
            <a:r>
              <a:rPr lang="en-US" sz="2000" b="1" dirty="0" err="1" smtClean="0">
                <a:solidFill>
                  <a:srgbClr val="FF0000"/>
                </a:solidFill>
              </a:rPr>
              <a:t>testbed</a:t>
            </a:r>
            <a:r>
              <a:rPr lang="en-US" sz="2000" dirty="0" smtClean="0"/>
              <a:t>, and </a:t>
            </a:r>
            <a:r>
              <a:rPr lang="en-US" sz="2000" dirty="0"/>
              <a:t>optimize </a:t>
            </a:r>
            <a:r>
              <a:rPr lang="en-US" sz="2000" dirty="0" smtClean="0"/>
              <a:t>them with </a:t>
            </a:r>
            <a:r>
              <a:rPr lang="en-US" sz="2000" dirty="0"/>
              <a:t>respect to efficiency, scalability, and communication cost.</a:t>
            </a:r>
            <a:endParaRPr lang="en-US" sz="2000" dirty="0" smtClean="0"/>
          </a:p>
          <a:p>
            <a:r>
              <a:rPr lang="en-US" sz="2000" dirty="0" smtClean="0"/>
              <a:t>Perform </a:t>
            </a:r>
            <a:r>
              <a:rPr lang="en-US" sz="2000" b="1" dirty="0">
                <a:solidFill>
                  <a:srgbClr val="FF0000"/>
                </a:solidFill>
              </a:rPr>
              <a:t>extensive experiments on large data</a:t>
            </a:r>
            <a:r>
              <a:rPr lang="en-US" sz="2000" dirty="0"/>
              <a:t> to compare the performance of various ORAM constructions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Report </a:t>
            </a:r>
            <a:r>
              <a:rPr lang="en-US" sz="2000" b="1" dirty="0">
                <a:solidFill>
                  <a:srgbClr val="FF0000"/>
                </a:solidFill>
              </a:rPr>
              <a:t>insights gained from the </a:t>
            </a:r>
            <a:r>
              <a:rPr lang="en-US" sz="2000" b="1" dirty="0" smtClean="0">
                <a:solidFill>
                  <a:srgbClr val="FF0000"/>
                </a:solidFill>
              </a:rPr>
              <a:t>experimental results</a:t>
            </a:r>
            <a:r>
              <a:rPr lang="en-US" sz="2000" dirty="0" smtClean="0"/>
              <a:t>, which exposes </a:t>
            </a:r>
            <a:r>
              <a:rPr lang="en-US" sz="2000" dirty="0"/>
              <a:t>the strength and weakness of different existing ORAMs, and </a:t>
            </a:r>
            <a:r>
              <a:rPr lang="en-US" sz="2000" b="1" dirty="0">
                <a:solidFill>
                  <a:srgbClr val="FF0000"/>
                </a:solidFill>
              </a:rPr>
              <a:t>provides guidelines on selecting a suitable construction</a:t>
            </a:r>
            <a:r>
              <a:rPr lang="en-US" sz="2000" dirty="0"/>
              <a:t> under different </a:t>
            </a:r>
            <a:r>
              <a:rPr lang="en-US" sz="2000" dirty="0" smtClean="0"/>
              <a:t>scenarios</a:t>
            </a:r>
          </a:p>
          <a:p>
            <a:endParaRPr lang="en-US" sz="2000" dirty="0"/>
          </a:p>
          <a:p>
            <a:r>
              <a:rPr lang="en-US" sz="2000" dirty="0" smtClean="0"/>
              <a:t>Our </a:t>
            </a:r>
            <a:r>
              <a:rPr lang="en-US" sz="2000" dirty="0" err="1" smtClean="0"/>
              <a:t>testbed</a:t>
            </a:r>
            <a:r>
              <a:rPr lang="en-US" sz="2000" dirty="0"/>
              <a:t> is now open sourced </a:t>
            </a:r>
            <a:r>
              <a:rPr lang="en-US" sz="2000" dirty="0" smtClean="0"/>
              <a:t>at: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github.com/InitialDLab/SEAL-ORAM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62734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Thanks for your attention!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7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4184"/>
            <a:ext cx="7886700" cy="784166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417740"/>
            <a:ext cx="7777120" cy="48850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Possible solutions?</a:t>
            </a:r>
            <a:endParaRPr lang="en-US" sz="2000" dirty="0"/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000" dirty="0"/>
              <a:t>Use “</a:t>
            </a:r>
            <a:r>
              <a:rPr lang="en-US" sz="2000" b="1" dirty="0">
                <a:solidFill>
                  <a:srgbClr val="FF0000"/>
                </a:solidFill>
              </a:rPr>
              <a:t>trusted</a:t>
            </a:r>
            <a:r>
              <a:rPr lang="en-US" sz="2000" dirty="0"/>
              <a:t>” public cloud services (Google is not evil)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Use </a:t>
            </a:r>
            <a:r>
              <a:rPr lang="en-US" sz="2000" b="1" dirty="0">
                <a:solidFill>
                  <a:srgbClr val="FF0000"/>
                </a:solidFill>
              </a:rPr>
              <a:t>private cloud infrastructure</a:t>
            </a:r>
            <a:r>
              <a:rPr lang="en-US" sz="2000" dirty="0"/>
              <a:t> (Walmart uses OpenStack)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Use </a:t>
            </a:r>
            <a:r>
              <a:rPr lang="en-US" sz="2000" b="1" dirty="0">
                <a:solidFill>
                  <a:srgbClr val="FF0000"/>
                </a:solidFill>
              </a:rPr>
              <a:t>encryption</a:t>
            </a:r>
            <a:r>
              <a:rPr lang="en-US" sz="2000" dirty="0"/>
              <a:t>, however…</a:t>
            </a:r>
          </a:p>
        </p:txBody>
      </p:sp>
    </p:spTree>
    <p:extLst>
      <p:ext uri="{BB962C8B-B14F-4D97-AF65-F5344CB8AC3E}">
        <p14:creationId xmlns:p14="http://schemas.microsoft.com/office/powerpoint/2010/main" val="63836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4184"/>
            <a:ext cx="7886700" cy="784166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417740"/>
            <a:ext cx="7886701" cy="48850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Only hiding the content is not enough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E.g. In an online health application, when the user selects a health condition from a list, the server would send back an updated web page with information on that illness. By </a:t>
            </a:r>
            <a:r>
              <a:rPr lang="en-US" sz="2000" b="1" dirty="0">
                <a:solidFill>
                  <a:srgbClr val="FF0000"/>
                </a:solidFill>
              </a:rPr>
              <a:t>learning the size of the page or file access pattern</a:t>
            </a:r>
            <a:r>
              <a:rPr lang="en-US" sz="2000" dirty="0"/>
              <a:t> for each health condition, they could determine which conditions a user had </a:t>
            </a:r>
            <a:r>
              <a:rPr lang="en-US" sz="2000" b="1" dirty="0">
                <a:solidFill>
                  <a:srgbClr val="FF0000"/>
                </a:solidFill>
              </a:rPr>
              <a:t>without seeing any data (even if encrypted)</a:t>
            </a:r>
            <a:r>
              <a:rPr lang="en-US" sz="2000" b="1" dirty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2000" b="1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Is there a way to hide how we access our data but still use public cloud infrastructure?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Answer: </a:t>
            </a:r>
            <a:r>
              <a:rPr lang="en-US" sz="2000" b="1" dirty="0">
                <a:solidFill>
                  <a:srgbClr val="FF0000"/>
                </a:solidFill>
              </a:rPr>
              <a:t>Oblivious RAM</a:t>
            </a:r>
          </a:p>
        </p:txBody>
      </p:sp>
    </p:spTree>
    <p:extLst>
      <p:ext uri="{BB962C8B-B14F-4D97-AF65-F5344CB8AC3E}">
        <p14:creationId xmlns:p14="http://schemas.microsoft.com/office/powerpoint/2010/main" val="62255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4184"/>
            <a:ext cx="7886700" cy="784166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417740"/>
            <a:ext cx="7886701" cy="48850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Lots of literatures have been published since 1987.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Challenge: </a:t>
            </a:r>
            <a:r>
              <a:rPr lang="en-US" sz="2400" b="1" dirty="0">
                <a:solidFill>
                  <a:srgbClr val="FF0000"/>
                </a:solidFill>
              </a:rPr>
              <a:t>choose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use</a:t>
            </a:r>
            <a:r>
              <a:rPr lang="en-US" sz="2400" dirty="0"/>
              <a:t> ORAM in applications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Theoretical interest vs. Practical usage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Have not been thoroughly compared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Lack of open sourced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3043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4184"/>
            <a:ext cx="7886700" cy="784166"/>
          </a:xfrm>
        </p:spPr>
        <p:txBody>
          <a:bodyPr>
            <a:normAutofit/>
          </a:bodyPr>
          <a:lstStyle/>
          <a:p>
            <a:r>
              <a:rPr lang="en-US" sz="4000" dirty="0"/>
              <a:t>Oblivious RAM: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1538" y="1350629"/>
                <a:ext cx="8221475" cy="4885058"/>
              </a:xfrm>
            </p:spPr>
            <p:txBody>
              <a:bodyPr>
                <a:normAutofit/>
              </a:bodyPr>
              <a:lstStyle/>
              <a:p>
                <a:pPr marL="285750" indent="-285750"/>
                <a:r>
                  <a:rPr lang="en-US" sz="2000" dirty="0"/>
                  <a:t>Data are stored in </a:t>
                </a:r>
                <a:r>
                  <a:rPr lang="en-US" sz="2000" b="1" i="1" u="sng" dirty="0"/>
                  <a:t>atomic units</a:t>
                </a:r>
                <a:r>
                  <a:rPr lang="en-US" sz="2000" dirty="0"/>
                  <a:t>, referred as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blocks</a:t>
                </a:r>
                <a:r>
                  <a:rPr lang="en-US" sz="2000" dirty="0"/>
                  <a:t>.</a:t>
                </a:r>
              </a:p>
              <a:p>
                <a:pPr marL="285750" indent="-285750"/>
                <a:r>
                  <a:rPr lang="en-US" sz="2000" dirty="0"/>
                  <a:t>Each block has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an unique ID</a:t>
                </a:r>
                <a:r>
                  <a:rPr lang="en-US" sz="2000" dirty="0"/>
                  <a:t>, Block + ID = </a:t>
                </a:r>
                <a:r>
                  <a:rPr lang="en-US" sz="2000" dirty="0">
                    <a:solidFill>
                      <a:srgbClr val="FF0000"/>
                    </a:solidFill>
                  </a:rPr>
                  <a:t>Item</a:t>
                </a:r>
              </a:p>
              <a:p>
                <a:pPr marL="285750" indent="-285750">
                  <a:buClr>
                    <a:schemeClr val="tx1"/>
                  </a:buClr>
                </a:pPr>
                <a:r>
                  <a:rPr lang="en-US" sz="2000" dirty="0">
                    <a:solidFill>
                      <a:srgbClr val="FF0000"/>
                    </a:solidFill>
                  </a:rPr>
                  <a:t>Capacity </a:t>
                </a:r>
                <a:r>
                  <a:rPr lang="en-US" sz="2000" dirty="0"/>
                  <a:t>: the total number of items that an OS instance needs to support.</a:t>
                </a:r>
              </a:p>
              <a:p>
                <a:pPr marL="285750" indent="-285750">
                  <a:buClr>
                    <a:schemeClr val="tx1"/>
                  </a:buClr>
                </a:pPr>
                <a:r>
                  <a:rPr lang="en-US" sz="2000" dirty="0">
                    <a:solidFill>
                      <a:srgbClr val="FF0000"/>
                    </a:solidFill>
                  </a:rPr>
                  <a:t>Server </a:t>
                </a:r>
                <a:r>
                  <a:rPr lang="en-US" sz="2000" dirty="0"/>
                  <a:t>: a general key-value storage service supports:</a:t>
                </a:r>
              </a:p>
              <a:p>
                <a:pPr marL="742950" lvl="1" indent="-285750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𝑔𝑒𝑡</m:t>
                    </m:r>
                    <m:d>
                      <m:d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𝑝𝑢𝑡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: get/put a value to a specific key</a:t>
                </a:r>
              </a:p>
              <a:p>
                <a:pPr marL="742950" lvl="1" indent="-285750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𝑔𝑒𝑡𝑅𝑎𝑛𝑔𝑒</m:t>
                    </m:r>
                    <m:d>
                      <m:d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</a:rPr>
                  <a:t>: return the first p items with keys in range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𝑑𝑒𝑙𝑅𝑎𝑛𝑔𝑒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: remove all items with keys within range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285750" indent="-285750">
                  <a:buClr>
                    <a:schemeClr val="tx1"/>
                  </a:buClr>
                </a:pPr>
                <a:r>
                  <a:rPr lang="en-US" sz="2000" dirty="0">
                    <a:solidFill>
                      <a:srgbClr val="FF0000"/>
                    </a:solidFill>
                  </a:rPr>
                  <a:t>Client </a:t>
                </a:r>
                <a:r>
                  <a:rPr lang="en-US" sz="2000" dirty="0"/>
                  <a:t>:</a:t>
                </a:r>
              </a:p>
              <a:p>
                <a:pPr marL="742950" lvl="1" indent="-285750">
                  <a:buClr>
                    <a:schemeClr val="tx1"/>
                  </a:buClr>
                </a:pPr>
                <a:r>
                  <a:rPr lang="en-US" sz="2000" dirty="0"/>
                  <a:t>Holds </a:t>
                </a:r>
                <a:r>
                  <a:rPr lang="en-US" sz="2000" b="1" u="sng" dirty="0">
                    <a:solidFill>
                      <a:srgbClr val="FF0000"/>
                    </a:solidFill>
                  </a:rPr>
                  <a:t>a small amount of private memory </a:t>
                </a:r>
                <a:r>
                  <a:rPr lang="en-US" sz="2000" b="1" u="sng" dirty="0"/>
                  <a:t>(either </a:t>
                </a:r>
                <a14:m>
                  <m:oMath xmlns:m="http://schemas.openxmlformats.org/officeDocument/2006/math">
                    <m:r>
                      <a:rPr lang="en-US" sz="2000" b="1" i="1" u="sng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000" b="1" i="1" u="sng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u="sng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u="sng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u="sng" dirty="0"/>
                  <a:t> or </a:t>
                </a:r>
                <a14:m>
                  <m:oMath xmlns:m="http://schemas.openxmlformats.org/officeDocument/2006/math">
                    <m:r>
                      <a:rPr lang="en-US" sz="2000" b="1" i="1" u="sng" dirty="0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2000" b="1" i="1" u="sng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u="sng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u="sng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u="sng" dirty="0"/>
                  <a:t>)</a:t>
                </a:r>
              </a:p>
              <a:p>
                <a:pPr marL="742950" lvl="1" indent="-285750">
                  <a:buClr>
                    <a:schemeClr val="tx1"/>
                  </a:buClr>
                </a:pPr>
                <a:r>
                  <a:rPr lang="en-US" sz="2000" dirty="0"/>
                  <a:t>User can pose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𝑔𝑒𝑡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𝑝𝑢𝑡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to the client to access her data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538" y="1350629"/>
                <a:ext cx="8221475" cy="4885058"/>
              </a:xfrm>
              <a:blipFill>
                <a:blip r:embed="rId2"/>
                <a:stretch>
                  <a:fillRect l="-667" t="-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13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4184"/>
            <a:ext cx="7886700" cy="784166"/>
          </a:xfrm>
        </p:spPr>
        <p:txBody>
          <a:bodyPr>
            <a:normAutofit/>
          </a:bodyPr>
          <a:lstStyle/>
          <a:p>
            <a:r>
              <a:rPr lang="en-US" sz="4000" dirty="0"/>
              <a:t>Oblivious RAM: Threat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38" y="1350629"/>
            <a:ext cx="7735173" cy="4885058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200" dirty="0"/>
              <a:t>Objective: hide both data </a:t>
            </a:r>
            <a:r>
              <a:rPr lang="en-US" sz="2200" b="1" dirty="0">
                <a:solidFill>
                  <a:srgbClr val="FF0000"/>
                </a:solidFill>
              </a:rPr>
              <a:t>content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FF0000"/>
                </a:solidFill>
              </a:rPr>
              <a:t>access pattern</a:t>
            </a:r>
          </a:p>
          <a:p>
            <a:pPr marL="285750" indent="-285750"/>
            <a:r>
              <a:rPr lang="en-US" sz="2200" dirty="0"/>
              <a:t>Any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i="1" u="sng" dirty="0">
                <a:solidFill>
                  <a:srgbClr val="FF0000"/>
                </a:solidFill>
              </a:rPr>
              <a:t>two access patterns of the same length</a:t>
            </a:r>
            <a:r>
              <a:rPr lang="en-US" sz="2200" i="1" u="sng" dirty="0"/>
              <a:t> </a:t>
            </a:r>
            <a:r>
              <a:rPr lang="en-US" sz="2200" dirty="0"/>
              <a:t>are </a:t>
            </a:r>
            <a:r>
              <a:rPr lang="en-US" sz="2200" b="1" i="1" u="sng" dirty="0">
                <a:solidFill>
                  <a:srgbClr val="FF0000"/>
                </a:solidFill>
              </a:rPr>
              <a:t>computational indistinguishable</a:t>
            </a:r>
            <a:r>
              <a:rPr lang="en-US" sz="2200" b="1" i="1" u="sng" dirty="0"/>
              <a:t> </a:t>
            </a:r>
            <a:r>
              <a:rPr lang="en-US" sz="2200" dirty="0"/>
              <a:t>by anyone other than the client.</a:t>
            </a:r>
          </a:p>
          <a:p>
            <a:pPr marL="285750" indent="-285750"/>
            <a:endParaRPr lang="en-US" sz="2200" dirty="0"/>
          </a:p>
          <a:p>
            <a:pPr marL="285750" indent="-285750"/>
            <a:r>
              <a:rPr lang="en-US" sz="2200" dirty="0"/>
              <a:t>Adversary: cloud server</a:t>
            </a:r>
          </a:p>
          <a:p>
            <a:pPr marL="285750" indent="-285750"/>
            <a:r>
              <a:rPr lang="en-US" sz="2200" dirty="0"/>
              <a:t>The server is “</a:t>
            </a:r>
            <a:r>
              <a:rPr lang="en-US" sz="2200" b="1" u="sng" dirty="0"/>
              <a:t>curious but not malicious</a:t>
            </a:r>
            <a:r>
              <a:rPr lang="en-US" sz="2200" dirty="0"/>
              <a:t>”</a:t>
            </a:r>
          </a:p>
          <a:p>
            <a:pPr marL="742950" lvl="1" indent="-285750"/>
            <a:r>
              <a:rPr lang="en-US" sz="2000" dirty="0"/>
              <a:t>Curious: wish to learn sensitive info of the client</a:t>
            </a:r>
          </a:p>
          <a:p>
            <a:pPr marL="742950" lvl="1" indent="-285750"/>
            <a:r>
              <a:rPr lang="en-US" sz="2000" dirty="0"/>
              <a:t>Not malicious: will honestly do that it is supposed to do</a:t>
            </a:r>
          </a:p>
        </p:txBody>
      </p:sp>
    </p:spTree>
    <p:extLst>
      <p:ext uri="{BB962C8B-B14F-4D97-AF65-F5344CB8AC3E}">
        <p14:creationId xmlns:p14="http://schemas.microsoft.com/office/powerpoint/2010/main" val="3499381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4184"/>
            <a:ext cx="7886700" cy="784166"/>
          </a:xfrm>
        </p:spPr>
        <p:txBody>
          <a:bodyPr>
            <a:normAutofit/>
          </a:bodyPr>
          <a:lstStyle/>
          <a:p>
            <a:pPr lvl="0">
              <a:lnSpc>
                <a:spcPct val="85000"/>
              </a:lnSpc>
              <a:defRPr/>
            </a:pPr>
            <a:r>
              <a:rPr lang="en-US" sz="4000" spc="-5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Square-Root Construction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62926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Server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7564" y="2956796"/>
            <a:ext cx="5999807" cy="427846"/>
            <a:chOff x="1978124" y="2797403"/>
            <a:chExt cx="5999807" cy="427846"/>
          </a:xfrm>
        </p:grpSpPr>
        <p:sp>
          <p:nvSpPr>
            <p:cNvPr id="6" name="Rectangle 5"/>
            <p:cNvSpPr/>
            <p:nvPr/>
          </p:nvSpPr>
          <p:spPr>
            <a:xfrm>
              <a:off x="1978124" y="2797410"/>
              <a:ext cx="5999807" cy="427839"/>
            </a:xfrm>
            <a:prstGeom prst="rect">
              <a:avLst/>
            </a:prstGeom>
            <a:solidFill>
              <a:srgbClr val="E48312"/>
            </a:solidFill>
            <a:ln w="15875" cap="flat" cmpd="sng" algn="ctr">
              <a:solidFill>
                <a:srgbClr val="E4831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6305" y="2797410"/>
              <a:ext cx="109056" cy="427839"/>
            </a:xfrm>
            <a:prstGeom prst="rect">
              <a:avLst/>
            </a:prstGeom>
            <a:solidFill>
              <a:srgbClr val="00B0F0"/>
            </a:solidFill>
            <a:ln w="15875" cap="flat" cmpd="sng" algn="ctr">
              <a:solidFill>
                <a:srgbClr val="E4831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73743" y="2797409"/>
              <a:ext cx="109056" cy="427839"/>
            </a:xfrm>
            <a:prstGeom prst="rect">
              <a:avLst/>
            </a:prstGeom>
            <a:solidFill>
              <a:srgbClr val="00B0F0"/>
            </a:solidFill>
            <a:ln w="15875" cap="flat" cmpd="sng" algn="ctr">
              <a:solidFill>
                <a:srgbClr val="E4831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80095" y="2797410"/>
              <a:ext cx="109056" cy="427839"/>
            </a:xfrm>
            <a:prstGeom prst="rect">
              <a:avLst/>
            </a:prstGeom>
            <a:solidFill>
              <a:srgbClr val="00B0F0"/>
            </a:solidFill>
            <a:ln w="15875" cap="flat" cmpd="sng" algn="ctr">
              <a:solidFill>
                <a:srgbClr val="E4831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4230" y="2797409"/>
              <a:ext cx="109056" cy="427839"/>
            </a:xfrm>
            <a:prstGeom prst="rect">
              <a:avLst/>
            </a:prstGeom>
            <a:solidFill>
              <a:srgbClr val="00B0F0"/>
            </a:solidFill>
            <a:ln w="15875" cap="flat" cmpd="sng" algn="ctr">
              <a:solidFill>
                <a:srgbClr val="E4831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55175" y="2797408"/>
              <a:ext cx="109056" cy="427839"/>
            </a:xfrm>
            <a:prstGeom prst="rect">
              <a:avLst/>
            </a:prstGeom>
            <a:solidFill>
              <a:srgbClr val="00B0F0"/>
            </a:solidFill>
            <a:ln w="15875" cap="flat" cmpd="sng" algn="ctr">
              <a:solidFill>
                <a:srgbClr val="E4831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1527" y="2797409"/>
              <a:ext cx="109056" cy="427839"/>
            </a:xfrm>
            <a:prstGeom prst="rect">
              <a:avLst/>
            </a:prstGeom>
            <a:solidFill>
              <a:srgbClr val="00B0F0"/>
            </a:solidFill>
            <a:ln w="15875" cap="flat" cmpd="sng" algn="ctr">
              <a:solidFill>
                <a:srgbClr val="E4831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20811" y="2797407"/>
              <a:ext cx="109056" cy="427839"/>
            </a:xfrm>
            <a:prstGeom prst="rect">
              <a:avLst/>
            </a:prstGeom>
            <a:solidFill>
              <a:srgbClr val="00B0F0"/>
            </a:solidFill>
            <a:ln w="15875" cap="flat" cmpd="sng" algn="ctr">
              <a:solidFill>
                <a:srgbClr val="E4831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86108" y="2797406"/>
              <a:ext cx="109056" cy="427839"/>
            </a:xfrm>
            <a:prstGeom prst="rect">
              <a:avLst/>
            </a:prstGeom>
            <a:solidFill>
              <a:srgbClr val="00B0F0"/>
            </a:solidFill>
            <a:ln w="15875" cap="flat" cmpd="sng" algn="ctr">
              <a:solidFill>
                <a:srgbClr val="E4831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67879" y="2797405"/>
              <a:ext cx="109056" cy="427839"/>
            </a:xfrm>
            <a:prstGeom prst="rect">
              <a:avLst/>
            </a:prstGeom>
            <a:solidFill>
              <a:srgbClr val="00B0F0"/>
            </a:solidFill>
            <a:ln w="15875" cap="flat" cmpd="sng" algn="ctr">
              <a:solidFill>
                <a:srgbClr val="E4831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30022" y="2797404"/>
              <a:ext cx="109056" cy="427839"/>
            </a:xfrm>
            <a:prstGeom prst="rect">
              <a:avLst/>
            </a:prstGeom>
            <a:solidFill>
              <a:srgbClr val="00B0F0"/>
            </a:solidFill>
            <a:ln w="15875" cap="flat" cmpd="sng" algn="ctr">
              <a:solidFill>
                <a:srgbClr val="E4831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51978" y="2797404"/>
              <a:ext cx="109056" cy="427839"/>
            </a:xfrm>
            <a:prstGeom prst="rect">
              <a:avLst/>
            </a:prstGeom>
            <a:solidFill>
              <a:srgbClr val="00B0F0"/>
            </a:solidFill>
            <a:ln w="15875" cap="flat" cmpd="sng" algn="ctr">
              <a:solidFill>
                <a:srgbClr val="E4831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55787" y="2797403"/>
              <a:ext cx="109056" cy="427839"/>
            </a:xfrm>
            <a:prstGeom prst="rect">
              <a:avLst/>
            </a:prstGeom>
            <a:solidFill>
              <a:srgbClr val="00B0F0"/>
            </a:solidFill>
            <a:ln w="15875" cap="flat" cmpd="sng" algn="ctr">
              <a:solidFill>
                <a:srgbClr val="E4831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978163" y="3487799"/>
                <a:ext cx="5184176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items =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original items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 dummy items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63" y="3487799"/>
                <a:ext cx="5184176" cy="395429"/>
              </a:xfrm>
              <a:prstGeom prst="rect">
                <a:avLst/>
              </a:prstGeom>
              <a:blipFill>
                <a:blip r:embed="rId2"/>
                <a:stretch>
                  <a:fillRect r="-471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urved Connector 20"/>
          <p:cNvCxnSpPr>
            <a:stCxn id="15" idx="0"/>
          </p:cNvCxnSpPr>
          <p:nvPr/>
        </p:nvCxnSpPr>
        <p:spPr>
          <a:xfrm rot="16200000" flipV="1">
            <a:off x="6837116" y="2722067"/>
            <a:ext cx="414934" cy="54528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rgbClr val="E48312"/>
            </a:solidFill>
            <a:prstDash val="soli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310967" y="1873939"/>
            <a:ext cx="140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Dummy Item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527564" y="1709298"/>
                <a:ext cx="2207983" cy="469359"/>
              </a:xfrm>
              <a:prstGeom prst="rect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E48312">
                    <a:shade val="50000"/>
                  </a:srgbClr>
                </a:solidFill>
                <a:prstDash val="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</m:d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𝑠𝑘</m:t>
                          </m:r>
                        </m:sub>
                      </m:sSub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𝑣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))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4" y="1709298"/>
                <a:ext cx="2207983" cy="469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 cap="flat" cmpd="sng" algn="ctr">
                <a:solidFill>
                  <a:srgbClr val="E48312">
                    <a:shade val="50000"/>
                  </a:srgbClr>
                </a:solidFill>
                <a:prstDash val="dash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683344" y="1709299"/>
            <a:ext cx="6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37488" y="2178657"/>
                <a:ext cx="1868717" cy="408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ID </a:t>
                </a: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→</a:t>
                </a:r>
                <a14:m>
                  <m:oMath xmlns:m="http://schemas.openxmlformats.org/officeDocument/2006/math">
                    <m:r>
                      <a:rPr kumimoji="0" lang="en-US" altLang="zh-CN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zh-CN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−1,…,−</m:t>
                    </m:r>
                    <m:rad>
                      <m:radPr>
                        <m:degHide m:val="on"/>
                        <m:ctrlP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488" y="2178657"/>
                <a:ext cx="1868717" cy="408253"/>
              </a:xfrm>
              <a:prstGeom prst="rect">
                <a:avLst/>
              </a:prstGeom>
              <a:blipFill>
                <a:blip r:embed="rId4"/>
                <a:stretch>
                  <a:fillRect l="-2941" b="-20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483293" y="4464784"/>
                <a:ext cx="1955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Dummy counter: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93" y="4464784"/>
                <a:ext cx="1955535" cy="369332"/>
              </a:xfrm>
              <a:prstGeom prst="rect">
                <a:avLst/>
              </a:prstGeom>
              <a:blipFill>
                <a:blip r:embed="rId5"/>
                <a:stretch>
                  <a:fillRect l="-249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1539342" y="4464784"/>
            <a:ext cx="871864" cy="427839"/>
          </a:xfrm>
          <a:prstGeom prst="rect">
            <a:avLst/>
          </a:prstGeom>
          <a:solidFill>
            <a:srgbClr val="FF0000"/>
          </a:solidFill>
          <a:ln w="15875" cap="flat" cmpd="sng" algn="ctr">
            <a:solidFill>
              <a:srgbClr val="E4831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8650" y="4494037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704029" y="5033395"/>
                <a:ext cx="1079976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items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029" y="5033395"/>
                <a:ext cx="1079976" cy="395429"/>
              </a:xfrm>
              <a:prstGeom prst="rect">
                <a:avLst/>
              </a:prstGeom>
              <a:blipFill>
                <a:blip r:embed="rId6"/>
                <a:stretch>
                  <a:fillRect t="-1538" r="-5085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2411206" y="4464784"/>
            <a:ext cx="552099" cy="427839"/>
          </a:xfrm>
          <a:prstGeom prst="rect">
            <a:avLst/>
          </a:prstGeom>
          <a:solidFill>
            <a:srgbClr val="00B050"/>
          </a:solidFill>
          <a:ln w="15875" cap="flat" cmpd="sng" algn="ctr">
            <a:solidFill>
              <a:srgbClr val="E4831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36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4184"/>
            <a:ext cx="7886700" cy="784166"/>
          </a:xfrm>
        </p:spPr>
        <p:txBody>
          <a:bodyPr>
            <a:normAutofit/>
          </a:bodyPr>
          <a:lstStyle/>
          <a:p>
            <a:r>
              <a:rPr lang="en-US" sz="4000" dirty="0"/>
              <a:t>Square-Root Construction (cont’d)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600370" y="1859013"/>
            <a:ext cx="5134388" cy="539701"/>
            <a:chOff x="909414" y="4990428"/>
            <a:chExt cx="5134388" cy="5397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909414" y="5160797"/>
                  <a:ext cx="19313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414" y="5160797"/>
                  <a:ext cx="1931363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ight Arrow 4"/>
            <p:cNvSpPr/>
            <p:nvPr/>
          </p:nvSpPr>
          <p:spPr>
            <a:xfrm>
              <a:off x="2840777" y="5301036"/>
              <a:ext cx="1881617" cy="1398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91111" y="4990428"/>
              <a:ext cx="1704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Found in cache?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30072" y="5160797"/>
              <a:ext cx="1213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Not found!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683216" y="4178402"/>
            <a:ext cx="2320042" cy="427839"/>
            <a:chOff x="1067432" y="4456394"/>
            <a:chExt cx="2320042" cy="427839"/>
          </a:xfrm>
        </p:grpSpPr>
        <p:sp>
          <p:nvSpPr>
            <p:cNvPr id="36" name="Rectangle 35"/>
            <p:cNvSpPr/>
            <p:nvPr/>
          </p:nvSpPr>
          <p:spPr>
            <a:xfrm>
              <a:off x="1978124" y="4456394"/>
              <a:ext cx="1409350" cy="42783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67432" y="4485647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83216" y="2670414"/>
            <a:ext cx="6898721" cy="427846"/>
            <a:chOff x="1079210" y="2948405"/>
            <a:chExt cx="6898721" cy="427846"/>
          </a:xfrm>
        </p:grpSpPr>
        <p:sp>
          <p:nvSpPr>
            <p:cNvPr id="39" name="TextBox 38"/>
            <p:cNvSpPr txBox="1"/>
            <p:nvPr/>
          </p:nvSpPr>
          <p:spPr>
            <a:xfrm>
              <a:off x="1079210" y="2954535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Server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978124" y="2948405"/>
              <a:ext cx="5999807" cy="427846"/>
              <a:chOff x="1978124" y="2797403"/>
              <a:chExt cx="5999807" cy="42784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978124" y="2797410"/>
                <a:ext cx="5999807" cy="4278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06305" y="2797410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573743" y="2797409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80095" y="2797410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024230" y="2797409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055175" y="2797408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761527" y="2797409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020811" y="2797407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186108" y="2797406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467879" y="2797405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530022" y="2797404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751978" y="2797404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655787" y="2797403"/>
                <a:ext cx="109056" cy="42783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4" name="Rectangle 53"/>
          <p:cNvSpPr/>
          <p:nvPr/>
        </p:nvSpPr>
        <p:spPr>
          <a:xfrm>
            <a:off x="2593908" y="4178402"/>
            <a:ext cx="840279" cy="427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27"/>
          <p:cNvSpPr/>
          <p:nvPr/>
        </p:nvSpPr>
        <p:spPr>
          <a:xfrm rot="10800000">
            <a:off x="2015032" y="3113567"/>
            <a:ext cx="122031" cy="103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72345" y="3402907"/>
                <a:ext cx="1673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45" y="3402907"/>
                <a:ext cx="167385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>
          <a:xfrm>
            <a:off x="4130473" y="2670414"/>
            <a:ext cx="100668" cy="4278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351216" y="4207655"/>
                <a:ext cx="2991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0" dirty="0"/>
                  <a:t>③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𝑢𝑝𝑑𝑎𝑡𝑒</m:t>
                    </m:r>
                  </m:oMath>
                </a14:m>
                <a:r>
                  <a:rPr lang="en-US" dirty="0"/>
                  <a:t> item in cache</a:t>
                </a: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216" y="4207655"/>
                <a:ext cx="2991396" cy="369332"/>
              </a:xfrm>
              <a:prstGeom prst="rect">
                <a:avLst/>
              </a:prstGeom>
              <a:blipFill>
                <a:blip r:embed="rId4"/>
                <a:stretch>
                  <a:fillRect l="-1837" t="-8197" r="-2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4088461" y="3566619"/>
            <a:ext cx="338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 </a:t>
            </a:r>
            <a:r>
              <a:rPr lang="en-US" altLang="zh-CN" dirty="0"/>
              <a:t>append returned item to cache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130891" y="2670414"/>
            <a:ext cx="100668" cy="4278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33"/>
          <p:cNvSpPr/>
          <p:nvPr/>
        </p:nvSpPr>
        <p:spPr>
          <a:xfrm rot="1581302">
            <a:off x="3959749" y="3272111"/>
            <a:ext cx="139032" cy="843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7.40741E-7 L -0.07604 0.2199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37" y="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59" grpId="0"/>
      <p:bldP spid="60" grpId="0" animBg="1"/>
      <p:bldP spid="60" grpId="1" animBg="1"/>
      <p:bldP spid="6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1286</Words>
  <Application>Microsoft Macintosh PowerPoint</Application>
  <PresentationFormat>On-screen Show (4:3)</PresentationFormat>
  <Paragraphs>218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Calibri</vt:lpstr>
      <vt:lpstr>Calibri Light</vt:lpstr>
      <vt:lpstr>Cambria Math</vt:lpstr>
      <vt:lpstr>宋体</vt:lpstr>
      <vt:lpstr>等线</vt:lpstr>
      <vt:lpstr>等线 Light</vt:lpstr>
      <vt:lpstr>Arial</vt:lpstr>
      <vt:lpstr>Office Theme</vt:lpstr>
      <vt:lpstr>Oblivious RAM: A Dissection and Experimental Evaluation</vt:lpstr>
      <vt:lpstr>Introduction</vt:lpstr>
      <vt:lpstr>Introduction</vt:lpstr>
      <vt:lpstr>Introduction</vt:lpstr>
      <vt:lpstr>Introduction</vt:lpstr>
      <vt:lpstr>Oblivious RAM: Model</vt:lpstr>
      <vt:lpstr>Oblivious RAM: Threat Model</vt:lpstr>
      <vt:lpstr>Square-Root Construction</vt:lpstr>
      <vt:lpstr>Square-Root Construction (cont’d)</vt:lpstr>
      <vt:lpstr>Square-Root Construction (cont’d)</vt:lpstr>
      <vt:lpstr>Square-Root Construction (cont’d)</vt:lpstr>
      <vt:lpstr>O(1) Private Memory?</vt:lpstr>
      <vt:lpstr>Hierarchical ORAM Construction</vt:lpstr>
      <vt:lpstr>Hierarchical ORAM Construction (cont’d)</vt:lpstr>
      <vt:lpstr>Hierarchical ORAM Construction (cont’d)</vt:lpstr>
      <vt:lpstr>Partition ORAM</vt:lpstr>
      <vt:lpstr>Partition ORAM (cont’d)</vt:lpstr>
      <vt:lpstr>Tree-Based ORAM</vt:lpstr>
      <vt:lpstr>Tree-Based ORAM (cont’d)</vt:lpstr>
      <vt:lpstr>Recursion</vt:lpstr>
      <vt:lpstr>Theoretical Comparison</vt:lpstr>
      <vt:lpstr>Performance Evaluation</vt:lpstr>
      <vt:lpstr>End-to-end running time</vt:lpstr>
      <vt:lpstr>Cost of encryption/decryption</vt:lpstr>
      <vt:lpstr>Communication overhead in bytes</vt:lpstr>
      <vt:lpstr>Number of communication rounds</vt:lpstr>
      <vt:lpstr>Conclusion</vt:lpstr>
      <vt:lpstr>Thanks for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Oblivious RAM: A Dissection and Experimental Evaluation</dc:title>
  <dc:creator>Dong Xie</dc:creator>
  <cp:lastModifiedBy>Dong Xie</cp:lastModifiedBy>
  <cp:revision>44</cp:revision>
  <dcterms:created xsi:type="dcterms:W3CDTF">2016-09-02T15:34:58Z</dcterms:created>
  <dcterms:modified xsi:type="dcterms:W3CDTF">2016-09-04T05:29:49Z</dcterms:modified>
</cp:coreProperties>
</file>