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6624e86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6624e86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0cf65b8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0cf65b8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10cf65b8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10cf65b8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10cf65b8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10cf65b8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10cf65b8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10cf65b8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10cf65b8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10cf65b8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10cf65b8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10cf65b8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10cf65b8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10cf65b8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10cf65b8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10cf65b8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10cf65b8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10cf65b8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10cf65b8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10cf65b8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624e86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624e86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10cf65b8d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10cf65b8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10cf65b8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10cf65b8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10cf65b8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10cf65b8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10cf65b8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10cf65b8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10cf65b8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10cf65b8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10cf65b8d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10cf65b8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10cf65b8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10cf65b8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10cf65b8d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10cf65b8d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10cf65b8d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10cf65b8d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10cf65b8d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10cf65b8d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624e868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624e868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10cf65b8d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10cf65b8d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10cf65b8d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10cf65b8d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10cf65b8d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10cf65b8d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10cf65b8d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510cf65b8d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510cf65b8d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510cf65b8d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68e31a7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568e31a7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68e31a7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68e31a7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568e31a78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568e31a78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510cf65b8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510cf65b8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624e86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624e86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0cf65b8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10cf65b8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10cf65b8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10cf65b8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0cf65b8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10cf65b8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0cf65b8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10cf65b8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4.jpg"/><Relationship Id="rId4" Type="http://schemas.openxmlformats.org/officeDocument/2006/relationships/image" Target="../media/image3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Relationship Id="rId4" Type="http://schemas.openxmlformats.org/officeDocument/2006/relationships/image" Target="../media/image59.png"/><Relationship Id="rId5" Type="http://schemas.openxmlformats.org/officeDocument/2006/relationships/image" Target="../media/image57.png"/><Relationship Id="rId6" Type="http://schemas.openxmlformats.org/officeDocument/2006/relationships/image" Target="../media/image53.png"/><Relationship Id="rId7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jpg"/><Relationship Id="rId4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33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36.png"/><Relationship Id="rId7" Type="http://schemas.openxmlformats.org/officeDocument/2006/relationships/image" Target="../media/image39.png"/><Relationship Id="rId8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Relationship Id="rId4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4.png"/><Relationship Id="rId4" Type="http://schemas.openxmlformats.org/officeDocument/2006/relationships/image" Target="../media/image50.png"/><Relationship Id="rId11" Type="http://schemas.openxmlformats.org/officeDocument/2006/relationships/image" Target="../media/image31.png"/><Relationship Id="rId10" Type="http://schemas.openxmlformats.org/officeDocument/2006/relationships/image" Target="../media/image37.png"/><Relationship Id="rId12" Type="http://schemas.openxmlformats.org/officeDocument/2006/relationships/image" Target="../media/image32.png"/><Relationship Id="rId9" Type="http://schemas.openxmlformats.org/officeDocument/2006/relationships/image" Target="../media/image39.png"/><Relationship Id="rId5" Type="http://schemas.openxmlformats.org/officeDocument/2006/relationships/image" Target="../media/image41.png"/><Relationship Id="rId6" Type="http://schemas.openxmlformats.org/officeDocument/2006/relationships/image" Target="../media/image33.png"/><Relationship Id="rId7" Type="http://schemas.openxmlformats.org/officeDocument/2006/relationships/image" Target="../media/image29.png"/><Relationship Id="rId8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Relationship Id="rId4" Type="http://schemas.openxmlformats.org/officeDocument/2006/relationships/image" Target="../media/image5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8.png"/><Relationship Id="rId4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400"/>
              <a:t>High-Accuracy Atomic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Calculation for Plasma Opacity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2958025"/>
            <a:ext cx="85206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Lianshui Zhao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0" y="171025"/>
            <a:ext cx="91440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 — Iron Opacity Z Measurement</a:t>
            </a:r>
            <a:endParaRPr sz="30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550" y="778225"/>
            <a:ext cx="4510048" cy="40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8" y="778225"/>
            <a:ext cx="4176752" cy="37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152400" y="4634775"/>
            <a:ext cx="7345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</a:t>
            </a:r>
            <a:r>
              <a:rPr lang="en" sz="1000"/>
              <a:t>Bailey, J., Nagayama, T., Loisel, G. P., et al. 2015, Nature, 517, 56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* I</a:t>
            </a:r>
            <a:r>
              <a:rPr lang="en" sz="1000">
                <a:solidFill>
                  <a:schemeClr val="dk1"/>
                </a:solidFill>
              </a:rPr>
              <a:t>glesias, C. 2015, HEDP, 15, 4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5406600" y="999775"/>
            <a:ext cx="762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TOPAZ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/>
        </p:nvSpPr>
        <p:spPr>
          <a:xfrm>
            <a:off x="2204100" y="315725"/>
            <a:ext cx="47358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My research project</a:t>
            </a:r>
            <a:endParaRPr sz="3000"/>
          </a:p>
        </p:txBody>
      </p:sp>
      <p:sp>
        <p:nvSpPr>
          <p:cNvPr id="202" name="Google Shape;202;p23"/>
          <p:cNvSpPr txBox="1"/>
          <p:nvPr/>
        </p:nvSpPr>
        <p:spPr>
          <a:xfrm>
            <a:off x="899250" y="1157625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the downward revision of solar metallicity, solar models require an increment of 10%-20% in theoretical Rosseland mean opacity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 measurement of iron opacity reveals underestimated </a:t>
            </a:r>
            <a:r>
              <a:rPr lang="en">
                <a:solidFill>
                  <a:schemeClr val="dk1"/>
                </a:solidFill>
              </a:rPr>
              <a:t>theoretical opacity values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4387800" y="2053038"/>
            <a:ext cx="368400" cy="70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899250" y="2946675"/>
            <a:ext cx="73455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Recalculate the atomic data of iron ions (Fe XVII, Fe XVIII,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accuracy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Utilizing the state-of-the-art atomic code packages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Including more complete atomic transitions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Expecting a higher increment of opacity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Bound-Bound &amp; Bound-Free</a:t>
            </a:r>
            <a:endParaRPr sz="2400"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775" y="1463638"/>
            <a:ext cx="28670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800" y="1454125"/>
            <a:ext cx="22764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2800" y="1946813"/>
            <a:ext cx="19240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2909" y="2451650"/>
            <a:ext cx="14097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2763" y="3556025"/>
            <a:ext cx="30480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213075" y="1520725"/>
            <a:ext cx="140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Bound-Bound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213075" y="3556025"/>
            <a:ext cx="140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Bound-Free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 flipH="1">
            <a:off x="4670625" y="1454125"/>
            <a:ext cx="2952300" cy="1635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R-Matrix &amp; Distorted Wave</a:t>
            </a:r>
            <a:endParaRPr sz="2400"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3288"/>
            <a:ext cx="13811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550" y="1207063"/>
            <a:ext cx="35242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67100"/>
            <a:ext cx="41243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81550"/>
            <a:ext cx="34575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139275"/>
            <a:ext cx="5676900" cy="88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25"/>
          <p:cNvGrpSpPr/>
          <p:nvPr/>
        </p:nvGrpSpPr>
        <p:grpSpPr>
          <a:xfrm>
            <a:off x="152400" y="2871950"/>
            <a:ext cx="7711350" cy="685800"/>
            <a:chOff x="152400" y="2871950"/>
            <a:chExt cx="7711350" cy="685800"/>
          </a:xfrm>
        </p:grpSpPr>
        <p:pic>
          <p:nvPicPr>
            <p:cNvPr id="229" name="Google Shape;229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52400" y="2871950"/>
              <a:ext cx="5562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701575" y="2871950"/>
              <a:ext cx="2162175" cy="68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25"/>
          <p:cNvSpPr txBox="1"/>
          <p:nvPr/>
        </p:nvSpPr>
        <p:spPr>
          <a:xfrm>
            <a:off x="6629975" y="1565425"/>
            <a:ext cx="328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5829300" y="4367838"/>
            <a:ext cx="2994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Integro-differential equation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R-Matrix &amp; Distorted Wave</a:t>
            </a:r>
            <a:endParaRPr sz="2400"/>
          </a:p>
        </p:txBody>
      </p:sp>
      <p:sp>
        <p:nvSpPr>
          <p:cNvPr id="238" name="Google Shape;238;p26"/>
          <p:cNvSpPr txBox="1"/>
          <p:nvPr/>
        </p:nvSpPr>
        <p:spPr>
          <a:xfrm>
            <a:off x="460425" y="1354925"/>
            <a:ext cx="73455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R-Matrix Approach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Inner region: expand on a set of basis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Outer region: neglect exchange and correlation terms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Match at the R-Matrix boundary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625" y="2888475"/>
            <a:ext cx="3578899" cy="20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550" y="2888475"/>
            <a:ext cx="3502250" cy="416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6"/>
          <p:cNvGrpSpPr/>
          <p:nvPr/>
        </p:nvGrpSpPr>
        <p:grpSpPr>
          <a:xfrm>
            <a:off x="1496550" y="1964650"/>
            <a:ext cx="6233171" cy="524500"/>
            <a:chOff x="1496550" y="1964650"/>
            <a:chExt cx="6233171" cy="524500"/>
          </a:xfrm>
        </p:grpSpPr>
        <p:pic>
          <p:nvPicPr>
            <p:cNvPr id="242" name="Google Shape;242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96550" y="1964650"/>
              <a:ext cx="4799986" cy="52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04421" y="2022321"/>
              <a:ext cx="1425300" cy="466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R-Matrix &amp; Distorted Wave</a:t>
            </a:r>
            <a:endParaRPr sz="2400"/>
          </a:p>
        </p:txBody>
      </p:sp>
      <p:sp>
        <p:nvSpPr>
          <p:cNvPr id="249" name="Google Shape;249;p27"/>
          <p:cNvSpPr txBox="1"/>
          <p:nvPr/>
        </p:nvSpPr>
        <p:spPr>
          <a:xfrm>
            <a:off x="899250" y="1157600"/>
            <a:ext cx="7345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Breit-Pauli R-Matrix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975" y="1730950"/>
            <a:ext cx="1799343" cy="3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763" y="2336738"/>
            <a:ext cx="54197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R-Matrix &amp; Distorted Wave</a:t>
            </a:r>
            <a:endParaRPr sz="2400"/>
          </a:p>
        </p:txBody>
      </p:sp>
      <p:sp>
        <p:nvSpPr>
          <p:cNvPr id="257" name="Google Shape;257;p28"/>
          <p:cNvSpPr txBox="1"/>
          <p:nvPr/>
        </p:nvSpPr>
        <p:spPr>
          <a:xfrm>
            <a:off x="578800" y="1236550"/>
            <a:ext cx="79455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Non-relativistic Distorted Wave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Neglect coupling, exchange and correlation potentials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</a:t>
            </a:r>
            <a:endParaRPr sz="1800"/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925" y="1959363"/>
            <a:ext cx="35242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925" y="2711850"/>
            <a:ext cx="15144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R-Matrix &amp; Distorted Wave</a:t>
            </a:r>
            <a:endParaRPr sz="2400"/>
          </a:p>
        </p:txBody>
      </p:sp>
      <p:sp>
        <p:nvSpPr>
          <p:cNvPr id="265" name="Google Shape;265;p29"/>
          <p:cNvSpPr txBox="1"/>
          <p:nvPr/>
        </p:nvSpPr>
        <p:spPr>
          <a:xfrm>
            <a:off x="302575" y="1028100"/>
            <a:ext cx="3559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Fully Relativistic Distorted Wave</a:t>
            </a:r>
            <a:endParaRPr sz="1800"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75" y="1417350"/>
            <a:ext cx="2219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125" y="1501800"/>
            <a:ext cx="12668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575" y="2217450"/>
            <a:ext cx="33623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5950" y="2565113"/>
            <a:ext cx="17430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2325" y="3674775"/>
            <a:ext cx="2881483" cy="11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575" y="3674775"/>
            <a:ext cx="2796734" cy="11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9"/>
          <p:cNvSpPr txBox="1"/>
          <p:nvPr/>
        </p:nvSpPr>
        <p:spPr>
          <a:xfrm>
            <a:off x="302575" y="3367600"/>
            <a:ext cx="4032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 state:</a:t>
            </a:r>
            <a:endParaRPr/>
          </a:p>
        </p:txBody>
      </p:sp>
      <p:sp>
        <p:nvSpPr>
          <p:cNvPr id="273" name="Google Shape;273;p29"/>
          <p:cNvSpPr txBox="1"/>
          <p:nvPr/>
        </p:nvSpPr>
        <p:spPr>
          <a:xfrm>
            <a:off x="3772325" y="3367600"/>
            <a:ext cx="4032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Continuum</a:t>
            </a:r>
            <a:r>
              <a:rPr lang="en"/>
              <a:t> state: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sp>
        <p:nvSpPr>
          <p:cNvPr id="279" name="Google Shape;279;p30"/>
          <p:cNvSpPr txBox="1"/>
          <p:nvPr/>
        </p:nvSpPr>
        <p:spPr>
          <a:xfrm>
            <a:off x="899250" y="1157625"/>
            <a:ext cx="7345500" cy="26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Carried out the large-scale BPRM calculation on Fe XVII &amp; Fe XVIII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Werner Eissner, Sultana Nahar, Anil Pradhan, OSC, Arjuna, Unity, Jiaxin Wu, Keng Yuan Meng, Max Westphal, Xiankun Li, Yonas Getachew and Zhefu Yu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Complemented BPRM calculation with RDW (FAC)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Ming Feng Gu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cxnSp>
        <p:nvCxnSpPr>
          <p:cNvPr id="285" name="Google Shape;285;p31"/>
          <p:cNvCxnSpPr/>
          <p:nvPr/>
        </p:nvCxnSpPr>
        <p:spPr>
          <a:xfrm>
            <a:off x="818375" y="37953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1"/>
          <p:cNvCxnSpPr/>
          <p:nvPr/>
        </p:nvCxnSpPr>
        <p:spPr>
          <a:xfrm>
            <a:off x="818375" y="27886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1"/>
          <p:cNvCxnSpPr/>
          <p:nvPr/>
        </p:nvCxnSpPr>
        <p:spPr>
          <a:xfrm>
            <a:off x="818375" y="213212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1"/>
          <p:cNvCxnSpPr/>
          <p:nvPr/>
        </p:nvCxnSpPr>
        <p:spPr>
          <a:xfrm>
            <a:off x="818375" y="16929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1"/>
          <p:cNvCxnSpPr/>
          <p:nvPr/>
        </p:nvCxnSpPr>
        <p:spPr>
          <a:xfrm>
            <a:off x="818375" y="14755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1"/>
          <p:cNvCxnSpPr/>
          <p:nvPr/>
        </p:nvCxnSpPr>
        <p:spPr>
          <a:xfrm>
            <a:off x="3431300" y="3795371"/>
            <a:ext cx="4875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1"/>
          <p:cNvCxnSpPr/>
          <p:nvPr/>
        </p:nvCxnSpPr>
        <p:spPr>
          <a:xfrm>
            <a:off x="3431300" y="278867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1"/>
          <p:cNvCxnSpPr/>
          <p:nvPr/>
        </p:nvCxnSpPr>
        <p:spPr>
          <a:xfrm>
            <a:off x="3431300" y="213212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1"/>
          <p:cNvCxnSpPr/>
          <p:nvPr/>
        </p:nvCxnSpPr>
        <p:spPr>
          <a:xfrm>
            <a:off x="3431300" y="1692896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1"/>
          <p:cNvCxnSpPr/>
          <p:nvPr/>
        </p:nvCxnSpPr>
        <p:spPr>
          <a:xfrm>
            <a:off x="3431300" y="147557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5" name="Google Shape;295;p31"/>
          <p:cNvSpPr txBox="1"/>
          <p:nvPr/>
        </p:nvSpPr>
        <p:spPr>
          <a:xfrm>
            <a:off x="1782125" y="1157700"/>
            <a:ext cx="593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e</a:t>
            </a:r>
            <a:r>
              <a:rPr baseline="30000" lang="en"/>
              <a:t>-</a:t>
            </a:r>
            <a:endParaRPr baseline="30000"/>
          </a:p>
        </p:txBody>
      </p:sp>
      <p:sp>
        <p:nvSpPr>
          <p:cNvPr id="296" name="Google Shape;296;p31"/>
          <p:cNvSpPr txBox="1"/>
          <p:nvPr/>
        </p:nvSpPr>
        <p:spPr>
          <a:xfrm>
            <a:off x="4997450" y="1069975"/>
            <a:ext cx="1093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N+1) e</a:t>
            </a:r>
            <a:r>
              <a:rPr baseline="30000" lang="en"/>
              <a:t>-</a:t>
            </a:r>
            <a:endParaRPr baseline="30000"/>
          </a:p>
        </p:txBody>
      </p:sp>
      <p:cxnSp>
        <p:nvCxnSpPr>
          <p:cNvPr id="297" name="Google Shape;297;p31"/>
          <p:cNvCxnSpPr/>
          <p:nvPr/>
        </p:nvCxnSpPr>
        <p:spPr>
          <a:xfrm>
            <a:off x="4283750" y="384742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1"/>
          <p:cNvCxnSpPr/>
          <p:nvPr/>
        </p:nvCxnSpPr>
        <p:spPr>
          <a:xfrm>
            <a:off x="4283750" y="39153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1"/>
          <p:cNvCxnSpPr/>
          <p:nvPr/>
        </p:nvCxnSpPr>
        <p:spPr>
          <a:xfrm>
            <a:off x="4283750" y="39952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4283750" y="41235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1"/>
          <p:cNvCxnSpPr/>
          <p:nvPr/>
        </p:nvCxnSpPr>
        <p:spPr>
          <a:xfrm>
            <a:off x="4283750" y="426385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1"/>
          <p:cNvCxnSpPr/>
          <p:nvPr/>
        </p:nvCxnSpPr>
        <p:spPr>
          <a:xfrm>
            <a:off x="4283750" y="444495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1"/>
          <p:cNvCxnSpPr/>
          <p:nvPr/>
        </p:nvCxnSpPr>
        <p:spPr>
          <a:xfrm>
            <a:off x="4283750" y="464939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1"/>
          <p:cNvCxnSpPr/>
          <p:nvPr/>
        </p:nvCxnSpPr>
        <p:spPr>
          <a:xfrm>
            <a:off x="4283750" y="49338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1"/>
          <p:cNvCxnSpPr/>
          <p:nvPr/>
        </p:nvCxnSpPr>
        <p:spPr>
          <a:xfrm>
            <a:off x="4283750" y="28351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1"/>
          <p:cNvCxnSpPr/>
          <p:nvPr/>
        </p:nvCxnSpPr>
        <p:spPr>
          <a:xfrm>
            <a:off x="4283750" y="289090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1"/>
          <p:cNvCxnSpPr/>
          <p:nvPr/>
        </p:nvCxnSpPr>
        <p:spPr>
          <a:xfrm>
            <a:off x="4283750" y="2970876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1"/>
          <p:cNvCxnSpPr/>
          <p:nvPr/>
        </p:nvCxnSpPr>
        <p:spPr>
          <a:xfrm>
            <a:off x="4283750" y="309910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1"/>
          <p:cNvCxnSpPr/>
          <p:nvPr/>
        </p:nvCxnSpPr>
        <p:spPr>
          <a:xfrm>
            <a:off x="4283750" y="323945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1"/>
          <p:cNvCxnSpPr/>
          <p:nvPr/>
        </p:nvCxnSpPr>
        <p:spPr>
          <a:xfrm>
            <a:off x="4283750" y="342055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1"/>
          <p:cNvCxnSpPr/>
          <p:nvPr/>
        </p:nvCxnSpPr>
        <p:spPr>
          <a:xfrm>
            <a:off x="4283750" y="3624999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1"/>
          <p:cNvCxnSpPr/>
          <p:nvPr/>
        </p:nvCxnSpPr>
        <p:spPr>
          <a:xfrm>
            <a:off x="4283750" y="21676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1"/>
          <p:cNvCxnSpPr/>
          <p:nvPr/>
        </p:nvCxnSpPr>
        <p:spPr>
          <a:xfrm>
            <a:off x="4283750" y="221140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1"/>
          <p:cNvCxnSpPr/>
          <p:nvPr/>
        </p:nvCxnSpPr>
        <p:spPr>
          <a:xfrm>
            <a:off x="4283750" y="2291377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1"/>
          <p:cNvCxnSpPr/>
          <p:nvPr/>
        </p:nvCxnSpPr>
        <p:spPr>
          <a:xfrm>
            <a:off x="4283750" y="241960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1"/>
          <p:cNvCxnSpPr/>
          <p:nvPr/>
        </p:nvCxnSpPr>
        <p:spPr>
          <a:xfrm>
            <a:off x="4283750" y="255995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1"/>
          <p:cNvCxnSpPr/>
          <p:nvPr/>
        </p:nvCxnSpPr>
        <p:spPr>
          <a:xfrm>
            <a:off x="4283750" y="2741053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1"/>
          <p:cNvCxnSpPr/>
          <p:nvPr/>
        </p:nvCxnSpPr>
        <p:spPr>
          <a:xfrm>
            <a:off x="4283750" y="17163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1"/>
          <p:cNvCxnSpPr/>
          <p:nvPr/>
        </p:nvCxnSpPr>
        <p:spPr>
          <a:xfrm>
            <a:off x="4283750" y="174802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1"/>
          <p:cNvCxnSpPr/>
          <p:nvPr/>
        </p:nvCxnSpPr>
        <p:spPr>
          <a:xfrm>
            <a:off x="4283750" y="1828003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1"/>
          <p:cNvCxnSpPr/>
          <p:nvPr/>
        </p:nvCxnSpPr>
        <p:spPr>
          <a:xfrm>
            <a:off x="4283750" y="195622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1"/>
          <p:cNvCxnSpPr/>
          <p:nvPr/>
        </p:nvCxnSpPr>
        <p:spPr>
          <a:xfrm>
            <a:off x="4283750" y="209657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4283750" y="148617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1"/>
          <p:cNvCxnSpPr/>
          <p:nvPr/>
        </p:nvCxnSpPr>
        <p:spPr>
          <a:xfrm>
            <a:off x="4283750" y="152993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1"/>
          <p:cNvCxnSpPr/>
          <p:nvPr/>
        </p:nvCxnSpPr>
        <p:spPr>
          <a:xfrm>
            <a:off x="4283750" y="162193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1"/>
          <p:cNvCxnSpPr/>
          <p:nvPr/>
        </p:nvCxnSpPr>
        <p:spPr>
          <a:xfrm rot="10800000">
            <a:off x="8174125" y="1134825"/>
            <a:ext cx="0" cy="390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1"/>
          <p:cNvSpPr txBox="1"/>
          <p:nvPr/>
        </p:nvSpPr>
        <p:spPr>
          <a:xfrm>
            <a:off x="8306900" y="1157700"/>
            <a:ext cx="531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328" name="Google Shape;328;p31"/>
          <p:cNvCxnSpPr/>
          <p:nvPr/>
        </p:nvCxnSpPr>
        <p:spPr>
          <a:xfrm>
            <a:off x="8154200" y="3794175"/>
            <a:ext cx="19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1"/>
          <p:cNvSpPr txBox="1"/>
          <p:nvPr/>
        </p:nvSpPr>
        <p:spPr>
          <a:xfrm>
            <a:off x="8398925" y="3575775"/>
            <a:ext cx="531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Opacity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4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Atomic processes: </a:t>
            </a:r>
            <a:endParaRPr sz="24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bound-bound and bound-free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4699550"/>
            <a:ext cx="8520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* </a:t>
            </a:r>
            <a:r>
              <a:rPr lang="en" sz="1000">
                <a:solidFill>
                  <a:schemeClr val="dk1"/>
                </a:solidFill>
              </a:rPr>
              <a:t>Pradhan, A.K. and Nahar, S. (2011) Atomic Astrophysics and Spectroscopy. New York: Cambridge University Press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4572000" y="2599325"/>
            <a:ext cx="2380100" cy="2023250"/>
            <a:chOff x="674350" y="2142125"/>
            <a:chExt cx="2380100" cy="2023250"/>
          </a:xfrm>
        </p:grpSpPr>
        <p:cxnSp>
          <p:nvCxnSpPr>
            <p:cNvPr id="64" name="Google Shape;64;p14"/>
            <p:cNvCxnSpPr/>
            <p:nvPr/>
          </p:nvCxnSpPr>
          <p:spPr>
            <a:xfrm flipH="1">
              <a:off x="1150350" y="2558550"/>
              <a:ext cx="1904100" cy="2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flipH="1">
              <a:off x="1150350" y="4138975"/>
              <a:ext cx="1904100" cy="2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 flipH="1">
              <a:off x="1150350" y="2830625"/>
              <a:ext cx="1904100" cy="2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 flipH="1">
              <a:off x="1150350" y="3260025"/>
              <a:ext cx="1904100" cy="2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 rot="10800000">
              <a:off x="2023025" y="2142125"/>
              <a:ext cx="0" cy="2009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" name="Google Shape;69;p14"/>
            <p:cNvSpPr/>
            <p:nvPr/>
          </p:nvSpPr>
          <p:spPr>
            <a:xfrm>
              <a:off x="674350" y="3495354"/>
              <a:ext cx="1282550" cy="252850"/>
            </a:xfrm>
            <a:custGeom>
              <a:rect b="b" l="l" r="r" t="t"/>
              <a:pathLst>
                <a:path extrusionOk="0" h="10114" w="51302">
                  <a:moveTo>
                    <a:pt x="0" y="5632"/>
                  </a:moveTo>
                  <a:cubicBezTo>
                    <a:pt x="1308" y="7812"/>
                    <a:pt x="3986" y="10808"/>
                    <a:pt x="6346" y="9863"/>
                  </a:cubicBezTo>
                  <a:cubicBezTo>
                    <a:pt x="10750" y="8101"/>
                    <a:pt x="12681" y="-1778"/>
                    <a:pt x="16924" y="343"/>
                  </a:cubicBezTo>
                  <a:cubicBezTo>
                    <a:pt x="20299" y="2030"/>
                    <a:pt x="20140" y="8419"/>
                    <a:pt x="23800" y="9334"/>
                  </a:cubicBezTo>
                  <a:cubicBezTo>
                    <a:pt x="26646" y="10046"/>
                    <a:pt x="28358" y="5286"/>
                    <a:pt x="31204" y="4574"/>
                  </a:cubicBezTo>
                  <a:cubicBezTo>
                    <a:pt x="34287" y="3803"/>
                    <a:pt x="36123" y="10868"/>
                    <a:pt x="39138" y="9863"/>
                  </a:cubicBezTo>
                  <a:cubicBezTo>
                    <a:pt x="43159" y="8523"/>
                    <a:pt x="47064" y="6161"/>
                    <a:pt x="51302" y="6161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70" name="Google Shape;70;p14"/>
            <p:cNvCxnSpPr/>
            <p:nvPr/>
          </p:nvCxnSpPr>
          <p:spPr>
            <a:xfrm>
              <a:off x="1917247" y="3646238"/>
              <a:ext cx="92700" cy="1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" name="Google Shape;71;p14"/>
            <p:cNvSpPr txBox="1"/>
            <p:nvPr/>
          </p:nvSpPr>
          <p:spPr>
            <a:xfrm>
              <a:off x="1004900" y="3651838"/>
              <a:ext cx="3966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/>
                <a:t>𝝂</a:t>
              </a: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826750" y="3015750"/>
            <a:ext cx="2380100" cy="1606825"/>
            <a:chOff x="674350" y="2558550"/>
            <a:chExt cx="2380100" cy="1606825"/>
          </a:xfrm>
        </p:grpSpPr>
        <p:cxnSp>
          <p:nvCxnSpPr>
            <p:cNvPr id="73" name="Google Shape;73;p14"/>
            <p:cNvCxnSpPr/>
            <p:nvPr/>
          </p:nvCxnSpPr>
          <p:spPr>
            <a:xfrm flipH="1">
              <a:off x="1150350" y="2558550"/>
              <a:ext cx="1904100" cy="2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 flipH="1">
              <a:off x="1150350" y="4138975"/>
              <a:ext cx="1904100" cy="2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4"/>
            <p:cNvCxnSpPr/>
            <p:nvPr/>
          </p:nvCxnSpPr>
          <p:spPr>
            <a:xfrm flipH="1">
              <a:off x="1150350" y="2830625"/>
              <a:ext cx="1904100" cy="2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>
              <a:off x="1150350" y="3260025"/>
              <a:ext cx="1904100" cy="26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 rot="10800000">
              <a:off x="2023025" y="2869325"/>
              <a:ext cx="0" cy="1282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674350" y="3495354"/>
              <a:ext cx="1282550" cy="252850"/>
            </a:xfrm>
            <a:custGeom>
              <a:rect b="b" l="l" r="r" t="t"/>
              <a:pathLst>
                <a:path extrusionOk="0" h="10114" w="51302">
                  <a:moveTo>
                    <a:pt x="0" y="5632"/>
                  </a:moveTo>
                  <a:cubicBezTo>
                    <a:pt x="1308" y="7812"/>
                    <a:pt x="3986" y="10808"/>
                    <a:pt x="6346" y="9863"/>
                  </a:cubicBezTo>
                  <a:cubicBezTo>
                    <a:pt x="10750" y="8101"/>
                    <a:pt x="12681" y="-1778"/>
                    <a:pt x="16924" y="343"/>
                  </a:cubicBezTo>
                  <a:cubicBezTo>
                    <a:pt x="20299" y="2030"/>
                    <a:pt x="20140" y="8419"/>
                    <a:pt x="23800" y="9334"/>
                  </a:cubicBezTo>
                  <a:cubicBezTo>
                    <a:pt x="26646" y="10046"/>
                    <a:pt x="28358" y="5286"/>
                    <a:pt x="31204" y="4574"/>
                  </a:cubicBezTo>
                  <a:cubicBezTo>
                    <a:pt x="34287" y="3803"/>
                    <a:pt x="36123" y="10868"/>
                    <a:pt x="39138" y="9863"/>
                  </a:cubicBezTo>
                  <a:cubicBezTo>
                    <a:pt x="43159" y="8523"/>
                    <a:pt x="47064" y="6161"/>
                    <a:pt x="51302" y="6161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79" name="Google Shape;79;p14"/>
            <p:cNvCxnSpPr/>
            <p:nvPr/>
          </p:nvCxnSpPr>
          <p:spPr>
            <a:xfrm>
              <a:off x="1917247" y="3646238"/>
              <a:ext cx="92700" cy="1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" name="Google Shape;80;p14"/>
            <p:cNvSpPr txBox="1"/>
            <p:nvPr/>
          </p:nvSpPr>
          <p:spPr>
            <a:xfrm>
              <a:off x="1004900" y="3651838"/>
              <a:ext cx="3966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h𝝂</a:t>
              </a:r>
              <a:endParaRPr/>
            </a:p>
          </p:txBody>
        </p:sp>
      </p:grpSp>
      <p:cxnSp>
        <p:nvCxnSpPr>
          <p:cNvPr id="81" name="Google Shape;81;p14"/>
          <p:cNvCxnSpPr/>
          <p:nvPr/>
        </p:nvCxnSpPr>
        <p:spPr>
          <a:xfrm flipH="1" rot="10800000">
            <a:off x="1305883" y="2853775"/>
            <a:ext cx="5635800" cy="4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 txBox="1"/>
          <p:nvPr/>
        </p:nvSpPr>
        <p:spPr>
          <a:xfrm>
            <a:off x="3265925" y="2523125"/>
            <a:ext cx="18642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Ionization threshold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-5398844">
            <a:off x="2201350" y="2189807"/>
            <a:ext cx="892200" cy="341400"/>
          </a:xfrm>
          <a:prstGeom prst="leftArrow">
            <a:avLst>
              <a:gd fmla="val 3910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rot="-5398844">
            <a:off x="5156450" y="2189807"/>
            <a:ext cx="892200" cy="341400"/>
          </a:xfrm>
          <a:prstGeom prst="leftArrow">
            <a:avLst>
              <a:gd fmla="val 3910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cxnSp>
        <p:nvCxnSpPr>
          <p:cNvPr id="335" name="Google Shape;335;p32"/>
          <p:cNvCxnSpPr/>
          <p:nvPr/>
        </p:nvCxnSpPr>
        <p:spPr>
          <a:xfrm>
            <a:off x="818375" y="37953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2"/>
          <p:cNvCxnSpPr/>
          <p:nvPr/>
        </p:nvCxnSpPr>
        <p:spPr>
          <a:xfrm>
            <a:off x="818375" y="27886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2"/>
          <p:cNvCxnSpPr/>
          <p:nvPr/>
        </p:nvCxnSpPr>
        <p:spPr>
          <a:xfrm>
            <a:off x="818375" y="213212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2"/>
          <p:cNvCxnSpPr/>
          <p:nvPr/>
        </p:nvCxnSpPr>
        <p:spPr>
          <a:xfrm>
            <a:off x="818375" y="16929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2"/>
          <p:cNvCxnSpPr/>
          <p:nvPr/>
        </p:nvCxnSpPr>
        <p:spPr>
          <a:xfrm>
            <a:off x="818375" y="14755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2"/>
          <p:cNvCxnSpPr/>
          <p:nvPr/>
        </p:nvCxnSpPr>
        <p:spPr>
          <a:xfrm>
            <a:off x="3431300" y="3795371"/>
            <a:ext cx="4875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2"/>
          <p:cNvCxnSpPr/>
          <p:nvPr/>
        </p:nvCxnSpPr>
        <p:spPr>
          <a:xfrm>
            <a:off x="3431300" y="278867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431300" y="213212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2"/>
          <p:cNvCxnSpPr/>
          <p:nvPr/>
        </p:nvCxnSpPr>
        <p:spPr>
          <a:xfrm>
            <a:off x="3431300" y="1692896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431300" y="147557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5" name="Google Shape;345;p32"/>
          <p:cNvSpPr txBox="1"/>
          <p:nvPr/>
        </p:nvSpPr>
        <p:spPr>
          <a:xfrm>
            <a:off x="4997450" y="1069975"/>
            <a:ext cx="1093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(N+1) e</a:t>
            </a:r>
            <a:r>
              <a:rPr baseline="30000" lang="en"/>
              <a:t>-</a:t>
            </a:r>
            <a:endParaRPr baseline="30000"/>
          </a:p>
        </p:txBody>
      </p:sp>
      <p:cxnSp>
        <p:nvCxnSpPr>
          <p:cNvPr id="346" name="Google Shape;346;p32"/>
          <p:cNvCxnSpPr/>
          <p:nvPr/>
        </p:nvCxnSpPr>
        <p:spPr>
          <a:xfrm>
            <a:off x="4283750" y="384742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2"/>
          <p:cNvCxnSpPr/>
          <p:nvPr/>
        </p:nvCxnSpPr>
        <p:spPr>
          <a:xfrm>
            <a:off x="4283750" y="39153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4283750" y="39952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2"/>
          <p:cNvCxnSpPr/>
          <p:nvPr/>
        </p:nvCxnSpPr>
        <p:spPr>
          <a:xfrm>
            <a:off x="4283750" y="41235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2"/>
          <p:cNvCxnSpPr/>
          <p:nvPr/>
        </p:nvCxnSpPr>
        <p:spPr>
          <a:xfrm>
            <a:off x="4283750" y="426385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2"/>
          <p:cNvCxnSpPr/>
          <p:nvPr/>
        </p:nvCxnSpPr>
        <p:spPr>
          <a:xfrm>
            <a:off x="4283750" y="444495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2"/>
          <p:cNvCxnSpPr/>
          <p:nvPr/>
        </p:nvCxnSpPr>
        <p:spPr>
          <a:xfrm>
            <a:off x="4283750" y="464939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2"/>
          <p:cNvCxnSpPr/>
          <p:nvPr/>
        </p:nvCxnSpPr>
        <p:spPr>
          <a:xfrm>
            <a:off x="4283750" y="49338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2"/>
          <p:cNvCxnSpPr/>
          <p:nvPr/>
        </p:nvCxnSpPr>
        <p:spPr>
          <a:xfrm>
            <a:off x="4283750" y="28351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2"/>
          <p:cNvCxnSpPr/>
          <p:nvPr/>
        </p:nvCxnSpPr>
        <p:spPr>
          <a:xfrm>
            <a:off x="4283750" y="289090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2"/>
          <p:cNvCxnSpPr/>
          <p:nvPr/>
        </p:nvCxnSpPr>
        <p:spPr>
          <a:xfrm>
            <a:off x="4283750" y="2970876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2"/>
          <p:cNvCxnSpPr/>
          <p:nvPr/>
        </p:nvCxnSpPr>
        <p:spPr>
          <a:xfrm>
            <a:off x="4283750" y="309910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2"/>
          <p:cNvCxnSpPr/>
          <p:nvPr/>
        </p:nvCxnSpPr>
        <p:spPr>
          <a:xfrm>
            <a:off x="4283750" y="323945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2"/>
          <p:cNvCxnSpPr/>
          <p:nvPr/>
        </p:nvCxnSpPr>
        <p:spPr>
          <a:xfrm>
            <a:off x="4283750" y="342055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2"/>
          <p:cNvCxnSpPr/>
          <p:nvPr/>
        </p:nvCxnSpPr>
        <p:spPr>
          <a:xfrm>
            <a:off x="4283750" y="3624999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2"/>
          <p:cNvCxnSpPr/>
          <p:nvPr/>
        </p:nvCxnSpPr>
        <p:spPr>
          <a:xfrm>
            <a:off x="4283750" y="21676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2"/>
          <p:cNvCxnSpPr/>
          <p:nvPr/>
        </p:nvCxnSpPr>
        <p:spPr>
          <a:xfrm>
            <a:off x="4283750" y="221140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2"/>
          <p:cNvCxnSpPr/>
          <p:nvPr/>
        </p:nvCxnSpPr>
        <p:spPr>
          <a:xfrm>
            <a:off x="4283750" y="2291377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2"/>
          <p:cNvCxnSpPr/>
          <p:nvPr/>
        </p:nvCxnSpPr>
        <p:spPr>
          <a:xfrm>
            <a:off x="4283750" y="241960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2"/>
          <p:cNvCxnSpPr/>
          <p:nvPr/>
        </p:nvCxnSpPr>
        <p:spPr>
          <a:xfrm>
            <a:off x="4283750" y="255995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2"/>
          <p:cNvCxnSpPr/>
          <p:nvPr/>
        </p:nvCxnSpPr>
        <p:spPr>
          <a:xfrm>
            <a:off x="4283750" y="2741053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2"/>
          <p:cNvCxnSpPr/>
          <p:nvPr/>
        </p:nvCxnSpPr>
        <p:spPr>
          <a:xfrm>
            <a:off x="4283750" y="17163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2"/>
          <p:cNvCxnSpPr/>
          <p:nvPr/>
        </p:nvCxnSpPr>
        <p:spPr>
          <a:xfrm>
            <a:off x="4283750" y="174802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2"/>
          <p:cNvCxnSpPr/>
          <p:nvPr/>
        </p:nvCxnSpPr>
        <p:spPr>
          <a:xfrm>
            <a:off x="4283750" y="1828003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2"/>
          <p:cNvCxnSpPr/>
          <p:nvPr/>
        </p:nvCxnSpPr>
        <p:spPr>
          <a:xfrm>
            <a:off x="4283750" y="195622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2"/>
          <p:cNvCxnSpPr/>
          <p:nvPr/>
        </p:nvCxnSpPr>
        <p:spPr>
          <a:xfrm>
            <a:off x="4283750" y="209657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2"/>
          <p:cNvCxnSpPr/>
          <p:nvPr/>
        </p:nvCxnSpPr>
        <p:spPr>
          <a:xfrm>
            <a:off x="4283750" y="148617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2"/>
          <p:cNvCxnSpPr/>
          <p:nvPr/>
        </p:nvCxnSpPr>
        <p:spPr>
          <a:xfrm>
            <a:off x="4283750" y="152993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2"/>
          <p:cNvCxnSpPr/>
          <p:nvPr/>
        </p:nvCxnSpPr>
        <p:spPr>
          <a:xfrm>
            <a:off x="4283750" y="162193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2"/>
          <p:cNvCxnSpPr/>
          <p:nvPr/>
        </p:nvCxnSpPr>
        <p:spPr>
          <a:xfrm rot="10800000">
            <a:off x="8174125" y="1134825"/>
            <a:ext cx="0" cy="390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2"/>
          <p:cNvSpPr txBox="1"/>
          <p:nvPr/>
        </p:nvSpPr>
        <p:spPr>
          <a:xfrm>
            <a:off x="8306900" y="1157700"/>
            <a:ext cx="531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377" name="Google Shape;377;p32"/>
          <p:cNvCxnSpPr/>
          <p:nvPr/>
        </p:nvCxnSpPr>
        <p:spPr>
          <a:xfrm>
            <a:off x="8154200" y="3794175"/>
            <a:ext cx="19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2"/>
          <p:cNvSpPr txBox="1"/>
          <p:nvPr/>
        </p:nvSpPr>
        <p:spPr>
          <a:xfrm>
            <a:off x="8398925" y="3575775"/>
            <a:ext cx="531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9" name="Google Shape;379;p32"/>
          <p:cNvSpPr txBox="1"/>
          <p:nvPr/>
        </p:nvSpPr>
        <p:spPr>
          <a:xfrm>
            <a:off x="106475" y="1475575"/>
            <a:ext cx="35376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Bound-Bound</a:t>
            </a:r>
            <a:endParaRPr sz="1800"/>
          </a:p>
        </p:txBody>
      </p:sp>
      <p:sp>
        <p:nvSpPr>
          <p:cNvPr id="380" name="Google Shape;380;p32"/>
          <p:cNvSpPr txBox="1"/>
          <p:nvPr/>
        </p:nvSpPr>
        <p:spPr>
          <a:xfrm>
            <a:off x="1782125" y="1157700"/>
            <a:ext cx="593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N e</a:t>
            </a:r>
            <a:r>
              <a:rPr baseline="30000" lang="en">
                <a:solidFill>
                  <a:srgbClr val="D9D9D9"/>
                </a:solidFill>
              </a:rPr>
              <a:t>-</a:t>
            </a:r>
            <a:endParaRPr baseline="30000">
              <a:solidFill>
                <a:srgbClr val="D9D9D9"/>
              </a:solidFill>
            </a:endParaRPr>
          </a:p>
        </p:txBody>
      </p:sp>
      <p:cxnSp>
        <p:nvCxnSpPr>
          <p:cNvPr id="381" name="Google Shape;381;p32"/>
          <p:cNvCxnSpPr/>
          <p:nvPr/>
        </p:nvCxnSpPr>
        <p:spPr>
          <a:xfrm rot="10800000">
            <a:off x="4781275" y="4443180"/>
            <a:ext cx="0" cy="51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2"/>
          <p:cNvCxnSpPr/>
          <p:nvPr/>
        </p:nvCxnSpPr>
        <p:spPr>
          <a:xfrm rot="10800000">
            <a:off x="5312525" y="4129150"/>
            <a:ext cx="0" cy="80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cxnSp>
        <p:nvCxnSpPr>
          <p:cNvPr id="388" name="Google Shape;388;p33"/>
          <p:cNvCxnSpPr/>
          <p:nvPr/>
        </p:nvCxnSpPr>
        <p:spPr>
          <a:xfrm>
            <a:off x="818375" y="37953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3"/>
          <p:cNvCxnSpPr/>
          <p:nvPr/>
        </p:nvCxnSpPr>
        <p:spPr>
          <a:xfrm>
            <a:off x="818375" y="27886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3"/>
          <p:cNvCxnSpPr/>
          <p:nvPr/>
        </p:nvCxnSpPr>
        <p:spPr>
          <a:xfrm>
            <a:off x="818375" y="213212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3"/>
          <p:cNvCxnSpPr/>
          <p:nvPr/>
        </p:nvCxnSpPr>
        <p:spPr>
          <a:xfrm>
            <a:off x="818375" y="16929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3"/>
          <p:cNvCxnSpPr/>
          <p:nvPr/>
        </p:nvCxnSpPr>
        <p:spPr>
          <a:xfrm>
            <a:off x="818375" y="14755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3"/>
          <p:cNvCxnSpPr/>
          <p:nvPr/>
        </p:nvCxnSpPr>
        <p:spPr>
          <a:xfrm>
            <a:off x="3431300" y="3795371"/>
            <a:ext cx="4875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3"/>
          <p:cNvCxnSpPr/>
          <p:nvPr/>
        </p:nvCxnSpPr>
        <p:spPr>
          <a:xfrm>
            <a:off x="3431300" y="278867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33"/>
          <p:cNvCxnSpPr/>
          <p:nvPr/>
        </p:nvCxnSpPr>
        <p:spPr>
          <a:xfrm>
            <a:off x="3431300" y="213212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3"/>
          <p:cNvCxnSpPr/>
          <p:nvPr/>
        </p:nvCxnSpPr>
        <p:spPr>
          <a:xfrm>
            <a:off x="3431300" y="1692896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3"/>
          <p:cNvCxnSpPr/>
          <p:nvPr/>
        </p:nvCxnSpPr>
        <p:spPr>
          <a:xfrm>
            <a:off x="3431300" y="147557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98" name="Google Shape;398;p33"/>
          <p:cNvSpPr txBox="1"/>
          <p:nvPr/>
        </p:nvSpPr>
        <p:spPr>
          <a:xfrm>
            <a:off x="4997450" y="1069975"/>
            <a:ext cx="1093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(N+1) e</a:t>
            </a:r>
            <a:r>
              <a:rPr baseline="30000" lang="en"/>
              <a:t>-</a:t>
            </a:r>
            <a:endParaRPr baseline="30000"/>
          </a:p>
        </p:txBody>
      </p:sp>
      <p:cxnSp>
        <p:nvCxnSpPr>
          <p:cNvPr id="399" name="Google Shape;399;p33"/>
          <p:cNvCxnSpPr/>
          <p:nvPr/>
        </p:nvCxnSpPr>
        <p:spPr>
          <a:xfrm>
            <a:off x="4283750" y="384742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3"/>
          <p:cNvCxnSpPr/>
          <p:nvPr/>
        </p:nvCxnSpPr>
        <p:spPr>
          <a:xfrm>
            <a:off x="4283750" y="39153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3"/>
          <p:cNvCxnSpPr/>
          <p:nvPr/>
        </p:nvCxnSpPr>
        <p:spPr>
          <a:xfrm>
            <a:off x="4283750" y="39952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3"/>
          <p:cNvCxnSpPr/>
          <p:nvPr/>
        </p:nvCxnSpPr>
        <p:spPr>
          <a:xfrm>
            <a:off x="4283750" y="41235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3"/>
          <p:cNvCxnSpPr/>
          <p:nvPr/>
        </p:nvCxnSpPr>
        <p:spPr>
          <a:xfrm>
            <a:off x="4283750" y="426385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3"/>
          <p:cNvCxnSpPr/>
          <p:nvPr/>
        </p:nvCxnSpPr>
        <p:spPr>
          <a:xfrm>
            <a:off x="4283750" y="444495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3"/>
          <p:cNvCxnSpPr/>
          <p:nvPr/>
        </p:nvCxnSpPr>
        <p:spPr>
          <a:xfrm>
            <a:off x="4283750" y="464939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3"/>
          <p:cNvCxnSpPr/>
          <p:nvPr/>
        </p:nvCxnSpPr>
        <p:spPr>
          <a:xfrm>
            <a:off x="4283750" y="49338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3"/>
          <p:cNvCxnSpPr/>
          <p:nvPr/>
        </p:nvCxnSpPr>
        <p:spPr>
          <a:xfrm>
            <a:off x="4283750" y="28351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3"/>
          <p:cNvCxnSpPr/>
          <p:nvPr/>
        </p:nvCxnSpPr>
        <p:spPr>
          <a:xfrm>
            <a:off x="4283750" y="289090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3"/>
          <p:cNvCxnSpPr/>
          <p:nvPr/>
        </p:nvCxnSpPr>
        <p:spPr>
          <a:xfrm>
            <a:off x="4283750" y="2970876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3"/>
          <p:cNvCxnSpPr/>
          <p:nvPr/>
        </p:nvCxnSpPr>
        <p:spPr>
          <a:xfrm>
            <a:off x="4283750" y="309910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3"/>
          <p:cNvCxnSpPr/>
          <p:nvPr/>
        </p:nvCxnSpPr>
        <p:spPr>
          <a:xfrm>
            <a:off x="4283750" y="323945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3"/>
          <p:cNvCxnSpPr/>
          <p:nvPr/>
        </p:nvCxnSpPr>
        <p:spPr>
          <a:xfrm>
            <a:off x="4283750" y="342055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3"/>
          <p:cNvCxnSpPr/>
          <p:nvPr/>
        </p:nvCxnSpPr>
        <p:spPr>
          <a:xfrm>
            <a:off x="4283750" y="3624999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3"/>
          <p:cNvCxnSpPr/>
          <p:nvPr/>
        </p:nvCxnSpPr>
        <p:spPr>
          <a:xfrm>
            <a:off x="4283750" y="21676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3"/>
          <p:cNvCxnSpPr/>
          <p:nvPr/>
        </p:nvCxnSpPr>
        <p:spPr>
          <a:xfrm>
            <a:off x="4283750" y="221140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3"/>
          <p:cNvCxnSpPr/>
          <p:nvPr/>
        </p:nvCxnSpPr>
        <p:spPr>
          <a:xfrm>
            <a:off x="4283750" y="2291377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3"/>
          <p:cNvCxnSpPr/>
          <p:nvPr/>
        </p:nvCxnSpPr>
        <p:spPr>
          <a:xfrm>
            <a:off x="4283750" y="241960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3"/>
          <p:cNvCxnSpPr/>
          <p:nvPr/>
        </p:nvCxnSpPr>
        <p:spPr>
          <a:xfrm>
            <a:off x="4283750" y="255995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3"/>
          <p:cNvCxnSpPr/>
          <p:nvPr/>
        </p:nvCxnSpPr>
        <p:spPr>
          <a:xfrm>
            <a:off x="4283750" y="2741053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3"/>
          <p:cNvCxnSpPr/>
          <p:nvPr/>
        </p:nvCxnSpPr>
        <p:spPr>
          <a:xfrm>
            <a:off x="4283750" y="17163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3"/>
          <p:cNvCxnSpPr/>
          <p:nvPr/>
        </p:nvCxnSpPr>
        <p:spPr>
          <a:xfrm>
            <a:off x="4283750" y="174802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3"/>
          <p:cNvCxnSpPr/>
          <p:nvPr/>
        </p:nvCxnSpPr>
        <p:spPr>
          <a:xfrm>
            <a:off x="4283750" y="1828003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3"/>
          <p:cNvCxnSpPr/>
          <p:nvPr/>
        </p:nvCxnSpPr>
        <p:spPr>
          <a:xfrm>
            <a:off x="4283750" y="195622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3"/>
          <p:cNvCxnSpPr/>
          <p:nvPr/>
        </p:nvCxnSpPr>
        <p:spPr>
          <a:xfrm>
            <a:off x="4283750" y="209657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3"/>
          <p:cNvCxnSpPr/>
          <p:nvPr/>
        </p:nvCxnSpPr>
        <p:spPr>
          <a:xfrm>
            <a:off x="4283750" y="148617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3"/>
          <p:cNvCxnSpPr/>
          <p:nvPr/>
        </p:nvCxnSpPr>
        <p:spPr>
          <a:xfrm>
            <a:off x="4283750" y="152993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3"/>
          <p:cNvCxnSpPr/>
          <p:nvPr/>
        </p:nvCxnSpPr>
        <p:spPr>
          <a:xfrm>
            <a:off x="4283750" y="162193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3"/>
          <p:cNvCxnSpPr/>
          <p:nvPr/>
        </p:nvCxnSpPr>
        <p:spPr>
          <a:xfrm rot="10800000">
            <a:off x="8174125" y="1134825"/>
            <a:ext cx="0" cy="390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3"/>
          <p:cNvSpPr txBox="1"/>
          <p:nvPr/>
        </p:nvSpPr>
        <p:spPr>
          <a:xfrm>
            <a:off x="8306900" y="1157700"/>
            <a:ext cx="531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430" name="Google Shape;430;p33"/>
          <p:cNvCxnSpPr/>
          <p:nvPr/>
        </p:nvCxnSpPr>
        <p:spPr>
          <a:xfrm>
            <a:off x="8154200" y="3794175"/>
            <a:ext cx="19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33"/>
          <p:cNvSpPr txBox="1"/>
          <p:nvPr/>
        </p:nvSpPr>
        <p:spPr>
          <a:xfrm>
            <a:off x="8398925" y="3575775"/>
            <a:ext cx="531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2" name="Google Shape;432;p33"/>
          <p:cNvSpPr txBox="1"/>
          <p:nvPr/>
        </p:nvSpPr>
        <p:spPr>
          <a:xfrm>
            <a:off x="106475" y="1475575"/>
            <a:ext cx="35376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Bound-Bound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Bound-Free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Direct Photoionization</a:t>
            </a:r>
            <a:endParaRPr sz="1800"/>
          </a:p>
        </p:txBody>
      </p:sp>
      <p:sp>
        <p:nvSpPr>
          <p:cNvPr id="433" name="Google Shape;433;p33"/>
          <p:cNvSpPr txBox="1"/>
          <p:nvPr/>
        </p:nvSpPr>
        <p:spPr>
          <a:xfrm>
            <a:off x="1782125" y="1157700"/>
            <a:ext cx="593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N e</a:t>
            </a:r>
            <a:r>
              <a:rPr baseline="30000" lang="en">
                <a:solidFill>
                  <a:srgbClr val="D9D9D9"/>
                </a:solidFill>
              </a:rPr>
              <a:t>-</a:t>
            </a:r>
            <a:endParaRPr baseline="30000">
              <a:solidFill>
                <a:srgbClr val="D9D9D9"/>
              </a:solidFill>
            </a:endParaRPr>
          </a:p>
        </p:txBody>
      </p:sp>
      <p:cxnSp>
        <p:nvCxnSpPr>
          <p:cNvPr id="434" name="Google Shape;434;p33"/>
          <p:cNvCxnSpPr/>
          <p:nvPr/>
        </p:nvCxnSpPr>
        <p:spPr>
          <a:xfrm rot="10800000">
            <a:off x="5191800" y="3332450"/>
            <a:ext cx="0" cy="132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33"/>
          <p:cNvCxnSpPr/>
          <p:nvPr/>
        </p:nvCxnSpPr>
        <p:spPr>
          <a:xfrm rot="10800000">
            <a:off x="5928300" y="2644175"/>
            <a:ext cx="0" cy="200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cxnSp>
        <p:nvCxnSpPr>
          <p:cNvPr id="441" name="Google Shape;441;p34"/>
          <p:cNvCxnSpPr/>
          <p:nvPr/>
        </p:nvCxnSpPr>
        <p:spPr>
          <a:xfrm>
            <a:off x="818375" y="37953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4"/>
          <p:cNvCxnSpPr/>
          <p:nvPr/>
        </p:nvCxnSpPr>
        <p:spPr>
          <a:xfrm>
            <a:off x="818375" y="27886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4"/>
          <p:cNvCxnSpPr/>
          <p:nvPr/>
        </p:nvCxnSpPr>
        <p:spPr>
          <a:xfrm>
            <a:off x="818375" y="213212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4"/>
          <p:cNvCxnSpPr/>
          <p:nvPr/>
        </p:nvCxnSpPr>
        <p:spPr>
          <a:xfrm>
            <a:off x="818375" y="16929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4"/>
          <p:cNvCxnSpPr/>
          <p:nvPr/>
        </p:nvCxnSpPr>
        <p:spPr>
          <a:xfrm>
            <a:off x="818375" y="14755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4"/>
          <p:cNvCxnSpPr/>
          <p:nvPr/>
        </p:nvCxnSpPr>
        <p:spPr>
          <a:xfrm>
            <a:off x="3431300" y="3795371"/>
            <a:ext cx="4875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4"/>
          <p:cNvCxnSpPr/>
          <p:nvPr/>
        </p:nvCxnSpPr>
        <p:spPr>
          <a:xfrm>
            <a:off x="3431300" y="278867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4"/>
          <p:cNvCxnSpPr/>
          <p:nvPr/>
        </p:nvCxnSpPr>
        <p:spPr>
          <a:xfrm>
            <a:off x="3431300" y="213212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4"/>
          <p:cNvCxnSpPr/>
          <p:nvPr/>
        </p:nvCxnSpPr>
        <p:spPr>
          <a:xfrm>
            <a:off x="3431300" y="1692896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4"/>
          <p:cNvCxnSpPr/>
          <p:nvPr/>
        </p:nvCxnSpPr>
        <p:spPr>
          <a:xfrm>
            <a:off x="3431300" y="147557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1" name="Google Shape;451;p34"/>
          <p:cNvSpPr txBox="1"/>
          <p:nvPr/>
        </p:nvSpPr>
        <p:spPr>
          <a:xfrm>
            <a:off x="4997450" y="1069975"/>
            <a:ext cx="1093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(N+1) e</a:t>
            </a:r>
            <a:r>
              <a:rPr baseline="30000" lang="en"/>
              <a:t>-</a:t>
            </a:r>
            <a:endParaRPr baseline="30000"/>
          </a:p>
        </p:txBody>
      </p:sp>
      <p:cxnSp>
        <p:nvCxnSpPr>
          <p:cNvPr id="452" name="Google Shape;452;p34"/>
          <p:cNvCxnSpPr/>
          <p:nvPr/>
        </p:nvCxnSpPr>
        <p:spPr>
          <a:xfrm>
            <a:off x="4283750" y="384742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4"/>
          <p:cNvCxnSpPr/>
          <p:nvPr/>
        </p:nvCxnSpPr>
        <p:spPr>
          <a:xfrm>
            <a:off x="4283750" y="39153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4"/>
          <p:cNvCxnSpPr/>
          <p:nvPr/>
        </p:nvCxnSpPr>
        <p:spPr>
          <a:xfrm>
            <a:off x="4283750" y="39952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4"/>
          <p:cNvCxnSpPr/>
          <p:nvPr/>
        </p:nvCxnSpPr>
        <p:spPr>
          <a:xfrm>
            <a:off x="4283750" y="41235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4"/>
          <p:cNvCxnSpPr/>
          <p:nvPr/>
        </p:nvCxnSpPr>
        <p:spPr>
          <a:xfrm>
            <a:off x="4283750" y="426385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4"/>
          <p:cNvCxnSpPr/>
          <p:nvPr/>
        </p:nvCxnSpPr>
        <p:spPr>
          <a:xfrm>
            <a:off x="4283750" y="444495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4"/>
          <p:cNvCxnSpPr/>
          <p:nvPr/>
        </p:nvCxnSpPr>
        <p:spPr>
          <a:xfrm>
            <a:off x="4283750" y="464939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4"/>
          <p:cNvCxnSpPr/>
          <p:nvPr/>
        </p:nvCxnSpPr>
        <p:spPr>
          <a:xfrm>
            <a:off x="4283750" y="49338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4"/>
          <p:cNvCxnSpPr/>
          <p:nvPr/>
        </p:nvCxnSpPr>
        <p:spPr>
          <a:xfrm>
            <a:off x="4283750" y="28351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4"/>
          <p:cNvCxnSpPr/>
          <p:nvPr/>
        </p:nvCxnSpPr>
        <p:spPr>
          <a:xfrm>
            <a:off x="4283750" y="289090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4"/>
          <p:cNvCxnSpPr/>
          <p:nvPr/>
        </p:nvCxnSpPr>
        <p:spPr>
          <a:xfrm>
            <a:off x="4283750" y="2970876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4"/>
          <p:cNvCxnSpPr/>
          <p:nvPr/>
        </p:nvCxnSpPr>
        <p:spPr>
          <a:xfrm>
            <a:off x="4283750" y="309910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4"/>
          <p:cNvCxnSpPr/>
          <p:nvPr/>
        </p:nvCxnSpPr>
        <p:spPr>
          <a:xfrm>
            <a:off x="4283750" y="323945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4"/>
          <p:cNvCxnSpPr/>
          <p:nvPr/>
        </p:nvCxnSpPr>
        <p:spPr>
          <a:xfrm>
            <a:off x="4283750" y="342055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4"/>
          <p:cNvCxnSpPr/>
          <p:nvPr/>
        </p:nvCxnSpPr>
        <p:spPr>
          <a:xfrm>
            <a:off x="4283750" y="3624999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4"/>
          <p:cNvCxnSpPr/>
          <p:nvPr/>
        </p:nvCxnSpPr>
        <p:spPr>
          <a:xfrm>
            <a:off x="4283750" y="21676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4"/>
          <p:cNvCxnSpPr/>
          <p:nvPr/>
        </p:nvCxnSpPr>
        <p:spPr>
          <a:xfrm>
            <a:off x="4283750" y="221140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34"/>
          <p:cNvCxnSpPr/>
          <p:nvPr/>
        </p:nvCxnSpPr>
        <p:spPr>
          <a:xfrm>
            <a:off x="4283750" y="2291377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4"/>
          <p:cNvCxnSpPr/>
          <p:nvPr/>
        </p:nvCxnSpPr>
        <p:spPr>
          <a:xfrm>
            <a:off x="4283750" y="241960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4"/>
          <p:cNvCxnSpPr/>
          <p:nvPr/>
        </p:nvCxnSpPr>
        <p:spPr>
          <a:xfrm>
            <a:off x="4283750" y="255995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4"/>
          <p:cNvCxnSpPr/>
          <p:nvPr/>
        </p:nvCxnSpPr>
        <p:spPr>
          <a:xfrm>
            <a:off x="4283750" y="2741053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34"/>
          <p:cNvCxnSpPr/>
          <p:nvPr/>
        </p:nvCxnSpPr>
        <p:spPr>
          <a:xfrm>
            <a:off x="4283750" y="17163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34"/>
          <p:cNvCxnSpPr/>
          <p:nvPr/>
        </p:nvCxnSpPr>
        <p:spPr>
          <a:xfrm>
            <a:off x="4283750" y="174802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34"/>
          <p:cNvCxnSpPr/>
          <p:nvPr/>
        </p:nvCxnSpPr>
        <p:spPr>
          <a:xfrm>
            <a:off x="4283750" y="1828003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4"/>
          <p:cNvCxnSpPr/>
          <p:nvPr/>
        </p:nvCxnSpPr>
        <p:spPr>
          <a:xfrm>
            <a:off x="4283750" y="195622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4"/>
          <p:cNvCxnSpPr/>
          <p:nvPr/>
        </p:nvCxnSpPr>
        <p:spPr>
          <a:xfrm>
            <a:off x="4283750" y="209657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4"/>
          <p:cNvCxnSpPr/>
          <p:nvPr/>
        </p:nvCxnSpPr>
        <p:spPr>
          <a:xfrm>
            <a:off x="4283750" y="148617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4"/>
          <p:cNvCxnSpPr/>
          <p:nvPr/>
        </p:nvCxnSpPr>
        <p:spPr>
          <a:xfrm>
            <a:off x="4283750" y="152993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4"/>
          <p:cNvCxnSpPr/>
          <p:nvPr/>
        </p:nvCxnSpPr>
        <p:spPr>
          <a:xfrm>
            <a:off x="4283750" y="162193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4"/>
          <p:cNvCxnSpPr/>
          <p:nvPr/>
        </p:nvCxnSpPr>
        <p:spPr>
          <a:xfrm rot="10800000">
            <a:off x="8174125" y="1134825"/>
            <a:ext cx="0" cy="390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4"/>
          <p:cNvSpPr txBox="1"/>
          <p:nvPr/>
        </p:nvSpPr>
        <p:spPr>
          <a:xfrm>
            <a:off x="8306900" y="1157700"/>
            <a:ext cx="531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483" name="Google Shape;483;p34"/>
          <p:cNvCxnSpPr/>
          <p:nvPr/>
        </p:nvCxnSpPr>
        <p:spPr>
          <a:xfrm>
            <a:off x="8154200" y="3794175"/>
            <a:ext cx="19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4"/>
          <p:cNvSpPr txBox="1"/>
          <p:nvPr/>
        </p:nvSpPr>
        <p:spPr>
          <a:xfrm>
            <a:off x="8398925" y="3575775"/>
            <a:ext cx="531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85" name="Google Shape;485;p34"/>
          <p:cNvSpPr txBox="1"/>
          <p:nvPr/>
        </p:nvSpPr>
        <p:spPr>
          <a:xfrm>
            <a:off x="106475" y="1475575"/>
            <a:ext cx="35376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Bound-Bound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Bound-Free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 sz="1800">
                <a:solidFill>
                  <a:srgbClr val="999999"/>
                </a:solidFill>
              </a:rPr>
              <a:t>Direct Photoionization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Photoexcitation-Autoionization</a:t>
            </a:r>
            <a:endParaRPr sz="1800"/>
          </a:p>
        </p:txBody>
      </p:sp>
      <p:sp>
        <p:nvSpPr>
          <p:cNvPr id="486" name="Google Shape;486;p34"/>
          <p:cNvSpPr txBox="1"/>
          <p:nvPr/>
        </p:nvSpPr>
        <p:spPr>
          <a:xfrm>
            <a:off x="1782125" y="1157700"/>
            <a:ext cx="593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N e</a:t>
            </a:r>
            <a:r>
              <a:rPr baseline="30000" lang="en">
                <a:solidFill>
                  <a:srgbClr val="D9D9D9"/>
                </a:solidFill>
              </a:rPr>
              <a:t>-</a:t>
            </a:r>
            <a:endParaRPr baseline="30000">
              <a:solidFill>
                <a:srgbClr val="D9D9D9"/>
              </a:solidFill>
            </a:endParaRPr>
          </a:p>
        </p:txBody>
      </p:sp>
      <p:cxnSp>
        <p:nvCxnSpPr>
          <p:cNvPr id="487" name="Google Shape;487;p34"/>
          <p:cNvCxnSpPr/>
          <p:nvPr/>
        </p:nvCxnSpPr>
        <p:spPr>
          <a:xfrm rot="10800000">
            <a:off x="5131425" y="3416825"/>
            <a:ext cx="0" cy="125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34"/>
          <p:cNvCxnSpPr/>
          <p:nvPr/>
        </p:nvCxnSpPr>
        <p:spPr>
          <a:xfrm rot="10800000">
            <a:off x="5783425" y="2559650"/>
            <a:ext cx="0" cy="210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34"/>
          <p:cNvSpPr txBox="1"/>
          <p:nvPr/>
        </p:nvSpPr>
        <p:spPr>
          <a:xfrm>
            <a:off x="398450" y="4020625"/>
            <a:ext cx="3803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(RDW does not treat autoionization process)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grpSp>
        <p:nvGrpSpPr>
          <p:cNvPr id="495" name="Google Shape;495;p35"/>
          <p:cNvGrpSpPr/>
          <p:nvPr/>
        </p:nvGrpSpPr>
        <p:grpSpPr>
          <a:xfrm>
            <a:off x="1214438" y="2206800"/>
            <a:ext cx="6715125" cy="2571750"/>
            <a:chOff x="1362625" y="1832500"/>
            <a:chExt cx="6715125" cy="2571750"/>
          </a:xfrm>
        </p:grpSpPr>
        <p:pic>
          <p:nvPicPr>
            <p:cNvPr id="496" name="Google Shape;49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34100" y="1832500"/>
              <a:ext cx="6343650" cy="25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2625" y="2670700"/>
              <a:ext cx="371475" cy="89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Google Shape;498;p35"/>
          <p:cNvSpPr txBox="1"/>
          <p:nvPr/>
        </p:nvSpPr>
        <p:spPr>
          <a:xfrm>
            <a:off x="531250" y="1074575"/>
            <a:ext cx="6954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Resonances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Rydberg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Photo-Excitation-of-Core (PEC)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sp>
        <p:nvSpPr>
          <p:cNvPr id="504" name="Google Shape;504;p36"/>
          <p:cNvSpPr txBox="1"/>
          <p:nvPr/>
        </p:nvSpPr>
        <p:spPr>
          <a:xfrm>
            <a:off x="495025" y="1328125"/>
            <a:ext cx="6954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PEC-L Edge</a:t>
            </a:r>
            <a:endParaRPr sz="1800"/>
          </a:p>
        </p:txBody>
      </p:sp>
      <p:pic>
        <p:nvPicPr>
          <p:cNvPr id="505" name="Google Shape;5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075" y="1181250"/>
            <a:ext cx="3851850" cy="38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6"/>
          <p:cNvSpPr txBox="1"/>
          <p:nvPr/>
        </p:nvSpPr>
        <p:spPr>
          <a:xfrm>
            <a:off x="217300" y="4853725"/>
            <a:ext cx="69546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</a:t>
            </a:r>
            <a:r>
              <a:rPr lang="en" sz="1000"/>
              <a:t>Nahar, S. N., &amp; Pradhan, A. K. 2016a, Phys. Rev. Lett., 116, 235003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sp>
        <p:nvSpPr>
          <p:cNvPr id="512" name="Google Shape;512;p37"/>
          <p:cNvSpPr txBox="1"/>
          <p:nvPr/>
        </p:nvSpPr>
        <p:spPr>
          <a:xfrm>
            <a:off x="495025" y="1328125"/>
            <a:ext cx="2715900" cy="3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PEC-L Edge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outermost electron acts like a spectator while one electron in the L-shell is ionized.</a:t>
            </a:r>
            <a:endParaRPr sz="1800"/>
          </a:p>
        </p:txBody>
      </p:sp>
      <p:pic>
        <p:nvPicPr>
          <p:cNvPr id="513" name="Google Shape;5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025" y="3136650"/>
            <a:ext cx="2715951" cy="18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022" y="1272010"/>
            <a:ext cx="2715950" cy="178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675" y="1290688"/>
            <a:ext cx="2604660" cy="175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2025" y="3165928"/>
            <a:ext cx="2715949" cy="179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025" y="3716030"/>
            <a:ext cx="2715900" cy="116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8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sp>
        <p:nvSpPr>
          <p:cNvPr id="523" name="Google Shape;523;p38"/>
          <p:cNvSpPr txBox="1"/>
          <p:nvPr/>
        </p:nvSpPr>
        <p:spPr>
          <a:xfrm>
            <a:off x="495025" y="1328125"/>
            <a:ext cx="69546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PEC-L Edge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PEC-L-Edge starts around the same photon energy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Fe XVII: 100 Ry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Fe XVIII: 106 Ry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Fe XIX: 114 Ry</a:t>
            </a:r>
            <a:endParaRPr sz="1800"/>
          </a:p>
        </p:txBody>
      </p:sp>
      <p:pic>
        <p:nvPicPr>
          <p:cNvPr id="524" name="Google Shape;5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38125"/>
            <a:ext cx="4727397" cy="19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547" y="3414538"/>
            <a:ext cx="34004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8"/>
          <p:cNvSpPr txBox="1"/>
          <p:nvPr/>
        </p:nvSpPr>
        <p:spPr>
          <a:xfrm>
            <a:off x="4950300" y="4551300"/>
            <a:ext cx="39192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17, 18, 19 for Fe XVII, Fe XVIII &amp; Fe XIX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pic>
        <p:nvPicPr>
          <p:cNvPr id="532" name="Google Shape;5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100" y="1267600"/>
            <a:ext cx="5196374" cy="36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9"/>
          <p:cNvSpPr txBox="1"/>
          <p:nvPr/>
        </p:nvSpPr>
        <p:spPr>
          <a:xfrm>
            <a:off x="278350" y="1328125"/>
            <a:ext cx="33765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PEC-L Edge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PEC-L-Edge starts around the same photon energy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Fe XVII: 100 Ry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Fe XVIII: 106 Ry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Fe XIX: 114 Ry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0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sp>
        <p:nvSpPr>
          <p:cNvPr id="539" name="Google Shape;539;p40"/>
          <p:cNvSpPr txBox="1"/>
          <p:nvPr/>
        </p:nvSpPr>
        <p:spPr>
          <a:xfrm>
            <a:off x="495025" y="1328125"/>
            <a:ext cx="3175500" cy="1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PEC-L Edge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</a:t>
            </a:r>
            <a:r>
              <a:rPr lang="en" sz="1800"/>
              <a:t>he photoionization cross section is large and varies little from level to level.</a:t>
            </a:r>
            <a:endParaRPr sz="1800"/>
          </a:p>
        </p:txBody>
      </p:sp>
      <p:pic>
        <p:nvPicPr>
          <p:cNvPr id="540" name="Google Shape;5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525" y="1228800"/>
            <a:ext cx="5168676" cy="3707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sp>
        <p:nvSpPr>
          <p:cNvPr id="546" name="Google Shape;546;p41"/>
          <p:cNvSpPr txBox="1"/>
          <p:nvPr/>
        </p:nvSpPr>
        <p:spPr>
          <a:xfrm>
            <a:off x="495025" y="1328125"/>
            <a:ext cx="6954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PEC-L Edge</a:t>
            </a:r>
            <a:endParaRPr sz="1800"/>
          </a:p>
        </p:txBody>
      </p:sp>
      <p:pic>
        <p:nvPicPr>
          <p:cNvPr id="547" name="Google Shape;5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552" y="1835250"/>
            <a:ext cx="4510048" cy="300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35250"/>
            <a:ext cx="4176752" cy="280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Opacity</a:t>
            </a:r>
            <a:endParaRPr sz="3000"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771475"/>
            <a:ext cx="85206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ts val="2400"/>
              <a:buAutoNum type="arabicPeriod"/>
            </a:pPr>
            <a:r>
              <a:rPr lang="en" sz="2400">
                <a:solidFill>
                  <a:srgbClr val="CCCCCC"/>
                </a:solidFill>
              </a:rPr>
              <a:t>Atomic processes: bound-bound and bound-free</a:t>
            </a:r>
            <a:endParaRPr sz="2400"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Inverse bremsstrahlung processes: free-free</a:t>
            </a:r>
            <a:endParaRPr sz="2400"/>
          </a:p>
        </p:txBody>
      </p:sp>
      <p:sp>
        <p:nvSpPr>
          <p:cNvPr id="91" name="Google Shape;91;p15"/>
          <p:cNvSpPr txBox="1"/>
          <p:nvPr/>
        </p:nvSpPr>
        <p:spPr>
          <a:xfrm>
            <a:off x="311700" y="4699550"/>
            <a:ext cx="8520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* Pradhan, A.K. and Nahar, S. (2011) Atomic Astrophysics and Spectroscopy. New York: Cambridge University Press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926025" y="2317050"/>
            <a:ext cx="3053900" cy="2317400"/>
            <a:chOff x="926025" y="2317050"/>
            <a:chExt cx="3053900" cy="2317400"/>
          </a:xfrm>
        </p:grpSpPr>
        <p:sp>
          <p:nvSpPr>
            <p:cNvPr id="93" name="Google Shape;93;p15"/>
            <p:cNvSpPr/>
            <p:nvPr/>
          </p:nvSpPr>
          <p:spPr>
            <a:xfrm>
              <a:off x="1613125" y="2571750"/>
              <a:ext cx="2366800" cy="2062700"/>
            </a:xfrm>
            <a:custGeom>
              <a:rect b="b" l="l" r="r" t="t"/>
              <a:pathLst>
                <a:path extrusionOk="0" h="82508" w="94672">
                  <a:moveTo>
                    <a:pt x="0" y="0"/>
                  </a:moveTo>
                  <a:cubicBezTo>
                    <a:pt x="5465" y="353"/>
                    <a:pt x="22918" y="-264"/>
                    <a:pt x="32791" y="2116"/>
                  </a:cubicBezTo>
                  <a:cubicBezTo>
                    <a:pt x="42664" y="4496"/>
                    <a:pt x="51655" y="9256"/>
                    <a:pt x="59236" y="14280"/>
                  </a:cubicBezTo>
                  <a:cubicBezTo>
                    <a:pt x="66817" y="19305"/>
                    <a:pt x="73075" y="24682"/>
                    <a:pt x="78276" y="32263"/>
                  </a:cubicBezTo>
                  <a:cubicBezTo>
                    <a:pt x="83477" y="39844"/>
                    <a:pt x="87707" y="51391"/>
                    <a:pt x="90440" y="59765"/>
                  </a:cubicBezTo>
                  <a:cubicBezTo>
                    <a:pt x="93173" y="68139"/>
                    <a:pt x="93967" y="78718"/>
                    <a:pt x="94672" y="82508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4" name="Google Shape;94;p15"/>
            <p:cNvSpPr/>
            <p:nvPr/>
          </p:nvSpPr>
          <p:spPr>
            <a:xfrm rot="10800000">
              <a:off x="1295575" y="2532000"/>
              <a:ext cx="66300" cy="79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1361875" y="2571750"/>
              <a:ext cx="224700" cy="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6" name="Google Shape;96;p15"/>
            <p:cNvSpPr txBox="1"/>
            <p:nvPr/>
          </p:nvSpPr>
          <p:spPr>
            <a:xfrm>
              <a:off x="926025" y="2317050"/>
              <a:ext cx="369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r>
                <a:rPr baseline="30000" lang="en"/>
                <a:t>--</a:t>
              </a:r>
              <a:endParaRPr baseline="300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505475" y="3505325"/>
              <a:ext cx="224700" cy="212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2041500" y="3505325"/>
              <a:ext cx="609900" cy="4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+Ze</a:t>
              </a:r>
              <a:endParaRPr/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4792850" y="2382150"/>
            <a:ext cx="3053900" cy="2317400"/>
            <a:chOff x="926025" y="2317050"/>
            <a:chExt cx="3053900" cy="2317400"/>
          </a:xfrm>
        </p:grpSpPr>
        <p:sp>
          <p:nvSpPr>
            <p:cNvPr id="100" name="Google Shape;100;p15"/>
            <p:cNvSpPr/>
            <p:nvPr/>
          </p:nvSpPr>
          <p:spPr>
            <a:xfrm>
              <a:off x="1613125" y="2571750"/>
              <a:ext cx="2366800" cy="2062700"/>
            </a:xfrm>
            <a:custGeom>
              <a:rect b="b" l="l" r="r" t="t"/>
              <a:pathLst>
                <a:path extrusionOk="0" h="82508" w="94672">
                  <a:moveTo>
                    <a:pt x="0" y="0"/>
                  </a:moveTo>
                  <a:cubicBezTo>
                    <a:pt x="5465" y="353"/>
                    <a:pt x="22918" y="-264"/>
                    <a:pt x="32791" y="2116"/>
                  </a:cubicBezTo>
                  <a:cubicBezTo>
                    <a:pt x="42664" y="4496"/>
                    <a:pt x="51655" y="9256"/>
                    <a:pt x="59236" y="14280"/>
                  </a:cubicBezTo>
                  <a:cubicBezTo>
                    <a:pt x="66817" y="19305"/>
                    <a:pt x="73075" y="24682"/>
                    <a:pt x="78276" y="32263"/>
                  </a:cubicBezTo>
                  <a:cubicBezTo>
                    <a:pt x="83477" y="39844"/>
                    <a:pt x="87707" y="51391"/>
                    <a:pt x="90440" y="59765"/>
                  </a:cubicBezTo>
                  <a:cubicBezTo>
                    <a:pt x="93173" y="68139"/>
                    <a:pt x="93967" y="78718"/>
                    <a:pt x="94672" y="82508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1" name="Google Shape;101;p15"/>
            <p:cNvSpPr/>
            <p:nvPr/>
          </p:nvSpPr>
          <p:spPr>
            <a:xfrm rot="10800000">
              <a:off x="1295575" y="2532000"/>
              <a:ext cx="66300" cy="79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" name="Google Shape;102;p15"/>
            <p:cNvCxnSpPr/>
            <p:nvPr/>
          </p:nvCxnSpPr>
          <p:spPr>
            <a:xfrm>
              <a:off x="1361875" y="2571750"/>
              <a:ext cx="224700" cy="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3" name="Google Shape;103;p15"/>
            <p:cNvSpPr txBox="1"/>
            <p:nvPr/>
          </p:nvSpPr>
          <p:spPr>
            <a:xfrm>
              <a:off x="926025" y="2317050"/>
              <a:ext cx="369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r>
                <a:rPr baseline="30000" lang="en"/>
                <a:t>--</a:t>
              </a:r>
              <a:endParaRPr baseline="300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505475" y="3505325"/>
              <a:ext cx="224700" cy="212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2041500" y="3505325"/>
              <a:ext cx="609900" cy="4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+Ze</a:t>
              </a:r>
              <a:endParaRPr/>
            </a:p>
          </p:txBody>
        </p:sp>
      </p:grpSp>
      <p:sp>
        <p:nvSpPr>
          <p:cNvPr id="106" name="Google Shape;106;p15"/>
          <p:cNvSpPr/>
          <p:nvPr/>
        </p:nvSpPr>
        <p:spPr>
          <a:xfrm>
            <a:off x="5340775" y="2021104"/>
            <a:ext cx="258600" cy="516575"/>
          </a:xfrm>
          <a:custGeom>
            <a:rect b="b" l="l" r="r" t="t"/>
            <a:pathLst>
              <a:path extrusionOk="0" h="20663" w="10344">
                <a:moveTo>
                  <a:pt x="0" y="565"/>
                </a:moveTo>
                <a:cubicBezTo>
                  <a:pt x="3368" y="565"/>
                  <a:pt x="8181" y="-1179"/>
                  <a:pt x="10049" y="1623"/>
                </a:cubicBezTo>
                <a:cubicBezTo>
                  <a:pt x="11978" y="4516"/>
                  <a:pt x="1901" y="3539"/>
                  <a:pt x="1058" y="6912"/>
                </a:cubicBezTo>
                <a:cubicBezTo>
                  <a:pt x="543" y="8971"/>
                  <a:pt x="4640" y="9377"/>
                  <a:pt x="5818" y="11143"/>
                </a:cubicBezTo>
                <a:cubicBezTo>
                  <a:pt x="7581" y="13787"/>
                  <a:pt x="5289" y="17485"/>
                  <a:pt x="5289" y="206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7" name="Google Shape;107;p15"/>
          <p:cNvCxnSpPr/>
          <p:nvPr/>
        </p:nvCxnSpPr>
        <p:spPr>
          <a:xfrm rot="768256">
            <a:off x="5470225" y="2486795"/>
            <a:ext cx="27073" cy="11887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4985875" y="1936800"/>
            <a:ext cx="6636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h𝝂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2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cxnSp>
        <p:nvCxnSpPr>
          <p:cNvPr id="554" name="Google Shape;554;p42"/>
          <p:cNvCxnSpPr/>
          <p:nvPr/>
        </p:nvCxnSpPr>
        <p:spPr>
          <a:xfrm>
            <a:off x="818375" y="37953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42"/>
          <p:cNvCxnSpPr/>
          <p:nvPr/>
        </p:nvCxnSpPr>
        <p:spPr>
          <a:xfrm>
            <a:off x="818375" y="27886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42"/>
          <p:cNvCxnSpPr/>
          <p:nvPr/>
        </p:nvCxnSpPr>
        <p:spPr>
          <a:xfrm>
            <a:off x="818375" y="213212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42"/>
          <p:cNvCxnSpPr/>
          <p:nvPr/>
        </p:nvCxnSpPr>
        <p:spPr>
          <a:xfrm>
            <a:off x="818375" y="16929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42"/>
          <p:cNvCxnSpPr/>
          <p:nvPr/>
        </p:nvCxnSpPr>
        <p:spPr>
          <a:xfrm>
            <a:off x="818375" y="14755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42"/>
          <p:cNvCxnSpPr/>
          <p:nvPr/>
        </p:nvCxnSpPr>
        <p:spPr>
          <a:xfrm>
            <a:off x="3431300" y="3795371"/>
            <a:ext cx="4875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42"/>
          <p:cNvCxnSpPr/>
          <p:nvPr/>
        </p:nvCxnSpPr>
        <p:spPr>
          <a:xfrm>
            <a:off x="3431300" y="278867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42"/>
          <p:cNvCxnSpPr/>
          <p:nvPr/>
        </p:nvCxnSpPr>
        <p:spPr>
          <a:xfrm>
            <a:off x="3431300" y="213212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42"/>
          <p:cNvCxnSpPr/>
          <p:nvPr/>
        </p:nvCxnSpPr>
        <p:spPr>
          <a:xfrm>
            <a:off x="3431300" y="1692896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42"/>
          <p:cNvCxnSpPr/>
          <p:nvPr/>
        </p:nvCxnSpPr>
        <p:spPr>
          <a:xfrm>
            <a:off x="3431300" y="147557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4" name="Google Shape;564;p42"/>
          <p:cNvSpPr txBox="1"/>
          <p:nvPr/>
        </p:nvSpPr>
        <p:spPr>
          <a:xfrm>
            <a:off x="1782125" y="1157700"/>
            <a:ext cx="16491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e</a:t>
            </a:r>
            <a:r>
              <a:rPr baseline="30000" lang="en"/>
              <a:t>-</a:t>
            </a:r>
            <a:r>
              <a:rPr lang="en"/>
              <a:t> (n=10)</a:t>
            </a:r>
            <a:endParaRPr baseline="30000"/>
          </a:p>
        </p:txBody>
      </p:sp>
      <p:sp>
        <p:nvSpPr>
          <p:cNvPr id="565" name="Google Shape;565;p42"/>
          <p:cNvSpPr txBox="1"/>
          <p:nvPr/>
        </p:nvSpPr>
        <p:spPr>
          <a:xfrm>
            <a:off x="4997450" y="1069975"/>
            <a:ext cx="1093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(N+1) e</a:t>
            </a:r>
            <a:r>
              <a:rPr baseline="30000" lang="en"/>
              <a:t>-</a:t>
            </a:r>
            <a:endParaRPr baseline="30000"/>
          </a:p>
        </p:txBody>
      </p:sp>
      <p:cxnSp>
        <p:nvCxnSpPr>
          <p:cNvPr id="566" name="Google Shape;566;p42"/>
          <p:cNvCxnSpPr/>
          <p:nvPr/>
        </p:nvCxnSpPr>
        <p:spPr>
          <a:xfrm>
            <a:off x="4283750" y="384742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2"/>
          <p:cNvCxnSpPr/>
          <p:nvPr/>
        </p:nvCxnSpPr>
        <p:spPr>
          <a:xfrm>
            <a:off x="4283750" y="39153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2"/>
          <p:cNvCxnSpPr/>
          <p:nvPr/>
        </p:nvCxnSpPr>
        <p:spPr>
          <a:xfrm>
            <a:off x="4283750" y="39952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2"/>
          <p:cNvCxnSpPr/>
          <p:nvPr/>
        </p:nvCxnSpPr>
        <p:spPr>
          <a:xfrm>
            <a:off x="4283750" y="41235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2"/>
          <p:cNvCxnSpPr/>
          <p:nvPr/>
        </p:nvCxnSpPr>
        <p:spPr>
          <a:xfrm>
            <a:off x="4283750" y="426385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2"/>
          <p:cNvCxnSpPr/>
          <p:nvPr/>
        </p:nvCxnSpPr>
        <p:spPr>
          <a:xfrm>
            <a:off x="4283750" y="444495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2"/>
          <p:cNvCxnSpPr/>
          <p:nvPr/>
        </p:nvCxnSpPr>
        <p:spPr>
          <a:xfrm>
            <a:off x="4283750" y="464939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2"/>
          <p:cNvCxnSpPr/>
          <p:nvPr/>
        </p:nvCxnSpPr>
        <p:spPr>
          <a:xfrm>
            <a:off x="4283750" y="49338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2"/>
          <p:cNvCxnSpPr/>
          <p:nvPr/>
        </p:nvCxnSpPr>
        <p:spPr>
          <a:xfrm>
            <a:off x="4283750" y="28351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2"/>
          <p:cNvCxnSpPr/>
          <p:nvPr/>
        </p:nvCxnSpPr>
        <p:spPr>
          <a:xfrm>
            <a:off x="4283750" y="289090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2"/>
          <p:cNvCxnSpPr/>
          <p:nvPr/>
        </p:nvCxnSpPr>
        <p:spPr>
          <a:xfrm>
            <a:off x="4283750" y="2970876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2"/>
          <p:cNvCxnSpPr/>
          <p:nvPr/>
        </p:nvCxnSpPr>
        <p:spPr>
          <a:xfrm>
            <a:off x="4283750" y="309910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2"/>
          <p:cNvCxnSpPr/>
          <p:nvPr/>
        </p:nvCxnSpPr>
        <p:spPr>
          <a:xfrm>
            <a:off x="4283750" y="323945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2"/>
          <p:cNvCxnSpPr/>
          <p:nvPr/>
        </p:nvCxnSpPr>
        <p:spPr>
          <a:xfrm>
            <a:off x="4283750" y="342055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2"/>
          <p:cNvCxnSpPr/>
          <p:nvPr/>
        </p:nvCxnSpPr>
        <p:spPr>
          <a:xfrm>
            <a:off x="4283750" y="3624999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2"/>
          <p:cNvCxnSpPr/>
          <p:nvPr/>
        </p:nvCxnSpPr>
        <p:spPr>
          <a:xfrm>
            <a:off x="4283750" y="21676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2"/>
          <p:cNvCxnSpPr/>
          <p:nvPr/>
        </p:nvCxnSpPr>
        <p:spPr>
          <a:xfrm>
            <a:off x="4283750" y="221140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2"/>
          <p:cNvCxnSpPr/>
          <p:nvPr/>
        </p:nvCxnSpPr>
        <p:spPr>
          <a:xfrm>
            <a:off x="4283750" y="2291377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2"/>
          <p:cNvCxnSpPr/>
          <p:nvPr/>
        </p:nvCxnSpPr>
        <p:spPr>
          <a:xfrm>
            <a:off x="4283750" y="241960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2"/>
          <p:cNvCxnSpPr/>
          <p:nvPr/>
        </p:nvCxnSpPr>
        <p:spPr>
          <a:xfrm>
            <a:off x="4283750" y="255995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42"/>
          <p:cNvCxnSpPr/>
          <p:nvPr/>
        </p:nvCxnSpPr>
        <p:spPr>
          <a:xfrm>
            <a:off x="4283750" y="2741053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42"/>
          <p:cNvCxnSpPr/>
          <p:nvPr/>
        </p:nvCxnSpPr>
        <p:spPr>
          <a:xfrm>
            <a:off x="4283750" y="17163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42"/>
          <p:cNvCxnSpPr/>
          <p:nvPr/>
        </p:nvCxnSpPr>
        <p:spPr>
          <a:xfrm>
            <a:off x="4283750" y="1828003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42"/>
          <p:cNvCxnSpPr/>
          <p:nvPr/>
        </p:nvCxnSpPr>
        <p:spPr>
          <a:xfrm>
            <a:off x="4283750" y="195622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42"/>
          <p:cNvCxnSpPr/>
          <p:nvPr/>
        </p:nvCxnSpPr>
        <p:spPr>
          <a:xfrm>
            <a:off x="4283750" y="209657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42"/>
          <p:cNvCxnSpPr/>
          <p:nvPr/>
        </p:nvCxnSpPr>
        <p:spPr>
          <a:xfrm>
            <a:off x="4283750" y="148617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2"/>
          <p:cNvCxnSpPr/>
          <p:nvPr/>
        </p:nvCxnSpPr>
        <p:spPr>
          <a:xfrm>
            <a:off x="4283750" y="152993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2"/>
          <p:cNvCxnSpPr/>
          <p:nvPr/>
        </p:nvCxnSpPr>
        <p:spPr>
          <a:xfrm>
            <a:off x="4283750" y="162193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2"/>
          <p:cNvCxnSpPr/>
          <p:nvPr/>
        </p:nvCxnSpPr>
        <p:spPr>
          <a:xfrm rot="10800000">
            <a:off x="8174125" y="1134825"/>
            <a:ext cx="0" cy="390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42"/>
          <p:cNvSpPr txBox="1"/>
          <p:nvPr/>
        </p:nvSpPr>
        <p:spPr>
          <a:xfrm>
            <a:off x="8306900" y="1157700"/>
            <a:ext cx="531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596" name="Google Shape;596;p42"/>
          <p:cNvCxnSpPr/>
          <p:nvPr/>
        </p:nvCxnSpPr>
        <p:spPr>
          <a:xfrm>
            <a:off x="8154200" y="3794175"/>
            <a:ext cx="19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42"/>
          <p:cNvSpPr txBox="1"/>
          <p:nvPr/>
        </p:nvSpPr>
        <p:spPr>
          <a:xfrm>
            <a:off x="8398925" y="3575775"/>
            <a:ext cx="531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98" name="Google Shape;598;p42"/>
          <p:cNvCxnSpPr/>
          <p:nvPr/>
        </p:nvCxnSpPr>
        <p:spPr>
          <a:xfrm>
            <a:off x="4283750" y="1756353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42"/>
          <p:cNvSpPr txBox="1"/>
          <p:nvPr/>
        </p:nvSpPr>
        <p:spPr>
          <a:xfrm>
            <a:off x="7039100" y="4008550"/>
            <a:ext cx="1009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𝝂 ~ 10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3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cxnSp>
        <p:nvCxnSpPr>
          <p:cNvPr id="605" name="Google Shape;605;p43"/>
          <p:cNvCxnSpPr/>
          <p:nvPr/>
        </p:nvCxnSpPr>
        <p:spPr>
          <a:xfrm>
            <a:off x="818375" y="37953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43"/>
          <p:cNvCxnSpPr/>
          <p:nvPr/>
        </p:nvCxnSpPr>
        <p:spPr>
          <a:xfrm>
            <a:off x="818375" y="27886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3"/>
          <p:cNvCxnSpPr/>
          <p:nvPr/>
        </p:nvCxnSpPr>
        <p:spPr>
          <a:xfrm>
            <a:off x="818375" y="213212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3"/>
          <p:cNvCxnSpPr/>
          <p:nvPr/>
        </p:nvCxnSpPr>
        <p:spPr>
          <a:xfrm>
            <a:off x="818375" y="16929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43"/>
          <p:cNvCxnSpPr/>
          <p:nvPr/>
        </p:nvCxnSpPr>
        <p:spPr>
          <a:xfrm>
            <a:off x="818375" y="14755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43"/>
          <p:cNvCxnSpPr/>
          <p:nvPr/>
        </p:nvCxnSpPr>
        <p:spPr>
          <a:xfrm>
            <a:off x="3431300" y="3795371"/>
            <a:ext cx="4875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43"/>
          <p:cNvCxnSpPr/>
          <p:nvPr/>
        </p:nvCxnSpPr>
        <p:spPr>
          <a:xfrm>
            <a:off x="3431300" y="278867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43"/>
          <p:cNvCxnSpPr/>
          <p:nvPr/>
        </p:nvCxnSpPr>
        <p:spPr>
          <a:xfrm>
            <a:off x="3431300" y="213212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43"/>
          <p:cNvCxnSpPr/>
          <p:nvPr/>
        </p:nvCxnSpPr>
        <p:spPr>
          <a:xfrm>
            <a:off x="3431300" y="1692896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43"/>
          <p:cNvCxnSpPr/>
          <p:nvPr/>
        </p:nvCxnSpPr>
        <p:spPr>
          <a:xfrm>
            <a:off x="3431300" y="1475571"/>
            <a:ext cx="4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5" name="Google Shape;615;p43"/>
          <p:cNvSpPr txBox="1"/>
          <p:nvPr/>
        </p:nvSpPr>
        <p:spPr>
          <a:xfrm>
            <a:off x="1782125" y="1157700"/>
            <a:ext cx="16491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e</a:t>
            </a:r>
            <a:r>
              <a:rPr baseline="30000" lang="en"/>
              <a:t>-</a:t>
            </a:r>
            <a:r>
              <a:rPr lang="en"/>
              <a:t> (n=10)</a:t>
            </a:r>
            <a:endParaRPr baseline="30000"/>
          </a:p>
        </p:txBody>
      </p:sp>
      <p:sp>
        <p:nvSpPr>
          <p:cNvPr id="616" name="Google Shape;616;p43"/>
          <p:cNvSpPr txBox="1"/>
          <p:nvPr/>
        </p:nvSpPr>
        <p:spPr>
          <a:xfrm>
            <a:off x="4997450" y="1069975"/>
            <a:ext cx="1093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(N+1) e</a:t>
            </a:r>
            <a:r>
              <a:rPr baseline="30000" lang="en"/>
              <a:t>-</a:t>
            </a:r>
            <a:endParaRPr baseline="30000"/>
          </a:p>
        </p:txBody>
      </p:sp>
      <p:cxnSp>
        <p:nvCxnSpPr>
          <p:cNvPr id="617" name="Google Shape;617;p43"/>
          <p:cNvCxnSpPr/>
          <p:nvPr/>
        </p:nvCxnSpPr>
        <p:spPr>
          <a:xfrm>
            <a:off x="4283750" y="384742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43"/>
          <p:cNvCxnSpPr/>
          <p:nvPr/>
        </p:nvCxnSpPr>
        <p:spPr>
          <a:xfrm>
            <a:off x="4283750" y="39153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43"/>
          <p:cNvCxnSpPr/>
          <p:nvPr/>
        </p:nvCxnSpPr>
        <p:spPr>
          <a:xfrm>
            <a:off x="4283750" y="39952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43"/>
          <p:cNvCxnSpPr/>
          <p:nvPr/>
        </p:nvCxnSpPr>
        <p:spPr>
          <a:xfrm>
            <a:off x="4283750" y="41235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43"/>
          <p:cNvCxnSpPr/>
          <p:nvPr/>
        </p:nvCxnSpPr>
        <p:spPr>
          <a:xfrm>
            <a:off x="4283750" y="426385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43"/>
          <p:cNvCxnSpPr/>
          <p:nvPr/>
        </p:nvCxnSpPr>
        <p:spPr>
          <a:xfrm>
            <a:off x="4283750" y="444495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43"/>
          <p:cNvCxnSpPr/>
          <p:nvPr/>
        </p:nvCxnSpPr>
        <p:spPr>
          <a:xfrm>
            <a:off x="4283750" y="464939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43"/>
          <p:cNvCxnSpPr/>
          <p:nvPr/>
        </p:nvCxnSpPr>
        <p:spPr>
          <a:xfrm>
            <a:off x="4283750" y="49338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43"/>
          <p:cNvCxnSpPr/>
          <p:nvPr/>
        </p:nvCxnSpPr>
        <p:spPr>
          <a:xfrm>
            <a:off x="4283750" y="2835100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43"/>
          <p:cNvCxnSpPr/>
          <p:nvPr/>
        </p:nvCxnSpPr>
        <p:spPr>
          <a:xfrm>
            <a:off x="4283750" y="289090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43"/>
          <p:cNvCxnSpPr/>
          <p:nvPr/>
        </p:nvCxnSpPr>
        <p:spPr>
          <a:xfrm>
            <a:off x="4283750" y="2970876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43"/>
          <p:cNvCxnSpPr/>
          <p:nvPr/>
        </p:nvCxnSpPr>
        <p:spPr>
          <a:xfrm>
            <a:off x="4283750" y="309910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3"/>
          <p:cNvCxnSpPr/>
          <p:nvPr/>
        </p:nvCxnSpPr>
        <p:spPr>
          <a:xfrm>
            <a:off x="4283750" y="323945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3"/>
          <p:cNvCxnSpPr/>
          <p:nvPr/>
        </p:nvCxnSpPr>
        <p:spPr>
          <a:xfrm>
            <a:off x="4283750" y="342055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3"/>
          <p:cNvCxnSpPr/>
          <p:nvPr/>
        </p:nvCxnSpPr>
        <p:spPr>
          <a:xfrm>
            <a:off x="4283750" y="3624999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3"/>
          <p:cNvCxnSpPr/>
          <p:nvPr/>
        </p:nvCxnSpPr>
        <p:spPr>
          <a:xfrm>
            <a:off x="4283750" y="21676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3"/>
          <p:cNvCxnSpPr/>
          <p:nvPr/>
        </p:nvCxnSpPr>
        <p:spPr>
          <a:xfrm>
            <a:off x="4283750" y="221140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43"/>
          <p:cNvCxnSpPr/>
          <p:nvPr/>
        </p:nvCxnSpPr>
        <p:spPr>
          <a:xfrm>
            <a:off x="4283750" y="2291377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43"/>
          <p:cNvCxnSpPr/>
          <p:nvPr/>
        </p:nvCxnSpPr>
        <p:spPr>
          <a:xfrm>
            <a:off x="4283750" y="241960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43"/>
          <p:cNvCxnSpPr/>
          <p:nvPr/>
        </p:nvCxnSpPr>
        <p:spPr>
          <a:xfrm>
            <a:off x="4283750" y="2559952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43"/>
          <p:cNvCxnSpPr/>
          <p:nvPr/>
        </p:nvCxnSpPr>
        <p:spPr>
          <a:xfrm>
            <a:off x="4283750" y="2741053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43"/>
          <p:cNvCxnSpPr/>
          <p:nvPr/>
        </p:nvCxnSpPr>
        <p:spPr>
          <a:xfrm>
            <a:off x="4283750" y="171637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43"/>
          <p:cNvCxnSpPr/>
          <p:nvPr/>
        </p:nvCxnSpPr>
        <p:spPr>
          <a:xfrm>
            <a:off x="4283750" y="1828003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43"/>
          <p:cNvCxnSpPr/>
          <p:nvPr/>
        </p:nvCxnSpPr>
        <p:spPr>
          <a:xfrm>
            <a:off x="4283750" y="195622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43"/>
          <p:cNvCxnSpPr/>
          <p:nvPr/>
        </p:nvCxnSpPr>
        <p:spPr>
          <a:xfrm>
            <a:off x="4283750" y="209657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43"/>
          <p:cNvCxnSpPr/>
          <p:nvPr/>
        </p:nvCxnSpPr>
        <p:spPr>
          <a:xfrm>
            <a:off x="4283750" y="1486178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43"/>
          <p:cNvCxnSpPr/>
          <p:nvPr/>
        </p:nvCxnSpPr>
        <p:spPr>
          <a:xfrm>
            <a:off x="4283750" y="1529931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43"/>
          <p:cNvCxnSpPr/>
          <p:nvPr/>
        </p:nvCxnSpPr>
        <p:spPr>
          <a:xfrm>
            <a:off x="4283750" y="1621935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43"/>
          <p:cNvCxnSpPr/>
          <p:nvPr/>
        </p:nvCxnSpPr>
        <p:spPr>
          <a:xfrm rot="10800000">
            <a:off x="8174125" y="1134825"/>
            <a:ext cx="0" cy="390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6" name="Google Shape;646;p43"/>
          <p:cNvSpPr txBox="1"/>
          <p:nvPr/>
        </p:nvSpPr>
        <p:spPr>
          <a:xfrm>
            <a:off x="8306900" y="1157700"/>
            <a:ext cx="531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647" name="Google Shape;647;p43"/>
          <p:cNvCxnSpPr/>
          <p:nvPr/>
        </p:nvCxnSpPr>
        <p:spPr>
          <a:xfrm>
            <a:off x="8154200" y="3794175"/>
            <a:ext cx="19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43"/>
          <p:cNvSpPr txBox="1"/>
          <p:nvPr/>
        </p:nvSpPr>
        <p:spPr>
          <a:xfrm>
            <a:off x="8398925" y="3575775"/>
            <a:ext cx="531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49" name="Google Shape;649;p43"/>
          <p:cNvCxnSpPr/>
          <p:nvPr/>
        </p:nvCxnSpPr>
        <p:spPr>
          <a:xfrm>
            <a:off x="4283750" y="1756353"/>
            <a:ext cx="252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43"/>
          <p:cNvSpPr txBox="1"/>
          <p:nvPr/>
        </p:nvSpPr>
        <p:spPr>
          <a:xfrm>
            <a:off x="7039100" y="4008550"/>
            <a:ext cx="1009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𝝂 ~ 10</a:t>
            </a:r>
            <a:endParaRPr/>
          </a:p>
        </p:txBody>
      </p:sp>
      <p:sp>
        <p:nvSpPr>
          <p:cNvPr id="651" name="Google Shape;651;p43"/>
          <p:cNvSpPr txBox="1"/>
          <p:nvPr/>
        </p:nvSpPr>
        <p:spPr>
          <a:xfrm>
            <a:off x="796875" y="1977175"/>
            <a:ext cx="69546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 XVII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 XVIII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 sz="1800"/>
          </a:p>
        </p:txBody>
      </p:sp>
      <p:grpSp>
        <p:nvGrpSpPr>
          <p:cNvPr id="652" name="Google Shape;652;p43"/>
          <p:cNvGrpSpPr/>
          <p:nvPr/>
        </p:nvGrpSpPr>
        <p:grpSpPr>
          <a:xfrm>
            <a:off x="1669888" y="2377413"/>
            <a:ext cx="2049700" cy="870900"/>
            <a:chOff x="1669888" y="2682213"/>
            <a:chExt cx="2049700" cy="870900"/>
          </a:xfrm>
        </p:grpSpPr>
        <p:pic>
          <p:nvPicPr>
            <p:cNvPr id="653" name="Google Shape;653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888" y="2682213"/>
              <a:ext cx="1095375" cy="27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4" name="Google Shape;654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14763" y="2984142"/>
              <a:ext cx="504825" cy="28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" name="Google Shape;655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69888" y="2979379"/>
              <a:ext cx="1552575" cy="26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" name="Google Shape;656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669888" y="3276888"/>
              <a:ext cx="1800225" cy="276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7" name="Google Shape;657;p43"/>
          <p:cNvGrpSpPr/>
          <p:nvPr/>
        </p:nvGrpSpPr>
        <p:grpSpPr>
          <a:xfrm>
            <a:off x="1669888" y="3718385"/>
            <a:ext cx="1480488" cy="1176103"/>
            <a:chOff x="1669888" y="3718385"/>
            <a:chExt cx="1480488" cy="1176103"/>
          </a:xfrm>
        </p:grpSpPr>
        <p:pic>
          <p:nvPicPr>
            <p:cNvPr id="658" name="Google Shape;658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12100" y="3718385"/>
              <a:ext cx="1438275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669888" y="4040911"/>
              <a:ext cx="1409700" cy="24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669900" y="4297300"/>
              <a:ext cx="7334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712100" y="4637314"/>
              <a:ext cx="476250" cy="257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pic>
        <p:nvPicPr>
          <p:cNvPr id="667" name="Google Shape;6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350" y="1192575"/>
            <a:ext cx="3815311" cy="3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5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sp>
        <p:nvSpPr>
          <p:cNvPr id="673" name="Google Shape;673;p45"/>
          <p:cNvSpPr txBox="1"/>
          <p:nvPr/>
        </p:nvSpPr>
        <p:spPr>
          <a:xfrm>
            <a:off x="579550" y="1316050"/>
            <a:ext cx="69546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Match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Symmetry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Energy in ascending order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Compare the direct photoionization cross section</a:t>
            </a:r>
            <a:endParaRPr sz="1800"/>
          </a:p>
        </p:txBody>
      </p:sp>
      <p:grpSp>
        <p:nvGrpSpPr>
          <p:cNvPr id="674" name="Google Shape;674;p45"/>
          <p:cNvGrpSpPr/>
          <p:nvPr/>
        </p:nvGrpSpPr>
        <p:grpSpPr>
          <a:xfrm>
            <a:off x="1261076" y="2571750"/>
            <a:ext cx="6621837" cy="2453400"/>
            <a:chOff x="1698288" y="2571750"/>
            <a:chExt cx="6621837" cy="2453400"/>
          </a:xfrm>
        </p:grpSpPr>
        <p:pic>
          <p:nvPicPr>
            <p:cNvPr id="675" name="Google Shape;675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98288" y="2571750"/>
              <a:ext cx="3284237" cy="24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Google Shape;676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82524" y="2571750"/>
              <a:ext cx="3337601" cy="245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6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sp>
        <p:nvSpPr>
          <p:cNvPr id="682" name="Google Shape;682;p46"/>
          <p:cNvSpPr txBox="1"/>
          <p:nvPr/>
        </p:nvSpPr>
        <p:spPr>
          <a:xfrm>
            <a:off x="579550" y="1316050"/>
            <a:ext cx="69546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Match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Symmetry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Energy in ascending order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Compare the direct photoionization cross section</a:t>
            </a:r>
            <a:endParaRPr sz="1800"/>
          </a:p>
        </p:txBody>
      </p:sp>
      <p:grpSp>
        <p:nvGrpSpPr>
          <p:cNvPr id="683" name="Google Shape;683;p46"/>
          <p:cNvGrpSpPr/>
          <p:nvPr/>
        </p:nvGrpSpPr>
        <p:grpSpPr>
          <a:xfrm>
            <a:off x="1046909" y="2535528"/>
            <a:ext cx="7050191" cy="2561557"/>
            <a:chOff x="483959" y="2571750"/>
            <a:chExt cx="7050191" cy="2561557"/>
          </a:xfrm>
        </p:grpSpPr>
        <p:pic>
          <p:nvPicPr>
            <p:cNvPr id="684" name="Google Shape;684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6324" y="2571750"/>
              <a:ext cx="3287826" cy="2561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5" name="Google Shape;685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3959" y="3095275"/>
              <a:ext cx="3762375" cy="1514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7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sp>
        <p:nvSpPr>
          <p:cNvPr id="691" name="Google Shape;691;p47"/>
          <p:cNvSpPr txBox="1"/>
          <p:nvPr/>
        </p:nvSpPr>
        <p:spPr>
          <a:xfrm>
            <a:off x="553100" y="1130925"/>
            <a:ext cx="69546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Topup — Bound - Free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Bound levels in BPRM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Tail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Other core configurations</a:t>
            </a:r>
            <a:endParaRPr sz="1800"/>
          </a:p>
        </p:txBody>
      </p:sp>
      <p:pic>
        <p:nvPicPr>
          <p:cNvPr id="692" name="Google Shape;6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325" y="2400200"/>
            <a:ext cx="3429935" cy="26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432" y="2400200"/>
            <a:ext cx="3433242" cy="2677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694;p47"/>
          <p:cNvGrpSpPr/>
          <p:nvPr/>
        </p:nvGrpSpPr>
        <p:grpSpPr>
          <a:xfrm>
            <a:off x="4909363" y="1323363"/>
            <a:ext cx="2125900" cy="870900"/>
            <a:chOff x="1669888" y="2682213"/>
            <a:chExt cx="2125900" cy="870900"/>
          </a:xfrm>
        </p:grpSpPr>
        <p:pic>
          <p:nvPicPr>
            <p:cNvPr id="695" name="Google Shape;695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69888" y="2682213"/>
              <a:ext cx="1095375" cy="27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90963" y="2984142"/>
              <a:ext cx="504825" cy="28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4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669888" y="2979379"/>
              <a:ext cx="1552575" cy="26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8" name="Google Shape;698;p4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669888" y="3276888"/>
              <a:ext cx="1800225" cy="276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9" name="Google Shape;699;p47"/>
          <p:cNvGrpSpPr/>
          <p:nvPr/>
        </p:nvGrpSpPr>
        <p:grpSpPr>
          <a:xfrm>
            <a:off x="7143938" y="1170773"/>
            <a:ext cx="1480488" cy="1176103"/>
            <a:chOff x="1669888" y="3718385"/>
            <a:chExt cx="1480488" cy="1176103"/>
          </a:xfrm>
        </p:grpSpPr>
        <p:pic>
          <p:nvPicPr>
            <p:cNvPr id="700" name="Google Shape;700;p4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712100" y="3718385"/>
              <a:ext cx="1438275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1" name="Google Shape;701;p4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669888" y="4040911"/>
              <a:ext cx="1409700" cy="24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2" name="Google Shape;702;p4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669900" y="4297300"/>
              <a:ext cx="7334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3" name="Google Shape;703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712100" y="4637314"/>
              <a:ext cx="476250" cy="257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8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sp>
        <p:nvSpPr>
          <p:cNvPr id="709" name="Google Shape;709;p48"/>
          <p:cNvSpPr txBox="1"/>
          <p:nvPr/>
        </p:nvSpPr>
        <p:spPr>
          <a:xfrm>
            <a:off x="553100" y="1130925"/>
            <a:ext cx="69546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Topup </a:t>
            </a:r>
            <a:r>
              <a:rPr lang="en" sz="1800">
                <a:solidFill>
                  <a:schemeClr val="dk1"/>
                </a:solidFill>
              </a:rPr>
              <a:t>— Bound - Free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Other levels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710" name="Google Shape;710;p48"/>
          <p:cNvGrpSpPr/>
          <p:nvPr/>
        </p:nvGrpSpPr>
        <p:grpSpPr>
          <a:xfrm>
            <a:off x="673981" y="1921099"/>
            <a:ext cx="6712838" cy="3050747"/>
            <a:chOff x="899250" y="2489550"/>
            <a:chExt cx="6042702" cy="2451975"/>
          </a:xfrm>
        </p:grpSpPr>
        <p:pic>
          <p:nvPicPr>
            <p:cNvPr id="711" name="Google Shape;711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99250" y="2901150"/>
              <a:ext cx="2657475" cy="162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2" name="Google Shape;712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09125" y="2489550"/>
              <a:ext cx="3232827" cy="2451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9"/>
          <p:cNvSpPr txBox="1"/>
          <p:nvPr/>
        </p:nvSpPr>
        <p:spPr>
          <a:xfrm>
            <a:off x="899250" y="1710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 Calculation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 My Work</a:t>
            </a:r>
            <a:endParaRPr sz="2400"/>
          </a:p>
        </p:txBody>
      </p:sp>
      <p:sp>
        <p:nvSpPr>
          <p:cNvPr id="718" name="Google Shape;718;p49"/>
          <p:cNvSpPr txBox="1"/>
          <p:nvPr/>
        </p:nvSpPr>
        <p:spPr>
          <a:xfrm>
            <a:off x="553100" y="1130925"/>
            <a:ext cx="69546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Topup </a:t>
            </a:r>
            <a:r>
              <a:rPr lang="en" sz="1800">
                <a:solidFill>
                  <a:schemeClr val="dk1"/>
                </a:solidFill>
              </a:rPr>
              <a:t>— Bound - Bound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Bound - Pure-Bound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Bound - Quasi-Bound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719" name="Google Shape;719;p49"/>
          <p:cNvGrpSpPr/>
          <p:nvPr/>
        </p:nvGrpSpPr>
        <p:grpSpPr>
          <a:xfrm>
            <a:off x="1783750" y="2066825"/>
            <a:ext cx="4493297" cy="2911050"/>
            <a:chOff x="1263075" y="2080050"/>
            <a:chExt cx="4493297" cy="2911050"/>
          </a:xfrm>
        </p:grpSpPr>
        <p:pic>
          <p:nvPicPr>
            <p:cNvPr id="720" name="Google Shape;720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63075" y="2080050"/>
              <a:ext cx="2478850" cy="2911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1" name="Google Shape;721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41925" y="2080050"/>
              <a:ext cx="2014447" cy="2911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0"/>
          <p:cNvSpPr txBox="1"/>
          <p:nvPr/>
        </p:nvSpPr>
        <p:spPr>
          <a:xfrm>
            <a:off x="901500" y="18643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 &amp; A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Opacity</a:t>
            </a:r>
            <a:endParaRPr sz="3000"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886300"/>
            <a:ext cx="8520600" cy="19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ts val="2400"/>
              <a:buAutoNum type="arabicPeriod"/>
            </a:pPr>
            <a:r>
              <a:rPr lang="en" sz="2400">
                <a:solidFill>
                  <a:srgbClr val="CCCCCC"/>
                </a:solidFill>
              </a:rPr>
              <a:t>Atomic processes: bound-bound and bound-free</a:t>
            </a:r>
            <a:endParaRPr sz="2400"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AutoNum type="arabicPeriod"/>
            </a:pPr>
            <a:r>
              <a:rPr lang="en" sz="2400">
                <a:solidFill>
                  <a:srgbClr val="CCCCCC"/>
                </a:solidFill>
              </a:rPr>
              <a:t>Inverse bremsstrahlung processes: free-free</a:t>
            </a:r>
            <a:endParaRPr sz="2400"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Scattering processes: 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Thomson scattering and Rayleigh scattering</a:t>
            </a:r>
            <a:endParaRPr sz="2400"/>
          </a:p>
        </p:txBody>
      </p:sp>
      <p:sp>
        <p:nvSpPr>
          <p:cNvPr id="115" name="Google Shape;115;p16"/>
          <p:cNvSpPr txBox="1"/>
          <p:nvPr/>
        </p:nvSpPr>
        <p:spPr>
          <a:xfrm>
            <a:off x="311700" y="4699550"/>
            <a:ext cx="8520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* Pradhan, A.K. and Nahar, S. (2011) Atomic Astrophysics and Spectroscopy. New York: Cambridge University Press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2170525" y="3722800"/>
            <a:ext cx="65700" cy="78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301125" y="3683325"/>
            <a:ext cx="407700" cy="420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2192275" y="3636875"/>
            <a:ext cx="49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30000" lang="en"/>
              <a:t>--</a:t>
            </a:r>
            <a:endParaRPr baseline="30000"/>
          </a:p>
        </p:txBody>
      </p:sp>
      <p:sp>
        <p:nvSpPr>
          <p:cNvPr id="119" name="Google Shape;119;p16"/>
          <p:cNvSpPr txBox="1"/>
          <p:nvPr/>
        </p:nvSpPr>
        <p:spPr>
          <a:xfrm>
            <a:off x="6277550" y="4067700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+Ze</a:t>
            </a: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1101775" y="3599440"/>
            <a:ext cx="960300" cy="362375"/>
            <a:chOff x="933975" y="3609200"/>
            <a:chExt cx="960300" cy="362375"/>
          </a:xfrm>
        </p:grpSpPr>
        <p:sp>
          <p:nvSpPr>
            <p:cNvPr id="121" name="Google Shape;121;p16"/>
            <p:cNvSpPr/>
            <p:nvPr/>
          </p:nvSpPr>
          <p:spPr>
            <a:xfrm>
              <a:off x="933975" y="3609200"/>
              <a:ext cx="815600" cy="362375"/>
            </a:xfrm>
            <a:custGeom>
              <a:rect b="b" l="l" r="r" t="t"/>
              <a:pathLst>
                <a:path extrusionOk="0" h="14495" w="32624">
                  <a:moveTo>
                    <a:pt x="0" y="4333"/>
                  </a:moveTo>
                  <a:cubicBezTo>
                    <a:pt x="0" y="2764"/>
                    <a:pt x="617" y="-372"/>
                    <a:pt x="2105" y="124"/>
                  </a:cubicBezTo>
                  <a:cubicBezTo>
                    <a:pt x="7244" y="1837"/>
                    <a:pt x="4742" y="15645"/>
                    <a:pt x="9998" y="14331"/>
                  </a:cubicBezTo>
                  <a:cubicBezTo>
                    <a:pt x="14416" y="13227"/>
                    <a:pt x="9361" y="-263"/>
                    <a:pt x="13681" y="1176"/>
                  </a:cubicBezTo>
                  <a:cubicBezTo>
                    <a:pt x="16658" y="2168"/>
                    <a:pt x="14914" y="10587"/>
                    <a:pt x="17891" y="9595"/>
                  </a:cubicBezTo>
                  <a:cubicBezTo>
                    <a:pt x="19425" y="9084"/>
                    <a:pt x="19479" y="6304"/>
                    <a:pt x="21048" y="5912"/>
                  </a:cubicBezTo>
                  <a:cubicBezTo>
                    <a:pt x="24795" y="4975"/>
                    <a:pt x="28761" y="6438"/>
                    <a:pt x="32624" y="643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22" name="Google Shape;122;p16"/>
            <p:cNvCxnSpPr/>
            <p:nvPr/>
          </p:nvCxnSpPr>
          <p:spPr>
            <a:xfrm>
              <a:off x="1723275" y="3770145"/>
              <a:ext cx="171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3" name="Google Shape;123;p16"/>
          <p:cNvGrpSpPr/>
          <p:nvPr/>
        </p:nvGrpSpPr>
        <p:grpSpPr>
          <a:xfrm>
            <a:off x="1800475" y="3006250"/>
            <a:ext cx="349725" cy="497250"/>
            <a:chOff x="1800475" y="3006250"/>
            <a:chExt cx="349725" cy="497250"/>
          </a:xfrm>
        </p:grpSpPr>
        <p:sp>
          <p:nvSpPr>
            <p:cNvPr id="124" name="Google Shape;124;p16"/>
            <p:cNvSpPr/>
            <p:nvPr/>
          </p:nvSpPr>
          <p:spPr>
            <a:xfrm>
              <a:off x="1867975" y="3099250"/>
              <a:ext cx="282225" cy="404250"/>
            </a:xfrm>
            <a:custGeom>
              <a:rect b="b" l="l" r="r" t="t"/>
              <a:pathLst>
                <a:path extrusionOk="0" h="16170" w="11289">
                  <a:moveTo>
                    <a:pt x="10524" y="15786"/>
                  </a:moveTo>
                  <a:cubicBezTo>
                    <a:pt x="9077" y="16509"/>
                    <a:pt x="4645" y="15877"/>
                    <a:pt x="5788" y="14733"/>
                  </a:cubicBezTo>
                  <a:cubicBezTo>
                    <a:pt x="7921" y="12598"/>
                    <a:pt x="12006" y="10229"/>
                    <a:pt x="11050" y="7367"/>
                  </a:cubicBezTo>
                  <a:cubicBezTo>
                    <a:pt x="10159" y="4700"/>
                    <a:pt x="4618" y="8830"/>
                    <a:pt x="2631" y="6841"/>
                  </a:cubicBezTo>
                  <a:cubicBezTo>
                    <a:pt x="904" y="5113"/>
                    <a:pt x="1092" y="218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25" name="Google Shape;125;p16"/>
            <p:cNvCxnSpPr/>
            <p:nvPr/>
          </p:nvCxnSpPr>
          <p:spPr>
            <a:xfrm rot="10800000">
              <a:off x="1800475" y="3006250"/>
              <a:ext cx="67500" cy="9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6" name="Google Shape;126;p16"/>
          <p:cNvGrpSpPr/>
          <p:nvPr/>
        </p:nvGrpSpPr>
        <p:grpSpPr>
          <a:xfrm rot="-5400000">
            <a:off x="1571875" y="4082063"/>
            <a:ext cx="349725" cy="497250"/>
            <a:chOff x="1800475" y="3006250"/>
            <a:chExt cx="349725" cy="497250"/>
          </a:xfrm>
        </p:grpSpPr>
        <p:sp>
          <p:nvSpPr>
            <p:cNvPr id="127" name="Google Shape;127;p16"/>
            <p:cNvSpPr/>
            <p:nvPr/>
          </p:nvSpPr>
          <p:spPr>
            <a:xfrm>
              <a:off x="1867975" y="3099250"/>
              <a:ext cx="282225" cy="404250"/>
            </a:xfrm>
            <a:custGeom>
              <a:rect b="b" l="l" r="r" t="t"/>
              <a:pathLst>
                <a:path extrusionOk="0" h="16170" w="11289">
                  <a:moveTo>
                    <a:pt x="10524" y="15786"/>
                  </a:moveTo>
                  <a:cubicBezTo>
                    <a:pt x="9077" y="16509"/>
                    <a:pt x="4645" y="15877"/>
                    <a:pt x="5788" y="14733"/>
                  </a:cubicBezTo>
                  <a:cubicBezTo>
                    <a:pt x="7921" y="12598"/>
                    <a:pt x="12006" y="10229"/>
                    <a:pt x="11050" y="7367"/>
                  </a:cubicBezTo>
                  <a:cubicBezTo>
                    <a:pt x="10159" y="4700"/>
                    <a:pt x="4618" y="8830"/>
                    <a:pt x="2631" y="6841"/>
                  </a:cubicBezTo>
                  <a:cubicBezTo>
                    <a:pt x="904" y="5113"/>
                    <a:pt x="1092" y="218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28" name="Google Shape;128;p16"/>
            <p:cNvCxnSpPr/>
            <p:nvPr/>
          </p:nvCxnSpPr>
          <p:spPr>
            <a:xfrm rot="10800000">
              <a:off x="1800475" y="3006250"/>
              <a:ext cx="67500" cy="9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9" name="Google Shape;129;p16"/>
          <p:cNvSpPr txBox="1"/>
          <p:nvPr/>
        </p:nvSpPr>
        <p:spPr>
          <a:xfrm>
            <a:off x="671175" y="3587675"/>
            <a:ext cx="499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h𝝂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5712250" y="3747538"/>
            <a:ext cx="65700" cy="78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5734000" y="3661613"/>
            <a:ext cx="49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30000" lang="en"/>
              <a:t>--</a:t>
            </a:r>
            <a:endParaRPr baseline="30000"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4643500" y="3624178"/>
            <a:ext cx="960300" cy="362375"/>
            <a:chOff x="933975" y="3609200"/>
            <a:chExt cx="960300" cy="362375"/>
          </a:xfrm>
        </p:grpSpPr>
        <p:sp>
          <p:nvSpPr>
            <p:cNvPr id="133" name="Google Shape;133;p16"/>
            <p:cNvSpPr/>
            <p:nvPr/>
          </p:nvSpPr>
          <p:spPr>
            <a:xfrm>
              <a:off x="933975" y="3609200"/>
              <a:ext cx="815600" cy="362375"/>
            </a:xfrm>
            <a:custGeom>
              <a:rect b="b" l="l" r="r" t="t"/>
              <a:pathLst>
                <a:path extrusionOk="0" h="14495" w="32624">
                  <a:moveTo>
                    <a:pt x="0" y="4333"/>
                  </a:moveTo>
                  <a:cubicBezTo>
                    <a:pt x="0" y="2764"/>
                    <a:pt x="617" y="-372"/>
                    <a:pt x="2105" y="124"/>
                  </a:cubicBezTo>
                  <a:cubicBezTo>
                    <a:pt x="7244" y="1837"/>
                    <a:pt x="4742" y="15645"/>
                    <a:pt x="9998" y="14331"/>
                  </a:cubicBezTo>
                  <a:cubicBezTo>
                    <a:pt x="14416" y="13227"/>
                    <a:pt x="9361" y="-263"/>
                    <a:pt x="13681" y="1176"/>
                  </a:cubicBezTo>
                  <a:cubicBezTo>
                    <a:pt x="16658" y="2168"/>
                    <a:pt x="14914" y="10587"/>
                    <a:pt x="17891" y="9595"/>
                  </a:cubicBezTo>
                  <a:cubicBezTo>
                    <a:pt x="19425" y="9084"/>
                    <a:pt x="19479" y="6304"/>
                    <a:pt x="21048" y="5912"/>
                  </a:cubicBezTo>
                  <a:cubicBezTo>
                    <a:pt x="24795" y="4975"/>
                    <a:pt x="28761" y="6438"/>
                    <a:pt x="32624" y="643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34" name="Google Shape;134;p16"/>
            <p:cNvCxnSpPr/>
            <p:nvPr/>
          </p:nvCxnSpPr>
          <p:spPr>
            <a:xfrm>
              <a:off x="1723275" y="3770145"/>
              <a:ext cx="171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5" name="Google Shape;135;p16"/>
          <p:cNvGrpSpPr/>
          <p:nvPr/>
        </p:nvGrpSpPr>
        <p:grpSpPr>
          <a:xfrm>
            <a:off x="5342200" y="3030988"/>
            <a:ext cx="349725" cy="497250"/>
            <a:chOff x="1800475" y="3006250"/>
            <a:chExt cx="349725" cy="497250"/>
          </a:xfrm>
        </p:grpSpPr>
        <p:sp>
          <p:nvSpPr>
            <p:cNvPr id="136" name="Google Shape;136;p16"/>
            <p:cNvSpPr/>
            <p:nvPr/>
          </p:nvSpPr>
          <p:spPr>
            <a:xfrm>
              <a:off x="1867975" y="3099250"/>
              <a:ext cx="282225" cy="404250"/>
            </a:xfrm>
            <a:custGeom>
              <a:rect b="b" l="l" r="r" t="t"/>
              <a:pathLst>
                <a:path extrusionOk="0" h="16170" w="11289">
                  <a:moveTo>
                    <a:pt x="10524" y="15786"/>
                  </a:moveTo>
                  <a:cubicBezTo>
                    <a:pt x="9077" y="16509"/>
                    <a:pt x="4645" y="15877"/>
                    <a:pt x="5788" y="14733"/>
                  </a:cubicBezTo>
                  <a:cubicBezTo>
                    <a:pt x="7921" y="12598"/>
                    <a:pt x="12006" y="10229"/>
                    <a:pt x="11050" y="7367"/>
                  </a:cubicBezTo>
                  <a:cubicBezTo>
                    <a:pt x="10159" y="4700"/>
                    <a:pt x="4618" y="8830"/>
                    <a:pt x="2631" y="6841"/>
                  </a:cubicBezTo>
                  <a:cubicBezTo>
                    <a:pt x="904" y="5113"/>
                    <a:pt x="1092" y="218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37" name="Google Shape;137;p16"/>
            <p:cNvCxnSpPr/>
            <p:nvPr/>
          </p:nvCxnSpPr>
          <p:spPr>
            <a:xfrm rot="10800000">
              <a:off x="1800475" y="3006250"/>
              <a:ext cx="67500" cy="9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8" name="Google Shape;138;p16"/>
          <p:cNvGrpSpPr/>
          <p:nvPr/>
        </p:nvGrpSpPr>
        <p:grpSpPr>
          <a:xfrm rot="-5400000">
            <a:off x="5113600" y="4106800"/>
            <a:ext cx="349725" cy="497250"/>
            <a:chOff x="1800475" y="3006250"/>
            <a:chExt cx="349725" cy="497250"/>
          </a:xfrm>
        </p:grpSpPr>
        <p:sp>
          <p:nvSpPr>
            <p:cNvPr id="139" name="Google Shape;139;p16"/>
            <p:cNvSpPr/>
            <p:nvPr/>
          </p:nvSpPr>
          <p:spPr>
            <a:xfrm>
              <a:off x="1867975" y="3099250"/>
              <a:ext cx="282225" cy="404250"/>
            </a:xfrm>
            <a:custGeom>
              <a:rect b="b" l="l" r="r" t="t"/>
              <a:pathLst>
                <a:path extrusionOk="0" h="16170" w="11289">
                  <a:moveTo>
                    <a:pt x="10524" y="15786"/>
                  </a:moveTo>
                  <a:cubicBezTo>
                    <a:pt x="9077" y="16509"/>
                    <a:pt x="4645" y="15877"/>
                    <a:pt x="5788" y="14733"/>
                  </a:cubicBezTo>
                  <a:cubicBezTo>
                    <a:pt x="7921" y="12598"/>
                    <a:pt x="12006" y="10229"/>
                    <a:pt x="11050" y="7367"/>
                  </a:cubicBezTo>
                  <a:cubicBezTo>
                    <a:pt x="10159" y="4700"/>
                    <a:pt x="4618" y="8830"/>
                    <a:pt x="2631" y="6841"/>
                  </a:cubicBezTo>
                  <a:cubicBezTo>
                    <a:pt x="904" y="5113"/>
                    <a:pt x="1092" y="218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40" name="Google Shape;140;p16"/>
            <p:cNvCxnSpPr/>
            <p:nvPr/>
          </p:nvCxnSpPr>
          <p:spPr>
            <a:xfrm rot="10800000">
              <a:off x="1800475" y="3006250"/>
              <a:ext cx="67500" cy="9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1" name="Google Shape;141;p16"/>
          <p:cNvSpPr txBox="1"/>
          <p:nvPr/>
        </p:nvSpPr>
        <p:spPr>
          <a:xfrm>
            <a:off x="4212900" y="3612413"/>
            <a:ext cx="499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h𝝂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5009650" y="2833600"/>
            <a:ext cx="228000" cy="31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942525" y="2833600"/>
            <a:ext cx="228000" cy="31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/>
        </p:nvSpPr>
        <p:spPr>
          <a:xfrm>
            <a:off x="899250" y="171025"/>
            <a:ext cx="73455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 — Solar Abundance Problem</a:t>
            </a:r>
            <a:endParaRPr sz="3000"/>
          </a:p>
        </p:txBody>
      </p:sp>
      <p:sp>
        <p:nvSpPr>
          <p:cNvPr id="149" name="Google Shape;149;p17"/>
          <p:cNvSpPr txBox="1"/>
          <p:nvPr/>
        </p:nvSpPr>
        <p:spPr>
          <a:xfrm>
            <a:off x="315725" y="875613"/>
            <a:ext cx="7345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Standard Solar Model</a:t>
            </a:r>
            <a:endParaRPr sz="2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 principles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Conservation of mass, momentum and energy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Equation of energy transport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Boundary conditions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Radius, luminosity, temperature and pressure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microphysics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Equation of state tables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Rosseland mean opacity tables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Nuclear reaction rates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/>
              <a:t>Element abundances</a:t>
            </a:r>
            <a:endParaRPr u="sng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Solar 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263100" y="3891700"/>
            <a:ext cx="7345500" cy="60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so accurate that it predicted the defect in particle physics theory about neutrinos in the last century. 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315725" y="4551525"/>
            <a:ext cx="7345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</a:t>
            </a:r>
            <a:r>
              <a:rPr lang="en" sz="1000"/>
              <a:t>Bahcall, J.N., and Pinsonneault, M.H. 1995, Rev. Mod. Phys., 67, 781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Ahmad, Q.R., Allen, R.C. et al. 2002, Phys. Rev. Lett., 89, 011301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50" y="2851012"/>
            <a:ext cx="3744575" cy="1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899250" y="171025"/>
            <a:ext cx="73455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 — Solar Abundance Problem</a:t>
            </a:r>
            <a:endParaRPr sz="3000"/>
          </a:p>
        </p:txBody>
      </p:sp>
      <p:sp>
        <p:nvSpPr>
          <p:cNvPr id="158" name="Google Shape;158;p18"/>
          <p:cNvSpPr txBox="1"/>
          <p:nvPr/>
        </p:nvSpPr>
        <p:spPr>
          <a:xfrm>
            <a:off x="724850" y="1021100"/>
            <a:ext cx="83355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Helioseismology</a:t>
            </a:r>
            <a:endParaRPr sz="2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Solar oscillations (standing acoustic waves) with 5-min period in Doppler velocity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Fluid dynamics equations with oscillating pressure perturbation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Solar convection zone boundary: [0.713</a:t>
            </a:r>
            <a:r>
              <a:rPr lang="en">
                <a:solidFill>
                  <a:schemeClr val="dk1"/>
                </a:solidFill>
              </a:rPr>
              <a:t>±0.003(0.001)] R</a:t>
            </a:r>
            <a:r>
              <a:rPr baseline="-25000" lang="en">
                <a:solidFill>
                  <a:schemeClr val="dk1"/>
                </a:solidFill>
              </a:rPr>
              <a:t>⦿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400" y="2334200"/>
            <a:ext cx="45529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5552350" y="4042550"/>
            <a:ext cx="1028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s</a:t>
            </a:r>
            <a:r>
              <a:rPr baseline="30000" lang="en"/>
              <a:t>2</a:t>
            </a:r>
            <a:r>
              <a:rPr lang="en"/>
              <a:t> ∝ T</a:t>
            </a:r>
            <a:r>
              <a:rPr baseline="-25000" lang="en"/>
              <a:t>e</a:t>
            </a:r>
            <a:endParaRPr baseline="-25000"/>
          </a:p>
        </p:txBody>
      </p:sp>
      <p:sp>
        <p:nvSpPr>
          <p:cNvPr id="161" name="Google Shape;161;p18"/>
          <p:cNvSpPr txBox="1"/>
          <p:nvPr/>
        </p:nvSpPr>
        <p:spPr>
          <a:xfrm>
            <a:off x="724850" y="4775175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</a:t>
            </a:r>
            <a:r>
              <a:rPr lang="en" sz="1000"/>
              <a:t>Christensen-Dalsgaard, Gough, D.O., and Thompson, M.J. 1991, Astrophys. J., 378, 413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899250" y="171025"/>
            <a:ext cx="73455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 — Solar Abundance Problem</a:t>
            </a:r>
            <a:endParaRPr sz="3000"/>
          </a:p>
        </p:txBody>
      </p:sp>
      <p:sp>
        <p:nvSpPr>
          <p:cNvPr id="167" name="Google Shape;167;p19"/>
          <p:cNvSpPr txBox="1"/>
          <p:nvPr/>
        </p:nvSpPr>
        <p:spPr>
          <a:xfrm>
            <a:off x="999750" y="778225"/>
            <a:ext cx="73455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Hydrostatic 1D model: GS98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solar model and helioseismology analysis agree with each other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Realistic 3D non-LTE radiative-hydrodynamical model: AGS05 (metals are reduced)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Sound speed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Density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olar convection zone boundary: 0.726 R</a:t>
            </a:r>
            <a:r>
              <a:rPr baseline="-25000" lang="en">
                <a:solidFill>
                  <a:schemeClr val="dk1"/>
                </a:solidFill>
              </a:rPr>
              <a:t>⦿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Require 10%-20% increment of opacity near the convection zone boundary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75" y="2406775"/>
            <a:ext cx="3871640" cy="19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999750" y="4683075"/>
            <a:ext cx="7345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</a:t>
            </a:r>
            <a:r>
              <a:rPr lang="en" sz="1000"/>
              <a:t>Basu, S., and Antia, H.M. 2008, Phys. Rep., 457, 217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0" y="171025"/>
            <a:ext cx="91440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 — Iron Opacity Z Measurement</a:t>
            </a:r>
            <a:endParaRPr sz="3000"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925" y="778225"/>
            <a:ext cx="2932071" cy="40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723500" y="2223150"/>
            <a:ext cx="3551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</a:t>
            </a:r>
            <a:r>
              <a:rPr baseline="-25000" lang="en"/>
              <a:t>e</a:t>
            </a:r>
            <a:r>
              <a:rPr lang="en"/>
              <a:t> = 2.1x10</a:t>
            </a:r>
            <a:r>
              <a:rPr baseline="30000" lang="en"/>
              <a:t>6</a:t>
            </a:r>
            <a:r>
              <a:rPr lang="en"/>
              <a:t>K, N</a:t>
            </a:r>
            <a:r>
              <a:rPr baseline="-25000" lang="en"/>
              <a:t>e</a:t>
            </a:r>
            <a:r>
              <a:rPr lang="en"/>
              <a:t> = 9x10</a:t>
            </a:r>
            <a:r>
              <a:rPr baseline="30000" lang="en"/>
              <a:t>22</a:t>
            </a:r>
            <a:r>
              <a:rPr lang="en"/>
              <a:t>cm</a:t>
            </a:r>
            <a:r>
              <a:rPr baseline="30000" lang="en"/>
              <a:t>-3</a:t>
            </a:r>
            <a:r>
              <a:rPr lang="en"/>
              <a:t>, which element to perform the measurement on?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723500" y="4696225"/>
            <a:ext cx="4038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Bailey, J.E., Rochau, G.A., et al. 2009, Phys. Plasmas, 16, 058101</a:t>
            </a:r>
            <a:endParaRPr sz="1000"/>
          </a:p>
        </p:txBody>
      </p:sp>
      <p:sp>
        <p:nvSpPr>
          <p:cNvPr id="178" name="Google Shape;178;p20"/>
          <p:cNvSpPr txBox="1"/>
          <p:nvPr/>
        </p:nvSpPr>
        <p:spPr>
          <a:xfrm>
            <a:off x="6327450" y="958250"/>
            <a:ext cx="82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OPAS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6327450" y="3080250"/>
            <a:ext cx="82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0" y="171025"/>
            <a:ext cx="91440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 — Iron Opacity Z Measurement</a:t>
            </a:r>
            <a:endParaRPr sz="3000"/>
          </a:p>
        </p:txBody>
      </p:sp>
      <p:sp>
        <p:nvSpPr>
          <p:cNvPr id="185" name="Google Shape;185;p21"/>
          <p:cNvSpPr txBox="1"/>
          <p:nvPr/>
        </p:nvSpPr>
        <p:spPr>
          <a:xfrm>
            <a:off x="817800" y="1989596"/>
            <a:ext cx="43917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Thin: 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 = 1.8x10</a:t>
            </a:r>
            <a:r>
              <a:rPr baseline="30000" lang="en">
                <a:solidFill>
                  <a:schemeClr val="dk1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K,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baseline="-25000"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 = 6.9x10</a:t>
            </a:r>
            <a:r>
              <a:rPr baseline="30000" lang="en">
                <a:solidFill>
                  <a:schemeClr val="dk1"/>
                </a:solidFill>
              </a:rPr>
              <a:t>21</a:t>
            </a:r>
            <a:r>
              <a:rPr lang="en">
                <a:solidFill>
                  <a:schemeClr val="dk1"/>
                </a:solidFill>
              </a:rPr>
              <a:t>cm</a:t>
            </a:r>
            <a:r>
              <a:rPr baseline="30000" lang="en">
                <a:solidFill>
                  <a:schemeClr val="dk1"/>
                </a:solidFill>
              </a:rPr>
              <a:t>-3</a:t>
            </a:r>
            <a:endParaRPr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Thick: 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 = 2.11x10</a:t>
            </a:r>
            <a:r>
              <a:rPr baseline="30000" lang="en">
                <a:solidFill>
                  <a:schemeClr val="dk1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K,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N</a:t>
            </a:r>
            <a:r>
              <a:rPr baseline="-25000"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 = 3.1x10</a:t>
            </a:r>
            <a:r>
              <a:rPr baseline="30000" lang="en">
                <a:solidFill>
                  <a:schemeClr val="dk1"/>
                </a:solidFill>
              </a:rPr>
              <a:t>22</a:t>
            </a:r>
            <a:r>
              <a:rPr lang="en">
                <a:solidFill>
                  <a:schemeClr val="dk1"/>
                </a:solidFill>
              </a:rPr>
              <a:t>cm</a:t>
            </a:r>
            <a:r>
              <a:rPr baseline="30000" lang="en">
                <a:solidFill>
                  <a:schemeClr val="dk1"/>
                </a:solidFill>
              </a:rPr>
              <a:t>-3</a:t>
            </a:r>
            <a:endParaRPr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975" y="778225"/>
            <a:ext cx="4757551" cy="3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817800" y="4656775"/>
            <a:ext cx="292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</a:t>
            </a:r>
            <a:r>
              <a:rPr lang="en" sz="1000"/>
              <a:t>Iglesias, C. 2015, HEDP, 15, 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