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59" r:id="rId5"/>
    <p:sldId id="296" r:id="rId6"/>
    <p:sldId id="261" r:id="rId7"/>
    <p:sldId id="262" r:id="rId8"/>
    <p:sldId id="272" r:id="rId9"/>
    <p:sldId id="298" r:id="rId10"/>
    <p:sldId id="299" r:id="rId11"/>
    <p:sldId id="280" r:id="rId12"/>
    <p:sldId id="279" r:id="rId13"/>
    <p:sldId id="281" r:id="rId14"/>
    <p:sldId id="276" r:id="rId15"/>
    <p:sldId id="277" r:id="rId16"/>
    <p:sldId id="295" r:id="rId17"/>
    <p:sldId id="300" r:id="rId18"/>
    <p:sldId id="301" r:id="rId19"/>
    <p:sldId id="303" r:id="rId20"/>
    <p:sldId id="304" r:id="rId21"/>
    <p:sldId id="302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284" r:id="rId34"/>
    <p:sldId id="285" r:id="rId35"/>
    <p:sldId id="286" r:id="rId36"/>
    <p:sldId id="28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273" autoAdjust="0"/>
  </p:normalViewPr>
  <p:slideViewPr>
    <p:cSldViewPr snapToGrid="0" snapToObjects="1">
      <p:cViewPr>
        <p:scale>
          <a:sx n="125" d="100"/>
          <a:sy n="125" d="100"/>
        </p:scale>
        <p:origin x="-456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May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2983DA4-3B24-449B-95CA-514EB7E30A99}" type="datetime4">
              <a:rPr lang="en-US" smtClean="0"/>
              <a:pPr/>
              <a:t>May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0D2-3948-4F8F-BE5D-E7E7D97880B2}" type="datetime4">
              <a:rPr lang="en-US" smtClean="0"/>
              <a:pPr/>
              <a:t>May 23, 2017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42120D2-3948-4F8F-BE5D-E7E7D97880B2}" type="datetime4">
              <a:rPr lang="en-US" smtClean="0"/>
              <a:pPr/>
              <a:t>May 23, 2017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42120D2-3948-4F8F-BE5D-E7E7D97880B2}" type="datetime4">
              <a:rPr lang="en-US" smtClean="0"/>
              <a:pPr/>
              <a:t>May 23, 2017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May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May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May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0D2-3948-4F8F-BE5D-E7E7D97880B2}" type="datetime4">
              <a:rPr lang="en-US" smtClean="0"/>
              <a:pPr/>
              <a:t>May 23, 2017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May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BCCA7B5-8BC9-491C-A887-7C3E7ED947D8}" type="datetime4">
              <a:rPr lang="en-US" smtClean="0"/>
              <a:pPr/>
              <a:t>May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DA18ED0-40F2-434C-A848-B92581875164}" type="datetime4">
              <a:rPr lang="en-US" smtClean="0"/>
              <a:pPr/>
              <a:t>May 23,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May 23,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May 23,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55A2E49-18A1-40BC-BA5D-5A2EC8FDDF15}" type="datetime4">
              <a:rPr lang="en-US" smtClean="0"/>
              <a:pPr/>
              <a:t>May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May 23, 2017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eg"/><Relationship Id="rId3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03400"/>
            <a:ext cx="8915400" cy="1231743"/>
          </a:xfrm>
        </p:spPr>
        <p:txBody>
          <a:bodyPr>
            <a:normAutofit/>
          </a:bodyPr>
          <a:lstStyle/>
          <a:p>
            <a:r>
              <a:rPr lang="en-US" dirty="0" smtClean="0"/>
              <a:t>Improving Polling Accuracy in US Presidential Elections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A machine learning approach to developing likely voter models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14472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96756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More Patterns</a:t>
            </a:r>
            <a:endParaRPr lang="en-US" dirty="0"/>
          </a:p>
        </p:txBody>
      </p:sp>
      <p:pic>
        <p:nvPicPr>
          <p:cNvPr id="5" name="Picture 4" descr="ordinal_othe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54"/>
          <a:stretch/>
        </p:blipFill>
        <p:spPr>
          <a:xfrm>
            <a:off x="0" y="1537876"/>
            <a:ext cx="9137625" cy="495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99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Non-Voters and Political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ANES time series survey includes a battery of questions testing political knowledge</a:t>
            </a:r>
          </a:p>
          <a:p>
            <a:r>
              <a:rPr lang="en-US" sz="2400" dirty="0" smtClean="0"/>
              <a:t>Do wrong or “don’t know” responses indicate a greater likelihood of being a non-voter?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794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Example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9670" b="25733"/>
          <a:stretch/>
        </p:blipFill>
        <p:spPr>
          <a:xfrm>
            <a:off x="1677076" y="1358900"/>
            <a:ext cx="6387424" cy="509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06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>More “Don’t </a:t>
            </a:r>
            <a:r>
              <a:rPr lang="en-US" sz="3000" dirty="0"/>
              <a:t>K</a:t>
            </a:r>
            <a:r>
              <a:rPr lang="en-US" sz="3000" dirty="0" smtClean="0"/>
              <a:t>now” Responses = Probably a Non-Voter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41808"/>
            <a:ext cx="7226300" cy="505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89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>President’s Job </a:t>
            </a:r>
            <a:r>
              <a:rPr lang="en-US" sz="3000" dirty="0"/>
              <a:t>P</a:t>
            </a:r>
            <a:r>
              <a:rPr lang="en-US" sz="3000" dirty="0" smtClean="0"/>
              <a:t>erformance Equal Across Voters and Non-Voters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863636"/>
            <a:ext cx="8343900" cy="380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56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Closeness of Elections Do Not Matter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919680"/>
            <a:ext cx="7924800" cy="35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Non-Voters 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091173"/>
              </p:ext>
            </p:extLst>
          </p:nvPr>
        </p:nvGraphicFramePr>
        <p:xfrm>
          <a:off x="720725" y="3179763"/>
          <a:ext cx="7610475" cy="155447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2095"/>
                <a:gridCol w="1490980"/>
                <a:gridCol w="1346200"/>
                <a:gridCol w="1612900"/>
                <a:gridCol w="1638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Younger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More apathetic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More</a:t>
                      </a:r>
                      <a:r>
                        <a:rPr lang="en-US" b="0" baseline="0" dirty="0" smtClean="0"/>
                        <a:t> Hispanic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More pro-government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More culturally conservative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Less educated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Less religious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Less engaged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Less </a:t>
                      </a:r>
                    </a:p>
                    <a:p>
                      <a:r>
                        <a:rPr lang="en-US" b="0" dirty="0" smtClean="0"/>
                        <a:t>partisan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Less </a:t>
                      </a:r>
                    </a:p>
                    <a:p>
                      <a:r>
                        <a:rPr lang="en-US" b="0" dirty="0" smtClean="0"/>
                        <a:t>wealthy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307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Problem: Unbalanced Data</a:t>
            </a:r>
            <a:endParaRPr lang="en-US" sz="3000" dirty="0"/>
          </a:p>
        </p:txBody>
      </p:sp>
      <p:pic>
        <p:nvPicPr>
          <p:cNvPr id="3" name="Picture 2" descr="nonvoters_by_ye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" y="1559559"/>
            <a:ext cx="8265942" cy="352044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50106" y="5384801"/>
            <a:ext cx="7610476" cy="609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Solution: evaluate models using F1-score rather than accuracy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5103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Problem: Unbalanced Data</a:t>
            </a:r>
            <a:endParaRPr lang="en-US" sz="3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50106" y="5161281"/>
            <a:ext cx="7610476" cy="145287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Varying amounts of data available for training on different target years</a:t>
            </a:r>
          </a:p>
          <a:p>
            <a:r>
              <a:rPr lang="en-US" sz="2400" dirty="0" smtClean="0"/>
              <a:t>Solution: automate feature selection with recursive feature elimination</a:t>
            </a:r>
            <a:endParaRPr lang="en-US" sz="2400" dirty="0"/>
          </a:p>
        </p:txBody>
      </p:sp>
      <p:pic>
        <p:nvPicPr>
          <p:cNvPr id="4" name="Picture 3" descr="num_respondents_by_ye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3" y="1334516"/>
            <a:ext cx="6554995" cy="382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89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Mixed Signals</a:t>
            </a:r>
            <a:endParaRPr lang="en-US" dirty="0"/>
          </a:p>
        </p:txBody>
      </p:sp>
      <p:pic>
        <p:nvPicPr>
          <p:cNvPr id="3" name="Picture 2" descr="pc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61" y="1767840"/>
            <a:ext cx="5584850" cy="42646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10640" y="1444674"/>
            <a:ext cx="44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1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4038"/>
            <a:ext cx="8913813" cy="914400"/>
          </a:xfrm>
        </p:spPr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0" r="-60"/>
          <a:stretch/>
        </p:blipFill>
        <p:spPr>
          <a:xfrm>
            <a:off x="685800" y="1862138"/>
            <a:ext cx="5397500" cy="3908535"/>
          </a:xfrm>
        </p:spPr>
      </p:pic>
      <p:sp>
        <p:nvSpPr>
          <p:cNvPr id="7" name="TextBox 6"/>
          <p:cNvSpPr txBox="1"/>
          <p:nvPr/>
        </p:nvSpPr>
        <p:spPr>
          <a:xfrm>
            <a:off x="6197600" y="1863632"/>
            <a:ext cx="2578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For the past two decades, less than 60% of eligible voters participated in presidential elections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Difficulty of determining who will vote is a primary factor in polling inaccuracy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07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Mixed Signals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0640" y="1444674"/>
            <a:ext cx="44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t-Distributed Stochastic Neighbor Embedding </a:t>
            </a:r>
            <a:endParaRPr lang="en-US" dirty="0"/>
          </a:p>
        </p:txBody>
      </p:sp>
      <p:pic>
        <p:nvPicPr>
          <p:cNvPr id="5" name="Picture 4" descr="ts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480" y="2225040"/>
            <a:ext cx="5238915" cy="400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75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Training and Testing Models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12633"/>
              </p:ext>
            </p:extLst>
          </p:nvPr>
        </p:nvGraphicFramePr>
        <p:xfrm>
          <a:off x="243841" y="1915161"/>
          <a:ext cx="8669971" cy="2705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694"/>
                <a:gridCol w="635262"/>
                <a:gridCol w="661352"/>
                <a:gridCol w="742219"/>
                <a:gridCol w="699191"/>
                <a:gridCol w="677678"/>
                <a:gridCol w="763731"/>
                <a:gridCol w="709948"/>
                <a:gridCol w="720705"/>
                <a:gridCol w="699191"/>
              </a:tblGrid>
              <a:tr h="34668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Target year of test set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4668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2004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2008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2012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8676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Rec.</a:t>
                      </a:r>
                      <a:endParaRPr lang="en-US" sz="1400" dirty="0"/>
                    </a:p>
                  </a:txBody>
                  <a:tcPr/>
                </a:tc>
              </a:tr>
              <a:tr h="4267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Logistic Regression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0.531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0.727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0.595</a:t>
                      </a:r>
                      <a:endParaRPr lang="en-US" sz="1400" dirty="0"/>
                    </a:p>
                  </a:txBody>
                  <a:tcPr>
                    <a:solidFill>
                      <a:srgbClr val="FDAE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0.585</a:t>
                      </a:r>
                      <a:endParaRPr lang="en-US" sz="1400" dirty="0"/>
                    </a:p>
                  </a:txBody>
                  <a:tcPr/>
                </a:tc>
              </a:tr>
              <a:tr h="4267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Adaptive Boosting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0.694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0.546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0.699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0.584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0.565</a:t>
                      </a:r>
                      <a:endParaRPr lang="en-US" sz="1400" dirty="0"/>
                    </a:p>
                  </a:txBody>
                  <a:tcPr/>
                </a:tc>
              </a:tr>
              <a:tr h="4267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Bernoulli</a:t>
                      </a:r>
                      <a:r>
                        <a:rPr lang="en-US" sz="1400" baseline="0" dirty="0" smtClean="0"/>
                        <a:t> Naïve Bayes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0.636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0.647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0.618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0.749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0.538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0.655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0.456</a:t>
                      </a:r>
                      <a:endParaRPr lang="en-US" sz="1400" dirty="0"/>
                    </a:p>
                  </a:txBody>
                  <a:tcPr/>
                </a:tc>
              </a:tr>
              <a:tr h="4267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Support Vector Machine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0.659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0.703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0.618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0.764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0.687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43840" y="4815841"/>
            <a:ext cx="8669971" cy="173735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Cross-validated training scores between 0.7 to 0.75</a:t>
            </a:r>
            <a:endParaRPr lang="en-US" sz="2400" dirty="0" smtClean="0"/>
          </a:p>
          <a:p>
            <a:r>
              <a:rPr lang="en-US" sz="2400" dirty="0" smtClean="0"/>
              <a:t>No individual model appears to consistently outperform all 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493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Soft Voting Classifier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36321" y="3947161"/>
            <a:ext cx="7355840" cy="200659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Leverages the strength of each individual model</a:t>
            </a:r>
            <a:endParaRPr lang="en-US" sz="2400" dirty="0" smtClean="0"/>
          </a:p>
          <a:p>
            <a:r>
              <a:rPr lang="en-US" sz="2400" dirty="0" smtClean="0"/>
              <a:t>Outputs prediction based on weighted averages of each model’s classification probability</a:t>
            </a:r>
          </a:p>
          <a:p>
            <a:r>
              <a:rPr lang="en-US" sz="2400" dirty="0" smtClean="0"/>
              <a:t>Improves test F1-score for 2008 and 2012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23292"/>
              </p:ext>
            </p:extLst>
          </p:nvPr>
        </p:nvGraphicFramePr>
        <p:xfrm>
          <a:off x="1524000" y="17526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 year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 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097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Problem: </a:t>
            </a:r>
            <a:r>
              <a:rPr lang="en-US" sz="3000" dirty="0" smtClean="0"/>
              <a:t>Social Desirability Bias</a:t>
            </a:r>
            <a:endParaRPr lang="en-US" sz="3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50106" y="5080000"/>
            <a:ext cx="7610476" cy="116839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Self-reported vote participation is un-reliable</a:t>
            </a:r>
          </a:p>
          <a:p>
            <a:r>
              <a:rPr lang="en-US" sz="2400" dirty="0" smtClean="0"/>
              <a:t>Many respondents claimed to have voted despite not voting</a:t>
            </a:r>
            <a:endParaRPr lang="en-US" sz="2400" dirty="0"/>
          </a:p>
        </p:txBody>
      </p:sp>
      <p:pic>
        <p:nvPicPr>
          <p:cNvPr id="4" name="Picture 3" descr="nonvoters_by_ye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3" y="1549400"/>
            <a:ext cx="8737600" cy="344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Problem: </a:t>
            </a:r>
            <a:r>
              <a:rPr lang="en-US" sz="3000" dirty="0" smtClean="0"/>
              <a:t>Social Desirability Bias</a:t>
            </a:r>
            <a:endParaRPr lang="en-US" sz="3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50106" y="5080000"/>
            <a:ext cx="7610476" cy="11683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Ground truth is unreliable</a:t>
            </a:r>
          </a:p>
          <a:p>
            <a:r>
              <a:rPr lang="en-US" sz="2400" dirty="0" smtClean="0"/>
              <a:t>Solution: require recall above threshold</a:t>
            </a:r>
            <a:endParaRPr lang="en-US" sz="2400" dirty="0"/>
          </a:p>
        </p:txBody>
      </p:sp>
      <p:pic>
        <p:nvPicPr>
          <p:cNvPr id="3" name="Picture 2" descr="voter_turno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980" y="1349884"/>
            <a:ext cx="5260340" cy="34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26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Dealing with Unreliable Respondents</a:t>
            </a:r>
            <a:endParaRPr lang="en-US" dirty="0"/>
          </a:p>
        </p:txBody>
      </p:sp>
      <p:pic>
        <p:nvPicPr>
          <p:cNvPr id="5" name="Picture 4" descr="ts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1" y="2072640"/>
            <a:ext cx="4670118" cy="356615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405120" y="2092961"/>
            <a:ext cx="3291840" cy="354583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Rig models to aggressively identify non-voters</a:t>
            </a:r>
          </a:p>
          <a:p>
            <a:r>
              <a:rPr lang="en-US" sz="2400" dirty="0" smtClean="0"/>
              <a:t>False positives preferred to false negatives</a:t>
            </a:r>
          </a:p>
          <a:p>
            <a:r>
              <a:rPr lang="en-US" sz="2400" dirty="0" smtClean="0"/>
              <a:t>After training a model, find lowest classification threshold that gives recall &gt; 0.8</a:t>
            </a:r>
          </a:p>
          <a:p>
            <a:r>
              <a:rPr lang="en-US" sz="2400" dirty="0" smtClean="0"/>
              <a:t>Adjust threshold on test set classification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1957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Calculating Polling Results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330961"/>
            <a:ext cx="7945120" cy="319023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Without non-voter filter: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With non-voter filter:</a:t>
            </a:r>
          </a:p>
          <a:p>
            <a:pPr marL="349250" lvl="1" indent="0">
              <a:buNone/>
            </a:pPr>
            <a:endParaRPr lang="en-US" sz="2200" dirty="0" smtClean="0"/>
          </a:p>
          <a:p>
            <a:endParaRPr lang="en-US" sz="2400" dirty="0"/>
          </a:p>
        </p:txBody>
      </p:sp>
      <p:pic>
        <p:nvPicPr>
          <p:cNvPr id="3" name="Picture 2" descr="equation_model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0" y="3440430"/>
            <a:ext cx="6713220" cy="981597"/>
          </a:xfrm>
          <a:prstGeom prst="rect">
            <a:avLst/>
          </a:prstGeom>
        </p:spPr>
      </p:pic>
      <p:pic>
        <p:nvPicPr>
          <p:cNvPr id="4" name="Picture 3" descr="equation_survey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20" y="1717040"/>
            <a:ext cx="5778500" cy="115158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4422027"/>
            <a:ext cx="8097520" cy="14935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Where </a:t>
            </a:r>
            <a:r>
              <a:rPr lang="en-US" sz="1800" i="1" dirty="0" err="1" smtClean="0"/>
              <a:t>P</a:t>
            </a:r>
            <a:r>
              <a:rPr lang="en-US" sz="1800" i="1" baseline="-25000" dirty="0" err="1" smtClean="0"/>
              <a:t>j</a:t>
            </a:r>
            <a:r>
              <a:rPr lang="en-US" sz="1800" dirty="0" smtClean="0"/>
              <a:t> is the proportion of voting respondents who supported candidate </a:t>
            </a:r>
            <a:r>
              <a:rPr lang="en-US" sz="1800" i="1" dirty="0" smtClean="0"/>
              <a:t>j</a:t>
            </a:r>
            <a:r>
              <a:rPr lang="en-US" sz="1800" dirty="0" smtClean="0"/>
              <a:t>, </a:t>
            </a:r>
            <a:r>
              <a:rPr lang="en-US" sz="1800" i="1" dirty="0" err="1" smtClean="0"/>
              <a:t>w</a:t>
            </a:r>
            <a:r>
              <a:rPr lang="en-US" sz="1800" i="1" baseline="-25000" dirty="0" err="1" smtClean="0"/>
              <a:t>i</a:t>
            </a:r>
            <a:r>
              <a:rPr lang="en-US" sz="1800" i="1" dirty="0" smtClean="0"/>
              <a:t> </a:t>
            </a:r>
            <a:r>
              <a:rPr lang="en-US" sz="1800" dirty="0" smtClean="0"/>
              <a:t>and </a:t>
            </a:r>
            <a:r>
              <a:rPr lang="en-US" sz="1800" i="1" dirty="0" smtClean="0"/>
              <a:t>v</a:t>
            </a:r>
            <a:r>
              <a:rPr lang="en-US" sz="1800" i="1" baseline="-25000" dirty="0" smtClean="0"/>
              <a:t>i</a:t>
            </a:r>
            <a:r>
              <a:rPr lang="en-US" sz="1800" dirty="0" smtClean="0"/>
              <a:t> in {n, 1, 2, 3} are the sampling weights and vote intentions of the </a:t>
            </a:r>
            <a:r>
              <a:rPr lang="en-US" sz="1800" i="1" dirty="0" err="1" smtClean="0"/>
              <a:t>i</a:t>
            </a:r>
            <a:r>
              <a:rPr lang="en-US" sz="1800" i="1" baseline="30000" dirty="0" err="1" smtClean="0"/>
              <a:t>th</a:t>
            </a:r>
            <a:r>
              <a:rPr lang="en-US" sz="1800" dirty="0" smtClean="0"/>
              <a:t> respondent, </a:t>
            </a:r>
            <a:r>
              <a:rPr lang="en-US" sz="1800" i="1" dirty="0" smtClean="0"/>
              <a:t>n</a:t>
            </a:r>
            <a:r>
              <a:rPr lang="en-US" sz="1800" dirty="0" smtClean="0"/>
              <a:t> in </a:t>
            </a:r>
            <a:r>
              <a:rPr lang="en-US" sz="1800" i="1" dirty="0" smtClean="0"/>
              <a:t>v</a:t>
            </a:r>
            <a:r>
              <a:rPr lang="en-US" sz="1800" dirty="0" smtClean="0"/>
              <a:t> denotes the intention of the respondent not to vote, and </a:t>
            </a:r>
            <a:r>
              <a:rPr lang="en-US" sz="1800" i="1" dirty="0" err="1" smtClean="0"/>
              <a:t>z</a:t>
            </a:r>
            <a:r>
              <a:rPr lang="en-US" sz="1800" i="1" baseline="-25000" dirty="0" err="1" smtClean="0"/>
              <a:t>i</a:t>
            </a:r>
            <a:r>
              <a:rPr lang="en-US" sz="1800" i="1" dirty="0" smtClean="0"/>
              <a:t> </a:t>
            </a:r>
            <a:r>
              <a:rPr lang="en-US" sz="1800" dirty="0" smtClean="0"/>
              <a:t>in {0,1} denotes the prediction as to whether the </a:t>
            </a:r>
            <a:r>
              <a:rPr lang="en-US" sz="1800" i="1" dirty="0" err="1" smtClean="0"/>
              <a:t>i</a:t>
            </a:r>
            <a:r>
              <a:rPr lang="en-US" sz="1800" i="1" baseline="30000" dirty="0" err="1" smtClean="0"/>
              <a:t>th</a:t>
            </a:r>
            <a:r>
              <a:rPr lang="en-US" sz="1800" dirty="0" smtClean="0"/>
              <a:t> respondent voted.</a:t>
            </a:r>
            <a:endParaRPr lang="en-US" sz="22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9174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rvey_model_err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333606"/>
            <a:ext cx="7052216" cy="632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88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rg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2410465"/>
            <a:ext cx="5929972" cy="360425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670560"/>
            <a:ext cx="8913813" cy="11097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a Filter Improves Predicted Margins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62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670560"/>
            <a:ext cx="8913813" cy="1109792"/>
          </a:xfrm>
        </p:spPr>
        <p:txBody>
          <a:bodyPr>
            <a:normAutofit/>
          </a:bodyPr>
          <a:lstStyle/>
          <a:p>
            <a:r>
              <a:rPr lang="en-US" dirty="0" smtClean="0"/>
              <a:t>Recall Analysis</a:t>
            </a:r>
            <a:endParaRPr lang="en-US" dirty="0"/>
          </a:p>
        </p:txBody>
      </p:sp>
      <p:pic>
        <p:nvPicPr>
          <p:cNvPr id="3" name="Picture 2" descr="rec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" y="2177235"/>
            <a:ext cx="8768080" cy="221550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635387"/>
            <a:ext cx="8097520" cy="14935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 recall of 0 is equivalent to not using the non-voting filter</a:t>
            </a:r>
          </a:p>
          <a:p>
            <a:r>
              <a:rPr lang="en-US" sz="1800" dirty="0" smtClean="0"/>
              <a:t>0.8 appears to be a good recall requirement, but other values within 0.6-0.9 would also adjust polls in correct direction</a:t>
            </a:r>
            <a:endParaRPr lang="en-US" sz="22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34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8736"/>
            <a:ext cx="8913813" cy="914400"/>
          </a:xfrm>
        </p:spPr>
        <p:txBody>
          <a:bodyPr/>
          <a:lstStyle/>
          <a:p>
            <a:r>
              <a:rPr lang="en-US" dirty="0" smtClean="0"/>
              <a:t>Garbage In, Garbage 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14606"/>
            <a:ext cx="3376561" cy="37682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1836806"/>
            <a:ext cx="3898900" cy="2840410"/>
          </a:xfrm>
          <a:prstGeom prst="rect">
            <a:avLst/>
          </a:prstGeom>
        </p:spPr>
      </p:pic>
      <p:pic>
        <p:nvPicPr>
          <p:cNvPr id="7" name="Picture 6" descr="FiveThirtyEight 2016 Predictio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4763724"/>
            <a:ext cx="3695700" cy="147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72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670560"/>
            <a:ext cx="8913813" cy="1109792"/>
          </a:xfrm>
        </p:spPr>
        <p:txBody>
          <a:bodyPr>
            <a:normAutofit/>
          </a:bodyPr>
          <a:lstStyle/>
          <a:p>
            <a:r>
              <a:rPr lang="en-US" dirty="0" smtClean="0"/>
              <a:t>Recall Analysis</a:t>
            </a:r>
            <a:endParaRPr lang="en-US" dirty="0"/>
          </a:p>
        </p:txBody>
      </p:sp>
      <p:pic>
        <p:nvPicPr>
          <p:cNvPr id="2" name="Picture 1" descr="recall_marg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967" y="2053336"/>
            <a:ext cx="5900989" cy="314858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5435600"/>
            <a:ext cx="8097520" cy="9371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Vote margin predictions are also robust against different recall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7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soft voting classifier appears to perform best for classifying voters and non-voters from a survey</a:t>
            </a:r>
          </a:p>
          <a:p>
            <a:r>
              <a:rPr lang="en-US" dirty="0" smtClean="0"/>
              <a:t>Using soft voting classifiers to serve as a non-voting filter improves the accuracy of national polls</a:t>
            </a:r>
          </a:p>
          <a:p>
            <a:r>
              <a:rPr lang="en-US" dirty="0" smtClean="0"/>
              <a:t>Machine learning may be a viable model for developing likely voter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37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412682"/>
            <a:ext cx="7610476" cy="3670767"/>
          </a:xfrm>
        </p:spPr>
        <p:txBody>
          <a:bodyPr/>
          <a:lstStyle/>
          <a:p>
            <a:r>
              <a:rPr lang="en-US" dirty="0" smtClean="0"/>
              <a:t>Compare performance of machine-learning based models against current heuristic models (i.e. Perry-Gallup Index)</a:t>
            </a:r>
            <a:endParaRPr lang="en-US" dirty="0"/>
          </a:p>
          <a:p>
            <a:r>
              <a:rPr lang="en-US" dirty="0" smtClean="0"/>
              <a:t>Apply the same technique to recently released 2016 ANES data</a:t>
            </a:r>
          </a:p>
          <a:p>
            <a:r>
              <a:rPr lang="en-US" dirty="0" smtClean="0"/>
              <a:t>Explore whether this method works on data for which ground truth is reliable (i.e. extending data with state voter registries)</a:t>
            </a:r>
          </a:p>
          <a:p>
            <a:r>
              <a:rPr lang="en-US" dirty="0" smtClean="0"/>
              <a:t>Perform similar studies for state and local level polling</a:t>
            </a:r>
          </a:p>
        </p:txBody>
      </p:sp>
    </p:spTree>
    <p:extLst>
      <p:ext uri="{BB962C8B-B14F-4D97-AF65-F5344CB8AC3E}">
        <p14:creationId xmlns:p14="http://schemas.microsoft.com/office/powerpoint/2010/main" val="3829258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Detour: Partisanship in America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divided are we?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59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Thermometer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ANES surveys contain a set of “thermometer” questions</a:t>
            </a:r>
          </a:p>
          <a:p>
            <a:pPr lvl="1"/>
            <a:r>
              <a:rPr lang="en-US" sz="2200" dirty="0" smtClean="0"/>
              <a:t>Measure negative/positive sentiment</a:t>
            </a:r>
          </a:p>
          <a:p>
            <a:pPr lvl="1"/>
            <a:r>
              <a:rPr lang="en-US" sz="2200" dirty="0" smtClean="0"/>
              <a:t>Response is an integer value</a:t>
            </a:r>
          </a:p>
          <a:p>
            <a:pPr lvl="2"/>
            <a:r>
              <a:rPr lang="en-US" sz="2200" dirty="0" smtClean="0"/>
              <a:t>0 = negative sentiment</a:t>
            </a:r>
          </a:p>
          <a:p>
            <a:pPr lvl="2"/>
            <a:r>
              <a:rPr lang="en-US" sz="2200" dirty="0" smtClean="0"/>
              <a:t>100 = positive sentiment</a:t>
            </a:r>
          </a:p>
          <a:p>
            <a:r>
              <a:rPr lang="en-US" sz="2200" dirty="0" smtClean="0"/>
              <a:t>Remaining analyses incorporates </a:t>
            </a:r>
            <a:r>
              <a:rPr lang="en-US" sz="2200" u="sng" dirty="0" smtClean="0"/>
              <a:t>sampling weights</a:t>
            </a:r>
            <a:r>
              <a:rPr lang="en-US" sz="2200" dirty="0"/>
              <a:t> </a:t>
            </a:r>
            <a:r>
              <a:rPr lang="en-US" sz="2200" dirty="0" smtClean="0"/>
              <a:t>for population inference</a:t>
            </a:r>
            <a:endParaRPr lang="en-US" sz="2200" u="sng" dirty="0"/>
          </a:p>
        </p:txBody>
      </p:sp>
    </p:spTree>
    <p:extLst>
      <p:ext uri="{BB962C8B-B14F-4D97-AF65-F5344CB8AC3E}">
        <p14:creationId xmlns:p14="http://schemas.microsoft.com/office/powerpoint/2010/main" val="4267280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254824"/>
            <a:ext cx="6860842" cy="6298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87800" y="654566"/>
            <a:ext cx="261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Correlation Matrix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25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r>
              <a:rPr lang="en-US" dirty="0" smtClean="0"/>
              <a:t>Identity vs. Ideology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0117054"/>
              </p:ext>
            </p:extLst>
          </p:nvPr>
        </p:nvGraphicFramePr>
        <p:xfrm>
          <a:off x="368300" y="1987294"/>
          <a:ext cx="4445000" cy="433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300"/>
                <a:gridCol w="1155700"/>
              </a:tblGrid>
              <a:tr h="66827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Thermometer Pair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Correlation Coefficient</a:t>
                      </a:r>
                      <a:endParaRPr lang="en-US" sz="1400" dirty="0"/>
                    </a:p>
                  </a:txBody>
                  <a:tcPr/>
                </a:tc>
              </a:tr>
              <a:tr h="5636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Democratic vs. Republican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Presidential Candidate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-0.61752</a:t>
                      </a:r>
                      <a:endParaRPr lang="en-US" sz="1400" dirty="0"/>
                    </a:p>
                  </a:txBody>
                  <a:tcPr/>
                </a:tc>
              </a:tr>
              <a:tr h="3779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Democratic vs. Republican VP Candidate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-0.530565</a:t>
                      </a:r>
                      <a:endParaRPr lang="en-US" sz="1400" dirty="0"/>
                    </a:p>
                  </a:txBody>
                  <a:tcPr/>
                </a:tc>
              </a:tr>
              <a:tr h="38717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Democratic vs. Republican Party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-0.469287</a:t>
                      </a:r>
                      <a:endParaRPr lang="en-US" sz="1400" dirty="0"/>
                    </a:p>
                  </a:txBody>
                  <a:tcPr/>
                </a:tc>
              </a:tr>
              <a:tr h="38717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Liberals vs. Conservatives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-0.306816</a:t>
                      </a:r>
                      <a:endParaRPr lang="en-US" sz="1400" dirty="0"/>
                    </a:p>
                  </a:txBody>
                  <a:tcPr/>
                </a:tc>
              </a:tr>
              <a:tr h="38717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Democratic vs. Republican Senate Candidate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-0.254292</a:t>
                      </a:r>
                      <a:endParaRPr lang="en-US" sz="1400" dirty="0"/>
                    </a:p>
                  </a:txBody>
                  <a:tcPr/>
                </a:tc>
              </a:tr>
              <a:tr h="38717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LGBT vs. Christian Fundamentalists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-0.230465</a:t>
                      </a:r>
                      <a:endParaRPr lang="en-US" sz="1400" dirty="0"/>
                    </a:p>
                  </a:txBody>
                  <a:tcPr/>
                </a:tc>
              </a:tr>
              <a:tr h="38717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Democratic vs. Republican House Candidate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-0.159287</a:t>
                      </a:r>
                      <a:endParaRPr lang="en-US" sz="1400" dirty="0"/>
                    </a:p>
                  </a:txBody>
                  <a:tcPr/>
                </a:tc>
              </a:tr>
              <a:tr h="38717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Big Business vs. Labor Unions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0.015196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017456"/>
            <a:ext cx="3566160" cy="4304903"/>
          </a:xfrm>
        </p:spPr>
        <p:txBody>
          <a:bodyPr/>
          <a:lstStyle/>
          <a:p>
            <a:r>
              <a:rPr lang="en-US" dirty="0" smtClean="0"/>
              <a:t>Expected anti-correlated pairs only moderately correlated at best</a:t>
            </a:r>
          </a:p>
          <a:p>
            <a:r>
              <a:rPr lang="en-US" dirty="0" smtClean="0"/>
              <a:t>Correlation weaker for parties and weaker still for ideology</a:t>
            </a:r>
          </a:p>
          <a:p>
            <a:r>
              <a:rPr lang="en-US" dirty="0" smtClean="0"/>
              <a:t>Down ballot races far less divisive</a:t>
            </a:r>
          </a:p>
          <a:p>
            <a:r>
              <a:rPr lang="en-US" dirty="0" smtClean="0"/>
              <a:t>Temporary polarization</a:t>
            </a:r>
          </a:p>
          <a:p>
            <a:r>
              <a:rPr lang="en-US" dirty="0" smtClean="0"/>
              <a:t>Politics is tribalism, not ideology</a:t>
            </a:r>
          </a:p>
        </p:txBody>
      </p:sp>
    </p:spTree>
    <p:extLst>
      <p:ext uri="{BB962C8B-B14F-4D97-AF65-F5344CB8AC3E}">
        <p14:creationId xmlns:p14="http://schemas.microsoft.com/office/powerpoint/2010/main" val="112628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American National Election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ANES is a research organization specializing in time series studies of voting, public opinion, and political participation</a:t>
            </a:r>
          </a:p>
          <a:p>
            <a:r>
              <a:rPr lang="en-US" sz="2400" dirty="0" smtClean="0"/>
              <a:t>Cumulative time series data</a:t>
            </a:r>
          </a:p>
          <a:p>
            <a:pPr lvl="1"/>
            <a:r>
              <a:rPr lang="en-US" sz="2400" dirty="0" smtClean="0"/>
              <a:t>50000+ respondents, 900+ features</a:t>
            </a:r>
          </a:p>
          <a:p>
            <a:pPr lvl="1"/>
            <a:r>
              <a:rPr lang="en-US" sz="2400" dirty="0" smtClean="0"/>
              <a:t>Each respondent interviewed prior to election as well as after</a:t>
            </a:r>
          </a:p>
          <a:p>
            <a:pPr lvl="1"/>
            <a:r>
              <a:rPr lang="en-US" sz="2400" dirty="0"/>
              <a:t>All pre and post-election interviews from 1948 to </a:t>
            </a:r>
            <a:r>
              <a:rPr lang="en-US" sz="2400" dirty="0" smtClean="0"/>
              <a:t>2012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248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Two goals:</a:t>
            </a:r>
          </a:p>
          <a:p>
            <a:pPr lvl="1"/>
            <a:r>
              <a:rPr lang="en-US" sz="2200" dirty="0" smtClean="0"/>
              <a:t>Find best classification model for separating voters from non-voters</a:t>
            </a:r>
          </a:p>
          <a:p>
            <a:pPr lvl="1"/>
            <a:r>
              <a:rPr lang="en-US" sz="2200" dirty="0" smtClean="0"/>
              <a:t>Determine change in polling error</a:t>
            </a:r>
          </a:p>
          <a:p>
            <a:r>
              <a:rPr lang="en-US" sz="2400" dirty="0" smtClean="0"/>
              <a:t>Interested in recent elections</a:t>
            </a:r>
          </a:p>
          <a:p>
            <a:pPr lvl="1"/>
            <a:r>
              <a:rPr lang="en-US" sz="2200" dirty="0" smtClean="0"/>
              <a:t>Data from 2000 to 2012</a:t>
            </a:r>
          </a:p>
          <a:p>
            <a:pPr lvl="1"/>
            <a:r>
              <a:rPr lang="en-US" sz="2200" dirty="0" smtClean="0"/>
              <a:t>9,374 respondents and 263 features</a:t>
            </a:r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711460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96756"/>
            <a:ext cx="8913813" cy="914400"/>
          </a:xfrm>
        </p:spPr>
        <p:txBody>
          <a:bodyPr/>
          <a:lstStyle/>
          <a:p>
            <a:r>
              <a:rPr lang="en-US" dirty="0" smtClean="0"/>
              <a:t>Project Flow</a:t>
            </a:r>
            <a:endParaRPr lang="en-US" dirty="0"/>
          </a:p>
        </p:txBody>
      </p:sp>
      <p:pic>
        <p:nvPicPr>
          <p:cNvPr id="2" name="Picture 1" descr="project_flo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816100"/>
            <a:ext cx="63881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51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96756"/>
            <a:ext cx="8913813" cy="914400"/>
          </a:xfrm>
        </p:spPr>
        <p:txBody>
          <a:bodyPr/>
          <a:lstStyle/>
          <a:p>
            <a:r>
              <a:rPr lang="en-US" dirty="0" smtClean="0"/>
              <a:t>Non-Voters Skew Younger</a:t>
            </a:r>
            <a:endParaRPr lang="en-US" dirty="0"/>
          </a:p>
        </p:txBody>
      </p:sp>
      <p:pic>
        <p:nvPicPr>
          <p:cNvPr id="3" name="Picture 2" descr="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" y="1891792"/>
            <a:ext cx="8138160" cy="355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93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Non-Voter Proportions by Ethnicity</a:t>
            </a:r>
            <a:endParaRPr lang="en-US" sz="3000" dirty="0"/>
          </a:p>
        </p:txBody>
      </p:sp>
      <p:pic>
        <p:nvPicPr>
          <p:cNvPr id="4" name="Picture 3" descr="categorical_rac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13"/>
          <a:stretch/>
        </p:blipFill>
        <p:spPr>
          <a:xfrm>
            <a:off x="528320" y="1474518"/>
            <a:ext cx="4175760" cy="2488389"/>
          </a:xfrm>
          <a:prstGeom prst="rect">
            <a:avLst/>
          </a:prstGeom>
        </p:spPr>
      </p:pic>
      <p:pic>
        <p:nvPicPr>
          <p:cNvPr id="5" name="Picture 4" descr="categorical_rac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9"/>
          <a:stretch/>
        </p:blipFill>
        <p:spPr>
          <a:xfrm>
            <a:off x="325120" y="3962907"/>
            <a:ext cx="4378960" cy="248838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704080" y="1733281"/>
            <a:ext cx="4020820" cy="3174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Whites and blacks have highest vote participation rates</a:t>
            </a:r>
          </a:p>
          <a:p>
            <a:r>
              <a:rPr lang="en-US" sz="2400" dirty="0" smtClean="0"/>
              <a:t>Hispanics have the lowest despite being third largest racial group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005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96756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Non-voting hurts Democratic policies</a:t>
            </a:r>
            <a:endParaRPr lang="en-US" dirty="0"/>
          </a:p>
        </p:txBody>
      </p:sp>
      <p:pic>
        <p:nvPicPr>
          <p:cNvPr id="2" name="Picture 1" descr="ordinal_spend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3" y="1558196"/>
            <a:ext cx="8757920" cy="474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5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1380</TotalTime>
  <Words>946</Words>
  <Application>Microsoft Macintosh PowerPoint</Application>
  <PresentationFormat>On-screen Show (4:3)</PresentationFormat>
  <Paragraphs>194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Perception</vt:lpstr>
      <vt:lpstr>Improving Polling Accuracy in US Presidential Elections</vt:lpstr>
      <vt:lpstr>Why do we care?</vt:lpstr>
      <vt:lpstr>Garbage In, Garbage Out</vt:lpstr>
      <vt:lpstr>American National Election Studies</vt:lpstr>
      <vt:lpstr>For This Project</vt:lpstr>
      <vt:lpstr>Project Flow</vt:lpstr>
      <vt:lpstr>Non-Voters Skew Younger</vt:lpstr>
      <vt:lpstr>Non-Voter Proportions by Ethnicity</vt:lpstr>
      <vt:lpstr>Non-voting hurts Democratic policies</vt:lpstr>
      <vt:lpstr>More Patterns</vt:lpstr>
      <vt:lpstr>Non-Voters and Political Knowledge</vt:lpstr>
      <vt:lpstr>Example</vt:lpstr>
      <vt:lpstr>More “Don’t Know” Responses = Probably a Non-Voter</vt:lpstr>
      <vt:lpstr>President’s Job Performance Equal Across Voters and Non-Voters</vt:lpstr>
      <vt:lpstr>Closeness of Elections Do Not Matter</vt:lpstr>
      <vt:lpstr>Non-Voters Are</vt:lpstr>
      <vt:lpstr>Problem: Unbalanced Data</vt:lpstr>
      <vt:lpstr>Problem: Unbalanced Data</vt:lpstr>
      <vt:lpstr>Mixed Signals</vt:lpstr>
      <vt:lpstr>Mixed Signals</vt:lpstr>
      <vt:lpstr>Training and Testing Models</vt:lpstr>
      <vt:lpstr>Soft Voting Classifier</vt:lpstr>
      <vt:lpstr>Problem: Social Desirability Bias</vt:lpstr>
      <vt:lpstr>Problem: Social Desirability Bias</vt:lpstr>
      <vt:lpstr>Dealing with Unreliable Respondents</vt:lpstr>
      <vt:lpstr>Calculating Polling Results</vt:lpstr>
      <vt:lpstr>PowerPoint Presentation</vt:lpstr>
      <vt:lpstr>Using a Filter Improves Predicted Margins</vt:lpstr>
      <vt:lpstr>Recall Analysis</vt:lpstr>
      <vt:lpstr>Recall Analysis</vt:lpstr>
      <vt:lpstr>Conclusion</vt:lpstr>
      <vt:lpstr>Further Study</vt:lpstr>
      <vt:lpstr>A Detour: Partisanship in America</vt:lpstr>
      <vt:lpstr>Thermometer features</vt:lpstr>
      <vt:lpstr>PowerPoint Presentation</vt:lpstr>
      <vt:lpstr>Identity vs. Ideology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the non-voter?</dc:title>
  <dc:creator>Derek Zhao</dc:creator>
  <cp:lastModifiedBy>Derek Zhao</cp:lastModifiedBy>
  <cp:revision>59</cp:revision>
  <dcterms:created xsi:type="dcterms:W3CDTF">2017-03-22T19:06:27Z</dcterms:created>
  <dcterms:modified xsi:type="dcterms:W3CDTF">2017-05-23T20:18:42Z</dcterms:modified>
</cp:coreProperties>
</file>