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22"/>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21"/>
          </p:nvPr>
        </p:nvSpPr>
        <p:spPr>
          <a:xfrm>
            <a:off x="-949853" y="0"/>
            <a:ext cx="14904506" cy="99441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21"/>
          </p:nvPr>
        </p:nvSpPr>
        <p:spPr>
          <a:xfrm>
            <a:off x="1622088" y="289099"/>
            <a:ext cx="9753603" cy="6505789"/>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idx="21"/>
          </p:nvPr>
        </p:nvSpPr>
        <p:spPr>
          <a:xfrm>
            <a:off x="2263775" y="613833"/>
            <a:ext cx="12401550" cy="8267701"/>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idx="21"/>
          </p:nvPr>
        </p:nvSpPr>
        <p:spPr>
          <a:xfrm>
            <a:off x="4086225" y="2586566"/>
            <a:ext cx="9429750" cy="6286501"/>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21"/>
          </p:nvPr>
        </p:nvSpPr>
        <p:spPr>
          <a:xfrm>
            <a:off x="6680200" y="5029200"/>
            <a:ext cx="6054748" cy="4038600"/>
          </a:xfrm>
          <a:prstGeom prst="rect">
            <a:avLst/>
          </a:prstGeom>
        </p:spPr>
        <p:txBody>
          <a:bodyPr lIns="91439" tIns="45719" rIns="91439" bIns="45719" anchor="t">
            <a:noAutofit/>
          </a:bodyPr>
          <a:lstStyle/>
          <a:p>
            <a:pPr/>
          </a:p>
        </p:txBody>
      </p:sp>
      <p:sp>
        <p:nvSpPr>
          <p:cNvPr id="84" name="图像"/>
          <p:cNvSpPr/>
          <p:nvPr>
            <p:ph type="pic" sz="quarter" idx="22"/>
          </p:nvPr>
        </p:nvSpPr>
        <p:spPr>
          <a:xfrm>
            <a:off x="6502400" y="889000"/>
            <a:ext cx="5867400" cy="3911601"/>
          </a:xfrm>
          <a:prstGeom prst="rect">
            <a:avLst/>
          </a:prstGeom>
        </p:spPr>
        <p:txBody>
          <a:bodyPr lIns="91439" tIns="45719" rIns="91439" bIns="45719" anchor="t">
            <a:noAutofit/>
          </a:bodyPr>
          <a:lstStyle/>
          <a:p>
            <a:pPr/>
          </a:p>
        </p:txBody>
      </p:sp>
      <p:sp>
        <p:nvSpPr>
          <p:cNvPr id="85" name="图像"/>
          <p:cNvSpPr/>
          <p:nvPr>
            <p:ph type="pic" idx="23"/>
          </p:nvPr>
        </p:nvSpPr>
        <p:spPr>
          <a:xfrm>
            <a:off x="-2374900" y="889000"/>
            <a:ext cx="11982450" cy="79883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tif"/><Relationship Id="rId3" Type="http://schemas.openxmlformats.org/officeDocument/2006/relationships/image" Target="../media/image9.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tif"/><Relationship Id="rId3" Type="http://schemas.openxmlformats.org/officeDocument/2006/relationships/image" Target="../media/image12.tif"/><Relationship Id="rId4" Type="http://schemas.openxmlformats.org/officeDocument/2006/relationships/image" Target="../media/image13.tif"/><Relationship Id="rId5" Type="http://schemas.openxmlformats.org/officeDocument/2006/relationships/image" Target="../media/image14.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tif"/><Relationship Id="rId3" Type="http://schemas.openxmlformats.org/officeDocument/2006/relationships/image" Target="../media/image16.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Relationship Id="rId3" Type="http://schemas.openxmlformats.org/officeDocument/2006/relationships/image" Target="../media/image18.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QL优化那些事"/>
          <p:cNvSpPr txBox="1"/>
          <p:nvPr>
            <p:ph type="ctrTitle"/>
          </p:nvPr>
        </p:nvSpPr>
        <p:spPr>
          <a:prstGeom prst="rect">
            <a:avLst/>
          </a:prstGeom>
        </p:spPr>
        <p:txBody>
          <a:bodyPr/>
          <a:lstStyle>
            <a:lvl1pPr>
              <a:defRPr sz="7000">
                <a:latin typeface="Consolas"/>
                <a:ea typeface="Consolas"/>
                <a:cs typeface="Consolas"/>
                <a:sym typeface="Consolas"/>
              </a:defRPr>
            </a:lvl1pPr>
          </a:lstStyle>
          <a:p>
            <a:pPr/>
            <a:r>
              <a:t>SQL优化那些事</a:t>
            </a:r>
          </a:p>
        </p:txBody>
      </p:sp>
      <p:sp>
        <p:nvSpPr>
          <p:cNvPr id="120" name="刘江"/>
          <p:cNvSpPr txBox="1"/>
          <p:nvPr>
            <p:ph type="subTitle" sz="quarter" idx="1"/>
          </p:nvPr>
        </p:nvSpPr>
        <p:spPr>
          <a:xfrm>
            <a:off x="927100" y="5784850"/>
            <a:ext cx="10464800" cy="1130300"/>
          </a:xfrm>
          <a:prstGeom prst="rect">
            <a:avLst/>
          </a:prstGeom>
        </p:spPr>
        <p:txBody>
          <a:bodyPr/>
          <a:lstStyle>
            <a:lvl1pPr>
              <a:defRPr sz="4000">
                <a:latin typeface="Consolas"/>
                <a:ea typeface="Consolas"/>
                <a:cs typeface="Consolas"/>
                <a:sym typeface="Consolas"/>
              </a:defRPr>
            </a:lvl1pPr>
          </a:lstStyle>
          <a:p>
            <a:pPr/>
            <a:r>
              <a:t>刘江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一条SQL语句是执行经历了哪些？"/>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一条SQL语句是执行经历了哪些？</a:t>
            </a:r>
          </a:p>
        </p:txBody>
      </p:sp>
      <p:sp>
        <p:nvSpPr>
          <p:cNvPr id="152" name="select t1.a from t1 join t2 where t1.c1 = t2.c1 where t1.a = ? Order by t1.c1"/>
          <p:cNvSpPr txBox="1"/>
          <p:nvPr>
            <p:ph type="body" sz="quarter" idx="1"/>
          </p:nvPr>
        </p:nvSpPr>
        <p:spPr>
          <a:xfrm>
            <a:off x="879625" y="1831367"/>
            <a:ext cx="11420999" cy="1519054"/>
          </a:xfrm>
          <a:prstGeom prst="rect">
            <a:avLst/>
          </a:prstGeom>
        </p:spPr>
        <p:txBody>
          <a:bodyPr/>
          <a:lstStyle/>
          <a:p>
            <a:pPr marL="0" indent="0" defTabSz="457200">
              <a:lnSpc>
                <a:spcPct val="150000"/>
              </a:lnSpc>
              <a:spcBef>
                <a:spcPts val="0"/>
              </a:spcBef>
              <a:buSzTx/>
              <a:buNone/>
              <a:defRPr sz="2100">
                <a:solidFill>
                  <a:srgbClr val="0433FF"/>
                </a:solidFill>
                <a:latin typeface="Consolas"/>
                <a:ea typeface="Consolas"/>
                <a:cs typeface="Consolas"/>
                <a:sym typeface="Consolas"/>
              </a:defRPr>
            </a:pPr>
            <a:r>
              <a:t>select t1.a from t1 join t2 where t1.c1 = t2.c1 where t1.a = ? Order by t1.c1</a:t>
            </a:r>
          </a:p>
          <a:p>
            <a:pPr marL="0" indent="0" defTabSz="457200">
              <a:lnSpc>
                <a:spcPts val="4300"/>
              </a:lnSpc>
              <a:spcBef>
                <a:spcPts val="0"/>
              </a:spcBef>
              <a:buSzTx/>
              <a:buNone/>
              <a:defRPr sz="2100">
                <a:solidFill>
                  <a:srgbClr val="0433FF"/>
                </a:solidFill>
                <a:latin typeface="Consolas"/>
                <a:ea typeface="Consolas"/>
                <a:cs typeface="Consolas"/>
                <a:sym typeface="Consolas"/>
              </a:defRPr>
            </a:pPr>
          </a:p>
        </p:txBody>
      </p:sp>
      <p:sp>
        <p:nvSpPr>
          <p:cNvPr id="153" name="start"/>
          <p:cNvSpPr/>
          <p:nvPr/>
        </p:nvSpPr>
        <p:spPr>
          <a:xfrm>
            <a:off x="5779331" y="2546429"/>
            <a:ext cx="888198" cy="499917"/>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start</a:t>
            </a:r>
          </a:p>
        </p:txBody>
      </p:sp>
      <p:sp>
        <p:nvSpPr>
          <p:cNvPr id="154" name="sort"/>
          <p:cNvSpPr/>
          <p:nvPr/>
        </p:nvSpPr>
        <p:spPr>
          <a:xfrm>
            <a:off x="3513800" y="3766997"/>
            <a:ext cx="888198" cy="499917"/>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sort</a:t>
            </a:r>
          </a:p>
        </p:txBody>
      </p:sp>
      <p:sp>
        <p:nvSpPr>
          <p:cNvPr id="155" name="Nominal sort"/>
          <p:cNvSpPr/>
          <p:nvPr/>
        </p:nvSpPr>
        <p:spPr>
          <a:xfrm>
            <a:off x="7227360" y="3766997"/>
            <a:ext cx="2400788" cy="499917"/>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Nominal sort</a:t>
            </a:r>
          </a:p>
        </p:txBody>
      </p:sp>
      <p:sp>
        <p:nvSpPr>
          <p:cNvPr id="156" name="Hash join"/>
          <p:cNvSpPr/>
          <p:nvPr/>
        </p:nvSpPr>
        <p:spPr>
          <a:xfrm>
            <a:off x="1703290" y="5226236"/>
            <a:ext cx="2400789" cy="499916"/>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Hash join</a:t>
            </a:r>
          </a:p>
        </p:txBody>
      </p:sp>
      <p:sp>
        <p:nvSpPr>
          <p:cNvPr id="157" name="merge join"/>
          <p:cNvSpPr/>
          <p:nvPr/>
        </p:nvSpPr>
        <p:spPr>
          <a:xfrm>
            <a:off x="5389730" y="5226236"/>
            <a:ext cx="2400789" cy="499916"/>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merge join</a:t>
            </a:r>
          </a:p>
        </p:txBody>
      </p:sp>
      <p:sp>
        <p:nvSpPr>
          <p:cNvPr id="158" name="index join"/>
          <p:cNvSpPr/>
          <p:nvPr/>
        </p:nvSpPr>
        <p:spPr>
          <a:xfrm>
            <a:off x="9076170" y="5226236"/>
            <a:ext cx="2400789" cy="499916"/>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index join</a:t>
            </a:r>
          </a:p>
        </p:txBody>
      </p:sp>
      <p:sp>
        <p:nvSpPr>
          <p:cNvPr id="159" name="indexScan t1"/>
          <p:cNvSpPr/>
          <p:nvPr/>
        </p:nvSpPr>
        <p:spPr>
          <a:xfrm>
            <a:off x="406514" y="7396474"/>
            <a:ext cx="2400788" cy="499916"/>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indexScan t1</a:t>
            </a:r>
          </a:p>
        </p:txBody>
      </p:sp>
      <p:sp>
        <p:nvSpPr>
          <p:cNvPr id="160" name="tableScan t1"/>
          <p:cNvSpPr/>
          <p:nvPr/>
        </p:nvSpPr>
        <p:spPr>
          <a:xfrm>
            <a:off x="3518272" y="7396474"/>
            <a:ext cx="2400788" cy="499916"/>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tableScan t1</a:t>
            </a:r>
          </a:p>
        </p:txBody>
      </p:sp>
      <p:sp>
        <p:nvSpPr>
          <p:cNvPr id="161" name="indexScan t2"/>
          <p:cNvSpPr/>
          <p:nvPr/>
        </p:nvSpPr>
        <p:spPr>
          <a:xfrm>
            <a:off x="7001771" y="7396474"/>
            <a:ext cx="2400788" cy="499916"/>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indexScan t2</a:t>
            </a:r>
          </a:p>
        </p:txBody>
      </p:sp>
      <p:sp>
        <p:nvSpPr>
          <p:cNvPr id="162" name="tableScan t2"/>
          <p:cNvSpPr/>
          <p:nvPr/>
        </p:nvSpPr>
        <p:spPr>
          <a:xfrm>
            <a:off x="10265097" y="7396474"/>
            <a:ext cx="2400788" cy="499916"/>
          </a:xfrm>
          <a:prstGeom prst="roundRect">
            <a:avLst>
              <a:gd name="adj" fmla="val 3810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Consolas"/>
                <a:ea typeface="Consolas"/>
                <a:cs typeface="Consolas"/>
                <a:sym typeface="Consolas"/>
              </a:defRPr>
            </a:lvl1pPr>
          </a:lstStyle>
          <a:p>
            <a:pPr/>
            <a:r>
              <a:t>tableScan t2</a:t>
            </a:r>
          </a:p>
        </p:txBody>
      </p:sp>
      <p:sp>
        <p:nvSpPr>
          <p:cNvPr id="163" name="线条"/>
          <p:cNvSpPr/>
          <p:nvPr/>
        </p:nvSpPr>
        <p:spPr>
          <a:xfrm flipH="1">
            <a:off x="4339386" y="2837995"/>
            <a:ext cx="1416099" cy="942649"/>
          </a:xfrm>
          <a:prstGeom prst="line">
            <a:avLst/>
          </a:prstGeom>
          <a:ln w="127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4" name="线条"/>
          <p:cNvSpPr/>
          <p:nvPr/>
        </p:nvSpPr>
        <p:spPr>
          <a:xfrm flipH="1">
            <a:off x="2911016" y="4272163"/>
            <a:ext cx="998124" cy="998124"/>
          </a:xfrm>
          <a:prstGeom prst="line">
            <a:avLst/>
          </a:prstGeom>
          <a:ln w="127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5" name="线条"/>
          <p:cNvSpPr/>
          <p:nvPr/>
        </p:nvSpPr>
        <p:spPr>
          <a:xfrm flipH="1">
            <a:off x="1442707" y="5722632"/>
            <a:ext cx="1342297" cy="1658859"/>
          </a:xfrm>
          <a:prstGeom prst="line">
            <a:avLst/>
          </a:prstGeom>
          <a:ln w="127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6" name="线条"/>
          <p:cNvSpPr/>
          <p:nvPr/>
        </p:nvSpPr>
        <p:spPr>
          <a:xfrm>
            <a:off x="6664953" y="2854155"/>
            <a:ext cx="1721462" cy="910652"/>
          </a:xfrm>
          <a:prstGeom prst="line">
            <a:avLst/>
          </a:prstGeom>
          <a:ln w="12700">
            <a:solidFill>
              <a:srgbClr val="0433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7" name="线条"/>
          <p:cNvSpPr/>
          <p:nvPr/>
        </p:nvSpPr>
        <p:spPr>
          <a:xfrm flipH="1">
            <a:off x="6320930" y="4300612"/>
            <a:ext cx="1948238" cy="896510"/>
          </a:xfrm>
          <a:prstGeom prst="line">
            <a:avLst/>
          </a:prstGeom>
          <a:ln w="25400">
            <a:solidFill>
              <a:srgbClr val="0433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8" name="线条"/>
          <p:cNvSpPr/>
          <p:nvPr/>
        </p:nvSpPr>
        <p:spPr>
          <a:xfrm>
            <a:off x="8736744" y="4272470"/>
            <a:ext cx="1507412" cy="953614"/>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9" name="线条"/>
          <p:cNvSpPr/>
          <p:nvPr/>
        </p:nvSpPr>
        <p:spPr>
          <a:xfrm flipH="1">
            <a:off x="1742644" y="5737098"/>
            <a:ext cx="4428275" cy="1623034"/>
          </a:xfrm>
          <a:prstGeom prst="line">
            <a:avLst/>
          </a:prstGeom>
          <a:ln w="25400">
            <a:solidFill>
              <a:srgbClr val="0433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0" name="线条"/>
          <p:cNvSpPr/>
          <p:nvPr/>
        </p:nvSpPr>
        <p:spPr>
          <a:xfrm>
            <a:off x="6397342" y="5734899"/>
            <a:ext cx="1802219" cy="1635138"/>
          </a:xfrm>
          <a:prstGeom prst="line">
            <a:avLst/>
          </a:prstGeom>
          <a:ln w="25400">
            <a:solidFill>
              <a:srgbClr val="0433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1" name="线条"/>
          <p:cNvSpPr/>
          <p:nvPr/>
        </p:nvSpPr>
        <p:spPr>
          <a:xfrm>
            <a:off x="2820781" y="5763852"/>
            <a:ext cx="1854364" cy="1599761"/>
          </a:xfrm>
          <a:prstGeom prst="line">
            <a:avLst/>
          </a:prstGeom>
          <a:ln w="127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2" name="线条"/>
          <p:cNvSpPr/>
          <p:nvPr/>
        </p:nvSpPr>
        <p:spPr>
          <a:xfrm>
            <a:off x="3032791" y="5735945"/>
            <a:ext cx="4595213" cy="1623770"/>
          </a:xfrm>
          <a:prstGeom prst="line">
            <a:avLst/>
          </a:prstGeom>
          <a:ln w="127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3" name="线条"/>
          <p:cNvSpPr/>
          <p:nvPr/>
        </p:nvSpPr>
        <p:spPr>
          <a:xfrm>
            <a:off x="3245435" y="5759657"/>
            <a:ext cx="8103087" cy="1586618"/>
          </a:xfrm>
          <a:prstGeom prst="line">
            <a:avLst/>
          </a:prstGeom>
          <a:ln w="127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4" name="线条"/>
          <p:cNvSpPr/>
          <p:nvPr/>
        </p:nvSpPr>
        <p:spPr>
          <a:xfrm flipH="1">
            <a:off x="2273366" y="5736904"/>
            <a:ext cx="7898852" cy="1610528"/>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5" name="线条"/>
          <p:cNvSpPr/>
          <p:nvPr/>
        </p:nvSpPr>
        <p:spPr>
          <a:xfrm flipH="1">
            <a:off x="8575210" y="5758792"/>
            <a:ext cx="1609564" cy="1609564"/>
          </a:xfrm>
          <a:prstGeom prst="line">
            <a:avLst/>
          </a:prstGeom>
          <a:ln w="127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6" name="t1.c1"/>
          <p:cNvSpPr txBox="1"/>
          <p:nvPr/>
        </p:nvSpPr>
        <p:spPr>
          <a:xfrm>
            <a:off x="7913015" y="5690760"/>
            <a:ext cx="6353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Helvetica"/>
                <a:ea typeface="Helvetica"/>
                <a:cs typeface="Helvetica"/>
                <a:sym typeface="Helvetica"/>
              </a:defRPr>
            </a:lvl1pPr>
          </a:lstStyle>
          <a:p>
            <a:pPr/>
            <a:r>
              <a:t>t1.c1</a:t>
            </a:r>
          </a:p>
        </p:txBody>
      </p:sp>
      <p:sp>
        <p:nvSpPr>
          <p:cNvPr id="177" name="t1.c1"/>
          <p:cNvSpPr txBox="1"/>
          <p:nvPr/>
        </p:nvSpPr>
        <p:spPr>
          <a:xfrm>
            <a:off x="6978702" y="4350278"/>
            <a:ext cx="6353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0433FF"/>
                </a:solidFill>
                <a:latin typeface="Helvetica"/>
                <a:ea typeface="Helvetica"/>
                <a:cs typeface="Helvetica"/>
                <a:sym typeface="Helvetica"/>
              </a:defRPr>
            </a:lvl1pPr>
          </a:lstStyle>
          <a:p>
            <a:pPr/>
            <a:r>
              <a:t>t1.c1</a:t>
            </a:r>
          </a:p>
        </p:txBody>
      </p:sp>
      <p:sp>
        <p:nvSpPr>
          <p:cNvPr id="178" name="t1.c1"/>
          <p:cNvSpPr txBox="1"/>
          <p:nvPr/>
        </p:nvSpPr>
        <p:spPr>
          <a:xfrm>
            <a:off x="3640225" y="6161656"/>
            <a:ext cx="6353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0433FF"/>
                </a:solidFill>
                <a:latin typeface="Helvetica"/>
                <a:ea typeface="Helvetica"/>
                <a:cs typeface="Helvetica"/>
                <a:sym typeface="Helvetica"/>
              </a:defRPr>
            </a:lvl1pPr>
          </a:lstStyle>
          <a:p>
            <a:pPr/>
            <a:r>
              <a:t>t1.c1</a:t>
            </a:r>
          </a:p>
        </p:txBody>
      </p:sp>
      <p:sp>
        <p:nvSpPr>
          <p:cNvPr id="179" name="t2.c1"/>
          <p:cNvSpPr txBox="1"/>
          <p:nvPr/>
        </p:nvSpPr>
        <p:spPr>
          <a:xfrm>
            <a:off x="6802380" y="5860434"/>
            <a:ext cx="63534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0433FF"/>
                </a:solidFill>
                <a:latin typeface="Helvetica"/>
                <a:ea typeface="Helvetica"/>
                <a:cs typeface="Helvetica"/>
                <a:sym typeface="Helvetica"/>
              </a:defRPr>
            </a:lvl1pPr>
          </a:lstStyle>
          <a:p>
            <a:pPr/>
            <a:r>
              <a:t>t2.c1</a:t>
            </a:r>
          </a:p>
        </p:txBody>
      </p:sp>
      <p:sp>
        <p:nvSpPr>
          <p:cNvPr id="180" name="none"/>
          <p:cNvSpPr txBox="1"/>
          <p:nvPr/>
        </p:nvSpPr>
        <p:spPr>
          <a:xfrm>
            <a:off x="4491237" y="2914176"/>
            <a:ext cx="66035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chemeClr val="accent4">
                    <a:hueOff val="-1081314"/>
                    <a:satOff val="4338"/>
                    <a:lumOff val="-8931"/>
                  </a:schemeClr>
                </a:solidFill>
                <a:latin typeface="Helvetica"/>
                <a:ea typeface="Helvetica"/>
                <a:cs typeface="Helvetica"/>
                <a:sym typeface="Helvetica"/>
              </a:defRPr>
            </a:lvl1pPr>
          </a:lstStyle>
          <a:p>
            <a:pPr/>
            <a:r>
              <a:t>none</a:t>
            </a:r>
          </a:p>
        </p:txBody>
      </p:sp>
      <p:sp>
        <p:nvSpPr>
          <p:cNvPr id="181" name="none"/>
          <p:cNvSpPr txBox="1"/>
          <p:nvPr/>
        </p:nvSpPr>
        <p:spPr>
          <a:xfrm>
            <a:off x="2930256" y="4340163"/>
            <a:ext cx="66035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chemeClr val="accent4">
                    <a:hueOff val="-1081314"/>
                    <a:satOff val="4338"/>
                    <a:lumOff val="-8931"/>
                  </a:schemeClr>
                </a:solidFill>
                <a:latin typeface="Helvetica"/>
                <a:ea typeface="Helvetica"/>
                <a:cs typeface="Helvetica"/>
                <a:sym typeface="Helvetica"/>
              </a:defRPr>
            </a:lvl1pPr>
          </a:lstStyle>
          <a:p>
            <a:pPr/>
            <a:r>
              <a:t>none</a:t>
            </a:r>
          </a:p>
        </p:txBody>
      </p:sp>
      <p:sp>
        <p:nvSpPr>
          <p:cNvPr id="182" name="none"/>
          <p:cNvSpPr txBox="1"/>
          <p:nvPr/>
        </p:nvSpPr>
        <p:spPr>
          <a:xfrm>
            <a:off x="1444773" y="6227328"/>
            <a:ext cx="66035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chemeClr val="accent4">
                    <a:hueOff val="-1081314"/>
                    <a:satOff val="4338"/>
                    <a:lumOff val="-8931"/>
                  </a:schemeClr>
                </a:solidFill>
                <a:latin typeface="Helvetica"/>
                <a:ea typeface="Helvetica"/>
                <a:cs typeface="Helvetica"/>
                <a:sym typeface="Helvetica"/>
              </a:defRPr>
            </a:lvl1pPr>
          </a:lstStyle>
          <a:p>
            <a:pPr/>
            <a:r>
              <a:t>none</a:t>
            </a:r>
          </a:p>
        </p:txBody>
      </p:sp>
      <p:sp>
        <p:nvSpPr>
          <p:cNvPr id="183" name="none"/>
          <p:cNvSpPr txBox="1"/>
          <p:nvPr/>
        </p:nvSpPr>
        <p:spPr>
          <a:xfrm>
            <a:off x="5645705" y="6670581"/>
            <a:ext cx="66035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chemeClr val="accent4">
                    <a:hueOff val="-1081314"/>
                    <a:satOff val="4338"/>
                    <a:lumOff val="-8931"/>
                  </a:schemeClr>
                </a:solidFill>
                <a:latin typeface="Helvetica"/>
                <a:ea typeface="Helvetica"/>
                <a:cs typeface="Helvetica"/>
                <a:sym typeface="Helvetica"/>
              </a:defRPr>
            </a:lvl1pPr>
          </a:lstStyle>
          <a:p>
            <a:pPr/>
            <a:r>
              <a:t>none</a:t>
            </a:r>
          </a:p>
        </p:txBody>
      </p:sp>
      <p:sp>
        <p:nvSpPr>
          <p:cNvPr id="184" name="none"/>
          <p:cNvSpPr txBox="1"/>
          <p:nvPr/>
        </p:nvSpPr>
        <p:spPr>
          <a:xfrm>
            <a:off x="9721115" y="6659591"/>
            <a:ext cx="66035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chemeClr val="accent4">
                    <a:hueOff val="-1081314"/>
                    <a:satOff val="4338"/>
                    <a:lumOff val="-8931"/>
                  </a:schemeClr>
                </a:solidFill>
                <a:latin typeface="Helvetica"/>
                <a:ea typeface="Helvetica"/>
                <a:cs typeface="Helvetica"/>
                <a:sym typeface="Helvetica"/>
              </a:defRPr>
            </a:lvl1pPr>
          </a:lstStyle>
          <a:p>
            <a:pPr/>
            <a:r>
              <a:t>none</a:t>
            </a:r>
          </a:p>
        </p:txBody>
      </p:sp>
      <p:sp>
        <p:nvSpPr>
          <p:cNvPr id="185" name="none"/>
          <p:cNvSpPr txBox="1"/>
          <p:nvPr/>
        </p:nvSpPr>
        <p:spPr>
          <a:xfrm>
            <a:off x="2794979" y="6161656"/>
            <a:ext cx="66035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chemeClr val="accent4">
                    <a:hueOff val="-1081314"/>
                    <a:satOff val="4338"/>
                    <a:lumOff val="-8931"/>
                  </a:schemeClr>
                </a:solidFill>
                <a:latin typeface="Helvetica"/>
                <a:ea typeface="Helvetica"/>
                <a:cs typeface="Helvetica"/>
                <a:sym typeface="Helvetica"/>
              </a:defRPr>
            </a:lvl1pPr>
          </a:lstStyle>
          <a:p>
            <a:pPr/>
            <a:r>
              <a:t>none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MySQL SQL语句执行过程"/>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MySQL SQL语句执行过程</a:t>
            </a:r>
          </a:p>
        </p:txBody>
      </p:sp>
      <p:sp>
        <p:nvSpPr>
          <p:cNvPr id="188" name="MySQL可以分为Server层和存储引擎层两部分…"/>
          <p:cNvSpPr txBox="1"/>
          <p:nvPr>
            <p:ph type="body" sz="quarter" idx="1"/>
          </p:nvPr>
        </p:nvSpPr>
        <p:spPr>
          <a:xfrm>
            <a:off x="1028700" y="1884263"/>
            <a:ext cx="5359400" cy="2787799"/>
          </a:xfrm>
          <a:prstGeom prst="rect">
            <a:avLst/>
          </a:prstGeom>
        </p:spPr>
        <p:txBody>
          <a:bodyPr/>
          <a:lstStyle/>
          <a:p>
            <a:pPr marL="0" indent="0" defTabSz="457200">
              <a:lnSpc>
                <a:spcPct val="150000"/>
              </a:lnSpc>
              <a:spcBef>
                <a:spcPts val="0"/>
              </a:spcBef>
              <a:buSzTx/>
              <a:buNone/>
              <a:defRPr sz="2000">
                <a:solidFill>
                  <a:srgbClr val="0433FF"/>
                </a:solidFill>
                <a:latin typeface="Consolas"/>
                <a:ea typeface="Consolas"/>
                <a:cs typeface="Consolas"/>
                <a:sym typeface="Consolas"/>
              </a:defRPr>
            </a:pPr>
            <a:r>
              <a:t>MySQL可以分为Server层和存储引擎层两部分</a:t>
            </a:r>
          </a:p>
          <a:p>
            <a:pPr marL="208359" indent="-208359" defTabSz="457200">
              <a:lnSpc>
                <a:spcPct val="150000"/>
              </a:lnSpc>
              <a:spcBef>
                <a:spcPts val="0"/>
              </a:spcBef>
              <a:defRPr sz="1600">
                <a:solidFill>
                  <a:srgbClr val="333333"/>
                </a:solidFill>
                <a:latin typeface="Consolas"/>
                <a:ea typeface="Consolas"/>
                <a:cs typeface="Consolas"/>
                <a:sym typeface="Consolas"/>
              </a:defRPr>
            </a:pPr>
            <a:r>
              <a:t>Server层包括连接器、查询缓存、分析器、优化器、执行器等</a:t>
            </a:r>
          </a:p>
          <a:p>
            <a:pPr marL="208359" indent="-208359" defTabSz="457200">
              <a:lnSpc>
                <a:spcPct val="120000"/>
              </a:lnSpc>
              <a:spcBef>
                <a:spcPts val="0"/>
              </a:spcBef>
              <a:defRPr sz="1600">
                <a:solidFill>
                  <a:srgbClr val="333333"/>
                </a:solidFill>
                <a:latin typeface="Consolas"/>
                <a:ea typeface="Consolas"/>
                <a:cs typeface="Consolas"/>
                <a:sym typeface="Consolas"/>
              </a:defRPr>
            </a:pPr>
            <a:r>
              <a:t>存储引擎层负责数据的存储和提取</a:t>
            </a:r>
          </a:p>
        </p:txBody>
      </p:sp>
      <p:pic>
        <p:nvPicPr>
          <p:cNvPr id="189" name="图像" descr="图像"/>
          <p:cNvPicPr>
            <a:picLocks noChangeAspect="1"/>
          </p:cNvPicPr>
          <p:nvPr/>
        </p:nvPicPr>
        <p:blipFill>
          <a:blip r:embed="rId2">
            <a:extLst/>
          </a:blip>
          <a:stretch>
            <a:fillRect/>
          </a:stretch>
        </p:blipFill>
        <p:spPr>
          <a:xfrm>
            <a:off x="6466473" y="2212153"/>
            <a:ext cx="5837654" cy="532929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DB SQL语句执行过程"/>
          <p:cNvSpPr txBox="1"/>
          <p:nvPr>
            <p:ph type="title"/>
          </p:nvPr>
        </p:nvSpPr>
        <p:spPr>
          <a:xfrm>
            <a:off x="952500" y="-186344"/>
            <a:ext cx="11099800" cy="2159001"/>
          </a:xfrm>
          <a:prstGeom prst="rect">
            <a:avLst/>
          </a:prstGeom>
        </p:spPr>
        <p:txBody>
          <a:bodyPr/>
          <a:lstStyle>
            <a:lvl1pPr algn="l">
              <a:defRPr sz="4500">
                <a:latin typeface="Consolas"/>
                <a:ea typeface="Consolas"/>
                <a:cs typeface="Consolas"/>
                <a:sym typeface="Consolas"/>
              </a:defRPr>
            </a:lvl1pPr>
          </a:lstStyle>
          <a:p>
            <a:pPr/>
            <a:r>
              <a:t>TiDB SQL语句执行过程</a:t>
            </a:r>
          </a:p>
        </p:txBody>
      </p:sp>
      <p:pic>
        <p:nvPicPr>
          <p:cNvPr id="192" name="图像" descr="图像"/>
          <p:cNvPicPr>
            <a:picLocks noChangeAspect="1"/>
          </p:cNvPicPr>
          <p:nvPr/>
        </p:nvPicPr>
        <p:blipFill>
          <a:blip r:embed="rId2">
            <a:extLst/>
          </a:blip>
          <a:stretch>
            <a:fillRect/>
          </a:stretch>
        </p:blipFill>
        <p:spPr>
          <a:xfrm>
            <a:off x="908050" y="4718709"/>
            <a:ext cx="11188700" cy="4660901"/>
          </a:xfrm>
          <a:prstGeom prst="rect">
            <a:avLst/>
          </a:prstGeom>
          <a:ln w="12700">
            <a:miter lim="400000"/>
          </a:ln>
        </p:spPr>
      </p:pic>
      <p:sp>
        <p:nvSpPr>
          <p:cNvPr id="193" name="一个完整的SQL查询步骤包括：…"/>
          <p:cNvSpPr txBox="1"/>
          <p:nvPr/>
        </p:nvSpPr>
        <p:spPr>
          <a:xfrm>
            <a:off x="1144892" y="1863476"/>
            <a:ext cx="8069995" cy="23571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20000"/>
              </a:lnSpc>
              <a:defRPr sz="2000">
                <a:solidFill>
                  <a:srgbClr val="0433FF"/>
                </a:solidFill>
                <a:latin typeface="Helvetica"/>
                <a:ea typeface="Helvetica"/>
                <a:cs typeface="Helvetica"/>
                <a:sym typeface="Helvetica"/>
              </a:defRPr>
            </a:pPr>
            <a:r>
              <a:t>一个完整的SQL查询步骤包括：</a:t>
            </a:r>
          </a:p>
          <a:p>
            <a:pPr marL="194468" indent="-194468" algn="l" defTabSz="457200">
              <a:lnSpc>
                <a:spcPts val="3700"/>
              </a:lnSpc>
              <a:buSzPct val="145000"/>
              <a:buChar char="•"/>
              <a:defRPr b="0" sz="1700">
                <a:solidFill>
                  <a:srgbClr val="111F2C"/>
                </a:solidFill>
                <a:latin typeface="Consolas"/>
                <a:ea typeface="Consolas"/>
                <a:cs typeface="Consolas"/>
                <a:sym typeface="Consolas"/>
              </a:defRPr>
            </a:pPr>
            <a:r>
              <a:t>SQL语句按照SQL语法规则进行词法、语法解析</a:t>
            </a:r>
          </a:p>
          <a:p>
            <a:pPr marL="194468" indent="-194468" algn="l" defTabSz="457200">
              <a:lnSpc>
                <a:spcPts val="3700"/>
              </a:lnSpc>
              <a:buSzPct val="145000"/>
              <a:buChar char="•"/>
              <a:defRPr b="0" sz="1700">
                <a:solidFill>
                  <a:srgbClr val="111F2C"/>
                </a:solidFill>
                <a:latin typeface="Consolas"/>
                <a:ea typeface="Consolas"/>
                <a:cs typeface="Consolas"/>
                <a:sym typeface="Consolas"/>
              </a:defRPr>
            </a:pPr>
            <a:r>
              <a:t>将文本转换成抽象语法树（AST）</a:t>
            </a:r>
          </a:p>
          <a:p>
            <a:pPr marL="194468" indent="-194468" algn="l" defTabSz="457200">
              <a:lnSpc>
                <a:spcPts val="3700"/>
              </a:lnSpc>
              <a:buSzPct val="145000"/>
              <a:buChar char="•"/>
              <a:defRPr b="0" sz="1700">
                <a:solidFill>
                  <a:srgbClr val="111F2C"/>
                </a:solidFill>
                <a:latin typeface="Consolas"/>
                <a:ea typeface="Consolas"/>
                <a:cs typeface="Consolas"/>
                <a:sym typeface="Consolas"/>
              </a:defRPr>
            </a:pPr>
            <a:r>
              <a:t>校验检查</a:t>
            </a:r>
          </a:p>
          <a:p>
            <a:pPr marL="194468" indent="-194468" algn="l" defTabSz="457200">
              <a:lnSpc>
                <a:spcPts val="3700"/>
              </a:lnSpc>
              <a:buSzPct val="145000"/>
              <a:buChar char="•"/>
              <a:defRPr b="0" sz="1700">
                <a:solidFill>
                  <a:srgbClr val="111F2C"/>
                </a:solidFill>
                <a:latin typeface="Consolas"/>
                <a:ea typeface="Consolas"/>
                <a:cs typeface="Consolas"/>
                <a:sym typeface="Consolas"/>
              </a:defRPr>
            </a:pPr>
            <a:r>
              <a:t>AST转成关系代数表达式，根据关系代数表达式生成逻辑执行计划（logical plan）</a:t>
            </a:r>
          </a:p>
          <a:p>
            <a:pPr marL="194468" indent="-194468" algn="l" defTabSz="457200">
              <a:lnSpc>
                <a:spcPts val="3700"/>
              </a:lnSpc>
              <a:buSzPct val="145000"/>
              <a:buChar char="•"/>
              <a:defRPr b="0" sz="1700">
                <a:solidFill>
                  <a:srgbClr val="111F2C"/>
                </a:solidFill>
                <a:latin typeface="Consolas"/>
                <a:ea typeface="Consolas"/>
                <a:cs typeface="Consolas"/>
                <a:sym typeface="Consolas"/>
              </a:defRPr>
            </a:pPr>
            <a:r>
              <a:t>根据统计信息生成物理执行计划（physical plan）</a:t>
            </a:r>
          </a:p>
          <a:p>
            <a:pPr marL="194468" indent="-194468" algn="l" defTabSz="457200">
              <a:lnSpc>
                <a:spcPts val="3700"/>
              </a:lnSpc>
              <a:buSzPct val="145000"/>
              <a:buChar char="•"/>
              <a:defRPr b="0" sz="1700">
                <a:solidFill>
                  <a:srgbClr val="111F2C"/>
                </a:solidFill>
                <a:latin typeface="Consolas"/>
                <a:ea typeface="Consolas"/>
                <a:cs typeface="Consolas"/>
                <a:sym typeface="Consolas"/>
              </a:defRPr>
            </a:pPr>
            <a:r>
              <a:t>最终，查询计划交由执行器执行并返回结果</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基于Percolator的TiDB事务模型"/>
          <p:cNvSpPr txBox="1"/>
          <p:nvPr>
            <p:ph type="title"/>
          </p:nvPr>
        </p:nvSpPr>
        <p:spPr>
          <a:xfrm>
            <a:off x="952500" y="254000"/>
            <a:ext cx="11099800" cy="1323151"/>
          </a:xfrm>
          <a:prstGeom prst="rect">
            <a:avLst/>
          </a:prstGeom>
        </p:spPr>
        <p:txBody>
          <a:bodyPr/>
          <a:lstStyle>
            <a:lvl1pPr algn="l">
              <a:defRPr sz="4500">
                <a:latin typeface="Consolas"/>
                <a:ea typeface="Consolas"/>
                <a:cs typeface="Consolas"/>
                <a:sym typeface="Consolas"/>
              </a:defRPr>
            </a:lvl1pPr>
          </a:lstStyle>
          <a:p>
            <a:pPr/>
            <a:r>
              <a:t>基于Percolator的TiDB事务模型</a:t>
            </a:r>
          </a:p>
        </p:txBody>
      </p:sp>
      <p:pic>
        <p:nvPicPr>
          <p:cNvPr id="196" name="图像" descr="图像"/>
          <p:cNvPicPr>
            <a:picLocks noChangeAspect="1"/>
          </p:cNvPicPr>
          <p:nvPr/>
        </p:nvPicPr>
        <p:blipFill>
          <a:blip r:embed="rId2">
            <a:extLst/>
          </a:blip>
          <a:stretch>
            <a:fillRect/>
          </a:stretch>
        </p:blipFill>
        <p:spPr>
          <a:xfrm>
            <a:off x="3269485" y="1444359"/>
            <a:ext cx="5790637" cy="830924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DB写写冲突"/>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TiDB写写冲突</a:t>
            </a:r>
          </a:p>
        </p:txBody>
      </p:sp>
      <p:sp>
        <p:nvSpPr>
          <p:cNvPr id="199" name="TiDB write conflict / keyisLocked:…"/>
          <p:cNvSpPr txBox="1"/>
          <p:nvPr>
            <p:ph type="body" sz="half" idx="1"/>
          </p:nvPr>
        </p:nvSpPr>
        <p:spPr>
          <a:xfrm>
            <a:off x="967178" y="2212800"/>
            <a:ext cx="10117457" cy="2787800"/>
          </a:xfrm>
          <a:prstGeom prst="rect">
            <a:avLst/>
          </a:prstGeom>
        </p:spPr>
        <p:txBody>
          <a:bodyPr/>
          <a:lstStyle/>
          <a:p>
            <a:pPr marL="0" indent="0" defTabSz="508254">
              <a:spcBef>
                <a:spcPts val="2700"/>
              </a:spcBef>
              <a:buSzTx/>
              <a:buNone/>
              <a:defRPr sz="2262">
                <a:solidFill>
                  <a:srgbClr val="0433FF"/>
                </a:solidFill>
                <a:latin typeface="Consolas"/>
                <a:ea typeface="Consolas"/>
                <a:cs typeface="Consolas"/>
                <a:sym typeface="Consolas"/>
              </a:defRPr>
            </a:pPr>
            <a:r>
              <a:t>TiDB write conflict / keyisLocked:</a:t>
            </a:r>
          </a:p>
          <a:p>
            <a:pPr marL="217527" indent="-217527" defTabSz="508254">
              <a:spcBef>
                <a:spcPts val="2700"/>
              </a:spcBef>
              <a:defRPr sz="2262">
                <a:latin typeface="Consolas"/>
                <a:ea typeface="Consolas"/>
                <a:cs typeface="Consolas"/>
                <a:sym typeface="Consolas"/>
              </a:defRPr>
            </a:pPr>
            <a:r>
              <a:t>tidb在事务执行过程中不会做冲突检测，而是在事务最终COMMIT提交时触发两阶段提交，并检测是否存在写写冲突</a:t>
            </a:r>
          </a:p>
          <a:p>
            <a:pPr marL="217527" indent="-217527" defTabSz="508254">
              <a:spcBef>
                <a:spcPts val="2700"/>
              </a:spcBef>
              <a:defRPr sz="2262">
                <a:latin typeface="Consolas"/>
                <a:ea typeface="Consolas"/>
                <a:cs typeface="Consolas"/>
                <a:sym typeface="Consolas"/>
              </a:defRPr>
            </a:pPr>
            <a:r>
              <a:t>comimit时，冲突检测包括：key有没有被上锁；检查key的最新版本信息，是否满足commit_ts &gt; start_ts</a:t>
            </a:r>
          </a:p>
        </p:txBody>
      </p:sp>
      <p:pic>
        <p:nvPicPr>
          <p:cNvPr id="200" name="图像" descr="图像"/>
          <p:cNvPicPr>
            <a:picLocks noChangeAspect="1"/>
          </p:cNvPicPr>
          <p:nvPr/>
        </p:nvPicPr>
        <p:blipFill>
          <a:blip r:embed="rId2">
            <a:extLst/>
          </a:blip>
          <a:stretch>
            <a:fillRect/>
          </a:stretch>
        </p:blipFill>
        <p:spPr>
          <a:xfrm>
            <a:off x="758359" y="5904310"/>
            <a:ext cx="5432373" cy="2062085"/>
          </a:xfrm>
          <a:prstGeom prst="rect">
            <a:avLst/>
          </a:prstGeom>
          <a:ln w="12700">
            <a:miter lim="400000"/>
          </a:ln>
        </p:spPr>
      </p:pic>
      <p:pic>
        <p:nvPicPr>
          <p:cNvPr id="201" name="图像" descr="图像"/>
          <p:cNvPicPr>
            <a:picLocks noChangeAspect="1"/>
          </p:cNvPicPr>
          <p:nvPr/>
        </p:nvPicPr>
        <p:blipFill>
          <a:blip r:embed="rId3">
            <a:extLst/>
          </a:blip>
          <a:stretch>
            <a:fillRect/>
          </a:stretch>
        </p:blipFill>
        <p:spPr>
          <a:xfrm>
            <a:off x="6322192" y="5878190"/>
            <a:ext cx="6126216" cy="166838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DB读写冲突"/>
          <p:cNvSpPr txBox="1"/>
          <p:nvPr>
            <p:ph type="title"/>
          </p:nvPr>
        </p:nvSpPr>
        <p:spPr>
          <a:prstGeom prst="rect">
            <a:avLst/>
          </a:prstGeom>
        </p:spPr>
        <p:txBody>
          <a:bodyPr/>
          <a:lstStyle>
            <a:lvl1pPr algn="l">
              <a:defRPr sz="4400">
                <a:latin typeface="Consolas"/>
                <a:ea typeface="Consolas"/>
                <a:cs typeface="Consolas"/>
                <a:sym typeface="Consolas"/>
              </a:defRPr>
            </a:lvl1pPr>
          </a:lstStyle>
          <a:p>
            <a:pPr/>
            <a:r>
              <a:t>TiDB读写冲突</a:t>
            </a:r>
          </a:p>
        </p:txBody>
      </p:sp>
      <p:sp>
        <p:nvSpPr>
          <p:cNvPr id="204" name="TiDB读写冲突:…"/>
          <p:cNvSpPr txBox="1"/>
          <p:nvPr>
            <p:ph type="body" sz="half" idx="1"/>
          </p:nvPr>
        </p:nvSpPr>
        <p:spPr>
          <a:xfrm>
            <a:off x="997966" y="2206550"/>
            <a:ext cx="5547638" cy="5534739"/>
          </a:xfrm>
          <a:prstGeom prst="rect">
            <a:avLst/>
          </a:prstGeom>
        </p:spPr>
        <p:txBody>
          <a:bodyPr/>
          <a:lstStyle/>
          <a:p>
            <a:pPr marL="0" indent="0">
              <a:buSzTx/>
              <a:buNone/>
              <a:defRPr sz="2400">
                <a:solidFill>
                  <a:srgbClr val="0433FF"/>
                </a:solidFill>
                <a:latin typeface="Consolas"/>
                <a:ea typeface="Consolas"/>
                <a:cs typeface="Consolas"/>
                <a:sym typeface="Consolas"/>
              </a:defRPr>
            </a:pPr>
            <a:r>
              <a:t>TiDB读写冲突:</a:t>
            </a:r>
          </a:p>
          <a:p>
            <a:pPr marL="277812" indent="-277812">
              <a:defRPr sz="2000">
                <a:latin typeface="Consolas"/>
                <a:ea typeface="Consolas"/>
                <a:cs typeface="Consolas"/>
                <a:sym typeface="Consolas"/>
              </a:defRPr>
            </a:pPr>
            <a:r>
              <a:t>Txn0完成了Prewrite，在Commit的过程中Txn1对该key发起了读请求，Txn1需要读取start_ts &gt; commit_ts最近的key的版本</a:t>
            </a:r>
          </a:p>
          <a:p>
            <a:pPr marL="277812" indent="-277812">
              <a:defRPr sz="2000">
                <a:latin typeface="Consolas"/>
                <a:ea typeface="Consolas"/>
                <a:cs typeface="Consolas"/>
                <a:sym typeface="Consolas"/>
              </a:defRPr>
            </a:pPr>
            <a:r>
              <a:t>Txn1的start_ts &gt; Txn0的lock_ts，需要读取的key上的锁信息仍未清理，故无法判断Txn0是否提交成功，因此Txn1与Txn0出现读写冲突</a:t>
            </a:r>
          </a:p>
          <a:p>
            <a:pPr marL="277812" indent="-277812">
              <a:defRPr sz="2000">
                <a:latin typeface="Consolas"/>
                <a:ea typeface="Consolas"/>
                <a:cs typeface="Consolas"/>
                <a:sym typeface="Consolas"/>
              </a:defRPr>
            </a:pPr>
            <a:r>
              <a:t>如果这个锁已经超时则尝试清除，否则等待超时或者其他事务主动解锁</a:t>
            </a:r>
          </a:p>
        </p:txBody>
      </p:sp>
      <p:pic>
        <p:nvPicPr>
          <p:cNvPr id="205" name="图像" descr="图像"/>
          <p:cNvPicPr>
            <a:picLocks noChangeAspect="1"/>
          </p:cNvPicPr>
          <p:nvPr/>
        </p:nvPicPr>
        <p:blipFill>
          <a:blip r:embed="rId2">
            <a:extLst/>
          </a:blip>
          <a:stretch>
            <a:fillRect/>
          </a:stretch>
        </p:blipFill>
        <p:spPr>
          <a:xfrm>
            <a:off x="6596377" y="2200253"/>
            <a:ext cx="5959476" cy="213999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MySQL写写冲突"/>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MySQL写写冲突</a:t>
            </a:r>
          </a:p>
        </p:txBody>
      </p:sp>
      <p:sp>
        <p:nvSpPr>
          <p:cNvPr id="208" name="MySQL写写冲突:…"/>
          <p:cNvSpPr txBox="1"/>
          <p:nvPr>
            <p:ph type="body" sz="quarter" idx="1"/>
          </p:nvPr>
        </p:nvSpPr>
        <p:spPr>
          <a:xfrm>
            <a:off x="952500" y="1977950"/>
            <a:ext cx="5031631" cy="4310023"/>
          </a:xfrm>
          <a:prstGeom prst="rect">
            <a:avLst/>
          </a:prstGeom>
        </p:spPr>
        <p:txBody>
          <a:bodyPr/>
          <a:lstStyle/>
          <a:p>
            <a:pPr marL="0" indent="0">
              <a:buSzTx/>
              <a:buNone/>
              <a:defRPr sz="2400">
                <a:solidFill>
                  <a:srgbClr val="0433FF"/>
                </a:solidFill>
                <a:latin typeface="Consolas"/>
                <a:ea typeface="Consolas"/>
                <a:cs typeface="Consolas"/>
                <a:sym typeface="Consolas"/>
              </a:defRPr>
            </a:pPr>
            <a:r>
              <a:t>MySQL写写冲突:</a:t>
            </a:r>
          </a:p>
          <a:p>
            <a:pPr marL="250031" indent="-250031">
              <a:defRPr sz="2400">
                <a:latin typeface="Consolas"/>
                <a:ea typeface="Consolas"/>
                <a:cs typeface="Consolas"/>
                <a:sym typeface="Consolas"/>
              </a:defRPr>
            </a:pPr>
            <a:r>
              <a:t>MySQL使用悲观事务模型，在事务开始后进行加锁，所以提交时一般不会出现异常</a:t>
            </a:r>
          </a:p>
          <a:p>
            <a:pPr marL="250031" indent="-250031">
              <a:defRPr sz="2400">
                <a:latin typeface="Consolas"/>
                <a:ea typeface="Consolas"/>
                <a:cs typeface="Consolas"/>
                <a:sym typeface="Consolas"/>
              </a:defRPr>
            </a:pPr>
            <a:r>
              <a:t>两个或多个事务操作同一行，后拿到锁的请求会hang住，直到拿到锁执行或锁超时回滚</a:t>
            </a:r>
          </a:p>
        </p:txBody>
      </p:sp>
      <p:pic>
        <p:nvPicPr>
          <p:cNvPr id="209" name="图像" descr="图像"/>
          <p:cNvPicPr>
            <a:picLocks noChangeAspect="1"/>
          </p:cNvPicPr>
          <p:nvPr/>
        </p:nvPicPr>
        <p:blipFill>
          <a:blip r:embed="rId2">
            <a:extLst/>
          </a:blip>
          <a:stretch>
            <a:fillRect/>
          </a:stretch>
        </p:blipFill>
        <p:spPr>
          <a:xfrm>
            <a:off x="6153150" y="3878664"/>
            <a:ext cx="6134100" cy="1081872"/>
          </a:xfrm>
          <a:prstGeom prst="rect">
            <a:avLst/>
          </a:prstGeom>
          <a:ln w="12700">
            <a:miter lim="400000"/>
          </a:ln>
        </p:spPr>
      </p:pic>
      <p:pic>
        <p:nvPicPr>
          <p:cNvPr id="210" name="图像" descr="图像"/>
          <p:cNvPicPr>
            <a:picLocks noChangeAspect="1"/>
          </p:cNvPicPr>
          <p:nvPr/>
        </p:nvPicPr>
        <p:blipFill>
          <a:blip r:embed="rId3">
            <a:extLst/>
          </a:blip>
          <a:stretch>
            <a:fillRect/>
          </a:stretch>
        </p:blipFill>
        <p:spPr>
          <a:xfrm>
            <a:off x="6165850" y="2152167"/>
            <a:ext cx="6108700" cy="1550366"/>
          </a:xfrm>
          <a:prstGeom prst="rect">
            <a:avLst/>
          </a:prstGeom>
          <a:ln w="12700">
            <a:miter lim="400000"/>
          </a:ln>
        </p:spPr>
      </p:pic>
      <p:pic>
        <p:nvPicPr>
          <p:cNvPr id="211" name="图像" descr="图像"/>
          <p:cNvPicPr>
            <a:picLocks noChangeAspect="1"/>
          </p:cNvPicPr>
          <p:nvPr/>
        </p:nvPicPr>
        <p:blipFill>
          <a:blip r:embed="rId4">
            <a:extLst/>
          </a:blip>
          <a:stretch>
            <a:fillRect/>
          </a:stretch>
        </p:blipFill>
        <p:spPr>
          <a:xfrm>
            <a:off x="6153150" y="5136667"/>
            <a:ext cx="6134100" cy="2031337"/>
          </a:xfrm>
          <a:prstGeom prst="rect">
            <a:avLst/>
          </a:prstGeom>
          <a:ln w="12700">
            <a:miter lim="400000"/>
          </a:ln>
        </p:spPr>
      </p:pic>
      <p:pic>
        <p:nvPicPr>
          <p:cNvPr id="212" name="图像" descr="图像"/>
          <p:cNvPicPr>
            <a:picLocks noChangeAspect="1"/>
          </p:cNvPicPr>
          <p:nvPr/>
        </p:nvPicPr>
        <p:blipFill>
          <a:blip r:embed="rId5">
            <a:extLst/>
          </a:blip>
          <a:stretch>
            <a:fillRect/>
          </a:stretch>
        </p:blipFill>
        <p:spPr>
          <a:xfrm>
            <a:off x="6153150" y="7253506"/>
            <a:ext cx="6134100" cy="186166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MySQL InnoDB索引结构"/>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MySQL InnoDB索引结构</a:t>
            </a:r>
          </a:p>
        </p:txBody>
      </p:sp>
      <p:sp>
        <p:nvSpPr>
          <p:cNvPr id="215" name="Primary key…"/>
          <p:cNvSpPr txBox="1"/>
          <p:nvPr>
            <p:ph type="body" sz="quarter" idx="1"/>
          </p:nvPr>
        </p:nvSpPr>
        <p:spPr>
          <a:xfrm>
            <a:off x="1054100" y="1659686"/>
            <a:ext cx="4860429" cy="4663137"/>
          </a:xfrm>
          <a:prstGeom prst="rect">
            <a:avLst/>
          </a:prstGeom>
        </p:spPr>
        <p:txBody>
          <a:bodyPr/>
          <a:lstStyle/>
          <a:p>
            <a:pPr marL="457200" indent="-457200" defTabSz="457200">
              <a:lnSpc>
                <a:spcPct val="150000"/>
              </a:lnSpc>
              <a:spcBef>
                <a:spcPts val="0"/>
              </a:spcBef>
              <a:buSzTx/>
              <a:buNone/>
              <a:tabLst>
                <a:tab pos="139700" algn="l"/>
                <a:tab pos="457200" algn="l"/>
              </a:tabLst>
              <a:defRPr sz="2000">
                <a:solidFill>
                  <a:srgbClr val="0433FF"/>
                </a:solidFill>
                <a:latin typeface="Consolas"/>
                <a:ea typeface="Consolas"/>
                <a:cs typeface="Consolas"/>
                <a:sym typeface="Consolas"/>
              </a:defRPr>
            </a:pPr>
            <a:r>
              <a:t>Primary key</a:t>
            </a:r>
          </a:p>
          <a:p>
            <a:pPr marL="457200" indent="-457200" defTabSz="457200">
              <a:lnSpc>
                <a:spcPts val="3700"/>
              </a:lnSpc>
              <a:spcBef>
                <a:spcPts val="0"/>
              </a:spcBef>
              <a:buSzTx/>
              <a:buNone/>
              <a:tabLst>
                <a:tab pos="139700" algn="l"/>
                <a:tab pos="457200" algn="l"/>
              </a:tabLst>
              <a:defRPr sz="1600">
                <a:latin typeface="Consolas"/>
                <a:ea typeface="Consolas"/>
                <a:cs typeface="Consolas"/>
                <a:sym typeface="Consolas"/>
              </a:defRPr>
            </a:pPr>
            <a:r>
              <a:t>所有记录(行数据)节点都是按键值(主键)的大</a:t>
            </a:r>
          </a:p>
          <a:p>
            <a:pPr marL="457200" indent="-457200" defTabSz="457200">
              <a:lnSpc>
                <a:spcPts val="3700"/>
              </a:lnSpc>
              <a:spcBef>
                <a:spcPts val="0"/>
              </a:spcBef>
              <a:buSzTx/>
              <a:buNone/>
              <a:tabLst>
                <a:tab pos="139700" algn="l"/>
                <a:tab pos="457200" algn="l"/>
              </a:tabLst>
              <a:defRPr sz="1600">
                <a:latin typeface="Consolas"/>
                <a:ea typeface="Consolas"/>
                <a:cs typeface="Consolas"/>
                <a:sym typeface="Consolas"/>
              </a:defRPr>
            </a:pPr>
            <a:r>
              <a:t>小顺序存放在同一层的叶节点中，各叶子节点通</a:t>
            </a:r>
          </a:p>
          <a:p>
            <a:pPr marL="457200" indent="-457200" defTabSz="457200">
              <a:lnSpc>
                <a:spcPts val="3700"/>
              </a:lnSpc>
              <a:spcBef>
                <a:spcPts val="0"/>
              </a:spcBef>
              <a:buSzTx/>
              <a:buNone/>
              <a:tabLst>
                <a:tab pos="139700" algn="l"/>
                <a:tab pos="457200" algn="l"/>
              </a:tabLst>
              <a:defRPr sz="1600">
                <a:latin typeface="Consolas"/>
                <a:ea typeface="Consolas"/>
                <a:cs typeface="Consolas"/>
                <a:sym typeface="Consolas"/>
              </a:defRPr>
            </a:pPr>
            <a:r>
              <a:t>过指针连接</a:t>
            </a:r>
          </a:p>
          <a:p>
            <a:pPr marL="457200" indent="-457200" defTabSz="457200">
              <a:lnSpc>
                <a:spcPts val="3900"/>
              </a:lnSpc>
              <a:spcBef>
                <a:spcPts val="0"/>
              </a:spcBef>
              <a:buSzTx/>
              <a:buNone/>
              <a:tabLst>
                <a:tab pos="139700" algn="l"/>
                <a:tab pos="457200" algn="l"/>
              </a:tabLst>
              <a:defRPr sz="1800">
                <a:latin typeface="Consolas"/>
                <a:ea typeface="Consolas"/>
                <a:cs typeface="Consolas"/>
                <a:sym typeface="Consolas"/>
              </a:defRPr>
            </a:pPr>
          </a:p>
          <a:p>
            <a:pPr marL="457200" indent="-457200" defTabSz="457200">
              <a:lnSpc>
                <a:spcPct val="150000"/>
              </a:lnSpc>
              <a:spcBef>
                <a:spcPts val="0"/>
              </a:spcBef>
              <a:buSzTx/>
              <a:buNone/>
              <a:tabLst>
                <a:tab pos="139700" algn="l"/>
                <a:tab pos="457200" algn="l"/>
              </a:tabLst>
              <a:defRPr sz="1800">
                <a:solidFill>
                  <a:srgbClr val="0433FF"/>
                </a:solidFill>
                <a:latin typeface="Consolas"/>
                <a:ea typeface="Consolas"/>
                <a:cs typeface="Consolas"/>
                <a:sym typeface="Consolas"/>
              </a:defRPr>
            </a:pPr>
            <a:r>
              <a:t>secondary key</a:t>
            </a:r>
          </a:p>
          <a:p>
            <a:pPr marL="457200" indent="-457200" defTabSz="457200">
              <a:lnSpc>
                <a:spcPts val="3700"/>
              </a:lnSpc>
              <a:spcBef>
                <a:spcPts val="0"/>
              </a:spcBef>
              <a:buSzTx/>
              <a:buNone/>
              <a:tabLst>
                <a:tab pos="139700" algn="l"/>
                <a:tab pos="457200" algn="l"/>
              </a:tabLst>
              <a:defRPr sz="1600">
                <a:latin typeface="Consolas"/>
                <a:ea typeface="Consolas"/>
                <a:cs typeface="Consolas"/>
                <a:sym typeface="Consolas"/>
              </a:defRPr>
            </a:pPr>
            <a:r>
              <a:t>所有记录(主键值)节点都是按键值(索引字段)</a:t>
            </a:r>
          </a:p>
          <a:p>
            <a:pPr marL="457200" indent="-457200" defTabSz="457200">
              <a:lnSpc>
                <a:spcPts val="3700"/>
              </a:lnSpc>
              <a:spcBef>
                <a:spcPts val="0"/>
              </a:spcBef>
              <a:buSzTx/>
              <a:buNone/>
              <a:tabLst>
                <a:tab pos="139700" algn="l"/>
                <a:tab pos="457200" algn="l"/>
              </a:tabLst>
              <a:defRPr sz="1600">
                <a:latin typeface="Consolas"/>
                <a:ea typeface="Consolas"/>
                <a:cs typeface="Consolas"/>
                <a:sym typeface="Consolas"/>
              </a:defRPr>
            </a:pPr>
            <a:r>
              <a:t>的大小顺序存放在同一层的叶节点中，各叶节</a:t>
            </a:r>
          </a:p>
          <a:p>
            <a:pPr marL="457200" indent="-457200" defTabSz="457200">
              <a:lnSpc>
                <a:spcPts val="3700"/>
              </a:lnSpc>
              <a:spcBef>
                <a:spcPts val="0"/>
              </a:spcBef>
              <a:buSzTx/>
              <a:buNone/>
              <a:tabLst>
                <a:tab pos="139700" algn="l"/>
                <a:tab pos="457200" algn="l"/>
              </a:tabLst>
              <a:defRPr sz="1600">
                <a:latin typeface="Consolas"/>
                <a:ea typeface="Consolas"/>
                <a:cs typeface="Consolas"/>
                <a:sym typeface="Consolas"/>
              </a:defRPr>
            </a:pPr>
            <a:r>
              <a:t>点通过指针连接</a:t>
            </a:r>
          </a:p>
        </p:txBody>
      </p:sp>
      <p:pic>
        <p:nvPicPr>
          <p:cNvPr id="216" name="图像" descr="图像"/>
          <p:cNvPicPr>
            <a:picLocks noChangeAspect="1"/>
          </p:cNvPicPr>
          <p:nvPr/>
        </p:nvPicPr>
        <p:blipFill>
          <a:blip r:embed="rId2">
            <a:extLst/>
          </a:blip>
          <a:stretch>
            <a:fillRect/>
          </a:stretch>
        </p:blipFill>
        <p:spPr>
          <a:xfrm>
            <a:off x="6124971" y="5678983"/>
            <a:ext cx="6371929" cy="3081934"/>
          </a:xfrm>
          <a:prstGeom prst="rect">
            <a:avLst/>
          </a:prstGeom>
          <a:ln w="12700">
            <a:miter lim="400000"/>
          </a:ln>
        </p:spPr>
      </p:pic>
      <p:pic>
        <p:nvPicPr>
          <p:cNvPr id="217" name="图像" descr="图像"/>
          <p:cNvPicPr>
            <a:picLocks noChangeAspect="1"/>
          </p:cNvPicPr>
          <p:nvPr/>
        </p:nvPicPr>
        <p:blipFill>
          <a:blip r:embed="rId3">
            <a:extLst/>
          </a:blip>
          <a:stretch>
            <a:fillRect/>
          </a:stretch>
        </p:blipFill>
        <p:spPr>
          <a:xfrm>
            <a:off x="6101605" y="2159555"/>
            <a:ext cx="6642845" cy="326279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iDB表数据与kv的映射关系(1)"/>
          <p:cNvSpPr txBox="1"/>
          <p:nvPr>
            <p:ph type="title"/>
          </p:nvPr>
        </p:nvSpPr>
        <p:spPr>
          <a:xfrm>
            <a:off x="952500" y="650308"/>
            <a:ext cx="11099800" cy="2159001"/>
          </a:xfrm>
          <a:prstGeom prst="rect">
            <a:avLst/>
          </a:prstGeom>
        </p:spPr>
        <p:txBody>
          <a:bodyPr/>
          <a:lstStyle>
            <a:lvl1pPr algn="l">
              <a:defRPr sz="4500">
                <a:latin typeface="Consolas"/>
                <a:ea typeface="Consolas"/>
                <a:cs typeface="Consolas"/>
                <a:sym typeface="Consolas"/>
              </a:defRPr>
            </a:lvl1pPr>
          </a:lstStyle>
          <a:p>
            <a:pPr/>
            <a:r>
              <a:t>TiDB表数据与kv的映射关系(1)</a:t>
            </a:r>
          </a:p>
        </p:txBody>
      </p:sp>
      <p:sp>
        <p:nvSpPr>
          <p:cNvPr id="220" name="row-key"/>
          <p:cNvSpPr/>
          <p:nvPr/>
        </p:nvSpPr>
        <p:spPr>
          <a:xfrm>
            <a:off x="3445742" y="3614024"/>
            <a:ext cx="1401874" cy="884987"/>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row-key</a:t>
            </a:r>
          </a:p>
        </p:txBody>
      </p:sp>
      <p:sp>
        <p:nvSpPr>
          <p:cNvPr id="221" name="column-1"/>
          <p:cNvSpPr/>
          <p:nvPr/>
        </p:nvSpPr>
        <p:spPr>
          <a:xfrm>
            <a:off x="6475681" y="3614024"/>
            <a:ext cx="1696755" cy="884987"/>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column-1</a:t>
            </a:r>
          </a:p>
        </p:txBody>
      </p:sp>
      <p:sp>
        <p:nvSpPr>
          <p:cNvPr id="222" name="column-2"/>
          <p:cNvSpPr/>
          <p:nvPr/>
        </p:nvSpPr>
        <p:spPr>
          <a:xfrm>
            <a:off x="8110283" y="3614024"/>
            <a:ext cx="1696755" cy="884987"/>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column-2</a:t>
            </a:r>
          </a:p>
        </p:txBody>
      </p:sp>
      <p:sp>
        <p:nvSpPr>
          <p:cNvPr id="223" name="column-3"/>
          <p:cNvSpPr/>
          <p:nvPr/>
        </p:nvSpPr>
        <p:spPr>
          <a:xfrm>
            <a:off x="9800501" y="3614024"/>
            <a:ext cx="1696755" cy="884987"/>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column-3</a:t>
            </a:r>
          </a:p>
        </p:txBody>
      </p:sp>
      <p:sp>
        <p:nvSpPr>
          <p:cNvPr id="224" name="index-key"/>
          <p:cNvSpPr/>
          <p:nvPr/>
        </p:nvSpPr>
        <p:spPr>
          <a:xfrm>
            <a:off x="3204184" y="5546431"/>
            <a:ext cx="1643432" cy="884987"/>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index-key</a:t>
            </a:r>
          </a:p>
        </p:txBody>
      </p:sp>
      <p:sp>
        <p:nvSpPr>
          <p:cNvPr id="225" name="row-id(unit64)"/>
          <p:cNvSpPr/>
          <p:nvPr/>
        </p:nvSpPr>
        <p:spPr>
          <a:xfrm>
            <a:off x="6479006" y="5546431"/>
            <a:ext cx="2419939" cy="884987"/>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row-id(unit64)</a:t>
            </a:r>
          </a:p>
        </p:txBody>
      </p:sp>
      <p:sp>
        <p:nvSpPr>
          <p:cNvPr id="226" name="行数据"/>
          <p:cNvSpPr txBox="1"/>
          <p:nvPr/>
        </p:nvSpPr>
        <p:spPr>
          <a:xfrm>
            <a:off x="1291056" y="3796167"/>
            <a:ext cx="1028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pPr/>
            <a:r>
              <a:t>行数据</a:t>
            </a:r>
          </a:p>
        </p:txBody>
      </p:sp>
      <p:sp>
        <p:nvSpPr>
          <p:cNvPr id="227" name="索引"/>
          <p:cNvSpPr txBox="1"/>
          <p:nvPr/>
        </p:nvSpPr>
        <p:spPr>
          <a:xfrm>
            <a:off x="1443456" y="5700035"/>
            <a:ext cx="723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pPr/>
            <a:r>
              <a:t>索引</a:t>
            </a:r>
          </a:p>
        </p:txBody>
      </p:sp>
      <p:sp>
        <p:nvSpPr>
          <p:cNvPr id="228" name="线条"/>
          <p:cNvSpPr/>
          <p:nvPr/>
        </p:nvSpPr>
        <p:spPr>
          <a:xfrm>
            <a:off x="4839932" y="4088024"/>
            <a:ext cx="1643433" cy="1"/>
          </a:xfrm>
          <a:prstGeom prst="line">
            <a:avLst/>
          </a:prstGeom>
          <a:ln w="254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9" name="线条"/>
          <p:cNvSpPr/>
          <p:nvPr/>
        </p:nvSpPr>
        <p:spPr>
          <a:xfrm>
            <a:off x="4839932" y="5988924"/>
            <a:ext cx="1643433" cy="1"/>
          </a:xfrm>
          <a:prstGeom prst="line">
            <a:avLst/>
          </a:prstGeom>
          <a:ln w="254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iDB表数据与kv的映射关系(2)"/>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TiDB表数据与kv的映射关系(2)</a:t>
            </a:r>
          </a:p>
        </p:txBody>
      </p:sp>
      <p:sp>
        <p:nvSpPr>
          <p:cNvPr id="232" name="table-id"/>
          <p:cNvSpPr/>
          <p:nvPr/>
        </p:nvSpPr>
        <p:spPr>
          <a:xfrm>
            <a:off x="1104469" y="3082201"/>
            <a:ext cx="1401875" cy="884987"/>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table-id</a:t>
            </a:r>
          </a:p>
        </p:txBody>
      </p:sp>
      <p:sp>
        <p:nvSpPr>
          <p:cNvPr id="233" name="_r"/>
          <p:cNvSpPr/>
          <p:nvPr/>
        </p:nvSpPr>
        <p:spPr>
          <a:xfrm>
            <a:off x="2835511" y="3082201"/>
            <a:ext cx="814120" cy="884987"/>
          </a:xfrm>
          <a:prstGeom prst="roundRect">
            <a:avLst>
              <a:gd name="adj" fmla="val 23400"/>
            </a:avLst>
          </a:prstGeom>
          <a:solidFill>
            <a:schemeClr val="accent4">
              <a:hueOff val="-1081314"/>
              <a:satOff val="4338"/>
              <a:lumOff val="-8931"/>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_r</a:t>
            </a:r>
          </a:p>
        </p:txBody>
      </p:sp>
      <p:sp>
        <p:nvSpPr>
          <p:cNvPr id="234" name="empty"/>
          <p:cNvSpPr/>
          <p:nvPr/>
        </p:nvSpPr>
        <p:spPr>
          <a:xfrm>
            <a:off x="11000778" y="7391772"/>
            <a:ext cx="1696755" cy="884988"/>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empty</a:t>
            </a:r>
          </a:p>
        </p:txBody>
      </p:sp>
      <p:sp>
        <p:nvSpPr>
          <p:cNvPr id="235" name="index-id"/>
          <p:cNvSpPr/>
          <p:nvPr/>
        </p:nvSpPr>
        <p:spPr>
          <a:xfrm>
            <a:off x="3978797" y="5297906"/>
            <a:ext cx="1643433" cy="884988"/>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index-id</a:t>
            </a:r>
          </a:p>
        </p:txBody>
      </p:sp>
      <p:sp>
        <p:nvSpPr>
          <p:cNvPr id="236" name="row-id"/>
          <p:cNvSpPr/>
          <p:nvPr/>
        </p:nvSpPr>
        <p:spPr>
          <a:xfrm>
            <a:off x="3978797" y="3082201"/>
            <a:ext cx="1401875" cy="884987"/>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row-id</a:t>
            </a:r>
          </a:p>
        </p:txBody>
      </p:sp>
      <p:sp>
        <p:nvSpPr>
          <p:cNvPr id="237" name="row key编码方式"/>
          <p:cNvSpPr txBox="1"/>
          <p:nvPr/>
        </p:nvSpPr>
        <p:spPr>
          <a:xfrm>
            <a:off x="1128868" y="2271336"/>
            <a:ext cx="246861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pPr/>
            <a:r>
              <a:t>row key编码方式</a:t>
            </a:r>
          </a:p>
        </p:txBody>
      </p:sp>
      <p:sp>
        <p:nvSpPr>
          <p:cNvPr id="238" name="unique index key 编码方式"/>
          <p:cNvSpPr txBox="1"/>
          <p:nvPr/>
        </p:nvSpPr>
        <p:spPr>
          <a:xfrm>
            <a:off x="1194268" y="4372197"/>
            <a:ext cx="389111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pPr/>
            <a:r>
              <a:t>unique index key 编码方式</a:t>
            </a:r>
          </a:p>
        </p:txBody>
      </p:sp>
      <p:sp>
        <p:nvSpPr>
          <p:cNvPr id="239" name="table-id"/>
          <p:cNvSpPr/>
          <p:nvPr/>
        </p:nvSpPr>
        <p:spPr>
          <a:xfrm>
            <a:off x="1104469" y="5297906"/>
            <a:ext cx="1401875" cy="884988"/>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table-id</a:t>
            </a:r>
          </a:p>
        </p:txBody>
      </p:sp>
      <p:sp>
        <p:nvSpPr>
          <p:cNvPr id="240" name="_i"/>
          <p:cNvSpPr/>
          <p:nvPr/>
        </p:nvSpPr>
        <p:spPr>
          <a:xfrm>
            <a:off x="2835511" y="5297906"/>
            <a:ext cx="814120" cy="884988"/>
          </a:xfrm>
          <a:prstGeom prst="roundRect">
            <a:avLst>
              <a:gd name="adj" fmla="val 23400"/>
            </a:avLst>
          </a:prstGeom>
          <a:solidFill>
            <a:schemeClr val="accent4">
              <a:hueOff val="-1081314"/>
              <a:satOff val="4338"/>
              <a:lumOff val="-8931"/>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_i</a:t>
            </a:r>
          </a:p>
        </p:txBody>
      </p:sp>
      <p:sp>
        <p:nvSpPr>
          <p:cNvPr id="241" name="index-content"/>
          <p:cNvSpPr/>
          <p:nvPr/>
        </p:nvSpPr>
        <p:spPr>
          <a:xfrm>
            <a:off x="5951396" y="5297906"/>
            <a:ext cx="2263239" cy="884988"/>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index-content</a:t>
            </a:r>
          </a:p>
        </p:txBody>
      </p:sp>
      <p:sp>
        <p:nvSpPr>
          <p:cNvPr id="242" name="non unique index key 编码方式"/>
          <p:cNvSpPr txBox="1"/>
          <p:nvPr/>
        </p:nvSpPr>
        <p:spPr>
          <a:xfrm>
            <a:off x="1240893" y="6596566"/>
            <a:ext cx="453434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pPr/>
            <a:r>
              <a:t>non unique index key 编码方式</a:t>
            </a:r>
          </a:p>
        </p:txBody>
      </p:sp>
      <p:sp>
        <p:nvSpPr>
          <p:cNvPr id="243" name="table-id"/>
          <p:cNvSpPr/>
          <p:nvPr/>
        </p:nvSpPr>
        <p:spPr>
          <a:xfrm>
            <a:off x="1104469" y="7391772"/>
            <a:ext cx="1401875" cy="884988"/>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table-id</a:t>
            </a:r>
          </a:p>
        </p:txBody>
      </p:sp>
      <p:sp>
        <p:nvSpPr>
          <p:cNvPr id="244" name="_i"/>
          <p:cNvSpPr/>
          <p:nvPr/>
        </p:nvSpPr>
        <p:spPr>
          <a:xfrm>
            <a:off x="2835511" y="7391772"/>
            <a:ext cx="814120" cy="884988"/>
          </a:xfrm>
          <a:prstGeom prst="roundRect">
            <a:avLst>
              <a:gd name="adj" fmla="val 23400"/>
            </a:avLst>
          </a:prstGeom>
          <a:solidFill>
            <a:schemeClr val="accent4">
              <a:hueOff val="-1081314"/>
              <a:satOff val="4338"/>
              <a:lumOff val="-8931"/>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_i</a:t>
            </a:r>
          </a:p>
        </p:txBody>
      </p:sp>
      <p:sp>
        <p:nvSpPr>
          <p:cNvPr id="245" name="index-id"/>
          <p:cNvSpPr/>
          <p:nvPr/>
        </p:nvSpPr>
        <p:spPr>
          <a:xfrm>
            <a:off x="3978797" y="7391772"/>
            <a:ext cx="1643433" cy="884988"/>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index-id</a:t>
            </a:r>
          </a:p>
        </p:txBody>
      </p:sp>
      <p:sp>
        <p:nvSpPr>
          <p:cNvPr id="246" name="index-content"/>
          <p:cNvSpPr/>
          <p:nvPr/>
        </p:nvSpPr>
        <p:spPr>
          <a:xfrm>
            <a:off x="5951396" y="7391772"/>
            <a:ext cx="2263239" cy="884988"/>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index-content</a:t>
            </a:r>
          </a:p>
        </p:txBody>
      </p:sp>
      <p:sp>
        <p:nvSpPr>
          <p:cNvPr id="247" name="row-id"/>
          <p:cNvSpPr/>
          <p:nvPr/>
        </p:nvSpPr>
        <p:spPr>
          <a:xfrm>
            <a:off x="8377125" y="7391772"/>
            <a:ext cx="1401875" cy="884988"/>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row-id</a:t>
            </a:r>
          </a:p>
        </p:txBody>
      </p:sp>
      <p:sp>
        <p:nvSpPr>
          <p:cNvPr id="248" name="row id"/>
          <p:cNvSpPr/>
          <p:nvPr/>
        </p:nvSpPr>
        <p:spPr>
          <a:xfrm>
            <a:off x="11000778" y="5297906"/>
            <a:ext cx="1696755" cy="884988"/>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row id</a:t>
            </a:r>
          </a:p>
        </p:txBody>
      </p:sp>
      <p:sp>
        <p:nvSpPr>
          <p:cNvPr id="249" name="columns"/>
          <p:cNvSpPr/>
          <p:nvPr/>
        </p:nvSpPr>
        <p:spPr>
          <a:xfrm>
            <a:off x="7487608" y="3082201"/>
            <a:ext cx="1696755" cy="884987"/>
          </a:xfrm>
          <a:prstGeom prst="roundRect">
            <a:avLst>
              <a:gd name="adj" fmla="val 2152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Consolas"/>
                <a:ea typeface="Consolas"/>
                <a:cs typeface="Consolas"/>
                <a:sym typeface="Consolas"/>
              </a:defRPr>
            </a:lvl1pPr>
          </a:lstStyle>
          <a:p>
            <a:pPr/>
            <a:r>
              <a:t>columns</a:t>
            </a:r>
          </a:p>
        </p:txBody>
      </p:sp>
      <p:sp>
        <p:nvSpPr>
          <p:cNvPr id="250" name="线条"/>
          <p:cNvSpPr/>
          <p:nvPr/>
        </p:nvSpPr>
        <p:spPr>
          <a:xfrm>
            <a:off x="5456413" y="3544934"/>
            <a:ext cx="1955454" cy="1"/>
          </a:xfrm>
          <a:prstGeom prst="line">
            <a:avLst/>
          </a:prstGeom>
          <a:ln w="254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51" name="线条"/>
          <p:cNvSpPr/>
          <p:nvPr/>
        </p:nvSpPr>
        <p:spPr>
          <a:xfrm>
            <a:off x="8240149" y="5740400"/>
            <a:ext cx="2735114" cy="0"/>
          </a:xfrm>
          <a:prstGeom prst="line">
            <a:avLst/>
          </a:prstGeom>
          <a:ln w="254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52" name="线条"/>
          <p:cNvSpPr/>
          <p:nvPr/>
        </p:nvSpPr>
        <p:spPr>
          <a:xfrm>
            <a:off x="9803136" y="7834265"/>
            <a:ext cx="1173506" cy="1"/>
          </a:xfrm>
          <a:prstGeom prst="line">
            <a:avLst/>
          </a:prstGeom>
          <a:ln w="254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目录"/>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目录</a:t>
            </a:r>
          </a:p>
        </p:txBody>
      </p:sp>
      <p:sp>
        <p:nvSpPr>
          <p:cNvPr id="123" name="1、数据库架构…"/>
          <p:cNvSpPr txBox="1"/>
          <p:nvPr>
            <p:ph type="body" idx="1"/>
          </p:nvPr>
        </p:nvSpPr>
        <p:spPr>
          <a:xfrm>
            <a:off x="1021618" y="1298771"/>
            <a:ext cx="11212926" cy="4533207"/>
          </a:xfrm>
          <a:prstGeom prst="rect">
            <a:avLst/>
          </a:prstGeom>
        </p:spPr>
        <p:txBody>
          <a:bodyPr/>
          <a:lstStyle/>
          <a:p>
            <a:pPr marL="328929" indent="-328929" defTabSz="432308">
              <a:spcBef>
                <a:spcPts val="3100"/>
              </a:spcBef>
              <a:defRPr sz="2368"/>
            </a:pPr>
          </a:p>
          <a:p>
            <a:pPr marL="0" indent="0" defTabSz="432308">
              <a:spcBef>
                <a:spcPts val="3100"/>
              </a:spcBef>
              <a:buSzTx/>
              <a:buNone/>
              <a:defRPr b="1" sz="2960">
                <a:latin typeface="Helvetica"/>
                <a:ea typeface="Helvetica"/>
                <a:cs typeface="Helvetica"/>
                <a:sym typeface="Helvetica"/>
              </a:defRPr>
            </a:pPr>
            <a:r>
              <a:t>1、数据库架构</a:t>
            </a:r>
          </a:p>
          <a:p>
            <a:pPr marL="0" indent="0" defTabSz="432308">
              <a:spcBef>
                <a:spcPts val="3100"/>
              </a:spcBef>
              <a:buSzTx/>
              <a:buNone/>
              <a:defRPr b="1" sz="2960">
                <a:latin typeface="Helvetica"/>
                <a:ea typeface="Helvetica"/>
                <a:cs typeface="Helvetica"/>
                <a:sym typeface="Helvetica"/>
              </a:defRPr>
            </a:pPr>
            <a:r>
              <a:t>2、SQL优化原理</a:t>
            </a:r>
          </a:p>
          <a:p>
            <a:pPr marL="0" indent="0" defTabSz="432308">
              <a:spcBef>
                <a:spcPts val="3100"/>
              </a:spcBef>
              <a:buSzTx/>
              <a:buNone/>
              <a:defRPr b="1" sz="2960">
                <a:latin typeface="Helvetica"/>
                <a:ea typeface="Helvetica"/>
                <a:cs typeface="Helvetica"/>
                <a:sym typeface="Helvetica"/>
              </a:defRPr>
            </a:pPr>
            <a:r>
              <a:t>3、SQL相关规范</a:t>
            </a:r>
          </a:p>
          <a:p>
            <a:pPr marL="0" indent="0" defTabSz="432308">
              <a:spcBef>
                <a:spcPts val="3100"/>
              </a:spcBef>
              <a:buSzTx/>
              <a:buNone/>
              <a:defRPr sz="2368"/>
            </a:pPr>
            <a:r>
              <a:rPr b="1" sz="2960">
                <a:latin typeface="Helvetica"/>
                <a:ea typeface="Helvetica"/>
                <a:cs typeface="Helvetica"/>
                <a:sym typeface="Helvetica"/>
              </a:rPr>
              <a:t>4、相关场景讨论</a:t>
            </a:r>
            <a:b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TiDB表数据与kv的映射关系(3)"/>
          <p:cNvSpPr txBox="1"/>
          <p:nvPr>
            <p:ph type="title"/>
          </p:nvPr>
        </p:nvSpPr>
        <p:spPr>
          <a:xfrm>
            <a:off x="952500" y="-68919"/>
            <a:ext cx="11099800" cy="2159001"/>
          </a:xfrm>
          <a:prstGeom prst="rect">
            <a:avLst/>
          </a:prstGeom>
        </p:spPr>
        <p:txBody>
          <a:bodyPr/>
          <a:lstStyle>
            <a:lvl1pPr algn="l">
              <a:defRPr sz="4500">
                <a:latin typeface="Consolas"/>
                <a:ea typeface="Consolas"/>
                <a:cs typeface="Consolas"/>
                <a:sym typeface="Consolas"/>
              </a:defRPr>
            </a:lvl1pPr>
          </a:lstStyle>
          <a:p>
            <a:pPr/>
            <a:r>
              <a:t>TiDB表数据与kv的映射关系(3)</a:t>
            </a:r>
          </a:p>
        </p:txBody>
      </p:sp>
      <p:sp>
        <p:nvSpPr>
          <p:cNvPr id="255" name="1、假设 TiDB 中有如下这个表：…"/>
          <p:cNvSpPr txBox="1"/>
          <p:nvPr>
            <p:ph type="body" idx="1"/>
          </p:nvPr>
        </p:nvSpPr>
        <p:spPr>
          <a:xfrm>
            <a:off x="1016000" y="1319051"/>
            <a:ext cx="6631796" cy="8193249"/>
          </a:xfrm>
          <a:prstGeom prst="rect">
            <a:avLst/>
          </a:prstGeom>
        </p:spPr>
        <p:txBody>
          <a:bodyPr/>
          <a:lstStyle/>
          <a:p>
            <a:pPr marL="0" indent="0" defTabSz="246888">
              <a:lnSpc>
                <a:spcPct val="120000"/>
              </a:lnSpc>
              <a:spcBef>
                <a:spcPts val="0"/>
              </a:spcBef>
              <a:buSzTx/>
              <a:buNone/>
              <a:defRPr sz="1620">
                <a:solidFill>
                  <a:srgbClr val="0433FF"/>
                </a:solidFill>
                <a:latin typeface="Consolas"/>
                <a:ea typeface="Consolas"/>
                <a:cs typeface="Consolas"/>
                <a:sym typeface="Consolas"/>
              </a:defRPr>
            </a:pPr>
            <a:r>
              <a:t>1、假设 TiDB 中有如下这个表：</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CREATE TABLE User {</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    ID int,</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    Name varchar(20),</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    Role varchar(20),</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    Age int,</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    PRIMARY KEY (ID),</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    UNIQUE KEY uniqName(Name)</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    KEY idxAge (Age)</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a:t>
            </a:r>
          </a:p>
          <a:p>
            <a:pPr marL="0" indent="0" defTabSz="246888">
              <a:lnSpc>
                <a:spcPts val="2900"/>
              </a:lnSpc>
              <a:spcBef>
                <a:spcPts val="0"/>
              </a:spcBef>
              <a:buSzTx/>
              <a:buNone/>
              <a:defRPr sz="1620">
                <a:solidFill>
                  <a:srgbClr val="30323E"/>
                </a:solidFill>
                <a:latin typeface="Consolas"/>
                <a:ea typeface="Consolas"/>
                <a:cs typeface="Consolas"/>
                <a:sym typeface="Consolas"/>
              </a:defRPr>
            </a:pPr>
          </a:p>
          <a:p>
            <a:pPr marL="0" indent="0" defTabSz="246888">
              <a:lnSpc>
                <a:spcPct val="120000"/>
              </a:lnSpc>
              <a:spcBef>
                <a:spcPts val="0"/>
              </a:spcBef>
              <a:buSzTx/>
              <a:buNone/>
              <a:defRPr sz="1620">
                <a:solidFill>
                  <a:srgbClr val="0433FF"/>
                </a:solidFill>
                <a:latin typeface="Consolas"/>
                <a:ea typeface="Consolas"/>
                <a:cs typeface="Consolas"/>
                <a:sym typeface="Consolas"/>
              </a:defRPr>
            </a:pPr>
            <a:r>
              <a:t>2、假设该表中有3行数据：</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1, "TiDB", "SQL Layer", 10</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2, "TiKV", "KV Engine", 20</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3, "PD", "Manager", 30</a:t>
            </a:r>
          </a:p>
          <a:p>
            <a:pPr marL="0" indent="0" defTabSz="246888">
              <a:lnSpc>
                <a:spcPts val="2900"/>
              </a:lnSpc>
              <a:spcBef>
                <a:spcPts val="0"/>
              </a:spcBef>
              <a:buSzTx/>
              <a:buNone/>
              <a:defRPr sz="1620">
                <a:solidFill>
                  <a:srgbClr val="30323E"/>
                </a:solidFill>
                <a:latin typeface="Consolas"/>
                <a:ea typeface="Consolas"/>
                <a:cs typeface="Consolas"/>
                <a:sym typeface="Consolas"/>
              </a:defRPr>
            </a:pPr>
          </a:p>
          <a:p>
            <a:pPr marL="0" indent="0" defTabSz="246888">
              <a:lnSpc>
                <a:spcPct val="120000"/>
              </a:lnSpc>
              <a:spcBef>
                <a:spcPts val="0"/>
              </a:spcBef>
              <a:buSzTx/>
              <a:buNone/>
              <a:defRPr sz="1620">
                <a:solidFill>
                  <a:srgbClr val="0433FF"/>
                </a:solidFill>
                <a:latin typeface="Consolas"/>
                <a:ea typeface="Consolas"/>
                <a:cs typeface="Consolas"/>
                <a:sym typeface="Consolas"/>
              </a:defRPr>
            </a:pPr>
            <a:r>
              <a:t>3、假设该表的TableID为10，则其存储在TiKV上的表数据为：</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t10_r1 --&gt; ["TiDB", "SQL Layer", 10]</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t10_r2 --&gt; ["TiKV", "KV Engine", 20]</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t10_r3 --&gt; ["PD", "Manager", 30]</a:t>
            </a:r>
          </a:p>
          <a:p>
            <a:pPr marL="0" indent="0" defTabSz="246888">
              <a:lnSpc>
                <a:spcPts val="2900"/>
              </a:lnSpc>
              <a:spcBef>
                <a:spcPts val="0"/>
              </a:spcBef>
              <a:buSzTx/>
              <a:buNone/>
              <a:defRPr sz="1620">
                <a:solidFill>
                  <a:srgbClr val="30323E"/>
                </a:solidFill>
                <a:latin typeface="Consolas"/>
                <a:ea typeface="Consolas"/>
                <a:cs typeface="Consolas"/>
                <a:sym typeface="Consolas"/>
              </a:defRPr>
            </a:pPr>
          </a:p>
          <a:p>
            <a:pPr marL="0" indent="0" defTabSz="246888">
              <a:lnSpc>
                <a:spcPct val="120000"/>
              </a:lnSpc>
              <a:spcBef>
                <a:spcPts val="0"/>
              </a:spcBef>
              <a:buSzTx/>
              <a:buNone/>
              <a:defRPr sz="1620">
                <a:solidFill>
                  <a:srgbClr val="0433FF"/>
                </a:solidFill>
                <a:latin typeface="Consolas"/>
                <a:ea typeface="Consolas"/>
                <a:cs typeface="Consolas"/>
                <a:sym typeface="Consolas"/>
              </a:defRPr>
            </a:pPr>
            <a:r>
              <a:t>4、假设这个索引的IndexID为1，则其存储在TiKV上的索引数据为： </a:t>
            </a:r>
          </a:p>
          <a:p>
            <a:pPr marL="0" indent="0" defTabSz="246888">
              <a:lnSpc>
                <a:spcPct val="120000"/>
              </a:lnSpc>
              <a:spcBef>
                <a:spcPts val="0"/>
              </a:spcBef>
              <a:buSzTx/>
              <a:buNone/>
              <a:defRPr sz="1620">
                <a:latin typeface="Consolas"/>
                <a:ea typeface="Consolas"/>
                <a:cs typeface="Consolas"/>
                <a:sym typeface="Consolas"/>
              </a:defRPr>
            </a:pPr>
            <a:r>
              <a:t>t10_i1_PD   --&gt; 3</a:t>
            </a:r>
          </a:p>
          <a:p>
            <a:pPr marL="0" indent="0" defTabSz="246888">
              <a:lnSpc>
                <a:spcPts val="2900"/>
              </a:lnSpc>
              <a:spcBef>
                <a:spcPts val="0"/>
              </a:spcBef>
              <a:buSzTx/>
              <a:buNone/>
              <a:defRPr sz="1620">
                <a:latin typeface="Consolas"/>
                <a:ea typeface="Consolas"/>
                <a:cs typeface="Consolas"/>
                <a:sym typeface="Consolas"/>
              </a:defRPr>
            </a:pPr>
            <a:r>
              <a:t>t10_i1_TiDB --&gt; 1</a:t>
            </a:r>
          </a:p>
          <a:p>
            <a:pPr marL="0" indent="0" defTabSz="246888">
              <a:lnSpc>
                <a:spcPts val="2900"/>
              </a:lnSpc>
              <a:spcBef>
                <a:spcPts val="0"/>
              </a:spcBef>
              <a:buSzTx/>
              <a:buNone/>
              <a:defRPr sz="1620">
                <a:latin typeface="Consolas"/>
                <a:ea typeface="Consolas"/>
                <a:cs typeface="Consolas"/>
                <a:sym typeface="Consolas"/>
              </a:defRPr>
            </a:pPr>
            <a:r>
              <a:t>t10_i1_TiKV --&gt; 2</a:t>
            </a:r>
          </a:p>
          <a:p>
            <a:pPr marL="0" indent="0" defTabSz="246888">
              <a:lnSpc>
                <a:spcPts val="2900"/>
              </a:lnSpc>
              <a:spcBef>
                <a:spcPts val="0"/>
              </a:spcBef>
              <a:buSzTx/>
              <a:buNone/>
              <a:defRPr sz="1620">
                <a:solidFill>
                  <a:srgbClr val="30323E"/>
                </a:solidFill>
                <a:latin typeface="Consolas"/>
                <a:ea typeface="Consolas"/>
                <a:cs typeface="Consolas"/>
                <a:sym typeface="Consolas"/>
              </a:defRPr>
            </a:pPr>
          </a:p>
          <a:p>
            <a:pPr marL="0" indent="0" defTabSz="246888">
              <a:lnSpc>
                <a:spcPct val="120000"/>
              </a:lnSpc>
              <a:spcBef>
                <a:spcPts val="0"/>
              </a:spcBef>
              <a:buSzTx/>
              <a:buNone/>
              <a:defRPr sz="1620">
                <a:solidFill>
                  <a:srgbClr val="0433FF"/>
                </a:solidFill>
                <a:latin typeface="Consolas"/>
                <a:ea typeface="Consolas"/>
                <a:cs typeface="Consolas"/>
                <a:sym typeface="Consolas"/>
              </a:defRPr>
            </a:pPr>
            <a:r>
              <a:t>5、假设这个索引的IndexID为2，则其存储在TiKV上的索引数据为：</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t10_i2_10_1 --&gt; null</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t10_i2_20_2 --&gt; null</a:t>
            </a:r>
          </a:p>
          <a:p>
            <a:pPr marL="0" indent="0" defTabSz="246888">
              <a:lnSpc>
                <a:spcPts val="2900"/>
              </a:lnSpc>
              <a:spcBef>
                <a:spcPts val="0"/>
              </a:spcBef>
              <a:buSzTx/>
              <a:buNone/>
              <a:defRPr sz="1620">
                <a:solidFill>
                  <a:srgbClr val="30323E"/>
                </a:solidFill>
                <a:latin typeface="Consolas"/>
                <a:ea typeface="Consolas"/>
                <a:cs typeface="Consolas"/>
                <a:sym typeface="Consolas"/>
              </a:defRPr>
            </a:pPr>
            <a:r>
              <a:t>t10_i2_30_3 --&gt; null</a:t>
            </a:r>
          </a:p>
        </p:txBody>
      </p:sp>
      <p:pic>
        <p:nvPicPr>
          <p:cNvPr id="256" name="图像" descr="图像"/>
          <p:cNvPicPr>
            <a:picLocks noChangeAspect="1"/>
          </p:cNvPicPr>
          <p:nvPr/>
        </p:nvPicPr>
        <p:blipFill>
          <a:blip r:embed="rId2">
            <a:extLst/>
          </a:blip>
          <a:stretch>
            <a:fillRect/>
          </a:stretch>
        </p:blipFill>
        <p:spPr>
          <a:xfrm>
            <a:off x="4970785" y="1619112"/>
            <a:ext cx="7742733" cy="899633"/>
          </a:xfrm>
          <a:prstGeom prst="rect">
            <a:avLst/>
          </a:prstGeom>
          <a:ln w="12700">
            <a:miter lim="400000"/>
          </a:ln>
        </p:spPr>
      </p:pic>
      <p:pic>
        <p:nvPicPr>
          <p:cNvPr id="257" name="图像" descr="图像"/>
          <p:cNvPicPr>
            <a:picLocks noChangeAspect="1"/>
          </p:cNvPicPr>
          <p:nvPr/>
        </p:nvPicPr>
        <p:blipFill>
          <a:blip r:embed="rId3">
            <a:extLst/>
          </a:blip>
          <a:stretch>
            <a:fillRect/>
          </a:stretch>
        </p:blipFill>
        <p:spPr>
          <a:xfrm>
            <a:off x="4995806" y="2688062"/>
            <a:ext cx="7692692" cy="1838824"/>
          </a:xfrm>
          <a:prstGeom prst="rect">
            <a:avLst/>
          </a:prstGeom>
          <a:ln w="12700">
            <a:miter lim="400000"/>
          </a:ln>
        </p:spPr>
      </p:pic>
      <p:sp>
        <p:nvSpPr>
          <p:cNvPr id="258" name="SQL Model"/>
          <p:cNvSpPr txBox="1"/>
          <p:nvPr/>
        </p:nvSpPr>
        <p:spPr>
          <a:xfrm>
            <a:off x="8379093" y="2554278"/>
            <a:ext cx="92611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1100">
                <a:latin typeface="Helvetica"/>
                <a:ea typeface="Helvetica"/>
                <a:cs typeface="Helvetica"/>
                <a:sym typeface="Helvetica"/>
              </a:rPr>
              <a:t>SQL Model</a:t>
            </a:r>
            <a:r>
              <a:t> </a:t>
            </a:r>
          </a:p>
        </p:txBody>
      </p:sp>
      <p:sp>
        <p:nvSpPr>
          <p:cNvPr id="259" name="Key-Value Model"/>
          <p:cNvSpPr txBox="1"/>
          <p:nvPr/>
        </p:nvSpPr>
        <p:spPr>
          <a:xfrm>
            <a:off x="8187518" y="4408478"/>
            <a:ext cx="130926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1100">
                <a:latin typeface="Helvetica"/>
                <a:ea typeface="Helvetica"/>
                <a:cs typeface="Helvetica"/>
                <a:sym typeface="Helvetica"/>
              </a:rPr>
              <a:t>Key-Value Model</a:t>
            </a:r>
            <a:r>
              <a:t>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数据库表关联算法(1)"/>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数据库表关联算法(1)</a:t>
            </a:r>
          </a:p>
        </p:txBody>
      </p:sp>
      <p:sp>
        <p:nvSpPr>
          <p:cNvPr id="262" name="1、Hash join…"/>
          <p:cNvSpPr txBox="1"/>
          <p:nvPr>
            <p:ph type="body" idx="1"/>
          </p:nvPr>
        </p:nvSpPr>
        <p:spPr>
          <a:xfrm>
            <a:off x="1066800" y="1846373"/>
            <a:ext cx="11099800" cy="7788054"/>
          </a:xfrm>
          <a:prstGeom prst="rect">
            <a:avLst/>
          </a:prstGeom>
        </p:spPr>
        <p:txBody>
          <a:bodyPr/>
          <a:lstStyle/>
          <a:p>
            <a:pPr marL="0" indent="0" defTabSz="292607">
              <a:lnSpc>
                <a:spcPts val="3200"/>
              </a:lnSpc>
              <a:spcBef>
                <a:spcPts val="0"/>
              </a:spcBef>
              <a:buSzTx/>
              <a:buNone/>
              <a:defRPr sz="1727">
                <a:solidFill>
                  <a:srgbClr val="0433FF"/>
                </a:solidFill>
                <a:latin typeface="Consolas"/>
                <a:ea typeface="Consolas"/>
                <a:cs typeface="Consolas"/>
                <a:sym typeface="Consolas"/>
              </a:defRPr>
            </a:pPr>
            <a:r>
              <a:t>1、Hash join</a:t>
            </a:r>
          </a:p>
          <a:p>
            <a:pPr marL="0" indent="0" defTabSz="292607">
              <a:lnSpc>
                <a:spcPts val="3200"/>
              </a:lnSpc>
              <a:spcBef>
                <a:spcPts val="0"/>
              </a:spcBef>
              <a:buSzTx/>
              <a:buNone/>
              <a:defRPr sz="1727">
                <a:solidFill>
                  <a:srgbClr val="0433FF"/>
                </a:solidFill>
                <a:latin typeface="Consolas"/>
                <a:ea typeface="Consolas"/>
                <a:cs typeface="Consolas"/>
                <a:sym typeface="Consolas"/>
              </a:defRPr>
            </a:pPr>
          </a:p>
          <a:p>
            <a:pPr marL="0" indent="0" defTabSz="292607">
              <a:lnSpc>
                <a:spcPts val="3200"/>
              </a:lnSpc>
              <a:spcBef>
                <a:spcPts val="0"/>
              </a:spcBef>
              <a:buSzTx/>
              <a:buNone/>
              <a:defRPr sz="1727">
                <a:latin typeface="Consolas"/>
                <a:ea typeface="Consolas"/>
                <a:cs typeface="Consolas"/>
                <a:sym typeface="Consolas"/>
              </a:defRPr>
            </a:pPr>
            <a:r>
              <a:t>select * from t1 join t2 where t1.a = t2.a</a:t>
            </a:r>
          </a:p>
          <a:p>
            <a:pPr marL="0" indent="0" defTabSz="292607">
              <a:lnSpc>
                <a:spcPts val="3200"/>
              </a:lnSpc>
              <a:spcBef>
                <a:spcPts val="0"/>
              </a:spcBef>
              <a:buSzTx/>
              <a:buNone/>
              <a:defRPr sz="1727">
                <a:latin typeface="Consolas"/>
                <a:ea typeface="Consolas"/>
                <a:cs typeface="Consolas"/>
                <a:sym typeface="Consolas"/>
              </a:defRPr>
            </a:pPr>
            <a:r>
              <a:t>select * from t1 join t2 where t1.a = t2.a where t1.b &gt; ?</a:t>
            </a:r>
          </a:p>
          <a:p>
            <a:pPr marL="0" indent="0" defTabSz="292607">
              <a:lnSpc>
                <a:spcPts val="3200"/>
              </a:lnSpc>
              <a:spcBef>
                <a:spcPts val="0"/>
              </a:spcBef>
              <a:buSzTx/>
              <a:buNone/>
              <a:defRPr sz="1727">
                <a:latin typeface="Consolas"/>
                <a:ea typeface="Consolas"/>
                <a:cs typeface="Consolas"/>
                <a:sym typeface="Consolas"/>
              </a:defRPr>
            </a:pPr>
          </a:p>
          <a:p>
            <a:pPr marL="168909" indent="-168909" defTabSz="292607">
              <a:lnSpc>
                <a:spcPct val="120000"/>
              </a:lnSpc>
              <a:spcBef>
                <a:spcPts val="0"/>
              </a:spcBef>
              <a:defRPr sz="1727">
                <a:latin typeface="Consolas"/>
                <a:ea typeface="Consolas"/>
                <a:cs typeface="Consolas"/>
                <a:sym typeface="Consolas"/>
              </a:defRPr>
            </a:pPr>
            <a:r>
              <a:t>选取其中一个表(以t1为例)，利用等值条件建立hash table</a:t>
            </a:r>
          </a:p>
          <a:p>
            <a:pPr marL="168909" indent="-168909" defTabSz="292607">
              <a:lnSpc>
                <a:spcPct val="120000"/>
              </a:lnSpc>
              <a:spcBef>
                <a:spcPts val="0"/>
              </a:spcBef>
              <a:defRPr sz="1727">
                <a:latin typeface="Consolas"/>
                <a:ea typeface="Consolas"/>
                <a:cs typeface="Consolas"/>
                <a:sym typeface="Consolas"/>
              </a:defRPr>
            </a:pPr>
            <a:r>
              <a:t>首先读取t1的数据，建立t1.a的hash table</a:t>
            </a:r>
          </a:p>
          <a:p>
            <a:pPr marL="168909" indent="-168909" defTabSz="292607">
              <a:lnSpc>
                <a:spcPct val="120000"/>
              </a:lnSpc>
              <a:spcBef>
                <a:spcPts val="0"/>
              </a:spcBef>
              <a:defRPr sz="1727">
                <a:latin typeface="Consolas"/>
                <a:ea typeface="Consolas"/>
                <a:cs typeface="Consolas"/>
                <a:sym typeface="Consolas"/>
              </a:defRPr>
            </a:pPr>
            <a:r>
              <a:t>等待hash table建立完毕后，开始读取t2的数据，每一条数据都询问hash table中是否有对应的值，如果有则做拼接操作将两行拼接成一行输出结果</a:t>
            </a:r>
          </a:p>
          <a:p>
            <a:pPr marL="168909" indent="-168909" defTabSz="292607">
              <a:lnSpc>
                <a:spcPct val="150000"/>
              </a:lnSpc>
              <a:spcBef>
                <a:spcPts val="0"/>
              </a:spcBef>
              <a:defRPr sz="1727">
                <a:latin typeface="Consolas"/>
                <a:ea typeface="Consolas"/>
                <a:cs typeface="Consolas"/>
                <a:sym typeface="Consolas"/>
              </a:defRPr>
            </a:pPr>
            <a:r>
              <a:t>如果是outer join，t2发现t1没有对应的值时，就拼接一个纯Null的行</a:t>
            </a:r>
          </a:p>
          <a:p>
            <a:pPr marL="0" indent="0" defTabSz="292607">
              <a:lnSpc>
                <a:spcPts val="3200"/>
              </a:lnSpc>
              <a:spcBef>
                <a:spcPts val="0"/>
              </a:spcBef>
              <a:buSzTx/>
              <a:buNone/>
              <a:defRPr sz="1727">
                <a:solidFill>
                  <a:srgbClr val="0433FF"/>
                </a:solidFill>
                <a:latin typeface="Consolas"/>
                <a:ea typeface="Consolas"/>
                <a:cs typeface="Consolas"/>
                <a:sym typeface="Consolas"/>
              </a:defRPr>
            </a:pPr>
            <a:r>
              <a:t>2、Merge Join</a:t>
            </a:r>
          </a:p>
          <a:p>
            <a:pPr marL="0" indent="0" defTabSz="292607">
              <a:lnSpc>
                <a:spcPts val="3200"/>
              </a:lnSpc>
              <a:spcBef>
                <a:spcPts val="0"/>
              </a:spcBef>
              <a:buSzTx/>
              <a:buNone/>
              <a:defRPr sz="1727">
                <a:solidFill>
                  <a:srgbClr val="0433FF"/>
                </a:solidFill>
                <a:latin typeface="Consolas"/>
                <a:ea typeface="Consolas"/>
                <a:cs typeface="Consolas"/>
                <a:sym typeface="Consolas"/>
              </a:defRPr>
            </a:pPr>
          </a:p>
          <a:p>
            <a:pPr marL="168909" indent="-168909" defTabSz="292607">
              <a:lnSpc>
                <a:spcPts val="3200"/>
              </a:lnSpc>
              <a:spcBef>
                <a:spcPts val="0"/>
              </a:spcBef>
              <a:defRPr sz="1727">
                <a:latin typeface="Consolas"/>
                <a:ea typeface="Consolas"/>
                <a:cs typeface="Consolas"/>
                <a:sym typeface="Consolas"/>
              </a:defRPr>
            </a:pPr>
            <a:r>
              <a:t>将关联表的关联列各自做排序，然后从各自的排序表中抽取数据，到另一个排序表中做匹配</a:t>
            </a:r>
          </a:p>
          <a:p>
            <a:pPr marL="168909" indent="-168909" defTabSz="292607">
              <a:lnSpc>
                <a:spcPts val="3200"/>
              </a:lnSpc>
              <a:spcBef>
                <a:spcPts val="0"/>
              </a:spcBef>
              <a:defRPr sz="1727">
                <a:latin typeface="Consolas"/>
                <a:ea typeface="Consolas"/>
                <a:cs typeface="Consolas"/>
                <a:sym typeface="Consolas"/>
              </a:defRPr>
            </a:pPr>
            <a:r>
              <a:t>merge join需要做更多的排序，所以消耗的资源更多</a:t>
            </a:r>
          </a:p>
          <a:p>
            <a:pPr marL="0" indent="0" defTabSz="292607">
              <a:lnSpc>
                <a:spcPts val="3200"/>
              </a:lnSpc>
              <a:spcBef>
                <a:spcPts val="0"/>
              </a:spcBef>
              <a:buSzTx/>
              <a:buNone/>
              <a:defRPr sz="1727">
                <a:solidFill>
                  <a:srgbClr val="0433FF"/>
                </a:solidFill>
                <a:latin typeface="Consolas"/>
                <a:ea typeface="Consolas"/>
                <a:cs typeface="Consolas"/>
                <a:sym typeface="Consolas"/>
              </a:defRPr>
            </a:pPr>
          </a:p>
          <a:p>
            <a:pPr marL="0" indent="0" defTabSz="292607">
              <a:lnSpc>
                <a:spcPts val="3200"/>
              </a:lnSpc>
              <a:spcBef>
                <a:spcPts val="0"/>
              </a:spcBef>
              <a:buSzTx/>
              <a:buNone/>
              <a:defRPr sz="1727">
                <a:solidFill>
                  <a:srgbClr val="0433FF"/>
                </a:solidFill>
                <a:latin typeface="Consolas"/>
                <a:ea typeface="Consolas"/>
                <a:cs typeface="Consolas"/>
                <a:sym typeface="Consolas"/>
              </a:defRPr>
            </a:pPr>
            <a:r>
              <a:t>3、Nested Loop Join</a:t>
            </a:r>
          </a:p>
          <a:p>
            <a:pPr marL="0" indent="0" defTabSz="292607">
              <a:lnSpc>
                <a:spcPts val="3200"/>
              </a:lnSpc>
              <a:spcBef>
                <a:spcPts val="0"/>
              </a:spcBef>
              <a:buSzTx/>
              <a:buNone/>
              <a:defRPr sz="1727">
                <a:solidFill>
                  <a:srgbClr val="0433FF"/>
                </a:solidFill>
                <a:latin typeface="Consolas"/>
                <a:ea typeface="Consolas"/>
                <a:cs typeface="Consolas"/>
                <a:sym typeface="Consolas"/>
              </a:defRPr>
            </a:pPr>
          </a:p>
          <a:p>
            <a:pPr marL="0" indent="0" defTabSz="292607">
              <a:lnSpc>
                <a:spcPts val="3200"/>
              </a:lnSpc>
              <a:spcBef>
                <a:spcPts val="0"/>
              </a:spcBef>
              <a:buSzTx/>
              <a:buNone/>
              <a:defRPr sz="1727">
                <a:latin typeface="Consolas"/>
                <a:ea typeface="Consolas"/>
                <a:cs typeface="Consolas"/>
                <a:sym typeface="Consolas"/>
              </a:defRPr>
            </a:pPr>
            <a:r>
              <a:t>for each tuple r in R do</a:t>
            </a:r>
          </a:p>
          <a:p>
            <a:pPr marL="0" indent="0" defTabSz="292607">
              <a:lnSpc>
                <a:spcPts val="3200"/>
              </a:lnSpc>
              <a:spcBef>
                <a:spcPts val="0"/>
              </a:spcBef>
              <a:buSzTx/>
              <a:buNone/>
              <a:defRPr sz="1727">
                <a:latin typeface="Consolas"/>
                <a:ea typeface="Consolas"/>
                <a:cs typeface="Consolas"/>
                <a:sym typeface="Consolas"/>
              </a:defRPr>
            </a:pPr>
            <a:r>
              <a:t>    for each tuple s in S do</a:t>
            </a:r>
          </a:p>
          <a:p>
            <a:pPr marL="0" indent="0" defTabSz="292607">
              <a:lnSpc>
                <a:spcPts val="3200"/>
              </a:lnSpc>
              <a:spcBef>
                <a:spcPts val="0"/>
              </a:spcBef>
              <a:buSzTx/>
              <a:buNone/>
              <a:defRPr sz="1727">
                <a:latin typeface="Consolas"/>
                <a:ea typeface="Consolas"/>
                <a:cs typeface="Consolas"/>
                <a:sym typeface="Consolas"/>
              </a:defRPr>
            </a:pPr>
            <a:r>
              <a:t>        if r and s satisfy the join condition</a:t>
            </a:r>
          </a:p>
          <a:p>
            <a:pPr marL="0" indent="0" defTabSz="292607">
              <a:lnSpc>
                <a:spcPts val="3200"/>
              </a:lnSpc>
              <a:spcBef>
                <a:spcPts val="0"/>
              </a:spcBef>
              <a:buSzTx/>
              <a:buNone/>
              <a:defRPr sz="1727">
                <a:latin typeface="Consolas"/>
                <a:ea typeface="Consolas"/>
                <a:cs typeface="Consolas"/>
                <a:sym typeface="Consolas"/>
              </a:defRPr>
            </a:pPr>
            <a:r>
              <a:t>            then output the tuple &lt;r, s&gt;</a:t>
            </a:r>
          </a:p>
          <a:p>
            <a:pPr marL="0" indent="0" defTabSz="292607">
              <a:lnSpc>
                <a:spcPts val="3200"/>
              </a:lnSpc>
              <a:spcBef>
                <a:spcPts val="0"/>
              </a:spcBef>
              <a:buSzTx/>
              <a:buNone/>
              <a:defRPr sz="1727">
                <a:latin typeface="Consolas"/>
                <a:ea typeface="Consolas"/>
                <a:cs typeface="Consolas"/>
                <a:sym typeface="Consolas"/>
              </a:defRPr>
            </a:pPr>
          </a:p>
          <a:p>
            <a:pPr marL="168909" indent="-168909" defTabSz="292607">
              <a:lnSpc>
                <a:spcPts val="3200"/>
              </a:lnSpc>
              <a:spcBef>
                <a:spcPts val="0"/>
              </a:spcBef>
              <a:defRPr sz="1727">
                <a:latin typeface="Consolas"/>
                <a:ea typeface="Consolas"/>
                <a:cs typeface="Consolas"/>
                <a:sym typeface="Consolas"/>
              </a:defRPr>
            </a:pPr>
            <a:r>
              <a:t>通过驱动表的结果集作为循环基础，然后一条一条的通过该结果集中的数据作为过滤条件到下一个表中查询数据，然后合并结果</a:t>
            </a:r>
          </a:p>
          <a:p>
            <a:pPr marL="168909" indent="-168909" defTabSz="292607">
              <a:lnSpc>
                <a:spcPts val="3200"/>
              </a:lnSpc>
              <a:spcBef>
                <a:spcPts val="0"/>
              </a:spcBef>
              <a:defRPr sz="1727">
                <a:latin typeface="Consolas"/>
                <a:ea typeface="Consolas"/>
                <a:cs typeface="Consolas"/>
                <a:sym typeface="Consolas"/>
              </a:defRPr>
            </a:pPr>
            <a:r>
              <a:t>内层循环相当于一次全表扫描，效率低下</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数据库表关联算法(2)"/>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数据库表关联算法(2)</a:t>
            </a:r>
          </a:p>
        </p:txBody>
      </p:sp>
      <p:sp>
        <p:nvSpPr>
          <p:cNvPr id="265" name="4、Nested Loop Join With Index…"/>
          <p:cNvSpPr txBox="1"/>
          <p:nvPr>
            <p:ph type="body" idx="1"/>
          </p:nvPr>
        </p:nvSpPr>
        <p:spPr>
          <a:xfrm>
            <a:off x="1079500" y="1917700"/>
            <a:ext cx="11099800" cy="6975626"/>
          </a:xfrm>
          <a:prstGeom prst="rect">
            <a:avLst/>
          </a:prstGeom>
        </p:spPr>
        <p:txBody>
          <a:bodyPr/>
          <a:lstStyle/>
          <a:p>
            <a:pPr marL="0" indent="0" defTabSz="402336">
              <a:lnSpc>
                <a:spcPts val="4200"/>
              </a:lnSpc>
              <a:spcBef>
                <a:spcPts val="0"/>
              </a:spcBef>
              <a:buSzTx/>
              <a:buNone/>
              <a:defRPr sz="2200">
                <a:solidFill>
                  <a:srgbClr val="0433FF"/>
                </a:solidFill>
                <a:latin typeface="Consolas"/>
                <a:ea typeface="Consolas"/>
                <a:cs typeface="Consolas"/>
                <a:sym typeface="Consolas"/>
              </a:defRPr>
            </a:pPr>
            <a:r>
              <a:t>4、Nested Loop Join With Index</a:t>
            </a:r>
          </a:p>
          <a:p>
            <a:pPr marL="0" indent="0" defTabSz="402336">
              <a:lnSpc>
                <a:spcPts val="4200"/>
              </a:lnSpc>
              <a:spcBef>
                <a:spcPts val="0"/>
              </a:spcBef>
              <a:buSzTx/>
              <a:buNone/>
              <a:defRPr sz="2200">
                <a:solidFill>
                  <a:srgbClr val="0433FF"/>
                </a:solidFill>
                <a:latin typeface="Consolas"/>
                <a:ea typeface="Consolas"/>
                <a:cs typeface="Consolas"/>
                <a:sym typeface="Consolas"/>
              </a:defRPr>
            </a:pPr>
          </a:p>
          <a:p>
            <a:pPr marL="0" indent="0" defTabSz="402336">
              <a:lnSpc>
                <a:spcPts val="4200"/>
              </a:lnSpc>
              <a:spcBef>
                <a:spcPts val="0"/>
              </a:spcBef>
              <a:buSzTx/>
              <a:buNone/>
              <a:defRPr sz="2200">
                <a:latin typeface="Consolas"/>
                <a:ea typeface="Consolas"/>
                <a:cs typeface="Consolas"/>
                <a:sym typeface="Consolas"/>
              </a:defRPr>
            </a:pPr>
            <a:r>
              <a:t>for each tuple r in R do</a:t>
            </a:r>
          </a:p>
          <a:p>
            <a:pPr marL="0" indent="0" defTabSz="402336">
              <a:lnSpc>
                <a:spcPts val="4200"/>
              </a:lnSpc>
              <a:spcBef>
                <a:spcPts val="0"/>
              </a:spcBef>
              <a:buSzTx/>
              <a:buNone/>
              <a:defRPr sz="2200">
                <a:latin typeface="Consolas"/>
                <a:ea typeface="Consolas"/>
                <a:cs typeface="Consolas"/>
                <a:sym typeface="Consolas"/>
              </a:defRPr>
            </a:pPr>
            <a:r>
              <a:t>    indexScan(S)</a:t>
            </a:r>
          </a:p>
          <a:p>
            <a:pPr marL="0" indent="0" defTabSz="402336">
              <a:lnSpc>
                <a:spcPts val="4200"/>
              </a:lnSpc>
              <a:spcBef>
                <a:spcPts val="0"/>
              </a:spcBef>
              <a:buSzTx/>
              <a:buNone/>
              <a:defRPr sz="2200">
                <a:latin typeface="Consolas"/>
                <a:ea typeface="Consolas"/>
                <a:cs typeface="Consolas"/>
                <a:sym typeface="Consolas"/>
              </a:defRPr>
            </a:pPr>
          </a:p>
          <a:p>
            <a:pPr marL="220027" indent="-220027" defTabSz="402336">
              <a:lnSpc>
                <a:spcPct val="120000"/>
              </a:lnSpc>
              <a:spcBef>
                <a:spcPts val="0"/>
              </a:spcBef>
              <a:defRPr sz="2200">
                <a:latin typeface="Consolas"/>
                <a:ea typeface="Consolas"/>
                <a:cs typeface="Consolas"/>
                <a:sym typeface="Consolas"/>
              </a:defRPr>
            </a:pPr>
            <a:r>
              <a:t>内层循环选择索引</a:t>
            </a:r>
          </a:p>
          <a:p>
            <a:pPr marL="220027" indent="-220027" defTabSz="402336">
              <a:lnSpc>
                <a:spcPct val="120000"/>
              </a:lnSpc>
              <a:spcBef>
                <a:spcPts val="0"/>
              </a:spcBef>
              <a:defRPr sz="2200">
                <a:latin typeface="Consolas"/>
                <a:ea typeface="Consolas"/>
                <a:cs typeface="Consolas"/>
                <a:sym typeface="Consolas"/>
              </a:defRPr>
            </a:pPr>
            <a:r>
              <a:t>过滤大量无用数据</a:t>
            </a:r>
          </a:p>
          <a:p>
            <a:pPr marL="220027" indent="-220027" defTabSz="402336">
              <a:lnSpc>
                <a:spcPct val="120000"/>
              </a:lnSpc>
              <a:spcBef>
                <a:spcPts val="0"/>
              </a:spcBef>
              <a:defRPr sz="2200">
                <a:latin typeface="Consolas"/>
                <a:ea typeface="Consolas"/>
                <a:cs typeface="Consolas"/>
                <a:sym typeface="Consolas"/>
              </a:defRPr>
            </a:pPr>
            <a:r>
              <a:t>每次只拿一条数据，由于tidb需要走网络等原因，效率比较低</a:t>
            </a:r>
          </a:p>
          <a:p>
            <a:pPr marL="0" indent="0" defTabSz="402336">
              <a:lnSpc>
                <a:spcPts val="4200"/>
              </a:lnSpc>
              <a:spcBef>
                <a:spcPts val="0"/>
              </a:spcBef>
              <a:buSzTx/>
              <a:buNone/>
              <a:defRPr sz="2200">
                <a:solidFill>
                  <a:srgbClr val="0433FF"/>
                </a:solidFill>
                <a:latin typeface="Consolas"/>
                <a:ea typeface="Consolas"/>
                <a:cs typeface="Consolas"/>
                <a:sym typeface="Consolas"/>
              </a:defRPr>
            </a:pPr>
          </a:p>
          <a:p>
            <a:pPr marL="0" indent="0" defTabSz="402336">
              <a:lnSpc>
                <a:spcPts val="4200"/>
              </a:lnSpc>
              <a:spcBef>
                <a:spcPts val="0"/>
              </a:spcBef>
              <a:buSzTx/>
              <a:buNone/>
              <a:defRPr sz="2200">
                <a:solidFill>
                  <a:srgbClr val="0433FF"/>
                </a:solidFill>
                <a:latin typeface="Consolas"/>
                <a:ea typeface="Consolas"/>
                <a:cs typeface="Consolas"/>
                <a:sym typeface="Consolas"/>
              </a:defRPr>
            </a:pPr>
            <a:r>
              <a:t>5、Batch Nested Loop Join With Index</a:t>
            </a:r>
          </a:p>
          <a:p>
            <a:pPr marL="0" indent="0" defTabSz="402336">
              <a:lnSpc>
                <a:spcPts val="4200"/>
              </a:lnSpc>
              <a:spcBef>
                <a:spcPts val="0"/>
              </a:spcBef>
              <a:buSzTx/>
              <a:buNone/>
              <a:defRPr sz="2200">
                <a:solidFill>
                  <a:srgbClr val="0433FF"/>
                </a:solidFill>
                <a:latin typeface="Consolas"/>
                <a:ea typeface="Consolas"/>
                <a:cs typeface="Consolas"/>
                <a:sym typeface="Consolas"/>
              </a:defRPr>
            </a:pPr>
          </a:p>
          <a:p>
            <a:pPr marL="0" indent="0" defTabSz="402336">
              <a:lnSpc>
                <a:spcPts val="4200"/>
              </a:lnSpc>
              <a:spcBef>
                <a:spcPts val="0"/>
              </a:spcBef>
              <a:buSzTx/>
              <a:buNone/>
              <a:defRPr sz="2200">
                <a:latin typeface="Consolas"/>
                <a:ea typeface="Consolas"/>
                <a:cs typeface="Consolas"/>
                <a:sym typeface="Consolas"/>
              </a:defRPr>
            </a:pPr>
            <a:r>
              <a:t>for a bunch of tuples r in R do</a:t>
            </a:r>
          </a:p>
          <a:p>
            <a:pPr marL="0" indent="0" defTabSz="402336">
              <a:lnSpc>
                <a:spcPts val="4200"/>
              </a:lnSpc>
              <a:spcBef>
                <a:spcPts val="0"/>
              </a:spcBef>
              <a:buSzTx/>
              <a:buNone/>
              <a:defRPr sz="2200">
                <a:latin typeface="Consolas"/>
                <a:ea typeface="Consolas"/>
                <a:cs typeface="Consolas"/>
                <a:sym typeface="Consolas"/>
              </a:defRPr>
            </a:pPr>
            <a:r>
              <a:t>    A bound of tupless s from S by indexScan(S)</a:t>
            </a:r>
          </a:p>
          <a:p>
            <a:pPr marL="0" indent="0" defTabSz="402336">
              <a:lnSpc>
                <a:spcPts val="4200"/>
              </a:lnSpc>
              <a:spcBef>
                <a:spcPts val="0"/>
              </a:spcBef>
              <a:buSzTx/>
              <a:buNone/>
              <a:defRPr sz="2200">
                <a:latin typeface="Consolas"/>
                <a:ea typeface="Consolas"/>
                <a:cs typeface="Consolas"/>
                <a:sym typeface="Consolas"/>
              </a:defRPr>
            </a:pPr>
            <a:r>
              <a:t>        do a small hash join</a:t>
            </a:r>
          </a:p>
          <a:p>
            <a:pPr marL="0" indent="0" defTabSz="402336">
              <a:lnSpc>
                <a:spcPts val="4200"/>
              </a:lnSpc>
              <a:spcBef>
                <a:spcPts val="0"/>
              </a:spcBef>
              <a:buSzTx/>
              <a:buNone/>
              <a:defRPr sz="2200">
                <a:latin typeface="Consolas"/>
                <a:ea typeface="Consolas"/>
                <a:cs typeface="Consolas"/>
                <a:sym typeface="Consolas"/>
              </a:defRPr>
            </a:pPr>
          </a:p>
          <a:p>
            <a:pPr marL="220027" indent="-220027" defTabSz="402336">
              <a:lnSpc>
                <a:spcPct val="120000"/>
              </a:lnSpc>
              <a:spcBef>
                <a:spcPts val="0"/>
              </a:spcBef>
              <a:defRPr sz="2200">
                <a:latin typeface="Consolas"/>
                <a:ea typeface="Consolas"/>
                <a:cs typeface="Consolas"/>
                <a:sym typeface="Consolas"/>
              </a:defRPr>
            </a:pPr>
            <a:r>
              <a:t>外层每次取一组数据</a:t>
            </a:r>
          </a:p>
          <a:p>
            <a:pPr marL="220027" indent="-220027" defTabSz="402336">
              <a:lnSpc>
                <a:spcPct val="120000"/>
              </a:lnSpc>
              <a:spcBef>
                <a:spcPts val="0"/>
              </a:spcBef>
              <a:defRPr sz="2200">
                <a:latin typeface="Consolas"/>
                <a:ea typeface="Consolas"/>
                <a:cs typeface="Consolas"/>
                <a:sym typeface="Consolas"/>
              </a:defRPr>
            </a:pPr>
            <a:r>
              <a:t>利用一组数据查内表</a:t>
            </a:r>
          </a:p>
          <a:p>
            <a:pPr marL="220027" indent="-220027" defTabSz="402336">
              <a:lnSpc>
                <a:spcPct val="120000"/>
              </a:lnSpc>
              <a:spcBef>
                <a:spcPts val="0"/>
              </a:spcBef>
              <a:defRPr sz="2200">
                <a:latin typeface="Consolas"/>
                <a:ea typeface="Consolas"/>
                <a:cs typeface="Consolas"/>
                <a:sym typeface="Consolas"/>
              </a:defRPr>
            </a:pPr>
            <a:r>
              <a:t>组内使用hash join的方式得到精确的join匹配</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目录"/>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目录</a:t>
            </a:r>
          </a:p>
        </p:txBody>
      </p:sp>
      <p:sp>
        <p:nvSpPr>
          <p:cNvPr id="268" name="1、数据库架构…"/>
          <p:cNvSpPr txBox="1"/>
          <p:nvPr>
            <p:ph type="body" sz="half" idx="1"/>
          </p:nvPr>
        </p:nvSpPr>
        <p:spPr>
          <a:xfrm>
            <a:off x="1065653" y="1451659"/>
            <a:ext cx="11099801" cy="3924598"/>
          </a:xfrm>
          <a:prstGeom prst="rect">
            <a:avLst/>
          </a:prstGeom>
        </p:spPr>
        <p:txBody>
          <a:bodyPr/>
          <a:lstStyle/>
          <a:p>
            <a:pPr marL="284479" indent="-284479" defTabSz="373887">
              <a:spcBef>
                <a:spcPts val="2600"/>
              </a:spcBef>
              <a:defRPr sz="2048"/>
            </a:pPr>
          </a:p>
          <a:p>
            <a:pPr marL="0" indent="0" defTabSz="373887">
              <a:spcBef>
                <a:spcPts val="2600"/>
              </a:spcBef>
              <a:buSzTx/>
              <a:buNone/>
              <a:defRPr sz="2559">
                <a:solidFill>
                  <a:srgbClr val="00FDFF"/>
                </a:solidFill>
                <a:latin typeface="Consolas"/>
                <a:ea typeface="Consolas"/>
                <a:cs typeface="Consolas"/>
                <a:sym typeface="Consolas"/>
              </a:defRPr>
            </a:pPr>
            <a:r>
              <a:t>1、数据库架构</a:t>
            </a:r>
          </a:p>
          <a:p>
            <a:pPr marL="0" indent="0" defTabSz="373887">
              <a:spcBef>
                <a:spcPts val="2600"/>
              </a:spcBef>
              <a:buSzTx/>
              <a:buNone/>
              <a:defRPr sz="2559">
                <a:solidFill>
                  <a:srgbClr val="00FDFF"/>
                </a:solidFill>
                <a:latin typeface="Consolas"/>
                <a:ea typeface="Consolas"/>
                <a:cs typeface="Consolas"/>
                <a:sym typeface="Consolas"/>
              </a:defRPr>
            </a:pPr>
            <a:r>
              <a:t>2、SQL优化原理</a:t>
            </a:r>
          </a:p>
          <a:p>
            <a:pPr marL="0" indent="0" defTabSz="373887">
              <a:spcBef>
                <a:spcPts val="2600"/>
              </a:spcBef>
              <a:buSzTx/>
              <a:buNone/>
              <a:defRPr sz="2559">
                <a:latin typeface="Consolas"/>
                <a:ea typeface="Consolas"/>
                <a:cs typeface="Consolas"/>
                <a:sym typeface="Consolas"/>
              </a:defRPr>
            </a:pPr>
            <a:r>
              <a:t>3、SQL相关规范</a:t>
            </a:r>
          </a:p>
          <a:p>
            <a:pPr marL="0" indent="0" defTabSz="373887">
              <a:spcBef>
                <a:spcPts val="2600"/>
              </a:spcBef>
              <a:buSzTx/>
              <a:buNone/>
              <a:defRPr sz="2048"/>
            </a:pPr>
            <a:r>
              <a:rPr sz="2559">
                <a:solidFill>
                  <a:srgbClr val="00FDFF"/>
                </a:solidFill>
                <a:latin typeface="Consolas"/>
                <a:ea typeface="Consolas"/>
                <a:cs typeface="Consolas"/>
                <a:sym typeface="Consolas"/>
              </a:rPr>
              <a:t>4、相关案例及场景讨论</a:t>
            </a:r>
            <a:b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QL优化原则"/>
          <p:cNvSpPr txBox="1"/>
          <p:nvPr>
            <p:ph type="title"/>
          </p:nvPr>
        </p:nvSpPr>
        <p:spPr>
          <a:prstGeom prst="rect">
            <a:avLst/>
          </a:prstGeom>
        </p:spPr>
        <p:txBody>
          <a:bodyPr/>
          <a:lstStyle>
            <a:lvl1pPr algn="l">
              <a:defRPr sz="5000">
                <a:latin typeface="Consolas"/>
                <a:ea typeface="Consolas"/>
                <a:cs typeface="Consolas"/>
                <a:sym typeface="Consolas"/>
              </a:defRPr>
            </a:lvl1pPr>
          </a:lstStyle>
          <a:p>
            <a:pPr/>
            <a:r>
              <a:t>SQL优化原则</a:t>
            </a:r>
          </a:p>
        </p:txBody>
      </p:sp>
      <p:sp>
        <p:nvSpPr>
          <p:cNvPr id="271" name="语句返回的结果集少(group by、limit、count除外)，一定能优化…"/>
          <p:cNvSpPr txBox="1"/>
          <p:nvPr>
            <p:ph type="body" idx="1"/>
          </p:nvPr>
        </p:nvSpPr>
        <p:spPr>
          <a:xfrm>
            <a:off x="952500" y="792619"/>
            <a:ext cx="11099800" cy="5550843"/>
          </a:xfrm>
          <a:prstGeom prst="rect">
            <a:avLst/>
          </a:prstGeom>
        </p:spPr>
        <p:txBody>
          <a:bodyPr/>
          <a:lstStyle/>
          <a:p>
            <a:pPr marL="285750" indent="-285750" defTabSz="914400">
              <a:lnSpc>
                <a:spcPct val="150000"/>
              </a:lnSpc>
              <a:spcBef>
                <a:spcPts val="400"/>
              </a:spcBef>
              <a:buSzTx/>
              <a:buNone/>
              <a:defRPr b="1" sz="2200">
                <a:solidFill>
                  <a:srgbClr val="0433FF"/>
                </a:solidFill>
                <a:latin typeface="Helvetica"/>
                <a:ea typeface="Helvetica"/>
                <a:cs typeface="Helvetica"/>
                <a:sym typeface="Helvetica"/>
              </a:defRPr>
            </a:pPr>
            <a:r>
              <a:t>语句返回的结果集少(</a:t>
            </a:r>
            <a:r>
              <a:t>group by</a:t>
            </a:r>
            <a:r>
              <a:t>、</a:t>
            </a:r>
            <a:r>
              <a:t>limit</a:t>
            </a:r>
            <a:r>
              <a:t>、</a:t>
            </a:r>
            <a:r>
              <a:t>count</a:t>
            </a:r>
            <a:r>
              <a:t>除外)，一定能优化</a:t>
            </a:r>
          </a:p>
          <a:p>
            <a:pPr marL="305593" indent="-305593" defTabSz="914400">
              <a:lnSpc>
                <a:spcPct val="120000"/>
              </a:lnSpc>
              <a:spcBef>
                <a:spcPts val="400"/>
              </a:spcBef>
              <a:defRPr b="1" sz="1800">
                <a:latin typeface="Helvetica"/>
                <a:ea typeface="Helvetica"/>
                <a:cs typeface="Helvetica"/>
                <a:sym typeface="Helvetica"/>
              </a:defRPr>
            </a:pPr>
            <a:r>
              <a:t>添加索引</a:t>
            </a:r>
          </a:p>
          <a:p>
            <a:pPr marL="305593" indent="-305593" defTabSz="914400">
              <a:lnSpc>
                <a:spcPct val="120000"/>
              </a:lnSpc>
              <a:spcBef>
                <a:spcPts val="400"/>
              </a:spcBef>
              <a:defRPr b="1" sz="1800">
                <a:latin typeface="Helvetica"/>
                <a:ea typeface="Helvetica"/>
                <a:cs typeface="Helvetica"/>
                <a:sym typeface="Helvetica"/>
              </a:defRPr>
            </a:pPr>
            <a:r>
              <a:t>语句改写</a:t>
            </a:r>
          </a:p>
          <a:p>
            <a:pPr marL="305593" indent="-305593" defTabSz="914400">
              <a:lnSpc>
                <a:spcPct val="120000"/>
              </a:lnSpc>
              <a:spcBef>
                <a:spcPts val="400"/>
              </a:spcBef>
              <a:defRPr b="1" sz="1800">
                <a:latin typeface="Helvetica"/>
                <a:ea typeface="Helvetica"/>
                <a:cs typeface="Helvetica"/>
                <a:sym typeface="Helvetica"/>
              </a:defRPr>
            </a:pPr>
            <a:r>
              <a:t>业务场景</a:t>
            </a:r>
          </a:p>
          <a:p>
            <a:pPr marL="0" indent="0" defTabSz="457200">
              <a:lnSpc>
                <a:spcPts val="4000"/>
              </a:lnSpc>
              <a:spcBef>
                <a:spcPts val="0"/>
              </a:spcBef>
              <a:buSzTx/>
              <a:buNone/>
              <a:defRPr sz="1900">
                <a:latin typeface="Consolas"/>
                <a:ea typeface="Consolas"/>
                <a:cs typeface="Consolas"/>
                <a:sym typeface="Consolas"/>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QL优化常见的几个概念"/>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SQL优化常见的几个概念</a:t>
            </a:r>
          </a:p>
        </p:txBody>
      </p:sp>
      <p:sp>
        <p:nvSpPr>
          <p:cNvPr id="274" name="何为索引最左前缀原则…"/>
          <p:cNvSpPr txBox="1"/>
          <p:nvPr>
            <p:ph type="body" idx="1"/>
          </p:nvPr>
        </p:nvSpPr>
        <p:spPr>
          <a:xfrm>
            <a:off x="952500" y="1666261"/>
            <a:ext cx="11099800" cy="6421078"/>
          </a:xfrm>
          <a:prstGeom prst="rect">
            <a:avLst/>
          </a:prstGeom>
        </p:spPr>
        <p:txBody>
          <a:bodyPr/>
          <a:lstStyle/>
          <a:p>
            <a:pPr marL="194310" indent="-194310" defTabSz="621791">
              <a:lnSpc>
                <a:spcPct val="120000"/>
              </a:lnSpc>
              <a:spcBef>
                <a:spcPts val="200"/>
              </a:spcBef>
              <a:buSzTx/>
              <a:buNone/>
              <a:defRPr b="1" sz="1360">
                <a:solidFill>
                  <a:srgbClr val="0433FF"/>
                </a:solidFill>
                <a:latin typeface="Helvetica"/>
                <a:ea typeface="Helvetica"/>
                <a:cs typeface="Helvetica"/>
                <a:sym typeface="Helvetica"/>
              </a:defRPr>
            </a:pPr>
          </a:p>
          <a:p>
            <a:pPr marL="194310" indent="-194310" defTabSz="621791">
              <a:lnSpc>
                <a:spcPct val="150000"/>
              </a:lnSpc>
              <a:spcBef>
                <a:spcPts val="100"/>
              </a:spcBef>
              <a:buSzTx/>
              <a:buNone/>
              <a:defRPr b="1" sz="1904">
                <a:solidFill>
                  <a:srgbClr val="0433FF"/>
                </a:solidFill>
                <a:latin typeface="Helvetica"/>
                <a:ea typeface="Helvetica"/>
                <a:cs typeface="Helvetica"/>
                <a:sym typeface="Helvetica"/>
              </a:defRPr>
            </a:pPr>
            <a:r>
              <a:t>何为索引最左前缀原则</a:t>
            </a:r>
          </a:p>
          <a:p>
            <a:pPr marL="194310" indent="-194310" defTabSz="621791">
              <a:lnSpc>
                <a:spcPct val="120000"/>
              </a:lnSpc>
              <a:spcBef>
                <a:spcPts val="100"/>
              </a:spcBef>
              <a:buSzTx/>
              <a:buNone/>
              <a:defRPr sz="1904">
                <a:latin typeface="Consolas"/>
                <a:ea typeface="Consolas"/>
                <a:cs typeface="Consolas"/>
                <a:sym typeface="Consolas"/>
              </a:defRPr>
            </a:pPr>
            <a:r>
              <a:t>比如联合索引：</a:t>
            </a:r>
            <a:r>
              <a:t>idx_abc(a, b, c)</a:t>
            </a:r>
          </a:p>
          <a:p>
            <a:pPr marL="194310" indent="-194310" defTabSz="621791">
              <a:lnSpc>
                <a:spcPct val="120000"/>
              </a:lnSpc>
              <a:spcBef>
                <a:spcPts val="100"/>
              </a:spcBef>
              <a:buSzTx/>
              <a:buNone/>
              <a:defRPr sz="1904">
                <a:latin typeface="Consolas"/>
                <a:ea typeface="Consolas"/>
                <a:cs typeface="Consolas"/>
                <a:sym typeface="Consolas"/>
              </a:defRPr>
            </a:pPr>
            <a:r>
              <a:t>条件：</a:t>
            </a:r>
            <a:r>
              <a:t>(a)  (a, b) (a, b ,c) </a:t>
            </a:r>
            <a:r>
              <a:rPr>
                <a:solidFill>
                  <a:schemeClr val="accent4">
                    <a:hueOff val="-1081314"/>
                    <a:satOff val="4338"/>
                    <a:lumOff val="-8931"/>
                  </a:schemeClr>
                </a:solidFill>
              </a:rPr>
              <a:t>可以用到索引</a:t>
            </a:r>
          </a:p>
          <a:p>
            <a:pPr marL="194310" indent="-194310" defTabSz="621791">
              <a:lnSpc>
                <a:spcPct val="120000"/>
              </a:lnSpc>
              <a:spcBef>
                <a:spcPts val="100"/>
              </a:spcBef>
              <a:buSzTx/>
              <a:buNone/>
              <a:defRPr sz="1904">
                <a:latin typeface="Consolas"/>
                <a:ea typeface="Consolas"/>
                <a:cs typeface="Consolas"/>
                <a:sym typeface="Consolas"/>
              </a:defRPr>
            </a:pPr>
            <a:r>
              <a:t>条件：</a:t>
            </a:r>
            <a:r>
              <a:t>(b)  (c)  (b, c)      </a:t>
            </a:r>
            <a:r>
              <a:rPr>
                <a:solidFill>
                  <a:schemeClr val="accent4">
                    <a:hueOff val="-1081314"/>
                    <a:satOff val="4338"/>
                    <a:lumOff val="-8931"/>
                  </a:schemeClr>
                </a:solidFill>
              </a:rPr>
              <a:t>用不到索引</a:t>
            </a:r>
          </a:p>
          <a:p>
            <a:pPr marL="194310" indent="-194310" defTabSz="621791">
              <a:lnSpc>
                <a:spcPct val="120000"/>
              </a:lnSpc>
              <a:spcBef>
                <a:spcPts val="100"/>
              </a:spcBef>
              <a:buSzTx/>
              <a:buNone/>
              <a:defRPr sz="1904">
                <a:latin typeface="Consolas"/>
                <a:ea typeface="Consolas"/>
                <a:cs typeface="Consolas"/>
                <a:sym typeface="Consolas"/>
              </a:defRPr>
            </a:pPr>
          </a:p>
          <a:p>
            <a:pPr marL="194310" indent="-194310" defTabSz="621791">
              <a:lnSpc>
                <a:spcPct val="150000"/>
              </a:lnSpc>
              <a:spcBef>
                <a:spcPts val="100"/>
              </a:spcBef>
              <a:buSzTx/>
              <a:buNone/>
              <a:defRPr b="1" sz="1904">
                <a:latin typeface="Helvetica"/>
                <a:ea typeface="Helvetica"/>
                <a:cs typeface="Helvetica"/>
                <a:sym typeface="Helvetica"/>
              </a:defRPr>
            </a:pPr>
            <a:r>
              <a:rPr>
                <a:solidFill>
                  <a:srgbClr val="0433FF"/>
                </a:solidFill>
              </a:rPr>
              <a:t>何为字段区分度</a:t>
            </a:r>
            <a:endParaRPr>
              <a:solidFill>
                <a:srgbClr val="0433FF"/>
              </a:solidFill>
            </a:endParaRPr>
          </a:p>
          <a:p>
            <a:pPr marL="194310" indent="-194310" defTabSz="621791">
              <a:lnSpc>
                <a:spcPct val="150000"/>
              </a:lnSpc>
              <a:spcBef>
                <a:spcPts val="100"/>
              </a:spcBef>
              <a:buSzTx/>
              <a:buNone/>
              <a:defRPr b="1" sz="1904">
                <a:latin typeface="Helvetica"/>
                <a:ea typeface="Helvetica"/>
                <a:cs typeface="Helvetica"/>
                <a:sym typeface="Helvetica"/>
              </a:defRPr>
            </a:pPr>
            <a:r>
              <a:t>select * from t1 where a=? and b=? and c=?</a:t>
            </a:r>
          </a:p>
          <a:p>
            <a:pPr marL="194310" indent="-194310" defTabSz="621791">
              <a:lnSpc>
                <a:spcPct val="150000"/>
              </a:lnSpc>
              <a:spcBef>
                <a:spcPts val="100"/>
              </a:spcBef>
              <a:buSzTx/>
              <a:buNone/>
              <a:defRPr b="1" sz="1904">
                <a:latin typeface="Helvetica"/>
                <a:ea typeface="Helvetica"/>
                <a:cs typeface="Helvetica"/>
                <a:sym typeface="Helvetica"/>
              </a:defRPr>
            </a:pPr>
            <a:r>
              <a:t>select count(distinct(column)) from table  看count数量，越接近表的总数据量，区分度越高</a:t>
            </a:r>
          </a:p>
          <a:p>
            <a:pPr marL="194310" indent="-194310" defTabSz="621791">
              <a:lnSpc>
                <a:spcPct val="150000"/>
              </a:lnSpc>
              <a:spcBef>
                <a:spcPts val="100"/>
              </a:spcBef>
              <a:buSzTx/>
              <a:buNone/>
              <a:defRPr b="1" sz="1904">
                <a:latin typeface="Helvetica"/>
                <a:ea typeface="Helvetica"/>
                <a:cs typeface="Helvetica"/>
                <a:sym typeface="Helvetica"/>
              </a:defRPr>
            </a:pPr>
          </a:p>
          <a:p>
            <a:pPr marL="194310" indent="-194310" defTabSz="621791">
              <a:lnSpc>
                <a:spcPct val="150000"/>
              </a:lnSpc>
              <a:spcBef>
                <a:spcPts val="100"/>
              </a:spcBef>
              <a:buSzTx/>
              <a:buNone/>
              <a:defRPr b="1" sz="1904">
                <a:solidFill>
                  <a:srgbClr val="0433FF"/>
                </a:solidFill>
                <a:latin typeface="Helvetica"/>
                <a:ea typeface="Helvetica"/>
                <a:cs typeface="Helvetica"/>
                <a:sym typeface="Helvetica"/>
              </a:defRPr>
            </a:pPr>
            <a:r>
              <a:t>何为值的分布</a:t>
            </a:r>
          </a:p>
          <a:p>
            <a:pPr marL="194310" indent="-194310" defTabSz="621791">
              <a:lnSpc>
                <a:spcPct val="150000"/>
              </a:lnSpc>
              <a:spcBef>
                <a:spcPts val="100"/>
              </a:spcBef>
              <a:buSzTx/>
              <a:buNone/>
              <a:defRPr b="1" sz="1904">
                <a:latin typeface="Helvetica"/>
                <a:ea typeface="Helvetica"/>
                <a:cs typeface="Helvetica"/>
                <a:sym typeface="Helvetica"/>
              </a:defRPr>
            </a:pPr>
            <a:r>
              <a:t>状态/</a:t>
            </a:r>
            <a:r>
              <a:t>性别字段，一定不能加索引吗？</a:t>
            </a:r>
          </a:p>
          <a:p>
            <a:pPr marL="194310" indent="-194310" defTabSz="621791">
              <a:lnSpc>
                <a:spcPct val="150000"/>
              </a:lnSpc>
              <a:spcBef>
                <a:spcPts val="100"/>
              </a:spcBef>
              <a:buSzTx/>
              <a:buNone/>
              <a:defRPr b="1" sz="1904">
                <a:latin typeface="Helvetica"/>
                <a:ea typeface="Helvetica"/>
                <a:cs typeface="Helvetica"/>
                <a:sym typeface="Helvetica"/>
              </a:defRPr>
            </a:pPr>
            <a:r>
              <a:t>为何有时排序字段索引比过滤字段索引还快？</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QL语句条件如何排列？"/>
          <p:cNvSpPr txBox="1"/>
          <p:nvPr>
            <p:ph type="title"/>
          </p:nvPr>
        </p:nvSpPr>
        <p:spPr>
          <a:xfrm>
            <a:off x="952500" y="368300"/>
            <a:ext cx="11099800" cy="1650157"/>
          </a:xfrm>
          <a:prstGeom prst="rect">
            <a:avLst/>
          </a:prstGeom>
        </p:spPr>
        <p:txBody>
          <a:bodyPr/>
          <a:lstStyle>
            <a:lvl1pPr algn="l">
              <a:defRPr sz="4500">
                <a:latin typeface="Consolas"/>
                <a:ea typeface="Consolas"/>
                <a:cs typeface="Consolas"/>
                <a:sym typeface="Consolas"/>
              </a:defRPr>
            </a:lvl1pPr>
          </a:lstStyle>
          <a:p>
            <a:pPr/>
            <a:r>
              <a:t>SQL语句条件如何排列？</a:t>
            </a:r>
          </a:p>
        </p:txBody>
      </p:sp>
      <p:sp>
        <p:nvSpPr>
          <p:cNvPr id="277" name="单表操作：…"/>
          <p:cNvSpPr txBox="1"/>
          <p:nvPr>
            <p:ph type="body" idx="1"/>
          </p:nvPr>
        </p:nvSpPr>
        <p:spPr>
          <a:xfrm>
            <a:off x="952500" y="1284758"/>
            <a:ext cx="11720237" cy="5901835"/>
          </a:xfrm>
          <a:prstGeom prst="rect">
            <a:avLst/>
          </a:prstGeom>
        </p:spPr>
        <p:txBody>
          <a:bodyPr/>
          <a:lstStyle/>
          <a:p>
            <a:pPr marL="285750" indent="-285750" defTabSz="914400">
              <a:lnSpc>
                <a:spcPct val="150000"/>
              </a:lnSpc>
              <a:spcBef>
                <a:spcPts val="400"/>
              </a:spcBef>
              <a:buSzTx/>
              <a:buNone/>
              <a:defRPr b="1" sz="2200">
                <a:solidFill>
                  <a:srgbClr val="0433FF"/>
                </a:solidFill>
                <a:latin typeface="Helvetica"/>
                <a:ea typeface="Helvetica"/>
                <a:cs typeface="Helvetica"/>
                <a:sym typeface="Helvetica"/>
              </a:defRPr>
            </a:pPr>
            <a:r>
              <a:t>单表操作：</a:t>
            </a:r>
          </a:p>
          <a:p>
            <a:pPr marL="222250" indent="-222250" defTabSz="914400">
              <a:lnSpc>
                <a:spcPct val="120000"/>
              </a:lnSpc>
              <a:spcBef>
                <a:spcPts val="300"/>
              </a:spcBef>
              <a:defRPr sz="2200">
                <a:latin typeface="Consolas"/>
                <a:ea typeface="Consolas"/>
                <a:cs typeface="Consolas"/>
                <a:sym typeface="Consolas"/>
              </a:defRPr>
            </a:pPr>
            <a:r>
              <a:t>按照字段区分度从左到右排列，（IN、BETWEEN、&lt;、&lt;=、&gt;、&gt;=）非等值条件放在等值条件后面</a:t>
            </a:r>
          </a:p>
          <a:p>
            <a:pPr marL="285750" indent="-285750" defTabSz="914400">
              <a:lnSpc>
                <a:spcPct val="120000"/>
              </a:lnSpc>
              <a:spcBef>
                <a:spcPts val="300"/>
              </a:spcBef>
              <a:buSzTx/>
              <a:buNone/>
              <a:defRPr sz="2200">
                <a:latin typeface="Consolas"/>
                <a:ea typeface="Consolas"/>
                <a:cs typeface="Consolas"/>
                <a:sym typeface="Consolas"/>
              </a:defRPr>
            </a:pPr>
            <a:r>
              <a:t>  a = ? and b = ? and c &gt;= ?</a:t>
            </a:r>
          </a:p>
          <a:p>
            <a:pPr marL="285750" indent="-285750" defTabSz="914400">
              <a:lnSpc>
                <a:spcPct val="150000"/>
              </a:lnSpc>
              <a:spcBef>
                <a:spcPts val="300"/>
              </a:spcBef>
              <a:buSzTx/>
              <a:buNone/>
              <a:defRPr sz="2200">
                <a:latin typeface="Consolas"/>
                <a:ea typeface="Consolas"/>
                <a:cs typeface="Consolas"/>
                <a:sym typeface="Consolas"/>
              </a:defRPr>
            </a:pPr>
            <a:r>
              <a:t>  a = ? and b = ? and c in (?) </a:t>
            </a:r>
          </a:p>
          <a:p>
            <a:pPr marL="285750" indent="-285750" defTabSz="914400">
              <a:lnSpc>
                <a:spcPct val="120000"/>
              </a:lnSpc>
              <a:spcBef>
                <a:spcPts val="300"/>
              </a:spcBef>
              <a:buSzTx/>
              <a:buNone/>
              <a:defRPr sz="2200">
                <a:solidFill>
                  <a:srgbClr val="0433FF"/>
                </a:solidFill>
                <a:latin typeface="Consolas"/>
                <a:ea typeface="Consolas"/>
                <a:cs typeface="Consolas"/>
                <a:sym typeface="Consolas"/>
              </a:defRPr>
            </a:pPr>
            <a:r>
              <a:t>连表操作：</a:t>
            </a:r>
          </a:p>
          <a:p>
            <a:pPr marL="222250" indent="-222250" defTabSz="914400">
              <a:lnSpc>
                <a:spcPct val="120000"/>
              </a:lnSpc>
              <a:spcBef>
                <a:spcPts val="200"/>
              </a:spcBef>
              <a:defRPr sz="2200">
                <a:latin typeface="Consolas"/>
                <a:ea typeface="Consolas"/>
                <a:cs typeface="Consolas"/>
                <a:sym typeface="Consolas"/>
              </a:defRPr>
            </a:pPr>
            <a:r>
              <a:t>满足上面单表字段排列，相同表条件字段组织在一起</a:t>
            </a:r>
          </a:p>
          <a:p>
            <a:pPr marL="285750" indent="-285750" defTabSz="914400">
              <a:lnSpc>
                <a:spcPct val="120000"/>
              </a:lnSpc>
              <a:spcBef>
                <a:spcPts val="200"/>
              </a:spcBef>
              <a:buSzTx/>
              <a:buNone/>
              <a:defRPr sz="2200">
                <a:latin typeface="Consolas"/>
                <a:ea typeface="Consolas"/>
                <a:cs typeface="Consolas"/>
                <a:sym typeface="Consolas"/>
              </a:defRPr>
            </a:pPr>
            <a:r>
              <a:t>  t1.a1 = ? and t1.a2 = ? and t1.a3 &gt;= ? and t2.b1 = ? and t2.b2 = ? and t2.b3 &gt;=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QL语句索引无法使用的场景"/>
          <p:cNvSpPr txBox="1"/>
          <p:nvPr>
            <p:ph type="title"/>
          </p:nvPr>
        </p:nvSpPr>
        <p:spPr>
          <a:xfrm>
            <a:off x="1066800" y="254000"/>
            <a:ext cx="11099800" cy="2159000"/>
          </a:xfrm>
          <a:prstGeom prst="rect">
            <a:avLst/>
          </a:prstGeom>
        </p:spPr>
        <p:txBody>
          <a:bodyPr/>
          <a:lstStyle>
            <a:lvl1pPr algn="l">
              <a:defRPr sz="4500">
                <a:latin typeface="Consolas"/>
                <a:ea typeface="Consolas"/>
                <a:cs typeface="Consolas"/>
                <a:sym typeface="Consolas"/>
              </a:defRPr>
            </a:lvl1pPr>
          </a:lstStyle>
          <a:p>
            <a:pPr/>
            <a:r>
              <a:t>SQL语句索引无法使用的场景</a:t>
            </a:r>
          </a:p>
        </p:txBody>
      </p:sp>
      <p:sp>
        <p:nvSpPr>
          <p:cNvPr id="280" name="以%开头的like查询，！=，多个&gt;  &lt; , 无法使用联合索引…"/>
          <p:cNvSpPr txBox="1"/>
          <p:nvPr>
            <p:ph type="body" idx="1"/>
          </p:nvPr>
        </p:nvSpPr>
        <p:spPr>
          <a:xfrm>
            <a:off x="1066800" y="1980783"/>
            <a:ext cx="11099800" cy="5005449"/>
          </a:xfrm>
          <a:prstGeom prst="rect">
            <a:avLst/>
          </a:prstGeom>
        </p:spPr>
        <p:txBody>
          <a:bodyPr/>
          <a:lstStyle/>
          <a:p>
            <a:pPr marL="277812" indent="-277812">
              <a:lnSpc>
                <a:spcPct val="150000"/>
              </a:lnSpc>
              <a:spcBef>
                <a:spcPts val="0"/>
              </a:spcBef>
              <a:defRPr sz="2400">
                <a:latin typeface="Consolas"/>
                <a:ea typeface="Consolas"/>
                <a:cs typeface="Consolas"/>
                <a:sym typeface="Consolas"/>
              </a:defRPr>
            </a:pPr>
            <a:r>
              <a:t>以</a:t>
            </a:r>
            <a:r>
              <a:t>%</a:t>
            </a:r>
            <a:r>
              <a:t>开头的</a:t>
            </a:r>
            <a:r>
              <a:t>like</a:t>
            </a:r>
            <a:r>
              <a:t>查询，！</a:t>
            </a:r>
            <a:r>
              <a:t>=</a:t>
            </a:r>
            <a:r>
              <a:t>，多个</a:t>
            </a:r>
            <a:r>
              <a:t>&gt;  &lt; , </a:t>
            </a:r>
            <a:r>
              <a:t>无法使用联合索引</a:t>
            </a:r>
          </a:p>
          <a:p>
            <a:pPr marL="277812" indent="-277812">
              <a:lnSpc>
                <a:spcPct val="150000"/>
              </a:lnSpc>
              <a:spcBef>
                <a:spcPts val="0"/>
              </a:spcBef>
              <a:defRPr sz="2400">
                <a:latin typeface="Consolas"/>
                <a:ea typeface="Consolas"/>
                <a:cs typeface="Consolas"/>
                <a:sym typeface="Consolas"/>
              </a:defRPr>
            </a:pPr>
            <a:r>
              <a:t>隐式转换，数据类型是字符串，传值为整形</a:t>
            </a:r>
          </a:p>
          <a:p>
            <a:pPr marL="277812" indent="-277812">
              <a:lnSpc>
                <a:spcPct val="150000"/>
              </a:lnSpc>
              <a:spcBef>
                <a:spcPts val="0"/>
              </a:spcBef>
              <a:defRPr sz="2400">
                <a:latin typeface="Consolas"/>
                <a:ea typeface="Consolas"/>
                <a:cs typeface="Consolas"/>
                <a:sym typeface="Consolas"/>
              </a:defRPr>
            </a:pPr>
            <a:r>
              <a:t>联合索引，如果查询条件不包含索引列的最左边部分，即不满足最左前缀原则</a:t>
            </a:r>
          </a:p>
          <a:p>
            <a:pPr marL="277812" indent="-277812">
              <a:lnSpc>
                <a:spcPct val="150000"/>
              </a:lnSpc>
              <a:spcBef>
                <a:spcPts val="0"/>
              </a:spcBef>
              <a:defRPr sz="2400">
                <a:latin typeface="Consolas"/>
                <a:ea typeface="Consolas"/>
                <a:cs typeface="Consolas"/>
                <a:sym typeface="Consolas"/>
              </a:defRPr>
            </a:pPr>
            <a:r>
              <a:t>扫描数据超过</a:t>
            </a:r>
            <a:r>
              <a:t>30%</a:t>
            </a:r>
            <a:r>
              <a:t>，不能使用索引</a:t>
            </a:r>
          </a:p>
          <a:p>
            <a:pPr marL="277812" indent="-277812">
              <a:lnSpc>
                <a:spcPct val="150000"/>
              </a:lnSpc>
              <a:spcBef>
                <a:spcPts val="0"/>
              </a:spcBef>
              <a:defRPr sz="2400">
                <a:latin typeface="Consolas"/>
                <a:ea typeface="Consolas"/>
                <a:cs typeface="Consolas"/>
                <a:sym typeface="Consolas"/>
              </a:defRPr>
            </a:pPr>
            <a:r>
              <a:t>用</a:t>
            </a:r>
            <a:r>
              <a:t>or</a:t>
            </a:r>
            <a:r>
              <a:t>分割开的条件</a:t>
            </a:r>
          </a:p>
          <a:p>
            <a:pPr marL="277812" indent="-277812">
              <a:lnSpc>
                <a:spcPct val="150000"/>
              </a:lnSpc>
              <a:spcBef>
                <a:spcPts val="0"/>
              </a:spcBef>
              <a:defRPr sz="2400">
                <a:latin typeface="Consolas"/>
                <a:ea typeface="Consolas"/>
                <a:cs typeface="Consolas"/>
                <a:sym typeface="Consolas"/>
              </a:defRPr>
            </a:pPr>
            <a:r>
              <a:t>字段使用函数，将无法使用索引</a:t>
            </a:r>
          </a:p>
          <a:p>
            <a:pPr marL="277812" indent="-277812">
              <a:lnSpc>
                <a:spcPct val="150000"/>
              </a:lnSpc>
              <a:spcBef>
                <a:spcPts val="0"/>
              </a:spcBef>
              <a:defRPr sz="2400">
                <a:latin typeface="Consolas"/>
                <a:ea typeface="Consolas"/>
                <a:cs typeface="Consolas"/>
                <a:sym typeface="Consolas"/>
              </a:defRPr>
            </a:pPr>
            <a:r>
              <a:t>表关联语句中，关联条件字段类型不一致</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表索引该怎么设计？"/>
          <p:cNvSpPr txBox="1"/>
          <p:nvPr>
            <p:ph type="title"/>
          </p:nvPr>
        </p:nvSpPr>
        <p:spPr>
          <a:xfrm>
            <a:off x="1084602" y="254000"/>
            <a:ext cx="11099801" cy="2159000"/>
          </a:xfrm>
          <a:prstGeom prst="rect">
            <a:avLst/>
          </a:prstGeom>
        </p:spPr>
        <p:txBody>
          <a:bodyPr/>
          <a:lstStyle>
            <a:lvl1pPr algn="l">
              <a:defRPr sz="4500">
                <a:latin typeface="Consolas"/>
                <a:ea typeface="Consolas"/>
                <a:cs typeface="Consolas"/>
                <a:sym typeface="Consolas"/>
              </a:defRPr>
            </a:lvl1pPr>
          </a:lstStyle>
          <a:p>
            <a:pPr/>
            <a:r>
              <a:t>表索引该怎么设计？</a:t>
            </a:r>
          </a:p>
        </p:txBody>
      </p:sp>
      <p:sp>
        <p:nvSpPr>
          <p:cNvPr id="283" name="表承载的功能不要太多…"/>
          <p:cNvSpPr txBox="1"/>
          <p:nvPr>
            <p:ph type="body" idx="1"/>
          </p:nvPr>
        </p:nvSpPr>
        <p:spPr>
          <a:xfrm>
            <a:off x="1084602" y="883669"/>
            <a:ext cx="11099801" cy="5884943"/>
          </a:xfrm>
          <a:prstGeom prst="rect">
            <a:avLst/>
          </a:prstGeom>
        </p:spPr>
        <p:txBody>
          <a:bodyPr/>
          <a:lstStyle/>
          <a:p>
            <a:pPr marL="277812" indent="-277812">
              <a:lnSpc>
                <a:spcPct val="150000"/>
              </a:lnSpc>
              <a:spcBef>
                <a:spcPts val="0"/>
              </a:spcBef>
              <a:defRPr sz="1800">
                <a:solidFill>
                  <a:srgbClr val="0433FF"/>
                </a:solidFill>
                <a:latin typeface="Consolas"/>
                <a:ea typeface="Consolas"/>
                <a:cs typeface="Consolas"/>
                <a:sym typeface="Consolas"/>
              </a:defRPr>
            </a:pPr>
          </a:p>
          <a:p>
            <a:pPr marL="277812" indent="-277812">
              <a:lnSpc>
                <a:spcPct val="150000"/>
              </a:lnSpc>
              <a:spcBef>
                <a:spcPts val="0"/>
              </a:spcBef>
              <a:defRPr sz="2800">
                <a:latin typeface="Consolas"/>
                <a:ea typeface="Consolas"/>
                <a:cs typeface="Consolas"/>
                <a:sym typeface="Consolas"/>
              </a:defRPr>
            </a:pPr>
            <a:r>
              <a:t>表承载的功能不要太多</a:t>
            </a:r>
          </a:p>
          <a:p>
            <a:pPr marL="277812" indent="-277812">
              <a:lnSpc>
                <a:spcPct val="150000"/>
              </a:lnSpc>
              <a:spcBef>
                <a:spcPts val="0"/>
              </a:spcBef>
              <a:defRPr sz="2800">
                <a:latin typeface="Consolas"/>
                <a:ea typeface="Consolas"/>
                <a:cs typeface="Consolas"/>
                <a:sym typeface="Consolas"/>
              </a:defRPr>
            </a:pPr>
            <a:r>
              <a:t>表查询字段最好&lt;=3</a:t>
            </a:r>
          </a:p>
          <a:p>
            <a:pPr marL="277812" indent="-277812">
              <a:lnSpc>
                <a:spcPct val="150000"/>
              </a:lnSpc>
              <a:spcBef>
                <a:spcPts val="0"/>
              </a:spcBef>
              <a:defRPr sz="2800">
                <a:latin typeface="Consolas"/>
                <a:ea typeface="Consolas"/>
                <a:cs typeface="Consolas"/>
                <a:sym typeface="Consolas"/>
              </a:defRPr>
            </a:pPr>
            <a:r>
              <a:t>优先给请求量大的SQL加索引</a:t>
            </a:r>
          </a:p>
          <a:p>
            <a:pPr marL="277812" indent="-277812">
              <a:lnSpc>
                <a:spcPct val="150000"/>
              </a:lnSpc>
              <a:spcBef>
                <a:spcPts val="0"/>
              </a:spcBef>
              <a:defRPr sz="2800">
                <a:latin typeface="Consolas"/>
                <a:ea typeface="Consolas"/>
                <a:cs typeface="Consolas"/>
                <a:sym typeface="Consolas"/>
              </a:defRPr>
            </a:pPr>
            <a:r>
              <a:t>通过联合索引覆盖尽可能多的查询</a:t>
            </a:r>
          </a:p>
          <a:p>
            <a:pPr marL="277812" indent="-277812">
              <a:lnSpc>
                <a:spcPct val="150000"/>
              </a:lnSpc>
              <a:spcBef>
                <a:spcPts val="0"/>
              </a:spcBef>
              <a:defRPr sz="2800">
                <a:latin typeface="Consolas"/>
                <a:ea typeface="Consolas"/>
                <a:cs typeface="Consolas"/>
                <a:sym typeface="Consolas"/>
              </a:defRPr>
            </a:pPr>
            <a:r>
              <a:t>表索引最好不要超过5个</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TiDB事务大小限制"/>
          <p:cNvSpPr txBox="1"/>
          <p:nvPr>
            <p:ph type="title"/>
          </p:nvPr>
        </p:nvSpPr>
        <p:spPr>
          <a:xfrm>
            <a:off x="1084602" y="254000"/>
            <a:ext cx="11099801" cy="2159000"/>
          </a:xfrm>
          <a:prstGeom prst="rect">
            <a:avLst/>
          </a:prstGeom>
        </p:spPr>
        <p:txBody>
          <a:bodyPr/>
          <a:lstStyle>
            <a:lvl1pPr algn="l">
              <a:defRPr sz="4500">
                <a:latin typeface="Consolas"/>
                <a:ea typeface="Consolas"/>
                <a:cs typeface="Consolas"/>
                <a:sym typeface="Consolas"/>
              </a:defRPr>
            </a:lvl1pPr>
          </a:lstStyle>
          <a:p>
            <a:pPr/>
            <a:r>
              <a:t>TiDB事务大小限制</a:t>
            </a:r>
          </a:p>
        </p:txBody>
      </p:sp>
      <p:sp>
        <p:nvSpPr>
          <p:cNvPr id="286" name="单个事务包含的SQL语句不超过5000条（默认）…"/>
          <p:cNvSpPr txBox="1"/>
          <p:nvPr>
            <p:ph type="body" sz="half" idx="1"/>
          </p:nvPr>
        </p:nvSpPr>
        <p:spPr>
          <a:xfrm>
            <a:off x="1084602" y="1646930"/>
            <a:ext cx="11099801" cy="3936253"/>
          </a:xfrm>
          <a:prstGeom prst="rect">
            <a:avLst/>
          </a:prstGeom>
        </p:spPr>
        <p:txBody>
          <a:bodyPr/>
          <a:lstStyle/>
          <a:p>
            <a:pPr marL="277812" indent="-277812">
              <a:lnSpc>
                <a:spcPct val="150000"/>
              </a:lnSpc>
              <a:spcBef>
                <a:spcPts val="0"/>
              </a:spcBef>
              <a:defRPr sz="1800">
                <a:solidFill>
                  <a:srgbClr val="0433FF"/>
                </a:solidFill>
                <a:latin typeface="Consolas"/>
                <a:ea typeface="Consolas"/>
                <a:cs typeface="Consolas"/>
                <a:sym typeface="Consolas"/>
              </a:defRPr>
            </a:pPr>
          </a:p>
          <a:p>
            <a:pPr marL="263921" indent="-263921">
              <a:lnSpc>
                <a:spcPct val="150000"/>
              </a:lnSpc>
              <a:spcBef>
                <a:spcPts val="0"/>
              </a:spcBef>
              <a:defRPr sz="2200">
                <a:latin typeface="Consolas"/>
                <a:ea typeface="Consolas"/>
                <a:cs typeface="Consolas"/>
                <a:sym typeface="Consolas"/>
              </a:defRPr>
            </a:pPr>
            <a:r>
              <a:t> </a:t>
            </a:r>
            <a:r>
              <a:rPr sz="2800"/>
              <a:t>单个事务包含的SQL语句不超过5000条（默认）</a:t>
            </a:r>
            <a:endParaRPr sz="2800"/>
          </a:p>
          <a:p>
            <a:pPr marL="263921" indent="-263921">
              <a:lnSpc>
                <a:spcPct val="150000"/>
              </a:lnSpc>
              <a:spcBef>
                <a:spcPts val="0"/>
              </a:spcBef>
              <a:defRPr sz="2800">
                <a:latin typeface="Consolas"/>
                <a:ea typeface="Consolas"/>
                <a:cs typeface="Consolas"/>
                <a:sym typeface="Consolas"/>
              </a:defRPr>
            </a:pPr>
            <a:r>
              <a:t> 单条KV entry不超过6MB</a:t>
            </a:r>
          </a:p>
          <a:p>
            <a:pPr marL="263921" indent="-263921">
              <a:lnSpc>
                <a:spcPct val="150000"/>
              </a:lnSpc>
              <a:spcBef>
                <a:spcPts val="0"/>
              </a:spcBef>
              <a:defRPr sz="2800">
                <a:latin typeface="Consolas"/>
                <a:ea typeface="Consolas"/>
                <a:cs typeface="Consolas"/>
                <a:sym typeface="Consolas"/>
              </a:defRPr>
            </a:pPr>
            <a:r>
              <a:t> KV entry的总条数不超过30w</a:t>
            </a:r>
          </a:p>
          <a:p>
            <a:pPr marL="263921" indent="-263921">
              <a:lnSpc>
                <a:spcPct val="150000"/>
              </a:lnSpc>
              <a:spcBef>
                <a:spcPts val="0"/>
              </a:spcBef>
              <a:defRPr sz="2800">
                <a:latin typeface="Consolas"/>
                <a:ea typeface="Consolas"/>
                <a:cs typeface="Consolas"/>
                <a:sym typeface="Consolas"/>
              </a:defRPr>
            </a:pPr>
            <a:r>
              <a:t> KV entry的总大小不超过100MB</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目录"/>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目录</a:t>
            </a:r>
          </a:p>
        </p:txBody>
      </p:sp>
      <p:sp>
        <p:nvSpPr>
          <p:cNvPr id="126" name="1、数据库架构…"/>
          <p:cNvSpPr txBox="1"/>
          <p:nvPr>
            <p:ph type="body" idx="1"/>
          </p:nvPr>
        </p:nvSpPr>
        <p:spPr>
          <a:xfrm>
            <a:off x="1095009" y="1539727"/>
            <a:ext cx="11316876" cy="5590449"/>
          </a:xfrm>
          <a:prstGeom prst="rect">
            <a:avLst/>
          </a:prstGeom>
        </p:spPr>
        <p:txBody>
          <a:bodyPr/>
          <a:lstStyle/>
          <a:p>
            <a:pPr marL="297815" indent="-297815" defTabSz="391414">
              <a:spcBef>
                <a:spcPts val="2800"/>
              </a:spcBef>
              <a:defRPr sz="2144"/>
            </a:pPr>
          </a:p>
          <a:p>
            <a:pPr marL="0" indent="0" defTabSz="391414">
              <a:spcBef>
                <a:spcPts val="2800"/>
              </a:spcBef>
              <a:buSzTx/>
              <a:buNone/>
              <a:defRPr sz="2680">
                <a:latin typeface="Consolas"/>
                <a:ea typeface="Consolas"/>
                <a:cs typeface="Consolas"/>
                <a:sym typeface="Consolas"/>
              </a:defRPr>
            </a:pPr>
            <a:r>
              <a:t>1、数据库架构</a:t>
            </a:r>
          </a:p>
          <a:p>
            <a:pPr lvl="1" marL="567709" indent="-269894" defTabSz="391414">
              <a:spcBef>
                <a:spcPts val="2800"/>
              </a:spcBef>
              <a:defRPr sz="1943">
                <a:latin typeface="Consolas"/>
                <a:ea typeface="Consolas"/>
                <a:cs typeface="Consolas"/>
                <a:sym typeface="Consolas"/>
              </a:defRPr>
            </a:pPr>
            <a:r>
              <a:t>MySQL数据库架构</a:t>
            </a:r>
          </a:p>
          <a:p>
            <a:pPr lvl="1" marL="567709" indent="-269894" defTabSz="391414">
              <a:spcBef>
                <a:spcPts val="2800"/>
              </a:spcBef>
              <a:defRPr sz="1943">
                <a:latin typeface="Consolas"/>
                <a:ea typeface="Consolas"/>
                <a:cs typeface="Consolas"/>
                <a:sym typeface="Consolas"/>
              </a:defRPr>
            </a:pPr>
            <a:r>
              <a:t>TiDB数据库架构</a:t>
            </a:r>
          </a:p>
          <a:p>
            <a:pPr marL="0" indent="0" defTabSz="391414">
              <a:spcBef>
                <a:spcPts val="2800"/>
              </a:spcBef>
              <a:buSzTx/>
              <a:buNone/>
              <a:defRPr sz="2680">
                <a:solidFill>
                  <a:srgbClr val="00FDFF"/>
                </a:solidFill>
                <a:latin typeface="Consolas"/>
                <a:ea typeface="Consolas"/>
                <a:cs typeface="Consolas"/>
                <a:sym typeface="Consolas"/>
              </a:defRPr>
            </a:pPr>
            <a:r>
              <a:t>2、SQL优化原理</a:t>
            </a:r>
          </a:p>
          <a:p>
            <a:pPr marL="0" indent="0" defTabSz="391414">
              <a:spcBef>
                <a:spcPts val="2800"/>
              </a:spcBef>
              <a:buSzTx/>
              <a:buNone/>
              <a:defRPr sz="2680">
                <a:solidFill>
                  <a:srgbClr val="00FDFF"/>
                </a:solidFill>
                <a:latin typeface="Consolas"/>
                <a:ea typeface="Consolas"/>
                <a:cs typeface="Consolas"/>
                <a:sym typeface="Consolas"/>
              </a:defRPr>
            </a:pPr>
            <a:r>
              <a:t>3、SQL相关规范</a:t>
            </a:r>
          </a:p>
          <a:p>
            <a:pPr marL="0" indent="0" defTabSz="391414">
              <a:spcBef>
                <a:spcPts val="2800"/>
              </a:spcBef>
              <a:buSzTx/>
              <a:buNone/>
              <a:defRPr sz="2144"/>
            </a:pPr>
            <a:r>
              <a:rPr sz="2680">
                <a:solidFill>
                  <a:srgbClr val="00FDFF"/>
                </a:solidFill>
                <a:latin typeface="Consolas"/>
                <a:ea typeface="Consolas"/>
                <a:cs typeface="Consolas"/>
                <a:sym typeface="Consolas"/>
              </a:rPr>
              <a:t>4、相关场景讨论</a:t>
            </a:r>
            <a:b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QL语句调优工具(1)"/>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SQL语句调优工具(1)</a:t>
            </a:r>
          </a:p>
        </p:txBody>
      </p:sp>
      <p:sp>
        <p:nvSpPr>
          <p:cNvPr id="289" name="PRIMARY KEY (`roomid`,`uid`)"/>
          <p:cNvSpPr txBox="1"/>
          <p:nvPr>
            <p:ph type="body" sz="quarter" idx="1"/>
          </p:nvPr>
        </p:nvSpPr>
        <p:spPr>
          <a:xfrm>
            <a:off x="952500" y="1730183"/>
            <a:ext cx="11099800" cy="916232"/>
          </a:xfrm>
          <a:prstGeom prst="rect">
            <a:avLst/>
          </a:prstGeom>
        </p:spPr>
        <p:txBody>
          <a:bodyPr/>
          <a:lstStyle/>
          <a:p>
            <a:pPr marL="277812" indent="-277812">
              <a:lnSpc>
                <a:spcPct val="150000"/>
              </a:lnSpc>
              <a:spcBef>
                <a:spcPts val="0"/>
              </a:spcBef>
              <a:defRPr sz="1800">
                <a:solidFill>
                  <a:srgbClr val="0433FF"/>
                </a:solidFill>
                <a:latin typeface="Consolas"/>
                <a:ea typeface="Consolas"/>
                <a:cs typeface="Consolas"/>
                <a:sym typeface="Consolas"/>
              </a:defRPr>
            </a:pPr>
          </a:p>
          <a:p>
            <a:pPr marL="0" indent="0">
              <a:lnSpc>
                <a:spcPct val="150000"/>
              </a:lnSpc>
              <a:spcBef>
                <a:spcPts val="0"/>
              </a:spcBef>
              <a:buSzTx/>
              <a:buNone/>
              <a:defRPr sz="1900">
                <a:solidFill>
                  <a:srgbClr val="0433FF"/>
                </a:solidFill>
                <a:latin typeface="Consolas"/>
                <a:ea typeface="Consolas"/>
                <a:cs typeface="Consolas"/>
                <a:sym typeface="Consolas"/>
              </a:defRPr>
            </a:pPr>
            <a:r>
              <a:t>PRIMARY KEY (`roomid`,`uid`)</a:t>
            </a:r>
          </a:p>
        </p:txBody>
      </p:sp>
      <p:pic>
        <p:nvPicPr>
          <p:cNvPr id="290" name="图像" descr="图像"/>
          <p:cNvPicPr>
            <a:picLocks noChangeAspect="1"/>
          </p:cNvPicPr>
          <p:nvPr/>
        </p:nvPicPr>
        <p:blipFill>
          <a:blip r:embed="rId2">
            <a:extLst/>
          </a:blip>
          <a:stretch>
            <a:fillRect/>
          </a:stretch>
        </p:blipFill>
        <p:spPr>
          <a:xfrm>
            <a:off x="980279" y="2702679"/>
            <a:ext cx="11527243" cy="3526268"/>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QL语句调优工具(2)"/>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SQL语句调优工具(2)</a:t>
            </a:r>
          </a:p>
        </p:txBody>
      </p:sp>
      <p:sp>
        <p:nvSpPr>
          <p:cNvPr id="293" name="PRIMARY KEY (`roomid`,`uid`)…"/>
          <p:cNvSpPr txBox="1"/>
          <p:nvPr>
            <p:ph type="body" sz="quarter" idx="1"/>
          </p:nvPr>
        </p:nvSpPr>
        <p:spPr>
          <a:xfrm>
            <a:off x="952500" y="1730183"/>
            <a:ext cx="11099800" cy="1923460"/>
          </a:xfrm>
          <a:prstGeom prst="rect">
            <a:avLst/>
          </a:prstGeom>
        </p:spPr>
        <p:txBody>
          <a:bodyPr/>
          <a:lstStyle/>
          <a:p>
            <a:pPr marL="277812" indent="-277812">
              <a:lnSpc>
                <a:spcPct val="150000"/>
              </a:lnSpc>
              <a:spcBef>
                <a:spcPts val="0"/>
              </a:spcBef>
              <a:defRPr sz="1800">
                <a:solidFill>
                  <a:srgbClr val="0433FF"/>
                </a:solidFill>
                <a:latin typeface="Consolas"/>
                <a:ea typeface="Consolas"/>
                <a:cs typeface="Consolas"/>
                <a:sym typeface="Consolas"/>
              </a:defRPr>
            </a:pPr>
          </a:p>
          <a:p>
            <a:pPr marL="0" indent="0">
              <a:lnSpc>
                <a:spcPct val="150000"/>
              </a:lnSpc>
              <a:spcBef>
                <a:spcPts val="0"/>
              </a:spcBef>
              <a:buSzTx/>
              <a:buNone/>
              <a:defRPr sz="2100">
                <a:solidFill>
                  <a:srgbClr val="0433FF"/>
                </a:solidFill>
                <a:latin typeface="Consolas"/>
                <a:ea typeface="Consolas"/>
                <a:cs typeface="Consolas"/>
                <a:sym typeface="Consolas"/>
              </a:defRPr>
            </a:pPr>
            <a:r>
              <a:t>PRIMARY KEY (`roomid`,`uid`)</a:t>
            </a:r>
          </a:p>
          <a:p>
            <a:pPr marL="0" indent="0">
              <a:lnSpc>
                <a:spcPct val="150000"/>
              </a:lnSpc>
              <a:spcBef>
                <a:spcPts val="0"/>
              </a:spcBef>
              <a:buSzTx/>
              <a:buNone/>
              <a:defRPr sz="2100">
                <a:solidFill>
                  <a:srgbClr val="0433FF"/>
                </a:solidFill>
                <a:latin typeface="Consolas"/>
                <a:ea typeface="Consolas"/>
                <a:cs typeface="Consolas"/>
                <a:sym typeface="Consolas"/>
              </a:defRPr>
            </a:pPr>
            <a:r>
              <a:t>KEY (`uid`)</a:t>
            </a:r>
          </a:p>
        </p:txBody>
      </p:sp>
      <p:pic>
        <p:nvPicPr>
          <p:cNvPr id="294" name="图像" descr="图像"/>
          <p:cNvPicPr>
            <a:picLocks noChangeAspect="1"/>
          </p:cNvPicPr>
          <p:nvPr/>
        </p:nvPicPr>
        <p:blipFill>
          <a:blip r:embed="rId2">
            <a:extLst/>
          </a:blip>
          <a:stretch>
            <a:fillRect/>
          </a:stretch>
        </p:blipFill>
        <p:spPr>
          <a:xfrm>
            <a:off x="998111" y="3356696"/>
            <a:ext cx="11252086" cy="224759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目录"/>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目录</a:t>
            </a:r>
          </a:p>
        </p:txBody>
      </p:sp>
      <p:sp>
        <p:nvSpPr>
          <p:cNvPr id="297" name="1、数据库架构…"/>
          <p:cNvSpPr txBox="1"/>
          <p:nvPr>
            <p:ph type="body" idx="1"/>
          </p:nvPr>
        </p:nvSpPr>
        <p:spPr>
          <a:xfrm>
            <a:off x="1065653" y="1495693"/>
            <a:ext cx="11099801" cy="5446248"/>
          </a:xfrm>
          <a:prstGeom prst="rect">
            <a:avLst/>
          </a:prstGeom>
        </p:spPr>
        <p:txBody>
          <a:bodyPr/>
          <a:lstStyle/>
          <a:p>
            <a:pPr marL="253364" indent="-253364" defTabSz="332993">
              <a:spcBef>
                <a:spcPts val="2300"/>
              </a:spcBef>
              <a:defRPr sz="1824"/>
            </a:pPr>
          </a:p>
          <a:p>
            <a:pPr marL="0" indent="0" defTabSz="332993">
              <a:spcBef>
                <a:spcPts val="2300"/>
              </a:spcBef>
              <a:buSzTx/>
              <a:buNone/>
              <a:defRPr sz="2280">
                <a:solidFill>
                  <a:srgbClr val="00FDFF"/>
                </a:solidFill>
                <a:latin typeface="Consolas"/>
                <a:ea typeface="Consolas"/>
                <a:cs typeface="Consolas"/>
                <a:sym typeface="Consolas"/>
              </a:defRPr>
            </a:pPr>
            <a:r>
              <a:t>1、数据库架构</a:t>
            </a:r>
          </a:p>
          <a:p>
            <a:pPr marL="0" indent="0" defTabSz="332993">
              <a:spcBef>
                <a:spcPts val="2300"/>
              </a:spcBef>
              <a:buSzTx/>
              <a:buNone/>
              <a:defRPr sz="2280">
                <a:solidFill>
                  <a:srgbClr val="00FDFF"/>
                </a:solidFill>
                <a:latin typeface="Consolas"/>
                <a:ea typeface="Consolas"/>
                <a:cs typeface="Consolas"/>
                <a:sym typeface="Consolas"/>
              </a:defRPr>
            </a:pPr>
            <a:r>
              <a:t>2、SQL优化原理</a:t>
            </a:r>
          </a:p>
          <a:p>
            <a:pPr marL="0" indent="0" defTabSz="332993">
              <a:spcBef>
                <a:spcPts val="2300"/>
              </a:spcBef>
              <a:buSzTx/>
              <a:buNone/>
              <a:defRPr sz="2280">
                <a:solidFill>
                  <a:srgbClr val="00FDFF"/>
                </a:solidFill>
                <a:latin typeface="Consolas"/>
                <a:ea typeface="Consolas"/>
                <a:cs typeface="Consolas"/>
                <a:sym typeface="Consolas"/>
              </a:defRPr>
            </a:pPr>
            <a:r>
              <a:t>3、SQL相关规范</a:t>
            </a:r>
          </a:p>
          <a:p>
            <a:pPr marL="0" indent="0" defTabSz="332993">
              <a:spcBef>
                <a:spcPts val="2300"/>
              </a:spcBef>
              <a:buSzTx/>
              <a:buNone/>
              <a:defRPr sz="1824">
                <a:latin typeface="Consolas"/>
                <a:ea typeface="Consolas"/>
                <a:cs typeface="Consolas"/>
                <a:sym typeface="Consolas"/>
              </a:defRPr>
            </a:pPr>
            <a:r>
              <a:rPr sz="2280"/>
              <a:t>4、相关场景讨论</a:t>
            </a:r>
            <a:endParaRPr sz="2280"/>
          </a:p>
          <a:p>
            <a:pPr lvl="1" marL="506729" indent="-253364" defTabSz="332993">
              <a:spcBef>
                <a:spcPts val="2300"/>
              </a:spcBef>
              <a:defRPr sz="1824">
                <a:latin typeface="Consolas"/>
                <a:ea typeface="Consolas"/>
                <a:cs typeface="Consolas"/>
                <a:sym typeface="Consolas"/>
              </a:defRPr>
            </a:pPr>
            <a:r>
              <a:t>日常业务场景</a:t>
            </a:r>
          </a:p>
          <a:p>
            <a:pPr lvl="1" marL="506729" indent="-253364" defTabSz="332993">
              <a:spcBef>
                <a:spcPts val="2300"/>
              </a:spcBef>
              <a:defRPr sz="1824">
                <a:latin typeface="Consolas"/>
                <a:ea typeface="Consolas"/>
                <a:cs typeface="Consolas"/>
                <a:sym typeface="Consolas"/>
              </a:defRPr>
            </a:pPr>
            <a:r>
              <a:t>运营后台场景</a:t>
            </a:r>
          </a:p>
          <a:p>
            <a:pPr lvl="1" marL="506729" indent="-253364" defTabSz="332993">
              <a:spcBef>
                <a:spcPts val="2300"/>
              </a:spcBef>
              <a:defRPr sz="1824"/>
            </a:pPr>
            <a:r>
              <a:rPr>
                <a:latin typeface="Consolas"/>
                <a:ea typeface="Consolas"/>
                <a:cs typeface="Consolas"/>
                <a:sym typeface="Consolas"/>
              </a:rPr>
              <a:t>数据跑批场景</a:t>
            </a:r>
            <a:b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日常业务场景(1)"/>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日常业务场景(1)</a:t>
            </a:r>
          </a:p>
        </p:txBody>
      </p:sp>
      <p:sp>
        <p:nvSpPr>
          <p:cNvPr id="300" name="growthsystem_rank_total | CREATE TABLE `growthsystem_rank_total` (…"/>
          <p:cNvSpPr txBox="1"/>
          <p:nvPr>
            <p:ph type="body" idx="1"/>
          </p:nvPr>
        </p:nvSpPr>
        <p:spPr>
          <a:xfrm>
            <a:off x="1055246" y="1842046"/>
            <a:ext cx="11099801" cy="7540415"/>
          </a:xfrm>
          <a:prstGeom prst="rect">
            <a:avLst/>
          </a:prstGeom>
        </p:spPr>
        <p:txBody>
          <a:bodyPr/>
          <a:lstStyle/>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growthsystem_rank_total | CREATE TABLE `growthsystem_rank_total` (</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  `id` bigint(20) unsigned NOT NULL AUTO_INCREMENT COMMENT 'id',</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  `uid` bigint(20) NOT NULL DEFAULT '0' COMMENT '用户uid',</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  `total` int(11) NOT NULL DEFAULT '0' COMMENT '分数',</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  `bucket_id` int(11) NOT NULL DEFAULT '0' COMMENT '桶id',</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  `ut` bigint(20) NOT NULL DEFAULT '0' COMMENT '更新日期',</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  PRIMARY KEY (`id`),</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  UNIQUE KEY `uniq_uid` (`uid`),</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  KEY `idx_db` (`bucket_id`,`total`,`ut`)</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 ENGINE=InnoDB DEFAULT CHARSET=utf8mb4 COLLATE=utf8mb4_bin AUTO_INCREMENT=5404577 COMMENT='排名总榜'</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p>
          <a:p>
            <a:pPr marL="0" indent="0" defTabSz="438911">
              <a:lnSpc>
                <a:spcPts val="4200"/>
              </a:lnSpc>
              <a:spcBef>
                <a:spcPts val="0"/>
              </a:spcBef>
              <a:buSzTx/>
              <a:buNone/>
              <a:defRPr b="1" sz="2208">
                <a:solidFill>
                  <a:srgbClr val="0433FF"/>
                </a:solidFill>
                <a:latin typeface="Helvetica"/>
                <a:ea typeface="Helvetica"/>
                <a:cs typeface="Helvetica"/>
                <a:sym typeface="Helvetica"/>
              </a:defRPr>
            </a:pPr>
            <a:r>
              <a:t>备注：</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where bucket_id = 0 order by total desc,ut asc  一天一次 </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order by bucket_id desc,total desc,ut asc  一天一次 </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select bucket_id,count(id) as sum from growthsystem_rank_total </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group by bucket_id  一天一次</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select count(*) from ... where bucket_id = xxx and total &gt; XXX  量比较大</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where uid = xxx  量大</a:t>
            </a:r>
          </a:p>
          <a:p>
            <a:pPr marL="0" indent="0" defTabSz="438911">
              <a:lnSpc>
                <a:spcPts val="4200"/>
              </a:lnSpc>
              <a:spcBef>
                <a:spcPts val="0"/>
              </a:spcBef>
              <a:buSzTx/>
              <a:buNone/>
              <a:defRPr b="1" sz="2208">
                <a:solidFill>
                  <a:srgbClr val="111F2C"/>
                </a:solidFill>
                <a:latin typeface="Helvetica"/>
                <a:ea typeface="Helvetica"/>
                <a:cs typeface="Helvetica"/>
                <a:sym typeface="Helvetica"/>
              </a:defRPr>
            </a:pPr>
            <a:r>
              <a:t>update xx where uid = xxx 量大</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日常业务场景(2)"/>
          <p:cNvSpPr txBox="1"/>
          <p:nvPr>
            <p:ph type="title"/>
          </p:nvPr>
        </p:nvSpPr>
        <p:spPr>
          <a:xfrm>
            <a:off x="952500" y="-465228"/>
            <a:ext cx="11099800" cy="2159001"/>
          </a:xfrm>
          <a:prstGeom prst="rect">
            <a:avLst/>
          </a:prstGeom>
        </p:spPr>
        <p:txBody>
          <a:bodyPr/>
          <a:lstStyle>
            <a:lvl1pPr algn="l">
              <a:defRPr sz="4000">
                <a:latin typeface="Consolas"/>
                <a:ea typeface="Consolas"/>
                <a:cs typeface="Consolas"/>
                <a:sym typeface="Consolas"/>
              </a:defRPr>
            </a:lvl1pPr>
          </a:lstStyle>
          <a:p>
            <a:pPr/>
            <a:r>
              <a:t>日常业务场景(2)</a:t>
            </a:r>
          </a:p>
        </p:txBody>
      </p:sp>
      <p:sp>
        <p:nvSpPr>
          <p:cNvPr id="303" name="CREATE TABLE `finance_equity_info` (…"/>
          <p:cNvSpPr txBox="1"/>
          <p:nvPr>
            <p:ph type="body" idx="1"/>
          </p:nvPr>
        </p:nvSpPr>
        <p:spPr>
          <a:xfrm>
            <a:off x="1069924" y="1098222"/>
            <a:ext cx="11498977" cy="8431594"/>
          </a:xfrm>
          <a:prstGeom prst="rect">
            <a:avLst/>
          </a:prstGeom>
        </p:spPr>
        <p:txBody>
          <a:bodyPr/>
          <a:lstStyle/>
          <a:p>
            <a:pPr marL="0" indent="0" defTabSz="402336">
              <a:lnSpc>
                <a:spcPts val="2900"/>
              </a:lnSpc>
              <a:spcBef>
                <a:spcPts val="0"/>
              </a:spcBef>
              <a:buSzTx/>
              <a:buNone/>
              <a:defRPr sz="1320">
                <a:latin typeface="Consolas"/>
                <a:ea typeface="Consolas"/>
                <a:cs typeface="Consolas"/>
                <a:sym typeface="Consolas"/>
              </a:defRPr>
            </a:pPr>
            <a:r>
              <a:t>CREATE TABLE `finance_equity_info` (</a:t>
            </a:r>
          </a:p>
          <a:p>
            <a:pPr marL="0" indent="0" defTabSz="402336">
              <a:lnSpc>
                <a:spcPts val="2900"/>
              </a:lnSpc>
              <a:spcBef>
                <a:spcPts val="0"/>
              </a:spcBef>
              <a:buSzTx/>
              <a:buNone/>
              <a:defRPr sz="1320">
                <a:latin typeface="Consolas"/>
                <a:ea typeface="Consolas"/>
                <a:cs typeface="Consolas"/>
                <a:sym typeface="Consolas"/>
              </a:defRPr>
            </a:pPr>
            <a:r>
              <a:t>  `id` bigint(20) NOT NULL DEFAULT '0' COMMENT '权益id',</a:t>
            </a:r>
          </a:p>
          <a:p>
            <a:pPr marL="0" indent="0" defTabSz="402336">
              <a:lnSpc>
                <a:spcPts val="2900"/>
              </a:lnSpc>
              <a:spcBef>
                <a:spcPts val="0"/>
              </a:spcBef>
              <a:buSzTx/>
              <a:buNone/>
              <a:defRPr sz="1320">
                <a:latin typeface="Consolas"/>
                <a:ea typeface="Consolas"/>
                <a:cs typeface="Consolas"/>
                <a:sym typeface="Consolas"/>
              </a:defRPr>
            </a:pPr>
            <a:r>
              <a:t>  `etype` bigint(20) NOT NULL DEFAULT '0' COMMENT '权益类型,equity type',</a:t>
            </a:r>
          </a:p>
          <a:p>
            <a:pPr marL="0" indent="0" defTabSz="402336">
              <a:lnSpc>
                <a:spcPts val="2900"/>
              </a:lnSpc>
              <a:spcBef>
                <a:spcPts val="0"/>
              </a:spcBef>
              <a:buSzTx/>
              <a:buNone/>
              <a:defRPr sz="1320">
                <a:latin typeface="Consolas"/>
                <a:ea typeface="Consolas"/>
                <a:cs typeface="Consolas"/>
                <a:sym typeface="Consolas"/>
              </a:defRPr>
            </a:pPr>
            <a:r>
              <a:t>  `uid` bigint(20) NOT NULL DEFAULT '0' COMMENT '权益所有者',</a:t>
            </a:r>
          </a:p>
          <a:p>
            <a:pPr marL="0" indent="0" defTabSz="402336">
              <a:lnSpc>
                <a:spcPts val="2900"/>
              </a:lnSpc>
              <a:spcBef>
                <a:spcPts val="0"/>
              </a:spcBef>
              <a:buSzTx/>
              <a:buNone/>
              <a:defRPr sz="1320">
                <a:latin typeface="Consolas"/>
                <a:ea typeface="Consolas"/>
                <a:cs typeface="Consolas"/>
                <a:sym typeface="Consolas"/>
              </a:defRPr>
            </a:pPr>
            <a:r>
              <a:t>  `busid` varchar(64) NOT NULL DEFAULT '' COMMENT '业务id',</a:t>
            </a:r>
          </a:p>
          <a:p>
            <a:pPr marL="0" indent="0" defTabSz="402336">
              <a:lnSpc>
                <a:spcPts val="2900"/>
              </a:lnSpc>
              <a:spcBef>
                <a:spcPts val="0"/>
              </a:spcBef>
              <a:buSzTx/>
              <a:buNone/>
              <a:defRPr sz="1320">
                <a:latin typeface="Consolas"/>
                <a:ea typeface="Consolas"/>
                <a:cs typeface="Consolas"/>
                <a:sym typeface="Consolas"/>
              </a:defRPr>
            </a:pPr>
            <a:r>
              <a:t>  `ct` bigint(20) NOT NULL DEFAULT '0' COMMENT '创建时间',</a:t>
            </a:r>
          </a:p>
          <a:p>
            <a:pPr marL="0" indent="0" defTabSz="402336">
              <a:lnSpc>
                <a:spcPts val="2900"/>
              </a:lnSpc>
              <a:spcBef>
                <a:spcPts val="0"/>
              </a:spcBef>
              <a:buSzTx/>
              <a:buNone/>
              <a:defRPr sz="1320">
                <a:latin typeface="Consolas"/>
                <a:ea typeface="Consolas"/>
                <a:cs typeface="Consolas"/>
                <a:sym typeface="Consolas"/>
              </a:defRPr>
            </a:pPr>
            <a:r>
              <a:t>  `ut` bigint(20) NOT NULL DEFAULT '0' COMMENT '更新时间',</a:t>
            </a:r>
          </a:p>
          <a:p>
            <a:pPr marL="0" indent="0" defTabSz="402336">
              <a:lnSpc>
                <a:spcPts val="2900"/>
              </a:lnSpc>
              <a:spcBef>
                <a:spcPts val="0"/>
              </a:spcBef>
              <a:buSzTx/>
              <a:buNone/>
              <a:defRPr sz="1320">
                <a:latin typeface="Consolas"/>
                <a:ea typeface="Consolas"/>
                <a:cs typeface="Consolas"/>
                <a:sym typeface="Consolas"/>
              </a:defRPr>
            </a:pPr>
            <a:r>
              <a:t>  `initrade` bigint(20) NOT NULL DEFAULT '0' COMMENT '权益创建使用的tradeid',</a:t>
            </a:r>
          </a:p>
          <a:p>
            <a:pPr marL="0" indent="0" defTabSz="402336">
              <a:lnSpc>
                <a:spcPts val="2900"/>
              </a:lnSpc>
              <a:spcBef>
                <a:spcPts val="0"/>
              </a:spcBef>
              <a:buSzTx/>
              <a:buNone/>
              <a:defRPr sz="1320">
                <a:latin typeface="Consolas"/>
                <a:ea typeface="Consolas"/>
                <a:cs typeface="Consolas"/>
                <a:sym typeface="Consolas"/>
              </a:defRPr>
            </a:pPr>
            <a:r>
              <a:t>  `effect` bigint(20) NOT NULL DEFAULT '0' COMMENT '生效时间',</a:t>
            </a:r>
          </a:p>
          <a:p>
            <a:pPr marL="0" indent="0" defTabSz="402336">
              <a:lnSpc>
                <a:spcPts val="2900"/>
              </a:lnSpc>
              <a:spcBef>
                <a:spcPts val="0"/>
              </a:spcBef>
              <a:buSzTx/>
              <a:buNone/>
              <a:defRPr sz="1320">
                <a:latin typeface="Consolas"/>
                <a:ea typeface="Consolas"/>
                <a:cs typeface="Consolas"/>
                <a:sym typeface="Consolas"/>
              </a:defRPr>
            </a:pPr>
            <a:r>
              <a:t>  `expire` bigint(20) NOT NULL DEFAULT '0' COMMENT '过期时间',</a:t>
            </a:r>
          </a:p>
          <a:p>
            <a:pPr marL="0" indent="0" defTabSz="402336">
              <a:lnSpc>
                <a:spcPts val="2900"/>
              </a:lnSpc>
              <a:spcBef>
                <a:spcPts val="0"/>
              </a:spcBef>
              <a:buSzTx/>
              <a:buNone/>
              <a:defRPr sz="1320">
                <a:latin typeface="Consolas"/>
                <a:ea typeface="Consolas"/>
                <a:cs typeface="Consolas"/>
                <a:sym typeface="Consolas"/>
              </a:defRPr>
            </a:pPr>
            <a:r>
              <a:t>  `remain` bigint(20) NOT NULL DEFAULT '0' COMMENT '权益剩余,钱包优惠券-分,计数权益-数值,分钟权益-分钟,绘本1-存在,直播,保证金,奖励.存在权益扩展向,比如描述多少是付费,多少是免费则可以使用扩展字段',</a:t>
            </a:r>
          </a:p>
          <a:p>
            <a:pPr marL="0" indent="0" defTabSz="402336">
              <a:lnSpc>
                <a:spcPts val="2900"/>
              </a:lnSpc>
              <a:spcBef>
                <a:spcPts val="0"/>
              </a:spcBef>
              <a:buSzTx/>
              <a:buNone/>
              <a:defRPr sz="1320">
                <a:latin typeface="Consolas"/>
                <a:ea typeface="Consolas"/>
                <a:cs typeface="Consolas"/>
                <a:sym typeface="Consolas"/>
              </a:defRPr>
            </a:pPr>
            <a:r>
              <a:t>  `balance` bigint(20) NOT NULL DEFAULT '0',</a:t>
            </a:r>
          </a:p>
          <a:p>
            <a:pPr marL="0" indent="0" defTabSz="402336">
              <a:lnSpc>
                <a:spcPts val="2900"/>
              </a:lnSpc>
              <a:spcBef>
                <a:spcPts val="0"/>
              </a:spcBef>
              <a:buSzTx/>
              <a:buNone/>
              <a:defRPr sz="1320">
                <a:latin typeface="Consolas"/>
                <a:ea typeface="Consolas"/>
                <a:cs typeface="Consolas"/>
                <a:sym typeface="Consolas"/>
              </a:defRPr>
            </a:pPr>
            <a:r>
              <a:t>  PRIMARY KEY (`id`),</a:t>
            </a:r>
          </a:p>
          <a:p>
            <a:pPr marL="0" indent="0" defTabSz="402336">
              <a:lnSpc>
                <a:spcPts val="2900"/>
              </a:lnSpc>
              <a:spcBef>
                <a:spcPts val="0"/>
              </a:spcBef>
              <a:buSzTx/>
              <a:buNone/>
              <a:defRPr sz="1320">
                <a:latin typeface="Consolas"/>
                <a:ea typeface="Consolas"/>
                <a:cs typeface="Consolas"/>
                <a:sym typeface="Consolas"/>
              </a:defRPr>
            </a:pPr>
            <a:r>
              <a:t>  KEY `etype` (`etype`),</a:t>
            </a:r>
          </a:p>
          <a:p>
            <a:pPr marL="0" indent="0" defTabSz="402336">
              <a:lnSpc>
                <a:spcPts val="2900"/>
              </a:lnSpc>
              <a:spcBef>
                <a:spcPts val="0"/>
              </a:spcBef>
              <a:buSzTx/>
              <a:buNone/>
              <a:defRPr sz="1320">
                <a:latin typeface="Consolas"/>
                <a:ea typeface="Consolas"/>
                <a:cs typeface="Consolas"/>
                <a:sym typeface="Consolas"/>
              </a:defRPr>
            </a:pPr>
            <a:r>
              <a:t>  KEY `idx_ue` (`uid`,`etype`,`busid`)</a:t>
            </a:r>
          </a:p>
          <a:p>
            <a:pPr marL="0" indent="0" defTabSz="402336">
              <a:lnSpc>
                <a:spcPts val="2900"/>
              </a:lnSpc>
              <a:spcBef>
                <a:spcPts val="0"/>
              </a:spcBef>
              <a:buSzTx/>
              <a:buNone/>
              <a:defRPr sz="1320">
                <a:latin typeface="Consolas"/>
                <a:ea typeface="Consolas"/>
                <a:cs typeface="Consolas"/>
                <a:sym typeface="Consolas"/>
              </a:defRPr>
            </a:pPr>
            <a:r>
              <a:t>) ENGINE=InnoDB DEFAULT CHARSET=utf8mb4 COLLATE=utf8mb4_bin COMMENT='权益表'</a:t>
            </a:r>
          </a:p>
          <a:p>
            <a:pPr marL="0" indent="0" defTabSz="402336">
              <a:lnSpc>
                <a:spcPts val="3000"/>
              </a:lnSpc>
              <a:spcBef>
                <a:spcPts val="0"/>
              </a:spcBef>
              <a:buSzTx/>
              <a:buNone/>
              <a:defRPr b="1" sz="1320">
                <a:latin typeface="Helvetica"/>
                <a:ea typeface="Helvetica"/>
                <a:cs typeface="Helvetica"/>
                <a:sym typeface="Helvetica"/>
              </a:defRPr>
            </a:pPr>
          </a:p>
          <a:p>
            <a:pPr marL="0" indent="0" defTabSz="402336">
              <a:lnSpc>
                <a:spcPct val="120000"/>
              </a:lnSpc>
              <a:spcBef>
                <a:spcPts val="0"/>
              </a:spcBef>
              <a:buSzTx/>
              <a:buNone/>
              <a:defRPr b="1" sz="1584">
                <a:solidFill>
                  <a:srgbClr val="0433FF"/>
                </a:solidFill>
                <a:latin typeface="Helvetica"/>
                <a:ea typeface="Helvetica"/>
                <a:cs typeface="Helvetica"/>
                <a:sym typeface="Helvetica"/>
              </a:defRPr>
            </a:pPr>
            <a:r>
              <a:t>备注：</a:t>
            </a:r>
          </a:p>
          <a:p>
            <a:pPr marL="0" indent="0" defTabSz="402336">
              <a:lnSpc>
                <a:spcPts val="3000"/>
              </a:lnSpc>
              <a:spcBef>
                <a:spcPts val="0"/>
              </a:spcBef>
              <a:buSzTx/>
              <a:buNone/>
              <a:defRPr b="1" sz="1320">
                <a:latin typeface="Helvetica"/>
                <a:ea typeface="Helvetica"/>
                <a:cs typeface="Helvetica"/>
                <a:sym typeface="Helvetica"/>
              </a:defRPr>
            </a:pPr>
            <a:r>
              <a:t>WHERE id=? AND etype=? -- update + select</a:t>
            </a:r>
          </a:p>
          <a:p>
            <a:pPr marL="0" indent="0" defTabSz="402336">
              <a:lnSpc>
                <a:spcPts val="3000"/>
              </a:lnSpc>
              <a:spcBef>
                <a:spcPts val="0"/>
              </a:spcBef>
              <a:buSzTx/>
              <a:buNone/>
              <a:defRPr b="1" sz="1320">
                <a:latin typeface="Helvetica"/>
                <a:ea typeface="Helvetica"/>
                <a:cs typeface="Helvetica"/>
                <a:sym typeface="Helvetica"/>
              </a:defRPr>
            </a:pPr>
            <a:r>
              <a:t>WHERE uid=? and etype=? and remain&lt;0 limit 1 -- update</a:t>
            </a:r>
          </a:p>
          <a:p>
            <a:pPr marL="0" indent="0" defTabSz="402336">
              <a:lnSpc>
                <a:spcPts val="3000"/>
              </a:lnSpc>
              <a:spcBef>
                <a:spcPts val="0"/>
              </a:spcBef>
              <a:buSzTx/>
              <a:buNone/>
              <a:defRPr b="1" sz="1320">
                <a:latin typeface="Helvetica"/>
                <a:ea typeface="Helvetica"/>
                <a:cs typeface="Helvetica"/>
                <a:sym typeface="Helvetica"/>
              </a:defRPr>
            </a:pPr>
            <a:r>
              <a:t>WHERE uid=? AND busid=? AND etype IN (?,?) --  update</a:t>
            </a:r>
          </a:p>
          <a:p>
            <a:pPr marL="0" indent="0" defTabSz="402336">
              <a:lnSpc>
                <a:spcPts val="3000"/>
              </a:lnSpc>
              <a:spcBef>
                <a:spcPts val="0"/>
              </a:spcBef>
              <a:buSzTx/>
              <a:buNone/>
              <a:defRPr b="1" sz="1320">
                <a:latin typeface="Helvetica"/>
                <a:ea typeface="Helvetica"/>
                <a:cs typeface="Helvetica"/>
                <a:sym typeface="Helvetica"/>
              </a:defRPr>
            </a:pPr>
            <a:r>
              <a:t>WHERE uid=? AND id IN (?,?) -- select + update</a:t>
            </a:r>
          </a:p>
          <a:p>
            <a:pPr marL="0" indent="0" defTabSz="402336">
              <a:lnSpc>
                <a:spcPts val="3000"/>
              </a:lnSpc>
              <a:spcBef>
                <a:spcPts val="0"/>
              </a:spcBef>
              <a:buSzTx/>
              <a:buNone/>
              <a:defRPr b="1" sz="1320">
                <a:latin typeface="Helvetica"/>
                <a:ea typeface="Helvetica"/>
                <a:cs typeface="Helvetica"/>
                <a:sym typeface="Helvetica"/>
              </a:defRPr>
            </a:pPr>
            <a:r>
              <a:t>WHERE uid=? AND etype=? AND busid=? ORDER BY id DESC LIMIT 1 -- update</a:t>
            </a:r>
          </a:p>
          <a:p>
            <a:pPr marL="0" indent="0" defTabSz="402336">
              <a:lnSpc>
                <a:spcPts val="3000"/>
              </a:lnSpc>
              <a:spcBef>
                <a:spcPts val="0"/>
              </a:spcBef>
              <a:buSzTx/>
              <a:buNone/>
              <a:defRPr b="1" sz="1320">
                <a:latin typeface="Helvetica"/>
                <a:ea typeface="Helvetica"/>
                <a:cs typeface="Helvetica"/>
                <a:sym typeface="Helvetica"/>
              </a:defRPr>
            </a:pPr>
            <a:r>
              <a:t>WHERE uid=? AND etype=? AND busid=? and remain&gt;0 AND expire &gt;? ORDER BY id DESC LIMIT 1 -- update</a:t>
            </a:r>
          </a:p>
          <a:p>
            <a:pPr marL="0" indent="0" defTabSz="402336">
              <a:lnSpc>
                <a:spcPts val="3000"/>
              </a:lnSpc>
              <a:spcBef>
                <a:spcPts val="0"/>
              </a:spcBef>
              <a:buSzTx/>
              <a:buNone/>
              <a:defRPr b="1" sz="1320">
                <a:latin typeface="Helvetica"/>
                <a:ea typeface="Helvetica"/>
                <a:cs typeface="Helvetica"/>
                <a:sym typeface="Helvetica"/>
              </a:defRPr>
            </a:pPr>
            <a:r>
              <a:t>FROM finance_equity_info WHERE uid = ? AND etype = ? AND busid = ?  -- select + update</a:t>
            </a:r>
          </a:p>
          <a:p>
            <a:pPr marL="0" indent="0" defTabSz="402336">
              <a:lnSpc>
                <a:spcPts val="3000"/>
              </a:lnSpc>
              <a:spcBef>
                <a:spcPts val="0"/>
              </a:spcBef>
              <a:buSzTx/>
              <a:buNone/>
              <a:defRPr b="1" sz="1320">
                <a:latin typeface="Helvetica"/>
                <a:ea typeface="Helvetica"/>
                <a:cs typeface="Helvetica"/>
                <a:sym typeface="Helvetica"/>
              </a:defRPr>
            </a:pPr>
            <a:r>
              <a:t>FROM finance_equity_info e INNER JOIN finance_equity_coupon c ON e.id = c.id WHERE uid = ? and ( optional condition) -- select 使用 ，与下面条件拼接sql</a:t>
            </a:r>
          </a:p>
          <a:p>
            <a:pPr marL="0" indent="0" defTabSz="402336">
              <a:lnSpc>
                <a:spcPts val="3000"/>
              </a:lnSpc>
              <a:spcBef>
                <a:spcPts val="0"/>
              </a:spcBef>
              <a:buSzTx/>
              <a:buNone/>
              <a:defRPr b="1" sz="1320">
                <a:latin typeface="Helvetica"/>
                <a:ea typeface="Helvetica"/>
                <a:cs typeface="Helvetica"/>
                <a:sym typeface="Helvetica"/>
              </a:defRPr>
            </a:pPr>
            <a:r>
              <a:t>        -- 其中 optional如下</a:t>
            </a:r>
          </a:p>
          <a:p>
            <a:pPr marL="0" indent="0" defTabSz="402336">
              <a:lnSpc>
                <a:spcPts val="3000"/>
              </a:lnSpc>
              <a:spcBef>
                <a:spcPts val="0"/>
              </a:spcBef>
              <a:buSzTx/>
              <a:buNone/>
              <a:defRPr b="1" sz="1320">
                <a:latin typeface="Helvetica"/>
                <a:ea typeface="Helvetica"/>
                <a:cs typeface="Helvetica"/>
                <a:sym typeface="Helvetica"/>
              </a:defRPr>
            </a:pPr>
            <a:r>
              <a:t>        AND e.`remain` = 0 AND c.usecn &gt;0 and c.ctype in (?,?,?,?)  </a:t>
            </a:r>
          </a:p>
          <a:p>
            <a:pPr marL="0" indent="0" defTabSz="402336">
              <a:lnSpc>
                <a:spcPts val="3000"/>
              </a:lnSpc>
              <a:spcBef>
                <a:spcPts val="0"/>
              </a:spcBef>
              <a:buSzTx/>
              <a:buNone/>
              <a:defRPr b="1" sz="1320">
                <a:latin typeface="Helvetica"/>
                <a:ea typeface="Helvetica"/>
                <a:cs typeface="Helvetica"/>
                <a:sym typeface="Helvetica"/>
              </a:defRPr>
            </a:pPr>
            <a:r>
              <a:t>        AND e.`remain` = 0 AND e.expire &gt; ? AND c.repeat &gt;0 and c.ctype in (?,?,?,?)</a:t>
            </a:r>
          </a:p>
          <a:p>
            <a:pPr marL="0" indent="0" defTabSz="402336">
              <a:lnSpc>
                <a:spcPts val="3000"/>
              </a:lnSpc>
              <a:spcBef>
                <a:spcPts val="0"/>
              </a:spcBef>
              <a:buSzTx/>
              <a:buNone/>
              <a:defRPr b="1" sz="1320">
                <a:latin typeface="Helvetica"/>
                <a:ea typeface="Helvetica"/>
                <a:cs typeface="Helvetica"/>
                <a:sym typeface="Helvetica"/>
              </a:defRPr>
            </a:pPr>
            <a:r>
              <a:t>        AND e.`expire` &lt; ? AND c.usecn =0 and c.ctype in (?,?,?,?)</a:t>
            </a:r>
          </a:p>
          <a:p>
            <a:pPr marL="0" indent="0" defTabSz="402336">
              <a:lnSpc>
                <a:spcPts val="3000"/>
              </a:lnSpc>
              <a:spcBef>
                <a:spcPts val="0"/>
              </a:spcBef>
              <a:buSzTx/>
              <a:buNone/>
              <a:defRPr b="1" sz="1320">
                <a:latin typeface="Helvetica"/>
                <a:ea typeface="Helvetica"/>
                <a:cs typeface="Helvetica"/>
                <a:sym typeface="Helvetica"/>
              </a:defRPr>
            </a:pPr>
            <a:r>
              <a:t> </a:t>
            </a:r>
          </a:p>
          <a:p>
            <a:pPr marL="0" indent="0" defTabSz="402336">
              <a:lnSpc>
                <a:spcPts val="3000"/>
              </a:lnSpc>
              <a:spcBef>
                <a:spcPts val="0"/>
              </a:spcBef>
              <a:buSzTx/>
              <a:buNone/>
              <a:defRPr b="1" sz="1320">
                <a:latin typeface="Helvetica"/>
                <a:ea typeface="Helvetica"/>
                <a:cs typeface="Helvetica"/>
                <a:sym typeface="Helvetica"/>
              </a:defRPr>
            </a:pPr>
            <a:r>
              <a:t>WHERE  `uid` = 87897379  AND  `etype` = 5  AND  `effect` &lt; 1592482612  AND  `expire` &gt; 1592482612  AND  `remain` &gt; 0  ORDER BY `remain` DESC , `expire` ASC -- uid固定参数，其他为 可组合参数  -- select + update</a:t>
            </a:r>
          </a:p>
          <a:p>
            <a:pPr marL="0" indent="0" defTabSz="402336">
              <a:lnSpc>
                <a:spcPts val="3000"/>
              </a:lnSpc>
              <a:spcBef>
                <a:spcPts val="0"/>
              </a:spcBef>
              <a:buSzTx/>
              <a:buNone/>
              <a:defRPr b="1" sz="1320">
                <a:latin typeface="Helvetica"/>
                <a:ea typeface="Helvetica"/>
                <a:cs typeface="Helvetica"/>
                <a:sym typeface="Helvetica"/>
              </a:defRPr>
            </a:pPr>
            <a:r>
              <a:t>WHERE etype = 5 AND remain &gt; 0 AND expire &lt;= ? LIMIT 100000 -- 异步脚本 、每分钟一次 ，需要优化</a:t>
            </a:r>
          </a:p>
          <a:p>
            <a:pPr marL="0" indent="0" defTabSz="402336">
              <a:lnSpc>
                <a:spcPts val="3000"/>
              </a:lnSpc>
              <a:spcBef>
                <a:spcPts val="0"/>
              </a:spcBef>
              <a:buSzTx/>
              <a:buNone/>
              <a:defRPr b="1" sz="1320">
                <a:latin typeface="Helvetica"/>
                <a:ea typeface="Helvetica"/>
                <a:cs typeface="Helvetica"/>
                <a:sym typeface="Helvetica"/>
              </a:defRPr>
            </a:pPr>
            <a:r>
              <a:t>UPDATE finance_equity_info SET remain=remain+?,balance=balance+?,ut=? %s WHERE id=?</a:t>
            </a:r>
          </a:p>
          <a:p>
            <a:pPr marL="0" indent="0" defTabSz="402336">
              <a:lnSpc>
                <a:spcPts val="3000"/>
              </a:lnSpc>
              <a:spcBef>
                <a:spcPts val="0"/>
              </a:spcBef>
              <a:buSzTx/>
              <a:buNone/>
              <a:defRPr b="1" sz="1320">
                <a:latin typeface="Helvetica"/>
                <a:ea typeface="Helvetica"/>
                <a:cs typeface="Helvetica"/>
                <a:sym typeface="Helvetica"/>
              </a:defRPr>
            </a:pPr>
            <a:r>
              <a:t>UPDATE %s SET expire=? WHERE id=? AND etype =? AND expire&gt;=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运营后台场景"/>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运营后台场景</a:t>
            </a:r>
          </a:p>
        </p:txBody>
      </p:sp>
      <p:sp>
        <p:nvSpPr>
          <p:cNvPr id="306" name="where ctime&gt;xxx and ctime&lt;xxx and isabtest = x…"/>
          <p:cNvSpPr txBox="1"/>
          <p:nvPr>
            <p:ph type="body" idx="1"/>
          </p:nvPr>
        </p:nvSpPr>
        <p:spPr>
          <a:xfrm>
            <a:off x="1069924" y="1944793"/>
            <a:ext cx="11099801" cy="6951857"/>
          </a:xfrm>
          <a:prstGeom prst="rect">
            <a:avLst/>
          </a:prstGeom>
        </p:spPr>
        <p:txBody>
          <a:bodyPr/>
          <a:lstStyle/>
          <a:p>
            <a:pPr marL="0" indent="0" defTabSz="402336">
              <a:lnSpc>
                <a:spcPct val="120000"/>
              </a:lnSpc>
              <a:spcBef>
                <a:spcPts val="0"/>
              </a:spcBef>
              <a:buSzTx/>
              <a:buNone/>
              <a:defRPr sz="2200">
                <a:latin typeface="Consolas"/>
                <a:ea typeface="Consolas"/>
                <a:cs typeface="Consolas"/>
                <a:sym typeface="Consolas"/>
              </a:defRPr>
            </a:pPr>
            <a:r>
              <a:t>where ctime&gt;xxx and ctime&lt;xxx and isabtest = x</a:t>
            </a:r>
          </a:p>
          <a:p>
            <a:pPr marL="0" indent="0" defTabSz="402336">
              <a:lnSpc>
                <a:spcPct val="120000"/>
              </a:lnSpc>
              <a:spcBef>
                <a:spcPts val="0"/>
              </a:spcBef>
              <a:buSzTx/>
              <a:buNone/>
              <a:defRPr sz="2200">
                <a:latin typeface="Consolas"/>
                <a:ea typeface="Consolas"/>
                <a:cs typeface="Consolas"/>
                <a:sym typeface="Consolas"/>
              </a:defRPr>
            </a:pPr>
            <a:r>
              <a:t>where ctime&gt;xxx and ctime&lt;xxx and level = xxx and isabtest = 0</a:t>
            </a:r>
          </a:p>
          <a:p>
            <a:pPr marL="0" indent="0" defTabSz="402336">
              <a:lnSpc>
                <a:spcPct val="120000"/>
              </a:lnSpc>
              <a:spcBef>
                <a:spcPts val="0"/>
              </a:spcBef>
              <a:buSzTx/>
              <a:buNone/>
              <a:defRPr sz="2200">
                <a:latin typeface="Consolas"/>
                <a:ea typeface="Consolas"/>
                <a:cs typeface="Consolas"/>
                <a:sym typeface="Consolas"/>
              </a:defRPr>
            </a:pPr>
            <a:r>
              <a:t>where ctime&gt;xxx and ctime&lt;xxx and level = xxx and salelevel = xxx  and isabtest = x</a:t>
            </a:r>
          </a:p>
          <a:p>
            <a:pPr marL="0" indent="0" defTabSz="402336">
              <a:lnSpc>
                <a:spcPct val="120000"/>
              </a:lnSpc>
              <a:spcBef>
                <a:spcPts val="0"/>
              </a:spcBef>
              <a:buSzTx/>
              <a:buNone/>
              <a:defRPr sz="2200">
                <a:latin typeface="Consolas"/>
                <a:ea typeface="Consolas"/>
                <a:cs typeface="Consolas"/>
                <a:sym typeface="Consolas"/>
              </a:defRPr>
            </a:pPr>
            <a:r>
              <a:t>where ctime&gt;xxx and ctime&lt;xxx and level = xxx and salelevel = xxx  and isabtest = x</a:t>
            </a:r>
          </a:p>
          <a:p>
            <a:pPr marL="0" indent="0" defTabSz="402336">
              <a:lnSpc>
                <a:spcPct val="120000"/>
              </a:lnSpc>
              <a:spcBef>
                <a:spcPts val="0"/>
              </a:spcBef>
              <a:buSzTx/>
              <a:buNone/>
              <a:defRPr sz="2200">
                <a:latin typeface="Consolas"/>
                <a:ea typeface="Consolas"/>
                <a:cs typeface="Consolas"/>
                <a:sym typeface="Consolas"/>
              </a:defRPr>
            </a:pPr>
            <a:r>
              <a:t>where ctime&gt;xxx and ctime&lt;xxx and level = xxx and salelevel = xxx and payorderid = 0 and isabtest=x</a:t>
            </a:r>
          </a:p>
          <a:p>
            <a:pPr marL="0" indent="0" defTabSz="402336">
              <a:lnSpc>
                <a:spcPct val="120000"/>
              </a:lnSpc>
              <a:spcBef>
                <a:spcPts val="0"/>
              </a:spcBef>
              <a:buSzTx/>
              <a:buNone/>
              <a:defRPr sz="2200">
                <a:latin typeface="Consolas"/>
                <a:ea typeface="Consolas"/>
                <a:cs typeface="Consolas"/>
                <a:sym typeface="Consolas"/>
              </a:defRPr>
            </a:pPr>
            <a:r>
              <a:t>where ctime&gt;xxx and ctime&lt;xxx and level = xxx and salelevel = xxx and payorderid != 0 and isabtest=x</a:t>
            </a:r>
          </a:p>
          <a:p>
            <a:pPr marL="0" indent="0" defTabSz="402336">
              <a:lnSpc>
                <a:spcPct val="120000"/>
              </a:lnSpc>
              <a:spcBef>
                <a:spcPts val="0"/>
              </a:spcBef>
              <a:buSzTx/>
              <a:buNone/>
              <a:defRPr sz="2200">
                <a:latin typeface="Consolas"/>
                <a:ea typeface="Consolas"/>
                <a:cs typeface="Consolas"/>
                <a:sym typeface="Consolas"/>
              </a:defRPr>
            </a:pPr>
            <a:r>
              <a:t>where ctime&gt;xxx and ctime&lt;xxx and level = xxx  and payorderid = 0 and isabtest=x</a:t>
            </a:r>
          </a:p>
          <a:p>
            <a:pPr marL="0" indent="0" defTabSz="402336">
              <a:lnSpc>
                <a:spcPct val="150000"/>
              </a:lnSpc>
              <a:spcBef>
                <a:spcPts val="0"/>
              </a:spcBef>
              <a:buSzTx/>
              <a:buNone/>
              <a:defRPr sz="2200">
                <a:latin typeface="Consolas"/>
                <a:ea typeface="Consolas"/>
                <a:cs typeface="Consolas"/>
                <a:sym typeface="Consolas"/>
              </a:defRPr>
            </a:pPr>
            <a:r>
              <a:t>where ctime&gt;xxx and ctime&lt;xxx and level = xxx  and payorderid != 0 and isabtest=x</a:t>
            </a:r>
          </a:p>
          <a:p>
            <a:pPr marL="0" indent="0" defTabSz="402336">
              <a:lnSpc>
                <a:spcPct val="150000"/>
              </a:lnSpc>
              <a:spcBef>
                <a:spcPts val="0"/>
              </a:spcBef>
              <a:buSzTx/>
              <a:buNone/>
              <a:defRPr sz="2200">
                <a:latin typeface="Consolas"/>
                <a:ea typeface="Consolas"/>
                <a:cs typeface="Consolas"/>
                <a:sym typeface="Consolas"/>
              </a:defRPr>
            </a:pPr>
            <a:r>
              <a:t>where lessened = xx </a:t>
            </a:r>
          </a:p>
          <a:p>
            <a:pPr marL="0" indent="0" defTabSz="402336">
              <a:lnSpc>
                <a:spcPct val="150000"/>
              </a:lnSpc>
              <a:spcBef>
                <a:spcPts val="0"/>
              </a:spcBef>
              <a:buSzTx/>
              <a:buNone/>
              <a:defRPr sz="2200">
                <a:latin typeface="Consolas"/>
                <a:ea typeface="Consolas"/>
                <a:cs typeface="Consolas"/>
                <a:sym typeface="Consolas"/>
              </a:defRPr>
            </a:pPr>
            <a:r>
              <a:t>where uid = xx </a:t>
            </a:r>
          </a:p>
          <a:p>
            <a:pPr marL="0" indent="0" defTabSz="402336">
              <a:lnSpc>
                <a:spcPct val="150000"/>
              </a:lnSpc>
              <a:spcBef>
                <a:spcPts val="0"/>
              </a:spcBef>
              <a:buSzTx/>
              <a:buNone/>
              <a:defRPr sz="2200">
                <a:latin typeface="Consolas"/>
                <a:ea typeface="Consolas"/>
                <a:cs typeface="Consolas"/>
                <a:sym typeface="Consolas"/>
              </a:defRPr>
            </a:pPr>
            <a:r>
              <a:t>where level = xxx and salelevel = xxx</a:t>
            </a:r>
          </a:p>
          <a:p>
            <a:pPr marL="0" indent="0" defTabSz="402336">
              <a:lnSpc>
                <a:spcPct val="120000"/>
              </a:lnSpc>
              <a:spcBef>
                <a:spcPts val="0"/>
              </a:spcBef>
              <a:buSzTx/>
              <a:buNone/>
              <a:defRPr sz="2200">
                <a:latin typeface="Consolas"/>
                <a:ea typeface="Consolas"/>
                <a:cs typeface="Consolas"/>
                <a:sym typeface="Consolas"/>
              </a:defRPr>
            </a:pPr>
            <a:r>
              <a:t>level :稀疏 几个枚举</a:t>
            </a:r>
          </a:p>
          <a:p>
            <a:pPr marL="0" indent="0" defTabSz="402336">
              <a:lnSpc>
                <a:spcPct val="120000"/>
              </a:lnSpc>
              <a:spcBef>
                <a:spcPts val="0"/>
              </a:spcBef>
              <a:buSzTx/>
              <a:buNone/>
              <a:defRPr sz="2200">
                <a:latin typeface="Consolas"/>
                <a:ea typeface="Consolas"/>
                <a:cs typeface="Consolas"/>
                <a:sym typeface="Consolas"/>
              </a:defRPr>
            </a:pPr>
            <a:r>
              <a:t>salelevel： 稀疏 几个枚举</a:t>
            </a:r>
          </a:p>
          <a:p>
            <a:pPr marL="0" indent="0" defTabSz="402336">
              <a:lnSpc>
                <a:spcPct val="150000"/>
              </a:lnSpc>
              <a:spcBef>
                <a:spcPts val="0"/>
              </a:spcBef>
              <a:buSzTx/>
              <a:buNone/>
              <a:defRPr sz="2200">
                <a:latin typeface="Consolas"/>
                <a:ea typeface="Consolas"/>
                <a:cs typeface="Consolas"/>
                <a:sym typeface="Consolas"/>
              </a:defRPr>
            </a:pPr>
            <a:r>
              <a:t>isabtest：0 1</a:t>
            </a:r>
          </a:p>
        </p:txBody>
      </p:sp>
      <p:sp>
        <p:nvSpPr>
          <p:cNvPr id="307" name="索引怎么建？"/>
          <p:cNvSpPr txBox="1"/>
          <p:nvPr/>
        </p:nvSpPr>
        <p:spPr>
          <a:xfrm>
            <a:off x="5296000" y="8740997"/>
            <a:ext cx="1943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433FF"/>
                </a:solidFill>
                <a:latin typeface="Helvetica"/>
                <a:ea typeface="Helvetica"/>
                <a:cs typeface="Helvetica"/>
                <a:sym typeface="Helvetica"/>
              </a:defRPr>
            </a:lvl1pPr>
          </a:lstStyle>
          <a:p>
            <a:pPr/>
            <a:r>
              <a:t>索引怎么建？</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数据跑批场景"/>
          <p:cNvSpPr txBox="1"/>
          <p:nvPr>
            <p:ph type="title"/>
          </p:nvPr>
        </p:nvSpPr>
        <p:spPr>
          <a:xfrm>
            <a:off x="849753" y="518205"/>
            <a:ext cx="11099801" cy="1342188"/>
          </a:xfrm>
          <a:prstGeom prst="rect">
            <a:avLst/>
          </a:prstGeom>
        </p:spPr>
        <p:txBody>
          <a:bodyPr/>
          <a:lstStyle>
            <a:lvl1pPr algn="l">
              <a:defRPr sz="4500">
                <a:latin typeface="Consolas"/>
                <a:ea typeface="Consolas"/>
                <a:cs typeface="Consolas"/>
                <a:sym typeface="Consolas"/>
              </a:defRPr>
            </a:lvl1pPr>
          </a:lstStyle>
          <a:p>
            <a:pPr/>
            <a:r>
              <a:t>数据跑批场景</a:t>
            </a:r>
          </a:p>
        </p:txBody>
      </p:sp>
      <p:sp>
        <p:nvSpPr>
          <p:cNvPr id="310" name="表数据1000W，需要更新表中部分数据…"/>
          <p:cNvSpPr txBox="1"/>
          <p:nvPr/>
        </p:nvSpPr>
        <p:spPr>
          <a:xfrm>
            <a:off x="994770" y="2092565"/>
            <a:ext cx="11015260" cy="18402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b="0" sz="2600">
                <a:latin typeface="Consolas"/>
                <a:ea typeface="Consolas"/>
                <a:cs typeface="Consolas"/>
                <a:sym typeface="Consolas"/>
              </a:defRPr>
            </a:pPr>
            <a:r>
              <a:t>表数据1000W，需要更新表中部分数据</a:t>
            </a:r>
          </a:p>
          <a:p>
            <a:pPr marL="277812" indent="-277812" algn="l">
              <a:lnSpc>
                <a:spcPct val="120000"/>
              </a:lnSpc>
              <a:buSzPct val="145000"/>
              <a:buChar char="•"/>
              <a:defRPr b="0" sz="2600">
                <a:latin typeface="Consolas"/>
                <a:ea typeface="Consolas"/>
                <a:cs typeface="Consolas"/>
                <a:sym typeface="Consolas"/>
              </a:defRPr>
            </a:pPr>
            <a:r>
              <a:t>更新条件有索引，更新数据5k条/10w条/100w条/200w条</a:t>
            </a:r>
          </a:p>
          <a:p>
            <a:pPr marL="277812" indent="-277812" algn="l">
              <a:buSzPct val="145000"/>
              <a:buChar char="•"/>
              <a:defRPr b="0" sz="2600">
                <a:latin typeface="Consolas"/>
                <a:ea typeface="Consolas"/>
                <a:cs typeface="Consolas"/>
                <a:sym typeface="Consolas"/>
              </a:defRPr>
            </a:pPr>
            <a:r>
              <a:t>更新条件没有索引，更新数据5k条/10w条/100w条/200w条</a:t>
            </a:r>
          </a:p>
        </p:txBody>
      </p:sp>
      <p:sp>
        <p:nvSpPr>
          <p:cNvPr id="311" name="select * from t1 where condition = xx limit…"/>
          <p:cNvSpPr txBox="1"/>
          <p:nvPr/>
        </p:nvSpPr>
        <p:spPr>
          <a:xfrm>
            <a:off x="994770" y="4368825"/>
            <a:ext cx="11015260" cy="391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b="0" sz="2000">
                <a:latin typeface="Consolas"/>
                <a:ea typeface="Consolas"/>
                <a:cs typeface="Consolas"/>
                <a:sym typeface="Consolas"/>
              </a:defRPr>
            </a:pPr>
            <a:r>
              <a:t>select * from t1 where condition = xx limit</a:t>
            </a:r>
          </a:p>
          <a:p>
            <a:pPr algn="l">
              <a:lnSpc>
                <a:spcPct val="150000"/>
              </a:lnSpc>
              <a:defRPr b="0" sz="2000">
                <a:latin typeface="Consolas"/>
                <a:ea typeface="Consolas"/>
                <a:cs typeface="Consolas"/>
                <a:sym typeface="Consolas"/>
              </a:defRPr>
            </a:pPr>
          </a:p>
          <a:p>
            <a:pPr algn="l" defTabSz="457200">
              <a:lnSpc>
                <a:spcPct val="150000"/>
              </a:lnSpc>
              <a:defRPr b="0" sz="2000">
                <a:solidFill>
                  <a:srgbClr val="0433FF"/>
                </a:solidFill>
                <a:latin typeface="Consolas"/>
                <a:ea typeface="Consolas"/>
                <a:cs typeface="Consolas"/>
                <a:sym typeface="Consolas"/>
              </a:defRPr>
            </a:pPr>
            <a:r>
              <a:t>primary(id)</a:t>
            </a:r>
          </a:p>
          <a:p>
            <a:pPr algn="l">
              <a:lnSpc>
                <a:spcPct val="150000"/>
              </a:lnSpc>
              <a:defRPr b="0" sz="2000">
                <a:latin typeface="Consolas"/>
                <a:ea typeface="Consolas"/>
                <a:cs typeface="Consolas"/>
                <a:sym typeface="Consolas"/>
              </a:defRPr>
            </a:pPr>
            <a:r>
              <a:t>select id from t1 where id &gt; start_pos order by id asc limit 10000,1;</a:t>
            </a:r>
          </a:p>
          <a:p>
            <a:pPr algn="l">
              <a:lnSpc>
                <a:spcPct val="150000"/>
              </a:lnSpc>
              <a:defRPr b="0" sz="2000">
                <a:latin typeface="Consolas"/>
                <a:ea typeface="Consolas"/>
                <a:cs typeface="Consolas"/>
                <a:sym typeface="Consolas"/>
              </a:defRPr>
            </a:pPr>
            <a:r>
              <a:t>select * from t1 where id &gt; start_pos and id &lt; end_pos</a:t>
            </a:r>
          </a:p>
          <a:p>
            <a:pPr algn="l">
              <a:lnSpc>
                <a:spcPct val="150000"/>
              </a:lnSpc>
              <a:defRPr b="0" sz="2000">
                <a:latin typeface="Consolas"/>
                <a:ea typeface="Consolas"/>
                <a:cs typeface="Consolas"/>
                <a:sym typeface="Consolas"/>
              </a:defRPr>
            </a:pPr>
          </a:p>
          <a:p>
            <a:pPr algn="l" defTabSz="457200">
              <a:lnSpc>
                <a:spcPct val="150000"/>
              </a:lnSpc>
              <a:defRPr b="0" sz="2000">
                <a:solidFill>
                  <a:srgbClr val="0433FF"/>
                </a:solidFill>
                <a:latin typeface="Consolas"/>
                <a:ea typeface="Consolas"/>
                <a:cs typeface="Consolas"/>
                <a:sym typeface="Consolas"/>
              </a:defRPr>
            </a:pPr>
            <a:r>
              <a:t>primary(uid codetype)</a:t>
            </a:r>
          </a:p>
          <a:p>
            <a:pPr algn="l" defTabSz="457200">
              <a:lnSpc>
                <a:spcPts val="4100"/>
              </a:lnSpc>
              <a:defRPr b="0" sz="2000">
                <a:solidFill>
                  <a:srgbClr val="111F2C"/>
                </a:solidFill>
                <a:latin typeface="Consolas"/>
                <a:ea typeface="Consolas"/>
                <a:cs typeface="Consolas"/>
                <a:sym typeface="Consolas"/>
              </a:defRPr>
            </a:pPr>
            <a:r>
              <a:t>select * from t1 where uid &gt; ? or (codetype &gt; ? and uid = ?) order by uid, codetype limit 1000;</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Any Questions ?"/>
          <p:cNvSpPr txBox="1"/>
          <p:nvPr>
            <p:ph type="title"/>
          </p:nvPr>
        </p:nvSpPr>
        <p:spPr>
          <a:xfrm>
            <a:off x="1231383" y="3673998"/>
            <a:ext cx="11099801" cy="1342187"/>
          </a:xfrm>
          <a:prstGeom prst="rect">
            <a:avLst/>
          </a:prstGeom>
        </p:spPr>
        <p:txBody>
          <a:bodyPr/>
          <a:lstStyle>
            <a:lvl1pPr>
              <a:defRPr sz="5000">
                <a:latin typeface="Consolas"/>
                <a:ea typeface="Consolas"/>
                <a:cs typeface="Consolas"/>
                <a:sym typeface="Consolas"/>
              </a:defRPr>
            </a:lvl1pPr>
          </a:lstStyle>
          <a:p>
            <a:pPr/>
            <a:r>
              <a:t>Any Questions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MySQL一主多从架构(1)"/>
          <p:cNvSpPr txBox="1"/>
          <p:nvPr>
            <p:ph type="title"/>
          </p:nvPr>
        </p:nvSpPr>
        <p:spPr>
          <a:xfrm>
            <a:off x="952500" y="489520"/>
            <a:ext cx="11099800" cy="1687960"/>
          </a:xfrm>
          <a:prstGeom prst="rect">
            <a:avLst/>
          </a:prstGeom>
        </p:spPr>
        <p:txBody>
          <a:bodyPr/>
          <a:lstStyle>
            <a:lvl1pPr algn="l">
              <a:defRPr sz="4500">
                <a:latin typeface="Consolas"/>
                <a:ea typeface="Consolas"/>
                <a:cs typeface="Consolas"/>
                <a:sym typeface="Consolas"/>
              </a:defRPr>
            </a:lvl1pPr>
          </a:lstStyle>
          <a:p>
            <a:pPr/>
            <a:r>
              <a:t>MySQL一主多从架构(1)</a:t>
            </a:r>
          </a:p>
        </p:txBody>
      </p:sp>
      <p:sp>
        <p:nvSpPr>
          <p:cNvPr id="129" name="优点：…"/>
          <p:cNvSpPr txBox="1"/>
          <p:nvPr>
            <p:ph type="body" sz="half" idx="1"/>
          </p:nvPr>
        </p:nvSpPr>
        <p:spPr>
          <a:xfrm>
            <a:off x="1041400" y="2479377"/>
            <a:ext cx="5334000" cy="5613401"/>
          </a:xfrm>
          <a:prstGeom prst="rect">
            <a:avLst/>
          </a:prstGeom>
        </p:spPr>
        <p:txBody>
          <a:bodyPr/>
          <a:lstStyle/>
          <a:p>
            <a:pPr marL="0" indent="0" defTabSz="332993">
              <a:spcBef>
                <a:spcPts val="1800"/>
              </a:spcBef>
              <a:buSzTx/>
              <a:buNone/>
              <a:defRPr sz="1881">
                <a:solidFill>
                  <a:srgbClr val="0433FF"/>
                </a:solidFill>
                <a:latin typeface="Consolas"/>
                <a:ea typeface="Consolas"/>
                <a:cs typeface="Consolas"/>
                <a:sym typeface="Consolas"/>
              </a:defRPr>
            </a:pPr>
            <a:r>
              <a:t>优点：</a:t>
            </a:r>
          </a:p>
          <a:p>
            <a:pPr marL="158353" indent="-158353" defTabSz="332993">
              <a:spcBef>
                <a:spcPts val="1800"/>
              </a:spcBef>
              <a:defRPr sz="1881">
                <a:latin typeface="Consolas"/>
                <a:ea typeface="Consolas"/>
                <a:cs typeface="Consolas"/>
                <a:sym typeface="Consolas"/>
              </a:defRPr>
            </a:pPr>
            <a:r>
              <a:t>架构简单</a:t>
            </a:r>
          </a:p>
          <a:p>
            <a:pPr marL="158353" indent="-158353" defTabSz="332993">
              <a:spcBef>
                <a:spcPts val="1800"/>
              </a:spcBef>
              <a:defRPr sz="1881">
                <a:latin typeface="Consolas"/>
                <a:ea typeface="Consolas"/>
                <a:cs typeface="Consolas"/>
                <a:sym typeface="Consolas"/>
              </a:defRPr>
            </a:pPr>
            <a:r>
              <a:t>数据冗余，保证数据安全</a:t>
            </a:r>
          </a:p>
          <a:p>
            <a:pPr marL="158353" indent="-158353" defTabSz="332993">
              <a:spcBef>
                <a:spcPts val="1800"/>
              </a:spcBef>
              <a:defRPr sz="1881">
                <a:latin typeface="Consolas"/>
                <a:ea typeface="Consolas"/>
                <a:cs typeface="Consolas"/>
                <a:sym typeface="Consolas"/>
              </a:defRPr>
            </a:pPr>
            <a:r>
              <a:t>读可扩展，增加从库即可</a:t>
            </a:r>
          </a:p>
          <a:p>
            <a:pPr marL="158353" indent="-158353" defTabSz="332993">
              <a:spcBef>
                <a:spcPts val="1800"/>
              </a:spcBef>
              <a:defRPr sz="1881">
                <a:latin typeface="Consolas"/>
                <a:ea typeface="Consolas"/>
                <a:cs typeface="Consolas"/>
                <a:sym typeface="Consolas"/>
              </a:defRPr>
            </a:pPr>
            <a:r>
              <a:t>读高可用，slb或域名自动剔除故障节点</a:t>
            </a:r>
          </a:p>
          <a:p>
            <a:pPr marL="0" indent="0" defTabSz="332993">
              <a:spcBef>
                <a:spcPts val="1800"/>
              </a:spcBef>
              <a:buSzTx/>
              <a:buNone/>
              <a:defRPr sz="1881">
                <a:solidFill>
                  <a:srgbClr val="0433FF"/>
                </a:solidFill>
                <a:latin typeface="Consolas"/>
                <a:ea typeface="Consolas"/>
                <a:cs typeface="Consolas"/>
                <a:sym typeface="Consolas"/>
              </a:defRPr>
            </a:pPr>
            <a:r>
              <a:t>缺点：</a:t>
            </a:r>
          </a:p>
          <a:p>
            <a:pPr marL="158353" indent="-158353" defTabSz="332993">
              <a:spcBef>
                <a:spcPts val="1800"/>
              </a:spcBef>
              <a:defRPr sz="1881">
                <a:latin typeface="Consolas"/>
                <a:ea typeface="Consolas"/>
                <a:cs typeface="Consolas"/>
                <a:sym typeface="Consolas"/>
              </a:defRPr>
            </a:pPr>
            <a:r>
              <a:t>写单点，主库故障，需要外围程序保障高可用</a:t>
            </a:r>
          </a:p>
          <a:p>
            <a:pPr marL="158353" indent="-158353" defTabSz="332993">
              <a:spcBef>
                <a:spcPts val="1800"/>
              </a:spcBef>
              <a:defRPr sz="1881">
                <a:latin typeface="Consolas"/>
                <a:ea typeface="Consolas"/>
                <a:cs typeface="Consolas"/>
                <a:sym typeface="Consolas"/>
              </a:defRPr>
            </a:pPr>
            <a:r>
              <a:t>写瓶颈，单机磁盘io有限</a:t>
            </a:r>
          </a:p>
          <a:p>
            <a:pPr marL="158353" indent="-158353" defTabSz="332993">
              <a:spcBef>
                <a:spcPts val="1800"/>
              </a:spcBef>
              <a:defRPr sz="1881">
                <a:latin typeface="Consolas"/>
                <a:ea typeface="Consolas"/>
                <a:cs typeface="Consolas"/>
                <a:sym typeface="Consolas"/>
              </a:defRPr>
            </a:pPr>
            <a:r>
              <a:t>容量瓶颈，单机磁盘容量有限</a:t>
            </a:r>
          </a:p>
          <a:p>
            <a:pPr marL="158353" indent="-158353" defTabSz="332993">
              <a:spcBef>
                <a:spcPts val="1800"/>
              </a:spcBef>
              <a:defRPr sz="1881">
                <a:latin typeface="Consolas"/>
                <a:ea typeface="Consolas"/>
                <a:cs typeface="Consolas"/>
                <a:sym typeface="Consolas"/>
              </a:defRPr>
            </a:pPr>
            <a:r>
              <a:t>主从延时，数据同步异步模式</a:t>
            </a:r>
          </a:p>
        </p:txBody>
      </p:sp>
      <p:pic>
        <p:nvPicPr>
          <p:cNvPr id="130" name="图像" descr="图像"/>
          <p:cNvPicPr>
            <a:picLocks noChangeAspect="1"/>
          </p:cNvPicPr>
          <p:nvPr/>
        </p:nvPicPr>
        <p:blipFill>
          <a:blip r:embed="rId2">
            <a:extLst/>
          </a:blip>
          <a:stretch>
            <a:fillRect/>
          </a:stretch>
        </p:blipFill>
        <p:spPr>
          <a:xfrm>
            <a:off x="6025950" y="2526887"/>
            <a:ext cx="7019975" cy="385288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MySQL主从同步原理(2)"/>
          <p:cNvSpPr txBox="1"/>
          <p:nvPr>
            <p:ph type="title"/>
          </p:nvPr>
        </p:nvSpPr>
        <p:spPr>
          <a:xfrm>
            <a:off x="952500" y="489520"/>
            <a:ext cx="11099800" cy="1687960"/>
          </a:xfrm>
          <a:prstGeom prst="rect">
            <a:avLst/>
          </a:prstGeom>
        </p:spPr>
        <p:txBody>
          <a:bodyPr/>
          <a:lstStyle>
            <a:lvl1pPr algn="l">
              <a:defRPr sz="4500">
                <a:latin typeface="Consolas"/>
                <a:ea typeface="Consolas"/>
                <a:cs typeface="Consolas"/>
                <a:sym typeface="Consolas"/>
              </a:defRPr>
            </a:lvl1pPr>
          </a:lstStyle>
          <a:p>
            <a:pPr/>
            <a:r>
              <a:t>MySQL主从同步原理(2)</a:t>
            </a:r>
          </a:p>
        </p:txBody>
      </p:sp>
      <p:sp>
        <p:nvSpPr>
          <p:cNvPr id="133" name="主从数据同步原理：…"/>
          <p:cNvSpPr txBox="1"/>
          <p:nvPr>
            <p:ph type="body" sz="half" idx="1"/>
          </p:nvPr>
        </p:nvSpPr>
        <p:spPr>
          <a:xfrm>
            <a:off x="1041400" y="2194073"/>
            <a:ext cx="5102534" cy="5032227"/>
          </a:xfrm>
          <a:prstGeom prst="rect">
            <a:avLst/>
          </a:prstGeom>
        </p:spPr>
        <p:txBody>
          <a:bodyPr/>
          <a:lstStyle/>
          <a:p>
            <a:pPr marL="0" indent="0" defTabSz="537463">
              <a:spcBef>
                <a:spcPts val="2900"/>
              </a:spcBef>
              <a:buSzTx/>
              <a:buNone/>
              <a:defRPr sz="2116">
                <a:solidFill>
                  <a:srgbClr val="0433FF"/>
                </a:solidFill>
                <a:latin typeface="Consolas"/>
                <a:ea typeface="Consolas"/>
                <a:cs typeface="Consolas"/>
                <a:sym typeface="Consolas"/>
              </a:defRPr>
            </a:pPr>
            <a:r>
              <a:t>主从数据同步原理：</a:t>
            </a:r>
          </a:p>
          <a:p>
            <a:pPr marL="315468" indent="-315468" defTabSz="537463">
              <a:spcBef>
                <a:spcPts val="2900"/>
              </a:spcBef>
              <a:defRPr sz="2116">
                <a:latin typeface="Consolas"/>
                <a:ea typeface="Consolas"/>
                <a:cs typeface="Consolas"/>
                <a:sym typeface="Consolas"/>
              </a:defRPr>
            </a:pPr>
            <a:r>
              <a:t>master将数据的变更记录到二进制binlog日志</a:t>
            </a:r>
          </a:p>
          <a:p>
            <a:pPr marL="315468" indent="-315468" defTabSz="537463">
              <a:spcBef>
                <a:spcPts val="2900"/>
              </a:spcBef>
              <a:defRPr sz="2116">
                <a:latin typeface="Consolas"/>
                <a:ea typeface="Consolas"/>
                <a:cs typeface="Consolas"/>
                <a:sym typeface="Consolas"/>
              </a:defRPr>
            </a:pPr>
            <a:r>
              <a:t>主库binlog dump线程, 将这些变更记录发送给从库I/O线程</a:t>
            </a:r>
          </a:p>
          <a:p>
            <a:pPr marL="315468" indent="-315468" defTabSz="537463">
              <a:spcBef>
                <a:spcPts val="2900"/>
              </a:spcBef>
              <a:defRPr sz="2116">
                <a:latin typeface="Consolas"/>
                <a:ea typeface="Consolas"/>
                <a:cs typeface="Consolas"/>
                <a:sym typeface="Consolas"/>
              </a:defRPr>
            </a:pPr>
            <a:r>
              <a:t>从库I/O线程接这些变更记录, 写入到本地的relay log</a:t>
            </a:r>
          </a:p>
          <a:p>
            <a:pPr marL="315468" indent="-315468" defTabSz="537463">
              <a:spcBef>
                <a:spcPts val="2900"/>
              </a:spcBef>
              <a:defRPr sz="2116">
                <a:latin typeface="Consolas"/>
                <a:ea typeface="Consolas"/>
                <a:cs typeface="Consolas"/>
                <a:sym typeface="Consolas"/>
              </a:defRPr>
            </a:pPr>
            <a:r>
              <a:t>从库SQL线程读取relay log文件中的记录, 重放记录到slave</a:t>
            </a:r>
          </a:p>
        </p:txBody>
      </p:sp>
      <p:pic>
        <p:nvPicPr>
          <p:cNvPr id="134" name="图像" descr="图像"/>
          <p:cNvPicPr>
            <a:picLocks noChangeAspect="1"/>
          </p:cNvPicPr>
          <p:nvPr/>
        </p:nvPicPr>
        <p:blipFill>
          <a:blip r:embed="rId2">
            <a:extLst/>
          </a:blip>
          <a:stretch>
            <a:fillRect/>
          </a:stretch>
        </p:blipFill>
        <p:spPr>
          <a:xfrm>
            <a:off x="6139857" y="2447757"/>
            <a:ext cx="6838003" cy="301916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DB整体架构(1)"/>
          <p:cNvSpPr txBox="1"/>
          <p:nvPr>
            <p:ph type="title"/>
          </p:nvPr>
        </p:nvSpPr>
        <p:spPr>
          <a:xfrm>
            <a:off x="952500" y="489520"/>
            <a:ext cx="11099800" cy="1687960"/>
          </a:xfrm>
          <a:prstGeom prst="rect">
            <a:avLst/>
          </a:prstGeom>
        </p:spPr>
        <p:txBody>
          <a:bodyPr/>
          <a:lstStyle>
            <a:lvl1pPr algn="l">
              <a:defRPr sz="4500">
                <a:latin typeface="Consolas"/>
                <a:ea typeface="Consolas"/>
                <a:cs typeface="Consolas"/>
                <a:sym typeface="Consolas"/>
              </a:defRPr>
            </a:lvl1pPr>
          </a:lstStyle>
          <a:p>
            <a:pPr/>
            <a:r>
              <a:t>TiDB整体架构(1)</a:t>
            </a:r>
          </a:p>
        </p:txBody>
      </p:sp>
      <p:sp>
        <p:nvSpPr>
          <p:cNvPr id="137" name="TiDB server:…"/>
          <p:cNvSpPr txBox="1"/>
          <p:nvPr>
            <p:ph type="body" sz="half" idx="1"/>
          </p:nvPr>
        </p:nvSpPr>
        <p:spPr>
          <a:xfrm>
            <a:off x="1041400" y="2135336"/>
            <a:ext cx="5334000" cy="5751364"/>
          </a:xfrm>
          <a:prstGeom prst="rect">
            <a:avLst/>
          </a:prstGeom>
        </p:spPr>
        <p:txBody>
          <a:bodyPr/>
          <a:lstStyle/>
          <a:p>
            <a:pPr marL="0" indent="0" defTabSz="332993">
              <a:spcBef>
                <a:spcPts val="1800"/>
              </a:spcBef>
              <a:buSzTx/>
              <a:buNone/>
              <a:defRPr sz="1824">
                <a:solidFill>
                  <a:srgbClr val="0433FF"/>
                </a:solidFill>
                <a:latin typeface="Consolas"/>
                <a:ea typeface="Consolas"/>
                <a:cs typeface="Consolas"/>
                <a:sym typeface="Consolas"/>
              </a:defRPr>
            </a:pPr>
            <a:r>
              <a:t>TiDB server:</a:t>
            </a:r>
          </a:p>
          <a:p>
            <a:pPr marL="0" indent="0" defTabSz="332993">
              <a:spcBef>
                <a:spcPts val="1800"/>
              </a:spcBef>
              <a:buSzTx/>
              <a:buNone/>
              <a:defRPr sz="1824">
                <a:latin typeface="Consolas"/>
                <a:ea typeface="Consolas"/>
                <a:cs typeface="Consolas"/>
                <a:sym typeface="Consolas"/>
              </a:defRPr>
            </a:pPr>
            <a:r>
              <a:t>接收客户端的连接，执行SQL解析和优化，最终生成分布式执行计划，将实际的数据读取请求转发给底层的存储节点TiKV（或TiFlash）</a:t>
            </a:r>
          </a:p>
          <a:p>
            <a:pPr marL="0" indent="0" defTabSz="332993">
              <a:spcBef>
                <a:spcPts val="1800"/>
              </a:spcBef>
              <a:buSzTx/>
              <a:buNone/>
              <a:defRPr sz="1824">
                <a:solidFill>
                  <a:srgbClr val="0433FF"/>
                </a:solidFill>
                <a:latin typeface="Consolas"/>
                <a:ea typeface="Consolas"/>
                <a:cs typeface="Consolas"/>
                <a:sym typeface="Consolas"/>
              </a:defRPr>
            </a:pPr>
            <a:r>
              <a:t>PD server:</a:t>
            </a:r>
          </a:p>
          <a:p>
            <a:pPr marL="158353" indent="-158353" defTabSz="332993">
              <a:spcBef>
                <a:spcPts val="1800"/>
              </a:spcBef>
              <a:defRPr sz="1824">
                <a:latin typeface="Consolas"/>
                <a:ea typeface="Consolas"/>
                <a:cs typeface="Consolas"/>
                <a:sym typeface="Consolas"/>
              </a:defRPr>
            </a:pPr>
            <a:r>
              <a:t>负责全局元信息的存储以及TiKV集群负载均衡调度</a:t>
            </a:r>
          </a:p>
          <a:p>
            <a:pPr marL="0" indent="0" defTabSz="332993">
              <a:spcBef>
                <a:spcPts val="1800"/>
              </a:spcBef>
              <a:buSzTx/>
              <a:buNone/>
              <a:defRPr sz="1824">
                <a:solidFill>
                  <a:srgbClr val="0433FF"/>
                </a:solidFill>
                <a:latin typeface="Consolas"/>
                <a:ea typeface="Consolas"/>
                <a:cs typeface="Consolas"/>
                <a:sym typeface="Consolas"/>
              </a:defRPr>
            </a:pPr>
            <a:r>
              <a:t>TiKV Server:</a:t>
            </a:r>
          </a:p>
          <a:p>
            <a:pPr marL="0" indent="0" defTabSz="332993">
              <a:spcBef>
                <a:spcPts val="1800"/>
              </a:spcBef>
              <a:buSzTx/>
              <a:buNone/>
              <a:defRPr sz="1824">
                <a:latin typeface="Consolas"/>
                <a:ea typeface="Consolas"/>
                <a:cs typeface="Consolas"/>
                <a:sym typeface="Consolas"/>
              </a:defRPr>
            </a:pPr>
            <a:r>
              <a:t>负责存储数据，存储数据的基本单位是Region，从外部看TiKV是一个分布式的提供事务的Key-Value存储引擎</a:t>
            </a:r>
          </a:p>
          <a:p>
            <a:pPr marL="0" indent="0" defTabSz="332993">
              <a:spcBef>
                <a:spcPts val="1800"/>
              </a:spcBef>
              <a:buSzTx/>
              <a:buNone/>
              <a:defRPr sz="1824">
                <a:solidFill>
                  <a:srgbClr val="0433FF"/>
                </a:solidFill>
                <a:latin typeface="Consolas"/>
                <a:ea typeface="Consolas"/>
                <a:cs typeface="Consolas"/>
                <a:sym typeface="Consolas"/>
              </a:defRPr>
            </a:pPr>
            <a:r>
              <a:t>TiFlash:</a:t>
            </a:r>
          </a:p>
          <a:p>
            <a:pPr marL="0" indent="0" defTabSz="332993">
              <a:spcBef>
                <a:spcPts val="1800"/>
              </a:spcBef>
              <a:buSzTx/>
              <a:buNone/>
              <a:defRPr sz="1824">
                <a:latin typeface="Consolas"/>
                <a:ea typeface="Consolas"/>
                <a:cs typeface="Consolas"/>
                <a:sym typeface="Consolas"/>
              </a:defRPr>
            </a:pPr>
            <a:r>
              <a:t>在TiFlash内部，数据是以列式的形式进行存储</a:t>
            </a:r>
          </a:p>
        </p:txBody>
      </p:sp>
      <p:pic>
        <p:nvPicPr>
          <p:cNvPr id="138" name="图像" descr="图像"/>
          <p:cNvPicPr>
            <a:picLocks noChangeAspect="1"/>
          </p:cNvPicPr>
          <p:nvPr/>
        </p:nvPicPr>
        <p:blipFill>
          <a:blip r:embed="rId2">
            <a:extLst/>
          </a:blip>
          <a:stretch>
            <a:fillRect/>
          </a:stretch>
        </p:blipFill>
        <p:spPr>
          <a:xfrm>
            <a:off x="6409159" y="1932593"/>
            <a:ext cx="6333282" cy="494861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KV逻辑架构(2)"/>
          <p:cNvSpPr txBox="1"/>
          <p:nvPr>
            <p:ph type="title"/>
          </p:nvPr>
        </p:nvSpPr>
        <p:spPr>
          <a:xfrm>
            <a:off x="952500" y="489520"/>
            <a:ext cx="11099800" cy="1687960"/>
          </a:xfrm>
          <a:prstGeom prst="rect">
            <a:avLst/>
          </a:prstGeom>
        </p:spPr>
        <p:txBody>
          <a:bodyPr/>
          <a:lstStyle>
            <a:lvl1pPr algn="l">
              <a:defRPr sz="4500">
                <a:latin typeface="Consolas"/>
                <a:ea typeface="Consolas"/>
                <a:cs typeface="Consolas"/>
                <a:sym typeface="Consolas"/>
              </a:defRPr>
            </a:lvl1pPr>
          </a:lstStyle>
          <a:p>
            <a:pPr/>
            <a:r>
              <a:t>TiKV逻辑架构(2)</a:t>
            </a:r>
          </a:p>
        </p:txBody>
      </p:sp>
      <p:pic>
        <p:nvPicPr>
          <p:cNvPr id="141" name="图像" descr="图像"/>
          <p:cNvPicPr>
            <a:picLocks noChangeAspect="1"/>
          </p:cNvPicPr>
          <p:nvPr/>
        </p:nvPicPr>
        <p:blipFill>
          <a:blip r:embed="rId2">
            <a:extLst/>
          </a:blip>
          <a:stretch>
            <a:fillRect/>
          </a:stretch>
        </p:blipFill>
        <p:spPr>
          <a:xfrm>
            <a:off x="5240418" y="2084967"/>
            <a:ext cx="7557927" cy="5253466"/>
          </a:xfrm>
          <a:prstGeom prst="rect">
            <a:avLst/>
          </a:prstGeom>
          <a:ln w="12700">
            <a:miter lim="400000"/>
          </a:ln>
        </p:spPr>
      </p:pic>
      <p:sp>
        <p:nvSpPr>
          <p:cNvPr id="142" name="RocksDB…"/>
          <p:cNvSpPr txBox="1"/>
          <p:nvPr/>
        </p:nvSpPr>
        <p:spPr>
          <a:xfrm>
            <a:off x="1106982" y="1971040"/>
            <a:ext cx="5202836" cy="7538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b="0" sz="1900">
                <a:solidFill>
                  <a:srgbClr val="0433FF"/>
                </a:solidFill>
                <a:latin typeface="Consolas"/>
                <a:ea typeface="Consolas"/>
                <a:cs typeface="Consolas"/>
                <a:sym typeface="Consolas"/>
              </a:defRPr>
            </a:pPr>
            <a:r>
              <a:t>RocksDB</a:t>
            </a:r>
          </a:p>
          <a:p>
            <a:pPr marL="208359" indent="-208359" algn="l">
              <a:buSzPct val="145000"/>
              <a:buChar char="•"/>
              <a:defRPr b="0" sz="1900">
                <a:latin typeface="Consolas"/>
                <a:ea typeface="Consolas"/>
                <a:cs typeface="Consolas"/>
                <a:sym typeface="Consolas"/>
              </a:defRPr>
            </a:pPr>
            <a:r>
              <a:t>写操作写完WAL和Memtable就立即返回，写入性能特别好</a:t>
            </a:r>
          </a:p>
          <a:p>
            <a:pPr marL="208359" indent="-208359" algn="l">
              <a:buSzPct val="145000"/>
              <a:buChar char="•"/>
              <a:defRPr b="0" sz="1900">
                <a:latin typeface="Consolas"/>
                <a:ea typeface="Consolas"/>
                <a:cs typeface="Consolas"/>
                <a:sym typeface="Consolas"/>
              </a:defRPr>
            </a:pPr>
            <a:r>
              <a:t>数据存储是有序的KV Pairs，对于有序key的迭代的场景访问效率较高</a:t>
            </a:r>
          </a:p>
          <a:p>
            <a:pPr marL="208359" indent="-208359" algn="l">
              <a:buSzPct val="145000"/>
              <a:buChar char="•"/>
              <a:defRPr b="0" sz="1900">
                <a:latin typeface="Consolas"/>
                <a:ea typeface="Consolas"/>
                <a:cs typeface="Consolas"/>
                <a:sym typeface="Consolas"/>
              </a:defRPr>
            </a:pPr>
            <a:r>
              <a:t>分层存储，多级缓存，提高热数据读取效率</a:t>
            </a:r>
          </a:p>
          <a:p>
            <a:pPr algn="l">
              <a:defRPr b="0" sz="1900">
                <a:latin typeface="Consolas"/>
                <a:ea typeface="Consolas"/>
                <a:cs typeface="Consolas"/>
                <a:sym typeface="Consolas"/>
              </a:defRPr>
            </a:pPr>
          </a:p>
          <a:p>
            <a:pPr algn="l">
              <a:defRPr b="0" sz="1900">
                <a:latin typeface="Consolas"/>
                <a:ea typeface="Consolas"/>
                <a:cs typeface="Consolas"/>
                <a:sym typeface="Consolas"/>
              </a:defRPr>
            </a:pPr>
          </a:p>
          <a:p>
            <a:pPr algn="l">
              <a:lnSpc>
                <a:spcPct val="120000"/>
              </a:lnSpc>
              <a:defRPr b="0" sz="1900">
                <a:solidFill>
                  <a:srgbClr val="0433FF"/>
                </a:solidFill>
                <a:latin typeface="Consolas"/>
                <a:ea typeface="Consolas"/>
                <a:cs typeface="Consolas"/>
                <a:sym typeface="Consolas"/>
              </a:defRPr>
            </a:pPr>
            <a:r>
              <a:t>raft</a:t>
            </a:r>
          </a:p>
          <a:p>
            <a:pPr algn="l">
              <a:defRPr b="0" sz="1900">
                <a:latin typeface="Consolas"/>
                <a:ea typeface="Consolas"/>
                <a:cs typeface="Consolas"/>
                <a:sym typeface="Consolas"/>
              </a:defRPr>
            </a:pPr>
            <a:r>
              <a:t>分布式一致性协议，数据多份存储，并保证多</a:t>
            </a:r>
          </a:p>
          <a:p>
            <a:pPr algn="l">
              <a:defRPr b="0" sz="1900">
                <a:latin typeface="Consolas"/>
                <a:ea typeface="Consolas"/>
                <a:cs typeface="Consolas"/>
                <a:sym typeface="Consolas"/>
              </a:defRPr>
            </a:pPr>
            <a:r>
              <a:t>个机器间数据的一致性</a:t>
            </a:r>
          </a:p>
          <a:p>
            <a:pPr algn="l">
              <a:defRPr b="0" sz="1900">
                <a:latin typeface="Consolas"/>
                <a:ea typeface="Consolas"/>
                <a:cs typeface="Consolas"/>
                <a:sym typeface="Consolas"/>
              </a:defRPr>
            </a:pPr>
          </a:p>
          <a:p>
            <a:pPr algn="l">
              <a:defRPr b="0" sz="1900">
                <a:latin typeface="Consolas"/>
                <a:ea typeface="Consolas"/>
                <a:cs typeface="Consolas"/>
                <a:sym typeface="Consolas"/>
              </a:defRPr>
            </a:pPr>
          </a:p>
          <a:p>
            <a:pPr algn="l">
              <a:lnSpc>
                <a:spcPct val="120000"/>
              </a:lnSpc>
              <a:defRPr b="0" sz="1900">
                <a:solidFill>
                  <a:srgbClr val="0433FF"/>
                </a:solidFill>
                <a:latin typeface="Consolas"/>
                <a:ea typeface="Consolas"/>
                <a:cs typeface="Consolas"/>
                <a:sym typeface="Consolas"/>
              </a:defRPr>
            </a:pPr>
            <a:r>
              <a:t>multi-raft</a:t>
            </a:r>
          </a:p>
          <a:p>
            <a:pPr algn="l">
              <a:defRPr b="0" sz="1900">
                <a:latin typeface="Consolas"/>
                <a:ea typeface="Consolas"/>
                <a:cs typeface="Consolas"/>
                <a:sym typeface="Consolas"/>
              </a:defRPr>
            </a:pPr>
            <a:r>
              <a:t>实现数据的自定义分布和负载均衡</a:t>
            </a:r>
          </a:p>
          <a:p>
            <a:pPr algn="l">
              <a:defRPr b="0" sz="1900">
                <a:latin typeface="Consolas"/>
                <a:ea typeface="Consolas"/>
                <a:cs typeface="Consolas"/>
                <a:sym typeface="Consolas"/>
              </a:defRPr>
            </a:pPr>
          </a:p>
          <a:p>
            <a:pPr algn="l">
              <a:defRPr b="0" sz="1900">
                <a:latin typeface="Consolas"/>
                <a:ea typeface="Consolas"/>
                <a:cs typeface="Consolas"/>
                <a:sym typeface="Consolas"/>
              </a:defRPr>
            </a:pPr>
          </a:p>
          <a:p>
            <a:pPr algn="l">
              <a:lnSpc>
                <a:spcPct val="120000"/>
              </a:lnSpc>
              <a:defRPr b="0" sz="1900">
                <a:solidFill>
                  <a:srgbClr val="0433FF"/>
                </a:solidFill>
                <a:latin typeface="Consolas"/>
                <a:ea typeface="Consolas"/>
                <a:cs typeface="Consolas"/>
                <a:sym typeface="Consolas"/>
              </a:defRPr>
            </a:pPr>
            <a:r>
              <a:t>分布式事务</a:t>
            </a:r>
          </a:p>
          <a:p>
            <a:pPr algn="l">
              <a:defRPr b="0" sz="1900">
                <a:latin typeface="Consolas"/>
                <a:ea typeface="Consolas"/>
                <a:cs typeface="Consolas"/>
                <a:sym typeface="Consolas"/>
              </a:defRPr>
            </a:pPr>
            <a:r>
              <a:t>基于percolator模型的分布式事务</a:t>
            </a:r>
          </a:p>
          <a:p>
            <a:pPr algn="l">
              <a:defRPr b="0" sz="1900">
                <a:latin typeface="Consolas"/>
                <a:ea typeface="Consolas"/>
                <a:cs typeface="Consolas"/>
                <a:sym typeface="Consolas"/>
              </a:defRPr>
            </a:pPr>
          </a:p>
          <a:p>
            <a:pPr algn="l">
              <a:defRPr b="0" sz="1900">
                <a:latin typeface="Consolas"/>
                <a:ea typeface="Consolas"/>
                <a:cs typeface="Consolas"/>
                <a:sym typeface="Consolas"/>
              </a:defRPr>
            </a:pPr>
          </a:p>
          <a:p>
            <a:pPr algn="l">
              <a:lnSpc>
                <a:spcPct val="120000"/>
              </a:lnSpc>
              <a:defRPr b="0" sz="1900">
                <a:solidFill>
                  <a:srgbClr val="0433FF"/>
                </a:solidFill>
                <a:latin typeface="Consolas"/>
                <a:ea typeface="Consolas"/>
                <a:cs typeface="Consolas"/>
                <a:sym typeface="Consolas"/>
              </a:defRPr>
            </a:pPr>
            <a:r>
              <a:t>coprocessor</a:t>
            </a:r>
          </a:p>
          <a:p>
            <a:pPr algn="l">
              <a:defRPr b="0" sz="1900">
                <a:latin typeface="Consolas"/>
                <a:ea typeface="Consolas"/>
                <a:cs typeface="Consolas"/>
                <a:sym typeface="Consolas"/>
              </a:defRPr>
            </a:pPr>
            <a:r>
              <a:t>下推函数直接在数据节点上执行</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DB整体架构(3)"/>
          <p:cNvSpPr txBox="1"/>
          <p:nvPr>
            <p:ph type="title"/>
          </p:nvPr>
        </p:nvSpPr>
        <p:spPr>
          <a:xfrm>
            <a:off x="1495589" y="489520"/>
            <a:ext cx="11099801" cy="1687960"/>
          </a:xfrm>
          <a:prstGeom prst="rect">
            <a:avLst/>
          </a:prstGeom>
        </p:spPr>
        <p:txBody>
          <a:bodyPr/>
          <a:lstStyle>
            <a:lvl1pPr algn="l">
              <a:defRPr sz="4500">
                <a:latin typeface="Consolas"/>
                <a:ea typeface="Consolas"/>
                <a:cs typeface="Consolas"/>
                <a:sym typeface="Consolas"/>
              </a:defRPr>
            </a:lvl1pPr>
          </a:lstStyle>
          <a:p>
            <a:pPr/>
            <a:r>
              <a:t>TiDB整体架构(3)</a:t>
            </a:r>
          </a:p>
        </p:txBody>
      </p:sp>
      <p:sp>
        <p:nvSpPr>
          <p:cNvPr id="145" name="优点：…"/>
          <p:cNvSpPr txBox="1"/>
          <p:nvPr>
            <p:ph type="body" sz="half" idx="1"/>
          </p:nvPr>
        </p:nvSpPr>
        <p:spPr>
          <a:xfrm>
            <a:off x="1569811" y="2079433"/>
            <a:ext cx="5334001" cy="5220143"/>
          </a:xfrm>
          <a:prstGeom prst="rect">
            <a:avLst/>
          </a:prstGeom>
        </p:spPr>
        <p:txBody>
          <a:bodyPr/>
          <a:lstStyle/>
          <a:p>
            <a:pPr marL="0" indent="0" defTabSz="543305">
              <a:spcBef>
                <a:spcPts val="2900"/>
              </a:spcBef>
              <a:buSzTx/>
              <a:buNone/>
              <a:defRPr sz="2232">
                <a:solidFill>
                  <a:srgbClr val="0433FF"/>
                </a:solidFill>
                <a:latin typeface="Consolas"/>
                <a:ea typeface="Consolas"/>
                <a:cs typeface="Consolas"/>
                <a:sym typeface="Consolas"/>
              </a:defRPr>
            </a:pPr>
            <a:r>
              <a:t>优点：</a:t>
            </a:r>
          </a:p>
          <a:p>
            <a:pPr marL="387548" indent="-387548" defTabSz="543305">
              <a:spcBef>
                <a:spcPts val="2900"/>
              </a:spcBef>
              <a:defRPr sz="2232">
                <a:latin typeface="Consolas"/>
                <a:ea typeface="Consolas"/>
                <a:cs typeface="Consolas"/>
                <a:sym typeface="Consolas"/>
              </a:defRPr>
            </a:pPr>
            <a:r>
              <a:t>水平弹性扩展</a:t>
            </a:r>
          </a:p>
          <a:p>
            <a:pPr marL="387548" indent="-387548" defTabSz="543305">
              <a:spcBef>
                <a:spcPts val="2900"/>
              </a:spcBef>
              <a:defRPr sz="2232">
                <a:latin typeface="Consolas"/>
                <a:ea typeface="Consolas"/>
                <a:cs typeface="Consolas"/>
                <a:sym typeface="Consolas"/>
              </a:defRPr>
            </a:pPr>
            <a:r>
              <a:t>数据多副本、强一致</a:t>
            </a:r>
          </a:p>
          <a:p>
            <a:pPr marL="387548" indent="-387548" defTabSz="543305">
              <a:spcBef>
                <a:spcPts val="2900"/>
              </a:spcBef>
              <a:defRPr sz="2232">
                <a:latin typeface="Consolas"/>
                <a:ea typeface="Consolas"/>
                <a:cs typeface="Consolas"/>
                <a:sym typeface="Consolas"/>
              </a:defRPr>
            </a:pPr>
            <a:r>
              <a:t>支持分布式事务</a:t>
            </a:r>
          </a:p>
          <a:p>
            <a:pPr marL="387548" indent="-387548" defTabSz="543305">
              <a:spcBef>
                <a:spcPts val="2900"/>
              </a:spcBef>
              <a:defRPr sz="2232">
                <a:latin typeface="Consolas"/>
                <a:ea typeface="Consolas"/>
                <a:cs typeface="Consolas"/>
                <a:sym typeface="Consolas"/>
              </a:defRPr>
            </a:pPr>
            <a:r>
              <a:t>高可靠、故障自动恢复</a:t>
            </a:r>
          </a:p>
          <a:p>
            <a:pPr marL="0" indent="0" defTabSz="543305">
              <a:spcBef>
                <a:spcPts val="2900"/>
              </a:spcBef>
              <a:buSzTx/>
              <a:buNone/>
              <a:defRPr sz="2232">
                <a:solidFill>
                  <a:srgbClr val="0433FF"/>
                </a:solidFill>
                <a:latin typeface="Consolas"/>
                <a:ea typeface="Consolas"/>
                <a:cs typeface="Consolas"/>
                <a:sym typeface="Consolas"/>
              </a:defRPr>
            </a:pPr>
            <a:r>
              <a:t>缺点：</a:t>
            </a:r>
          </a:p>
          <a:p>
            <a:pPr marL="387548" indent="-387548" defTabSz="543305">
              <a:spcBef>
                <a:spcPts val="2900"/>
              </a:spcBef>
              <a:defRPr sz="2232">
                <a:latin typeface="Consolas"/>
                <a:ea typeface="Consolas"/>
                <a:cs typeface="Consolas"/>
                <a:sym typeface="Consolas"/>
              </a:defRPr>
            </a:pPr>
            <a:r>
              <a:t>组件多，维护相对复杂</a:t>
            </a:r>
          </a:p>
        </p:txBody>
      </p:sp>
      <p:pic>
        <p:nvPicPr>
          <p:cNvPr id="146" name="图像" descr="图像"/>
          <p:cNvPicPr>
            <a:picLocks noChangeAspect="1"/>
          </p:cNvPicPr>
          <p:nvPr/>
        </p:nvPicPr>
        <p:blipFill>
          <a:blip r:embed="rId2">
            <a:extLst/>
          </a:blip>
          <a:stretch>
            <a:fillRect/>
          </a:stretch>
        </p:blipFill>
        <p:spPr>
          <a:xfrm>
            <a:off x="5998172" y="2081689"/>
            <a:ext cx="6333282" cy="494861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目录"/>
          <p:cNvSpPr txBox="1"/>
          <p:nvPr>
            <p:ph type="title"/>
          </p:nvPr>
        </p:nvSpPr>
        <p:spPr>
          <a:prstGeom prst="rect">
            <a:avLst/>
          </a:prstGeom>
        </p:spPr>
        <p:txBody>
          <a:bodyPr/>
          <a:lstStyle>
            <a:lvl1pPr algn="l">
              <a:defRPr sz="4500">
                <a:latin typeface="Consolas"/>
                <a:ea typeface="Consolas"/>
                <a:cs typeface="Consolas"/>
                <a:sym typeface="Consolas"/>
              </a:defRPr>
            </a:lvl1pPr>
          </a:lstStyle>
          <a:p>
            <a:pPr/>
            <a:r>
              <a:t>目录</a:t>
            </a:r>
          </a:p>
        </p:txBody>
      </p:sp>
      <p:sp>
        <p:nvSpPr>
          <p:cNvPr id="149" name="1、数据库架构…"/>
          <p:cNvSpPr txBox="1"/>
          <p:nvPr>
            <p:ph type="body" idx="1"/>
          </p:nvPr>
        </p:nvSpPr>
        <p:spPr>
          <a:xfrm>
            <a:off x="1065653" y="1481015"/>
            <a:ext cx="11099801" cy="5624793"/>
          </a:xfrm>
          <a:prstGeom prst="rect">
            <a:avLst/>
          </a:prstGeom>
        </p:spPr>
        <p:txBody>
          <a:bodyPr/>
          <a:lstStyle/>
          <a:p>
            <a:pPr marL="222250" indent="-222250" defTabSz="292100">
              <a:spcBef>
                <a:spcPts val="2100"/>
              </a:spcBef>
              <a:defRPr sz="1600"/>
            </a:pPr>
          </a:p>
          <a:p>
            <a:pPr marL="0" indent="0" defTabSz="292100">
              <a:spcBef>
                <a:spcPts val="2100"/>
              </a:spcBef>
              <a:buSzTx/>
              <a:buNone/>
              <a:defRPr sz="2000">
                <a:solidFill>
                  <a:srgbClr val="00FDFF"/>
                </a:solidFill>
                <a:latin typeface="Consolas"/>
                <a:ea typeface="Consolas"/>
                <a:cs typeface="Consolas"/>
                <a:sym typeface="Consolas"/>
              </a:defRPr>
            </a:pPr>
            <a:r>
              <a:t>1、数据库架构</a:t>
            </a:r>
          </a:p>
          <a:p>
            <a:pPr marL="0" indent="0" defTabSz="292100">
              <a:spcBef>
                <a:spcPts val="2100"/>
              </a:spcBef>
              <a:buSzTx/>
              <a:buNone/>
              <a:defRPr sz="2000">
                <a:latin typeface="Consolas"/>
                <a:ea typeface="Consolas"/>
                <a:cs typeface="Consolas"/>
                <a:sym typeface="Consolas"/>
              </a:defRPr>
            </a:pPr>
            <a:r>
              <a:t>2、SQL优化原理</a:t>
            </a:r>
          </a:p>
          <a:p>
            <a:pPr lvl="1" marL="500062" indent="-277812" defTabSz="292100">
              <a:spcBef>
                <a:spcPts val="2100"/>
              </a:spcBef>
              <a:defRPr sz="2000">
                <a:latin typeface="Consolas"/>
                <a:ea typeface="Consolas"/>
                <a:cs typeface="Consolas"/>
                <a:sym typeface="Consolas"/>
              </a:defRPr>
            </a:pPr>
            <a:r>
              <a:t>SQL执行过程</a:t>
            </a:r>
          </a:p>
          <a:p>
            <a:pPr lvl="1" marL="500062" indent="-277812" defTabSz="292100">
              <a:spcBef>
                <a:spcPts val="2100"/>
              </a:spcBef>
              <a:defRPr sz="2000">
                <a:latin typeface="Consolas"/>
                <a:ea typeface="Consolas"/>
                <a:cs typeface="Consolas"/>
                <a:sym typeface="Consolas"/>
              </a:defRPr>
            </a:pPr>
            <a:r>
              <a:t>锁冲突问题</a:t>
            </a:r>
          </a:p>
          <a:p>
            <a:pPr lvl="1" marL="500062" indent="-277812" defTabSz="292100">
              <a:spcBef>
                <a:spcPts val="2100"/>
              </a:spcBef>
              <a:defRPr sz="2000">
                <a:latin typeface="Consolas"/>
                <a:ea typeface="Consolas"/>
                <a:cs typeface="Consolas"/>
                <a:sym typeface="Consolas"/>
              </a:defRPr>
            </a:pPr>
            <a:r>
              <a:t>索引结构</a:t>
            </a:r>
          </a:p>
          <a:p>
            <a:pPr lvl="1" marL="500062" indent="-277812" defTabSz="292100">
              <a:spcBef>
                <a:spcPts val="2100"/>
              </a:spcBef>
              <a:defRPr sz="2000">
                <a:latin typeface="Consolas"/>
                <a:ea typeface="Consolas"/>
                <a:cs typeface="Consolas"/>
                <a:sym typeface="Consolas"/>
              </a:defRPr>
            </a:pPr>
            <a:r>
              <a:t>表关联算法</a:t>
            </a:r>
          </a:p>
          <a:p>
            <a:pPr marL="0" indent="0" defTabSz="292100">
              <a:spcBef>
                <a:spcPts val="2100"/>
              </a:spcBef>
              <a:buSzTx/>
              <a:buNone/>
              <a:defRPr sz="2000">
                <a:solidFill>
                  <a:srgbClr val="00FDFF"/>
                </a:solidFill>
                <a:latin typeface="Consolas"/>
                <a:ea typeface="Consolas"/>
                <a:cs typeface="Consolas"/>
                <a:sym typeface="Consolas"/>
              </a:defRPr>
            </a:pPr>
            <a:r>
              <a:t>3、SQL相关规范</a:t>
            </a:r>
          </a:p>
          <a:p>
            <a:pPr marL="0" indent="0" defTabSz="292100">
              <a:spcBef>
                <a:spcPts val="2100"/>
              </a:spcBef>
              <a:buSzTx/>
              <a:buNone/>
              <a:defRPr sz="1600"/>
            </a:pPr>
            <a:r>
              <a:rPr sz="2000">
                <a:solidFill>
                  <a:srgbClr val="00FDFF"/>
                </a:solidFill>
                <a:latin typeface="Consolas"/>
                <a:ea typeface="Consolas"/>
                <a:cs typeface="Consolas"/>
                <a:sym typeface="Consolas"/>
              </a:rPr>
              <a:t>4、相关案例及场景讨论</a:t>
            </a:r>
            <a:b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