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D08D5-3DCB-95CD-8C64-E80F987F65E7}" v="10" dt="2021-12-10T23:23:44.845"/>
    <p1510:client id="{20208FBD-15D1-DF07-5E62-437FED7BE13D}" v="56" dt="2021-12-10T20:16:33.593"/>
    <p1510:client id="{245DAF93-ED7D-80D0-82BC-7FEB65E8AC2F}" v="16" dt="2021-12-10T20:13:13.530"/>
    <p1510:client id="{5E71748F-452C-10CD-B179-CBA7733F80D9}" v="31" dt="2021-12-09T00:47:19.519"/>
    <p1510:client id="{A4F16582-B2D6-4C18-864A-7645849F544F}" v="122" dt="2021-12-09T00:36:58.175"/>
    <p1510:client id="{AB32D53F-CF98-151C-3F1A-BA571E508A61}" v="57" dt="2021-12-09T00:53:44.835"/>
    <p1510:client id="{BBEFB813-EC8D-6088-0200-115456E2170B}" v="312" dt="2021-12-10T00:02:14.040"/>
    <p1510:client id="{CC9FEDB6-34A3-6753-2079-2AFDCD4FEDE5}" v="51" dt="2021-12-09T00:42:16.327"/>
    <p1510:client id="{E6B9F7D9-4629-8C5A-A410-035AD0AF2A8F}" v="207" dt="2021-12-10T00:10:02.288"/>
    <p1510:client id="{F969DFC8-21DA-82A7-E77D-D74B742F2F70}" v="37" dt="2021-12-10T23:09:29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12912 6588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6826 0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6826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6826 0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13309 7223 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11509 0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12197 10425 0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6350 2805 0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6324 2805 0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6324 2805 0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6218 2831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12912 6588 0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11509 0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12197 10425 0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6350 2805 0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6324 2805 0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6324 2805 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6218 2831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12383 6482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12383 6482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11139 6191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11139 6191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11139 6191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12885 6962 0 0 0,'0'-6'0'0'0,"0"-2"0"0"0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00:37:34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12885 6932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2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8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3.png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4.xml"/><Relationship Id="rId7" Type="http://schemas.openxmlformats.org/officeDocument/2006/relationships/customXml" Target="../ink/ink1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0.xml"/><Relationship Id="rId7" Type="http://schemas.openxmlformats.org/officeDocument/2006/relationships/customXml" Target="../ink/ink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customXml" Target="../ink/ink21.xml"/><Relationship Id="rId4" Type="http://schemas.openxmlformats.org/officeDocument/2006/relationships/image" Target="../media/image2.png"/><Relationship Id="rId9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03A5-A1EA-4DF6-BE7D-1D5A7AE9B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Team 6 </a:t>
            </a:r>
            <a:r>
              <a:rPr lang="en-US" sz="6000" err="1"/>
              <a:t>JobsIndustry</a:t>
            </a:r>
            <a:r>
              <a:rPr lang="en-US" sz="6000"/>
              <a:t> </a:t>
            </a:r>
            <a:br>
              <a:rPr lang="en-US" sz="6000"/>
            </a:br>
            <a:r>
              <a:rPr lang="en-US" sz="6000"/>
              <a:t>Analysis and Visualization</a:t>
            </a:r>
            <a:endParaRPr lang="en-US" sz="6000"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557C0-BD60-451C-8379-B1C1C5521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Cossette, Matt,</a:t>
            </a:r>
            <a:r>
              <a:rPr lang="en-US" dirty="0"/>
              <a:t> </a:t>
            </a:r>
            <a:r>
              <a:rPr lang="en-US" dirty="0" err="1">
                <a:ea typeface="+mj-lt"/>
                <a:cs typeface="+mj-lt"/>
              </a:rPr>
              <a:t>Moua</a:t>
            </a:r>
            <a:r>
              <a:rPr lang="en-US" dirty="0">
                <a:ea typeface="+mj-lt"/>
                <a:cs typeface="+mj-lt"/>
              </a:rPr>
              <a:t>, Chris, </a:t>
            </a:r>
            <a:r>
              <a:rPr lang="en-US" dirty="0" err="1">
                <a:ea typeface="+mj-lt"/>
                <a:cs typeface="+mj-lt"/>
              </a:rPr>
              <a:t>xueqing</a:t>
            </a:r>
            <a:r>
              <a:rPr lang="en-US" dirty="0"/>
              <a:t> </a:t>
            </a:r>
            <a:r>
              <a:rPr lang="en-US" dirty="0" err="1"/>
              <a:t>zhao</a:t>
            </a:r>
            <a:r>
              <a:rPr lang="en-US" dirty="0"/>
              <a:t>,</a:t>
            </a:r>
            <a:endParaRPr lang="en-US" dirty="0"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EF96FB-8061-4C8C-B4DA-5138F03A87AB}"/>
                  </a:ext>
                </a:extLst>
              </p14:cNvPr>
              <p14:cNvContentPartPr/>
              <p14:nvPr/>
            </p14:nvContentPartPr>
            <p14:xfrm>
              <a:off x="5430050" y="3086420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EF96FB-8061-4C8C-B4DA-5138F03A8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850" y="2610220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7FD8F8-F22C-4B1C-852B-6740107AFBAE}"/>
                  </a:ext>
                </a:extLst>
              </p14:cNvPr>
              <p14:cNvContentPartPr/>
              <p14:nvPr/>
            </p14:nvContentPartPr>
            <p14:xfrm>
              <a:off x="5430050" y="3086420"/>
              <a:ext cx="9524" cy="952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FD8F8-F22C-4B1C-852B-6740107AF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850" y="2610220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A3A4D0-B817-486A-907D-ED468DE156D5}"/>
                  </a:ext>
                </a:extLst>
              </p14:cNvPr>
              <p14:cNvContentPartPr/>
              <p14:nvPr/>
            </p14:nvContentPartPr>
            <p14:xfrm>
              <a:off x="5173916" y="3035193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A3A4D0-B817-486A-907D-ED468DE15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7716" y="2558993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B537F4-D85C-4D67-8C40-4D29D9E1AF0E}"/>
                  </a:ext>
                </a:extLst>
              </p14:cNvPr>
              <p14:cNvContentPartPr/>
              <p14:nvPr/>
            </p14:nvContentPartPr>
            <p14:xfrm>
              <a:off x="5173916" y="3035193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B537F4-D85C-4D67-8C40-4D29D9E1A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7716" y="2558993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BA46DF-7E97-40AD-A035-CA75C7A06C2F}"/>
                  </a:ext>
                </a:extLst>
              </p14:cNvPr>
              <p14:cNvContentPartPr/>
              <p14:nvPr/>
            </p14:nvContentPartPr>
            <p14:xfrm>
              <a:off x="4572000" y="2894319"/>
              <a:ext cx="9524" cy="95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BA46DF-7E97-40AD-A035-CA75C7A06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800" y="241811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8BF5FE-B28E-4130-A05F-1A841BF3A568}"/>
                  </a:ext>
                </a:extLst>
              </p14:cNvPr>
              <p14:cNvContentPartPr/>
              <p14:nvPr/>
            </p14:nvContentPartPr>
            <p14:xfrm>
              <a:off x="4572000" y="2894319"/>
              <a:ext cx="9524" cy="95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8BF5FE-B28E-4130-A05F-1A841BF3A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800" y="241811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CE6675-93E4-46E4-96A0-09BE5D3DDD88}"/>
                  </a:ext>
                </a:extLst>
              </p14:cNvPr>
              <p14:cNvContentPartPr/>
              <p14:nvPr/>
            </p14:nvContentPartPr>
            <p14:xfrm>
              <a:off x="4572000" y="2894319"/>
              <a:ext cx="9524" cy="95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CE6675-93E4-46E4-96A0-09BE5D3DD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800" y="241811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46C963-BA08-4CDB-8C9B-0987B710541F}"/>
                  </a:ext>
                </a:extLst>
              </p14:cNvPr>
              <p14:cNvContentPartPr/>
              <p14:nvPr/>
            </p14:nvContentPartPr>
            <p14:xfrm>
              <a:off x="5417244" y="3260642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46C963-BA08-4CDB-8C9B-0987B71054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1044" y="3228895"/>
                <a:ext cx="952400" cy="72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B0443F-7769-44F2-B0F6-13266FFA5EBF}"/>
                  </a:ext>
                </a:extLst>
              </p14:cNvPr>
              <p14:cNvContentPartPr/>
              <p14:nvPr/>
            </p14:nvContentPartPr>
            <p14:xfrm>
              <a:off x="5417244" y="3252908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B0443F-7769-44F2-B0F6-13266FFA5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1044" y="277670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134B10-0141-400D-BEAC-0A37BC9166D7}"/>
                  </a:ext>
                </a:extLst>
              </p14:cNvPr>
              <p14:cNvContentPartPr/>
              <p14:nvPr/>
            </p14:nvContentPartPr>
            <p14:xfrm>
              <a:off x="5045849" y="3201681"/>
              <a:ext cx="9524" cy="95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134B10-0141-400D-BEAC-0A37BC916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649" y="2725481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373708-0062-491C-A88E-06560C51D48D}"/>
                  </a:ext>
                </a:extLst>
              </p14:cNvPr>
              <p14:cNvContentPartPr/>
              <p14:nvPr/>
            </p14:nvContentPartPr>
            <p14:xfrm>
              <a:off x="5045849" y="3201681"/>
              <a:ext cx="9524" cy="952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373708-0062-491C-A88E-06560C51D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649" y="2725481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65E2A3-3742-4D71-A2FF-C84F0D52440B}"/>
                  </a:ext>
                </a:extLst>
              </p14:cNvPr>
              <p14:cNvContentPartPr/>
              <p14:nvPr/>
            </p14:nvContentPartPr>
            <p14:xfrm>
              <a:off x="5045849" y="3201681"/>
              <a:ext cx="9524" cy="952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65E2A3-3742-4D71-A2FF-C84F0D524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649" y="2725481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8A5C31-B09A-4A7E-A44D-166ABCB9CD76}"/>
                  </a:ext>
                </a:extLst>
              </p14:cNvPr>
              <p14:cNvContentPartPr/>
              <p14:nvPr/>
            </p14:nvContentPartPr>
            <p14:xfrm>
              <a:off x="5622151" y="3393782"/>
              <a:ext cx="9524" cy="952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8A5C31-B09A-4A7E-A44D-166ABCB9C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5951" y="2917582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C581-1092-461C-8972-7A03797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2447C02-44B8-47F1-BCC3-08114C5EA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" b="36320"/>
          <a:stretch/>
        </p:blipFill>
        <p:spPr>
          <a:xfrm>
            <a:off x="62210" y="4232408"/>
            <a:ext cx="11766163" cy="1745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568B5B-452E-4B18-9CA4-47028CFD5788}"/>
                  </a:ext>
                </a:extLst>
              </p14:cNvPr>
              <p14:cNvContentPartPr/>
              <p14:nvPr/>
            </p14:nvContentPartPr>
            <p14:xfrm>
              <a:off x="5918446" y="5785281"/>
              <a:ext cx="19049" cy="1904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568B5B-452E-4B18-9CA4-47028CFD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5996" y="4832831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599FE8-40A3-4E2F-BE59-01C81E8AF225}"/>
                  </a:ext>
                </a:extLst>
              </p14:cNvPr>
              <p14:cNvContentPartPr/>
              <p14:nvPr/>
            </p14:nvContentPartPr>
            <p14:xfrm>
              <a:off x="6702640" y="5178640"/>
              <a:ext cx="19049" cy="1904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599FE8-40A3-4E2F-BE59-01C81E8AF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0190" y="4226190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3859EB-7580-4CEC-BAAC-44F0247AF0A0}"/>
                  </a:ext>
                </a:extLst>
              </p14:cNvPr>
              <p14:cNvContentPartPr/>
              <p14:nvPr/>
            </p14:nvContentPartPr>
            <p14:xfrm>
              <a:off x="2253983" y="1255059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3859EB-7580-4CEC-BAAC-44F0247AF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783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E76DFC-F92E-4E2E-B181-C23B6255E12A}"/>
                  </a:ext>
                </a:extLst>
              </p14:cNvPr>
              <p14:cNvContentPartPr/>
              <p14:nvPr/>
            </p14:nvContentPartPr>
            <p14:xfrm>
              <a:off x="2241176" y="1255059"/>
              <a:ext cx="9524" cy="95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E76DFC-F92E-4E2E-B181-C23B6255E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976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6CDE95-9D3D-40FB-8760-C0706D854C02}"/>
                  </a:ext>
                </a:extLst>
              </p14:cNvPr>
              <p14:cNvContentPartPr/>
              <p14:nvPr/>
            </p14:nvContentPartPr>
            <p14:xfrm>
              <a:off x="2241176" y="1255059"/>
              <a:ext cx="9524" cy="95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6CDE95-9D3D-40FB-8760-C0706D854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976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3F9CD-CC81-40BB-8210-3C61552EA161}"/>
                  </a:ext>
                </a:extLst>
              </p14:cNvPr>
              <p14:cNvContentPartPr/>
              <p14:nvPr/>
            </p14:nvContentPartPr>
            <p14:xfrm>
              <a:off x="2189950" y="1267866"/>
              <a:ext cx="9524" cy="95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3F9CD-CC81-40BB-8210-3C61552EA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750" y="791666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C8450A-1472-4098-95E1-8BB11905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121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1. Data Attributes</a:t>
            </a:r>
          </a:p>
          <a:p>
            <a:pPr marL="383540" lvl="1"/>
            <a:r>
              <a:rPr lang="en-US">
                <a:cs typeface="Calibri"/>
              </a:rPr>
              <a:t>MSA:</a:t>
            </a:r>
            <a:r>
              <a:rPr lang="en-US">
                <a:solidFill>
                  <a:srgbClr val="404040"/>
                </a:solidFill>
                <a:cs typeface="Calibri"/>
              </a:rPr>
              <a:t> </a:t>
            </a:r>
            <a:r>
              <a:rPr lang="en-US">
                <a:solidFill>
                  <a:srgbClr val="7030A0"/>
                </a:solidFill>
                <a:cs typeface="Calibri"/>
              </a:rPr>
              <a:t>Metropolitan Statistical Area</a:t>
            </a:r>
            <a:r>
              <a:rPr lang="en-US">
                <a:cs typeface="Calibri"/>
              </a:rPr>
              <a:t> (City)                                     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cs typeface="Calibri"/>
              </a:rPr>
              <a:t>NAICS: </a:t>
            </a:r>
            <a:r>
              <a:rPr lang="en-US">
                <a:solidFill>
                  <a:srgbClr val="7030A0"/>
                </a:solidFill>
                <a:cs typeface="Calibri"/>
              </a:rPr>
              <a:t>North American Industry Classification System</a:t>
            </a:r>
            <a:r>
              <a:rPr lang="en-US">
                <a:cs typeface="Calibri"/>
              </a:rPr>
              <a:t> (Industry)</a:t>
            </a:r>
          </a:p>
          <a:p>
            <a:pPr marL="383540" lvl="1"/>
            <a:r>
              <a:rPr lang="en-US">
                <a:cs typeface="Calibri"/>
              </a:rPr>
              <a:t>2001 Jobs – 2013 Jobs</a:t>
            </a:r>
          </a:p>
          <a:p>
            <a:pPr marL="383540" lvl="1"/>
            <a:r>
              <a:rPr lang="en-US">
                <a:cs typeface="Calibri"/>
              </a:rPr>
              <a:t>2001-2013 Job Change</a:t>
            </a:r>
          </a:p>
          <a:p>
            <a:pPr marL="383540" lvl="1"/>
            <a:r>
              <a:rPr lang="en-US">
                <a:cs typeface="Calibri"/>
              </a:rPr>
              <a:t>2001-2013 %Change </a:t>
            </a:r>
          </a:p>
          <a:p>
            <a:pPr marL="383540" lvl="1"/>
            <a:r>
              <a:rPr lang="en-US">
                <a:cs typeface="Calibri"/>
              </a:rPr>
              <a:t>2001-2013 %Earnings Change</a:t>
            </a:r>
            <a:endParaRPr lang="en-US"/>
          </a:p>
          <a:p>
            <a:pPr marL="383540" lvl="1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16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C581-1092-461C-8972-7A03797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2447C02-44B8-47F1-BCC3-08114C5E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65" y="1878340"/>
            <a:ext cx="4673355" cy="2279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568B5B-452E-4B18-9CA4-47028CFD5788}"/>
                  </a:ext>
                </a:extLst>
              </p14:cNvPr>
              <p14:cNvContentPartPr/>
              <p14:nvPr/>
            </p14:nvContentPartPr>
            <p14:xfrm>
              <a:off x="5918446" y="5785281"/>
              <a:ext cx="19049" cy="1904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568B5B-452E-4B18-9CA4-47028CFD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5996" y="4832831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599FE8-40A3-4E2F-BE59-01C81E8AF225}"/>
                  </a:ext>
                </a:extLst>
              </p14:cNvPr>
              <p14:cNvContentPartPr/>
              <p14:nvPr/>
            </p14:nvContentPartPr>
            <p14:xfrm>
              <a:off x="6702640" y="5178640"/>
              <a:ext cx="19049" cy="1904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599FE8-40A3-4E2F-BE59-01C81E8AF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0190" y="4226190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3859EB-7580-4CEC-BAAC-44F0247AF0A0}"/>
                  </a:ext>
                </a:extLst>
              </p14:cNvPr>
              <p14:cNvContentPartPr/>
              <p14:nvPr/>
            </p14:nvContentPartPr>
            <p14:xfrm>
              <a:off x="2253983" y="1255059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3859EB-7580-4CEC-BAAC-44F0247AF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783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E76DFC-F92E-4E2E-B181-C23B6255E12A}"/>
                  </a:ext>
                </a:extLst>
              </p14:cNvPr>
              <p14:cNvContentPartPr/>
              <p14:nvPr/>
            </p14:nvContentPartPr>
            <p14:xfrm>
              <a:off x="2241176" y="1255059"/>
              <a:ext cx="9524" cy="95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E76DFC-F92E-4E2E-B181-C23B6255E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976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6CDE95-9D3D-40FB-8760-C0706D854C02}"/>
                  </a:ext>
                </a:extLst>
              </p14:cNvPr>
              <p14:cNvContentPartPr/>
              <p14:nvPr/>
            </p14:nvContentPartPr>
            <p14:xfrm>
              <a:off x="2241176" y="1255059"/>
              <a:ext cx="9524" cy="95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6CDE95-9D3D-40FB-8760-C0706D854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976" y="77885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3F9CD-CC81-40BB-8210-3C61552EA161}"/>
                  </a:ext>
                </a:extLst>
              </p14:cNvPr>
              <p14:cNvContentPartPr/>
              <p14:nvPr/>
            </p14:nvContentPartPr>
            <p14:xfrm>
              <a:off x="2189950" y="1267866"/>
              <a:ext cx="9524" cy="95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3F9CD-CC81-40BB-8210-3C61552EA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750" y="791666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C8450A-1472-4098-95E1-8BB11905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73" y="19605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2. Missing Data</a:t>
            </a:r>
          </a:p>
          <a:p>
            <a:pPr marL="383540" lvl="1"/>
            <a:r>
              <a:rPr lang="en-US">
                <a:cs typeface="Calibri"/>
              </a:rPr>
              <a:t>Some missing values</a:t>
            </a:r>
          </a:p>
          <a:p>
            <a:pPr marL="383540" lvl="1"/>
            <a:r>
              <a:rPr lang="en-US">
                <a:cs typeface="Calibri"/>
              </a:rPr>
              <a:t>Missing data points were insignificant to overall visualization</a:t>
            </a:r>
          </a:p>
          <a:p>
            <a:pPr marL="566420" lvl="2"/>
            <a:r>
              <a:rPr lang="en-US">
                <a:cs typeface="Calibri"/>
              </a:rPr>
              <a:t>Taking out null values did not significantly affect data</a:t>
            </a:r>
          </a:p>
          <a:p>
            <a:pPr marL="200660" lvl="1" indent="0">
              <a:buNone/>
            </a:pPr>
            <a:endParaRPr lang="en-US">
              <a:cs typeface="Calibri"/>
            </a:endParaRPr>
          </a:p>
          <a:p>
            <a:pPr marL="566420"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 Main Story:</a:t>
            </a:r>
            <a:endParaRPr lang="en-US"/>
          </a:p>
          <a:p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Analysis on the overall job changes from 2001-2013 in the United States. We specifically looked at  St. Louis, MO from 2001-2013 in the Wired Communications Carriers industry.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633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回顾</vt:lpstr>
      <vt:lpstr>Team 6 JobsIndustry  Analysis and Visualization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Cossette</dc:creator>
  <cp:lastModifiedBy>Matt Cossette</cp:lastModifiedBy>
  <cp:revision>3</cp:revision>
  <dcterms:created xsi:type="dcterms:W3CDTF">2021-12-09T00:10:02Z</dcterms:created>
  <dcterms:modified xsi:type="dcterms:W3CDTF">2021-12-10T23:35:35Z</dcterms:modified>
</cp:coreProperties>
</file>