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2" r:id="rId6"/>
    <p:sldId id="271" r:id="rId7"/>
    <p:sldId id="265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2"/>
    <p:restoredTop sz="88854"/>
  </p:normalViewPr>
  <p:slideViewPr>
    <p:cSldViewPr snapToGrid="0" snapToObjects="1">
      <p:cViewPr>
        <p:scale>
          <a:sx n="100" d="100"/>
          <a:sy n="100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43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7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4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3290504"/>
            <a:ext cx="12192000" cy="277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37" y="2239175"/>
            <a:ext cx="12187767" cy="2358229"/>
          </a:xfrm>
          <a:prstGeom prst="rect">
            <a:avLst/>
          </a:prstGeom>
          <a:solidFill>
            <a:srgbClr val="2680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" name="image1.png" descr="poin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48" y="4158455"/>
            <a:ext cx="8528054" cy="64770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577851" y="4935537"/>
            <a:ext cx="8318501" cy="192246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tabLst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00075" indent="-142875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tabLst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47750" indent="-13335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tabLst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31619" indent="-160019">
              <a:lnSpc>
                <a:spcPct val="100000"/>
              </a:lnSpc>
              <a:spcBef>
                <a:spcPts val="300"/>
              </a:spcBef>
              <a:buClrTx/>
              <a:buFontTx/>
              <a:tabLst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988820" indent="-160020">
              <a:lnSpc>
                <a:spcPct val="100000"/>
              </a:lnSpc>
              <a:spcBef>
                <a:spcPts val="300"/>
              </a:spcBef>
              <a:buClrTx/>
              <a:buFontTx/>
              <a:buChar char="»"/>
              <a:tabLst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63035" y="2463805"/>
            <a:ext cx="6269567" cy="2471735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lnSpc>
                <a:spcPts val="3800"/>
              </a:lnSpc>
              <a:spcBef>
                <a:spcPts val="1200"/>
              </a:spcBef>
              <a:defRPr sz="36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746" y="4008308"/>
            <a:ext cx="1080041" cy="538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1.jpeg" descr="围挡系列1-01.jpg"/>
          <p:cNvPicPr>
            <a:picLocks noChangeAspect="1"/>
          </p:cNvPicPr>
          <p:nvPr/>
        </p:nvPicPr>
        <p:blipFill>
          <a:blip r:embed="rId4">
            <a:extLst/>
          </a:blip>
          <a:srcRect l="28525" r="2598"/>
          <a:stretch>
            <a:fillRect/>
          </a:stretch>
        </p:blipFill>
        <p:spPr>
          <a:xfrm>
            <a:off x="7156450" y="2224951"/>
            <a:ext cx="5035349" cy="239011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2114" y="6519402"/>
            <a:ext cx="1436520" cy="2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28653" y="0"/>
            <a:ext cx="10951634" cy="8318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643467" y="1181103"/>
            <a:ext cx="10949518" cy="567689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>
              <a:lnSpc>
                <a:spcPct val="150000"/>
              </a:lnSpc>
              <a:buClrTx/>
              <a:buSzTx/>
              <a:buFontTx/>
              <a:buNone/>
              <a:tabLst>
                <a:tab pos="3937000" algn="l"/>
              </a:tabLst>
              <a:defRPr sz="2400">
                <a:solidFill>
                  <a:srgbClr val="000000"/>
                </a:solidFill>
              </a:defRPr>
            </a:lvl1pPr>
            <a:lvl2pPr marL="354330" indent="-354330">
              <a:lnSpc>
                <a:spcPct val="150000"/>
              </a:lnSpc>
              <a:buClrTx/>
              <a:buSzPct val="100000"/>
              <a:buFontTx/>
              <a:buChar char="•"/>
              <a:tabLst>
                <a:tab pos="3937000" algn="l"/>
              </a:tabLst>
              <a:defRPr sz="2400">
                <a:solidFill>
                  <a:srgbClr val="000000"/>
                </a:solidFill>
              </a:defRPr>
            </a:lvl2pPr>
            <a:lvl3pPr marL="619125" indent="-314325">
              <a:lnSpc>
                <a:spcPct val="150000"/>
              </a:lnSpc>
              <a:buClrTx/>
              <a:buFontTx/>
              <a:tabLst>
                <a:tab pos="3937000" algn="l"/>
              </a:tabLst>
              <a:defRPr sz="2400">
                <a:solidFill>
                  <a:srgbClr val="000000"/>
                </a:solidFill>
              </a:defRPr>
            </a:lvl3pPr>
            <a:lvl4pPr marL="632142" indent="-344805">
              <a:lnSpc>
                <a:spcPct val="150000"/>
              </a:lnSpc>
              <a:buClrTx/>
              <a:buFontTx/>
              <a:buChar char="▪"/>
              <a:tabLst>
                <a:tab pos="3937000" algn="l"/>
              </a:tabLst>
              <a:defRPr sz="2400">
                <a:solidFill>
                  <a:srgbClr val="000000"/>
                </a:solidFill>
              </a:defRPr>
            </a:lvl4pPr>
            <a:lvl5pPr marL="2166484" indent="-288469">
              <a:lnSpc>
                <a:spcPct val="150000"/>
              </a:lnSpc>
              <a:buClrTx/>
              <a:buFontTx/>
              <a:tabLst>
                <a:tab pos="3937000" algn="l"/>
              </a:tabLst>
              <a:defRPr sz="2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2114" y="6519402"/>
            <a:ext cx="1436520" cy="2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628653" y="0"/>
            <a:ext cx="10951634" cy="8318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643467" y="1181103"/>
            <a:ext cx="5372102" cy="567689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>
              <a:lnSpc>
                <a:spcPct val="150000"/>
              </a:lnSpc>
              <a:buClrTx/>
              <a:buSzTx/>
              <a:buFontTx/>
              <a:buNone/>
              <a:tabLst>
                <a:tab pos="3937000" algn="l"/>
              </a:tabLst>
              <a:defRPr>
                <a:solidFill>
                  <a:srgbClr val="000000"/>
                </a:solidFill>
              </a:defRPr>
            </a:lvl1pPr>
            <a:lvl2pPr>
              <a:lnSpc>
                <a:spcPct val="150000"/>
              </a:lnSpc>
              <a:buClrTx/>
              <a:buFontTx/>
              <a:tabLst>
                <a:tab pos="3937000" algn="l"/>
              </a:tabLst>
              <a:defRPr>
                <a:solidFill>
                  <a:srgbClr val="000000"/>
                </a:solidFill>
              </a:defRPr>
            </a:lvl2pPr>
            <a:lvl3pPr marL="544283" indent="-239484">
              <a:lnSpc>
                <a:spcPct val="150000"/>
              </a:lnSpc>
              <a:buClrTx/>
              <a:buFontTx/>
              <a:tabLst>
                <a:tab pos="3937000" algn="l"/>
              </a:tabLst>
              <a:defRPr>
                <a:solidFill>
                  <a:srgbClr val="000000"/>
                </a:solidFill>
              </a:defRPr>
            </a:lvl3pPr>
            <a:lvl4pPr>
              <a:lnSpc>
                <a:spcPct val="150000"/>
              </a:lnSpc>
              <a:buClrTx/>
              <a:buFontTx/>
              <a:tabLst>
                <a:tab pos="3937000" algn="l"/>
              </a:tabLst>
              <a:defRPr>
                <a:solidFill>
                  <a:srgbClr val="000000"/>
                </a:solidFill>
              </a:defRPr>
            </a:lvl4pPr>
            <a:lvl5pPr>
              <a:lnSpc>
                <a:spcPct val="150000"/>
              </a:lnSpc>
              <a:buClrTx/>
              <a:buFontTx/>
              <a:tabLst>
                <a:tab pos="3937000" algn="l"/>
              </a:tabLst>
              <a:defRPr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2114" y="6519402"/>
            <a:ext cx="1436520" cy="2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28653" y="0"/>
            <a:ext cx="10951634" cy="8318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2114" y="6519402"/>
            <a:ext cx="1436520" cy="2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2114" y="6519402"/>
            <a:ext cx="1436520" cy="26127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628653" y="0"/>
            <a:ext cx="10951634" cy="8318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911421" y="1196756"/>
          <a:ext cx="10465167" cy="403244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52395"/>
                <a:gridCol w="3456384"/>
                <a:gridCol w="3456385"/>
              </a:tblGrid>
              <a:tr h="75210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38100">
                      <a:solidFill>
                        <a:srgbClr val="5AA0BE"/>
                      </a:solidFill>
                    </a:lnL>
                    <a:lnT w="38100">
                      <a:solidFill>
                        <a:srgbClr val="5AA0BE"/>
                      </a:solidFill>
                    </a:lnT>
                    <a:lnB w="12700">
                      <a:miter lim="400000"/>
                    </a:lnB>
                    <a:solidFill>
                      <a:srgbClr val="5AA0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5AA0BE"/>
                      </a:solidFill>
                    </a:lnT>
                    <a:lnB w="12700">
                      <a:miter lim="400000"/>
                    </a:lnB>
                    <a:solidFill>
                      <a:srgbClr val="5AA0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R w="38100">
                      <a:solidFill>
                        <a:srgbClr val="5AA0BE"/>
                      </a:solidFill>
                    </a:lnR>
                    <a:lnT w="38100">
                      <a:solidFill>
                        <a:srgbClr val="5AA0BE"/>
                      </a:solidFill>
                    </a:lnT>
                    <a:lnB w="12700">
                      <a:miter lim="400000"/>
                    </a:lnB>
                    <a:solidFill>
                      <a:srgbClr val="5AA0BE"/>
                    </a:solidFill>
                  </a:tcPr>
                </a:tc>
              </a:tr>
              <a:tr h="52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6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30000"/>
                        </a:lnSpc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sz="1800" b="1" i="1"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12700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06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28575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127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28575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5AA0BE"/>
                      </a:solidFill>
                    </a:lnL>
                    <a:lnR w="38100">
                      <a:solidFill>
                        <a:srgbClr val="5AA0BE"/>
                      </a:solidFill>
                    </a:lnR>
                    <a:lnT w="12700">
                      <a:solidFill>
                        <a:srgbClr val="5AA0BE"/>
                      </a:solidFill>
                    </a:lnT>
                    <a:lnB w="28575">
                      <a:solidFill>
                        <a:srgbClr val="5AA0B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3305890"/>
            <a:ext cx="12192000" cy="2462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" y="3248741"/>
            <a:ext cx="12187767" cy="246224"/>
          </a:xfrm>
          <a:prstGeom prst="rect">
            <a:avLst/>
          </a:prstGeom>
          <a:solidFill>
            <a:srgbClr val="0160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563032" y="2628313"/>
            <a:ext cx="11113342" cy="147002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800"/>
              </a:lnSpc>
              <a:spcBef>
                <a:spcPts val="1200"/>
              </a:spcBef>
              <a:defRPr sz="44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35361" y="840052"/>
            <a:ext cx="11620505" cy="61650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EBEBEB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 b="1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1620596" y="6505602"/>
            <a:ext cx="32143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‹#›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39349" y="366564"/>
            <a:ext cx="11647852" cy="1233641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lnSpc>
                <a:spcPct val="100000"/>
              </a:lnSpc>
              <a:defRPr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525779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lnSpc>
                <a:spcPct val="100000"/>
              </a:lnSpc>
              <a:spcBef>
                <a:spcPts val="700"/>
              </a:spcBef>
              <a:buClrTx/>
              <a:buFontTx/>
              <a:buChar char="•"/>
              <a:tabLst/>
              <a:defRPr sz="3200">
                <a:solidFill>
                  <a:srgbClr val="000000"/>
                </a:solidFill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lrTx/>
              <a:buSzPct val="100000"/>
              <a:buFontTx/>
              <a:buChar char="–"/>
              <a:tabLst/>
              <a:defRPr sz="3200">
                <a:solidFill>
                  <a:srgbClr val="000000"/>
                </a:solidFill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ClrTx/>
              <a:buSzPct val="100000"/>
              <a:buFontTx/>
              <a:tabLst/>
              <a:defRPr sz="3200">
                <a:solidFill>
                  <a:srgbClr val="000000"/>
                </a:solidFill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lrTx/>
              <a:buFontTx/>
              <a:tabLst/>
              <a:defRPr sz="3200">
                <a:solidFill>
                  <a:srgbClr val="000000"/>
                </a:solidFill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lrTx/>
              <a:buFontTx/>
              <a:buChar char="»"/>
              <a:tabLst/>
              <a:defRPr sz="32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35361" y="840052"/>
            <a:ext cx="11620505" cy="61650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EBEBEB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 b="1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1620596" y="6505602"/>
            <a:ext cx="32143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‹#›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163764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lnSpc>
                <a:spcPct val="100000"/>
              </a:lnSpc>
              <a:defRPr sz="4400" b="0">
                <a:solidFill>
                  <a:srgbClr val="0461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8737600" y="6356355"/>
            <a:ext cx="281937" cy="287084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3305893"/>
            <a:ext cx="12192000" cy="2462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" y="3248742"/>
            <a:ext cx="12187767" cy="246224"/>
          </a:xfrm>
          <a:prstGeom prst="rect">
            <a:avLst/>
          </a:prstGeom>
          <a:solidFill>
            <a:srgbClr val="0160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73" name="image1.png" descr="poin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967" y="4144962"/>
            <a:ext cx="11104034" cy="64770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570442" y="4935537"/>
            <a:ext cx="11098522" cy="1922465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tabLst>
                <a:tab pos="3937000" algn="l"/>
              </a:tabLst>
              <a:defRPr sz="1400" b="1"/>
            </a:lvl1pPr>
            <a:lvl2pPr marL="295275" indent="-206375" algn="ctr">
              <a:buClrTx/>
              <a:buFontTx/>
              <a:tabLst>
                <a:tab pos="3937000" algn="l"/>
              </a:tabLst>
              <a:defRPr sz="1400" b="1"/>
            </a:lvl2pPr>
            <a:lvl3pPr marL="488156" indent="-183356" algn="ctr">
              <a:buClrTx/>
              <a:buFontTx/>
              <a:tabLst>
                <a:tab pos="3937000" algn="l"/>
              </a:tabLst>
              <a:defRPr sz="1400" b="1"/>
            </a:lvl3pPr>
            <a:lvl4pPr marL="444500" indent="-177800" algn="ctr">
              <a:buClrTx/>
              <a:buFontTx/>
              <a:tabLst>
                <a:tab pos="3937000" algn="l"/>
              </a:tabLst>
              <a:defRPr sz="1400" b="1"/>
            </a:lvl4pPr>
            <a:lvl5pPr marL="2046288" indent="-168275" algn="ctr">
              <a:buClrTx/>
              <a:buFontTx/>
              <a:tabLst>
                <a:tab pos="3937000" algn="l"/>
              </a:tabLst>
              <a:defRPr sz="1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563032" y="2463805"/>
            <a:ext cx="11113342" cy="2471735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3800"/>
              </a:lnSpc>
              <a:spcBef>
                <a:spcPts val="1200"/>
              </a:spcBef>
              <a:defRPr sz="32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3937000" algn="l"/>
              </a:tabLst>
            </a:lvl1pPr>
            <a:lvl2pPr>
              <a:tabLst>
                <a:tab pos="3937000" algn="l"/>
              </a:tabLst>
            </a:lvl2pPr>
            <a:lvl3pPr>
              <a:tabLst>
                <a:tab pos="3937000" algn="l"/>
              </a:tabLst>
            </a:lvl3pPr>
            <a:lvl4pPr>
              <a:tabLst>
                <a:tab pos="3937000" algn="l"/>
              </a:tabLst>
            </a:lvl4pPr>
            <a:lvl5pPr>
              <a:tabLst>
                <a:tab pos="3937000" algn="l"/>
              </a:tabLst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643467" y="1181105"/>
            <a:ext cx="5372102" cy="5676895"/>
          </a:xfrm>
          <a:prstGeom prst="rect">
            <a:avLst/>
          </a:prstGeom>
        </p:spPr>
        <p:txBody>
          <a:bodyPr/>
          <a:lstStyle>
            <a:lvl1pPr>
              <a:tabLst>
                <a:tab pos="3937000" algn="l"/>
              </a:tabLst>
            </a:lvl1pPr>
            <a:lvl2pPr>
              <a:tabLst>
                <a:tab pos="3937000" algn="l"/>
              </a:tabLst>
            </a:lvl2pPr>
            <a:lvl3pPr marL="544283" indent="-239484">
              <a:tabLst>
                <a:tab pos="3937000" algn="l"/>
              </a:tabLst>
            </a:lvl3pPr>
            <a:lvl4pPr>
              <a:tabLst>
                <a:tab pos="3937000" algn="l"/>
              </a:tabLst>
            </a:lvl4pPr>
            <a:lvl5pPr>
              <a:tabLst>
                <a:tab pos="3937000" algn="l"/>
              </a:tabLst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3305890"/>
            <a:ext cx="12192000" cy="2462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" y="3248741"/>
            <a:ext cx="12187767" cy="246224"/>
          </a:xfrm>
          <a:prstGeom prst="rect">
            <a:avLst/>
          </a:prstGeom>
          <a:solidFill>
            <a:srgbClr val="0160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118" name="image1.png" descr="poin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967" y="4144962"/>
            <a:ext cx="11104034" cy="6477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body" sz="half" idx="1"/>
          </p:nvPr>
        </p:nvSpPr>
        <p:spPr>
          <a:xfrm>
            <a:off x="570442" y="4434682"/>
            <a:ext cx="11098522" cy="1827211"/>
          </a:xfrm>
          <a:prstGeom prst="rect">
            <a:avLst/>
          </a:prstGeom>
        </p:spPr>
        <p:txBody>
          <a:bodyPr lIns="91437" tIns="91437" rIns="91437" bIns="91437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3937000" algn="l"/>
              </a:tabLst>
              <a:defRPr sz="1800" b="1">
                <a:solidFill>
                  <a:srgbClr val="000000"/>
                </a:solidFill>
              </a:defRPr>
            </a:lvl1pPr>
            <a:lvl2pPr marL="354237" indent="-265337" algn="ctr">
              <a:lnSpc>
                <a:spcPct val="150000"/>
              </a:lnSpc>
              <a:spcBef>
                <a:spcPts val="0"/>
              </a:spcBef>
              <a:buClrTx/>
              <a:buFontTx/>
              <a:tabLst>
                <a:tab pos="3937000" algn="l"/>
              </a:tabLst>
              <a:defRPr sz="1800" b="1">
                <a:solidFill>
                  <a:srgbClr val="000000"/>
                </a:solidFill>
              </a:defRPr>
            </a:lvl2pPr>
            <a:lvl3pPr marL="540542" indent="-235742" algn="ctr">
              <a:lnSpc>
                <a:spcPct val="150000"/>
              </a:lnSpc>
              <a:spcBef>
                <a:spcPts val="0"/>
              </a:spcBef>
              <a:buClrTx/>
              <a:buFontTx/>
              <a:tabLst>
                <a:tab pos="3937000" algn="l"/>
              </a:tabLst>
              <a:defRPr sz="1800" b="1">
                <a:solidFill>
                  <a:srgbClr val="000000"/>
                </a:solidFill>
              </a:defRPr>
            </a:lvl3pPr>
            <a:lvl4pPr marL="495300" indent="-228600" algn="ctr">
              <a:lnSpc>
                <a:spcPct val="150000"/>
              </a:lnSpc>
              <a:spcBef>
                <a:spcPts val="0"/>
              </a:spcBef>
              <a:buClrTx/>
              <a:buFontTx/>
              <a:tabLst>
                <a:tab pos="3937000" algn="l"/>
              </a:tabLst>
              <a:defRPr sz="1800" b="1">
                <a:solidFill>
                  <a:srgbClr val="000000"/>
                </a:solidFill>
              </a:defRPr>
            </a:lvl4pPr>
            <a:lvl5pPr marL="2094364" indent="-216353" algn="ctr">
              <a:lnSpc>
                <a:spcPct val="150000"/>
              </a:lnSpc>
              <a:spcBef>
                <a:spcPts val="0"/>
              </a:spcBef>
              <a:buClrTx/>
              <a:buFontTx/>
              <a:tabLst>
                <a:tab pos="3937000" algn="l"/>
              </a:tabLst>
              <a:defRPr sz="1800" b="1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563032" y="1962948"/>
            <a:ext cx="11113342" cy="24717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800"/>
              </a:lnSpc>
              <a:spcBef>
                <a:spcPts val="120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6599" y="609600"/>
            <a:ext cx="3556004" cy="64675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089650" y="3305893"/>
            <a:ext cx="12701" cy="2462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2166600" y="6145212"/>
            <a:ext cx="12701" cy="19053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D7D7D7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605365" y="732102"/>
            <a:ext cx="11620505" cy="339199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EBEBEB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605365" y="6237551"/>
            <a:ext cx="11620505" cy="339199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EBEBEB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28654" y="0"/>
            <a:ext cx="10951634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643467" y="1181105"/>
            <a:ext cx="10949518" cy="567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3937000" algn="l"/>
              </a:tabLst>
            </a:lvl1pPr>
            <a:lvl2pPr>
              <a:tabLst>
                <a:tab pos="3937000" algn="l"/>
              </a:tabLst>
            </a:lvl2pPr>
            <a:lvl3pPr>
              <a:tabLst>
                <a:tab pos="3937000" algn="l"/>
              </a:tabLst>
            </a:lvl3pPr>
            <a:lvl4pPr>
              <a:tabLst>
                <a:tab pos="3937000" algn="l"/>
              </a:tabLst>
            </a:lvl4pPr>
            <a:lvl5pPr>
              <a:tabLst>
                <a:tab pos="3937000" algn="l"/>
              </a:tabLst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ransition spd="med"/>
  <p:txStyles>
    <p:titleStyle>
      <a:lvl1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 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324756" marR="0" indent="-235856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50000"/>
        <a:buFont typeface="Helvetica"/>
        <a:buChar char="■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514350" marR="0" indent="-209550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50000"/>
        <a:buFont typeface="Helvetica"/>
        <a:buChar char="•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469900" marR="0" indent="-203200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70325" marR="0" indent="-192314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27525" marR="0" indent="-192314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84725" marR="0" indent="-192314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41927" marR="0" indent="-192314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899127" marR="0" indent="-192313" algn="l" defTabSz="914400" rtl="0" latinLnBrk="0">
        <a:lnSpc>
          <a:spcPts val="2400"/>
        </a:lnSpc>
        <a:spcBef>
          <a:spcPts val="1200"/>
        </a:spcBef>
        <a:spcAft>
          <a:spcPts val="0"/>
        </a:spcAft>
        <a:buClr>
          <a:srgbClr val="FE8637"/>
        </a:buClr>
        <a:buSzPct val="100000"/>
        <a:buFont typeface="Helvetica"/>
        <a:buChar char="–"/>
        <a:tabLst>
          <a:tab pos="3937000" algn="l"/>
        </a:tabLst>
        <a:defRPr sz="1600" b="0" i="0" u="none" strike="noStrike" cap="none" spc="0" baseline="0">
          <a:ln>
            <a:noFill/>
          </a:ln>
          <a:solidFill>
            <a:srgbClr val="323232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3"/>
            <a:ext cx="12225767" cy="687088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2200062" y="2253306"/>
            <a:ext cx="743978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1" lang="en-US" altLang="zh-CN" dirty="0"/>
              <a:t>Android</a:t>
            </a:r>
            <a:r>
              <a:rPr kumimoji="1" lang="zh-CN" altLang="en-US" dirty="0"/>
              <a:t>模块化之解耦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4524161" y="4001346"/>
            <a:ext cx="3376941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842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—</a:t>
            </a:r>
            <a:r>
              <a:rPr dirty="0"/>
              <a:t>夏小军</a:t>
            </a:r>
          </a:p>
          <a:p>
            <a:pPr algn="ctr" defTabSz="58420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2017/0</a:t>
            </a:r>
            <a:r>
              <a:rPr lang="en-US" altLang="zh-CN" dirty="0" smtClean="0"/>
              <a:t>7</a:t>
            </a:r>
            <a:r>
              <a:rPr dirty="0" smtClean="0"/>
              <a:t>/</a:t>
            </a:r>
            <a:r>
              <a:rPr lang="en-US" altLang="zh-CN" dirty="0" smtClean="0"/>
              <a:t>28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507937" y="353862"/>
            <a:ext cx="8833799" cy="51676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600"/>
              </a:lnSpc>
              <a:defRPr sz="2700" b="1"/>
            </a:lvl1pPr>
          </a:lstStyle>
          <a:p>
            <a:r>
              <a:rPr lang="zh-CN" altLang="en-US" dirty="0" smtClean="0"/>
              <a:t>最终目标</a:t>
            </a:r>
            <a:endParaRPr dirty="0"/>
          </a:p>
        </p:txBody>
      </p:sp>
      <p:pic>
        <p:nvPicPr>
          <p:cNvPr id="193" name="image3.jpeg" descr="logo-RGB-clearspace-01.jpg"/>
          <p:cNvPicPr>
            <a:picLocks noChangeAspect="1"/>
          </p:cNvPicPr>
          <p:nvPr/>
        </p:nvPicPr>
        <p:blipFill>
          <a:blip r:embed="rId3">
            <a:extLst/>
          </a:blip>
          <a:srcRect l="2501" t="6522"/>
          <a:stretch>
            <a:fillRect/>
          </a:stretch>
        </p:blipFill>
        <p:spPr>
          <a:xfrm>
            <a:off x="0" y="12878"/>
            <a:ext cx="1507938" cy="7472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71500" y="1101148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27525" marR="0" indent="-192314" algn="l" defTabSz="914400" rtl="0" latinLnBrk="0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ct val="100000"/>
              <a:buFont typeface="Helvetica"/>
              <a:buChar char="–"/>
              <a:tabLst>
                <a:tab pos="3937000" algn="l"/>
              </a:tabLst>
              <a:defRPr sz="1600" b="0" i="0" u="none" strike="noStrike" cap="none" spc="0" baseline="0">
                <a:ln>
                  <a:noFill/>
                </a:ln>
                <a:solidFill>
                  <a:srgbClr val="323232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2984725" marR="0" indent="-192314" algn="l" defTabSz="914400" rtl="0" latinLnBrk="0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ct val="100000"/>
              <a:buFont typeface="Helvetica"/>
              <a:buChar char="–"/>
              <a:tabLst>
                <a:tab pos="3937000" algn="l"/>
              </a:tabLst>
              <a:defRPr sz="1600" b="0" i="0" u="none" strike="noStrike" cap="none" spc="0" baseline="0">
                <a:ln>
                  <a:noFill/>
                </a:ln>
                <a:solidFill>
                  <a:srgbClr val="323232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441927" marR="0" indent="-192314" algn="l" defTabSz="914400" rtl="0" latinLnBrk="0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ct val="100000"/>
              <a:buFont typeface="Helvetica"/>
              <a:buChar char="–"/>
              <a:tabLst>
                <a:tab pos="3937000" algn="l"/>
              </a:tabLst>
              <a:defRPr sz="1600" b="0" i="0" u="none" strike="noStrike" cap="none" spc="0" baseline="0">
                <a:ln>
                  <a:noFill/>
                </a:ln>
                <a:solidFill>
                  <a:srgbClr val="323232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899127" marR="0" indent="-192313" algn="l" defTabSz="914400" rtl="0" latinLnBrk="0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>
                <a:srgbClr val="FE8637"/>
              </a:buClr>
              <a:buSzPct val="100000"/>
              <a:buFont typeface="Helvetica"/>
              <a:buChar char="–"/>
              <a:tabLst>
                <a:tab pos="3937000" algn="l"/>
              </a:tabLst>
              <a:defRPr sz="1600" b="0" i="0" u="none" strike="noStrike" cap="none" spc="0" baseline="0">
                <a:ln>
                  <a:noFill/>
                </a:ln>
                <a:solidFill>
                  <a:srgbClr val="323232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hangingPunct="1"/>
            <a:r>
              <a:rPr lang="zh-CN" altLang="en-US" sz="2400" dirty="0" smtClean="0"/>
              <a:t> 独立开发，独立运行，独立测试以及独立发版，各个业务线能够并行跑，不需要依赖主飞凡，但是又可以通过及其简单的方式方便的接入（或移出）主飞凡工程。</a:t>
            </a:r>
            <a:endParaRPr lang="en-US" altLang="zh-CN" sz="2400" dirty="0" smtClean="0"/>
          </a:p>
          <a:p>
            <a:pPr hangingPunct="1"/>
            <a:endParaRPr lang="zh-CN" altLang="en-US" sz="2400" dirty="0" smtClean="0"/>
          </a:p>
          <a:p>
            <a:pPr hangingPunct="1"/>
            <a:r>
              <a:rPr lang="zh-CN" altLang="en-US" sz="2400" dirty="0" smtClean="0"/>
              <a:t> 独立在线热更新</a:t>
            </a:r>
            <a:endParaRPr lang="en-US" altLang="zh-CN" sz="2400" dirty="0" smtClean="0"/>
          </a:p>
          <a:p>
            <a:pPr hangingPunct="1"/>
            <a:endParaRPr lang="en-US" altLang="zh-CN" sz="2400" dirty="0" smtClean="0"/>
          </a:p>
          <a:p>
            <a:pPr hangingPunct="1"/>
            <a:r>
              <a:rPr lang="zh-CN" altLang="en-US" sz="2400" dirty="0" smtClean="0"/>
              <a:t> 独立</a:t>
            </a:r>
            <a:r>
              <a:rPr lang="zh-CN" altLang="en-US" sz="2400" dirty="0" smtClean="0"/>
              <a:t>进程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507937" y="353862"/>
            <a:ext cx="8833799" cy="51676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600"/>
              </a:lnSpc>
              <a:defRPr sz="2700" b="1"/>
            </a:lvl1pPr>
          </a:lstStyle>
          <a:p>
            <a:r>
              <a:rPr kumimoji="1" lang="zh-CN" altLang="en-US" dirty="0"/>
              <a:t>为什么要</a:t>
            </a:r>
            <a:r>
              <a:rPr kumimoji="1" lang="zh-CN" altLang="en-US" dirty="0" smtClean="0"/>
              <a:t>解耦</a:t>
            </a:r>
            <a:endParaRPr dirty="0"/>
          </a:p>
        </p:txBody>
      </p:sp>
      <p:pic>
        <p:nvPicPr>
          <p:cNvPr id="193" name="image3.jpeg" descr="logo-RGB-clearspace-01.jpg"/>
          <p:cNvPicPr>
            <a:picLocks noChangeAspect="1"/>
          </p:cNvPicPr>
          <p:nvPr/>
        </p:nvPicPr>
        <p:blipFill>
          <a:blip r:embed="rId3">
            <a:extLst/>
          </a:blip>
          <a:srcRect l="2501" t="6522"/>
          <a:stretch>
            <a:fillRect/>
          </a:stretch>
        </p:blipFill>
        <p:spPr>
          <a:xfrm>
            <a:off x="0" y="12878"/>
            <a:ext cx="1507938" cy="7472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94"/>
          <p:cNvSpPr/>
          <p:nvPr/>
        </p:nvSpPr>
        <p:spPr>
          <a:xfrm>
            <a:off x="700453" y="1113697"/>
            <a:ext cx="11178934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/>
              <a:t>业务开发相互不受影响，否则</a:t>
            </a:r>
            <a:r>
              <a:rPr lang="zh-CN" altLang="en-US" sz="2400" dirty="0"/>
              <a:t>牵一发而动</a:t>
            </a:r>
            <a:r>
              <a:rPr lang="zh-CN" altLang="en-US" sz="2400" dirty="0" smtClean="0"/>
              <a:t>全身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改动成本低，维护成本</a:t>
            </a:r>
            <a:r>
              <a:rPr lang="zh-CN" altLang="en-US" sz="2400" dirty="0" smtClean="0"/>
              <a:t>低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可读性高，没有强依赖，并行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更易于</a:t>
            </a:r>
            <a:r>
              <a:rPr lang="zh-CN" altLang="en-US" sz="2400" dirty="0" smtClean="0"/>
              <a:t>重用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测试</a:t>
            </a:r>
            <a:r>
              <a:rPr lang="zh-CN" altLang="en-US" sz="2400" dirty="0" smtClean="0"/>
              <a:t>方便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is-IS" altLang="zh-CN" sz="2400" dirty="0" smtClean="0"/>
              <a:t>…...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881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507937" y="353862"/>
            <a:ext cx="8833799" cy="51676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600"/>
              </a:lnSpc>
              <a:defRPr sz="2700" b="1"/>
            </a:lvl1pPr>
          </a:lstStyle>
          <a:p>
            <a:r>
              <a:rPr kumimoji="1" lang="zh-CN" altLang="en-US" dirty="0"/>
              <a:t>如何解耦</a:t>
            </a:r>
            <a:endParaRPr dirty="0"/>
          </a:p>
        </p:txBody>
      </p:sp>
      <p:pic>
        <p:nvPicPr>
          <p:cNvPr id="193" name="image3.jpeg" descr="logo-RGB-clearspace-01.jpg"/>
          <p:cNvPicPr>
            <a:picLocks noChangeAspect="1"/>
          </p:cNvPicPr>
          <p:nvPr/>
        </p:nvPicPr>
        <p:blipFill>
          <a:blip r:embed="rId3">
            <a:extLst/>
          </a:blip>
          <a:srcRect l="2501" t="6522"/>
          <a:stretch>
            <a:fillRect/>
          </a:stretch>
        </p:blipFill>
        <p:spPr>
          <a:xfrm>
            <a:off x="0" y="12878"/>
            <a:ext cx="1507938" cy="7472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94"/>
          <p:cNvSpPr/>
          <p:nvPr/>
        </p:nvSpPr>
        <p:spPr>
          <a:xfrm>
            <a:off x="700453" y="1113697"/>
            <a:ext cx="3769947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/>
              <a:t>基础库</a:t>
            </a:r>
            <a:r>
              <a:rPr kumimoji="1" lang="en-US" altLang="zh-CN" sz="2400" dirty="0" smtClean="0"/>
              <a:t>library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/>
              <a:t>业务</a:t>
            </a:r>
            <a:r>
              <a:rPr lang="en-US" altLang="zh-CN" sz="2400" dirty="0"/>
              <a:t>Component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84" y="870623"/>
            <a:ext cx="7559953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507937" y="353862"/>
            <a:ext cx="8833799" cy="51676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600"/>
              </a:lnSpc>
              <a:defRPr sz="2700" b="1"/>
            </a:lvl1pPr>
          </a:lstStyle>
          <a:p>
            <a:r>
              <a:rPr kumimoji="1" lang="zh-CN" altLang="en-US" dirty="0" smtClean="0"/>
              <a:t>通信方式</a:t>
            </a:r>
            <a:endParaRPr dirty="0"/>
          </a:p>
        </p:txBody>
      </p:sp>
      <p:pic>
        <p:nvPicPr>
          <p:cNvPr id="193" name="image3.jpeg" descr="logo-RGB-clearspace-01.jpg"/>
          <p:cNvPicPr>
            <a:picLocks noChangeAspect="1"/>
          </p:cNvPicPr>
          <p:nvPr/>
        </p:nvPicPr>
        <p:blipFill>
          <a:blip r:embed="rId3">
            <a:extLst/>
          </a:blip>
          <a:srcRect l="2501" t="6522"/>
          <a:stretch>
            <a:fillRect/>
          </a:stretch>
        </p:blipFill>
        <p:spPr>
          <a:xfrm>
            <a:off x="0" y="12878"/>
            <a:ext cx="1507938" cy="7472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94"/>
          <p:cNvSpPr/>
          <p:nvPr/>
        </p:nvSpPr>
        <p:spPr>
          <a:xfrm>
            <a:off x="700453" y="1113697"/>
            <a:ext cx="11178934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err="1" smtClean="0"/>
              <a:t>FFanRouter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err="1" smtClean="0"/>
              <a:t>RxBus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507937" y="353862"/>
            <a:ext cx="8833799" cy="51676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600"/>
              </a:lnSpc>
              <a:defRPr sz="2700" b="1"/>
            </a:lvl1pPr>
          </a:lstStyle>
          <a:p>
            <a:r>
              <a:rPr kumimoji="1" lang="zh-CN" altLang="en-US" dirty="0" smtClean="0"/>
              <a:t>可能遇到的问题和解决方案</a:t>
            </a:r>
            <a:endParaRPr dirty="0"/>
          </a:p>
        </p:txBody>
      </p:sp>
      <p:pic>
        <p:nvPicPr>
          <p:cNvPr id="193" name="image3.jpeg" descr="logo-RGB-clearspace-01.jpg"/>
          <p:cNvPicPr>
            <a:picLocks noChangeAspect="1"/>
          </p:cNvPicPr>
          <p:nvPr/>
        </p:nvPicPr>
        <p:blipFill>
          <a:blip r:embed="rId3">
            <a:extLst/>
          </a:blip>
          <a:srcRect l="2501" t="6522"/>
          <a:stretch>
            <a:fillRect/>
          </a:stretch>
        </p:blipFill>
        <p:spPr>
          <a:xfrm>
            <a:off x="0" y="12878"/>
            <a:ext cx="1507938" cy="7472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94"/>
          <p:cNvSpPr/>
          <p:nvPr/>
        </p:nvSpPr>
        <p:spPr>
          <a:xfrm>
            <a:off x="700453" y="1113697"/>
            <a:ext cx="11178934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跨模块调用常量，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listener</a:t>
            </a:r>
            <a:r>
              <a:rPr lang="is-IS" altLang="zh-CN" sz="2400" dirty="0" smtClean="0"/>
              <a:t>…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跨模块</a:t>
            </a:r>
            <a:r>
              <a:rPr lang="zh-CN" altLang="en-US" sz="2400" dirty="0" smtClean="0"/>
              <a:t>调用</a:t>
            </a:r>
            <a:r>
              <a:rPr lang="en-US" altLang="zh-CN" sz="2400" dirty="0"/>
              <a:t>view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Adapter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utils</a:t>
            </a:r>
            <a:r>
              <a:rPr lang="is-IS" altLang="zh-CN" sz="2400" dirty="0" smtClean="0"/>
              <a:t>…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重用网络请求接口</a:t>
            </a:r>
            <a:r>
              <a:rPr lang="is-IS" altLang="zh-CN" sz="2400" dirty="0" smtClean="0"/>
              <a:t>…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81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4.jpeg" descr="幻灯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165015" y="2946294"/>
            <a:ext cx="101282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94</Words>
  <Application>Microsoft Macintosh PowerPoint</Application>
  <PresentationFormat>宽屏</PresentationFormat>
  <Paragraphs>38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Avenir Roman</vt:lpstr>
      <vt:lpstr>Helvetica</vt:lpstr>
      <vt:lpstr>Helvetica Light</vt:lpstr>
      <vt:lpstr>Times New Roman</vt:lpstr>
      <vt:lpstr>Trebuchet MS</vt:lpstr>
      <vt:lpstr>微软雅黑</vt:lpstr>
      <vt:lpstr>Arial</vt:lpstr>
      <vt:lpstr>Default</vt:lpstr>
      <vt:lpstr>PowerPoint 演示文稿</vt:lpstr>
      <vt:lpstr>最终目标</vt:lpstr>
      <vt:lpstr>为什么要解耦</vt:lpstr>
      <vt:lpstr>如何解耦</vt:lpstr>
      <vt:lpstr>通信方式</vt:lpstr>
      <vt:lpstr>可能遇到的问题和解决方案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61</cp:revision>
  <cp:lastPrinted>2017-02-10T06:46:08Z</cp:lastPrinted>
  <dcterms:modified xsi:type="dcterms:W3CDTF">2017-07-28T06:56:15Z</dcterms:modified>
</cp:coreProperties>
</file>