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sldIdLst>
    <p:sldId id="256" r:id="rId4"/>
    <p:sldId id="316" r:id="rId5"/>
    <p:sldId id="378" r:id="rId6"/>
    <p:sldId id="379" r:id="rId7"/>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453" r:id="rId82"/>
    <p:sldId id="454" r:id="rId83"/>
    <p:sldId id="455" r:id="rId84"/>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3.2 COM</a:t>
          </a:r>
          <a:r>
            <a:rPr lang="zh-CN" altLang="en-US" sz="2800" dirty="0" smtClean="0">
              <a:latin typeface="微软雅黑" panose="020B0503020204020204" pitchFamily="34" charset="-122"/>
              <a:ea typeface="微软雅黑" panose="020B0503020204020204" pitchFamily="34" charset="-122"/>
            </a:rPr>
            <a:t>创建与调用实例</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3.3 COM</a:t>
          </a:r>
          <a:r>
            <a:rPr lang="zh-CN" altLang="en-US" sz="2800" dirty="0" smtClean="0">
              <a:latin typeface="微软雅黑" panose="020B0503020204020204" pitchFamily="34" charset="-122"/>
              <a:ea typeface="微软雅黑" panose="020B0503020204020204" pitchFamily="34" charset="-122"/>
            </a:rPr>
            <a:t>技术与</a:t>
          </a:r>
          <a:r>
            <a:rPr lang="en-US" altLang="zh-CN" sz="2800" dirty="0" smtClean="0">
              <a:latin typeface="微软雅黑" panose="020B0503020204020204" pitchFamily="34" charset="-122"/>
              <a:ea typeface="微软雅黑" panose="020B0503020204020204" pitchFamily="34" charset="-122"/>
            </a:rPr>
            <a:t>OFFICE</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3.4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WORD</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3.1 COM</a:t>
          </a:r>
          <a:r>
            <a:rPr lang="zh-CN" altLang="en-US" sz="2800" dirty="0" smtClean="0">
              <a:latin typeface="微软雅黑" panose="020B0503020204020204" pitchFamily="34" charset="-122"/>
              <a:ea typeface="微软雅黑" panose="020B0503020204020204" pitchFamily="34" charset="-122"/>
            </a:rPr>
            <a:t>原理与技术简介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3.5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3.1 COM</a:t>
          </a:r>
          <a:r>
            <a:rPr lang="zh-CN" altLang="en-US" sz="2800" kern="1200" dirty="0" smtClean="0">
              <a:latin typeface="微软雅黑" panose="020B0503020204020204" pitchFamily="34" charset="-122"/>
              <a:ea typeface="微软雅黑" panose="020B0503020204020204" pitchFamily="34" charset="-122"/>
            </a:rPr>
            <a:t>原理与技术简介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3.2 COM</a:t>
          </a:r>
          <a:r>
            <a:rPr lang="zh-CN" altLang="en-US" sz="2800" kern="1200" dirty="0" smtClean="0">
              <a:latin typeface="微软雅黑" panose="020B0503020204020204" pitchFamily="34" charset="-122"/>
              <a:ea typeface="微软雅黑" panose="020B0503020204020204" pitchFamily="34" charset="-122"/>
            </a:rPr>
            <a:t>创建与调用实例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3.3 COM</a:t>
          </a:r>
          <a:r>
            <a:rPr lang="zh-CN" altLang="en-US" sz="2800" kern="1200" dirty="0" smtClean="0">
              <a:latin typeface="微软雅黑" panose="020B0503020204020204" pitchFamily="34" charset="-122"/>
              <a:ea typeface="微软雅黑" panose="020B0503020204020204" pitchFamily="34" charset="-122"/>
            </a:rPr>
            <a:t>技术与</a:t>
          </a:r>
          <a:r>
            <a:rPr lang="en-US" altLang="zh-CN" sz="2800" kern="1200" dirty="0" smtClean="0">
              <a:latin typeface="微软雅黑" panose="020B0503020204020204" pitchFamily="34" charset="-122"/>
              <a:ea typeface="微软雅黑" panose="020B0503020204020204" pitchFamily="34" charset="-122"/>
            </a:rPr>
            <a:t>OFFICE</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3.4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WORD</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3.5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EXCEL</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hyperlink" Target="https://baike.baidu.com/item/%E7%BB%84%E4%BB%B6%E5%AF%B9%E8%B1%A1%E6%A8%A1%E5%9E%8B" TargetMode="External"/><Relationship Id="rId3" Type="http://schemas.openxmlformats.org/officeDocument/2006/relationships/hyperlink" Target="https://baike.baidu.com/item/%E4%BA%8C%E8%BF%9B%E5%88%B6%E4%BB%A3%E7%A0%81"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endParaRPr lang="zh-CN" altLang="en-US" sz="1200" dirty="0" smtClean="0"/>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smtClean="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3.1 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原理与技术简介</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3.2 COM</a:t>
            </a:r>
            <a:r>
              <a:rPr lang="zh-CN" altLang="en-US" sz="2135" b="1" dirty="0" smtClean="0">
                <a:solidFill>
                  <a:srgbClr val="1C4885"/>
                </a:solidFill>
                <a:latin typeface="微软雅黑" panose="020B0503020204020204" pitchFamily="34" charset="-122"/>
                <a:ea typeface="微软雅黑" panose="020B0503020204020204" pitchFamily="34" charset="-122"/>
              </a:rPr>
              <a:t>创建与调用实例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3.3 COM</a:t>
            </a:r>
            <a:r>
              <a:rPr lang="zh-CN" altLang="en-US" sz="2135" b="1" dirty="0" smtClean="0">
                <a:solidFill>
                  <a:srgbClr val="1C4885"/>
                </a:solidFill>
                <a:latin typeface="微软雅黑" panose="020B0503020204020204" pitchFamily="34" charset="-122"/>
                <a:ea typeface="微软雅黑" panose="020B0503020204020204" pitchFamily="34" charset="-122"/>
              </a:rPr>
              <a:t>技术与</a:t>
            </a:r>
            <a:r>
              <a:rPr lang="en-US" altLang="zh-CN" sz="2135" b="1" dirty="0" smtClean="0">
                <a:solidFill>
                  <a:srgbClr val="1C4885"/>
                </a:solidFill>
                <a:latin typeface="微软雅黑" panose="020B0503020204020204" pitchFamily="34" charset="-122"/>
                <a:ea typeface="微软雅黑" panose="020B0503020204020204" pitchFamily="34" charset="-122"/>
              </a:rPr>
              <a:t>OFFICE</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3.4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WORD</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3.5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EXCEL</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3</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hyperlink" Target="https://baike.baidu.com/item/%E7%BB%93%E6%9E%84%E5%8C%96%E7%BC%96%E7%A8%8B" TargetMode="External"/><Relationship Id="rId3" Type="http://schemas.openxmlformats.org/officeDocument/2006/relationships/hyperlink" Target="https://baike.baidu.com/item/Microsoft%20Windows" TargetMode="External"/><Relationship Id="rId2" Type="http://schemas.openxmlformats.org/officeDocument/2006/relationships/hyperlink" Target="https://baike.baidu.com/item/%E9%9D%A2%E5%90%91%E5%AF%B9%E8%B1%A1" TargetMode="External"/><Relationship Id="rId1" Type="http://schemas.openxmlformats.org/officeDocument/2006/relationships/hyperlink" Target="https://baike.baidu.com/item/%E8%BD%AF%E4%BB%B6%E7%BB%84%E4%BB%B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8A%A8%E6%80%81%E9%93%BE%E6%8E%A5" TargetMode="Externa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A4%9A%E9%87%8D%E7%BB%A7%E6%89%B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原理</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技术</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smtClean="0"/>
              <a:t>  DLL</a:t>
            </a:r>
            <a:r>
              <a:rPr lang="zh-CN" altLang="en-US" sz="2400" dirty="0" smtClean="0"/>
              <a:t>是</a:t>
            </a:r>
            <a:r>
              <a:rPr lang="zh-CN" altLang="en-US" sz="2400" dirty="0"/>
              <a:t>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pPr>
              <a:buFont typeface="Wingdings" panose="05000000000000000000" pitchFamily="2" charset="2"/>
              <a:buChar char="p"/>
            </a:pPr>
            <a:r>
              <a:rPr lang="en-US" altLang="zh-CN" sz="2400" dirty="0" smtClean="0"/>
              <a:t>  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pPr>
              <a:buFont typeface="Wingdings" panose="05000000000000000000" pitchFamily="2" charset="2"/>
              <a:buChar char="p"/>
            </a:pPr>
            <a:r>
              <a:rPr lang="zh-CN" altLang="en-US" sz="2400" dirty="0" smtClean="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a:t>
            </a:r>
            <a:r>
              <a:rPr lang="zh-CN" altLang="en-US" sz="2400" b="1" dirty="0" smtClean="0"/>
              <a:t>无关</a:t>
            </a:r>
            <a:endParaRPr lang="en-US" altLang="zh-CN" sz="2400" dirty="0" smtClean="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smtClean="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buFont typeface="Wingdings" panose="05000000000000000000" pitchFamily="2" charset="2"/>
              <a:buChar char="p"/>
            </a:pPr>
            <a:r>
              <a:rPr lang="en-US" altLang="zh-CN" sz="2400" dirty="0" smtClean="0"/>
              <a:t>  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a:t>
            </a:r>
            <a:r>
              <a:rPr lang="zh-CN" altLang="en-US" sz="2400" dirty="0" smtClean="0"/>
              <a:t>形势，</a:t>
            </a:r>
            <a:r>
              <a:rPr lang="en-US" altLang="zh-CN" sz="2400" dirty="0" smtClean="0"/>
              <a:t>DCOM</a:t>
            </a:r>
            <a:r>
              <a:rPr lang="zh-CN" altLang="en-US" sz="2400" dirty="0" smtClean="0"/>
              <a:t>可以</a:t>
            </a:r>
            <a:r>
              <a:rPr lang="en-US" altLang="zh-CN" sz="2400" dirty="0" smtClean="0"/>
              <a:t>RPC</a:t>
            </a:r>
            <a:r>
              <a:rPr lang="zh-CN" altLang="en-US" sz="2400" dirty="0" smtClean="0"/>
              <a:t>（</a:t>
            </a:r>
            <a:r>
              <a:rPr lang="zh-CN" altLang="en-US" sz="2000" dirty="0" smtClean="0"/>
              <a:t>调用其它计算机上的</a:t>
            </a:r>
            <a:r>
              <a:rPr lang="zh-CN" altLang="en-US" sz="2400" dirty="0" smtClean="0"/>
              <a:t>）</a:t>
            </a:r>
            <a:endParaRPr lang="zh-CN" altLang="en-US"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en-US" altLang="zh-CN" sz="2400" dirty="0" smtClean="0"/>
              <a:t>  COM</a:t>
            </a:r>
            <a:r>
              <a:rPr lang="zh-CN" altLang="en-US" sz="2400" dirty="0"/>
              <a:t>所在的</a:t>
            </a:r>
            <a:r>
              <a:rPr lang="en-US" altLang="zh-CN" sz="2400" dirty="0"/>
              <a:t>DLL</a:t>
            </a:r>
            <a:r>
              <a:rPr lang="zh-CN" altLang="en-US" sz="2400" dirty="0"/>
              <a:t>中必须导出四个函数</a:t>
            </a:r>
            <a:r>
              <a:rPr lang="en-US" altLang="zh-CN" sz="2400" dirty="0" smtClean="0"/>
              <a:t>:</a:t>
            </a:r>
            <a:endParaRPr lang="en-US" altLang="zh-CN" sz="2400" dirty="0" smtClean="0"/>
          </a:p>
          <a:p>
            <a:pPr marL="457200" lvl="1" indent="0">
              <a:buNone/>
            </a:pPr>
            <a:r>
              <a:rPr lang="en-US" altLang="zh-CN" sz="2400" dirty="0" smtClean="0"/>
              <a:t>1</a:t>
            </a:r>
            <a:r>
              <a:rPr lang="en-US" altLang="zh-CN" sz="2400" dirty="0"/>
              <a:t>. </a:t>
            </a:r>
            <a:r>
              <a:rPr lang="en-US" altLang="zh-CN" sz="2400" dirty="0" err="1"/>
              <a:t>d</a:t>
            </a:r>
            <a:r>
              <a:rPr lang="en-US" altLang="zh-CN" sz="2400" dirty="0" err="1" smtClean="0"/>
              <a:t>llgetobjectclass</a:t>
            </a:r>
            <a:r>
              <a:rPr lang="en-US" altLang="zh-CN" sz="2400" dirty="0"/>
              <a:t>	</a:t>
            </a:r>
            <a:r>
              <a:rPr lang="en-US" altLang="zh-CN" sz="2400" dirty="0" smtClean="0"/>
              <a:t>	2</a:t>
            </a:r>
            <a:r>
              <a:rPr lang="en-US" altLang="zh-CN" sz="2400" dirty="0"/>
              <a:t>. </a:t>
            </a:r>
            <a:r>
              <a:rPr lang="en-US" altLang="zh-CN" sz="2400" dirty="0" err="1" smtClean="0"/>
              <a:t>dllregisterserver</a:t>
            </a:r>
            <a:endParaRPr lang="en-US" altLang="zh-CN" sz="2400" dirty="0" smtClean="0"/>
          </a:p>
          <a:p>
            <a:pPr marL="457200" lvl="1" indent="0">
              <a:buNone/>
            </a:pPr>
            <a:r>
              <a:rPr lang="en-US" altLang="zh-CN" sz="2400" dirty="0" smtClean="0"/>
              <a:t>3</a:t>
            </a:r>
            <a:r>
              <a:rPr lang="en-US" altLang="zh-CN" sz="2400" dirty="0"/>
              <a:t>. </a:t>
            </a:r>
            <a:r>
              <a:rPr lang="en-US" altLang="zh-CN" sz="2400" dirty="0" err="1"/>
              <a:t>d</a:t>
            </a:r>
            <a:r>
              <a:rPr lang="en-US" altLang="zh-CN" sz="2400" dirty="0" err="1" smtClean="0"/>
              <a:t>llunregisterserver</a:t>
            </a:r>
            <a:r>
              <a:rPr lang="en-US" altLang="zh-CN" sz="2400" dirty="0" smtClean="0"/>
              <a:t>		4</a:t>
            </a:r>
            <a:r>
              <a:rPr lang="en-US" altLang="zh-CN" sz="2400" dirty="0"/>
              <a:t>. </a:t>
            </a:r>
            <a:r>
              <a:rPr lang="en-US" altLang="zh-CN" sz="2400" dirty="0" err="1" smtClean="0"/>
              <a:t>dllunloadnow</a:t>
            </a:r>
            <a:endParaRPr lang="en-US" altLang="zh-CN" sz="2400" dirty="0" smtClean="0"/>
          </a:p>
          <a:p>
            <a:pPr>
              <a:buFont typeface="Wingdings" panose="05000000000000000000" pitchFamily="2" charset="2"/>
              <a:buChar char="p"/>
            </a:pPr>
            <a:r>
              <a:rPr lang="en-US" altLang="zh-CN" sz="2400" dirty="0" smtClean="0"/>
              <a:t>  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smtClean="0"/>
              <a:t>  从</a:t>
            </a:r>
            <a:r>
              <a:rPr lang="zh-CN" altLang="en-US" sz="2900" dirty="0"/>
              <a:t>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smtClean="0"/>
              <a:t>ActiveX</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solidFill>
                  <a:srgbClr val="FF0000"/>
                </a:solidFill>
              </a:rPr>
              <a:t>COM</a:t>
            </a:r>
            <a:r>
              <a:rPr lang="zh-CN" altLang="en-US" sz="2900" dirty="0">
                <a:solidFill>
                  <a:srgbClr val="FF0000"/>
                </a:solidFill>
              </a:rPr>
              <a:t>是</a:t>
            </a:r>
            <a:r>
              <a:rPr lang="zh-CN" altLang="en-US" sz="2900" dirty="0" smtClean="0">
                <a:solidFill>
                  <a:srgbClr val="FF0000"/>
                </a:solidFill>
              </a:rPr>
              <a:t>基础</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名称角度讲，</a:t>
            </a:r>
            <a:r>
              <a:rPr lang="en-US" altLang="zh-CN" sz="2900" dirty="0"/>
              <a:t>OLE</a:t>
            </a:r>
            <a:r>
              <a:rPr lang="zh-CN" altLang="en-US" sz="2900" dirty="0"/>
              <a:t>、</a:t>
            </a:r>
            <a:r>
              <a:rPr lang="en-US" altLang="zh-CN" sz="2900" dirty="0"/>
              <a:t>ActiveX</a:t>
            </a:r>
            <a:r>
              <a:rPr lang="zh-CN" altLang="en-US" sz="2900" dirty="0"/>
              <a:t>是两个</a:t>
            </a:r>
            <a:r>
              <a:rPr lang="zh-CN" altLang="en-US" sz="2900" dirty="0" smtClean="0"/>
              <a:t>商标名称</a:t>
            </a:r>
            <a:r>
              <a:rPr lang="zh-CN" altLang="en-US" sz="2900" dirty="0"/>
              <a:t>，而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a:t>
            </a:r>
            <a:r>
              <a:rPr lang="zh-CN" altLang="en-US" sz="2900" dirty="0" smtClean="0"/>
              <a:t>原因</a:t>
            </a:r>
            <a:endParaRPr lang="en-US" altLang="zh-CN" sz="2900" dirty="0" smtClean="0"/>
          </a:p>
          <a:p>
            <a:pPr lvl="1">
              <a:lnSpc>
                <a:spcPct val="120000"/>
              </a:lnSpc>
              <a:buFont typeface="Wingdings" panose="05000000000000000000" pitchFamily="2" charset="2"/>
              <a:buChar char="Ø"/>
            </a:pPr>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lnSpc>
                <a:spcPct val="120000"/>
              </a:lnSpc>
              <a:buFont typeface="Wingdings" panose="05000000000000000000" pitchFamily="2" charset="2"/>
              <a:buChar char="Ø"/>
            </a:pPr>
            <a:r>
              <a:rPr lang="en-US" altLang="zh-CN" dirty="0" smtClean="0"/>
              <a:t>COM</a:t>
            </a:r>
            <a:r>
              <a:rPr lang="zh-CN" altLang="en-US" dirty="0" smtClean="0"/>
              <a:t>应用于</a:t>
            </a:r>
            <a:r>
              <a:rPr lang="en-US" altLang="zh-CN" dirty="0" smtClean="0"/>
              <a:t>OLE2</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是指宽松</a:t>
            </a:r>
            <a:r>
              <a:rPr lang="zh-CN" altLang="en-US" dirty="0" smtClean="0"/>
              <a:t>定义的</a:t>
            </a:r>
            <a:r>
              <a:rPr lang="zh-CN" altLang="en-US" dirty="0"/>
              <a:t>、基于</a:t>
            </a:r>
            <a:r>
              <a:rPr lang="en-US" altLang="zh-CN" dirty="0"/>
              <a:t>COM</a:t>
            </a:r>
            <a:r>
              <a:rPr lang="zh-CN" altLang="en-US" dirty="0"/>
              <a:t>的技术</a:t>
            </a:r>
            <a:r>
              <a:rPr lang="zh-CN" altLang="en-US" dirty="0" smtClean="0"/>
              <a:t>集合</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endParaRPr lang="en-US" altLang="zh-CN" b="1" dirty="0" smtClean="0">
              <a:solidFill>
                <a:schemeClr val="accent5"/>
              </a:solidFill>
            </a:endParaRPr>
          </a:p>
          <a:p>
            <a:pPr lvl="1">
              <a:lnSpc>
                <a:spcPct val="120000"/>
              </a:lnSpc>
              <a:buFont typeface="Wingdings" panose="05000000000000000000" pitchFamily="2" charset="2"/>
              <a:buChar char="Ø"/>
            </a:pPr>
            <a:r>
              <a:rPr lang="en-US" altLang="zh-CN" dirty="0"/>
              <a:t>COM</a:t>
            </a:r>
            <a:r>
              <a:rPr lang="zh-CN" altLang="en-US" dirty="0"/>
              <a:t>的</a:t>
            </a:r>
            <a:r>
              <a:rPr lang="zh-CN" altLang="en-US" dirty="0" smtClean="0"/>
              <a:t>前景 </a:t>
            </a:r>
            <a:r>
              <a:rPr lang="en-US" altLang="zh-CN" dirty="0" smtClean="0"/>
              <a:t>— </a:t>
            </a:r>
            <a:r>
              <a:rPr lang="zh-CN" altLang="en-US" dirty="0"/>
              <a:t> </a:t>
            </a:r>
            <a:r>
              <a:rPr lang="en-US" altLang="zh-CN" dirty="0" smtClean="0"/>
              <a:t>DCOM</a:t>
            </a:r>
            <a:r>
              <a:rPr lang="zh-CN" altLang="en-US" dirty="0" smtClean="0"/>
              <a:t>一</a:t>
            </a:r>
            <a:r>
              <a:rPr lang="zh-CN" altLang="en-US" dirty="0"/>
              <a:t>种比较理想的应用程序模式就是Ｗ</a:t>
            </a:r>
            <a:r>
              <a:rPr lang="en-US" altLang="zh-CN" dirty="0"/>
              <a:t>EB</a:t>
            </a:r>
            <a:r>
              <a:rPr lang="zh-CN" altLang="en-US" dirty="0"/>
              <a:t>化</a:t>
            </a:r>
            <a:endParaRPr lang="en-US" altLang="zh-CN" dirty="0" smtClean="0"/>
          </a:p>
          <a:p>
            <a:pPr>
              <a:lnSpc>
                <a:spcPct val="120000"/>
              </a:lnSpc>
              <a:buFont typeface="Wingdings" panose="05000000000000000000" pitchFamily="2" charset="2"/>
              <a:buChar char="p"/>
            </a:pPr>
            <a:r>
              <a:rPr lang="zh-CN" altLang="en-US" sz="2900" dirty="0" smtClean="0"/>
              <a:t>  可以</a:t>
            </a:r>
            <a:r>
              <a:rPr lang="zh-CN" altLang="en-US" sz="2900" dirty="0"/>
              <a:t>把</a:t>
            </a:r>
            <a:r>
              <a:rPr lang="en-US" altLang="zh-CN" sz="2900" dirty="0"/>
              <a:t>COM</a:t>
            </a:r>
            <a:r>
              <a:rPr lang="zh-CN" altLang="en-US" sz="2900" dirty="0"/>
              <a:t>看作是某种（软件）打包技术（将</a:t>
            </a:r>
            <a:r>
              <a:rPr lang="en-US" altLang="zh-CN" sz="2900" dirty="0"/>
              <a:t>ddl</a:t>
            </a:r>
            <a:r>
              <a:rPr lang="zh-CN" altLang="en-US" sz="2900" dirty="0"/>
              <a:t>），即把它看作是软件的不同部分，按照一定的面向对象的形式，组合成可以交互的过程和以组支持库。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smtClean="0"/>
              <a:t>对象浏览器</a:t>
            </a:r>
            <a:r>
              <a:rPr lang="zh-CN" altLang="en-US" sz="2900" dirty="0"/>
              <a:t>，无需关心对象是用什么语言写的，也无须关心它是以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sz="2400" dirty="0" smtClean="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smtClean="0"/>
              <a:t>  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endParaRPr lang="en-US" altLang="zh-CN" dirty="0" smtClean="0"/>
          </a:p>
          <a:p>
            <a:pPr latinLnBrk="1">
              <a:buFont typeface="Wingdings" panose="05000000000000000000" pitchFamily="2" charset="2"/>
              <a:buChar char="p"/>
            </a:pPr>
            <a:r>
              <a:rPr lang="zh-CN" altLang="en-US" dirty="0" smtClean="0"/>
              <a:t>  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smtClean="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a:t>
            </a:r>
            <a:r>
              <a:rPr lang="zh-CN" altLang="en-US" dirty="0" smtClean="0"/>
              <a:t>确认</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smtClean="0"/>
              <a:t>COM</a:t>
            </a:r>
            <a:r>
              <a:rPr lang="zh-CN" altLang="en-US" dirty="0" smtClean="0"/>
              <a:t>的注册</a:t>
            </a:r>
            <a:endParaRPr lang="zh-CN" altLang="en-US" dirty="0" smtClean="0"/>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smtClean="0"/>
              <a:t>  动态链接库</a:t>
            </a:r>
            <a:r>
              <a:rPr lang="en-US" altLang="zh-CN" sz="2200" dirty="0" smtClean="0"/>
              <a:t>(DLL)</a:t>
            </a:r>
            <a:r>
              <a:rPr lang="zh-CN" altLang="en-US" sz="2200" dirty="0" smtClean="0"/>
              <a:t>不需要在系统中注册，动态加载就能被调用</a:t>
            </a:r>
            <a:endParaRPr lang="en-US" altLang="zh-CN" sz="2200" dirty="0" smtClean="0"/>
          </a:p>
          <a:p>
            <a:pPr eaLnBrk="1" hangingPunct="1">
              <a:buFont typeface="Wingdings" panose="05000000000000000000" pitchFamily="2" charset="2"/>
              <a:buChar char="p"/>
            </a:pPr>
            <a:r>
              <a:rPr lang="en-US" altLang="zh-CN" sz="2200" dirty="0" smtClean="0"/>
              <a:t>  ActiveX</a:t>
            </a:r>
            <a:r>
              <a:rPr lang="zh-CN" altLang="en-US" sz="2200" dirty="0" smtClean="0"/>
              <a:t>不注册不能被系统识别并使用</a:t>
            </a:r>
            <a:endParaRPr lang="en-US" altLang="zh-CN" sz="2200" dirty="0" smtClean="0"/>
          </a:p>
          <a:p>
            <a:pPr lvl="1"/>
            <a:r>
              <a:rPr lang="en-US" altLang="zh-CN" sz="1800" dirty="0" smtClean="0"/>
              <a:t> Windows</a:t>
            </a:r>
            <a:r>
              <a:rPr lang="zh-CN" altLang="en-US" sz="1800" dirty="0" smtClean="0"/>
              <a:t>自带的</a:t>
            </a:r>
            <a:r>
              <a:rPr lang="en-US" altLang="zh-CN" sz="1800" dirty="0" smtClean="0"/>
              <a:t>ActiveX</a:t>
            </a:r>
            <a:r>
              <a:rPr lang="zh-CN" altLang="en-US" sz="1800" dirty="0" smtClean="0"/>
              <a:t>注册与反注册</a:t>
            </a:r>
            <a:r>
              <a:rPr lang="zh-CN" altLang="en-US" sz="1800" dirty="0"/>
              <a:t>工具</a:t>
            </a:r>
            <a:r>
              <a:rPr lang="en-US" altLang="zh-CN" sz="1800" dirty="0" smtClean="0"/>
              <a:t>regsvr32.exe</a:t>
            </a:r>
            <a:endParaRPr lang="en-US" altLang="zh-CN" sz="1800" dirty="0" smtClean="0"/>
          </a:p>
          <a:p>
            <a:pPr lvl="1"/>
            <a:r>
              <a:rPr lang="zh-CN" altLang="en-US" sz="1800" dirty="0" smtClean="0"/>
              <a:t> 注册 </a:t>
            </a:r>
            <a:r>
              <a:rPr lang="en-US" altLang="zh-CN" sz="1800" dirty="0" smtClean="0"/>
              <a:t>regsvr32 /s </a:t>
            </a:r>
            <a:r>
              <a:rPr lang="en-US" altLang="zh-CN" sz="1800" dirty="0" err="1" smtClean="0"/>
              <a:t>DLLName</a:t>
            </a:r>
            <a:r>
              <a:rPr lang="en-US" altLang="zh-CN" sz="1800" dirty="0" smtClean="0"/>
              <a:t>(ActiveX</a:t>
            </a:r>
            <a:r>
              <a:rPr lang="zh-CN" altLang="en-US" sz="1800" dirty="0" smtClean="0"/>
              <a:t>控件文件名</a:t>
            </a:r>
            <a:r>
              <a:rPr lang="en-US" altLang="zh-CN" sz="1800" dirty="0" smtClean="0"/>
              <a:t>)</a:t>
            </a:r>
            <a:endParaRPr lang="en-US" altLang="zh-CN" sz="1800" dirty="0" smtClean="0"/>
          </a:p>
          <a:p>
            <a:pPr lvl="1"/>
            <a:r>
              <a:rPr lang="zh-CN" altLang="en-US" sz="1800" dirty="0" smtClean="0"/>
              <a:t> 反注册</a:t>
            </a:r>
            <a:r>
              <a:rPr lang="en-US" altLang="zh-CN" sz="1800" dirty="0" smtClean="0"/>
              <a:t>regsvr32 /</a:t>
            </a:r>
            <a:r>
              <a:rPr lang="en-US" altLang="zh-CN" sz="1800" dirty="0"/>
              <a:t>u </a:t>
            </a:r>
            <a:r>
              <a:rPr lang="en-US" altLang="zh-CN" sz="1800" dirty="0" err="1"/>
              <a:t>DLLName</a:t>
            </a:r>
            <a:r>
              <a:rPr lang="en-US" altLang="zh-CN" sz="1800" dirty="0"/>
              <a:t>(ActiveX</a:t>
            </a:r>
            <a:r>
              <a:rPr lang="zh-CN" altLang="en-US" sz="1800" dirty="0"/>
              <a:t>控件文件名</a:t>
            </a:r>
            <a:r>
              <a:rPr lang="en-US" altLang="zh-CN" sz="1800" dirty="0" smtClean="0"/>
              <a:t>)</a:t>
            </a:r>
            <a:endParaRPr lang="en-US" altLang="zh-CN" sz="1800" dirty="0"/>
          </a:p>
          <a:p>
            <a:pPr>
              <a:buFont typeface="Wingdings" panose="05000000000000000000" pitchFamily="2" charset="2"/>
              <a:buChar char="p"/>
            </a:pPr>
            <a:r>
              <a:rPr lang="en-US" altLang="zh-CN" sz="2200" dirty="0" smtClean="0"/>
              <a:t>  COM</a:t>
            </a:r>
            <a:r>
              <a:rPr lang="zh-CN" altLang="en-US" sz="2200" dirty="0" smtClean="0"/>
              <a:t>不注册不能被系统使用</a:t>
            </a:r>
            <a:endParaRPr lang="en-US" altLang="zh-CN" sz="2200" dirty="0" smtClean="0"/>
          </a:p>
          <a:p>
            <a:pPr lvl="1"/>
            <a:r>
              <a:rPr lang="en-US" altLang="zh-CN" sz="1800" dirty="0" smtClean="0"/>
              <a:t> 32</a:t>
            </a:r>
            <a:r>
              <a:rPr lang="zh-CN" altLang="en-US" sz="1800" dirty="0" smtClean="0"/>
              <a:t>位系统下 </a:t>
            </a:r>
            <a:r>
              <a:rPr lang="en-US" altLang="zh-CN" sz="1800" dirty="0"/>
              <a:t>%</a:t>
            </a:r>
            <a:r>
              <a:rPr lang="en-US" altLang="zh-CN" sz="1800" dirty="0" err="1"/>
              <a:t>systemroot</a:t>
            </a:r>
            <a:r>
              <a:rPr lang="en-US" altLang="zh-CN" sz="1800" dirty="0"/>
              <a:t>%\System32\regsvr32.exe</a:t>
            </a:r>
            <a:endParaRPr lang="en-US" altLang="zh-CN" sz="1800" dirty="0" smtClean="0"/>
          </a:p>
          <a:p>
            <a:pPr lvl="1"/>
            <a:r>
              <a:rPr lang="en-US" altLang="zh-CN" sz="1800" dirty="0" smtClean="0"/>
              <a:t> 64</a:t>
            </a:r>
            <a:r>
              <a:rPr lang="zh-CN" altLang="en-US" sz="1800" dirty="0" smtClean="0"/>
              <a:t>位系统下 </a:t>
            </a:r>
            <a:r>
              <a:rPr lang="en-US" altLang="zh-CN" sz="1800" dirty="0"/>
              <a:t>%</a:t>
            </a:r>
            <a:r>
              <a:rPr lang="en-US" altLang="zh-CN" sz="1800" dirty="0" err="1"/>
              <a:t>systemroot</a:t>
            </a:r>
            <a:r>
              <a:rPr lang="en-US" altLang="zh-CN" sz="1800" dirty="0"/>
              <a:t>%\</a:t>
            </a:r>
            <a:r>
              <a:rPr lang="en-US" altLang="zh-CN" sz="1800" dirty="0" smtClean="0"/>
              <a:t>SysWoW64\regsvr32.exe</a:t>
            </a:r>
            <a:endParaRPr lang="en-US" altLang="zh-CN" sz="1800" dirty="0" smtClean="0"/>
          </a:p>
          <a:p>
            <a:pPr lvl="1"/>
            <a:r>
              <a:rPr lang="zh-CN" altLang="en-US" sz="1800" dirty="0" smtClean="0"/>
              <a:t> 一般</a:t>
            </a:r>
            <a:r>
              <a:rPr lang="zh-CN" altLang="en-US" sz="1800" dirty="0"/>
              <a:t>要将</a:t>
            </a:r>
            <a:r>
              <a:rPr lang="en-US" altLang="zh-CN" sz="1800" dirty="0" err="1"/>
              <a:t>dll</a:t>
            </a:r>
            <a:r>
              <a:rPr lang="en-US" altLang="zh-CN" sz="1800" dirty="0"/>
              <a:t>/exe</a:t>
            </a:r>
            <a:r>
              <a:rPr lang="zh-CN" altLang="en-US" sz="1800" dirty="0"/>
              <a:t>文件拷贝至系统目录</a:t>
            </a:r>
            <a:r>
              <a:rPr lang="en-US" altLang="zh-CN" sz="1800" dirty="0"/>
              <a:t>System32/SysWoW64</a:t>
            </a:r>
            <a:endParaRPr lang="en-US" altLang="zh-CN" sz="1800" dirty="0"/>
          </a:p>
          <a:p>
            <a:pPr lvl="1"/>
            <a:endParaRPr lang="en-US" altLang="zh-CN" sz="2200" dirty="0" smtClean="0"/>
          </a:p>
          <a:p>
            <a:pPr lvl="1"/>
            <a:r>
              <a:rPr lang="en-US" altLang="zh-CN" sz="1800" dirty="0" smtClean="0"/>
              <a:t> .NET</a:t>
            </a:r>
            <a:r>
              <a:rPr lang="zh-CN" altLang="en-US" sz="1800" dirty="0" smtClean="0"/>
              <a:t>环境包含</a:t>
            </a:r>
            <a:r>
              <a:rPr lang="en-US" altLang="zh-CN" sz="1800" dirty="0" err="1" smtClean="0"/>
              <a:t>Regasm</a:t>
            </a:r>
            <a:endParaRPr lang="en-US" altLang="zh-CN" sz="1800" dirty="0" smtClean="0"/>
          </a:p>
          <a:p>
            <a:pPr lvl="1"/>
            <a:r>
              <a:rPr lang="en-US" altLang="zh-CN" sz="1800" dirty="0" smtClean="0"/>
              <a:t> </a:t>
            </a:r>
            <a:r>
              <a:rPr lang="en-US" altLang="zh-CN" sz="1800" dirty="0" err="1" smtClean="0"/>
              <a:t>Regasm</a:t>
            </a:r>
            <a:r>
              <a:rPr lang="en-US" altLang="zh-CN" sz="1800" dirty="0" smtClean="0"/>
              <a:t> </a:t>
            </a:r>
            <a:r>
              <a:rPr lang="en-US" altLang="zh-CN" sz="1800" dirty="0" err="1" smtClean="0"/>
              <a:t>DLLName</a:t>
            </a:r>
            <a:r>
              <a:rPr lang="en-US" altLang="zh-CN" sz="1800" dirty="0" smtClean="0"/>
              <a:t>(COM</a:t>
            </a:r>
            <a:r>
              <a:rPr lang="zh-CN" altLang="en-US" sz="1800" dirty="0" smtClean="0"/>
              <a:t>文件名</a:t>
            </a:r>
            <a:r>
              <a:rPr lang="en-US" altLang="zh-CN" sz="1800" dirty="0" smtClean="0"/>
              <a:t>)</a:t>
            </a:r>
            <a:endParaRPr lang="zh-CN" alt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接口定义</a:t>
            </a:r>
            <a:endParaRPr lang="zh-CN" altLang="en-US" sz="3600" dirty="0" smtClean="0"/>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smtClean="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smtClean="0">
                <a:solidFill>
                  <a:srgbClr val="000000"/>
                </a:solidFill>
                <a:latin typeface="Consolas" panose="020B0609020204030204" pitchFamily="49" charset="0"/>
                <a:ea typeface="新宋体" panose="02010609030101010101" pitchFamily="49" charset="-122"/>
              </a:rPr>
              <a:t>)]</a:t>
            </a:r>
            <a:endParaRPr lang="en-US" altLang="zh-CN" sz="1800" dirty="0" smtClean="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FF"/>
                </a:solidFill>
                <a:latin typeface="Consolas" panose="020B0609020204030204" pitchFamily="49" charset="0"/>
                <a:ea typeface="新宋体" panose="02010609030101010101" pitchFamily="49" charset="-122"/>
              </a:rPr>
              <a:t>        </a:t>
            </a:r>
            <a:r>
              <a:rPr lang="en-US" altLang="zh-CN" sz="1800" dirty="0" err="1" smtClean="0">
                <a:solidFill>
                  <a:srgbClr val="0000FF"/>
                </a:solidFill>
                <a:latin typeface="Consolas" panose="020B0609020204030204" pitchFamily="49" charset="0"/>
                <a:ea typeface="新宋体" panose="02010609030101010101" pitchFamily="49" charset="-122"/>
              </a:rPr>
              <a:t>int</a:t>
            </a:r>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619210" y="1671479"/>
            <a:ext cx="3258043" cy="398780"/>
          </a:xfrm>
          <a:prstGeom prst="rect">
            <a:avLst/>
          </a:prstGeom>
          <a:noFill/>
        </p:spPr>
        <p:txBody>
          <a:bodyPr wrap="square" rtlCol="0">
            <a:spAutoFit/>
          </a:bodyPr>
          <a:lstStyle/>
          <a:p>
            <a:r>
              <a:rPr lang="en-US" altLang="zh-CN" sz="2000" dirty="0" smtClean="0">
                <a:solidFill>
                  <a:srgbClr val="00B050"/>
                </a:solidFill>
                <a:latin typeface="Consolas" panose="020B0609020204030204" pitchFamily="49" charset="0"/>
                <a:ea typeface="微软雅黑" panose="020B0503020204020204" pitchFamily="34" charset="-122"/>
              </a:rPr>
              <a:t>Tools =&gt; Create GUID</a:t>
            </a:r>
            <a:endParaRPr lang="en-US" altLang="zh-CN" sz="2000" dirty="0" smtClean="0">
              <a:solidFill>
                <a:srgbClr val="00B05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smtClean="0"/>
              <a:t>1</a:t>
            </a:r>
            <a:endParaRPr lang="zh-CN" altLang="en-US" sz="3600" dirty="0" smtClean="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Sim</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00"/>
                </a:solidFill>
                <a:latin typeface="Consolas" panose="020B0609020204030204" pitchFamily="49" charset="0"/>
                <a:ea typeface="新宋体" panose="02010609030101010101" pitchFamily="49" charset="-122"/>
              </a:rPr>
              <a:t>        }</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a:t>2</a:t>
            </a:r>
            <a:endParaRPr lang="zh-CN" altLang="en-US" sz="3600" dirty="0" smtClean="0"/>
          </a:p>
        </p:txBody>
      </p:sp>
      <p:sp>
        <p:nvSpPr>
          <p:cNvPr id="4" name="矩形 3"/>
          <p:cNvSpPr/>
          <p:nvPr/>
        </p:nvSpPr>
        <p:spPr>
          <a:xfrm>
            <a:off x="4467057" y="695341"/>
            <a:ext cx="7509484" cy="6247130"/>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UA</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连接数据库用</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//insert into database;</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创建</a:t>
            </a:r>
            <a:r>
              <a:rPr lang="en-US" altLang="zh-CN" sz="3600" dirty="0" smtClean="0"/>
              <a:t>com</a:t>
            </a:r>
            <a:r>
              <a:rPr lang="zh-CN" altLang="en-US" sz="3600" dirty="0" smtClean="0"/>
              <a:t>接口对象</a:t>
            </a:r>
            <a:endParaRPr lang="zh-CN" altLang="en-US" sz="3600" dirty="0" smtClean="0"/>
          </a:p>
        </p:txBody>
      </p:sp>
      <p:sp>
        <p:nvSpPr>
          <p:cNvPr id="2" name="矩形 1"/>
          <p:cNvSpPr/>
          <p:nvPr/>
        </p:nvSpPr>
        <p:spPr>
          <a:xfrm>
            <a:off x="2583096" y="1872020"/>
            <a:ext cx="8873682" cy="4276725"/>
          </a:xfrm>
          <a:prstGeom prst="rect">
            <a:avLst/>
          </a:prstGeom>
        </p:spPr>
        <p:txBody>
          <a:bodyPr wrap="square">
            <a:spAutoFit/>
          </a:bodyPr>
          <a:lstStyle/>
          <a:p>
            <a:pPr lvl="1"/>
            <a:r>
              <a:rPr lang="en-US" altLang="zh-CN" sz="1600" dirty="0" smtClean="0">
                <a:solidFill>
                  <a:srgbClr val="002060"/>
                </a:solidFill>
                <a:latin typeface="Consolas" panose="020B0609020204030204" pitchFamily="49" charset="0"/>
              </a:rPr>
              <a:t>public </a:t>
            </a:r>
            <a:r>
              <a:rPr lang="en-US" altLang="zh-CN" sz="1600" dirty="0">
                <a:solidFill>
                  <a:srgbClr val="002060"/>
                </a:solidFill>
                <a:latin typeface="Consolas" panose="020B0609020204030204" pitchFamily="49" charset="0"/>
              </a:rPr>
              <a:t>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r>
              <a:rPr lang="zh-CN" altLang="en-US" sz="1600" dirty="0" smtClean="0">
                <a:solidFill>
                  <a:srgbClr val="002060"/>
                </a:solidFill>
                <a:latin typeface="Consolas" panose="020B0609020204030204" pitchFamily="49" charset="0"/>
              </a:rPr>
              <a:t>反射机制</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try</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Guid</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object </a:t>
            </a:r>
            <a:r>
              <a:rPr lang="en-US" altLang="zh-CN" sz="1600" dirty="0">
                <a:solidFill>
                  <a:srgbClr val="002060"/>
                </a:solidFill>
                <a:latin typeface="Consolas" panose="020B0609020204030204" pitchFamily="49" charset="0"/>
              </a:rPr>
              <a:t>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a:solidFill>
                  <a:srgbClr val="002060"/>
                </a:solidFill>
                <a:latin typeface="Consolas" panose="020B0609020204030204" pitchFamily="49" charset="0"/>
              </a:rPr>
              <a:t>=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r>
              <a:rPr lang="zh-CN" altLang="en-US" sz="1600" dirty="0">
                <a:solidFill>
                  <a:srgbClr val="002060"/>
                </a:solidFill>
                <a:latin typeface="Consolas" panose="020B0609020204030204" pitchFamily="49" charset="0"/>
              </a:rPr>
              <a:t>抽象到上层接口</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iTransaction.Connect</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catch </a:t>
            </a:r>
            <a:r>
              <a:rPr lang="en-US" altLang="zh-CN" sz="1600" dirty="0">
                <a:solidFill>
                  <a:srgbClr val="002060"/>
                </a:solidFill>
                <a:latin typeface="Consolas" panose="020B0609020204030204" pitchFamily="49" charset="0"/>
              </a:rPr>
              <a:t>(Exception ex)</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endParaRPr lang="en-US" altLang="zh-CN" sz="1600" dirty="0" smtClean="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a:t>
            </a:r>
            <a:r>
              <a:rPr lang="en-US" altLang="zh-CN" sz="1600" dirty="0" smtClean="0">
                <a:solidFill>
                  <a:srgbClr val="002060"/>
                </a:solidFill>
                <a:latin typeface="Consolas" panose="020B0609020204030204" pitchFamily="49" charset="0"/>
              </a:rPr>
              <a:t>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endParaRPr lang="en-US" altLang="zh-CN" sz="1600" dirty="0" smtClean="0">
              <a:solidFill>
                <a:srgbClr val="002060"/>
              </a:solidFill>
              <a:latin typeface="Consolas" panose="020B0609020204030204" pitchFamily="49" charset="0"/>
            </a:endParaRPr>
          </a:p>
          <a:p>
            <a:endParaRPr lang="zh-CN" altLang="en-US" sz="1600" dirty="0">
              <a:solidFill>
                <a:srgbClr val="00206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smtClean="0"/>
              <a:t>-</a:t>
            </a:r>
            <a:r>
              <a:rPr lang="zh-CN" altLang="en-US" sz="3600" dirty="0" smtClean="0"/>
              <a:t>调用</a:t>
            </a:r>
            <a:r>
              <a:rPr lang="en-US" altLang="zh-CN" sz="3600" dirty="0" smtClean="0"/>
              <a:t>COM</a:t>
            </a:r>
            <a:r>
              <a:rPr lang="zh-CN" altLang="en-US" sz="3600" dirty="0" smtClean="0"/>
              <a:t>对象</a:t>
            </a:r>
            <a:endParaRPr lang="zh-CN" altLang="en-US" sz="3600" dirty="0"/>
          </a:p>
        </p:txBody>
      </p:sp>
      <p:pic>
        <p:nvPicPr>
          <p:cNvPr id="4" name="内容占位符 3"/>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2186608" y="2026209"/>
            <a:ext cx="7402513" cy="4638675"/>
          </a:xfrm>
        </p:spPr>
      </p:pic>
      <p:sp>
        <p:nvSpPr>
          <p:cNvPr id="3" name="文本框 2"/>
          <p:cNvSpPr txBox="1"/>
          <p:nvPr/>
        </p:nvSpPr>
        <p:spPr>
          <a:xfrm>
            <a:off x="512445" y="877570"/>
            <a:ext cx="1528445" cy="1198880"/>
          </a:xfrm>
          <a:prstGeom prst="rect">
            <a:avLst/>
          </a:prstGeom>
          <a:noFill/>
        </p:spPr>
        <p:txBody>
          <a:bodyPr wrap="square" rtlCol="0">
            <a:spAutoFit/>
          </a:bodyPr>
          <a:p>
            <a:pPr algn="ctr"/>
            <a:r>
              <a:rPr lang="zh-CN" altLang="en-US" sz="1800">
                <a:solidFill>
                  <a:srgbClr val="00B050"/>
                </a:solidFill>
                <a:latin typeface="微软雅黑" panose="020B0503020204020204" pitchFamily="34" charset="-122"/>
                <a:ea typeface="微软雅黑" panose="020B0503020204020204" pitchFamily="34" charset="-122"/>
              </a:rPr>
              <a:t>没有添加</a:t>
            </a:r>
            <a:r>
              <a:rPr lang="en-US" altLang="zh-CN" sz="1800">
                <a:solidFill>
                  <a:srgbClr val="00B050"/>
                </a:solidFill>
                <a:latin typeface="微软雅黑" panose="020B0503020204020204" pitchFamily="34" charset="-122"/>
                <a:ea typeface="微软雅黑" panose="020B0503020204020204" pitchFamily="34" charset="-122"/>
              </a:rPr>
              <a:t>reference</a:t>
            </a:r>
            <a:r>
              <a:rPr lang="zh-CN" altLang="en-US" sz="1800">
                <a:solidFill>
                  <a:srgbClr val="00B050"/>
                </a:solidFill>
                <a:latin typeface="微软雅黑" panose="020B0503020204020204" pitchFamily="34" charset="-122"/>
                <a:ea typeface="微软雅黑" panose="020B0503020204020204" pitchFamily="34" charset="-122"/>
              </a:rPr>
              <a:t>会缺少</a:t>
            </a:r>
            <a:r>
              <a:rPr lang="en-US" altLang="zh-CN" sz="1800">
                <a:solidFill>
                  <a:srgbClr val="00B050"/>
                </a:solidFill>
                <a:latin typeface="微软雅黑" panose="020B0503020204020204" pitchFamily="34" charset="-122"/>
                <a:ea typeface="微软雅黑" panose="020B0503020204020204" pitchFamily="34" charset="-122"/>
              </a:rPr>
              <a:t>namespace</a:t>
            </a:r>
            <a:endParaRPr lang="en-US" altLang="zh-CN" sz="180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smtClean="0"/>
              <a:t>COM</a:t>
            </a:r>
            <a:r>
              <a:rPr lang="zh-CN" altLang="en-US" sz="3600" dirty="0" smtClean="0"/>
              <a:t>技术与</a:t>
            </a:r>
            <a:r>
              <a:rPr lang="en-US" altLang="zh-CN" sz="3600" dirty="0" smtClean="0"/>
              <a:t>Office</a:t>
            </a:r>
            <a:r>
              <a:rPr lang="zh-CN" altLang="en-US" sz="3600" dirty="0" smtClean="0"/>
              <a:t>对象简介</a:t>
            </a:r>
            <a:endParaRPr lang="zh-CN" altLang="en-US" sz="3600" dirty="0" smtClean="0"/>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smtClean="0"/>
              <a:t>  Office2003</a:t>
            </a:r>
            <a:r>
              <a:rPr lang="zh-CN" altLang="en-US" sz="2800" dirty="0" smtClean="0"/>
              <a:t>对应的</a:t>
            </a:r>
            <a:r>
              <a:rPr lang="en-US" altLang="zh-CN" sz="2800" dirty="0" smtClean="0"/>
              <a:t>office11</a:t>
            </a:r>
            <a:endParaRPr lang="en-US" altLang="zh-CN" sz="2800" dirty="0" smtClean="0"/>
          </a:p>
          <a:p>
            <a:pPr>
              <a:buFont typeface="Wingdings" panose="05000000000000000000" pitchFamily="2" charset="2"/>
              <a:buChar char="p"/>
            </a:pPr>
            <a:r>
              <a:rPr lang="en-US" altLang="zh-CN" sz="2800" dirty="0" smtClean="0"/>
              <a:t>  Office2007</a:t>
            </a:r>
            <a:r>
              <a:rPr lang="zh-CN" altLang="en-US" sz="2800" dirty="0" smtClean="0"/>
              <a:t>对应的</a:t>
            </a:r>
            <a:r>
              <a:rPr lang="en-US" altLang="zh-CN" sz="2800" dirty="0" smtClean="0"/>
              <a:t>office12</a:t>
            </a:r>
            <a:endParaRPr lang="en-US" altLang="zh-CN" sz="2800" dirty="0" smtClean="0"/>
          </a:p>
          <a:p>
            <a:pPr>
              <a:buFont typeface="Wingdings" panose="05000000000000000000" pitchFamily="2" charset="2"/>
              <a:buChar char="p"/>
            </a:pPr>
            <a:r>
              <a:rPr lang="en-US" altLang="zh-CN" sz="2800" dirty="0" smtClean="0"/>
              <a:t>  Office2010</a:t>
            </a:r>
            <a:r>
              <a:rPr lang="zh-CN" altLang="en-US" sz="2800" dirty="0" smtClean="0"/>
              <a:t>对应</a:t>
            </a:r>
            <a:r>
              <a:rPr lang="zh-CN" altLang="en-US" sz="2800" dirty="0"/>
              <a:t>的</a:t>
            </a:r>
            <a:r>
              <a:rPr lang="en-US" altLang="zh-CN" sz="2800" dirty="0" smtClean="0"/>
              <a:t>office14</a:t>
            </a:r>
            <a:endParaRPr lang="en-US" altLang="zh-CN" sz="2800" dirty="0" smtClean="0"/>
          </a:p>
          <a:p>
            <a:pPr>
              <a:buFont typeface="Wingdings" panose="05000000000000000000" pitchFamily="2" charset="2"/>
              <a:buChar char="p"/>
            </a:pPr>
            <a:r>
              <a:rPr lang="en-US" altLang="zh-CN" sz="2800" dirty="0" smtClean="0"/>
              <a:t>  Office2013</a:t>
            </a:r>
            <a:r>
              <a:rPr lang="zh-CN" altLang="en-US" sz="2800" dirty="0" smtClean="0"/>
              <a:t>对应</a:t>
            </a:r>
            <a:r>
              <a:rPr lang="zh-CN" altLang="en-US" sz="2800" dirty="0"/>
              <a:t>的</a:t>
            </a:r>
            <a:r>
              <a:rPr lang="en-US" altLang="zh-CN" sz="2800" dirty="0" smtClean="0"/>
              <a:t>office15</a:t>
            </a:r>
            <a:endParaRPr lang="en-US" altLang="zh-CN" sz="2800" dirty="0" smtClean="0"/>
          </a:p>
          <a:p>
            <a:pPr>
              <a:buFont typeface="Wingdings" panose="05000000000000000000" pitchFamily="2" charset="2"/>
              <a:buChar char="p"/>
            </a:pPr>
            <a:r>
              <a:rPr lang="en-US" altLang="zh-CN" sz="2800" dirty="0"/>
              <a:t> </a:t>
            </a:r>
            <a:r>
              <a:rPr lang="en-US" altLang="zh-CN" sz="2800" dirty="0" smtClean="0"/>
              <a:t> Office2016</a:t>
            </a:r>
            <a:r>
              <a:rPr lang="zh-CN" altLang="en-US" sz="2800" dirty="0" smtClean="0"/>
              <a:t>对应</a:t>
            </a:r>
            <a:r>
              <a:rPr lang="zh-CN" altLang="en-US" sz="2800" dirty="0"/>
              <a:t>的</a:t>
            </a:r>
            <a:r>
              <a:rPr lang="en-US" altLang="zh-CN" sz="2800" dirty="0" smtClean="0"/>
              <a:t>office16</a:t>
            </a:r>
            <a:endParaRPr lang="en-US" altLang="zh-CN" sz="2800" dirty="0" smtClean="0"/>
          </a:p>
          <a:p>
            <a:pPr>
              <a:buFont typeface="Wingdings" panose="05000000000000000000" pitchFamily="2" charset="2"/>
              <a:buChar char="p"/>
            </a:pPr>
            <a:r>
              <a:rPr lang="zh-CN" altLang="en-US" sz="2800" dirty="0" smtClean="0"/>
              <a:t>  不具备跨平台特性</a:t>
            </a:r>
            <a:endParaRPr lang="zh-CN" alt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smtClean="0"/>
              <a:t>Word</a:t>
            </a:r>
            <a:r>
              <a:rPr lang="zh-CN" altLang="en-US" dirty="0" smtClean="0"/>
              <a:t>对象模型概述</a:t>
            </a:r>
            <a:endParaRPr lang="zh-CN" altLang="en-US" dirty="0" smtClean="0"/>
          </a:p>
        </p:txBody>
      </p:sp>
      <p:sp>
        <p:nvSpPr>
          <p:cNvPr id="10244" name="Rectangle 3"/>
          <p:cNvSpPr>
            <a:spLocks noGrp="1" noChangeArrowheads="1"/>
          </p:cNvSpPr>
          <p:nvPr>
            <p:ph type="body" idx="4294967295"/>
          </p:nvPr>
        </p:nvSpPr>
        <p:spPr>
          <a:xfrm>
            <a:off x="1779058" y="1417936"/>
            <a:ext cx="3860800" cy="4483889"/>
          </a:xfrm>
        </p:spPr>
        <p:txBody>
          <a:bodyPr>
            <a:normAutofit fontScale="90000" lnSpcReduction="10000"/>
          </a:bodyPr>
          <a:lstStyle/>
          <a:p>
            <a:pPr eaLnBrk="1" hangingPunct="1">
              <a:buFont typeface="Wingdings" panose="05000000000000000000" pitchFamily="2" charset="2"/>
              <a:buChar char="p"/>
            </a:pPr>
            <a:r>
              <a:rPr lang="en-US" altLang="zh-CN" sz="3200" dirty="0" smtClean="0"/>
              <a:t>  Application</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Document</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Selection</a:t>
            </a:r>
            <a:r>
              <a:rPr lang="zh-CN" altLang="en-US" sz="3200" dirty="0" smtClean="0"/>
              <a:t>对象</a:t>
            </a:r>
            <a:endParaRPr lang="zh-CN" altLang="en-US" sz="3200" dirty="0" smtClean="0"/>
          </a:p>
          <a:p>
            <a:pPr eaLnBrk="1" hangingPunct="1">
              <a:buFont typeface="Wingdings" panose="05000000000000000000" pitchFamily="2" charset="2"/>
              <a:buChar char="p"/>
            </a:pPr>
            <a:r>
              <a:rPr lang="zh-CN" altLang="en-US" sz="3200" dirty="0" smtClean="0"/>
              <a:t>以下为组织文档：</a:t>
            </a:r>
            <a:endParaRPr lang="zh-CN" altLang="en-US" sz="3200" dirty="0" smtClean="0"/>
          </a:p>
          <a:p>
            <a:pPr eaLnBrk="1" hangingPunct="1">
              <a:buFont typeface="Wingdings" panose="05000000000000000000" pitchFamily="2" charset="2"/>
              <a:buChar char="p"/>
            </a:pPr>
            <a:r>
              <a:rPr lang="en-US" altLang="zh-CN" sz="3200" dirty="0" smtClean="0"/>
              <a:t>  Section</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Paragraph </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Range</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Table</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Bookmark</a:t>
            </a:r>
            <a:r>
              <a:rPr lang="zh-CN" altLang="en-US" sz="3200" dirty="0" smtClean="0"/>
              <a:t>对象</a:t>
            </a:r>
            <a:r>
              <a:rPr lang="en-US" altLang="zh-CN" sz="3200" dirty="0" smtClean="0"/>
              <a:t>  </a:t>
            </a:r>
            <a:endParaRPr lang="zh-CN" altLang="en-US" sz="3200" dirty="0" smtClean="0"/>
          </a:p>
        </p:txBody>
      </p:sp>
      <p:pic>
        <p:nvPicPr>
          <p:cNvPr id="10245" name="Picture 4" descr="COM-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smtClean="0"/>
              <a:t>  Application </a:t>
            </a:r>
            <a:r>
              <a:rPr lang="zh-CN" altLang="en-US" sz="3200" dirty="0" smtClean="0"/>
              <a:t>对象表示整个</a:t>
            </a:r>
            <a:r>
              <a:rPr lang="en-US" altLang="zh-CN" sz="3200" dirty="0" smtClean="0"/>
              <a:t>word</a:t>
            </a:r>
            <a:r>
              <a:rPr lang="zh-CN" altLang="en-US" sz="3200" dirty="0" smtClean="0"/>
              <a:t>应用程序的进程，例：</a:t>
            </a:r>
            <a:r>
              <a:rPr lang="en-US" altLang="zh-CN" sz="3200" dirty="0" smtClean="0"/>
              <a:t>winword.exe</a:t>
            </a:r>
            <a:endParaRPr lang="zh-CN" altLang="en-US" sz="3200" dirty="0" smtClean="0"/>
          </a:p>
          <a:p>
            <a:pPr eaLnBrk="1" hangingPunct="1">
              <a:buFont typeface="Wingdings" panose="05000000000000000000" pitchFamily="2" charset="2"/>
              <a:buChar char="p"/>
            </a:pPr>
            <a:r>
              <a:rPr lang="zh-CN" altLang="en-US" sz="3200" dirty="0" smtClean="0"/>
              <a:t>  使用该对象的属性和方法来</a:t>
            </a:r>
            <a:r>
              <a:rPr lang="zh-CN" altLang="en-US" sz="3200" dirty="0" smtClean="0">
                <a:solidFill>
                  <a:srgbClr val="FF0000"/>
                </a:solidFill>
              </a:rPr>
              <a:t>控制 </a:t>
            </a:r>
            <a:r>
              <a:rPr lang="en-US" altLang="zh-CN" sz="3200" dirty="0" smtClean="0">
                <a:solidFill>
                  <a:srgbClr val="FF0000"/>
                </a:solidFill>
              </a:rPr>
              <a:t>Word </a:t>
            </a:r>
            <a:r>
              <a:rPr lang="zh-CN" altLang="en-US" sz="3200" dirty="0" smtClean="0">
                <a:solidFill>
                  <a:srgbClr val="FF0000"/>
                </a:solidFill>
              </a:rPr>
              <a:t>环境</a:t>
            </a:r>
            <a:r>
              <a:rPr lang="zh-CN" altLang="en-US" sz="3200" dirty="0" smtClean="0"/>
              <a:t>。 </a:t>
            </a:r>
            <a:endParaRPr lang="zh-CN" altLang="en-US" sz="3200" dirty="0" smtClean="0"/>
          </a:p>
          <a:p>
            <a:pPr eaLnBrk="1" hangingPunct="1">
              <a:buFont typeface="Wingdings" panose="05000000000000000000" pitchFamily="2" charset="2"/>
              <a:buChar char="p"/>
            </a:pPr>
            <a:endParaRPr lang="zh-CN" altLang="en-US" sz="3200" dirty="0" smtClean="0"/>
          </a:p>
          <a:p>
            <a:pPr eaLnBrk="1" hangingPunct="1">
              <a:buFont typeface="Wingdings" panose="05000000000000000000" pitchFamily="2" charset="2"/>
              <a:buChar char="p"/>
            </a:pPr>
            <a:endParaRPr lang="en-US" altLang="zh-CN"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smtClean="0"/>
              <a:t> Document </a:t>
            </a:r>
            <a:r>
              <a:rPr lang="zh-CN" altLang="en-US" sz="3200" dirty="0" smtClean="0"/>
              <a:t>对象</a:t>
            </a:r>
            <a:endParaRPr lang="zh-CN" altLang="en-US" sz="3200" dirty="0" smtClean="0"/>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smtClean="0"/>
              <a:t>  </a:t>
            </a:r>
            <a:r>
              <a:rPr lang="en-US" altLang="zh-CN" sz="2800" dirty="0" err="1" smtClean="0"/>
              <a:t>Microsoft.Office.Interop.</a:t>
            </a:r>
            <a:r>
              <a:rPr lang="en-US" altLang="zh-CN" sz="2800" dirty="0" err="1" smtClean="0">
                <a:solidFill>
                  <a:srgbClr val="FF0000"/>
                </a:solidFill>
              </a:rPr>
              <a:t>Word</a:t>
            </a:r>
            <a:r>
              <a:rPr lang="en-US" altLang="zh-CN" sz="2800" dirty="0" err="1" smtClean="0"/>
              <a:t>.Document</a:t>
            </a:r>
            <a:r>
              <a:rPr lang="en-US" altLang="zh-CN" sz="2800" dirty="0" smtClean="0"/>
              <a:t> </a:t>
            </a:r>
            <a:endParaRPr lang="en-US" altLang="zh-CN" sz="2800" dirty="0"/>
          </a:p>
          <a:p>
            <a:pPr eaLnBrk="1" hangingPunct="1"/>
            <a:r>
              <a:rPr lang="zh-CN" altLang="en-US" sz="2800" dirty="0" smtClean="0"/>
              <a:t>  代表</a:t>
            </a:r>
            <a:r>
              <a:rPr lang="zh-CN" altLang="en-US" sz="2800" dirty="0"/>
              <a:t>一个文档</a:t>
            </a:r>
            <a:r>
              <a:rPr lang="en-US" altLang="zh-CN" sz="2800" dirty="0"/>
              <a:t>		</a:t>
            </a:r>
            <a:r>
              <a:rPr lang="en-US" altLang="zh-CN" sz="2400" dirty="0">
                <a:solidFill>
                  <a:srgbClr val="00B050"/>
                </a:solidFill>
              </a:rPr>
              <a:t>//reference</a:t>
            </a:r>
            <a:r>
              <a:rPr lang="zh-CN" altLang="en-US" sz="2400" dirty="0">
                <a:solidFill>
                  <a:srgbClr val="00B050"/>
                </a:solidFill>
              </a:rPr>
              <a:t>添加错误会爆红</a:t>
            </a:r>
            <a:endParaRPr lang="zh-CN" altLang="en-US" sz="2400" dirty="0"/>
          </a:p>
          <a:p>
            <a:pPr eaLnBrk="1" hangingPunct="1"/>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smtClean="0"/>
              <a:t>Selection</a:t>
            </a:r>
            <a:r>
              <a:rPr lang="zh-CN" altLang="en-US" sz="3200" dirty="0" smtClean="0"/>
              <a:t>对象</a:t>
            </a:r>
            <a:endParaRPr lang="zh-CN" altLang="en-US" sz="3200" dirty="0" smtClean="0"/>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smtClean="0"/>
              <a:t>  </a:t>
            </a:r>
            <a:r>
              <a:rPr lang="zh-CN" altLang="en-US" sz="2800" dirty="0" smtClean="0"/>
              <a:t>表示当前选择的区域</a:t>
            </a:r>
            <a:endParaRPr lang="en-US" altLang="zh-CN" sz="2800" dirty="0" smtClean="0"/>
          </a:p>
          <a:p>
            <a:pPr lvl="1"/>
            <a:r>
              <a:rPr lang="zh-CN" altLang="en-US" sz="2000" dirty="0" smtClean="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a:t>
            </a:r>
            <a:r>
              <a:rPr lang="en-US" altLang="zh-CN" sz="2800" dirty="0" smtClean="0"/>
              <a:t> Selection </a:t>
            </a:r>
            <a:r>
              <a:rPr lang="zh-CN" altLang="en-US" sz="2800" dirty="0" smtClean="0"/>
              <a:t>对象始终存在于文档中</a:t>
            </a:r>
            <a:endParaRPr lang="en-US" altLang="zh-CN" sz="2800" dirty="0" smtClean="0"/>
          </a:p>
          <a:p>
            <a:pPr lvl="1"/>
            <a:r>
              <a:rPr lang="zh-CN" altLang="en-US" sz="2000" dirty="0" smtClean="0"/>
              <a:t>  如果</a:t>
            </a:r>
            <a:r>
              <a:rPr lang="zh-CN" altLang="en-US" sz="2000" dirty="0"/>
              <a:t>当前</a:t>
            </a:r>
            <a:r>
              <a:rPr lang="zh-CN" altLang="en-US" sz="2000" dirty="0" smtClean="0"/>
              <a:t>未</a:t>
            </a:r>
            <a:r>
              <a:rPr lang="zh-CN" altLang="en-US" sz="2000" dirty="0"/>
              <a:t>选中任何对象</a:t>
            </a:r>
            <a:r>
              <a:rPr lang="zh-CN" altLang="en-US" sz="2000" dirty="0" smtClean="0"/>
              <a:t>，则它</a:t>
            </a:r>
            <a:r>
              <a:rPr lang="zh-CN" altLang="en-US" sz="2000" dirty="0"/>
              <a:t>表示插入</a:t>
            </a:r>
            <a:r>
              <a:rPr lang="zh-CN" altLang="en-US" sz="2000" dirty="0" smtClean="0"/>
              <a:t>点</a:t>
            </a:r>
            <a:endParaRPr lang="en-US" altLang="zh-CN" sz="2000" dirty="0" smtClean="0"/>
          </a:p>
          <a:p>
            <a:pPr lvl="1"/>
            <a:r>
              <a:rPr lang="en-US" altLang="zh-CN" sz="2000" dirty="0"/>
              <a:t> </a:t>
            </a:r>
            <a:r>
              <a:rPr lang="en-US" altLang="zh-CN" sz="2000" dirty="0" smtClean="0"/>
              <a:t> </a:t>
            </a:r>
            <a:r>
              <a:rPr lang="zh-CN" altLang="en-US" sz="2000" dirty="0" smtClean="0"/>
              <a:t>也</a:t>
            </a:r>
            <a:r>
              <a:rPr lang="zh-CN" altLang="en-US" sz="2000" dirty="0"/>
              <a:t>可以是不连续的多个文本</a:t>
            </a:r>
            <a:r>
              <a:rPr lang="zh-CN" altLang="en-US" sz="2000" dirty="0" smtClean="0"/>
              <a:t>块</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smtClean="0"/>
              <a:t>Paragraph </a:t>
            </a:r>
            <a:r>
              <a:rPr lang="zh-CN" altLang="en-US" sz="3200" dirty="0" smtClean="0"/>
              <a:t>对象</a:t>
            </a:r>
            <a:endParaRPr lang="zh-CN" altLang="en-US" sz="3200" dirty="0" smtClean="0"/>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smtClean="0"/>
              <a:t>  </a:t>
            </a:r>
            <a:r>
              <a:rPr lang="zh-CN" altLang="en-US" sz="2000" dirty="0" smtClean="0"/>
              <a:t>单个文本段落</a:t>
            </a:r>
            <a:endParaRPr lang="zh-CN" alt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smtClean="0"/>
              <a:t>Range</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smtClean="0"/>
              <a:t>  </a:t>
            </a:r>
            <a:r>
              <a:rPr lang="zh-CN" altLang="en-US" sz="2000" dirty="0" smtClean="0"/>
              <a:t>文档中的一个连续的区域，由一个起始字符位置和一个结束字符位置定义</a:t>
            </a:r>
            <a:endParaRPr lang="en-US" altLang="zh-CN" sz="2000" dirty="0" smtClean="0"/>
          </a:p>
          <a:p>
            <a:pPr eaLnBrk="1" hangingPunct="1">
              <a:buFont typeface="Wingdings" panose="05000000000000000000" pitchFamily="2" charset="2"/>
              <a:buChar char="p"/>
            </a:pPr>
            <a:r>
              <a:rPr lang="zh-CN" altLang="en-US" sz="2000" dirty="0" smtClean="0"/>
              <a:t>  通过</a:t>
            </a:r>
            <a:r>
              <a:rPr lang="en-US" altLang="zh-CN" sz="2000" dirty="0" smtClean="0"/>
              <a:t>Range</a:t>
            </a:r>
            <a:r>
              <a:rPr lang="zh-CN" altLang="en-US" sz="2000" dirty="0" smtClean="0"/>
              <a:t>对象设置段落格式</a:t>
            </a:r>
            <a:endParaRPr lang="zh-CN" alt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smtClean="0"/>
              <a:t>Section</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smtClean="0"/>
              <a:t>  section</a:t>
            </a:r>
            <a:r>
              <a:rPr lang="zh-CN" altLang="en-US" sz="2000" dirty="0" smtClean="0"/>
              <a:t>指节，它将</a:t>
            </a:r>
            <a:r>
              <a:rPr lang="en-US" altLang="zh-CN" sz="2000" dirty="0" smtClean="0"/>
              <a:t>word</a:t>
            </a:r>
            <a:r>
              <a:rPr lang="zh-CN" altLang="en-US" sz="2000" dirty="0" smtClean="0"/>
              <a:t>文档划分为不同的部分，每部分可以有其独立的页眉、页脚，页码，页面设置（纸张大小）</a:t>
            </a:r>
            <a:endParaRPr lang="en-US" altLang="zh-CN" sz="2000" dirty="0" smtClean="0"/>
          </a:p>
          <a:p>
            <a:pPr eaLnBrk="1" hangingPunct="1">
              <a:buFont typeface="Wingdings" panose="05000000000000000000" pitchFamily="2" charset="2"/>
              <a:buChar char="p"/>
            </a:pPr>
            <a:r>
              <a:rPr lang="en-US" altLang="zh-CN" sz="2000" dirty="0"/>
              <a:t> </a:t>
            </a:r>
            <a:r>
              <a:rPr lang="en-US" altLang="zh-CN" sz="2000" dirty="0" smtClean="0"/>
              <a:t> </a:t>
            </a:r>
            <a:r>
              <a:rPr lang="zh-CN" altLang="en-US" sz="2000" dirty="0" smtClean="0"/>
              <a:t>节对象是</a:t>
            </a:r>
            <a:r>
              <a:rPr lang="zh-CN" altLang="en-US" sz="2000" dirty="0" smtClean="0">
                <a:solidFill>
                  <a:srgbClr val="FF0000"/>
                </a:solidFill>
              </a:rPr>
              <a:t>不可视对象</a:t>
            </a:r>
            <a:r>
              <a:rPr lang="zh-CN" altLang="en-US" sz="2000" dirty="0" smtClean="0"/>
              <a:t>，打印时不会显示</a:t>
            </a:r>
            <a:endParaRPr lang="zh-CN" alt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smtClean="0"/>
              <a:t>Bookmark</a:t>
            </a:r>
            <a:r>
              <a:rPr lang="zh-CN" altLang="en-US" sz="3200" dirty="0" smtClean="0"/>
              <a:t>对象</a:t>
            </a:r>
            <a:endParaRPr lang="zh-CN" altLang="en-US" sz="3200" dirty="0" smtClean="0"/>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smtClean="0"/>
              <a:t>  书签</a:t>
            </a:r>
            <a:r>
              <a:rPr lang="zh-CN" altLang="en-US" sz="2000" dirty="0"/>
              <a:t>用于在文档中标记一个位置，或者用作文档中的文本</a:t>
            </a:r>
            <a:r>
              <a:rPr lang="zh-CN" altLang="en-US" sz="2000" dirty="0" smtClean="0"/>
              <a:t>容器</a:t>
            </a:r>
            <a:endParaRPr lang="en-US" altLang="zh-CN" sz="2000" dirty="0" smtClean="0"/>
          </a:p>
          <a:p>
            <a:pPr eaLnBrk="1" hangingPunct="1">
              <a:lnSpc>
                <a:spcPct val="80000"/>
              </a:lnSpc>
              <a:buFont typeface="Wingdings" panose="05000000000000000000" pitchFamily="2" charset="2"/>
              <a:buChar char="p"/>
            </a:pPr>
            <a:r>
              <a:rPr lang="en-US" altLang="zh-CN" sz="2000" dirty="0"/>
              <a:t> </a:t>
            </a:r>
            <a:r>
              <a:rPr lang="en-US" altLang="zh-CN" sz="2000" dirty="0" smtClean="0"/>
              <a:t> </a:t>
            </a:r>
            <a:r>
              <a:rPr lang="en-US" altLang="zh-CN" sz="2000" dirty="0" err="1" smtClean="0"/>
              <a:t>Microsoft.Office.Interop.Word.Bookmark</a:t>
            </a:r>
            <a:r>
              <a:rPr lang="en-US" altLang="zh-CN" sz="2000" dirty="0" smtClean="0"/>
              <a:t> </a:t>
            </a:r>
            <a:r>
              <a:rPr lang="zh-CN" altLang="en-US" sz="2000" dirty="0"/>
              <a:t>对象可以小到只有一个插入点，也可以大到整篇</a:t>
            </a:r>
            <a:r>
              <a:rPr lang="zh-CN" altLang="en-US" sz="2000" dirty="0" smtClean="0"/>
              <a:t>文档</a:t>
            </a:r>
            <a:endParaRPr lang="zh-CN" altLang="en-US" sz="2000" dirty="0"/>
          </a:p>
          <a:p>
            <a:pPr eaLnBrk="1" hangingPunct="1">
              <a:lnSpc>
                <a:spcPct val="80000"/>
              </a:lnSpc>
              <a:buFont typeface="Wingdings" panose="05000000000000000000" pitchFamily="2" charset="2"/>
              <a:buChar char="p"/>
            </a:pPr>
            <a:r>
              <a:rPr lang="zh-CN" altLang="en-US" sz="2000" dirty="0" smtClean="0"/>
              <a:t>  可以</a:t>
            </a:r>
            <a:r>
              <a:rPr lang="zh-CN" altLang="en-US" sz="2000" dirty="0"/>
              <a:t>在设计时命名书签</a:t>
            </a:r>
            <a:endParaRPr lang="zh-CN" altLang="en-US" sz="2000" dirty="0"/>
          </a:p>
          <a:p>
            <a:pPr eaLnBrk="1" hangingPunct="1">
              <a:lnSpc>
                <a:spcPct val="80000"/>
              </a:lnSpc>
              <a:buFont typeface="Wingdings" panose="05000000000000000000" pitchFamily="2" charset="2"/>
              <a:buChar char="p"/>
            </a:pPr>
            <a:r>
              <a:rPr lang="en-US" altLang="zh-CN" sz="2000" dirty="0" smtClean="0"/>
              <a:t>  Bookmark </a:t>
            </a:r>
            <a:r>
              <a:rPr lang="zh-CN" altLang="en-US" sz="2000" dirty="0"/>
              <a:t>对象随文档一起保存，因此当代码停止运行或文档关闭时，它不会被</a:t>
            </a:r>
            <a:r>
              <a:rPr lang="zh-CN" altLang="en-US" sz="2000" dirty="0" smtClean="0"/>
              <a:t>删除</a:t>
            </a:r>
            <a:endParaRPr lang="zh-CN" altLang="en-US" sz="2000" dirty="0"/>
          </a:p>
          <a:p>
            <a:pPr eaLnBrk="1" hangingPunct="1">
              <a:lnSpc>
                <a:spcPct val="80000"/>
              </a:lnSpc>
              <a:buFont typeface="Wingdings" panose="05000000000000000000" pitchFamily="2" charset="2"/>
              <a:buChar char="p"/>
            </a:pPr>
            <a:r>
              <a:rPr lang="zh-CN" altLang="en-US" sz="2000" dirty="0" smtClean="0"/>
              <a:t>  书签编辑时可以</a:t>
            </a:r>
            <a:r>
              <a:rPr lang="zh-CN" altLang="en-US" sz="2000" dirty="0"/>
              <a:t>隐藏</a:t>
            </a:r>
            <a:r>
              <a:rPr lang="zh-CN" altLang="en-US" sz="2000" dirty="0" smtClean="0"/>
              <a:t>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smtClean="0"/>
              <a:t>False</a:t>
            </a:r>
            <a:endParaRPr lang="zh-CN" alt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smtClean="0"/>
              <a:t>COM</a:t>
            </a:r>
            <a:r>
              <a:rPr lang="zh-CN" altLang="en-US" sz="3200" dirty="0" smtClean="0"/>
              <a:t>操作</a:t>
            </a:r>
            <a:r>
              <a:rPr lang="en-US" altLang="zh-CN" sz="3200" dirty="0" smtClean="0"/>
              <a:t>Word</a:t>
            </a:r>
            <a:r>
              <a:rPr lang="zh-CN" altLang="en-US" sz="3200" dirty="0" smtClean="0"/>
              <a:t>流程与实例 </a:t>
            </a:r>
            <a:endParaRPr lang="zh-CN" altLang="en-US" sz="3200" dirty="0" smtClean="0"/>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smtClean="0"/>
              <a:t>  安装</a:t>
            </a:r>
            <a:r>
              <a:rPr lang="en-US" altLang="zh-CN" sz="2800" dirty="0" smtClean="0"/>
              <a:t>office</a:t>
            </a:r>
            <a:r>
              <a:rPr lang="zh-CN" altLang="en-US" sz="2800" dirty="0" smtClean="0"/>
              <a:t>产品</a:t>
            </a:r>
            <a:r>
              <a:rPr lang="en-US" altLang="zh-CN" sz="2800" dirty="0" smtClean="0"/>
              <a:t>//</a:t>
            </a:r>
            <a:r>
              <a:rPr lang="zh-CN" altLang="en-US" sz="2800" dirty="0" smtClean="0"/>
              <a:t>计院</a:t>
            </a:r>
            <a:r>
              <a:rPr lang="en-US" altLang="zh-CN" sz="2800" dirty="0" smtClean="0"/>
              <a:t>spark</a:t>
            </a:r>
            <a:r>
              <a:rPr lang="zh-CN" altLang="en-US" sz="2800" dirty="0" smtClean="0"/>
              <a:t>安装</a:t>
            </a:r>
            <a:endParaRPr lang="zh-CN" altLang="en-US" sz="2800" dirty="0" smtClean="0"/>
          </a:p>
          <a:p>
            <a:pPr>
              <a:buFont typeface="Wingdings" panose="05000000000000000000" pitchFamily="2" charset="2"/>
              <a:buChar char="p"/>
            </a:pPr>
            <a:r>
              <a:rPr lang="zh-CN" altLang="en-US" sz="2800" dirty="0" smtClean="0"/>
              <a:t>  用户程序中</a:t>
            </a:r>
            <a:r>
              <a:rPr lang="zh-CN" altLang="en-US" sz="2800" dirty="0"/>
              <a:t>添加</a:t>
            </a:r>
            <a:r>
              <a:rPr lang="zh-CN" altLang="en-US" sz="2800" dirty="0" smtClean="0"/>
              <a:t>引用：</a:t>
            </a:r>
            <a:r>
              <a:rPr lang="en-US" altLang="zh-CN" sz="2800" dirty="0" smtClean="0"/>
              <a:t>COM</a:t>
            </a:r>
            <a:r>
              <a:rPr lang="zh-CN" altLang="en-US" sz="2800" dirty="0" smtClean="0"/>
              <a:t>对象库</a:t>
            </a:r>
            <a:endParaRPr lang="zh-CN" altLang="en-US" sz="2800" dirty="0" smtClean="0"/>
          </a:p>
          <a:p>
            <a:pPr>
              <a:buFont typeface="Wingdings" panose="05000000000000000000" pitchFamily="2" charset="2"/>
              <a:buChar char="p"/>
            </a:pPr>
            <a:r>
              <a:rPr lang="en-US" altLang="zh-CN" sz="3000" dirty="0" smtClean="0"/>
              <a:t>  using </a:t>
            </a:r>
            <a:r>
              <a:rPr lang="en-US" altLang="zh-CN" sz="3000" dirty="0" err="1" smtClean="0"/>
              <a:t>MsWord</a:t>
            </a:r>
            <a:r>
              <a:rPr lang="en-US" altLang="zh-CN" sz="3000" dirty="0" smtClean="0"/>
              <a:t> = </a:t>
            </a:r>
            <a:r>
              <a:rPr lang="en-US" altLang="zh-CN" sz="3000" dirty="0" err="1" smtClean="0"/>
              <a:t>Microsoft.Office.Interop.Word</a:t>
            </a:r>
            <a:r>
              <a:rPr lang="en-US" altLang="zh-CN" sz="3000" dirty="0" smtClean="0"/>
              <a:t>;</a:t>
            </a:r>
            <a:endParaRPr lang="en-US" altLang="zh-CN" sz="3000" dirty="0" smtClean="0"/>
          </a:p>
          <a:p>
            <a:pPr eaLnBrk="1" hangingPunct="1">
              <a:buFont typeface="Wingdings" panose="05000000000000000000" pitchFamily="2" charset="2"/>
              <a:buChar char="p"/>
            </a:pPr>
            <a:r>
              <a:rPr lang="zh-CN" altLang="en-US" sz="2800" dirty="0" smtClean="0"/>
              <a:t>  程序中使用</a:t>
            </a:r>
            <a:r>
              <a:rPr lang="en-US" altLang="zh-CN" sz="2800" dirty="0" smtClean="0"/>
              <a:t>COM</a:t>
            </a:r>
            <a:r>
              <a:rPr lang="zh-CN" altLang="en-US" sz="2800" dirty="0" smtClean="0"/>
              <a:t>对象操作（</a:t>
            </a:r>
            <a:r>
              <a:rPr lang="en-US" altLang="zh-CN" sz="2800" dirty="0" smtClean="0"/>
              <a:t> word </a:t>
            </a:r>
            <a:r>
              <a:rPr lang="zh-CN" altLang="en-US" sz="2800" dirty="0" smtClean="0"/>
              <a:t>数据）</a:t>
            </a:r>
            <a:endParaRPr lang="en-US" altLang="zh-CN" sz="2800" dirty="0" smtClean="0"/>
          </a:p>
          <a:p>
            <a:pPr eaLnBrk="1" hangingPunct="1">
              <a:buFont typeface="Wingdings" panose="05000000000000000000" pitchFamily="2" charset="2"/>
              <a:buChar char="p"/>
            </a:pPr>
            <a:r>
              <a:rPr lang="zh-CN" altLang="en-US" sz="2800" dirty="0" smtClean="0"/>
              <a:t>  关闭</a:t>
            </a:r>
            <a:r>
              <a:rPr lang="en-US" altLang="zh-CN" sz="2800" dirty="0" smtClean="0"/>
              <a:t>COM</a:t>
            </a:r>
            <a:r>
              <a:rPr lang="zh-CN" altLang="en-US" sz="2800" dirty="0" smtClean="0"/>
              <a:t>组件</a:t>
            </a:r>
            <a:endParaRPr lang="zh-CN" alt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smtClean="0"/>
              <a:t>安装</a:t>
            </a:r>
            <a:r>
              <a:rPr lang="en-US" altLang="zh-CN" smtClean="0"/>
              <a:t>office</a:t>
            </a:r>
            <a:r>
              <a:rPr lang="zh-CN" altLang="en-US" smtClean="0"/>
              <a:t>产品</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smtClean="0"/>
              <a:t>COM</a:t>
            </a:r>
            <a:r>
              <a:rPr lang="zh-CN" altLang="en-US" dirty="0" smtClean="0"/>
              <a:t>简介</a:t>
            </a:r>
            <a:endParaRPr lang="zh-CN" altLang="en-US" dirty="0" smtClean="0"/>
          </a:p>
        </p:txBody>
      </p:sp>
      <p:sp>
        <p:nvSpPr>
          <p:cNvPr id="6148" name="Rectangle 3"/>
          <p:cNvSpPr>
            <a:spLocks noGrp="1" noChangeArrowheads="1"/>
          </p:cNvSpPr>
          <p:nvPr>
            <p:ph type="body" idx="4294967295"/>
          </p:nvPr>
        </p:nvSpPr>
        <p:spPr>
          <a:xfrm>
            <a:off x="1049572" y="2146852"/>
            <a:ext cx="9611692" cy="2846567"/>
          </a:xfrm>
        </p:spPr>
        <p:txBody>
          <a:bodyPr>
            <a:normAutofit lnSpcReduction="20000"/>
          </a:bodyPr>
          <a:lstStyle/>
          <a:p>
            <a:pPr>
              <a:buFont typeface="Wingdings" panose="05000000000000000000" pitchFamily="2" charset="2"/>
              <a:buChar char="p"/>
            </a:pPr>
            <a:r>
              <a:rPr lang="en-US" altLang="zh-CN" sz="2800" dirty="0" smtClean="0">
                <a:solidFill>
                  <a:srgbClr val="002060"/>
                </a:solidFill>
              </a:rPr>
              <a:t>   COM</a:t>
            </a:r>
            <a:r>
              <a:rPr lang="zh-CN" altLang="en-US" sz="2800" dirty="0">
                <a:solidFill>
                  <a:srgbClr val="002060"/>
                </a:solidFill>
              </a:rPr>
              <a:t>是组件</a:t>
            </a:r>
            <a:r>
              <a:rPr lang="zh-CN" altLang="en-US" sz="2800" dirty="0" smtClean="0">
                <a:solidFill>
                  <a:srgbClr val="002060"/>
                </a:solidFill>
              </a:rPr>
              <a:t>对象模型（</a:t>
            </a:r>
            <a:r>
              <a:rPr lang="en-US" altLang="zh-CN" sz="2800" dirty="0">
                <a:solidFill>
                  <a:srgbClr val="002060"/>
                </a:solidFill>
              </a:rPr>
              <a:t>Component Object Model </a:t>
            </a:r>
            <a:r>
              <a:rPr lang="zh-CN" altLang="en-US" sz="2800" dirty="0" smtClean="0">
                <a:solidFill>
                  <a:srgbClr val="002060"/>
                </a:solidFill>
              </a:rPr>
              <a:t>）</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遵循</a:t>
            </a:r>
            <a:r>
              <a:rPr lang="en-US" altLang="zh-CN" sz="2800" dirty="0" smtClean="0">
                <a:solidFill>
                  <a:srgbClr val="002060"/>
                </a:solidFill>
              </a:rPr>
              <a:t>COM</a:t>
            </a:r>
            <a:r>
              <a:rPr lang="zh-CN" altLang="en-US" sz="2800" dirty="0" smtClean="0">
                <a:solidFill>
                  <a:srgbClr val="002060"/>
                </a:solidFill>
              </a:rPr>
              <a:t>规范</a:t>
            </a:r>
            <a:endParaRPr lang="zh-CN" altLang="en-US" sz="2800" dirty="0" smtClean="0">
              <a:solidFill>
                <a:srgbClr val="002060"/>
              </a:solidFill>
            </a:endParaRPr>
          </a:p>
          <a:p>
            <a:pPr eaLnBrk="1" hangingPunct="1">
              <a:buFont typeface="Wingdings" panose="05000000000000000000" pitchFamily="2" charset="2"/>
              <a:buChar char="p"/>
            </a:pPr>
            <a:r>
              <a:rPr lang="en-US" altLang="zh-CN" sz="2800" dirty="0" smtClean="0">
                <a:solidFill>
                  <a:srgbClr val="002060"/>
                </a:solidFill>
              </a:rPr>
              <a:t>   COM</a:t>
            </a:r>
            <a:r>
              <a:rPr lang="zh-CN" altLang="en-US" sz="2800" dirty="0" smtClean="0">
                <a:solidFill>
                  <a:srgbClr val="002060"/>
                </a:solidFill>
              </a:rPr>
              <a:t>组件隐藏（封装）其内部实现细节（提供接口</a:t>
            </a:r>
            <a:r>
              <a:rPr lang="zh-CN" altLang="en-US" sz="2800" dirty="0" smtClean="0">
                <a:solidFill>
                  <a:srgbClr val="002060"/>
                </a:solidFill>
              </a:rPr>
              <a:t>）</a:t>
            </a:r>
            <a:endParaRPr lang="en-US" altLang="zh-CN" sz="2800" dirty="0" smtClean="0">
              <a:solidFill>
                <a:srgbClr val="002060"/>
              </a:solidFill>
            </a:endParaRPr>
          </a:p>
          <a:p>
            <a:pPr>
              <a:buFont typeface="Wingdings" panose="05000000000000000000" pitchFamily="2" charset="2"/>
              <a:buChar char="p"/>
            </a:pPr>
            <a:r>
              <a:rPr lang="en-US" altLang="zh-CN" sz="2800" dirty="0" smtClean="0"/>
              <a:t>   COM</a:t>
            </a:r>
            <a:r>
              <a:rPr lang="zh-CN" altLang="en-US" sz="2800" dirty="0"/>
              <a:t>提供接口调用（多重继承保证版本问题</a:t>
            </a:r>
            <a:r>
              <a:rPr lang="zh-CN" altLang="en-US" sz="2800" dirty="0"/>
              <a:t>）</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在运行时刻同其他组件连接起来构成应用程序</a:t>
            </a:r>
            <a:r>
              <a:rPr lang="en-US" altLang="zh-CN" sz="2800" dirty="0" smtClean="0">
                <a:solidFill>
                  <a:srgbClr val="002060"/>
                </a:solidFill>
              </a:rPr>
              <a:t>  </a:t>
            </a:r>
            <a:r>
              <a:rPr lang="zh-CN" altLang="en-US" sz="2800" dirty="0" smtClean="0">
                <a:solidFill>
                  <a:srgbClr val="002060"/>
                </a:solidFill>
              </a:rPr>
              <a:t> </a:t>
            </a:r>
            <a:endParaRPr lang="zh-CN" altLang="en-US" sz="2800" dirty="0" smtClean="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smtClean="0"/>
              <a:t>程序添加</a:t>
            </a:r>
            <a:r>
              <a:rPr lang="en-US" altLang="zh-CN" sz="3600" dirty="0" smtClean="0"/>
              <a:t>word</a:t>
            </a:r>
            <a:r>
              <a:rPr lang="zh-CN" altLang="en-US" sz="3600" dirty="0" smtClean="0"/>
              <a:t>对象引用</a:t>
            </a:r>
            <a:endParaRPr lang="zh-CN" altLang="en-US" sz="36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533271"/>
            <a:ext cx="7448550" cy="5153025"/>
          </a:xfrm>
          <a:prstGeom prst="rect">
            <a:avLst/>
          </a:prstGeom>
        </p:spPr>
      </p:pic>
      <p:sp>
        <p:nvSpPr>
          <p:cNvPr id="5" name="文本框 4"/>
          <p:cNvSpPr txBox="1"/>
          <p:nvPr/>
        </p:nvSpPr>
        <p:spPr>
          <a:xfrm>
            <a:off x="0" y="5666105"/>
            <a:ext cx="5320862" cy="645160"/>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r>
              <a:rPr lang="en-US" altLang="zh-CN" sz="1800" dirty="0">
                <a:solidFill>
                  <a:srgbClr val="FF0000"/>
                </a:solidFill>
                <a:latin typeface="微软雅黑" panose="020B0503020204020204" pitchFamily="34" charset="-122"/>
                <a:ea typeface="微软雅黑" panose="020B0503020204020204" pitchFamily="34" charset="-122"/>
              </a:rPr>
              <a:t>project-&gt;add-&gt;reference-&gt;com-&gt;</a:t>
            </a:r>
            <a:r>
              <a:rPr lang="zh-CN" altLang="en-US" sz="1800" dirty="0">
                <a:solidFill>
                  <a:srgbClr val="FF0000"/>
                </a:solidFill>
                <a:latin typeface="微软雅黑" panose="020B0503020204020204" pitchFamily="34" charset="-122"/>
                <a:ea typeface="微软雅黑" panose="020B0503020204020204" pitchFamily="34" charset="-122"/>
              </a:rPr>
              <a:t>对应的引用</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33162" y="752509"/>
            <a:ext cx="8153400" cy="5981700"/>
          </a:xfrm>
          <a:prstGeom prst="rect">
            <a:avLst/>
          </a:prstGeom>
        </p:spPr>
      </p:pic>
      <p:sp>
        <p:nvSpPr>
          <p:cNvPr id="2" name="文本框 1"/>
          <p:cNvSpPr txBox="1"/>
          <p:nvPr/>
        </p:nvSpPr>
        <p:spPr>
          <a:xfrm>
            <a:off x="10579100" y="2470150"/>
            <a:ext cx="1313180" cy="583565"/>
          </a:xfrm>
          <a:prstGeom prst="rect">
            <a:avLst/>
          </a:prstGeom>
          <a:noFill/>
        </p:spPr>
        <p:txBody>
          <a:bodyPr wrap="square" rtlCol="0">
            <a:spAutoFit/>
          </a:bodyPr>
          <a:p>
            <a:pPr algn="ctr"/>
            <a:r>
              <a:rPr lang="zh-CN" altLang="en-US" sz="1600">
                <a:solidFill>
                  <a:srgbClr val="002060"/>
                </a:solidFill>
                <a:latin typeface="微软雅黑" panose="020B0503020204020204" pitchFamily="34" charset="-122"/>
                <a:ea typeface="微软雅黑" panose="020B0503020204020204" pitchFamily="34" charset="-122"/>
              </a:rPr>
              <a:t>无</a:t>
            </a:r>
            <a:r>
              <a:rPr lang="en-US" altLang="zh-CN" sz="1600">
                <a:solidFill>
                  <a:srgbClr val="002060"/>
                </a:solidFill>
                <a:latin typeface="微软雅黑" panose="020B0503020204020204" pitchFamily="34" charset="-122"/>
                <a:ea typeface="微软雅黑" panose="020B0503020204020204" pitchFamily="34" charset="-122"/>
              </a:rPr>
              <a:t>reference</a:t>
            </a:r>
            <a:r>
              <a:rPr lang="zh-CN" altLang="en-US" sz="1600">
                <a:solidFill>
                  <a:srgbClr val="002060"/>
                </a:solidFill>
                <a:latin typeface="微软雅黑" panose="020B0503020204020204" pitchFamily="34" charset="-122"/>
                <a:ea typeface="微软雅黑" panose="020B0503020204020204" pitchFamily="34" charset="-122"/>
              </a:rPr>
              <a:t>会出现错误</a:t>
            </a:r>
            <a:endParaRPr lang="zh-CN" altLang="en-US" sz="160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smtClean="0"/>
              <a:t>COM</a:t>
            </a:r>
            <a:r>
              <a:rPr lang="zh-CN" altLang="en-US" sz="3600" dirty="0" smtClean="0"/>
              <a:t>产品版本区别</a:t>
            </a:r>
            <a:endParaRPr lang="zh-CN" altLang="en-US" sz="3600" dirty="0" smtClean="0"/>
          </a:p>
        </p:txBody>
      </p:sp>
      <p:pic>
        <p:nvPicPr>
          <p:cNvPr id="2" name="图片 1"/>
          <p:cNvPicPr>
            <a:picLocks noChangeAspect="1"/>
          </p:cNvPicPr>
          <p:nvPr/>
        </p:nvPicPr>
        <p:blipFill>
          <a:blip r:embed="rId1"/>
          <a:stretch>
            <a:fillRect/>
          </a:stretch>
        </p:blipFill>
        <p:spPr>
          <a:xfrm>
            <a:off x="2808483" y="2468131"/>
            <a:ext cx="6962775" cy="21145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smtClean="0"/>
              <a:t>程序添加</a:t>
            </a:r>
            <a:r>
              <a:rPr lang="en-US" altLang="zh-CN" dirty="0" smtClean="0"/>
              <a:t>word</a:t>
            </a:r>
            <a:r>
              <a:rPr lang="zh-CN" altLang="en-US" dirty="0" smtClean="0"/>
              <a:t>命名空间</a:t>
            </a:r>
            <a:endParaRPr lang="zh-CN" altLang="en-US" dirty="0" smtClean="0"/>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endParaRPr lang="en-US" altLang="zh-CN" sz="4000" dirty="0"/>
          </a:p>
        </p:txBody>
      </p:sp>
      <p:pic>
        <p:nvPicPr>
          <p:cNvPr id="2" name="图片 1"/>
          <p:cNvPicPr>
            <a:picLocks noChangeAspect="1"/>
          </p:cNvPicPr>
          <p:nvPr/>
        </p:nvPicPr>
        <p:blipFill>
          <a:blip r:embed="rId1"/>
          <a:stretch>
            <a:fillRect/>
          </a:stretch>
        </p:blipFill>
        <p:spPr>
          <a:xfrm>
            <a:off x="2614612" y="3174807"/>
            <a:ext cx="6962775" cy="21145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smtClean="0"/>
              <a:t>COM</a:t>
            </a:r>
            <a:r>
              <a:rPr lang="zh-CN" altLang="en-US" sz="3600" dirty="0" smtClean="0"/>
              <a:t>中对象方法使用特色</a:t>
            </a:r>
            <a:endParaRPr lang="zh-CN" altLang="en-US" sz="3600" dirty="0" smtClean="0"/>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接口方法在不同</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版本中有变化</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产品</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a:t>
            </a:r>
            <a:r>
              <a:rPr lang="zh-CN" altLang="en-US" sz="2400" dirty="0" smtClean="0">
                <a:solidFill>
                  <a:srgbClr val="002060"/>
                </a:solidFill>
                <a:latin typeface="微软雅黑" panose="020B0503020204020204" pitchFamily="34" charset="-122"/>
                <a:ea typeface="微软雅黑" panose="020B0503020204020204" pitchFamily="34" charset="-122"/>
              </a:rPr>
              <a:t>回收机制不处理</a:t>
            </a: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对象（</a:t>
            </a:r>
            <a:r>
              <a:rPr lang="zh-CN" altLang="en-US" sz="2400" dirty="0" smtClean="0">
                <a:solidFill>
                  <a:srgbClr val="00B050"/>
                </a:solidFill>
                <a:latin typeface="微软雅黑" panose="020B0503020204020204" pitchFamily="34" charset="-122"/>
                <a:ea typeface="微软雅黑" panose="020B0503020204020204" pitchFamily="34" charset="-122"/>
              </a:rPr>
              <a:t>自己可以释放</a:t>
            </a:r>
            <a:r>
              <a:rPr lang="zh-CN" altLang="en-US" sz="2400" dirty="0" smtClean="0">
                <a:solidFill>
                  <a:srgbClr val="002060"/>
                </a:solidFill>
                <a:latin typeface="微软雅黑" panose="020B0503020204020204" pitchFamily="34" charset="-122"/>
                <a:ea typeface="微软雅黑" panose="020B0503020204020204" pitchFamily="34" charset="-122"/>
              </a:rPr>
              <a: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方法参数采用引用方式（</a:t>
            </a:r>
            <a:r>
              <a:rPr lang="zh-CN" altLang="en-US" sz="2400" dirty="0" smtClean="0">
                <a:solidFill>
                  <a:srgbClr val="00B050"/>
                </a:solidFill>
                <a:latin typeface="微软雅黑" panose="020B0503020204020204" pitchFamily="34" charset="-122"/>
                <a:ea typeface="微软雅黑" panose="020B0503020204020204" pitchFamily="34" charset="-122"/>
              </a:rPr>
              <a:t>非指针</a:t>
            </a:r>
            <a:r>
              <a:rPr lang="zh-CN" altLang="en-US" sz="2400" dirty="0" smtClean="0">
                <a:solidFill>
                  <a:srgbClr val="002060"/>
                </a:solidFill>
                <a:latin typeface="微软雅黑" panose="020B0503020204020204" pitchFamily="34" charset="-122"/>
                <a:ea typeface="微软雅黑" panose="020B0503020204020204" pitchFamily="34" charset="-122"/>
              </a:rPr>
              <a: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smtClean="0">
                <a:solidFill>
                  <a:srgbClr val="002060"/>
                </a:solidFill>
                <a:latin typeface="微软雅黑" panose="020B0503020204020204" pitchFamily="34" charset="-122"/>
                <a:ea typeface="微软雅黑" panose="020B0503020204020204" pitchFamily="34" charset="-122"/>
              </a:rPr>
              <a:t>object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smtClean="0">
                <a:solidFill>
                  <a:srgbClr val="002060"/>
                </a:solidFill>
                <a:latin typeface="微软雅黑" panose="020B0503020204020204" pitchFamily="34" charset="-122"/>
                <a:ea typeface="微软雅黑" panose="020B0503020204020204" pitchFamily="34" charset="-122"/>
              </a:rPr>
            </a:br>
            <a:r>
              <a:rPr lang="en-US" altLang="en-US" sz="2400" dirty="0" smtClean="0">
                <a:solidFill>
                  <a:srgbClr val="002060"/>
                </a:solidFill>
                <a:latin typeface="微软雅黑" panose="020B0503020204020204" pitchFamily="34" charset="-122"/>
                <a:ea typeface="微软雅黑" panose="020B0503020204020204" pitchFamily="34" charset="-122"/>
              </a:rPr>
              <a:t>object </a:t>
            </a:r>
            <a:r>
              <a:rPr lang="en-US" altLang="en-US" sz="2400" dirty="0">
                <a:solidFill>
                  <a:srgbClr val="002060"/>
                </a:solidFill>
                <a:latin typeface="微软雅黑" panose="020B0503020204020204" pitchFamily="34" charset="-122"/>
                <a:ea typeface="微软雅黑" panose="020B0503020204020204" pitchFamily="34" charset="-122"/>
              </a:rPr>
              <a:t>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smtClean="0"/>
              <a:t>Word</a:t>
            </a:r>
            <a:r>
              <a:rPr lang="zh-CN" altLang="en-US" sz="3600" dirty="0" smtClean="0"/>
              <a:t>对象操作方法</a:t>
            </a:r>
            <a:endParaRPr lang="zh-CN" altLang="en-US" sz="3600" dirty="0" smtClean="0"/>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smtClean="0"/>
              <a:t>创建文档</a:t>
            </a:r>
            <a:endParaRPr lang="en-US" altLang="zh-CN" sz="3200" dirty="0" smtClean="0"/>
          </a:p>
          <a:p>
            <a:pPr eaLnBrk="1" hangingPunct="1"/>
            <a:r>
              <a:rPr lang="zh-CN" altLang="en-US" sz="3200" dirty="0" smtClean="0"/>
              <a:t>保存文档</a:t>
            </a:r>
            <a:endParaRPr lang="en-US" altLang="zh-CN" sz="3200" dirty="0" smtClean="0"/>
          </a:p>
          <a:p>
            <a:pPr eaLnBrk="1" hangingPunct="1"/>
            <a:r>
              <a:rPr lang="zh-CN" altLang="en-US" sz="3200" dirty="0" smtClean="0"/>
              <a:t>打开文档</a:t>
            </a:r>
            <a:endParaRPr lang="en-US" altLang="zh-CN" sz="3200" dirty="0" smtClean="0"/>
          </a:p>
          <a:p>
            <a:pPr eaLnBrk="1" hangingPunct="1"/>
            <a:r>
              <a:rPr lang="zh-CN" altLang="en-US" sz="3200" dirty="0" smtClean="0"/>
              <a:t>设置标题</a:t>
            </a:r>
            <a:endParaRPr lang="en-US" altLang="zh-CN" sz="3200" dirty="0" smtClean="0"/>
          </a:p>
          <a:p>
            <a:pPr eaLnBrk="1" hangingPunct="1"/>
            <a:r>
              <a:rPr lang="zh-CN" altLang="en-US" sz="3200" dirty="0" smtClean="0"/>
              <a:t>设置文本格式</a:t>
            </a:r>
            <a:endParaRPr lang="en-US" altLang="zh-CN" sz="3200" dirty="0" smtClean="0"/>
          </a:p>
          <a:p>
            <a:pPr eaLnBrk="1" hangingPunct="1"/>
            <a:r>
              <a:rPr lang="zh-CN" altLang="en-US" sz="3200" dirty="0" smtClean="0"/>
              <a:t>插入表格</a:t>
            </a:r>
            <a:endParaRPr lang="en-US" altLang="zh-CN" sz="3200" dirty="0" smtClean="0"/>
          </a:p>
          <a:p>
            <a:pPr eaLnBrk="1" hangingPunct="1"/>
            <a:r>
              <a:rPr lang="zh-CN" altLang="en-US" sz="3200" dirty="0" smtClean="0"/>
              <a:t>插入图片</a:t>
            </a:r>
            <a:endParaRPr lang="zh-CN" altLang="en-US" sz="3200" dirty="0" smtClean="0"/>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4345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smtClean="0"/>
              <a:t>设置标题格式</a:t>
            </a:r>
            <a:endParaRPr lang="en-US" altLang="zh-CN" sz="3200" dirty="0" smtClean="0"/>
          </a:p>
          <a:p>
            <a:r>
              <a:rPr lang="zh-CN" altLang="en-US" sz="3200" dirty="0" smtClean="0"/>
              <a:t>设置页码格式</a:t>
            </a:r>
            <a:endParaRPr lang="en-US" altLang="zh-CN" sz="3200" dirty="0" smtClean="0"/>
          </a:p>
          <a:p>
            <a:r>
              <a:rPr lang="zh-CN" altLang="en-US" sz="3200" dirty="0" smtClean="0"/>
              <a:t>表格单元格设置</a:t>
            </a:r>
            <a:endParaRPr lang="en-US" altLang="zh-CN" sz="3200" dirty="0" smtClean="0"/>
          </a:p>
          <a:p>
            <a:endParaRPr lang="en-US" altLang="zh-CN" sz="3200" dirty="0"/>
          </a:p>
        </p:txBody>
      </p:sp>
      <p:sp>
        <p:nvSpPr>
          <p:cNvPr id="2" name="文本框 1"/>
          <p:cNvSpPr txBox="1"/>
          <p:nvPr/>
        </p:nvSpPr>
        <p:spPr>
          <a:xfrm>
            <a:off x="803275" y="6021705"/>
            <a:ext cx="3465830" cy="460375"/>
          </a:xfrm>
          <a:prstGeom prst="rect">
            <a:avLst/>
          </a:prstGeom>
          <a:noFill/>
        </p:spPr>
        <p:txBody>
          <a:bodyPr wrap="square" rtlCol="0">
            <a:spAutoFit/>
          </a:bodyPr>
          <a:p>
            <a:pPr algn="ctr"/>
            <a:r>
              <a:rPr lang="zh-CN" altLang="en-US" sz="2400">
                <a:solidFill>
                  <a:srgbClr val="00B050"/>
                </a:solidFill>
                <a:latin typeface="微软雅黑" panose="020B0503020204020204" pitchFamily="34" charset="-122"/>
                <a:ea typeface="微软雅黑" panose="020B0503020204020204" pitchFamily="34" charset="-122"/>
              </a:rPr>
              <a:t>对文档进行处理</a:t>
            </a:r>
            <a:endParaRPr lang="zh-CN" altLang="en-US" sz="240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新建文档</a:t>
            </a:r>
            <a:endParaRPr lang="zh-CN" altLang="en-US" sz="3600" dirty="0" smtClean="0"/>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smtClean="0">
                <a:latin typeface="Consolas" panose="020B0609020204030204" pitchFamily="49" charset="0"/>
              </a:rPr>
              <a:t>Application.Documents.Add</a:t>
            </a:r>
            <a:r>
              <a:rPr lang="en-US" altLang="zh-CN" sz="1800" dirty="0" smtClean="0">
                <a:latin typeface="Consolas" panose="020B0609020204030204" pitchFamily="49" charset="0"/>
              </a:rPr>
              <a:t>(ref missing, ref missing, ref missing, ref missing);</a:t>
            </a:r>
            <a:endParaRPr lang="en-US" altLang="zh-CN" sz="1800" dirty="0" smtClean="0">
              <a:latin typeface="Consolas" panose="020B0609020204030204" pitchFamily="49" charset="0"/>
            </a:endParaRPr>
          </a:p>
          <a:p>
            <a:pPr eaLnBrk="1" hangingPunct="1"/>
            <a:r>
              <a:rPr lang="zh-CN" altLang="en-US" sz="1800" dirty="0" smtClean="0">
                <a:latin typeface="Consolas" panose="020B0609020204030204" pitchFamily="49" charset="0"/>
              </a:rPr>
              <a:t>默认以</a:t>
            </a:r>
            <a:r>
              <a:rPr lang="en-US" altLang="zh-CN" sz="1800" dirty="0" smtClean="0">
                <a:latin typeface="Consolas" panose="020B0609020204030204" pitchFamily="49" charset="0"/>
              </a:rPr>
              <a:t>Normal.dot </a:t>
            </a:r>
            <a:r>
              <a:rPr lang="zh-CN" altLang="en-US" sz="1800" dirty="0" smtClean="0">
                <a:latin typeface="Consolas" panose="020B0609020204030204" pitchFamily="49" charset="0"/>
              </a:rPr>
              <a:t>为模板</a:t>
            </a:r>
            <a:endParaRPr lang="zh-CN" altLang="en-US" sz="1800" dirty="0" smtClean="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smtClean="0"/>
              <a:t>创建一个</a:t>
            </a:r>
            <a:r>
              <a:rPr lang="en-US" altLang="zh-CN" sz="3600" dirty="0" smtClean="0"/>
              <a:t>word</a:t>
            </a:r>
            <a:r>
              <a:rPr lang="zh-CN" altLang="en-US" sz="3600" dirty="0" smtClean="0"/>
              <a:t>文档</a:t>
            </a:r>
            <a:endParaRPr lang="zh-CN" altLang="en-US" sz="3600" dirty="0" smtClean="0"/>
          </a:p>
        </p:txBody>
      </p:sp>
      <p:sp>
        <p:nvSpPr>
          <p:cNvPr id="25604" name="Text Box 3"/>
          <p:cNvSpPr txBox="1">
            <a:spLocks noChangeArrowheads="1"/>
          </p:cNvSpPr>
          <p:nvPr/>
        </p:nvSpPr>
        <p:spPr bwMode="auto">
          <a:xfrm>
            <a:off x="1143001" y="2534748"/>
            <a:ext cx="10848371" cy="219583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smtClean="0">
                <a:solidFill>
                  <a:schemeClr val="bg1"/>
                </a:solidFill>
                <a:latin typeface="Consolas" panose="020B0609020204030204" pitchFamily="49" charset="0"/>
              </a:rPr>
              <a:t>MsWord.Application</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oWordApplic</a:t>
            </a:r>
            <a:r>
              <a:rPr lang="en-US" altLang="zh-CN" sz="1800" dirty="0" smtClean="0">
                <a:solidFill>
                  <a:schemeClr val="bg1"/>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smtClean="0">
                <a:solidFill>
                  <a:schemeClr val="bg1"/>
                </a:solidFill>
                <a:latin typeface="Consolas" panose="020B0609020204030204" pitchFamily="49" charset="0"/>
              </a:rPr>
              <a:t>MsWord.Document</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smtClean="0">
              <a:latin typeface="Consolas" panose="020B0609020204030204" pitchFamily="49" charset="0"/>
            </a:endParaRPr>
          </a:p>
          <a:p>
            <a:pPr>
              <a:buNone/>
            </a:pPr>
            <a:endParaRPr lang="en-US" altLang="zh-CN" sz="1800" dirty="0" smtClean="0">
              <a:latin typeface="Consolas" panose="020B0609020204030204" pitchFamily="49" charset="0"/>
            </a:endParaRPr>
          </a:p>
          <a:p>
            <a:pPr eaLnBrk="1" hangingPunct="1">
              <a:spcBef>
                <a:spcPct val="0"/>
              </a:spcBef>
              <a:buClrTx/>
              <a:buSzTx/>
              <a:buFontTx/>
              <a:buNone/>
            </a:pP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smtClean="0">
                <a:solidFill>
                  <a:schemeClr val="bg1"/>
                </a:solidFill>
                <a:latin typeface="Consolas" panose="020B0609020204030204" pitchFamily="49" charset="0"/>
              </a:rPr>
              <a:t>();					</a:t>
            </a:r>
            <a:r>
              <a:rPr lang="en-US" altLang="zh-CN" sz="1800" dirty="0" smtClean="0">
                <a:solidFill>
                  <a:srgbClr val="00B050"/>
                </a:solidFill>
                <a:latin typeface="Consolas" panose="020B0609020204030204" pitchFamily="49" charset="0"/>
              </a:rPr>
              <a:t>//</a:t>
            </a:r>
            <a:r>
              <a:rPr lang="zh-CN" altLang="en-US" sz="1800" dirty="0" smtClean="0">
                <a:solidFill>
                  <a:srgbClr val="00B050"/>
                </a:solidFill>
                <a:latin typeface="Consolas" panose="020B0609020204030204" pitchFamily="49" charset="0"/>
              </a:rPr>
              <a:t>缺省参数加激活</a:t>
            </a:r>
            <a:endParaRPr lang="en-US" altLang="zh-CN" sz="1800" dirty="0" smtClean="0">
              <a:solidFill>
                <a:srgbClr val="00B050"/>
              </a:solidFill>
              <a:latin typeface="Consolas" panose="020B0609020204030204" pitchFamily="49" charset="0"/>
            </a:endParaRPr>
          </a:p>
          <a:p>
            <a:pPr eaLnBrk="1" hangingPunct="1">
              <a:spcBef>
                <a:spcPct val="0"/>
              </a:spcBef>
              <a:buClrTx/>
              <a:buSzTx/>
              <a:buFontTx/>
              <a:buNone/>
            </a:pPr>
            <a:endParaRPr lang="en-US" altLang="zh-CN" sz="1800" dirty="0" smtClean="0">
              <a:solidFill>
                <a:srgbClr val="00B05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endParaRPr lang="zh-CN" altLang="en-US" sz="3600" dirty="0"/>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r>
              <a:rPr lang="en-US" altLang="zh-CN" sz="2000" dirty="0" smtClean="0">
                <a:solidFill>
                  <a:schemeClr val="bg1"/>
                </a:solidFill>
                <a:latin typeface="Consolas" panose="020B0609020204030204" pitchFamily="49" charset="0"/>
              </a:rPr>
              <a:t>";</a:t>
            </a:r>
            <a:endParaRPr lang="en-US" altLang="zh-CN" sz="2000" dirty="0">
              <a:solidFill>
                <a:schemeClr val="bg1"/>
              </a:solidFill>
              <a:latin typeface="Consolas" panose="020B0609020204030204" pitchFamily="49" charset="0"/>
            </a:endParaRPr>
          </a:p>
          <a:p>
            <a:pPr eaLnBrk="1" hangingPunct="1">
              <a:spcBef>
                <a:spcPct val="0"/>
              </a:spcBef>
              <a:buClrTx/>
              <a:buSzTx/>
              <a:buFontTx/>
              <a:buNone/>
            </a:pPr>
            <a:r>
              <a:rPr lang="en-US" altLang="zh-CN" sz="2000" dirty="0" err="1" smtClean="0">
                <a:solidFill>
                  <a:schemeClr val="bg1"/>
                </a:solidFill>
                <a:latin typeface="Consolas" panose="020B0609020204030204" pitchFamily="49" charset="0"/>
              </a:rPr>
              <a:t>this.Application.Documents.get_Item</a:t>
            </a:r>
            <a:r>
              <a:rPr lang="en-US" altLang="zh-CN" sz="2000" dirty="0" smtClean="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smtClean="0"/>
              <a:t>打开一个</a:t>
            </a:r>
            <a:r>
              <a:rPr lang="en-US" altLang="zh-CN" smtClean="0"/>
              <a:t>word</a:t>
            </a:r>
            <a:r>
              <a:rPr lang="zh-CN" altLang="en-US" smtClean="0"/>
              <a:t>文档</a:t>
            </a:r>
            <a:endParaRPr lang="zh-CN" altLang="en-US" smtClean="0"/>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80820" y="4181475"/>
            <a:ext cx="6285865" cy="460375"/>
          </a:xfrm>
          <a:prstGeom prst="rect">
            <a:avLst/>
          </a:prstGeom>
          <a:noFill/>
        </p:spPr>
        <p:txBody>
          <a:bodyPr wrap="square" rtlCol="0">
            <a:spAutoFit/>
          </a:bodyPr>
          <a:p>
            <a:pPr algn="ctr"/>
            <a:r>
              <a:rPr lang="en-US" altLang="zh-CN" sz="2400">
                <a:solidFill>
                  <a:srgbClr val="00B050"/>
                </a:solidFill>
                <a:latin typeface="微软雅黑" panose="020B0503020204020204" pitchFamily="34" charset="-122"/>
                <a:ea typeface="微软雅黑" panose="020B0503020204020204" pitchFamily="34" charset="-122"/>
              </a:rPr>
              <a:t>doc</a:t>
            </a:r>
            <a:r>
              <a:rPr lang="zh-CN" altLang="en-US" sz="2400">
                <a:solidFill>
                  <a:srgbClr val="00B050"/>
                </a:solidFill>
                <a:latin typeface="微软雅黑" panose="020B0503020204020204" pitchFamily="34" charset="-122"/>
                <a:ea typeface="微软雅黑" panose="020B0503020204020204" pitchFamily="34" charset="-122"/>
              </a:rPr>
              <a:t>和</a:t>
            </a:r>
            <a:r>
              <a:rPr lang="en-US" altLang="zh-CN" sz="2400">
                <a:solidFill>
                  <a:srgbClr val="00B050"/>
                </a:solidFill>
                <a:latin typeface="微软雅黑" panose="020B0503020204020204" pitchFamily="34" charset="-122"/>
                <a:ea typeface="微软雅黑" panose="020B0503020204020204" pitchFamily="34" charset="-122"/>
              </a:rPr>
              <a:t>docx</a:t>
            </a:r>
            <a:r>
              <a:rPr lang="zh-CN" altLang="en-US" sz="2400">
                <a:solidFill>
                  <a:srgbClr val="00B050"/>
                </a:solidFill>
                <a:latin typeface="微软雅黑" panose="020B0503020204020204" pitchFamily="34" charset="-122"/>
                <a:ea typeface="微软雅黑" panose="020B0503020204020204" pitchFamily="34" charset="-122"/>
              </a:rPr>
              <a:t>有差异</a:t>
            </a:r>
            <a:endParaRPr lang="zh-CN" altLang="en-US" sz="240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smtClean="0"/>
              <a:t>   COM</a:t>
            </a:r>
            <a:r>
              <a:rPr lang="zh-CN" altLang="en-US" sz="2000" dirty="0"/>
              <a:t>是开发</a:t>
            </a:r>
            <a:r>
              <a:rPr lang="zh-CN" altLang="en-US" sz="2000" dirty="0">
                <a:hlinkClick r:id="rId1"/>
              </a:rPr>
              <a:t>软件组件</a:t>
            </a:r>
            <a:r>
              <a:rPr lang="zh-CN" altLang="en-US" sz="2000" dirty="0"/>
              <a:t>的一种</a:t>
            </a:r>
            <a:r>
              <a:rPr lang="zh-CN" altLang="en-US" sz="2000" dirty="0" smtClean="0"/>
              <a:t>方法</a:t>
            </a:r>
            <a:endParaRPr lang="en-US" altLang="zh-CN" sz="2000" dirty="0" smtClean="0"/>
          </a:p>
          <a:p>
            <a:pPr lvl="1">
              <a:buFont typeface="Wingdings" panose="05000000000000000000" pitchFamily="2" charset="2"/>
              <a:buChar char="Ø"/>
            </a:pPr>
            <a:r>
              <a:rPr lang="zh-CN" altLang="en-US" sz="1600" dirty="0" smtClean="0"/>
              <a:t> 组件是一些模块化的</a:t>
            </a:r>
            <a:r>
              <a:rPr lang="zh-CN" altLang="en-US" sz="1600" dirty="0"/>
              <a:t>二进制可执行程序</a:t>
            </a:r>
            <a:r>
              <a:rPr lang="zh-CN" altLang="en-US" sz="1600" dirty="0" smtClean="0"/>
              <a:t>，为应用程序、操作系统或其它组件</a:t>
            </a:r>
            <a:r>
              <a:rPr lang="zh-CN" altLang="en-US" sz="1600" dirty="0"/>
              <a:t>提供</a:t>
            </a:r>
            <a:r>
              <a:rPr lang="zh-CN" altLang="en-US" sz="1600" dirty="0" smtClean="0"/>
              <a:t>服务</a:t>
            </a:r>
            <a:endParaRPr lang="en-US" altLang="zh-CN" sz="1600" dirty="0" smtClean="0"/>
          </a:p>
          <a:p>
            <a:pPr lvl="1">
              <a:buFont typeface="Wingdings" panose="05000000000000000000" pitchFamily="2" charset="2"/>
              <a:buChar char="Ø"/>
            </a:pPr>
            <a:r>
              <a:rPr lang="zh-CN" altLang="en-US" sz="1600" dirty="0" smtClean="0"/>
              <a:t> 开发</a:t>
            </a:r>
            <a:r>
              <a:rPr lang="en-US" altLang="zh-CN" sz="1600" dirty="0" smtClean="0"/>
              <a:t>COM</a:t>
            </a:r>
            <a:r>
              <a:rPr lang="zh-CN" altLang="en-US" sz="1600" dirty="0" smtClean="0"/>
              <a:t>组件如同</a:t>
            </a:r>
            <a:r>
              <a:rPr lang="zh-CN" altLang="en-US" sz="1600" dirty="0"/>
              <a:t>开发动态</a:t>
            </a:r>
            <a:r>
              <a:rPr lang="zh-CN" altLang="en-US" sz="1600" dirty="0" smtClean="0"/>
              <a:t>的、</a:t>
            </a:r>
            <a:r>
              <a:rPr lang="zh-CN" altLang="en-US" sz="1600" dirty="0" smtClean="0">
                <a:hlinkClick r:id="rId2"/>
              </a:rPr>
              <a:t>面向对象</a:t>
            </a:r>
            <a:r>
              <a:rPr lang="zh-CN" altLang="en-US" sz="1600" dirty="0"/>
              <a:t>的</a:t>
            </a:r>
            <a:r>
              <a:rPr lang="en-US" altLang="zh-CN" sz="1600" dirty="0" smtClean="0"/>
              <a:t>API</a:t>
            </a:r>
            <a:endParaRPr lang="en-US" altLang="zh-CN" sz="1600" dirty="0" smtClean="0"/>
          </a:p>
          <a:p>
            <a:pPr lvl="1">
              <a:buFont typeface="Wingdings" panose="05000000000000000000" pitchFamily="2" charset="2"/>
              <a:buChar char="Ø"/>
            </a:pPr>
            <a:r>
              <a:rPr lang="en-US" altLang="zh-CN" sz="1600" dirty="0"/>
              <a:t> </a:t>
            </a:r>
            <a:r>
              <a:rPr lang="zh-CN" altLang="en-US" sz="1600" dirty="0" smtClean="0"/>
              <a:t>多</a:t>
            </a:r>
            <a:r>
              <a:rPr lang="zh-CN" altLang="en-US" sz="1600" dirty="0"/>
              <a:t>个</a:t>
            </a:r>
            <a:r>
              <a:rPr lang="en-US" altLang="zh-CN" sz="1600" dirty="0"/>
              <a:t>COM</a:t>
            </a:r>
            <a:r>
              <a:rPr lang="zh-CN" altLang="en-US" sz="1600" dirty="0"/>
              <a:t>对象可以连接起来形成应用程序或组件</a:t>
            </a:r>
            <a:r>
              <a:rPr lang="zh-CN" altLang="en-US" sz="1600" dirty="0" smtClean="0"/>
              <a:t>系统</a:t>
            </a:r>
            <a:endParaRPr lang="en-US" altLang="zh-CN" sz="1600" dirty="0" smtClean="0"/>
          </a:p>
          <a:p>
            <a:pPr lvl="1">
              <a:buFont typeface="Wingdings" panose="05000000000000000000" pitchFamily="2" charset="2"/>
              <a:buChar char="Ø"/>
            </a:pPr>
            <a:r>
              <a:rPr lang="zh-CN" altLang="en-US" sz="1600" dirty="0" smtClean="0"/>
              <a:t> 组件在</a:t>
            </a:r>
            <a:r>
              <a:rPr lang="zh-CN" altLang="en-US" sz="1600" dirty="0"/>
              <a:t>运行</a:t>
            </a:r>
            <a:r>
              <a:rPr lang="zh-CN" altLang="en-US" sz="1600" dirty="0" smtClean="0"/>
              <a:t>时能够在</a:t>
            </a:r>
            <a:r>
              <a:rPr lang="zh-CN" altLang="en-US" sz="1600" dirty="0"/>
              <a:t>不被重新链接或编译应用程序的情况下被卸下或</a:t>
            </a:r>
            <a:r>
              <a:rPr lang="zh-CN" altLang="en-US" sz="1600" dirty="0" smtClean="0"/>
              <a:t>替换</a:t>
            </a:r>
            <a:endParaRPr lang="en-US" altLang="zh-CN" sz="1600" dirty="0" smtClean="0"/>
          </a:p>
          <a:p>
            <a:pPr marL="0" indent="0">
              <a:buFont typeface="Wingdings" panose="05000000000000000000" pitchFamily="2" charset="2"/>
              <a:buNone/>
            </a:pPr>
            <a:r>
              <a:rPr lang="en-US" altLang="zh-CN" sz="2000" dirty="0">
                <a:solidFill>
                  <a:srgbClr val="00B050"/>
                </a:solidFill>
              </a:rPr>
              <a:t>是由微软推出的一套接口规范，通过设定不同组件之间需要遵守的标准与协议，主要用来跨语言、跨进程之间的模块通信。</a:t>
            </a:r>
            <a:endParaRPr lang="en-US" altLang="zh-CN" sz="2000" dirty="0"/>
          </a:p>
          <a:p>
            <a:pPr>
              <a:buFont typeface="Wingdings" panose="05000000000000000000" pitchFamily="2" charset="2"/>
              <a:buChar char="p"/>
            </a:pPr>
            <a:r>
              <a:rPr lang="en-US" altLang="zh-CN" sz="2000" dirty="0" smtClean="0"/>
              <a:t>   Microsoft</a:t>
            </a:r>
            <a:r>
              <a:rPr lang="zh-CN" altLang="en-US" sz="2000" dirty="0"/>
              <a:t>的许多</a:t>
            </a:r>
            <a:r>
              <a:rPr lang="zh-CN" altLang="en-US" sz="2000" dirty="0" smtClean="0"/>
              <a:t>技术都是</a:t>
            </a:r>
            <a:r>
              <a:rPr lang="zh-CN" altLang="en-US" sz="2000" dirty="0"/>
              <a:t>基于</a:t>
            </a:r>
            <a:r>
              <a:rPr lang="en-US" altLang="zh-CN" sz="2000" dirty="0" smtClean="0"/>
              <a:t>COM</a:t>
            </a:r>
            <a:endParaRPr lang="en-US" altLang="zh-CN" sz="2000" dirty="0" smtClean="0"/>
          </a:p>
          <a:p>
            <a:pPr lvl="1">
              <a:buFont typeface="Wingdings" panose="05000000000000000000" pitchFamily="2" charset="2"/>
              <a:buChar char="Ø"/>
            </a:pPr>
            <a:r>
              <a:rPr lang="en-US" altLang="zh-CN" sz="1600" dirty="0" smtClean="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COM</a:t>
            </a:r>
            <a:r>
              <a:rPr lang="zh-CN" altLang="en-US" sz="2000" dirty="0"/>
              <a:t>所含的概念并不止是在</a:t>
            </a:r>
            <a:r>
              <a:rPr lang="en-US" altLang="zh-CN" sz="2000" dirty="0">
                <a:hlinkClick r:id="rId3"/>
              </a:rPr>
              <a:t>Microsoft Windows</a:t>
            </a:r>
            <a:r>
              <a:rPr lang="zh-CN" altLang="en-US" sz="2000" dirty="0"/>
              <a:t>操作系统下才</a:t>
            </a:r>
            <a:r>
              <a:rPr lang="zh-CN" altLang="en-US" sz="2000" dirty="0" smtClean="0"/>
              <a:t>有效</a:t>
            </a:r>
            <a:endParaRPr lang="en-US" altLang="zh-CN" sz="2000" dirty="0" smtClean="0"/>
          </a:p>
          <a:p>
            <a:pPr lvl="1">
              <a:buFont typeface="Wingdings" panose="05000000000000000000" pitchFamily="2" charset="2"/>
              <a:buChar char="Ø"/>
            </a:pPr>
            <a:r>
              <a:rPr lang="en-US" altLang="zh-CN" sz="1600" dirty="0" smtClean="0"/>
              <a:t> COM</a:t>
            </a:r>
            <a:r>
              <a:rPr lang="zh-CN" altLang="en-US" sz="1600" dirty="0"/>
              <a:t>并不是一个大的</a:t>
            </a:r>
            <a:r>
              <a:rPr lang="en-US" altLang="zh-CN" sz="1600" dirty="0"/>
              <a:t>API</a:t>
            </a:r>
            <a:r>
              <a:rPr lang="zh-CN" altLang="en-US" sz="1600" dirty="0" smtClean="0"/>
              <a:t>，而是</a:t>
            </a:r>
            <a:r>
              <a:rPr lang="zh-CN" altLang="en-US" sz="1600" dirty="0"/>
              <a:t>一种编程</a:t>
            </a:r>
            <a:r>
              <a:rPr lang="zh-CN" altLang="en-US" sz="1600" dirty="0" smtClean="0"/>
              <a:t>方法，如同</a:t>
            </a:r>
            <a:r>
              <a:rPr lang="zh-CN" altLang="en-US" sz="1600" dirty="0" smtClean="0">
                <a:hlinkClick r:id="rId4"/>
              </a:rPr>
              <a:t>结构化</a:t>
            </a:r>
            <a:r>
              <a:rPr lang="zh-CN" altLang="en-US" sz="1600" dirty="0">
                <a:hlinkClick r:id="rId4"/>
              </a:rPr>
              <a:t>编程</a:t>
            </a:r>
            <a:r>
              <a:rPr lang="zh-CN" altLang="en-US" sz="1600" dirty="0"/>
              <a:t>（</a:t>
            </a:r>
            <a:r>
              <a:rPr lang="zh-CN" altLang="en-US" sz="1600" dirty="0">
                <a:solidFill>
                  <a:srgbClr val="00B050"/>
                </a:solidFill>
              </a:rPr>
              <a:t>算法</a:t>
            </a:r>
            <a:r>
              <a:rPr lang="en-US" altLang="zh-CN" sz="1600" dirty="0">
                <a:solidFill>
                  <a:srgbClr val="00B050"/>
                </a:solidFill>
              </a:rPr>
              <a:t>--</a:t>
            </a:r>
            <a:r>
              <a:rPr lang="zh-CN" altLang="en-US" sz="1600" dirty="0">
                <a:solidFill>
                  <a:srgbClr val="00B050"/>
                </a:solidFill>
              </a:rPr>
              <a:t>数据结构</a:t>
            </a:r>
            <a:r>
              <a:rPr lang="zh-CN" altLang="en-US" sz="1600" dirty="0"/>
              <a:t>）</a:t>
            </a:r>
            <a:r>
              <a:rPr lang="zh-CN" altLang="en-US" sz="1600" dirty="0"/>
              <a:t>及面向对象编程</a:t>
            </a:r>
            <a:r>
              <a:rPr lang="zh-CN" altLang="en-US" sz="1600" dirty="0" smtClean="0"/>
              <a:t>方法</a:t>
            </a:r>
            <a:endParaRPr lang="en-US" altLang="zh-CN" sz="1600" dirty="0" smtClean="0"/>
          </a:p>
          <a:p>
            <a:pPr lvl="1">
              <a:buFont typeface="Wingdings" panose="05000000000000000000" pitchFamily="2" charset="2"/>
              <a:buChar char="Ø"/>
            </a:pPr>
            <a:r>
              <a:rPr lang="zh-CN" altLang="en-US" sz="1600" dirty="0" smtClean="0"/>
              <a:t> 在</a:t>
            </a:r>
            <a:r>
              <a:rPr lang="zh-CN" altLang="en-US" sz="1600" dirty="0"/>
              <a:t>任何一种操作系统中，开发</a:t>
            </a:r>
            <a:r>
              <a:rPr lang="zh-CN" altLang="en-US" sz="1600" dirty="0" smtClean="0"/>
              <a:t>人员</a:t>
            </a:r>
            <a:r>
              <a:rPr lang="zh-CN" altLang="en-US" sz="1600" dirty="0"/>
              <a:t>均可以遵循“</a:t>
            </a:r>
            <a:r>
              <a:rPr lang="en-US" altLang="zh-CN" sz="1600" dirty="0"/>
              <a:t>COM</a:t>
            </a:r>
            <a:r>
              <a:rPr lang="zh-CN" altLang="en-US" sz="1600" dirty="0"/>
              <a:t>方法</a:t>
            </a:r>
            <a:r>
              <a:rPr lang="zh-CN" altLang="en-US" sz="1600" dirty="0" smtClean="0"/>
              <a:t>”即组件的思想</a:t>
            </a:r>
            <a:endParaRPr lang="zh-CN" altLang="en-US" sz="1600" dirty="0"/>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smtClean="0"/>
              <a:t>在 </a:t>
            </a:r>
            <a:r>
              <a:rPr lang="en-US" altLang="zh-CN" sz="3600" dirty="0" smtClean="0"/>
              <a:t>Word </a:t>
            </a:r>
            <a:r>
              <a:rPr lang="zh-CN" altLang="en-US" sz="3600" dirty="0" smtClean="0"/>
              <a:t>文档中插入文本</a:t>
            </a:r>
            <a:endParaRPr lang="zh-CN" altLang="en-US" sz="3600" dirty="0" smtClean="0"/>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smtClean="0"/>
              <a:t> 使用</a:t>
            </a:r>
            <a:r>
              <a:rPr lang="en-US" altLang="zh-CN" sz="3200" dirty="0" smtClean="0"/>
              <a:t>Range</a:t>
            </a:r>
            <a:endParaRPr lang="en-US" altLang="zh-CN" sz="3200" dirty="0" smtClean="0"/>
          </a:p>
          <a:p>
            <a:pPr eaLnBrk="1" hangingPunct="1">
              <a:buFont typeface="Wingdings" panose="05000000000000000000" pitchFamily="2" charset="2"/>
              <a:buChar char="p"/>
            </a:pPr>
            <a:r>
              <a:rPr lang="zh-CN" altLang="en-US" sz="3200" dirty="0" smtClean="0"/>
              <a:t> 使用替换方法</a:t>
            </a:r>
            <a:endParaRPr lang="zh-CN" altLang="en-US" sz="3200" dirty="0" smtClean="0"/>
          </a:p>
          <a:p>
            <a:pPr eaLnBrk="1" hangingPunct="1">
              <a:buFont typeface="Wingdings" panose="05000000000000000000" pitchFamily="2" charset="2"/>
              <a:buChar char="p"/>
            </a:pPr>
            <a:r>
              <a:rPr lang="zh-CN" altLang="en-US" sz="3200" dirty="0" smtClean="0"/>
              <a:t> 使用</a:t>
            </a:r>
            <a:r>
              <a:rPr lang="en-US" altLang="zh-CN" sz="3200" dirty="0" smtClean="0"/>
              <a:t>Selection</a:t>
            </a:r>
            <a:r>
              <a:rPr lang="zh-CN" altLang="en-US" sz="3200" dirty="0" smtClean="0"/>
              <a:t>对象（</a:t>
            </a:r>
            <a:r>
              <a:rPr lang="zh-CN" altLang="en-US" sz="3200" dirty="0" smtClean="0">
                <a:solidFill>
                  <a:srgbClr val="00B050"/>
                </a:solidFill>
              </a:rPr>
              <a:t>一种</a:t>
            </a:r>
            <a:r>
              <a:rPr lang="en-US" altLang="zh-CN" sz="3200" dirty="0" smtClean="0">
                <a:solidFill>
                  <a:srgbClr val="00B050"/>
                </a:solidFill>
              </a:rPr>
              <a:t>tools</a:t>
            </a:r>
            <a:r>
              <a:rPr lang="zh-CN" altLang="en-US" sz="3200" dirty="0" smtClean="0"/>
              <a:t>）的</a:t>
            </a:r>
            <a:r>
              <a:rPr lang="en-US" altLang="zh-CN" sz="3200" dirty="0" err="1" smtClean="0"/>
              <a:t>TypeText</a:t>
            </a:r>
            <a:r>
              <a:rPr lang="zh-CN" altLang="en-US" sz="3200" dirty="0" smtClean="0"/>
              <a:t>方法</a:t>
            </a:r>
            <a:endParaRPr lang="zh-CN" altLang="en-US" sz="32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定义</a:t>
            </a:r>
            <a:r>
              <a:rPr lang="en-US" altLang="zh-CN" sz="3600" dirty="0" smtClean="0"/>
              <a:t>Range</a:t>
            </a:r>
            <a:endParaRPr lang="en-US" altLang="zh-CN" sz="3600" dirty="0" smtClean="0"/>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start	= </a:t>
            </a:r>
            <a:r>
              <a:rPr lang="en-US" altLang="zh-CN" sz="2000" dirty="0">
                <a:solidFill>
                  <a:schemeClr val="bg1"/>
                </a:solidFill>
                <a:latin typeface="Consolas" panose="020B0609020204030204" pitchFamily="49" charset="0"/>
              </a:rPr>
              <a:t>0;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end	= </a:t>
            </a:r>
            <a:r>
              <a:rPr lang="en-US" altLang="zh-CN" sz="2000" dirty="0">
                <a:solidFill>
                  <a:schemeClr val="bg1"/>
                </a:solidFill>
                <a:latin typeface="Consolas" panose="020B0609020204030204" pitchFamily="49" charset="0"/>
              </a:rPr>
              <a:t>7;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rng.Select</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smtClean="0"/>
              <a:t>在 Word </a:t>
            </a:r>
            <a:r>
              <a:rPr lang="en-US" altLang="en-US" sz="3600" dirty="0" err="1" smtClean="0"/>
              <a:t>文档中插入文本</a:t>
            </a:r>
            <a:endParaRPr lang="zh-CN" altLang="en-US" sz="3600" dirty="0" smtClean="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smtClean="0">
                <a:solidFill>
                  <a:schemeClr val="bg1"/>
                </a:solidFill>
                <a:latin typeface="Consolas" panose="020B0609020204030204" pitchFamily="49" charset="0"/>
              </a:rPr>
              <a:t>object start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smtClean="0">
                <a:solidFill>
                  <a:schemeClr val="bg1"/>
                </a:solidFill>
                <a:latin typeface="Consolas" panose="020B0609020204030204" pitchFamily="49" charset="0"/>
              </a:rPr>
              <a:t>object end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Word.Range</a:t>
            </a:r>
            <a:r>
              <a:rPr lang="en-US" altLang="zh-CN" sz="2000" dirty="0" smtClean="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smtClean="0">
                <a:solidFill>
                  <a:schemeClr val="bg1"/>
                </a:solidFill>
                <a:latin typeface="Consolas" panose="020B0609020204030204" pitchFamily="49" charset="0"/>
              </a:rPr>
              <a:t> = </a:t>
            </a:r>
            <a:r>
              <a:rPr lang="en-US" altLang="zh-CN" sz="2000" dirty="0" err="1" smtClean="0">
                <a:solidFill>
                  <a:schemeClr val="bg1"/>
                </a:solidFill>
                <a:latin typeface="Consolas" panose="020B0609020204030204" pitchFamily="49" charset="0"/>
              </a:rPr>
              <a:t>this.Range</a:t>
            </a:r>
            <a:r>
              <a:rPr lang="en-US" altLang="zh-CN" sz="2000" dirty="0" smtClean="0">
                <a:solidFill>
                  <a:schemeClr val="bg1"/>
                </a:solidFill>
                <a:latin typeface="Consolas" panose="020B0609020204030204" pitchFamily="49" charset="0"/>
              </a:rPr>
              <a:t>(ref start, ref end);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rng.Text</a:t>
            </a:r>
            <a:r>
              <a:rPr lang="en-US" altLang="zh-CN" sz="2000" dirty="0" smtClean="0">
                <a:solidFill>
                  <a:schemeClr val="bg1"/>
                </a:solidFill>
                <a:latin typeface="Consolas" panose="020B0609020204030204" pitchFamily="49" charset="0"/>
              </a:rPr>
              <a:t> = "New Text"; </a:t>
            </a:r>
            <a:endParaRPr lang="en-US" altLang="zh-CN" sz="2000" dirty="0" smtClean="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endParaRPr lang="zh-CN" altLang="en-US" dirty="0"/>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smtClean="0">
                <a:solidFill>
                  <a:schemeClr val="bg1"/>
                </a:solidFill>
                <a:latin typeface="Consolas" panose="020B0609020204030204" pitchFamily="49" charset="0"/>
              </a:rPr>
              <a:t>()</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"find me";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"Found";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ref missing,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endParaRPr lang="zh-CN" altLang="en-US" dirty="0" smtClean="0"/>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smtClean="0"/>
              <a:t> 论文结构与格式演示</a:t>
            </a:r>
            <a:endParaRPr lang="zh-CN" altLang="en-US" sz="2800" dirty="0" smtClean="0"/>
          </a:p>
          <a:p>
            <a:pPr eaLnBrk="1" hangingPunct="1">
              <a:buFont typeface="Wingdings" panose="05000000000000000000" pitchFamily="2" charset="2"/>
              <a:buChar char="p"/>
            </a:pPr>
            <a:r>
              <a:rPr lang="en-US" altLang="zh-CN" sz="2800" dirty="0" smtClean="0">
                <a:solidFill>
                  <a:srgbClr val="00B050"/>
                </a:solidFill>
              </a:rPr>
              <a:t>//</a:t>
            </a:r>
            <a:r>
              <a:rPr lang="zh-CN" altLang="en-US" sz="2800" dirty="0" smtClean="0">
                <a:solidFill>
                  <a:srgbClr val="00B050"/>
                </a:solidFill>
              </a:rPr>
              <a:t>机器学习写科研论文</a:t>
            </a:r>
            <a:endParaRPr lang="zh-CN" altLang="en-US" sz="2800" dirty="0" smtClean="0">
              <a:solidFill>
                <a:srgbClr val="00B050"/>
              </a:solidFill>
            </a:endParaRPr>
          </a:p>
          <a:p>
            <a:pPr eaLnBrk="1" hangingPunct="1">
              <a:buFont typeface="Wingdings" panose="05000000000000000000" pitchFamily="2" charset="2"/>
              <a:buChar char="p"/>
            </a:pPr>
            <a:r>
              <a:rPr lang="en-US" altLang="zh-CN" sz="2800" dirty="0" smtClean="0"/>
              <a:t> abstract.txt</a:t>
            </a:r>
            <a:r>
              <a:rPr lang="zh-CN" altLang="en-US" sz="2800" dirty="0" smtClean="0"/>
              <a:t>与</a:t>
            </a:r>
            <a:r>
              <a:rPr lang="en-US" altLang="zh-CN" sz="2800" dirty="0" smtClean="0"/>
              <a:t>content.txt</a:t>
            </a:r>
            <a:endParaRPr lang="en-US" altLang="zh-CN"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Paragraph</a:t>
            </a:r>
            <a:endParaRPr lang="zh-CN" altLang="en-US" sz="2400" dirty="0"/>
          </a:p>
        </p:txBody>
      </p:sp>
      <p:sp>
        <p:nvSpPr>
          <p:cNvPr id="2" name="文本框 1"/>
          <p:cNvSpPr txBox="1"/>
          <p:nvPr/>
        </p:nvSpPr>
        <p:spPr>
          <a:xfrm>
            <a:off x="8928735" y="1878330"/>
            <a:ext cx="2938145" cy="368300"/>
          </a:xfrm>
          <a:prstGeom prst="rect">
            <a:avLst/>
          </a:prstGeom>
          <a:noFill/>
        </p:spPr>
        <p:txBody>
          <a:bodyPr wrap="square" rtlCol="0">
            <a:spAutoFit/>
          </a:bodyPr>
          <a:p>
            <a:pPr algn="ctr"/>
            <a:r>
              <a:rPr lang="en-US" altLang="zh-CN" sz="1800">
                <a:solidFill>
                  <a:srgbClr val="00B050"/>
                </a:solidFill>
                <a:latin typeface="微软雅黑" panose="020B0503020204020204" pitchFamily="34" charset="-122"/>
                <a:ea typeface="微软雅黑" panose="020B0503020204020204" pitchFamily="34" charset="-122"/>
              </a:rPr>
              <a:t>section</a:t>
            </a:r>
            <a:r>
              <a:rPr lang="zh-CN" altLang="en-US" sz="1800">
                <a:solidFill>
                  <a:srgbClr val="00B050"/>
                </a:solidFill>
                <a:latin typeface="微软雅黑" panose="020B0503020204020204" pitchFamily="34" charset="-122"/>
                <a:ea typeface="微软雅黑" panose="020B0503020204020204" pitchFamily="34" charset="-122"/>
              </a:rPr>
              <a:t>按页组织</a:t>
            </a:r>
            <a:endParaRPr lang="zh-CN" altLang="en-US" sz="180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endParaRPr lang="zh-CN" altLang="en-US" sz="2000" dirty="0">
              <a:solidFill>
                <a:srgbClr val="002060"/>
              </a:solidFill>
            </a:endParaRP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测试当前选择是否是插入点</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a:t>
            </a:r>
            <a:r>
              <a:rPr lang="en-US" altLang="zh-CN" sz="2000" dirty="0" smtClean="0">
                <a:solidFill>
                  <a:srgbClr val="002060"/>
                </a:solidFill>
                <a:latin typeface="微软雅黑" panose="020B0503020204020204" pitchFamily="34" charset="-122"/>
                <a:ea typeface="微软雅黑" panose="020B0503020204020204" pitchFamily="34" charset="-122"/>
              </a:rPr>
              <a:t>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r>
              <a:rPr lang="zh-CN" altLang="en-US" sz="2000" dirty="0" smtClean="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smtClean="0">
                <a:solidFill>
                  <a:schemeClr val="bg1"/>
                </a:solidFill>
                <a:latin typeface="Consolas" panose="020B0609020204030204" pitchFamily="49" charset="0"/>
                <a:ea typeface="微软雅黑" panose="020B0503020204020204" pitchFamily="34" charset="-122"/>
              </a:rPr>
              <a:t>else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smtClean="0"/>
              <a:t>设置文本格式</a:t>
            </a:r>
            <a:endParaRPr lang="zh-CN" altLang="en-US" sz="3600" dirty="0" smtClean="0"/>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smtClean="0"/>
              <a:t>如何选择文档的第一段并更改字体大小、字体名称和对齐方式。</a:t>
            </a:r>
            <a:endParaRPr lang="zh-CN" altLang="en-US" sz="2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smtClean="0"/>
              <a:t>设置文本格式</a:t>
            </a:r>
            <a:endParaRPr lang="zh-CN" altLang="en-US" dirty="0" smtClean="0"/>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Set the Range to the first paragraph. </a:t>
            </a:r>
            <a:endParaRPr lang="en-US" altLang="en-US" sz="1800" dirty="0"/>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endParaRPr lang="en-US" altLang="en-US" sz="1800" dirty="0"/>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endParaRPr lang="en-US" altLang="en-US" sz="1800" dirty="0"/>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endParaRPr lang="en-US" altLang="en-US" sz="1800" dirty="0"/>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endParaRPr lang="en-US" altLang="en-US" sz="1800" dirty="0"/>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Apply the Normal Indent style. </a:t>
            </a:r>
            <a:endParaRPr lang="en-US" altLang="en-US" sz="1800" dirty="0"/>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endParaRPr lang="en-US" altLang="en-US" sz="1800" dirty="0"/>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endParaRPr lang="en-US" altLang="en-US" sz="1800" dirty="0"/>
          </a:p>
          <a:p>
            <a:pPr eaLnBrk="1" hangingPunct="1">
              <a:spcBef>
                <a:spcPct val="0"/>
              </a:spcBef>
              <a:buClrTx/>
              <a:buSzTx/>
              <a:buFontTx/>
              <a:buNone/>
            </a:pPr>
            <a:r>
              <a:rPr lang="en-US" altLang="en-US" sz="1800" dirty="0"/>
              <a:t>}</a:t>
            </a:r>
            <a:endParaRPr lang="en-US" altLang="zh-CN"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smtClean="0"/>
              <a:t>COM</a:t>
            </a:r>
            <a:r>
              <a:rPr lang="zh-CN" altLang="en-US" dirty="0" smtClean="0"/>
              <a:t>组件是什么？</a:t>
            </a:r>
            <a:endParaRPr lang="zh-CN" altLang="en-US" dirty="0" smtClean="0"/>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smtClean="0"/>
              <a:t>  COM</a:t>
            </a:r>
            <a:r>
              <a:rPr lang="zh-CN" altLang="en-US" sz="2400" dirty="0"/>
              <a:t>组件是</a:t>
            </a:r>
            <a:r>
              <a:rPr lang="zh-CN" altLang="en-US" sz="2400" dirty="0" smtClean="0"/>
              <a:t>以动态</a:t>
            </a:r>
            <a:r>
              <a:rPr lang="zh-CN" altLang="en-US" sz="2400" dirty="0"/>
              <a:t>链接库（</a:t>
            </a:r>
            <a:r>
              <a:rPr lang="en-US" altLang="zh-CN" sz="2400" dirty="0"/>
              <a:t>DLL</a:t>
            </a:r>
            <a:r>
              <a:rPr lang="zh-CN" altLang="en-US" sz="2400" dirty="0"/>
              <a:t>）或可执行文件（</a:t>
            </a:r>
            <a:r>
              <a:rPr lang="en-US" altLang="zh-CN" sz="2400" dirty="0"/>
              <a:t>EXE</a:t>
            </a:r>
            <a:r>
              <a:rPr lang="zh-CN" altLang="en-US" sz="2400" dirty="0"/>
              <a:t>）形式发布的可执行</a:t>
            </a:r>
            <a:r>
              <a:rPr lang="zh-CN" altLang="en-US" sz="2400" dirty="0" smtClean="0"/>
              <a:t>代码</a:t>
            </a:r>
            <a:endParaRPr lang="zh-CN" altLang="en-US" sz="2400" dirty="0"/>
          </a:p>
          <a:p>
            <a:pPr>
              <a:buFont typeface="Wingdings" panose="05000000000000000000" pitchFamily="2" charset="2"/>
              <a:buChar char="p"/>
            </a:pPr>
            <a:r>
              <a:rPr lang="en-US" altLang="zh-CN" sz="2400" dirty="0" smtClean="0"/>
              <a:t>  COM</a:t>
            </a:r>
            <a:r>
              <a:rPr lang="zh-CN" altLang="en-US" sz="2400" dirty="0"/>
              <a:t>组件是遵循</a:t>
            </a:r>
            <a:r>
              <a:rPr lang="en-US" altLang="zh-CN" sz="2400" dirty="0"/>
              <a:t>COM</a:t>
            </a:r>
            <a:r>
              <a:rPr lang="zh-CN" altLang="en-US" sz="2400" dirty="0"/>
              <a:t>规范编写的（</a:t>
            </a:r>
            <a:r>
              <a:rPr lang="zh-CN" altLang="en-US" sz="2400" dirty="0">
                <a:solidFill>
                  <a:srgbClr val="00B050"/>
                </a:solidFill>
              </a:rPr>
              <a:t>接口标准</a:t>
            </a:r>
            <a:r>
              <a:rPr lang="zh-CN" altLang="en-US" sz="2400" dirty="0"/>
              <a:t>）</a:t>
            </a:r>
            <a:endParaRPr lang="zh-CN" altLang="en-US" sz="2400" dirty="0"/>
          </a:p>
          <a:p>
            <a:pPr>
              <a:buFont typeface="Wingdings" panose="05000000000000000000" pitchFamily="2" charset="2"/>
              <a:buChar char="p"/>
            </a:pPr>
            <a:r>
              <a:rPr lang="en-US" altLang="zh-CN" sz="2400" dirty="0" smtClean="0"/>
              <a:t>  COM</a:t>
            </a:r>
            <a:r>
              <a:rPr lang="zh-CN" altLang="en-US" sz="2400" dirty="0"/>
              <a:t>组件可以给应用程序、操作系统以及其他组件提供服务</a:t>
            </a:r>
            <a:endParaRPr lang="zh-CN" altLang="en-US" sz="2400" dirty="0"/>
          </a:p>
          <a:p>
            <a:pPr>
              <a:buFont typeface="Wingdings" panose="05000000000000000000" pitchFamily="2" charset="2"/>
              <a:buChar char="p"/>
            </a:pPr>
            <a:r>
              <a:rPr lang="zh-CN" altLang="en-US" sz="2400" dirty="0" smtClean="0"/>
              <a:t>  </a:t>
            </a:r>
            <a:r>
              <a:rPr lang="zh-CN" altLang="en-US" sz="2400" dirty="0" smtClean="0">
                <a:solidFill>
                  <a:srgbClr val="FF0000"/>
                </a:solidFill>
              </a:rPr>
              <a:t>自定义</a:t>
            </a:r>
            <a:r>
              <a:rPr lang="zh-CN" altLang="en-US" sz="2400" dirty="0"/>
              <a:t>的</a:t>
            </a:r>
            <a:r>
              <a:rPr lang="en-US" altLang="zh-CN" sz="2400" dirty="0"/>
              <a:t>COM</a:t>
            </a:r>
            <a:r>
              <a:rPr lang="zh-CN" altLang="en-US" sz="2400" dirty="0"/>
              <a:t>组件可以在运行时刻</a:t>
            </a:r>
            <a:r>
              <a:rPr lang="zh-CN" altLang="en-US" sz="2400" dirty="0">
                <a:solidFill>
                  <a:srgbClr val="FF0000"/>
                </a:solidFill>
              </a:rPr>
              <a:t>同其他组件连接</a:t>
            </a:r>
            <a:r>
              <a:rPr lang="zh-CN" altLang="en-US" sz="2400" dirty="0"/>
              <a:t>起来构成某个应用程序</a:t>
            </a:r>
            <a:endParaRPr lang="zh-CN" altLang="en-US" sz="2400" dirty="0"/>
          </a:p>
          <a:p>
            <a:pPr>
              <a:buFont typeface="Wingdings" panose="05000000000000000000" pitchFamily="2" charset="2"/>
              <a:buChar char="p"/>
            </a:pPr>
            <a:r>
              <a:rPr lang="en-US" altLang="zh-CN" sz="2400" dirty="0" smtClean="0"/>
              <a:t>  COM</a:t>
            </a:r>
            <a:r>
              <a:rPr lang="zh-CN" altLang="en-US" sz="2400" dirty="0" smtClean="0"/>
              <a:t>组件运行时可以</a:t>
            </a:r>
            <a:r>
              <a:rPr lang="zh-CN" altLang="en-US" sz="2400" dirty="0"/>
              <a:t>动态的插入或卸出应用</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组件必须是动态链接的（</a:t>
            </a:r>
            <a:r>
              <a:rPr lang="zh-CN" altLang="en-US" sz="2400" dirty="0">
                <a:solidFill>
                  <a:srgbClr val="00B050"/>
                </a:solidFill>
              </a:rPr>
              <a:t>为二进制，不能静态</a:t>
            </a:r>
            <a:r>
              <a:rPr lang="zh-CN" altLang="en-US" sz="2400" dirty="0"/>
              <a:t>）</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组件必须隐藏（封装）其内部实现细节</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组件必须将其实现的语言隐藏</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组件必须以二进制的形式发布</a:t>
            </a:r>
            <a:endParaRPr lang="zh-CN"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smtClean="0"/>
              <a:t>段落格式</a:t>
            </a:r>
            <a:endParaRPr lang="zh-CN" altLang="en-US" dirty="0" smtClean="0"/>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smtClean="0"/>
              <a:t>行距</a:t>
            </a:r>
            <a:endParaRPr lang="zh-CN" altLang="en-US" sz="3200" dirty="0" smtClean="0"/>
          </a:p>
          <a:p>
            <a:pPr eaLnBrk="1" hangingPunct="1"/>
            <a:r>
              <a:rPr lang="zh-CN" altLang="en-US" sz="3200" dirty="0" smtClean="0"/>
              <a:t>首行缩进</a:t>
            </a:r>
            <a:endParaRPr lang="zh-CN" altLang="en-US" sz="32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smtClean="0"/>
              <a:t>设置标题</a:t>
            </a:r>
            <a:endParaRPr lang="zh-CN" altLang="en-US" dirty="0" smtClean="0"/>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smtClean="0"/>
              <a:t>标题格式</a:t>
            </a:r>
            <a:endParaRPr lang="zh-CN" altLang="en-US" sz="3200" dirty="0" smtClean="0"/>
          </a:p>
          <a:p>
            <a:pPr eaLnBrk="1" hangingPunct="1"/>
            <a:r>
              <a:rPr lang="zh-CN" altLang="en-US" sz="3200" dirty="0" smtClean="0"/>
              <a:t>文档结构与标题</a:t>
            </a:r>
            <a:endParaRPr lang="zh-CN" altLang="en-US" sz="32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smtClean="0"/>
              <a:t>插入目录</a:t>
            </a:r>
            <a:endParaRPr lang="zh-CN" altLang="en-US" dirty="0" smtClean="0"/>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smtClean="0"/>
              <a:t>目录级别</a:t>
            </a:r>
            <a:endParaRPr lang="zh-CN" altLang="en-US" sz="3600" dirty="0" smtClean="0"/>
          </a:p>
          <a:p>
            <a:pPr eaLnBrk="1" hangingPunct="1"/>
            <a:r>
              <a:rPr lang="zh-CN" altLang="en-US" sz="3600" dirty="0" smtClean="0"/>
              <a:t>页码</a:t>
            </a:r>
            <a:endParaRPr lang="en-US" altLang="zh-CN" sz="3600" dirty="0" smtClean="0"/>
          </a:p>
          <a:p>
            <a:pPr eaLnBrk="1" hangingPunct="1"/>
            <a:r>
              <a:rPr lang="zh-CN" altLang="en-US" sz="3600" dirty="0" smtClean="0"/>
              <a:t>目录的更新</a:t>
            </a:r>
            <a:endParaRPr lang="en-US" altLang="zh-CN" sz="3600" dirty="0" smtClean="0"/>
          </a:p>
          <a:p>
            <a:pPr lvl="1"/>
            <a:r>
              <a:rPr lang="en-US" altLang="zh-CN" sz="3600" dirty="0" err="1"/>
              <a:t>oDoc.Fields</a:t>
            </a:r>
            <a:r>
              <a:rPr lang="en-US" altLang="zh-CN" sz="3600" dirty="0"/>
              <a:t>[1].Update</a:t>
            </a:r>
            <a:endParaRPr lang="zh-CN" altLang="en-US" sz="34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smtClean="0"/>
              <a:t>文档页控制符</a:t>
            </a:r>
            <a:endParaRPr lang="zh-CN" altLang="en-US" dirty="0" smtClean="0"/>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smtClean="0"/>
              <a:t>分节符</a:t>
            </a:r>
            <a:endParaRPr lang="zh-CN" altLang="en-US" sz="3200" dirty="0" smtClean="0"/>
          </a:p>
          <a:p>
            <a:pPr eaLnBrk="1" hangingPunct="1"/>
            <a:r>
              <a:rPr lang="zh-CN" altLang="en-US" sz="3200" dirty="0" smtClean="0"/>
              <a:t>分页符</a:t>
            </a:r>
            <a:endParaRPr lang="zh-CN" altLang="en-US" sz="32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smtClean="0"/>
              <a:t>插入小节类型与下一页区别</a:t>
            </a:r>
            <a:endParaRPr lang="zh-CN" altLang="en-US" dirty="0" smtClean="0"/>
          </a:p>
        </p:txBody>
      </p:sp>
      <p:pic>
        <p:nvPicPr>
          <p:cNvPr id="43012" name="Picture 4" descr="a47496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smtClean="0"/>
              <a:t>文档页眉页脚设置</a:t>
            </a:r>
            <a:endParaRPr lang="zh-CN" altLang="en-US" dirty="0" smtClean="0"/>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smtClean="0"/>
              <a:t>进入页眉页脚编辑状态</a:t>
            </a:r>
            <a:endParaRPr lang="zh-CN" altLang="en-US" sz="3600" dirty="0" smtClean="0"/>
          </a:p>
          <a:p>
            <a:pPr eaLnBrk="1" hangingPunct="1"/>
            <a:r>
              <a:rPr lang="zh-CN" altLang="en-US" sz="3600" dirty="0" smtClean="0"/>
              <a:t>去掉页眉线</a:t>
            </a:r>
            <a:endParaRPr lang="zh-CN" altLang="en-US" sz="3600" dirty="0" smtClean="0"/>
          </a:p>
          <a:p>
            <a:pPr eaLnBrk="1" hangingPunct="1"/>
            <a:r>
              <a:rPr lang="zh-CN" altLang="en-US" sz="3600" dirty="0" smtClean="0"/>
              <a:t>插入页码</a:t>
            </a:r>
            <a:endParaRPr lang="zh-CN" altLang="en-US" sz="36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smtClean="0"/>
              <a:t>插入页码</a:t>
            </a:r>
            <a:endParaRPr lang="zh-CN" altLang="en-US" dirty="0" smtClean="0"/>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smtClean="0"/>
              <a:t>设置页码样式</a:t>
            </a:r>
            <a:endParaRPr lang="zh-CN" altLang="en-US" sz="3200" dirty="0" smtClean="0"/>
          </a:p>
          <a:p>
            <a:pPr eaLnBrk="1" hangingPunct="1"/>
            <a:r>
              <a:rPr lang="zh-CN" altLang="en-US" sz="3200" dirty="0" smtClean="0"/>
              <a:t>页码对齐</a:t>
            </a:r>
            <a:endParaRPr lang="zh-CN" altLang="en-US" sz="32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smtClean="0"/>
              <a:t>文档中的 </a:t>
            </a:r>
            <a:r>
              <a:rPr lang="en-US" altLang="zh-CN" dirty="0" smtClean="0"/>
              <a:t>Word </a:t>
            </a:r>
            <a:r>
              <a:rPr lang="zh-CN" altLang="en-US" dirty="0" smtClean="0"/>
              <a:t>表格</a:t>
            </a:r>
            <a:endParaRPr lang="zh-CN" altLang="en-US" dirty="0" smtClean="0"/>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smtClean="0"/>
              <a:t>设置行数和列数插入表格</a:t>
            </a:r>
            <a:endParaRPr lang="zh-CN" altLang="en-US" sz="3200" dirty="0" smtClean="0"/>
          </a:p>
          <a:p>
            <a:pPr eaLnBrk="1" hangingPunct="1"/>
            <a:r>
              <a:rPr lang="zh-CN" altLang="en-US" sz="3200" dirty="0" smtClean="0"/>
              <a:t>设置表格行列宽度</a:t>
            </a:r>
            <a:endParaRPr lang="zh-CN" altLang="en-US" sz="3200" dirty="0" smtClean="0"/>
          </a:p>
          <a:p>
            <a:pPr eaLnBrk="1" hangingPunct="1"/>
            <a:r>
              <a:rPr lang="zh-CN" altLang="en-US" sz="3200" dirty="0" smtClean="0"/>
              <a:t>单元格对齐方式</a:t>
            </a:r>
            <a:endParaRPr lang="zh-CN" altLang="en-US" sz="3200" dirty="0" smtClean="0"/>
          </a:p>
          <a:p>
            <a:pPr eaLnBrk="1" hangingPunct="1"/>
            <a:r>
              <a:rPr lang="zh-CN" altLang="en-US" sz="3200" dirty="0" smtClean="0"/>
              <a:t>表格单元格内容</a:t>
            </a:r>
            <a:endParaRPr lang="zh-CN" altLang="en-US" sz="3200"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smtClean="0"/>
              <a:t>Word</a:t>
            </a:r>
            <a:r>
              <a:rPr lang="zh-CN" altLang="en-US" sz="3600" dirty="0" smtClean="0"/>
              <a:t>中插入图片</a:t>
            </a:r>
            <a:r>
              <a:rPr lang="en-US" altLang="zh-CN" sz="3600" dirty="0" err="1" smtClean="0"/>
              <a:t>InlineShapes.AddPicture</a:t>
            </a:r>
            <a:endParaRPr lang="zh-CN" altLang="en-US" sz="3600" dirty="0" smtClean="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r>
              <a:rPr lang="en-US" altLang="zh-CN" sz="3200" dirty="0" smtClean="0"/>
              <a:t>",</a:t>
            </a:r>
            <a:br>
              <a:rPr lang="en-US" altLang="zh-CN" sz="3200" dirty="0" smtClean="0"/>
            </a:br>
            <a:r>
              <a:rPr lang="en-US" altLang="zh-CN" sz="3200" dirty="0" smtClean="0"/>
              <a:t>ref </a:t>
            </a:r>
            <a:r>
              <a:rPr lang="en-US" altLang="zh-CN" sz="3200" dirty="0"/>
              <a:t>missing, ref missing, ref missing);</a:t>
            </a:r>
            <a:endParaRPr lang="en-US" altLang="zh-CN" sz="32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smtClean="0"/>
              <a:t>Word</a:t>
            </a:r>
            <a:r>
              <a:rPr lang="zh-CN" altLang="en-US" dirty="0" smtClean="0"/>
              <a:t>对象的结束和释放</a:t>
            </a:r>
            <a:endParaRPr lang="zh-CN" altLang="en-US" dirty="0" smtClean="0"/>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smtClean="0"/>
              <a:t>oWordApplic.Quit</a:t>
            </a:r>
            <a:r>
              <a:rPr lang="zh-CN" altLang="en-US" sz="3200" dirty="0" smtClean="0"/>
              <a:t>方法</a:t>
            </a:r>
            <a:endParaRPr lang="zh-CN" altLang="en-US" sz="3200" dirty="0" smtClean="0"/>
          </a:p>
          <a:p>
            <a:pPr eaLnBrk="1" hangingPunct="1"/>
            <a:r>
              <a:rPr lang="en-US" altLang="zh-CN" sz="3200" dirty="0" err="1" smtClean="0"/>
              <a:t>System.Runtime.InteropServices.Marshal</a:t>
            </a:r>
            <a:br>
              <a:rPr lang="en-US" altLang="zh-CN" sz="3200" dirty="0" smtClean="0"/>
            </a:br>
            <a:r>
              <a:rPr lang="en-US" altLang="zh-CN" sz="3200" dirty="0" smtClean="0"/>
              <a:t>.</a:t>
            </a:r>
            <a:r>
              <a:rPr lang="en-US" altLang="zh-CN" sz="3200" dirty="0" err="1" smtClean="0"/>
              <a:t>ReleaseComObject</a:t>
            </a:r>
            <a:r>
              <a:rPr lang="en-US" altLang="zh-CN" sz="3200" dirty="0" smtClean="0"/>
              <a:t>()</a:t>
            </a:r>
            <a:endParaRPr lang="en-US" altLang="zh-CN" sz="3200" dirty="0" smtClean="0"/>
          </a:p>
          <a:p>
            <a:pPr eaLnBrk="1" hangingPunct="1"/>
            <a:endParaRPr lang="en-US" altLang="zh-CN"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smtClean="0"/>
              <a:t>COM</a:t>
            </a:r>
            <a:r>
              <a:rPr lang="zh-CN" altLang="en-US" dirty="0" smtClean="0"/>
              <a:t>组件不是什么？</a:t>
            </a:r>
            <a:endParaRPr lang="zh-CN" altLang="en-US" dirty="0" smtClean="0"/>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smtClean="0"/>
              <a:t>  COM</a:t>
            </a:r>
            <a:r>
              <a:rPr lang="zh-CN" altLang="en-US" sz="2800" dirty="0"/>
              <a:t>组件不是一种计算机语言</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1"/>
              </a:rPr>
              <a:t>动态链接</a:t>
            </a:r>
            <a:r>
              <a:rPr lang="zh-CN" altLang="en-US" sz="2800" dirty="0"/>
              <a:t>的能力</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组件不是一个</a:t>
            </a:r>
            <a:r>
              <a:rPr lang="en-US" altLang="zh-CN" sz="2800" dirty="0"/>
              <a:t>API</a:t>
            </a:r>
            <a:r>
              <a:rPr lang="zh-CN" altLang="en-US" sz="2800" dirty="0"/>
              <a:t>函数</a:t>
            </a:r>
            <a:r>
              <a:rPr lang="zh-CN" altLang="en-US" sz="2800" dirty="0" smtClean="0"/>
              <a:t>集</a:t>
            </a:r>
            <a:r>
              <a:rPr lang="zh-CN" altLang="en-US" sz="2800" dirty="0" smtClean="0">
                <a:solidFill>
                  <a:srgbClr val="00B050"/>
                </a:solidFill>
              </a:rPr>
              <a:t>（</a:t>
            </a:r>
            <a:r>
              <a:rPr lang="zh-CN" altLang="en-US" sz="2800" dirty="0" smtClean="0">
                <a:solidFill>
                  <a:srgbClr val="00B050"/>
                </a:solidFill>
              </a:rPr>
              <a:t>接口）</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组件不是类</a:t>
            </a:r>
            <a:endParaRPr lang="zh-CN" alt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smtClean="0"/>
              <a:t>程序运行演示</a:t>
            </a:r>
            <a:endParaRPr lang="zh-CN" altLang="en-US" dirty="0" smtClean="0"/>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smtClean="0"/>
              <a:t>创建</a:t>
            </a:r>
            <a:r>
              <a:rPr lang="en-US" altLang="zh-CN" sz="3600" dirty="0" smtClean="0"/>
              <a:t>Word</a:t>
            </a:r>
            <a:r>
              <a:rPr lang="zh-CN" altLang="en-US" sz="3600" dirty="0" smtClean="0"/>
              <a:t>文档的小节</a:t>
            </a:r>
            <a:endParaRPr lang="en-US" altLang="zh-CN" sz="3600" dirty="0" smtClean="0"/>
          </a:p>
          <a:p>
            <a:pPr eaLnBrk="1" hangingPunct="1"/>
            <a:r>
              <a:rPr lang="zh-CN" altLang="en-US" sz="3600" dirty="0" smtClean="0"/>
              <a:t>插入摘要并设置文本格式</a:t>
            </a:r>
            <a:endParaRPr lang="en-US" altLang="zh-CN" sz="3600" dirty="0" smtClean="0"/>
          </a:p>
          <a:p>
            <a:pPr eaLnBrk="1" hangingPunct="1"/>
            <a:r>
              <a:rPr lang="zh-CN" altLang="en-US" sz="3600" dirty="0" smtClean="0"/>
              <a:t>插入目录</a:t>
            </a:r>
            <a:endParaRPr lang="en-US" altLang="zh-CN" sz="3600" dirty="0" smtClean="0"/>
          </a:p>
          <a:p>
            <a:pPr eaLnBrk="1" hangingPunct="1"/>
            <a:r>
              <a:rPr lang="zh-CN" altLang="en-US" sz="3600" dirty="0" smtClean="0"/>
              <a:t>插入第一章正文并设置格式</a:t>
            </a:r>
            <a:endParaRPr lang="en-US" altLang="zh-CN" sz="3600" dirty="0" smtClean="0"/>
          </a:p>
          <a:p>
            <a:pPr eaLnBrk="1" hangingPunct="1"/>
            <a:r>
              <a:rPr lang="zh-CN" altLang="en-US" sz="3600" dirty="0" smtClean="0"/>
              <a:t>插入表格并设置边框线型</a:t>
            </a:r>
            <a:endParaRPr lang="en-US" altLang="zh-CN" sz="3600" dirty="0" smtClean="0"/>
          </a:p>
          <a:p>
            <a:pPr eaLnBrk="1" hangingPunct="1"/>
            <a:r>
              <a:rPr lang="zh-CN" altLang="en-US" sz="3600" dirty="0" smtClean="0"/>
              <a:t>插入图片</a:t>
            </a:r>
            <a:endParaRPr lang="en-US" altLang="zh-CN" sz="3600" dirty="0" smtClean="0"/>
          </a:p>
          <a:p>
            <a:pPr eaLnBrk="1" hangingPunct="1"/>
            <a:r>
              <a:rPr lang="zh-CN" altLang="en-US" sz="3600" dirty="0" smtClean="0"/>
              <a:t>设置各小节的页眉页脚</a:t>
            </a:r>
            <a:endParaRPr lang="zh-CN" altLang="zh-CN" sz="36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
        <p:nvSpPr>
          <p:cNvPr id="2" name="文本框 1"/>
          <p:cNvSpPr txBox="1"/>
          <p:nvPr/>
        </p:nvSpPr>
        <p:spPr>
          <a:xfrm>
            <a:off x="8756650" y="5516245"/>
            <a:ext cx="2927350" cy="1076325"/>
          </a:xfrm>
          <a:prstGeom prst="rect">
            <a:avLst/>
          </a:prstGeom>
          <a:noFill/>
        </p:spPr>
        <p:txBody>
          <a:bodyPr wrap="square" rtlCol="0">
            <a:spAutoFit/>
          </a:bodyPr>
          <a:p>
            <a:pPr algn="ctr"/>
            <a:r>
              <a:rPr lang="zh-CN" altLang="en-US" sz="1600">
                <a:solidFill>
                  <a:srgbClr val="00B050"/>
                </a:solidFill>
                <a:latin typeface="微软雅黑" panose="020B0503020204020204" pitchFamily="34" charset="-122"/>
                <a:ea typeface="微软雅黑" panose="020B0503020204020204" pitchFamily="34" charset="-122"/>
              </a:rPr>
              <a:t>实验可做（</a:t>
            </a:r>
            <a:r>
              <a:rPr lang="en-US" altLang="zh-CN" sz="1600">
                <a:solidFill>
                  <a:srgbClr val="00B050"/>
                </a:solidFill>
                <a:latin typeface="微软雅黑" panose="020B0503020204020204" pitchFamily="34" charset="-122"/>
                <a:ea typeface="微软雅黑" panose="020B0503020204020204" pitchFamily="34" charset="-122"/>
              </a:rPr>
              <a:t>c#</a:t>
            </a:r>
            <a:r>
              <a:rPr lang="zh-CN" altLang="en-US" sz="1600">
                <a:solidFill>
                  <a:srgbClr val="00B050"/>
                </a:solidFill>
                <a:latin typeface="微软雅黑" panose="020B0503020204020204" pitchFamily="34" charset="-122"/>
                <a:ea typeface="微软雅黑" panose="020B0503020204020204" pitchFamily="34" charset="-122"/>
              </a:rPr>
              <a:t>）：点击相关部分进行加亮</a:t>
            </a:r>
            <a:endParaRPr lang="zh-CN" altLang="en-US" sz="1600">
              <a:solidFill>
                <a:srgbClr val="00B050"/>
              </a:solidFill>
              <a:latin typeface="微软雅黑" panose="020B0503020204020204" pitchFamily="34" charset="-122"/>
              <a:ea typeface="微软雅黑" panose="020B0503020204020204" pitchFamily="34" charset="-122"/>
            </a:endParaRPr>
          </a:p>
          <a:p>
            <a:pPr algn="ctr"/>
            <a:r>
              <a:rPr lang="zh-CN" altLang="en-US" sz="1600">
                <a:solidFill>
                  <a:srgbClr val="00B050"/>
                </a:solidFill>
                <a:latin typeface="微软雅黑" panose="020B0503020204020204" pitchFamily="34" charset="-122"/>
                <a:ea typeface="微软雅黑" panose="020B0503020204020204" pitchFamily="34" charset="-122"/>
              </a:rPr>
              <a:t>首要就是行标签</a:t>
            </a:r>
            <a:endParaRPr lang="zh-CN" altLang="en-US" sz="1600">
              <a:solidFill>
                <a:srgbClr val="00B050"/>
              </a:solidFill>
              <a:latin typeface="微软雅黑" panose="020B0503020204020204" pitchFamily="34" charset="-122"/>
              <a:ea typeface="微软雅黑" panose="020B0503020204020204" pitchFamily="34" charset="-122"/>
            </a:endParaRPr>
          </a:p>
          <a:p>
            <a:pPr algn="ctr"/>
            <a:r>
              <a:rPr lang="zh-CN" altLang="en-US" sz="1600">
                <a:solidFill>
                  <a:srgbClr val="00B050"/>
                </a:solidFill>
                <a:latin typeface="微软雅黑" panose="020B0503020204020204" pitchFamily="34" charset="-122"/>
                <a:ea typeface="微软雅黑" panose="020B0503020204020204" pitchFamily="34" charset="-122"/>
              </a:rPr>
              <a:t>实验报告可以详细说明</a:t>
            </a:r>
            <a:endParaRPr lang="zh-CN" altLang="en-US" sz="160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smtClean="0"/>
              <a:t>程序调试中的问题</a:t>
            </a:r>
            <a:endParaRPr lang="zh-CN" altLang="en-US" dirty="0" smtClean="0"/>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smtClean="0"/>
              <a:t>设置项目的输出路径 </a:t>
            </a:r>
            <a:r>
              <a:rPr lang="en-US" altLang="zh-CN" sz="3600" dirty="0" smtClean="0"/>
              <a:t>. </a:t>
            </a:r>
            <a:r>
              <a:rPr lang="zh-CN" altLang="en-US" sz="3600" dirty="0" smtClean="0"/>
              <a:t>代表当前路径</a:t>
            </a:r>
            <a:endParaRPr lang="zh-CN" altLang="en-US" sz="3600" dirty="0" smtClean="0"/>
          </a:p>
          <a:p>
            <a:pPr eaLnBrk="1" hangingPunct="1"/>
            <a:r>
              <a:rPr lang="zh-CN" altLang="en-US" sz="3600" dirty="0" smtClean="0"/>
              <a:t>读入文件是否存在</a:t>
            </a:r>
            <a:endParaRPr lang="zh-CN" altLang="en-US" sz="3600" dirty="0" smtClean="0"/>
          </a:p>
          <a:p>
            <a:pPr eaLnBrk="1" hangingPunct="1"/>
            <a:r>
              <a:rPr lang="zh-CN" altLang="en-US" sz="3600" dirty="0" smtClean="0"/>
              <a:t>掌握断点调试技能</a:t>
            </a:r>
            <a:endParaRPr lang="zh-CN" altLang="en-US" sz="3600" dirty="0" smtClean="0"/>
          </a:p>
          <a:p>
            <a:pPr eaLnBrk="1" hangingPunct="1"/>
            <a:r>
              <a:rPr lang="zh-CN" altLang="en-US" sz="3600" dirty="0" smtClean="0"/>
              <a:t>对</a:t>
            </a:r>
            <a:r>
              <a:rPr lang="en-US" altLang="zh-CN" sz="3600" dirty="0" smtClean="0"/>
              <a:t>Word</a:t>
            </a:r>
            <a:r>
              <a:rPr lang="zh-CN" altLang="en-US" sz="3600" dirty="0" smtClean="0"/>
              <a:t>文档当前位置的定位</a:t>
            </a:r>
            <a:endParaRPr lang="zh-CN" altLang="en-US" sz="3600" dirty="0" smtClean="0"/>
          </a:p>
          <a:p>
            <a:pPr eaLnBrk="1" hangingPunct="1"/>
            <a:r>
              <a:rPr lang="zh-CN" altLang="en-US" sz="3600" dirty="0" smtClean="0"/>
              <a:t>插入节类型与下一页区别</a:t>
            </a:r>
            <a:endParaRPr lang="zh-CN" altLang="en-US" sz="36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smtClean="0"/>
              <a:t>Excel</a:t>
            </a:r>
            <a:r>
              <a:rPr lang="zh-CN" altLang="en-US" dirty="0" smtClean="0"/>
              <a:t>对象模型</a:t>
            </a:r>
            <a:endParaRPr lang="zh-CN" altLang="en-US" dirty="0" smtClean="0"/>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smtClean="0"/>
              <a:t>Application</a:t>
            </a:r>
            <a:r>
              <a:rPr lang="zh-CN" altLang="en-US" sz="4000" dirty="0" smtClean="0"/>
              <a:t>对象</a:t>
            </a:r>
            <a:endParaRPr lang="zh-CN" altLang="en-US" sz="4000" dirty="0" smtClean="0"/>
          </a:p>
          <a:p>
            <a:pPr eaLnBrk="1" hangingPunct="1"/>
            <a:r>
              <a:rPr lang="en-US" altLang="zh-CN" sz="4000" dirty="0" smtClean="0"/>
              <a:t>Workbooks</a:t>
            </a:r>
            <a:r>
              <a:rPr lang="zh-CN" altLang="en-US" sz="4000" dirty="0" smtClean="0"/>
              <a:t>工作簿</a:t>
            </a:r>
            <a:endParaRPr lang="zh-CN" altLang="en-US" sz="4000" dirty="0" smtClean="0"/>
          </a:p>
          <a:p>
            <a:pPr eaLnBrk="1" hangingPunct="1"/>
            <a:r>
              <a:rPr lang="en-US" altLang="zh-CN" sz="4000" dirty="0" smtClean="0"/>
              <a:t>Worksheet</a:t>
            </a:r>
            <a:r>
              <a:rPr lang="zh-CN" altLang="en-US" sz="4000" dirty="0" smtClean="0"/>
              <a:t>工作表</a:t>
            </a:r>
            <a:endParaRPr lang="zh-CN" altLang="en-US" sz="4000" dirty="0" smtClean="0"/>
          </a:p>
          <a:p>
            <a:pPr eaLnBrk="1" hangingPunct="1"/>
            <a:r>
              <a:rPr lang="en-US" altLang="zh-CN" sz="4000" dirty="0" smtClean="0">
                <a:solidFill>
                  <a:srgbClr val="00B050"/>
                </a:solidFill>
              </a:rPr>
              <a:t>//</a:t>
            </a:r>
            <a:r>
              <a:rPr lang="zh-CN" altLang="en-US" sz="4000" dirty="0" smtClean="0">
                <a:solidFill>
                  <a:srgbClr val="00B050"/>
                </a:solidFill>
              </a:rPr>
              <a:t>类似数据库</a:t>
            </a:r>
            <a:r>
              <a:rPr lang="en-US" altLang="zh-CN" sz="4000" dirty="0" smtClean="0">
                <a:solidFill>
                  <a:srgbClr val="00B050"/>
                </a:solidFill>
              </a:rPr>
              <a:t>table</a:t>
            </a:r>
            <a:endParaRPr lang="zh-CN" altLang="en-US" sz="4000" dirty="0" smtClean="0"/>
          </a:p>
          <a:p>
            <a:pPr eaLnBrk="1" hangingPunct="1"/>
            <a:r>
              <a:rPr lang="en-US" altLang="zh-CN" sz="4000" dirty="0" smtClean="0"/>
              <a:t>Range</a:t>
            </a:r>
            <a:r>
              <a:rPr lang="zh-CN" altLang="en-US" sz="4000" dirty="0" smtClean="0"/>
              <a:t>对象 </a:t>
            </a:r>
            <a:endParaRPr lang="zh-CN" altLang="en-US" sz="4000" dirty="0" smtClean="0"/>
          </a:p>
          <a:p>
            <a:pPr eaLnBrk="1" hangingPunct="1"/>
            <a:r>
              <a:rPr lang="en-US" altLang="zh-CN" sz="4000" dirty="0" smtClean="0"/>
              <a:t>Charts</a:t>
            </a:r>
            <a:r>
              <a:rPr lang="zh-CN" altLang="en-US" sz="4000" dirty="0" smtClean="0"/>
              <a:t>图表</a:t>
            </a:r>
            <a:endParaRPr lang="zh-CN" altLang="en-US" sz="4000" dirty="0" smtClean="0"/>
          </a:p>
          <a:p>
            <a:pPr eaLnBrk="1" hangingPunct="1"/>
            <a:r>
              <a:rPr lang="en-US" altLang="zh-CN" dirty="0" smtClean="0">
                <a:solidFill>
                  <a:srgbClr val="00B050"/>
                </a:solidFill>
              </a:rPr>
              <a:t>excel</a:t>
            </a:r>
            <a:r>
              <a:rPr lang="zh-CN" altLang="en-US" dirty="0" smtClean="0">
                <a:solidFill>
                  <a:srgbClr val="00B050"/>
                </a:solidFill>
              </a:rPr>
              <a:t>是一个简单的数据库模型</a:t>
            </a:r>
            <a:endParaRPr lang="zh-CN" altLang="en-US" dirty="0" smtClean="0">
              <a:solidFill>
                <a:srgbClr val="00B050"/>
              </a:solidFill>
            </a:endParaRPr>
          </a:p>
        </p:txBody>
      </p:sp>
      <p:pic>
        <p:nvPicPr>
          <p:cNvPr id="6149" name="Picture 4" descr="Exce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endParaRPr lang="zh-CN" altLang="en-US" sz="2800" dirty="0"/>
          </a:p>
          <a:p>
            <a:pPr eaLnBrk="1" hangingPunct="1"/>
            <a:r>
              <a:rPr lang="zh-CN" altLang="en-US" sz="2800" dirty="0"/>
              <a:t>包含大量属性及方法，用于操作</a:t>
            </a:r>
            <a:r>
              <a:rPr lang="en-US" altLang="zh-CN" sz="2800" dirty="0"/>
              <a:t>Excel</a:t>
            </a:r>
            <a:r>
              <a:rPr lang="zh-CN" altLang="en-US" sz="2800" dirty="0"/>
              <a:t>表格</a:t>
            </a:r>
            <a:endParaRPr lang="zh-CN" altLang="en-US" sz="2800" dirty="0"/>
          </a:p>
          <a:p>
            <a:pPr lvl="1" eaLnBrk="1" hangingPunct="1"/>
            <a:r>
              <a:rPr lang="en-US" altLang="zh-CN" sz="2800" dirty="0"/>
              <a:t>Cells</a:t>
            </a:r>
            <a:r>
              <a:rPr lang="zh-CN" altLang="en-US" sz="2800" dirty="0"/>
              <a:t>属性</a:t>
            </a:r>
            <a:endParaRPr lang="zh-CN" altLang="en-US" sz="2800" dirty="0"/>
          </a:p>
          <a:p>
            <a:pPr lvl="1" eaLnBrk="1" hangingPunct="1"/>
            <a:r>
              <a:rPr lang="en-US" altLang="zh-CN" sz="2800" dirty="0"/>
              <a:t>Columns</a:t>
            </a:r>
            <a:r>
              <a:rPr lang="zh-CN" altLang="en-US" sz="2800" dirty="0"/>
              <a:t>属性</a:t>
            </a:r>
            <a:endParaRPr lang="zh-CN" altLang="en-US" sz="2800" dirty="0"/>
          </a:p>
          <a:p>
            <a:pPr lvl="1" eaLnBrk="1" hangingPunct="1"/>
            <a:r>
              <a:rPr lang="en-US" altLang="zh-CN" sz="2800" dirty="0"/>
              <a:t>Rows</a:t>
            </a:r>
            <a:r>
              <a:rPr lang="zh-CN" altLang="en-US" sz="2800" dirty="0"/>
              <a:t>属性</a:t>
            </a:r>
            <a:endParaRPr lang="zh-CN" altLang="en-US" sz="2800" dirty="0"/>
          </a:p>
          <a:p>
            <a:pPr eaLnBrk="1" hangingPunct="1"/>
            <a:endParaRPr lang="en-US" altLang="zh-CN"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smtClean="0"/>
              <a:t>Workbook</a:t>
            </a:r>
            <a:r>
              <a:rPr lang="zh-CN" altLang="en-US" sz="3600" dirty="0" smtClean="0"/>
              <a:t>对象代表</a:t>
            </a:r>
            <a:r>
              <a:rPr lang="en-US" altLang="zh-CN" sz="3600" dirty="0" smtClean="0"/>
              <a:t>Excel</a:t>
            </a:r>
            <a:r>
              <a:rPr lang="zh-CN" altLang="en-US" sz="3600" dirty="0" smtClean="0"/>
              <a:t>应用程序中当前打开的一个工作簿，包含在</a:t>
            </a:r>
            <a:r>
              <a:rPr lang="en-US" altLang="zh-CN" sz="3600" dirty="0" smtClean="0"/>
              <a:t>Workbooks</a:t>
            </a:r>
            <a:r>
              <a:rPr lang="zh-CN" altLang="en-US" sz="3600" dirty="0" smtClean="0"/>
              <a:t>集合中。可以通过</a:t>
            </a:r>
            <a:r>
              <a:rPr lang="en-US" altLang="zh-CN" sz="3600" dirty="0" smtClean="0"/>
              <a:t>Workbooks</a:t>
            </a:r>
            <a:r>
              <a:rPr lang="zh-CN" altLang="en-US" sz="3600" dirty="0" smtClean="0"/>
              <a:t>集合或表示当前活动工作簿的</a:t>
            </a:r>
            <a:r>
              <a:rPr lang="en-US" altLang="zh-CN" sz="3600" dirty="0" smtClean="0"/>
              <a:t>Active Workbook</a:t>
            </a:r>
            <a:r>
              <a:rPr lang="zh-CN" altLang="en-US" sz="3600" dirty="0" smtClean="0"/>
              <a:t>对象访问</a:t>
            </a:r>
            <a:r>
              <a:rPr lang="en-US" altLang="zh-CN" sz="3600" dirty="0" smtClean="0"/>
              <a:t>Workbook</a:t>
            </a:r>
            <a:r>
              <a:rPr lang="zh-CN" altLang="en-US" sz="3600" dirty="0" smtClean="0"/>
              <a:t>对象。</a:t>
            </a:r>
            <a:endParaRPr lang="zh-CN" altLang="en-US" sz="36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endParaRPr lang="zh-CN" altLang="en-US" sz="2400" dirty="0"/>
          </a:p>
          <a:p>
            <a:pPr eaLnBrk="1" hangingPunct="1">
              <a:lnSpc>
                <a:spcPct val="90000"/>
              </a:lnSpc>
            </a:pPr>
            <a:r>
              <a:rPr lang="en-US" altLang="zh-CN" sz="2400" dirty="0"/>
              <a:t>Open</a:t>
            </a:r>
            <a:r>
              <a:rPr lang="zh-CN" altLang="en-US" sz="2400" dirty="0"/>
              <a:t>方法 打开工作簿。</a:t>
            </a:r>
            <a:endParaRPr lang="zh-CN" altLang="en-US" sz="2400" dirty="0"/>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endParaRPr lang="zh-CN" altLang="en-US" sz="2400" dirty="0"/>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endParaRPr lang="zh-CN" altLang="en-US" sz="2400" dirty="0"/>
          </a:p>
          <a:p>
            <a:pPr eaLnBrk="1" hangingPunct="1">
              <a:lnSpc>
                <a:spcPct val="90000"/>
              </a:lnSpc>
            </a:pPr>
            <a:r>
              <a:rPr lang="en-US" altLang="zh-CN" sz="2400" dirty="0" err="1"/>
              <a:t>SaveAs</a:t>
            </a:r>
            <a:r>
              <a:rPr lang="zh-CN" altLang="en-US" sz="2400" dirty="0"/>
              <a:t>方法 首次保存工作簿或用另一名称保存工作簿。</a:t>
            </a:r>
            <a:endParaRPr lang="zh-CN" altLang="en-US" sz="2400" dirty="0"/>
          </a:p>
          <a:p>
            <a:pPr eaLnBrk="1" hangingPunct="1">
              <a:lnSpc>
                <a:spcPct val="90000"/>
              </a:lnSpc>
            </a:pPr>
            <a:r>
              <a:rPr lang="en-US" altLang="zh-CN" sz="2400" dirty="0"/>
              <a:t>Close</a:t>
            </a:r>
            <a:r>
              <a:rPr lang="zh-CN" altLang="en-US" sz="2400" dirty="0"/>
              <a:t>方法 关闭工作簿。</a:t>
            </a:r>
            <a:endParaRPr lang="zh-CN" altLang="en-US" sz="2400" dirty="0"/>
          </a:p>
          <a:p>
            <a:pPr eaLnBrk="1" hangingPunct="1">
              <a:lnSpc>
                <a:spcPct val="90000"/>
              </a:lnSpc>
            </a:pPr>
            <a:r>
              <a:rPr lang="en-US" altLang="zh-CN" sz="2400" dirty="0" err="1"/>
              <a:t>PrintOut</a:t>
            </a:r>
            <a:r>
              <a:rPr lang="zh-CN" altLang="en-US" sz="2400" dirty="0"/>
              <a:t>方法 打印工作簿</a:t>
            </a:r>
            <a:endParaRPr lang="zh-CN" altLang="en-US"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smtClean="0"/>
              <a:t>新建</a:t>
            </a:r>
            <a:r>
              <a:rPr lang="en-US" altLang="zh-CN" dirty="0" err="1" smtClean="0"/>
              <a:t>WorkBook</a:t>
            </a:r>
            <a:endParaRPr lang="en-US" altLang="zh-CN" dirty="0" smtClean="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smtClean="0"/>
              <a:t>WorkBooks.Add</a:t>
            </a:r>
            <a:endParaRPr lang="en-US" altLang="zh-CN" sz="3200" dirty="0" smtClean="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打开</a:t>
            </a:r>
            <a:r>
              <a:rPr lang="en-US" altLang="zh-CN" dirty="0" err="1" smtClean="0"/>
              <a:t>WorkBook</a:t>
            </a:r>
            <a:endParaRPr lang="en-US" altLang="zh-CN" dirty="0" smtClean="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smtClean="0"/>
              <a:t>Workbooks.Open</a:t>
            </a:r>
            <a:r>
              <a:rPr lang="en-US" altLang="zh-CN" sz="2800" dirty="0" smtClean="0"/>
              <a:t>("C:\MyFolder\MyBook.xlsx") </a:t>
            </a:r>
            <a:endParaRPr lang="en-US" altLang="zh-CN" sz="28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smtClean="0"/>
              <a:t>Worksheet</a:t>
            </a:r>
            <a:r>
              <a:rPr lang="zh-CN" altLang="en-US" dirty="0" smtClean="0"/>
              <a:t>工作表</a:t>
            </a:r>
            <a:endParaRPr lang="zh-CN" altLang="en-US" dirty="0" smtClean="0"/>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smtClean="0"/>
              <a:t>Sheets</a:t>
            </a:r>
            <a:r>
              <a:rPr lang="zh-CN" altLang="en-US" sz="3600" dirty="0" smtClean="0"/>
              <a:t>集合表示工作簿中所有的工作表。可以通过</a:t>
            </a:r>
            <a:r>
              <a:rPr lang="en-US" altLang="zh-CN" sz="3600" dirty="0" smtClean="0"/>
              <a:t>Sheets</a:t>
            </a:r>
            <a:r>
              <a:rPr lang="zh-CN" altLang="en-US" sz="3600" dirty="0" smtClean="0"/>
              <a:t>集合来访问、激活、增加、更名和删除工作表。一个</a:t>
            </a:r>
            <a:r>
              <a:rPr lang="en-US" altLang="zh-CN" sz="3600" dirty="0" smtClean="0"/>
              <a:t>Worksheet</a:t>
            </a:r>
            <a:r>
              <a:rPr lang="zh-CN" altLang="en-US" sz="3600" dirty="0" smtClean="0"/>
              <a:t>对象代表一个工作表。</a:t>
            </a:r>
            <a:endParaRPr lang="zh-CN" altLang="en-US" sz="36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smtClean="0"/>
              <a:t>Worksheet</a:t>
            </a:r>
            <a:r>
              <a:rPr lang="zh-CN" altLang="en-US" dirty="0" smtClean="0"/>
              <a:t>工作表</a:t>
            </a:r>
            <a:endParaRPr lang="zh-CN" altLang="en-US" dirty="0" smtClean="0"/>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endParaRPr lang="en-US" altLang="en-US" sz="2800" dirty="0"/>
          </a:p>
          <a:p>
            <a:pPr eaLnBrk="1" hangingPunct="1"/>
            <a:r>
              <a:rPr lang="en-US" altLang="en-US" sz="2800" dirty="0" err="1"/>
              <a:t>Name属性</a:t>
            </a:r>
            <a:r>
              <a:rPr lang="en-US" altLang="en-US" sz="2800" dirty="0"/>
              <a:t> </a:t>
            </a:r>
            <a:r>
              <a:rPr lang="en-US" altLang="en-US" sz="2800" dirty="0" err="1"/>
              <a:t>工作表更名</a:t>
            </a:r>
            <a:r>
              <a:rPr lang="en-US" altLang="en-US" sz="2800" dirty="0"/>
              <a:t>。</a:t>
            </a:r>
            <a:endParaRPr lang="en-US" altLang="en-US" sz="2800" dirty="0"/>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endParaRPr lang="en-US" altLang="en-US" sz="2800" dirty="0"/>
          </a:p>
          <a:p>
            <a:pPr eaLnBrk="1" hangingPunct="1"/>
            <a:r>
              <a:rPr lang="en-US" altLang="en-US" sz="2800" dirty="0" err="1"/>
              <a:t>Select方法</a:t>
            </a:r>
            <a:r>
              <a:rPr lang="en-US" altLang="en-US" sz="2800" dirty="0"/>
              <a:t> </a:t>
            </a:r>
            <a:r>
              <a:rPr lang="en-US" altLang="en-US" sz="2800" dirty="0" err="1"/>
              <a:t>选择工作表</a:t>
            </a:r>
            <a:r>
              <a:rPr lang="en-US" altLang="en-US" sz="2800" dirty="0"/>
              <a:t>。</a:t>
            </a:r>
            <a:endParaRPr lang="en-US" altLang="en-US" sz="2800" dirty="0"/>
          </a:p>
          <a:p>
            <a:pPr eaLnBrk="1" hangingPunct="1"/>
            <a:r>
              <a:rPr lang="en-US" altLang="en-US" sz="2800" dirty="0" err="1"/>
              <a:t>Copy方法</a:t>
            </a:r>
            <a:r>
              <a:rPr lang="en-US" altLang="en-US" sz="2800" dirty="0"/>
              <a:t> </a:t>
            </a:r>
            <a:r>
              <a:rPr lang="en-US" altLang="en-US" sz="2800" dirty="0" err="1"/>
              <a:t>复制工作表</a:t>
            </a:r>
            <a:r>
              <a:rPr lang="en-US" altLang="en-US" sz="2800" dirty="0"/>
              <a:t>。</a:t>
            </a:r>
            <a:endParaRPr lang="en-US" altLang="en-US" sz="2800" dirty="0"/>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endParaRPr lang="en-US" altLang="en-US" sz="2800" dirty="0"/>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endParaRPr lang="en-US" altLang="en-US" sz="2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smtClean="0"/>
              <a:t>引用</a:t>
            </a:r>
            <a:r>
              <a:rPr lang="en-US" altLang="zh-CN" dirty="0" smtClean="0"/>
              <a:t>Worksheets</a:t>
            </a:r>
            <a:endParaRPr lang="en-US" altLang="zh-CN" dirty="0" smtClean="0"/>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Worksheets(1).Activate </a:t>
            </a:r>
            <a:endParaRPr lang="en-US" altLang="zh-CN" sz="2800" dirty="0" smtClean="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Worksheets("Sheet1").Activate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smtClean="0"/>
              <a:t>什么是接口？</a:t>
            </a:r>
            <a:endParaRPr lang="zh-CN" altLang="en-US" dirty="0" smtClean="0"/>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smtClean="0"/>
              <a:t>  接口是不同</a:t>
            </a:r>
            <a:r>
              <a:rPr lang="zh-CN" altLang="en-US" dirty="0"/>
              <a:t>对象间</a:t>
            </a:r>
            <a:r>
              <a:rPr lang="zh-CN" altLang="en-US" dirty="0" smtClean="0"/>
              <a:t>的连接方法</a:t>
            </a:r>
            <a:r>
              <a:rPr lang="zh-CN" altLang="en-US" dirty="0" smtClean="0">
                <a:solidFill>
                  <a:srgbClr val="00B050"/>
                </a:solidFill>
              </a:rPr>
              <a:t>（组件的角度去看）</a:t>
            </a:r>
            <a:endParaRPr lang="zh-CN" altLang="en-US" dirty="0">
              <a:solidFill>
                <a:srgbClr val="00B050"/>
              </a:solidFill>
            </a:endParaRPr>
          </a:p>
          <a:p>
            <a:pPr>
              <a:buFont typeface="Wingdings" panose="05000000000000000000" pitchFamily="2" charset="2"/>
              <a:buChar char="p"/>
            </a:pPr>
            <a:r>
              <a:rPr lang="zh-CN" altLang="en-US" dirty="0" smtClean="0"/>
              <a:t>  </a:t>
            </a:r>
            <a:r>
              <a:rPr lang="zh-CN" altLang="en-US" dirty="0"/>
              <a:t>程序</a:t>
            </a:r>
            <a:r>
              <a:rPr lang="zh-CN" altLang="en-US" dirty="0" smtClean="0"/>
              <a:t>通过</a:t>
            </a:r>
            <a:r>
              <a:rPr lang="zh-CN" altLang="en-US" dirty="0"/>
              <a:t>一组</a:t>
            </a:r>
            <a:r>
              <a:rPr lang="zh-CN" altLang="en-US" dirty="0" smtClean="0"/>
              <a:t>函数进行连接，从而定义</a:t>
            </a:r>
            <a:r>
              <a:rPr lang="zh-CN" altLang="en-US" dirty="0"/>
              <a:t>了</a:t>
            </a:r>
            <a:r>
              <a:rPr lang="zh-CN" altLang="en-US" dirty="0" smtClean="0"/>
              <a:t>程序不同部分间的接口</a:t>
            </a:r>
            <a:endParaRPr lang="zh-CN" altLang="en-US" dirty="0"/>
          </a:p>
          <a:p>
            <a:pPr lvl="1"/>
            <a:r>
              <a:rPr lang="en-US" altLang="zh-CN" dirty="0" smtClean="0"/>
              <a:t>DLL</a:t>
            </a:r>
            <a:r>
              <a:rPr lang="zh-CN" altLang="en-US" dirty="0" smtClean="0"/>
              <a:t>接口是其所</a:t>
            </a:r>
            <a:r>
              <a:rPr lang="zh-CN" altLang="en-US" dirty="0"/>
              <a:t>输出</a:t>
            </a:r>
            <a:r>
              <a:rPr lang="zh-CN" altLang="en-US" dirty="0" smtClean="0"/>
              <a:t>的函数</a:t>
            </a:r>
            <a:endParaRPr lang="zh-CN" altLang="en-US" dirty="0"/>
          </a:p>
          <a:p>
            <a:pPr lvl="1"/>
            <a:r>
              <a:rPr lang="en-US" altLang="zh-CN" dirty="0"/>
              <a:t>C++</a:t>
            </a:r>
            <a:r>
              <a:rPr lang="zh-CN" altLang="en-US" dirty="0"/>
              <a:t>类的接口就是该类的成员函数</a:t>
            </a:r>
            <a:r>
              <a:rPr lang="zh-CN" altLang="en-US" dirty="0" smtClean="0"/>
              <a:t>集</a:t>
            </a:r>
            <a:endParaRPr lang="zh-CN" altLang="en-US" dirty="0"/>
          </a:p>
          <a:p>
            <a:pPr lvl="1"/>
            <a:r>
              <a:rPr lang="en-US" altLang="zh-CN" dirty="0" smtClean="0"/>
              <a:t>COM</a:t>
            </a:r>
            <a:r>
              <a:rPr lang="zh-CN" altLang="en-US" dirty="0" smtClean="0"/>
              <a:t>接口</a:t>
            </a:r>
            <a:r>
              <a:rPr lang="zh-CN" altLang="en-US" dirty="0"/>
              <a:t>是一组由组件实现的提供给客户使用的函数</a:t>
            </a:r>
            <a:r>
              <a:rPr lang="zh-CN" altLang="en-US" dirty="0">
                <a:solidFill>
                  <a:srgbClr val="00B050"/>
                </a:solidFill>
              </a:rPr>
              <a:t>（组件</a:t>
            </a:r>
            <a:r>
              <a:rPr lang="en-US" altLang="zh-CN" dirty="0">
                <a:solidFill>
                  <a:srgbClr val="00B050"/>
                </a:solidFill>
              </a:rPr>
              <a:t>---C/S</a:t>
            </a:r>
            <a:r>
              <a:rPr lang="zh-CN" altLang="en-US" dirty="0">
                <a:solidFill>
                  <a:srgbClr val="00B050"/>
                </a:solidFill>
              </a:rPr>
              <a:t>架构）</a:t>
            </a:r>
            <a:endParaRPr lang="zh-CN" altLang="en-US" dirty="0">
              <a:solidFill>
                <a:srgbClr val="00B05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smtClean="0"/>
              <a:t>Range</a:t>
            </a:r>
            <a:r>
              <a:rPr lang="zh-CN" altLang="en-US" dirty="0" smtClean="0"/>
              <a:t>对象 </a:t>
            </a:r>
            <a:endParaRPr lang="zh-CN" altLang="en-US" dirty="0" smtClean="0"/>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smtClean="0">
                <a:latin typeface="微软雅黑" panose="020B0503020204020204" pitchFamily="34" charset="-122"/>
                <a:ea typeface="微软雅黑" panose="020B0503020204020204" pitchFamily="34" charset="-122"/>
              </a:rPr>
              <a:t>Range</a:t>
            </a:r>
            <a:r>
              <a:rPr lang="zh-CN" altLang="en-US" sz="2400" dirty="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smtClean="0"/>
              <a:t>Range</a:t>
            </a:r>
            <a:r>
              <a:rPr lang="zh-CN" altLang="en-US" sz="3200" dirty="0" smtClean="0"/>
              <a:t>对象 </a:t>
            </a:r>
            <a:endParaRPr lang="zh-CN" altLang="en-US" sz="3200" dirty="0" smtClean="0"/>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endParaRPr lang="en-US" altLang="en-US" sz="2000" dirty="0"/>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endParaRPr lang="en-US" altLang="en-US" sz="2000" dirty="0"/>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endParaRPr lang="en-US" altLang="en-US" sz="2000" dirty="0"/>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endParaRPr lang="en-US" altLang="en-US" sz="2000" dirty="0"/>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endParaRPr lang="en-US" altLang="en-US" sz="2000" dirty="0"/>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endParaRPr lang="en-US" altLang="en-US" sz="2000" dirty="0"/>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endParaRPr lang="en-US" altLang="en-US" sz="2000" dirty="0"/>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endParaRPr lang="en-US" altLang="en-US" sz="2000" dirty="0"/>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endParaRPr lang="en-US" altLang="en-US" sz="2000" dirty="0"/>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smtClean="0"/>
              <a:t>引用单元格范围</a:t>
            </a:r>
            <a:endParaRPr lang="zh-CN" altLang="en-US" sz="3200" dirty="0" smtClean="0"/>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  Workbooks("Book1").Sheets("Sheet1").Range("A1:D5")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smtClean="0"/>
              <a:t>Charts</a:t>
            </a:r>
            <a:r>
              <a:rPr lang="zh-CN" altLang="en-US" sz="3200" dirty="0" smtClean="0"/>
              <a:t>图表</a:t>
            </a:r>
            <a:endParaRPr lang="zh-CN" altLang="en-US" sz="3200" dirty="0" smtClean="0"/>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endParaRPr lang="en-US" altLang="en-US" sz="2800" dirty="0"/>
          </a:p>
          <a:p>
            <a:pPr eaLnBrk="1" hangingPunct="1"/>
            <a:r>
              <a:rPr lang="en-US" altLang="en-US" sz="2800" dirty="0" err="1"/>
              <a:t>PrineOut方法</a:t>
            </a:r>
            <a:r>
              <a:rPr lang="en-US" altLang="en-US" sz="2800" dirty="0"/>
              <a:t> </a:t>
            </a:r>
            <a:r>
              <a:rPr lang="en-US" altLang="en-US" sz="2800" dirty="0" err="1"/>
              <a:t>打印图表</a:t>
            </a:r>
            <a:r>
              <a:rPr lang="en-US" altLang="en-US" sz="2800" dirty="0"/>
              <a:t>。</a:t>
            </a:r>
            <a:endParaRPr lang="en-US" altLang="en-US" sz="2800" dirty="0"/>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smtClean="0">
                <a:latin typeface="微软雅黑" panose="020B0503020204020204" pitchFamily="34" charset="-122"/>
                <a:ea typeface="微软雅黑" panose="020B0503020204020204" pitchFamily="34" charset="-122"/>
              </a:rPr>
              <a:t>Chart</a:t>
            </a:r>
            <a:r>
              <a:rPr lang="zh-CN" altLang="en-US" sz="2400" dirty="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包含于</a:t>
            </a:r>
            <a:r>
              <a:rPr lang="en-US" altLang="zh-CN" sz="2400" dirty="0" err="1" smtClean="0">
                <a:latin typeface="微软雅黑" panose="020B0503020204020204" pitchFamily="34" charset="-122"/>
                <a:ea typeface="微软雅黑" panose="020B0503020204020204" pitchFamily="34" charset="-122"/>
              </a:rPr>
              <a:t>ChartObject</a:t>
            </a:r>
            <a:r>
              <a:rPr lang="zh-CN" altLang="en-US" sz="2400" dirty="0" smtClean="0">
                <a:latin typeface="微软雅黑" panose="020B0503020204020204" pitchFamily="34" charset="-122"/>
                <a:ea typeface="微软雅黑" panose="020B0503020204020204" pitchFamily="34" charset="-122"/>
              </a:rPr>
              <a:t>对象中</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也可为分立的图表工作表。</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smtClean="0"/>
              <a:t>WorksheetFunction</a:t>
            </a:r>
            <a:r>
              <a:rPr lang="zh-CN" altLang="en-US" sz="3200" dirty="0" smtClean="0"/>
              <a:t>对象 </a:t>
            </a:r>
            <a:endParaRPr lang="zh-CN" altLang="en-US" sz="3200" dirty="0" smtClean="0"/>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单元格的公式</a:t>
            </a:r>
            <a:endParaRPr lang="zh-CN" altLang="en-US" dirty="0" smtClean="0"/>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latin typeface="微软雅黑" panose="020B0503020204020204" pitchFamily="34" charset="-122"/>
                <a:ea typeface="微软雅黑" panose="020B0503020204020204" pitchFamily="34" charset="-122"/>
              </a:rPr>
              <a:t>Worksheets("Sheet1").Range("A1:B3").Formula = "=RAND()"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smtClean="0"/>
              <a:t>程序添加</a:t>
            </a:r>
            <a:r>
              <a:rPr lang="en-US" altLang="zh-CN" dirty="0" smtClean="0"/>
              <a:t>Excel</a:t>
            </a:r>
            <a:r>
              <a:rPr lang="zh-CN" altLang="en-US" dirty="0" smtClean="0"/>
              <a:t>对象引用</a:t>
            </a:r>
            <a:endParaRPr lang="zh-CN" altLang="en-US" dirty="0" smtClean="0"/>
          </a:p>
        </p:txBody>
      </p:sp>
      <p:pic>
        <p:nvPicPr>
          <p:cNvPr id="2" name="图片 1"/>
          <p:cNvPicPr>
            <a:picLocks noChangeAspect="1"/>
          </p:cNvPicPr>
          <p:nvPr/>
        </p:nvPicPr>
        <p:blipFill>
          <a:blip r:embed="rId1"/>
          <a:stretch>
            <a:fillRect/>
          </a:stretch>
        </p:blipFill>
        <p:spPr>
          <a:xfrm>
            <a:off x="1631491" y="2537023"/>
            <a:ext cx="8952118" cy="3747727"/>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读入文本</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添加单元格内容</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设置单元格颜色</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设置行宽列宽</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插入图表</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关闭</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设置数据源</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添加图表</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lvl="1"/>
            <a:r>
              <a:rPr lang="en-US" altLang="zh-CN" sz="2600" dirty="0" smtClean="0">
                <a:latin typeface="微软雅黑" panose="020B0503020204020204" pitchFamily="34" charset="-122"/>
                <a:ea typeface="微软雅黑" panose="020B0503020204020204" pitchFamily="34" charset="-122"/>
              </a:rPr>
              <a:t>MsExcel.XlChartType.xl3DColumn</a:t>
            </a:r>
            <a:r>
              <a:rPr lang="en-US" altLang="zh-CN" sz="2600" dirty="0">
                <a:latin typeface="微软雅黑" panose="020B0503020204020204" pitchFamily="34" charset="-122"/>
                <a:ea typeface="微软雅黑" panose="020B0503020204020204" pitchFamily="34" charset="-122"/>
              </a:rPr>
              <a:t>,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
        <p:nvSpPr>
          <p:cNvPr id="2" name="文本框 1"/>
          <p:cNvSpPr txBox="1"/>
          <p:nvPr/>
        </p:nvSpPr>
        <p:spPr>
          <a:xfrm>
            <a:off x="9006840" y="1652270"/>
            <a:ext cx="2798445" cy="1198880"/>
          </a:xfrm>
          <a:prstGeom prst="rect">
            <a:avLst/>
          </a:prstGeom>
          <a:noFill/>
        </p:spPr>
        <p:txBody>
          <a:bodyPr wrap="square" rtlCol="0">
            <a:spAutoFit/>
          </a:bodyPr>
          <a:p>
            <a:pPr algn="ctr"/>
            <a:r>
              <a:rPr lang="zh-CN" altLang="en-US" sz="1800">
                <a:solidFill>
                  <a:srgbClr val="00B050"/>
                </a:solidFill>
                <a:latin typeface="微软雅黑" panose="020B0503020204020204" pitchFamily="34" charset="-122"/>
                <a:ea typeface="微软雅黑" panose="020B0503020204020204" pitchFamily="34" charset="-122"/>
              </a:rPr>
              <a:t>可作为实验结课</a:t>
            </a:r>
            <a:endParaRPr lang="zh-CN" altLang="en-US" sz="1800">
              <a:solidFill>
                <a:srgbClr val="00B050"/>
              </a:solidFill>
              <a:latin typeface="微软雅黑" panose="020B0503020204020204" pitchFamily="34" charset="-122"/>
              <a:ea typeface="微软雅黑" panose="020B0503020204020204" pitchFamily="34" charset="-122"/>
            </a:endParaRPr>
          </a:p>
          <a:p>
            <a:pPr algn="ctr"/>
            <a:r>
              <a:rPr lang="zh-CN" altLang="en-US" sz="1800">
                <a:solidFill>
                  <a:srgbClr val="00B050"/>
                </a:solidFill>
                <a:latin typeface="微软雅黑" panose="020B0503020204020204" pitchFamily="34" charset="-122"/>
                <a:ea typeface="微软雅黑" panose="020B0503020204020204" pitchFamily="34" charset="-122"/>
              </a:rPr>
              <a:t>想法：给每一个学生生成科目成绩雷达图，直观感受清晰简易</a:t>
            </a:r>
            <a:endParaRPr lang="zh-CN" altLang="en-US" sz="180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smtClean="0"/>
              <a:t>上机练习作业</a:t>
            </a:r>
            <a:endParaRPr lang="zh-CN" altLang="en-US" dirty="0" smtClean="0"/>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en-US" altLang="zh-CN" sz="2200" dirty="0" smtClean="0"/>
              <a:t>. </a:t>
            </a:r>
            <a:r>
              <a:rPr lang="zh-CN" altLang="en-US" sz="2200" dirty="0" smtClean="0"/>
              <a:t>添加</a:t>
            </a:r>
            <a:r>
              <a:rPr lang="zh-CN" altLang="en-US" sz="2200" dirty="0"/>
              <a:t>新的章节，并添加参考文献部分。</a:t>
            </a:r>
            <a:endParaRPr lang="en-US" altLang="zh-CN" sz="2200" dirty="0"/>
          </a:p>
          <a:p>
            <a:pPr lvl="1"/>
            <a:r>
              <a:rPr lang="en-US" altLang="zh-CN" sz="2200" dirty="0"/>
              <a:t>2. </a:t>
            </a:r>
            <a:r>
              <a:rPr lang="zh-CN" altLang="en-US" sz="2200" dirty="0"/>
              <a:t>实现在文档中添加艺术字。</a:t>
            </a:r>
            <a:endParaRPr lang="zh-CN" altLang="en-US" sz="2200" dirty="0"/>
          </a:p>
          <a:p>
            <a:pPr lvl="1"/>
            <a:r>
              <a:rPr lang="en-US" altLang="zh-CN" sz="2200" dirty="0"/>
              <a:t>3. </a:t>
            </a:r>
            <a:r>
              <a:rPr lang="zh-CN" altLang="en-US" sz="2200" dirty="0"/>
              <a:t>向每小节页眉添加文本信息。</a:t>
            </a:r>
            <a:endParaRPr lang="zh-CN" altLang="en-US" sz="2200" dirty="0"/>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endParaRPr lang="zh-CN" altLang="en-US"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smtClean="0"/>
              <a:t>接口是如何实现的？</a:t>
            </a:r>
            <a:endParaRPr lang="zh-CN" altLang="en-US" dirty="0" smtClean="0"/>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smtClean="0"/>
              <a:t>  组件</a:t>
            </a:r>
            <a:r>
              <a:rPr lang="zh-CN" altLang="en-US" sz="2400" dirty="0"/>
              <a:t>可以支持任意数目的</a:t>
            </a:r>
            <a:r>
              <a:rPr lang="zh-CN" altLang="en-US" sz="2400" dirty="0" smtClean="0"/>
              <a:t>接口</a:t>
            </a:r>
            <a:endParaRPr lang="zh-CN" altLang="en-US" sz="2400" dirty="0"/>
          </a:p>
          <a:p>
            <a:pPr>
              <a:buFont typeface="Wingdings" panose="05000000000000000000" pitchFamily="2" charset="2"/>
              <a:buChar char="p"/>
            </a:pPr>
            <a:r>
              <a:rPr lang="zh-CN" altLang="en-US" sz="2400" dirty="0" smtClean="0"/>
              <a:t>  </a:t>
            </a:r>
            <a:r>
              <a:rPr lang="zh-CN" altLang="en-US" sz="2400" dirty="0" smtClean="0">
                <a:solidFill>
                  <a:srgbClr val="FF0000"/>
                </a:solidFill>
              </a:rPr>
              <a:t>接口应具有不变性，组件</a:t>
            </a:r>
            <a:r>
              <a:rPr lang="zh-CN" altLang="en-US" sz="2400" dirty="0">
                <a:solidFill>
                  <a:srgbClr val="FF0000"/>
                </a:solidFill>
              </a:rPr>
              <a:t>升级</a:t>
            </a:r>
            <a:r>
              <a:rPr lang="zh-CN" altLang="en-US" sz="2400" dirty="0" smtClean="0">
                <a:solidFill>
                  <a:srgbClr val="FF0000"/>
                </a:solidFill>
              </a:rPr>
              <a:t>时不</a:t>
            </a:r>
            <a:r>
              <a:rPr lang="zh-CN" altLang="en-US" sz="2400" dirty="0">
                <a:solidFill>
                  <a:srgbClr val="FF0000"/>
                </a:solidFill>
              </a:rPr>
              <a:t>应该修改原来的接口，而是添加新的</a:t>
            </a:r>
            <a:r>
              <a:rPr lang="zh-CN" altLang="en-US" sz="2400" dirty="0" smtClean="0">
                <a:solidFill>
                  <a:srgbClr val="FF0000"/>
                </a:solidFill>
              </a:rPr>
              <a:t>接口</a:t>
            </a:r>
            <a:endParaRPr lang="en-US" altLang="zh-CN" sz="2400" dirty="0" smtClean="0"/>
          </a:p>
          <a:p>
            <a:pPr lvl="1"/>
            <a:r>
              <a:rPr lang="en-US" altLang="zh-CN" sz="2000" dirty="0" smtClean="0"/>
              <a:t> COM</a:t>
            </a:r>
            <a:r>
              <a:rPr lang="zh-CN" altLang="en-US" sz="2000" dirty="0"/>
              <a:t>接口在</a:t>
            </a:r>
            <a:r>
              <a:rPr lang="en-US" altLang="zh-CN" sz="2000" dirty="0"/>
              <a:t>C++</a:t>
            </a:r>
            <a:r>
              <a:rPr lang="zh-CN" altLang="en-US" sz="2000" dirty="0"/>
              <a:t>中是用纯抽象基类</a:t>
            </a:r>
            <a:r>
              <a:rPr lang="zh-CN" altLang="en-US" sz="2000" dirty="0" smtClean="0"/>
              <a:t>实现</a:t>
            </a:r>
            <a:endParaRPr lang="zh-CN" altLang="en-US" sz="2000" dirty="0"/>
          </a:p>
          <a:p>
            <a:pPr lvl="1"/>
            <a:r>
              <a:rPr lang="zh-CN" altLang="en-US" sz="2000" dirty="0" smtClean="0"/>
              <a:t> 一</a:t>
            </a:r>
            <a:r>
              <a:rPr lang="zh-CN" altLang="en-US" sz="2000" dirty="0"/>
              <a:t>个</a:t>
            </a:r>
            <a:r>
              <a:rPr lang="en-US" altLang="zh-CN" sz="2000" dirty="0"/>
              <a:t>COM</a:t>
            </a:r>
            <a:r>
              <a:rPr lang="zh-CN" altLang="en-US" sz="2000" dirty="0"/>
              <a:t>组件可以支多个</a:t>
            </a:r>
            <a:r>
              <a:rPr lang="zh-CN" altLang="en-US" sz="2000" dirty="0" smtClean="0"/>
              <a:t>接口</a:t>
            </a:r>
            <a:endParaRPr lang="zh-CN" altLang="en-US" sz="2000" dirty="0"/>
          </a:p>
          <a:p>
            <a:pPr lvl="1"/>
            <a:r>
              <a:rPr lang="zh-CN" altLang="en-US" sz="2000" dirty="0" smtClean="0"/>
              <a:t> 一</a:t>
            </a:r>
            <a:r>
              <a:rPr lang="zh-CN" altLang="en-US" sz="2000" dirty="0"/>
              <a:t>个</a:t>
            </a:r>
            <a:r>
              <a:rPr lang="en-US" altLang="zh-CN" sz="2000" dirty="0"/>
              <a:t>C++</a:t>
            </a:r>
            <a:r>
              <a:rPr lang="zh-CN" altLang="en-US" sz="2000" dirty="0"/>
              <a:t>类可以使用</a:t>
            </a:r>
            <a:r>
              <a:rPr lang="zh-CN" altLang="en-US" sz="2000" dirty="0">
                <a:hlinkClick r:id="rId1"/>
              </a:rPr>
              <a:t>多重继承</a:t>
            </a:r>
            <a:r>
              <a:rPr lang="zh-CN" altLang="en-US" sz="2000" dirty="0"/>
              <a:t>来实现一个支持多个</a:t>
            </a:r>
            <a:r>
              <a:rPr lang="zh-CN" altLang="en-US" sz="2000" dirty="0">
                <a:solidFill>
                  <a:srgbClr val="00B050"/>
                </a:solidFill>
              </a:rPr>
              <a:t>（多种）</a:t>
            </a:r>
            <a:r>
              <a:rPr lang="zh-CN" altLang="en-US" sz="2000" dirty="0"/>
              <a:t>接口的</a:t>
            </a:r>
            <a:r>
              <a:rPr lang="zh-CN" altLang="en-US" sz="2000" dirty="0" smtClean="0"/>
              <a:t>组件</a:t>
            </a:r>
            <a:endParaRPr lang="zh-CN" altLang="en-US" sz="2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endParaRPr lang="zh-CN" altLang="en-US" dirty="0" smtClean="0"/>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smtClean="0"/>
              <a:t>  DLL</a:t>
            </a:r>
            <a:r>
              <a:rPr lang="zh-CN" altLang="en-US" sz="2800" dirty="0"/>
              <a:t>是对静态连接的一种改进，带来了更细的开发</a:t>
            </a:r>
            <a:r>
              <a:rPr lang="zh-CN" altLang="en-US" sz="2800" dirty="0" smtClean="0"/>
              <a:t>分工，包括二进制如何交互的问题，尤其是当</a:t>
            </a:r>
            <a:r>
              <a:rPr lang="en-US" altLang="zh-CN" sz="2800" dirty="0" smtClean="0"/>
              <a:t>DLL</a:t>
            </a:r>
            <a:r>
              <a:rPr lang="zh-CN" altLang="en-US" sz="2800" dirty="0" smtClean="0"/>
              <a:t>输出类时的二进制交互问题</a:t>
            </a:r>
            <a:endParaRPr lang="en-US" altLang="zh-CN" sz="2800" dirty="0" smtClean="0"/>
          </a:p>
          <a:p>
            <a:pPr>
              <a:buFont typeface="Wingdings" panose="05000000000000000000" pitchFamily="2" charset="2"/>
              <a:buChar char="p"/>
            </a:pPr>
            <a:r>
              <a:rPr lang="en-US" altLang="zh-CN" sz="2800" dirty="0" smtClean="0"/>
              <a:t>  COM</a:t>
            </a:r>
            <a:r>
              <a:rPr lang="zh-CN" altLang="en-US" sz="2800" dirty="0"/>
              <a:t>的各种努力都是在规定一种二进制交互</a:t>
            </a:r>
            <a:r>
              <a:rPr lang="zh-CN" altLang="en-US" sz="2800" dirty="0" smtClean="0"/>
              <a:t>协议（</a:t>
            </a:r>
            <a:r>
              <a:rPr lang="en-US" altLang="zh-CN" sz="2800" dirty="0" smtClean="0"/>
              <a:t>com</a:t>
            </a:r>
            <a:r>
              <a:rPr lang="zh-CN" altLang="en-US" sz="2800" dirty="0" smtClean="0"/>
              <a:t>与</a:t>
            </a:r>
            <a:r>
              <a:rPr lang="en-US" altLang="zh-CN" sz="2800" dirty="0" smtClean="0"/>
              <a:t>dll</a:t>
            </a:r>
            <a:r>
              <a:rPr lang="zh-CN" altLang="en-US" sz="2800" dirty="0" smtClean="0"/>
              <a:t>对比</a:t>
            </a:r>
            <a:r>
              <a:rPr lang="zh-CN" altLang="en-US" sz="2800" dirty="0" smtClean="0"/>
              <a:t>）</a:t>
            </a:r>
            <a:endParaRPr lang="en-US" altLang="zh-CN" sz="2800" dirty="0" smtClean="0"/>
          </a:p>
          <a:p>
            <a:pPr marL="457200"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a:t>
            </a:r>
            <a:r>
              <a:rPr lang="zh-CN" altLang="en-US" sz="2000" b="1" dirty="0" smtClean="0">
                <a:solidFill>
                  <a:schemeClr val="accent5"/>
                </a:solidFill>
              </a:rPr>
              <a:t>组织</a:t>
            </a:r>
            <a:endParaRPr lang="zh-CN" altLang="en-US" sz="2000" dirty="0"/>
          </a:p>
          <a:p>
            <a:pPr marL="457200"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a:t>
            </a:r>
            <a:r>
              <a:rPr lang="zh-CN" altLang="en-US" sz="2000" dirty="0" smtClean="0"/>
              <a:t>改变</a:t>
            </a:r>
            <a:endParaRPr lang="zh-CN" altLang="en-US" sz="2000" dirty="0"/>
          </a:p>
          <a:p>
            <a:pPr marL="457200"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smtClean="0"/>
              <a:t>没有</a:t>
            </a:r>
            <a:endParaRPr lang="zh-CN" altLang="en-US" sz="2000" dirty="0"/>
          </a:p>
          <a:p>
            <a:pPr marL="457200"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a:t>
            </a:r>
            <a:r>
              <a:rPr lang="zh-CN" altLang="en-US" sz="2000" dirty="0" smtClean="0"/>
              <a:t>困难</a:t>
            </a:r>
            <a:endParaRPr lang="zh-CN" altLang="en-US" sz="2000" dirty="0"/>
          </a:p>
          <a:p>
            <a:pPr marL="457200"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smtClean="0"/>
              <a:t>不可能</a:t>
            </a:r>
            <a:endParaRPr lang="zh-CN" altLang="en-US" sz="2000" dirty="0"/>
          </a:p>
          <a:p>
            <a:pPr marL="457200"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a:t>
            </a:r>
            <a:r>
              <a:rPr lang="zh-CN" altLang="en-US" sz="2000" b="1" dirty="0" smtClean="0">
                <a:solidFill>
                  <a:schemeClr val="accent5"/>
                </a:solidFill>
              </a:rPr>
              <a:t>封装</a:t>
            </a:r>
            <a:endParaRPr lang="zh-CN" altLang="en-US" sz="2000" dirty="0"/>
          </a:p>
          <a:p>
            <a:pPr marL="457200"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smtClean="0"/>
              <a:t>等</a:t>
            </a:r>
            <a:endParaRPr lang="zh-CN" altLang="en-US" sz="2000" dirty="0"/>
          </a:p>
          <a:p>
            <a:pPr marL="0" indent="0">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12074</Words>
  <Application>WPS 演示</Application>
  <PresentationFormat>宽屏</PresentationFormat>
  <Paragraphs>726</Paragraphs>
  <Slides>80</Slides>
  <Notes>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80</vt:i4>
      </vt:variant>
    </vt:vector>
  </HeadingPairs>
  <TitlesOfParts>
    <vt:vector size="95" baseType="lpstr">
      <vt:lpstr>Arial</vt:lpstr>
      <vt:lpstr>宋体</vt:lpstr>
      <vt:lpstr>Wingdings</vt:lpstr>
      <vt:lpstr>微软雅黑</vt:lpstr>
      <vt:lpstr>Calibri Light</vt:lpstr>
      <vt:lpstr>Wingdings</vt:lpstr>
      <vt:lpstr>Arial Unicode MS</vt:lpstr>
      <vt:lpstr>Calibri</vt:lpstr>
      <vt:lpstr>Consolas</vt:lpstr>
      <vt:lpstr>新宋体</vt:lpstr>
      <vt:lpstr>Tahoma</vt:lpstr>
      <vt:lpstr>Wingdings 3</vt:lpstr>
      <vt:lpstr>Symbol</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藏匿</cp:lastModifiedBy>
  <cp:revision>328</cp:revision>
  <dcterms:created xsi:type="dcterms:W3CDTF">2014-12-05T07:09:00Z</dcterms:created>
  <dcterms:modified xsi:type="dcterms:W3CDTF">2018-09-30T03:58:29Z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