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80" r:id="rId3"/>
    <p:sldId id="293" r:id="rId4"/>
    <p:sldId id="282" r:id="rId5"/>
    <p:sldId id="260" r:id="rId6"/>
    <p:sldId id="262" r:id="rId7"/>
    <p:sldId id="284" r:id="rId8"/>
    <p:sldId id="264" r:id="rId9"/>
    <p:sldId id="266" r:id="rId10"/>
    <p:sldId id="303" r:id="rId11"/>
    <p:sldId id="304" r:id="rId12"/>
    <p:sldId id="305" r:id="rId13"/>
    <p:sldId id="306" r:id="rId14"/>
    <p:sldId id="307" r:id="rId15"/>
    <p:sldId id="308" r:id="rId16"/>
    <p:sldId id="309" r:id="rId17"/>
    <p:sldId id="310" r:id="rId18"/>
    <p:sldId id="311" r:id="rId19"/>
    <p:sldId id="313" r:id="rId20"/>
    <p:sldId id="314" r:id="rId21"/>
    <p:sldId id="315" r:id="rId22"/>
    <p:sldId id="316" r:id="rId23"/>
    <p:sldId id="312" r:id="rId24"/>
    <p:sldId id="323" r:id="rId25"/>
    <p:sldId id="317" r:id="rId26"/>
    <p:sldId id="318" r:id="rId27"/>
    <p:sldId id="319" r:id="rId28"/>
    <p:sldId id="320" r:id="rId29"/>
    <p:sldId id="321" r:id="rId30"/>
    <p:sldId id="322" r:id="rId31"/>
    <p:sldId id="287" r:id="rId32"/>
    <p:sldId id="276" r:id="rId33"/>
    <p:sldId id="278" r:id="rId3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6" autoAdjust="0"/>
    <p:restoredTop sz="93819"/>
  </p:normalViewPr>
  <p:slideViewPr>
    <p:cSldViewPr snapToGrid="0" snapToObjects="1">
      <p:cViewPr varScale="1">
        <p:scale>
          <a:sx n="76" d="100"/>
          <a:sy n="76" d="100"/>
        </p:scale>
        <p:origin x="36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基于分布式图计算的大规模网络分析系统的</a:t>
            </a:r>
            <a:r>
              <a:rPr lang="zh-CN" altLang="zh-CN" dirty="0" smtClean="0"/>
              <a:t>研究</a:t>
            </a:r>
            <a:endParaRPr lang="en-US" altLang="zh-CN" dirty="0">
              <a:latin typeface="Segoe UI"/>
              <a:ea typeface="微软雅黑"/>
            </a:endParaRPr>
          </a:p>
        </p:txBody>
      </p:sp>
      <p:sp>
        <p:nvSpPr>
          <p:cNvPr id="4" name="文本占位符 3"/>
          <p:cNvSpPr>
            <a:spLocks noGrp="1"/>
          </p:cNvSpPr>
          <p:nvPr>
            <p:ph type="body" sz="quarter" idx="12"/>
          </p:nvPr>
        </p:nvSpPr>
        <p:spPr>
          <a:xfrm>
            <a:off x="4948960" y="3669183"/>
            <a:ext cx="2294080" cy="510931"/>
          </a:xfrm>
        </p:spPr>
        <p:txBody>
          <a:bodyPr/>
          <a:lstStyle/>
          <a:p>
            <a:pPr>
              <a:lnSpc>
                <a:spcPct val="100000"/>
              </a:lnSpc>
              <a:spcBef>
                <a:spcPts val="0"/>
              </a:spcBef>
              <a:defRPr/>
            </a:pPr>
            <a:r>
              <a:rPr lang="zh-CN" altLang="en-US" sz="2800" dirty="0" smtClean="0"/>
              <a:t>赵炳</a:t>
            </a:r>
            <a:endParaRPr lang="zh-CN" altLang="en-US" sz="2800" dirty="0"/>
          </a:p>
          <a:p>
            <a:pPr lvl="0">
              <a:lnSpc>
                <a:spcPct val="100000"/>
              </a:lnSpc>
              <a:spcBef>
                <a:spcPts val="0"/>
              </a:spcBef>
              <a:defRPr/>
            </a:pPr>
            <a:endParaRPr lang="en-US" altLang="zh-CN" kern="0" dirty="0">
              <a:latin typeface="Segoe UI"/>
              <a:ea typeface="微软雅黑"/>
              <a:cs typeface=""/>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zhzy\Pictures\遍历.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400" y="1051923"/>
            <a:ext cx="8293100" cy="5259977"/>
          </a:xfrm>
          <a:prstGeom prst="rect">
            <a:avLst/>
          </a:prstGeom>
          <a:noFill/>
          <a:ln>
            <a:noFill/>
          </a:ln>
        </p:spPr>
      </p:pic>
      <p:sp>
        <p:nvSpPr>
          <p:cNvPr id="4" name="文本占位符 1"/>
          <p:cNvSpPr>
            <a:spLocks noGrp="1"/>
          </p:cNvSpPr>
          <p:nvPr>
            <p:ph type="body" sz="quarter" idx="10"/>
          </p:nvPr>
        </p:nvSpPr>
        <p:spPr>
          <a:xfrm>
            <a:off x="2551611" y="309033"/>
            <a:ext cx="9004299" cy="389467"/>
          </a:xfrm>
        </p:spPr>
        <p:txBody>
          <a:bodyPr/>
          <a:lstStyle/>
          <a:p>
            <a:pPr algn="ctr"/>
            <a:r>
              <a:rPr lang="zh-CN" altLang="en-US" sz="2800" dirty="0">
                <a:solidFill>
                  <a:srgbClr val="000000"/>
                </a:solidFill>
                <a:latin typeface="Segoe UI"/>
                <a:ea typeface="微软雅黑"/>
                <a:cs typeface="+mn-cs"/>
              </a:rPr>
              <a:t>内存</a:t>
            </a:r>
            <a:r>
              <a:rPr lang="zh-CN" altLang="en-US" sz="2800" dirty="0" smtClean="0">
                <a:solidFill>
                  <a:srgbClr val="000000"/>
                </a:solidFill>
                <a:latin typeface="Segoe UI"/>
                <a:ea typeface="微软雅黑"/>
                <a:cs typeface="+mn-cs"/>
              </a:rPr>
              <a:t>存储（遍历方式）</a:t>
            </a:r>
            <a:endParaRPr lang="zh-CN" altLang="en-US" sz="2800" dirty="0">
              <a:solidFill>
                <a:srgbClr val="000000"/>
              </a:solidFill>
              <a:latin typeface="Segoe UI"/>
              <a:ea typeface="微软雅黑"/>
              <a:cs typeface="+mn-cs"/>
            </a:endParaRPr>
          </a:p>
        </p:txBody>
      </p:sp>
      <p:grpSp>
        <p:nvGrpSpPr>
          <p:cNvPr id="5" name="组 63"/>
          <p:cNvGrpSpPr/>
          <p:nvPr/>
        </p:nvGrpSpPr>
        <p:grpSpPr>
          <a:xfrm>
            <a:off x="296892" y="1037046"/>
            <a:ext cx="2821577" cy="2226414"/>
            <a:chOff x="558800" y="781776"/>
            <a:chExt cx="2895600" cy="1562100"/>
          </a:xfrm>
        </p:grpSpPr>
        <p:sp>
          <p:nvSpPr>
            <p:cNvPr id="6" name="矩形 5"/>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7" name="组 65"/>
            <p:cNvGrpSpPr/>
            <p:nvPr/>
          </p:nvGrpSpPr>
          <p:grpSpPr>
            <a:xfrm>
              <a:off x="716867" y="988832"/>
              <a:ext cx="2700211" cy="810391"/>
              <a:chOff x="5611501" y="782482"/>
              <a:chExt cx="2215862" cy="810391"/>
            </a:xfrm>
          </p:grpSpPr>
          <p:sp>
            <p:nvSpPr>
              <p:cNvPr id="8" name="矩形 7"/>
              <p:cNvSpPr/>
              <p:nvPr/>
            </p:nvSpPr>
            <p:spPr>
              <a:xfrm>
                <a:off x="5611501" y="782482"/>
                <a:ext cx="1062701" cy="215943"/>
              </a:xfrm>
              <a:prstGeom prst="rect">
                <a:avLst/>
              </a:prstGeom>
            </p:spPr>
            <p:txBody>
              <a:bodyPr wrap="none">
                <a:spAutoFit/>
              </a:bodyPr>
              <a:lstStyle/>
              <a:p>
                <a:r>
                  <a:rPr lang="zh-CN" altLang="en-US" sz="1400" b="1" dirty="0" smtClean="0">
                    <a:solidFill>
                      <a:srgbClr val="000000">
                        <a:lumMod val="85000"/>
                        <a:lumOff val="15000"/>
                      </a:srgbClr>
                    </a:solidFill>
                    <a:latin typeface="Segoe UI"/>
                  </a:rPr>
                  <a:t>图的遍历方式</a:t>
                </a:r>
                <a:endParaRPr lang="zh-CN" altLang="en-US" sz="1400" b="1" dirty="0">
                  <a:solidFill>
                    <a:srgbClr val="000000">
                      <a:lumMod val="85000"/>
                      <a:lumOff val="15000"/>
                    </a:srgbClr>
                  </a:solidFill>
                  <a:latin typeface="Segoe UI"/>
                </a:endParaRPr>
              </a:p>
            </p:txBody>
          </p:sp>
          <p:sp>
            <p:nvSpPr>
              <p:cNvPr id="9" name="矩形 8"/>
              <p:cNvSpPr/>
              <p:nvPr/>
            </p:nvSpPr>
            <p:spPr>
              <a:xfrm>
                <a:off x="5611501" y="1022785"/>
                <a:ext cx="2215862" cy="570088"/>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查找节点</a:t>
                </a:r>
                <a:r>
                  <a:rPr lang="en-US" altLang="zh-CN" sz="1200" dirty="0" smtClean="0">
                    <a:latin typeface="微软雅黑" charset="0"/>
                    <a:ea typeface="微软雅黑" charset="0"/>
                  </a:rPr>
                  <a:t>B</a:t>
                </a:r>
                <a:r>
                  <a:rPr lang="zh-CN" altLang="en-US" sz="1200" dirty="0" smtClean="0">
                    <a:latin typeface="微软雅黑" charset="0"/>
                    <a:ea typeface="微软雅黑" charset="0"/>
                  </a:rPr>
                  <a:t>的所有关系：</a:t>
                </a:r>
                <a:endParaRPr lang="en-US" altLang="zh-CN" sz="1200" dirty="0" smtClean="0">
                  <a:latin typeface="微软雅黑" charset="0"/>
                  <a:ea typeface="微软雅黑" charset="0"/>
                </a:endParaRPr>
              </a:p>
              <a:p>
                <a:pPr>
                  <a:lnSpc>
                    <a:spcPct val="130000"/>
                  </a:lnSpc>
                </a:pPr>
                <a:r>
                  <a:rPr lang="en-US" altLang="zh-CN" sz="1200" dirty="0" smtClean="0">
                    <a:latin typeface="微软雅黑" charset="0"/>
                    <a:ea typeface="微软雅黑" charset="0"/>
                  </a:rPr>
                  <a:t>R1,R3,R4,R5</a:t>
                </a:r>
              </a:p>
              <a:p>
                <a:pPr>
                  <a:lnSpc>
                    <a:spcPct val="130000"/>
                  </a:lnSpc>
                </a:pPr>
                <a:endParaRPr lang="zh-CN" altLang="en-US" sz="1200" dirty="0">
                  <a:latin typeface="微软雅黑" charset="0"/>
                  <a:ea typeface="微软雅黑" charset="0"/>
                </a:endParaRPr>
              </a:p>
            </p:txBody>
          </p:sp>
        </p:grpSp>
      </p:grpSp>
    </p:spTree>
    <p:extLst>
      <p:ext uri="{BB962C8B-B14F-4D97-AF65-F5344CB8AC3E}">
        <p14:creationId xmlns:p14="http://schemas.microsoft.com/office/powerpoint/2010/main" val="215806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298700" y="220133"/>
            <a:ext cx="8305799" cy="389467"/>
          </a:xfrm>
        </p:spPr>
        <p:txBody>
          <a:bodyPr/>
          <a:lstStyle/>
          <a:p>
            <a:pPr algn="ctr"/>
            <a:r>
              <a:rPr lang="zh-CN" altLang="en-US" sz="2800" dirty="0">
                <a:solidFill>
                  <a:srgbClr val="000000"/>
                </a:solidFill>
                <a:latin typeface="Segoe UI"/>
                <a:ea typeface="微软雅黑"/>
                <a:cs typeface="+mn-cs"/>
              </a:rPr>
              <a:t>磁盘</a:t>
            </a:r>
            <a:r>
              <a:rPr lang="zh-CN" altLang="en-US" sz="2800" dirty="0" smtClean="0">
                <a:solidFill>
                  <a:srgbClr val="000000"/>
                </a:solidFill>
                <a:latin typeface="Segoe UI"/>
                <a:ea typeface="微软雅黑"/>
                <a:cs typeface="+mn-cs"/>
              </a:rPr>
              <a:t>存储（</a:t>
            </a:r>
            <a:r>
              <a:rPr lang="en-US" altLang="zh-CN" sz="2800" dirty="0" err="1" smtClean="0">
                <a:solidFill>
                  <a:srgbClr val="000000"/>
                </a:solidFill>
                <a:latin typeface="Segoe UI"/>
                <a:ea typeface="微软雅黑"/>
                <a:cs typeface="+mn-cs"/>
              </a:rPr>
              <a:t>BigTable</a:t>
            </a:r>
            <a:r>
              <a:rPr lang="zh-CN" altLang="en-US" sz="2800" dirty="0" smtClean="0">
                <a:solidFill>
                  <a:srgbClr val="000000"/>
                </a:solidFill>
                <a:latin typeface="Segoe UI"/>
                <a:ea typeface="微软雅黑"/>
                <a:cs typeface="+mn-cs"/>
              </a:rPr>
              <a:t>）</a:t>
            </a:r>
            <a:endParaRPr lang="zh-CN" altLang="en-US" sz="2800" dirty="0">
              <a:solidFill>
                <a:srgbClr val="000000"/>
              </a:solidFill>
              <a:latin typeface="Segoe UI"/>
              <a:ea typeface="微软雅黑"/>
              <a:cs typeface="+mn-cs"/>
            </a:endParaRPr>
          </a:p>
        </p:txBody>
      </p:sp>
      <p:grpSp>
        <p:nvGrpSpPr>
          <p:cNvPr id="4" name="组 63"/>
          <p:cNvGrpSpPr/>
          <p:nvPr/>
        </p:nvGrpSpPr>
        <p:grpSpPr>
          <a:xfrm>
            <a:off x="929149" y="4573984"/>
            <a:ext cx="9675350" cy="2284016"/>
            <a:chOff x="558800" y="781776"/>
            <a:chExt cx="2895600" cy="2542574"/>
          </a:xfrm>
        </p:grpSpPr>
        <p:sp>
          <p:nvSpPr>
            <p:cNvPr id="5" name="矩形 4"/>
            <p:cNvSpPr/>
            <p:nvPr/>
          </p:nvSpPr>
          <p:spPr>
            <a:xfrm>
              <a:off x="558800" y="781776"/>
              <a:ext cx="2895600" cy="25425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 name="组 65"/>
            <p:cNvGrpSpPr/>
            <p:nvPr/>
          </p:nvGrpSpPr>
          <p:grpSpPr>
            <a:xfrm>
              <a:off x="716867" y="988832"/>
              <a:ext cx="2700211" cy="2251000"/>
              <a:chOff x="5611501" y="782482"/>
              <a:chExt cx="2215862" cy="2251000"/>
            </a:xfrm>
          </p:grpSpPr>
          <p:sp>
            <p:nvSpPr>
              <p:cNvPr id="7" name="矩形 6"/>
              <p:cNvSpPr/>
              <p:nvPr/>
            </p:nvSpPr>
            <p:spPr>
              <a:xfrm>
                <a:off x="5611501" y="782482"/>
                <a:ext cx="1520991" cy="215943"/>
              </a:xfrm>
              <a:prstGeom prst="rect">
                <a:avLst/>
              </a:prstGeom>
            </p:spPr>
            <p:txBody>
              <a:bodyPr wrap="none">
                <a:spAutoFit/>
              </a:bodyPr>
              <a:lstStyle/>
              <a:p>
                <a:r>
                  <a:rPr lang="zh-CN" altLang="en-US" sz="1400" b="1" dirty="0" smtClean="0">
                    <a:solidFill>
                      <a:srgbClr val="000000">
                        <a:lumMod val="85000"/>
                        <a:lumOff val="15000"/>
                      </a:srgbClr>
                    </a:solidFill>
                    <a:latin typeface="Segoe UI"/>
                  </a:rPr>
                  <a:t>使用</a:t>
                </a:r>
                <a:r>
                  <a:rPr lang="en-US" altLang="zh-CN" sz="1400" b="1" dirty="0" err="1" smtClean="0">
                    <a:solidFill>
                      <a:srgbClr val="000000">
                        <a:lumMod val="85000"/>
                        <a:lumOff val="15000"/>
                      </a:srgbClr>
                    </a:solidFill>
                    <a:latin typeface="Segoe UI"/>
                  </a:rPr>
                  <a:t>BigTable</a:t>
                </a:r>
                <a:r>
                  <a:rPr lang="zh-CN" altLang="en-US" sz="1400" b="1" dirty="0" smtClean="0">
                    <a:solidFill>
                      <a:srgbClr val="000000">
                        <a:lumMod val="85000"/>
                        <a:lumOff val="15000"/>
                      </a:srgbClr>
                    </a:solidFill>
                    <a:latin typeface="Segoe UI"/>
                  </a:rPr>
                  <a:t>的好处</a:t>
                </a:r>
                <a:endParaRPr lang="zh-CN" altLang="en-US" sz="1400" b="1" dirty="0">
                  <a:solidFill>
                    <a:srgbClr val="000000">
                      <a:lumMod val="85000"/>
                      <a:lumOff val="15000"/>
                    </a:srgbClr>
                  </a:solidFill>
                  <a:latin typeface="Segoe UI"/>
                </a:endParaRPr>
              </a:p>
            </p:txBody>
          </p:sp>
          <p:sp>
            <p:nvSpPr>
              <p:cNvPr id="8" name="矩形 7"/>
              <p:cNvSpPr/>
              <p:nvPr/>
            </p:nvSpPr>
            <p:spPr>
              <a:xfrm>
                <a:off x="5611501" y="1022785"/>
                <a:ext cx="2215862" cy="2010697"/>
              </a:xfrm>
              <a:prstGeom prst="rect">
                <a:avLst/>
              </a:prstGeom>
            </p:spPr>
            <p:txBody>
              <a:bodyPr wrap="square">
                <a:spAutoFit/>
              </a:bodyPr>
              <a:lstStyle/>
              <a:p>
                <a:pPr>
                  <a:lnSpc>
                    <a:spcPct val="130000"/>
                  </a:lnSpc>
                </a:pPr>
                <a:r>
                  <a:rPr lang="zh-CN" altLang="zh-CN" sz="1400" dirty="0"/>
                  <a:t>。在</a:t>
                </a:r>
                <a:r>
                  <a:rPr lang="en-US" altLang="zh-CN" sz="1400" dirty="0" err="1"/>
                  <a:t>BagTable</a:t>
                </a:r>
                <a:r>
                  <a:rPr lang="zh-CN" altLang="zh-CN" sz="1400" dirty="0"/>
                  <a:t>的数据模型下，每个表都是行的集合，每一行都由一个唯一主键标识。每行由任意有限大小的单元（</a:t>
                </a:r>
                <a:r>
                  <a:rPr lang="en-US" altLang="zh-CN" sz="1400" dirty="0"/>
                  <a:t>cell</a:t>
                </a:r>
                <a:r>
                  <a:rPr lang="zh-CN" altLang="zh-CN" sz="1400" dirty="0"/>
                  <a:t>）组成，每个单元由一个列（</a:t>
                </a:r>
                <a:r>
                  <a:rPr lang="en-US" altLang="zh-CN" sz="1400" dirty="0"/>
                  <a:t>column</a:t>
                </a:r>
                <a:r>
                  <a:rPr lang="zh-CN" altLang="zh-CN" sz="1400" dirty="0"/>
                  <a:t>）和值（</a:t>
                </a:r>
                <a:r>
                  <a:rPr lang="en-US" altLang="zh-CN" sz="1400" dirty="0"/>
                  <a:t>value</a:t>
                </a:r>
                <a:r>
                  <a:rPr lang="zh-CN" altLang="zh-CN" sz="1400" dirty="0"/>
                  <a:t>）组成。在</a:t>
                </a:r>
                <a:r>
                  <a:rPr lang="en-US" altLang="zh-CN" sz="1400" dirty="0" err="1"/>
                  <a:t>BagTable</a:t>
                </a:r>
                <a:r>
                  <a:rPr lang="zh-CN" altLang="zh-CN" sz="1400" dirty="0"/>
                  <a:t>存储模型下，每行都支持大量的单元格，并且这些单元格不用像在关系数据库中那样需要预先定义。</a:t>
                </a:r>
                <a:endParaRPr lang="zh-CN" altLang="en-US" sz="1400" dirty="0">
                  <a:latin typeface="微软雅黑" charset="0"/>
                  <a:ea typeface="微软雅黑" charset="0"/>
                </a:endParaRPr>
              </a:p>
            </p:txBody>
          </p:sp>
        </p:grpSp>
      </p:grpSp>
      <p:pic>
        <p:nvPicPr>
          <p:cNvPr id="10" name="图片 9"/>
          <p:cNvPicPr>
            <a:picLocks noChangeAspect="1"/>
          </p:cNvPicPr>
          <p:nvPr/>
        </p:nvPicPr>
        <p:blipFill>
          <a:blip r:embed="rId2"/>
          <a:stretch>
            <a:fillRect/>
          </a:stretch>
        </p:blipFill>
        <p:spPr>
          <a:xfrm>
            <a:off x="582561" y="908536"/>
            <a:ext cx="10368525" cy="3665448"/>
          </a:xfrm>
          <a:prstGeom prst="rect">
            <a:avLst/>
          </a:prstGeom>
        </p:spPr>
      </p:pic>
    </p:spTree>
    <p:extLst>
      <p:ext uri="{BB962C8B-B14F-4D97-AF65-F5344CB8AC3E}">
        <p14:creationId xmlns:p14="http://schemas.microsoft.com/office/powerpoint/2010/main" val="342114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63"/>
          <p:cNvGrpSpPr/>
          <p:nvPr/>
        </p:nvGrpSpPr>
        <p:grpSpPr>
          <a:xfrm>
            <a:off x="589935" y="4025863"/>
            <a:ext cx="9719595" cy="2596163"/>
            <a:chOff x="558800" y="781776"/>
            <a:chExt cx="2895600" cy="3475716"/>
          </a:xfrm>
        </p:grpSpPr>
        <p:sp>
          <p:nvSpPr>
            <p:cNvPr id="5" name="矩形 4"/>
            <p:cNvSpPr/>
            <p:nvPr/>
          </p:nvSpPr>
          <p:spPr>
            <a:xfrm>
              <a:off x="558800" y="781776"/>
              <a:ext cx="2895600" cy="347571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 name="组 65"/>
            <p:cNvGrpSpPr/>
            <p:nvPr/>
          </p:nvGrpSpPr>
          <p:grpSpPr>
            <a:xfrm>
              <a:off x="716867" y="988832"/>
              <a:ext cx="2700211" cy="3154552"/>
              <a:chOff x="5611501" y="782482"/>
              <a:chExt cx="2215862" cy="3154552"/>
            </a:xfrm>
          </p:grpSpPr>
          <p:sp>
            <p:nvSpPr>
              <p:cNvPr id="7" name="矩形 6"/>
              <p:cNvSpPr/>
              <p:nvPr/>
            </p:nvSpPr>
            <p:spPr>
              <a:xfrm>
                <a:off x="5611501" y="782482"/>
                <a:ext cx="1887266" cy="253413"/>
              </a:xfrm>
              <a:prstGeom prst="rect">
                <a:avLst/>
              </a:prstGeom>
            </p:spPr>
            <p:txBody>
              <a:bodyPr wrap="none">
                <a:spAutoFit/>
              </a:bodyPr>
              <a:lstStyle/>
              <a:p>
                <a:r>
                  <a:rPr lang="en-US" altLang="zh-CN" sz="1400" b="1" dirty="0" smtClean="0">
                    <a:solidFill>
                      <a:srgbClr val="000000">
                        <a:lumMod val="85000"/>
                        <a:lumOff val="15000"/>
                      </a:srgbClr>
                    </a:solidFill>
                    <a:latin typeface="Segoe UI"/>
                  </a:rPr>
                  <a:t>Edge</a:t>
                </a:r>
                <a:r>
                  <a:rPr lang="zh-CN" altLang="en-US" sz="1400" b="1" dirty="0" smtClean="0">
                    <a:solidFill>
                      <a:srgbClr val="000000">
                        <a:lumMod val="85000"/>
                        <a:lumOff val="15000"/>
                      </a:srgbClr>
                    </a:solidFill>
                    <a:latin typeface="Segoe UI"/>
                  </a:rPr>
                  <a:t>和</a:t>
                </a:r>
                <a:r>
                  <a:rPr lang="en-US" altLang="zh-CN" sz="1400" b="1" dirty="0" smtClean="0">
                    <a:solidFill>
                      <a:srgbClr val="000000">
                        <a:lumMod val="85000"/>
                        <a:lumOff val="15000"/>
                      </a:srgbClr>
                    </a:solidFill>
                    <a:latin typeface="Segoe UI"/>
                  </a:rPr>
                  <a:t>Property</a:t>
                </a:r>
                <a:r>
                  <a:rPr lang="zh-CN" altLang="en-US" sz="1400" b="1" dirty="0" smtClean="0">
                    <a:solidFill>
                      <a:srgbClr val="000000">
                        <a:lumMod val="85000"/>
                        <a:lumOff val="15000"/>
                      </a:srgbClr>
                    </a:solidFill>
                    <a:latin typeface="Segoe UI"/>
                  </a:rPr>
                  <a:t>存储模型</a:t>
                </a:r>
                <a:endParaRPr lang="zh-CN" altLang="en-US" sz="1400" b="1" dirty="0">
                  <a:solidFill>
                    <a:srgbClr val="000000">
                      <a:lumMod val="85000"/>
                      <a:lumOff val="15000"/>
                    </a:srgbClr>
                  </a:solidFill>
                  <a:latin typeface="Segoe UI"/>
                </a:endParaRPr>
              </a:p>
            </p:txBody>
          </p:sp>
          <p:sp>
            <p:nvSpPr>
              <p:cNvPr id="8" name="矩形 7"/>
              <p:cNvSpPr/>
              <p:nvPr/>
            </p:nvSpPr>
            <p:spPr>
              <a:xfrm>
                <a:off x="5611501" y="1022785"/>
                <a:ext cx="2215862" cy="2914249"/>
              </a:xfrm>
              <a:prstGeom prst="rect">
                <a:avLst/>
              </a:prstGeom>
            </p:spPr>
            <p:txBody>
              <a:bodyPr wrap="square">
                <a:spAutoFit/>
              </a:bodyPr>
              <a:lstStyle/>
              <a:p>
                <a:r>
                  <a:rPr lang="zh-CN" altLang="zh-CN" sz="1400" dirty="0"/>
                  <a:t>边（</a:t>
                </a:r>
                <a:r>
                  <a:rPr lang="en-US" altLang="zh-CN" sz="1400" dirty="0"/>
                  <a:t>Edge</a:t>
                </a:r>
                <a:r>
                  <a:rPr lang="zh-CN" altLang="zh-CN" sz="1400" dirty="0"/>
                  <a:t>）和属性（</a:t>
                </a:r>
                <a:r>
                  <a:rPr lang="en-US" altLang="zh-CN" sz="1400" dirty="0"/>
                  <a:t>Property</a:t>
                </a:r>
                <a:r>
                  <a:rPr lang="zh-CN" altLang="zh-CN" sz="1400" dirty="0"/>
                  <a:t>）的存储结构如</a:t>
                </a:r>
                <a:r>
                  <a:rPr lang="zh-CN" altLang="zh-CN" sz="1400" dirty="0" smtClean="0"/>
                  <a:t>图所</a:t>
                </a:r>
                <a:r>
                  <a:rPr lang="zh-CN" altLang="zh-CN" sz="1400" dirty="0"/>
                  <a:t>示。每个顶点的邻接边和属性都作为一个单独的单元存储在以这个顶点</a:t>
                </a:r>
                <a:r>
                  <a:rPr lang="en-US" altLang="zh-CN" sz="1400" dirty="0"/>
                  <a:t>id</a:t>
                </a:r>
                <a:r>
                  <a:rPr lang="zh-CN" altLang="zh-CN" sz="1400" dirty="0"/>
                  <a:t>为键的行中。每个单元都被划分为两部分，</a:t>
                </a:r>
                <a:r>
                  <a:rPr lang="en-US" altLang="zh-CN" sz="1400" dirty="0"/>
                  <a:t>column</a:t>
                </a:r>
                <a:r>
                  <a:rPr lang="zh-CN" altLang="zh-CN" sz="1400" dirty="0"/>
                  <a:t>和</a:t>
                </a:r>
                <a:r>
                  <a:rPr lang="en-US" altLang="zh-CN" sz="1400" dirty="0"/>
                  <a:t>value</a:t>
                </a:r>
                <a:r>
                  <a:rPr lang="zh-CN" altLang="zh-CN" sz="1400" dirty="0"/>
                  <a:t>。在</a:t>
                </a:r>
                <a:r>
                  <a:rPr lang="en-US" altLang="zh-CN" sz="1400" dirty="0"/>
                  <a:t>Edge</a:t>
                </a:r>
                <a:r>
                  <a:rPr lang="zh-CN" altLang="zh-CN" sz="1400" dirty="0"/>
                  <a:t>的存储单元中，</a:t>
                </a:r>
                <a:r>
                  <a:rPr lang="en-US" altLang="zh-CN" sz="1400" dirty="0"/>
                  <a:t>column</a:t>
                </a:r>
                <a:r>
                  <a:rPr lang="zh-CN" altLang="zh-CN" sz="1400" dirty="0"/>
                  <a:t>是由</a:t>
                </a:r>
                <a:r>
                  <a:rPr lang="en-US" altLang="zh-CN" sz="1400" dirty="0"/>
                  <a:t>label </a:t>
                </a:r>
                <a:r>
                  <a:rPr lang="en-US" altLang="zh-CN" sz="1400" dirty="0" err="1"/>
                  <a:t>id&amp;direction</a:t>
                </a:r>
                <a:r>
                  <a:rPr lang="zh-CN" altLang="zh-CN" sz="1400" dirty="0"/>
                  <a:t>，</a:t>
                </a:r>
                <a:r>
                  <a:rPr lang="en-US" altLang="zh-CN" sz="1400" dirty="0"/>
                  <a:t>sort key</a:t>
                </a:r>
                <a:r>
                  <a:rPr lang="zh-CN" altLang="zh-CN" sz="1400" dirty="0"/>
                  <a:t>，</a:t>
                </a:r>
                <a:r>
                  <a:rPr lang="en-US" altLang="zh-CN" sz="1400" dirty="0"/>
                  <a:t>adjacent vertex id</a:t>
                </a:r>
                <a:r>
                  <a:rPr lang="zh-CN" altLang="zh-CN" sz="1400" dirty="0"/>
                  <a:t>，</a:t>
                </a:r>
                <a:r>
                  <a:rPr lang="en-US" altLang="zh-CN" sz="1400" dirty="0"/>
                  <a:t>edge id</a:t>
                </a:r>
                <a:r>
                  <a:rPr lang="zh-CN" altLang="zh-CN" sz="1400" dirty="0"/>
                  <a:t>等四部分组成。</a:t>
                </a:r>
                <a:r>
                  <a:rPr lang="en-US" altLang="zh-CN" sz="1400" dirty="0"/>
                  <a:t>label </a:t>
                </a:r>
                <a:r>
                  <a:rPr lang="en-US" altLang="zh-CN" sz="1400" dirty="0" err="1"/>
                  <a:t>id&amp;direction</a:t>
                </a:r>
                <a:r>
                  <a:rPr lang="zh-CN" altLang="zh-CN" sz="1400" dirty="0"/>
                  <a:t>表示边类型以及方向，</a:t>
                </a:r>
                <a:r>
                  <a:rPr lang="en-US" altLang="zh-CN" sz="1400" dirty="0"/>
                  <a:t>sort key</a:t>
                </a:r>
                <a:r>
                  <a:rPr lang="zh-CN" altLang="zh-CN" sz="1400" dirty="0"/>
                  <a:t>表示排序字段，</a:t>
                </a:r>
                <a:r>
                  <a:rPr lang="en-US" altLang="zh-CN" sz="1400" dirty="0"/>
                  <a:t>adjacent vertex id</a:t>
                </a:r>
                <a:r>
                  <a:rPr lang="zh-CN" altLang="zh-CN" sz="1400" dirty="0"/>
                  <a:t>表示邻接节点的</a:t>
                </a:r>
                <a:r>
                  <a:rPr lang="en-US" altLang="zh-CN" sz="1400" dirty="0"/>
                  <a:t>id</a:t>
                </a:r>
                <a:r>
                  <a:rPr lang="zh-CN" altLang="zh-CN" sz="1400" dirty="0"/>
                  <a:t>，</a:t>
                </a:r>
                <a:r>
                  <a:rPr lang="en-US" altLang="zh-CN" sz="1400" dirty="0"/>
                  <a:t>edge id</a:t>
                </a:r>
                <a:r>
                  <a:rPr lang="zh-CN" altLang="zh-CN" sz="1400" dirty="0"/>
                  <a:t>代表边本身的</a:t>
                </a:r>
                <a:r>
                  <a:rPr lang="en-US" altLang="zh-CN" sz="1400" dirty="0"/>
                  <a:t>id</a:t>
                </a:r>
                <a:r>
                  <a:rPr lang="zh-CN" altLang="zh-CN" sz="1400" dirty="0"/>
                  <a:t>。</a:t>
                </a:r>
              </a:p>
            </p:txBody>
          </p:sp>
        </p:grpSp>
      </p:grpSp>
      <p:sp>
        <p:nvSpPr>
          <p:cNvPr id="15" name="文本占位符 1"/>
          <p:cNvSpPr txBox="1">
            <a:spLocks/>
          </p:cNvSpPr>
          <p:nvPr/>
        </p:nvSpPr>
        <p:spPr>
          <a:xfrm>
            <a:off x="2298700" y="220133"/>
            <a:ext cx="8305799"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800" dirty="0" smtClean="0">
                <a:solidFill>
                  <a:srgbClr val="000000"/>
                </a:solidFill>
                <a:latin typeface="Segoe UI"/>
                <a:ea typeface="微软雅黑"/>
                <a:cs typeface="+mn-cs"/>
              </a:rPr>
              <a:t>磁盘存储（</a:t>
            </a:r>
            <a:r>
              <a:rPr lang="en-US" altLang="zh-CN" sz="2800" dirty="0" err="1" smtClean="0">
                <a:solidFill>
                  <a:srgbClr val="000000"/>
                </a:solidFill>
                <a:latin typeface="Segoe UI"/>
                <a:ea typeface="微软雅黑"/>
                <a:cs typeface="+mn-cs"/>
              </a:rPr>
              <a:t>BigTable</a:t>
            </a:r>
            <a:r>
              <a:rPr lang="zh-CN" altLang="en-US" sz="2800" dirty="0" smtClean="0">
                <a:solidFill>
                  <a:srgbClr val="000000"/>
                </a:solidFill>
                <a:latin typeface="Segoe UI"/>
                <a:ea typeface="微软雅黑"/>
                <a:cs typeface="+mn-cs"/>
              </a:rPr>
              <a:t>）</a:t>
            </a:r>
            <a:endParaRPr lang="zh-CN" altLang="en-US" sz="2800" dirty="0">
              <a:solidFill>
                <a:srgbClr val="000000"/>
              </a:solidFill>
              <a:latin typeface="Segoe UI"/>
              <a:ea typeface="微软雅黑"/>
              <a:cs typeface="+mn-cs"/>
            </a:endParaRPr>
          </a:p>
        </p:txBody>
      </p:sp>
      <p:pic>
        <p:nvPicPr>
          <p:cNvPr id="16" name="图片 15"/>
          <p:cNvPicPr>
            <a:picLocks noChangeAspect="1"/>
          </p:cNvPicPr>
          <p:nvPr/>
        </p:nvPicPr>
        <p:blipFill>
          <a:blip r:embed="rId2"/>
          <a:stretch>
            <a:fillRect/>
          </a:stretch>
        </p:blipFill>
        <p:spPr>
          <a:xfrm>
            <a:off x="292031" y="1178924"/>
            <a:ext cx="9441903" cy="2611412"/>
          </a:xfrm>
          <a:prstGeom prst="rect">
            <a:avLst/>
          </a:prstGeom>
        </p:spPr>
      </p:pic>
    </p:spTree>
    <p:extLst>
      <p:ext uri="{BB962C8B-B14F-4D97-AF65-F5344CB8AC3E}">
        <p14:creationId xmlns:p14="http://schemas.microsoft.com/office/powerpoint/2010/main" val="75662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5277055" y="899652"/>
            <a:ext cx="2498629" cy="556014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5" name="矩形 84"/>
          <p:cNvSpPr/>
          <p:nvPr/>
        </p:nvSpPr>
        <p:spPr>
          <a:xfrm>
            <a:off x="2787445" y="899652"/>
            <a:ext cx="2335569" cy="556014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 name="矩形 2"/>
          <p:cNvSpPr/>
          <p:nvPr/>
        </p:nvSpPr>
        <p:spPr>
          <a:xfrm>
            <a:off x="1181100" y="1397000"/>
            <a:ext cx="12954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err="1"/>
              <a:t>vertexid</a:t>
            </a:r>
            <a:endParaRPr lang="zh-CN" altLang="en-US" sz="1400" dirty="0"/>
          </a:p>
        </p:txBody>
      </p:sp>
      <p:sp>
        <p:nvSpPr>
          <p:cNvPr id="4" name="矩形 3"/>
          <p:cNvSpPr/>
          <p:nvPr/>
        </p:nvSpPr>
        <p:spPr>
          <a:xfrm>
            <a:off x="3124200" y="1397000"/>
            <a:ext cx="18161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edge1:timestamp1</a:t>
            </a:r>
            <a:endParaRPr lang="zh-CN" altLang="en-US" sz="1400" dirty="0"/>
          </a:p>
        </p:txBody>
      </p:sp>
      <p:sp>
        <p:nvSpPr>
          <p:cNvPr id="5" name="矩形 4"/>
          <p:cNvSpPr/>
          <p:nvPr/>
        </p:nvSpPr>
        <p:spPr>
          <a:xfrm>
            <a:off x="5460999" y="1397000"/>
            <a:ext cx="2104923"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property1:timestamp1</a:t>
            </a:r>
            <a:endParaRPr lang="zh-CN" altLang="en-US" sz="1400" dirty="0"/>
          </a:p>
        </p:txBody>
      </p:sp>
      <p:sp>
        <p:nvSpPr>
          <p:cNvPr id="6" name="矩形 5"/>
          <p:cNvSpPr/>
          <p:nvPr/>
        </p:nvSpPr>
        <p:spPr>
          <a:xfrm>
            <a:off x="3124200" y="2400300"/>
            <a:ext cx="18161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edge1:timestamp2</a:t>
            </a:r>
            <a:endParaRPr lang="zh-CN" altLang="en-US" sz="1400" dirty="0"/>
          </a:p>
        </p:txBody>
      </p:sp>
      <p:sp>
        <p:nvSpPr>
          <p:cNvPr id="7" name="矩形 6"/>
          <p:cNvSpPr/>
          <p:nvPr/>
        </p:nvSpPr>
        <p:spPr>
          <a:xfrm>
            <a:off x="5461000" y="2400300"/>
            <a:ext cx="2104922"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property1:timestamp2</a:t>
            </a:r>
            <a:endParaRPr lang="zh-CN" altLang="en-US" sz="1400" dirty="0"/>
          </a:p>
        </p:txBody>
      </p:sp>
      <p:sp>
        <p:nvSpPr>
          <p:cNvPr id="87" name="矩形 86"/>
          <p:cNvSpPr/>
          <p:nvPr/>
        </p:nvSpPr>
        <p:spPr>
          <a:xfrm>
            <a:off x="7958398" y="899652"/>
            <a:ext cx="2247486" cy="556014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 name="矩形 7"/>
          <p:cNvSpPr/>
          <p:nvPr/>
        </p:nvSpPr>
        <p:spPr>
          <a:xfrm>
            <a:off x="3111500" y="3429000"/>
            <a:ext cx="18288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edge1:timestamp3</a:t>
            </a:r>
            <a:endParaRPr lang="zh-CN" altLang="en-US" sz="1400" dirty="0"/>
          </a:p>
        </p:txBody>
      </p:sp>
      <p:sp>
        <p:nvSpPr>
          <p:cNvPr id="9" name="矩形 8"/>
          <p:cNvSpPr/>
          <p:nvPr/>
        </p:nvSpPr>
        <p:spPr>
          <a:xfrm>
            <a:off x="5461000" y="3429000"/>
            <a:ext cx="2104922"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property1:timestamp3</a:t>
            </a:r>
            <a:endParaRPr lang="zh-CN" altLang="en-US" sz="1400" dirty="0"/>
          </a:p>
        </p:txBody>
      </p:sp>
      <p:sp>
        <p:nvSpPr>
          <p:cNvPr id="11" name="矩形 10"/>
          <p:cNvSpPr/>
          <p:nvPr/>
        </p:nvSpPr>
        <p:spPr>
          <a:xfrm>
            <a:off x="5461000" y="4445000"/>
            <a:ext cx="2104922"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property1:timestamp4</a:t>
            </a:r>
            <a:endParaRPr lang="zh-CN" altLang="en-US" sz="1400" dirty="0"/>
          </a:p>
        </p:txBody>
      </p:sp>
      <p:cxnSp>
        <p:nvCxnSpPr>
          <p:cNvPr id="17" name="直接箭头连接符 16"/>
          <p:cNvCxnSpPr>
            <a:stCxn id="6" idx="2"/>
            <a:endCxn id="8" idx="0"/>
          </p:cNvCxnSpPr>
          <p:nvPr/>
        </p:nvCxnSpPr>
        <p:spPr>
          <a:xfrm flipH="1">
            <a:off x="4025900" y="2971800"/>
            <a:ext cx="635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2"/>
            <a:endCxn id="9" idx="0"/>
          </p:cNvCxnSpPr>
          <p:nvPr/>
        </p:nvCxnSpPr>
        <p:spPr>
          <a:xfrm>
            <a:off x="6513461" y="29718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2"/>
            <a:endCxn id="11" idx="0"/>
          </p:cNvCxnSpPr>
          <p:nvPr/>
        </p:nvCxnSpPr>
        <p:spPr>
          <a:xfrm>
            <a:off x="6513461" y="4000500"/>
            <a:ext cx="0" cy="444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4" idx="2"/>
            <a:endCxn id="6" idx="0"/>
          </p:cNvCxnSpPr>
          <p:nvPr/>
        </p:nvCxnSpPr>
        <p:spPr>
          <a:xfrm>
            <a:off x="4032250" y="1968500"/>
            <a:ext cx="0" cy="43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5" idx="2"/>
            <a:endCxn id="7" idx="0"/>
          </p:cNvCxnSpPr>
          <p:nvPr/>
        </p:nvCxnSpPr>
        <p:spPr>
          <a:xfrm>
            <a:off x="6513461" y="1968500"/>
            <a:ext cx="0" cy="43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标注 69"/>
          <p:cNvSpPr/>
          <p:nvPr/>
        </p:nvSpPr>
        <p:spPr>
          <a:xfrm>
            <a:off x="501445" y="4432300"/>
            <a:ext cx="1975055" cy="744384"/>
          </a:xfrm>
          <a:prstGeom prst="wedgeRectCallout">
            <a:avLst>
              <a:gd name="adj1" fmla="val 127460"/>
              <a:gd name="adj2" fmla="val -10848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1" name="文本框 70"/>
          <p:cNvSpPr txBox="1"/>
          <p:nvPr/>
        </p:nvSpPr>
        <p:spPr>
          <a:xfrm>
            <a:off x="737419" y="4586748"/>
            <a:ext cx="1607575" cy="523220"/>
          </a:xfrm>
          <a:prstGeom prst="rect">
            <a:avLst/>
          </a:prstGeom>
          <a:noFill/>
        </p:spPr>
        <p:txBody>
          <a:bodyPr wrap="square" rtlCol="0">
            <a:spAutoFit/>
          </a:bodyPr>
          <a:lstStyle/>
          <a:p>
            <a:r>
              <a:rPr lang="en-US" altLang="zh-CN" sz="1400" dirty="0" smtClean="0"/>
              <a:t>Timestamp4</a:t>
            </a:r>
            <a:r>
              <a:rPr lang="zh-CN" altLang="en-US" sz="1400" dirty="0" smtClean="0"/>
              <a:t>删除</a:t>
            </a:r>
            <a:r>
              <a:rPr lang="en-US" altLang="zh-CN" sz="1400" dirty="0" smtClean="0"/>
              <a:t>edge1</a:t>
            </a:r>
            <a:endParaRPr lang="zh-CN" altLang="en-US" sz="1400" dirty="0"/>
          </a:p>
        </p:txBody>
      </p:sp>
      <p:sp>
        <p:nvSpPr>
          <p:cNvPr id="72" name="矩形 71"/>
          <p:cNvSpPr/>
          <p:nvPr/>
        </p:nvSpPr>
        <p:spPr>
          <a:xfrm>
            <a:off x="8174091" y="4445000"/>
            <a:ext cx="18161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edge2:timestamp4</a:t>
            </a:r>
            <a:endParaRPr lang="zh-CN" altLang="en-US" sz="1400" dirty="0"/>
          </a:p>
        </p:txBody>
      </p:sp>
      <p:sp>
        <p:nvSpPr>
          <p:cNvPr id="73" name="矩形标注 72"/>
          <p:cNvSpPr/>
          <p:nvPr/>
        </p:nvSpPr>
        <p:spPr>
          <a:xfrm>
            <a:off x="9791293" y="5571582"/>
            <a:ext cx="1975055" cy="744384"/>
          </a:xfrm>
          <a:prstGeom prst="wedgeRectCallout">
            <a:avLst>
              <a:gd name="adj1" fmla="val -84612"/>
              <a:gd name="adj2" fmla="val -12830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4" name="文本占位符 1"/>
          <p:cNvSpPr txBox="1">
            <a:spLocks/>
          </p:cNvSpPr>
          <p:nvPr/>
        </p:nvSpPr>
        <p:spPr>
          <a:xfrm>
            <a:off x="2298700" y="220133"/>
            <a:ext cx="8305799"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800" dirty="0" smtClean="0">
                <a:solidFill>
                  <a:srgbClr val="000000"/>
                </a:solidFill>
                <a:latin typeface="Segoe UI"/>
                <a:ea typeface="微软雅黑"/>
                <a:cs typeface="+mn-cs"/>
              </a:rPr>
              <a:t>磁盘存储（多版本边和属性的存储）</a:t>
            </a:r>
            <a:endParaRPr lang="zh-CN" altLang="en-US" sz="2800" dirty="0">
              <a:solidFill>
                <a:srgbClr val="000000"/>
              </a:solidFill>
              <a:latin typeface="Segoe UI"/>
              <a:ea typeface="微软雅黑"/>
              <a:cs typeface="+mn-cs"/>
            </a:endParaRPr>
          </a:p>
        </p:txBody>
      </p:sp>
      <p:sp>
        <p:nvSpPr>
          <p:cNvPr id="88" name="文本框 87"/>
          <p:cNvSpPr txBox="1"/>
          <p:nvPr/>
        </p:nvSpPr>
        <p:spPr>
          <a:xfrm>
            <a:off x="9963760" y="5746878"/>
            <a:ext cx="1607575" cy="523220"/>
          </a:xfrm>
          <a:prstGeom prst="rect">
            <a:avLst/>
          </a:prstGeom>
          <a:noFill/>
        </p:spPr>
        <p:txBody>
          <a:bodyPr wrap="square" rtlCol="0">
            <a:spAutoFit/>
          </a:bodyPr>
          <a:lstStyle/>
          <a:p>
            <a:r>
              <a:rPr lang="en-US" altLang="zh-CN" sz="1400" dirty="0" smtClean="0"/>
              <a:t>Timestamp4</a:t>
            </a:r>
            <a:r>
              <a:rPr lang="zh-CN" altLang="en-US" sz="1400" dirty="0" smtClean="0"/>
              <a:t>增加</a:t>
            </a:r>
            <a:r>
              <a:rPr lang="en-US" altLang="zh-CN" sz="1400" dirty="0" smtClean="0"/>
              <a:t>edge2</a:t>
            </a:r>
            <a:endParaRPr lang="zh-CN" altLang="en-US" sz="1400" dirty="0"/>
          </a:p>
        </p:txBody>
      </p:sp>
      <p:sp>
        <p:nvSpPr>
          <p:cNvPr id="89" name="圆角矩形标注 88"/>
          <p:cNvSpPr/>
          <p:nvPr/>
        </p:nvSpPr>
        <p:spPr>
          <a:xfrm>
            <a:off x="8436077" y="899652"/>
            <a:ext cx="3330271" cy="1786398"/>
          </a:xfrm>
          <a:prstGeom prst="wedgeRoundRectCallout">
            <a:avLst>
              <a:gd name="adj1" fmla="val -79290"/>
              <a:gd name="adj2" fmla="val 5259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90" name="文本框 89"/>
          <p:cNvSpPr txBox="1"/>
          <p:nvPr/>
        </p:nvSpPr>
        <p:spPr>
          <a:xfrm>
            <a:off x="8580697" y="1221085"/>
            <a:ext cx="3215148" cy="923330"/>
          </a:xfrm>
          <a:prstGeom prst="rect">
            <a:avLst/>
          </a:prstGeom>
          <a:noFill/>
        </p:spPr>
        <p:txBody>
          <a:bodyPr wrap="square" rtlCol="0">
            <a:spAutoFit/>
          </a:bodyPr>
          <a:lstStyle/>
          <a:p>
            <a:r>
              <a:rPr lang="en-US" altLang="zh-CN" dirty="0" smtClean="0"/>
              <a:t>Timestamp</a:t>
            </a:r>
            <a:r>
              <a:rPr lang="zh-CN" altLang="en-US" dirty="0" smtClean="0"/>
              <a:t>是时间区间，并不是精确到毫秒的时间戳。</a:t>
            </a:r>
            <a:endParaRPr lang="en-US" altLang="zh-CN" dirty="0" smtClean="0"/>
          </a:p>
          <a:p>
            <a:r>
              <a:rPr lang="zh-CN" altLang="en-US" dirty="0" smtClean="0"/>
              <a:t>比如以</a:t>
            </a:r>
            <a:r>
              <a:rPr lang="en-US" altLang="zh-CN" dirty="0" smtClean="0"/>
              <a:t>10</a:t>
            </a:r>
            <a:r>
              <a:rPr lang="zh-CN" altLang="en-US" dirty="0" smtClean="0"/>
              <a:t>分钟作为单位</a:t>
            </a:r>
            <a:endParaRPr lang="en-US" altLang="zh-CN" dirty="0" smtClean="0"/>
          </a:p>
        </p:txBody>
      </p:sp>
    </p:spTree>
    <p:extLst>
      <p:ext uri="{BB962C8B-B14F-4D97-AF65-F5344CB8AC3E}">
        <p14:creationId xmlns:p14="http://schemas.microsoft.com/office/powerpoint/2010/main" val="201070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a:spLocks/>
          </p:cNvSpPr>
          <p:nvPr/>
        </p:nvSpPr>
        <p:spPr>
          <a:xfrm>
            <a:off x="2298700" y="220133"/>
            <a:ext cx="8305799"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800" dirty="0" smtClean="0">
                <a:solidFill>
                  <a:srgbClr val="000000"/>
                </a:solidFill>
                <a:latin typeface="Segoe UI"/>
                <a:ea typeface="微软雅黑"/>
                <a:cs typeface="+mn-cs"/>
              </a:rPr>
              <a:t>磁盘存储（多版本节点的存储）</a:t>
            </a:r>
            <a:endParaRPr lang="zh-CN" altLang="en-US" sz="2800" dirty="0">
              <a:solidFill>
                <a:srgbClr val="000000"/>
              </a:solidFill>
              <a:latin typeface="Segoe UI"/>
              <a:ea typeface="微软雅黑"/>
              <a:cs typeface="+mn-cs"/>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32706" y="784748"/>
            <a:ext cx="7156236" cy="5085110"/>
          </a:xfrm>
          <a:prstGeom prst="rect">
            <a:avLst/>
          </a:prstGeom>
          <a:noFill/>
        </p:spPr>
      </p:pic>
      <mc:AlternateContent xmlns:mc="http://schemas.openxmlformats.org/markup-compatibility/2006" xmlns:a14="http://schemas.microsoft.com/office/drawing/2010/main">
        <mc:Choice Requires="a14">
          <p:sp>
            <p:nvSpPr>
              <p:cNvPr id="5" name="矩形 4"/>
              <p:cNvSpPr/>
              <p:nvPr/>
            </p:nvSpPr>
            <p:spPr>
              <a:xfrm>
                <a:off x="7177549" y="784748"/>
                <a:ext cx="6096000" cy="2336217"/>
              </a:xfrm>
              <a:prstGeom prst="rect">
                <a:avLst/>
              </a:prstGeom>
            </p:spPr>
            <p:txBody>
              <a:bodyPr>
                <a:spAutoFit/>
              </a:bodyPr>
              <a:lstStyle/>
              <a:p>
                <a:r>
                  <a:rPr lang="en-US" altLang="zh-CN" sz="1400"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Begin Transaction</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period</m:t>
                        </m:r>
                      </m:sub>
                    </m:sSub>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Date</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timestamp</m:t>
                    </m:r>
                  </m:oMath>
                </a14:m>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𝑑𝑖𝑓𝑓</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 =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𝑝𝑟𝑒𝑠𝑒𝑛𝑡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 –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𝑙𝑎𝑠𝑡𝑡𝑖𝑚𝑒</m:t>
                        </m:r>
                      </m:sub>
                    </m:sSub>
                  </m:oMath>
                </a14:m>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if</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𝑑𝑖𝑓𝑓</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&gt;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𝑝𝑒𝑟𝑖𝑜𝑑</m:t>
                        </m:r>
                      </m:sub>
                    </m:sSub>
                  </m:oMath>
                </a14:m>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GenerateSubgraph</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timestamp</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&gt;</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diff</m:t>
                        </m:r>
                      </m:sub>
                    </m:sSub>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&amp;&amp;</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timestamp</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&lt;=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present</m:t>
                        </m:r>
                      </m:sub>
                    </m:sSub>
                  </m:oMath>
                </a14:m>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𝑙𝑎𝑠𝑡𝑡𝑖𝑚𝑒</m:t>
                        </m:r>
                      </m:sub>
                    </m:sSub>
                  </m:oMath>
                </a14:m>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𝑝𝑟𝑒𝑠𝑒𝑛𝑡</m:t>
                        </m:r>
                      </m:sub>
                    </m:sSub>
                  </m:oMath>
                </a14:m>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rPr>
                  <a:t>End </a:t>
                </a:r>
                <a:r>
                  <a:rPr lang="en-US" altLang="zh-CN" sz="1400" kern="0" dirty="0" err="1">
                    <a:solidFill>
                      <a:srgbClr val="000000"/>
                    </a:solidFill>
                    <a:effectLst/>
                    <a:latin typeface="Courier New" panose="02070309020205020404" pitchFamily="49" charset="0"/>
                    <a:ea typeface="宋体" panose="02010600030101010101" pitchFamily="2" charset="-122"/>
                  </a:rPr>
                  <a:t>Transcation</a:t>
                </a:r>
                <a:endParaRPr lang="zh-CN"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7177549" y="784748"/>
                <a:ext cx="6096000" cy="2336217"/>
              </a:xfrm>
              <a:prstGeom prst="rect">
                <a:avLst/>
              </a:prstGeom>
              <a:blipFill>
                <a:blip r:embed="rId3"/>
                <a:stretch>
                  <a:fillRect l="-300" t="-261" b="-20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177549" y="3588592"/>
                <a:ext cx="4709651" cy="2496709"/>
              </a:xfrm>
              <a:prstGeom prst="rect">
                <a:avLst/>
              </a:prstGeom>
            </p:spPr>
            <p:txBody>
              <a:bodyPr wrap="square">
                <a:spAutoFit/>
              </a:bodyPr>
              <a:lstStyle/>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Begin Transaction</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kern="0">
                        <a:solidFill>
                          <a:srgbClr val="FF8000"/>
                        </a:solidFill>
                        <a:latin typeface="Cambria Math" panose="02040503050406030204" pitchFamily="18" charset="0"/>
                        <a:ea typeface="宋体" panose="02010600030101010101" pitchFamily="2" charset="-122"/>
                        <a:cs typeface="Courier New" panose="02070309020205020404" pitchFamily="49" charset="0"/>
                      </a:rPr>
                      <m:t>1</m:t>
                    </m:r>
                  </m:oMath>
                </a14:m>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0">
                            <a:solidFill>
                              <a:srgbClr val="000000"/>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𝑑𝑖𝑓𝑓</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 </m:t>
                    </m:r>
                    <m:sSub>
                      <m:sSubPr>
                        <m:ctrlPr>
                          <a:rPr lang="zh-CN" altLang="zh-CN" sz="1400" i="1" kern="0">
                            <a:solidFill>
                              <a:srgbClr val="000000"/>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𝑙𝑎𝑠𝑡𝑡𝑖𝑚𝑒</m:t>
                        </m:r>
                      </m:sub>
                    </m:sSub>
                  </m:oMath>
                </a14:m>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If</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0">
                            <a:solidFill>
                              <a:srgbClr val="000000"/>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𝑑𝑖𝑓𝑓</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&gt;=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n</m:t>
                    </m:r>
                  </m:oMath>
                </a14:m>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GenerateSubgraph</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transId</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&gt;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sSub>
                      <m:sSubPr>
                        <m:ctrlPr>
                          <a:rPr lang="zh-CN" altLang="zh-CN" sz="1400" i="1" kern="0">
                            <a:solidFill>
                              <a:srgbClr val="000000"/>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𝑙𝑎𝑠𝑡𝑡𝑖𝑚𝑒</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&amp;&amp;</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transId</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&lt;=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oMath>
                </a14:m>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0">
                            <a:solidFill>
                              <a:srgbClr val="000000"/>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𝑙𝑎𝑠𝑡𝑡𝑖𝑚𝑒</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oMath>
                </a14:m>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5270"/>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b="1" kern="0" dirty="0" smtClean="0">
                    <a:solidFill>
                      <a:srgbClr val="000080"/>
                    </a:solidFill>
                    <a:latin typeface="Courier New" panose="02070309020205020404" pitchFamily="49" charset="0"/>
                    <a:ea typeface="宋体" panose="02010600030101010101" pitchFamily="2" charset="-122"/>
                  </a:rPr>
                  <a:t>}</a:t>
                </a:r>
              </a:p>
              <a:p>
                <a:r>
                  <a:rPr lang="en-US" altLang="zh-CN" sz="1400" kern="0" dirty="0">
                    <a:solidFill>
                      <a:srgbClr val="000000"/>
                    </a:solidFill>
                    <a:latin typeface="Courier New" panose="02070309020205020404" pitchFamily="49" charset="0"/>
                    <a:ea typeface="宋体" panose="02010600030101010101" pitchFamily="2" charset="-122"/>
                  </a:rPr>
                  <a:t>End </a:t>
                </a:r>
                <a:r>
                  <a:rPr lang="en-US" altLang="zh-CN" sz="1400" kern="0" dirty="0" err="1" smtClean="0">
                    <a:solidFill>
                      <a:srgbClr val="000000"/>
                    </a:solidFill>
                    <a:latin typeface="Courier New" panose="02070309020205020404" pitchFamily="49" charset="0"/>
                    <a:ea typeface="宋体" panose="02010600030101010101" pitchFamily="2" charset="-122"/>
                  </a:rPr>
                  <a:t>Transcation</a:t>
                </a:r>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7177549" y="3588592"/>
                <a:ext cx="4709651" cy="2496709"/>
              </a:xfrm>
              <a:prstGeom prst="rect">
                <a:avLst/>
              </a:prstGeom>
              <a:blipFill>
                <a:blip r:embed="rId4"/>
                <a:stretch>
                  <a:fillRect l="-388" t="-244" b="-1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864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15941025"/>
              </p:ext>
            </p:extLst>
          </p:nvPr>
        </p:nvGraphicFramePr>
        <p:xfrm>
          <a:off x="737417" y="835307"/>
          <a:ext cx="9129254" cy="3990201"/>
        </p:xfrm>
        <a:graphic>
          <a:graphicData uri="http://schemas.openxmlformats.org/drawingml/2006/table">
            <a:tbl>
              <a:tblPr firstRow="1" firstCol="1" bandRow="1">
                <a:tableStyleId>{5C22544A-7EE6-4342-B048-85BDC9FD1C3A}</a:tableStyleId>
              </a:tblPr>
              <a:tblGrid>
                <a:gridCol w="1783677">
                  <a:extLst>
                    <a:ext uri="{9D8B030D-6E8A-4147-A177-3AD203B41FA5}">
                      <a16:colId xmlns:a16="http://schemas.microsoft.com/office/drawing/2014/main" val="1291663779"/>
                    </a:ext>
                  </a:extLst>
                </a:gridCol>
                <a:gridCol w="2492082">
                  <a:extLst>
                    <a:ext uri="{9D8B030D-6E8A-4147-A177-3AD203B41FA5}">
                      <a16:colId xmlns:a16="http://schemas.microsoft.com/office/drawing/2014/main" val="3494953018"/>
                    </a:ext>
                  </a:extLst>
                </a:gridCol>
                <a:gridCol w="2211490">
                  <a:extLst>
                    <a:ext uri="{9D8B030D-6E8A-4147-A177-3AD203B41FA5}">
                      <a16:colId xmlns:a16="http://schemas.microsoft.com/office/drawing/2014/main" val="543660775"/>
                    </a:ext>
                  </a:extLst>
                </a:gridCol>
                <a:gridCol w="2642005">
                  <a:extLst>
                    <a:ext uri="{9D8B030D-6E8A-4147-A177-3AD203B41FA5}">
                      <a16:colId xmlns:a16="http://schemas.microsoft.com/office/drawing/2014/main" val="3287350281"/>
                    </a:ext>
                  </a:extLst>
                </a:gridCol>
              </a:tblGrid>
              <a:tr h="422004">
                <a:tc>
                  <a:txBody>
                    <a:bodyPr/>
                    <a:lstStyle/>
                    <a:p>
                      <a:pPr indent="304800" algn="l">
                        <a:lnSpc>
                          <a:spcPts val="2000"/>
                        </a:lnSpc>
                        <a:spcAft>
                          <a:spcPts val="0"/>
                        </a:spcAft>
                        <a:tabLst>
                          <a:tab pos="5130800" algn="r"/>
                        </a:tabLst>
                      </a:pPr>
                      <a:r>
                        <a:rPr lang="en-US" sz="1400" kern="100" dirty="0" err="1">
                          <a:effectLst/>
                        </a:rPr>
                        <a:t>Rowkey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ColumnFamily:Index</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ColumnFamily:Edge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err="1">
                          <a:effectLst/>
                        </a:rPr>
                        <a:t>ColumnFamily:Property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a16="http://schemas.microsoft.com/office/drawing/2014/main" val="980465279"/>
                  </a:ext>
                </a:extLst>
              </a:tr>
              <a:tr h="551074">
                <a:tc>
                  <a:txBody>
                    <a:bodyPr/>
                    <a:lstStyle/>
                    <a:p>
                      <a:pPr indent="304800" algn="l">
                        <a:lnSpc>
                          <a:spcPts val="2000"/>
                        </a:lnSpc>
                        <a:spcAft>
                          <a:spcPts val="0"/>
                        </a:spcAft>
                        <a:tabLst>
                          <a:tab pos="5130800" algn="r"/>
                        </a:tabLst>
                      </a:pPr>
                      <a:r>
                        <a:rPr lang="en-US" sz="1400" kern="100" dirty="0">
                          <a:effectLst/>
                        </a:rPr>
                        <a:t>timestamp1-</a:t>
                      </a:r>
                      <a:endParaRPr lang="zh-CN" sz="1400" kern="100" dirty="0">
                        <a:effectLst/>
                      </a:endParaRPr>
                    </a:p>
                    <a:p>
                      <a:pPr indent="304800" algn="l">
                        <a:lnSpc>
                          <a:spcPts val="2000"/>
                        </a:lnSpc>
                        <a:spcAft>
                          <a:spcPts val="0"/>
                        </a:spcAft>
                        <a:tabLst>
                          <a:tab pos="5130800" algn="r"/>
                        </a:tabLst>
                      </a:pPr>
                      <a:r>
                        <a:rPr lang="en-US" sz="1400" kern="100" dirty="0">
                          <a:effectLst/>
                        </a:rPr>
                        <a:t>vertexid1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a:effectLst/>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rowSpan="4" gridSpan="2">
                  <a:txBody>
                    <a:bodyPr/>
                    <a:lstStyle/>
                    <a:p>
                      <a:pPr indent="304800" algn="l">
                        <a:lnSpc>
                          <a:spcPts val="2000"/>
                        </a:lnSpc>
                        <a:spcAft>
                          <a:spcPts val="0"/>
                        </a:spcAft>
                        <a:tabLst>
                          <a:tab pos="5130800" algn="r"/>
                        </a:tabLst>
                      </a:pPr>
                      <a:r>
                        <a:rPr lang="en-US" sz="14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rowSpan="4" hMerge="1">
                  <a:txBody>
                    <a:bodyPr/>
                    <a:lstStyle/>
                    <a:p>
                      <a:endParaRPr lang="zh-CN" altLang="en-US"/>
                    </a:p>
                  </a:txBody>
                  <a:tcPr/>
                </a:tc>
                <a:extLst>
                  <a:ext uri="{0D108BD9-81ED-4DB2-BD59-A6C34878D82A}">
                    <a16:rowId xmlns:a16="http://schemas.microsoft.com/office/drawing/2014/main" val="1380062200"/>
                  </a:ext>
                </a:extLst>
              </a:tr>
              <a:tr h="577221">
                <a:tc>
                  <a:txBody>
                    <a:bodyPr/>
                    <a:lstStyle/>
                    <a:p>
                      <a:pPr indent="304800" algn="l">
                        <a:lnSpc>
                          <a:spcPts val="2000"/>
                        </a:lnSpc>
                        <a:spcAft>
                          <a:spcPts val="0"/>
                        </a:spcAft>
                        <a:tabLst>
                          <a:tab pos="5130800" algn="r"/>
                        </a:tabLst>
                      </a:pPr>
                      <a:r>
                        <a:rPr lang="en-US" sz="1400" kern="100">
                          <a:effectLst/>
                        </a:rPr>
                        <a:t>timestamp1-</a:t>
                      </a:r>
                      <a:endParaRPr lang="zh-CN" sz="1400" kern="100">
                        <a:effectLst/>
                      </a:endParaRPr>
                    </a:p>
                    <a:p>
                      <a:pPr indent="304800" algn="l">
                        <a:lnSpc>
                          <a:spcPts val="2000"/>
                        </a:lnSpc>
                        <a:spcAft>
                          <a:spcPts val="0"/>
                        </a:spcAft>
                        <a:tabLst>
                          <a:tab pos="5130800" algn="r"/>
                        </a:tabLst>
                      </a:pPr>
                      <a:r>
                        <a:rPr lang="en-US" sz="1400" kern="100">
                          <a:effectLst/>
                        </a:rPr>
                        <a:t>vertexid2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103076"/>
                  </a:ext>
                </a:extLst>
              </a:tr>
              <a:tr h="544375">
                <a:tc>
                  <a:txBody>
                    <a:bodyPr/>
                    <a:lstStyle/>
                    <a:p>
                      <a:pPr indent="304800" algn="l">
                        <a:lnSpc>
                          <a:spcPts val="2000"/>
                        </a:lnSpc>
                        <a:spcAft>
                          <a:spcPts val="0"/>
                        </a:spcAft>
                        <a:tabLst>
                          <a:tab pos="5130800" algn="r"/>
                        </a:tabLst>
                      </a:pPr>
                      <a:r>
                        <a:rPr lang="en-US" sz="1400" kern="100">
                          <a:effectLst/>
                        </a:rPr>
                        <a:t>timestamp1-</a:t>
                      </a:r>
                      <a:endParaRPr lang="zh-CN" sz="1400" kern="100">
                        <a:effectLst/>
                      </a:endParaRPr>
                    </a:p>
                    <a:p>
                      <a:pPr indent="304800" algn="l">
                        <a:lnSpc>
                          <a:spcPts val="2000"/>
                        </a:lnSpc>
                        <a:spcAft>
                          <a:spcPts val="0"/>
                        </a:spcAft>
                        <a:tabLst>
                          <a:tab pos="5130800" algn="r"/>
                        </a:tabLst>
                      </a:pPr>
                      <a:r>
                        <a:rPr lang="en-US" sz="1400" kern="100">
                          <a:effectLst/>
                        </a:rPr>
                        <a:t>vertexid3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457667267"/>
                  </a:ext>
                </a:extLst>
              </a:tr>
              <a:tr h="629515">
                <a:tc>
                  <a:txBody>
                    <a:bodyPr/>
                    <a:lstStyle/>
                    <a:p>
                      <a:pPr indent="304800" algn="l">
                        <a:lnSpc>
                          <a:spcPts val="2000"/>
                        </a:lnSpc>
                        <a:spcAft>
                          <a:spcPts val="0"/>
                        </a:spcAft>
                        <a:tabLst>
                          <a:tab pos="5130800" algn="r"/>
                        </a:tabLst>
                      </a:pPr>
                      <a:r>
                        <a:rPr lang="en-US" sz="1400" kern="100">
                          <a:effectLst/>
                        </a:rPr>
                        <a:t>timestamp2-</a:t>
                      </a:r>
                      <a:endParaRPr lang="zh-CN" sz="1400" kern="100">
                        <a:effectLst/>
                      </a:endParaRPr>
                    </a:p>
                    <a:p>
                      <a:pPr indent="304800" algn="l">
                        <a:lnSpc>
                          <a:spcPts val="2000"/>
                        </a:lnSpc>
                        <a:spcAft>
                          <a:spcPts val="0"/>
                        </a:spcAft>
                        <a:tabLst>
                          <a:tab pos="5130800" algn="r"/>
                        </a:tabLst>
                      </a:pPr>
                      <a:r>
                        <a:rPr lang="en-US" sz="1400" kern="100">
                          <a:effectLst/>
                        </a:rPr>
                        <a:t>vertexid4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399197726"/>
                  </a:ext>
                </a:extLst>
              </a:tr>
              <a:tr h="422004">
                <a:tc>
                  <a:txBody>
                    <a:bodyPr/>
                    <a:lstStyle/>
                    <a:p>
                      <a:pPr indent="304800" algn="l">
                        <a:lnSpc>
                          <a:spcPts val="2000"/>
                        </a:lnSpc>
                        <a:spcAft>
                          <a:spcPts val="0"/>
                        </a:spcAft>
                        <a:tabLst>
                          <a:tab pos="5130800" algn="r"/>
                        </a:tabLst>
                      </a:pPr>
                      <a:r>
                        <a:rPr lang="en-US" sz="1400" kern="100">
                          <a:effectLst/>
                        </a:rPr>
                        <a:t>vertexid1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rowSpan="3">
                  <a:txBody>
                    <a:bodyPr/>
                    <a:lstStyle/>
                    <a:p>
                      <a:pPr indent="304800" algn="l">
                        <a:lnSpc>
                          <a:spcPts val="2000"/>
                        </a:lnSpc>
                        <a:spcAft>
                          <a:spcPts val="0"/>
                        </a:spcAft>
                        <a:tabLst>
                          <a:tab pos="5130800" algn="r"/>
                        </a:tabLst>
                      </a:pPr>
                      <a:r>
                        <a:rPr lang="en-US" sz="14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edge1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a:effectLst/>
                        </a:rPr>
                        <a:t>property1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a16="http://schemas.microsoft.com/office/drawing/2014/main" val="4243370076"/>
                  </a:ext>
                </a:extLst>
              </a:tr>
              <a:tr h="422004">
                <a:tc>
                  <a:txBody>
                    <a:bodyPr/>
                    <a:lstStyle/>
                    <a:p>
                      <a:pPr indent="304800" algn="l">
                        <a:lnSpc>
                          <a:spcPts val="2000"/>
                        </a:lnSpc>
                        <a:spcAft>
                          <a:spcPts val="0"/>
                        </a:spcAft>
                        <a:tabLst>
                          <a:tab pos="5130800" algn="r"/>
                        </a:tabLst>
                      </a:pPr>
                      <a:r>
                        <a:rPr lang="en-US" sz="1400" kern="100">
                          <a:effectLst/>
                        </a:rPr>
                        <a:t>vertexid2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vMerge="1">
                  <a:txBody>
                    <a:bodyPr/>
                    <a:lstStyle/>
                    <a:p>
                      <a:endParaRPr lang="zh-CN" altLang="en-US"/>
                    </a:p>
                  </a:txBody>
                  <a:tcPr/>
                </a:tc>
                <a:tc>
                  <a:txBody>
                    <a:bodyPr/>
                    <a:lstStyle/>
                    <a:p>
                      <a:pPr indent="304800" algn="l">
                        <a:lnSpc>
                          <a:spcPts val="2000"/>
                        </a:lnSpc>
                        <a:spcAft>
                          <a:spcPts val="0"/>
                        </a:spcAft>
                        <a:tabLst>
                          <a:tab pos="5130800" algn="r"/>
                        </a:tabLst>
                      </a:pPr>
                      <a:r>
                        <a:rPr lang="en-US" sz="1400" kern="100">
                          <a:effectLst/>
                        </a:rPr>
                        <a:t>edge1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property1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a16="http://schemas.microsoft.com/office/drawing/2014/main" val="1954053901"/>
                  </a:ext>
                </a:extLst>
              </a:tr>
              <a:tr h="422004">
                <a:tc>
                  <a:txBody>
                    <a:bodyPr/>
                    <a:lstStyle/>
                    <a:p>
                      <a:pPr indent="304800" algn="l">
                        <a:lnSpc>
                          <a:spcPts val="2000"/>
                        </a:lnSpc>
                        <a:spcAft>
                          <a:spcPts val="0"/>
                        </a:spcAft>
                        <a:tabLst>
                          <a:tab pos="5130800" algn="r"/>
                        </a:tabLst>
                      </a:pPr>
                      <a:r>
                        <a:rPr lang="en-US" sz="1400" kern="100">
                          <a:effectLst/>
                        </a:rPr>
                        <a:t>vertexid3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vMerge="1">
                  <a:txBody>
                    <a:bodyPr/>
                    <a:lstStyle/>
                    <a:p>
                      <a:endParaRPr lang="zh-CN" altLang="en-US"/>
                    </a:p>
                  </a:txBody>
                  <a:tcPr/>
                </a:tc>
                <a:tc>
                  <a:txBody>
                    <a:bodyPr/>
                    <a:lstStyle/>
                    <a:p>
                      <a:pPr indent="304800" algn="l">
                        <a:lnSpc>
                          <a:spcPts val="2000"/>
                        </a:lnSpc>
                        <a:spcAft>
                          <a:spcPts val="0"/>
                        </a:spcAft>
                        <a:tabLst>
                          <a:tab pos="5130800" algn="r"/>
                        </a:tabLst>
                      </a:pPr>
                      <a:r>
                        <a:rPr lang="en-US" sz="1400" kern="100" dirty="0">
                          <a:effectLst/>
                        </a:rPr>
                        <a:t>edge1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a:effectLst/>
                        </a:rPr>
                        <a:t>property1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a16="http://schemas.microsoft.com/office/drawing/2014/main" val="3582615652"/>
                  </a:ext>
                </a:extLst>
              </a:tr>
            </a:tbl>
          </a:graphicData>
        </a:graphic>
      </p:graphicFrame>
    </p:spTree>
    <p:extLst>
      <p:ext uri="{BB962C8B-B14F-4D97-AF65-F5344CB8AC3E}">
        <p14:creationId xmlns:p14="http://schemas.microsoft.com/office/powerpoint/2010/main" val="121913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9330" y="1251616"/>
            <a:ext cx="7403690" cy="5031197"/>
          </a:xfrm>
          <a:prstGeom prst="rect">
            <a:avLst/>
          </a:prstGeom>
          <a:noFill/>
        </p:spPr>
      </p:pic>
    </p:spTree>
    <p:extLst>
      <p:ext uri="{BB962C8B-B14F-4D97-AF65-F5344CB8AC3E}">
        <p14:creationId xmlns:p14="http://schemas.microsoft.com/office/powerpoint/2010/main" val="187329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684" y="807925"/>
            <a:ext cx="8377084" cy="5312656"/>
          </a:xfrm>
          <a:prstGeom prst="rect">
            <a:avLst/>
          </a:prstGeom>
          <a:noFill/>
        </p:spPr>
      </p:pic>
    </p:spTree>
    <p:extLst>
      <p:ext uri="{BB962C8B-B14F-4D97-AF65-F5344CB8AC3E}">
        <p14:creationId xmlns:p14="http://schemas.microsoft.com/office/powerpoint/2010/main" val="56930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大同步通信.png"/>
          <p:cNvPicPr/>
          <p:nvPr/>
        </p:nvPicPr>
        <p:blipFill>
          <a:blip r:embed="rId2">
            <a:extLst>
              <a:ext uri="{28A0092B-C50C-407E-A947-70E740481C1C}">
                <a14:useLocalDpi xmlns:a14="http://schemas.microsoft.com/office/drawing/2010/main" val="0"/>
              </a:ext>
            </a:extLst>
          </a:blip>
          <a:srcRect/>
          <a:stretch>
            <a:fillRect/>
          </a:stretch>
        </p:blipFill>
        <p:spPr bwMode="auto">
          <a:xfrm>
            <a:off x="2831691" y="1032387"/>
            <a:ext cx="8790038" cy="5191432"/>
          </a:xfrm>
          <a:prstGeom prst="rect">
            <a:avLst/>
          </a:prstGeom>
          <a:noFill/>
          <a:ln>
            <a:noFill/>
          </a:ln>
        </p:spPr>
      </p:pic>
    </p:spTree>
    <p:extLst>
      <p:ext uri="{BB962C8B-B14F-4D97-AF65-F5344CB8AC3E}">
        <p14:creationId xmlns:p14="http://schemas.microsoft.com/office/powerpoint/2010/main" val="60284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大bsp详细计算模型.jpg"/>
          <p:cNvPicPr/>
          <p:nvPr/>
        </p:nvPicPr>
        <p:blipFill>
          <a:blip r:embed="rId2">
            <a:extLst>
              <a:ext uri="{28A0092B-C50C-407E-A947-70E740481C1C}">
                <a14:useLocalDpi xmlns:a14="http://schemas.microsoft.com/office/drawing/2010/main" val="0"/>
              </a:ext>
            </a:extLst>
          </a:blip>
          <a:srcRect/>
          <a:stretch>
            <a:fillRect/>
          </a:stretch>
        </p:blipFill>
        <p:spPr bwMode="auto">
          <a:xfrm>
            <a:off x="3170903" y="900040"/>
            <a:ext cx="8244349" cy="5648244"/>
          </a:xfrm>
          <a:prstGeom prst="rect">
            <a:avLst/>
          </a:prstGeom>
          <a:noFill/>
          <a:ln>
            <a:noFill/>
          </a:ln>
        </p:spPr>
      </p:pic>
    </p:spTree>
    <p:extLst>
      <p:ext uri="{BB962C8B-B14F-4D97-AF65-F5344CB8AC3E}">
        <p14:creationId xmlns:p14="http://schemas.microsoft.com/office/powerpoint/2010/main" val="380336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CONTENTS</a:t>
            </a:r>
            <a:endParaRPr kumimoji="1" lang="zh-CN" altLang="en-US" dirty="0"/>
          </a:p>
        </p:txBody>
      </p:sp>
      <p:sp>
        <p:nvSpPr>
          <p:cNvPr id="5" name="文本占位符 4"/>
          <p:cNvSpPr>
            <a:spLocks noGrp="1"/>
          </p:cNvSpPr>
          <p:nvPr>
            <p:ph type="body" sz="quarter" idx="13"/>
          </p:nvPr>
        </p:nvSpPr>
        <p:spPr/>
        <p:txBody>
          <a:bodyPr/>
          <a:lstStyle/>
          <a:p>
            <a:pPr marL="0" indent="0" algn="ctr">
              <a:lnSpc>
                <a:spcPct val="130000"/>
              </a:lnSpc>
              <a:buNone/>
            </a:pPr>
            <a:endParaRPr lang="zh-CN" altLang="en-US" dirty="0"/>
          </a:p>
        </p:txBody>
      </p:sp>
      <p:sp>
        <p:nvSpPr>
          <p:cNvPr id="6" name="文本占位符 5"/>
          <p:cNvSpPr>
            <a:spLocks noGrp="1"/>
          </p:cNvSpPr>
          <p:nvPr>
            <p:ph type="body" sz="quarter" idx="14"/>
          </p:nvPr>
        </p:nvSpPr>
        <p:spPr>
          <a:xfrm>
            <a:off x="1328764" y="4167892"/>
            <a:ext cx="1846774" cy="455476"/>
          </a:xfrm>
        </p:spPr>
        <p:txBody>
          <a:bodyPr/>
          <a:lstStyle/>
          <a:p>
            <a:r>
              <a:rPr lang="zh-CN" altLang="en-US" dirty="0">
                <a:solidFill>
                  <a:srgbClr val="000000"/>
                </a:solidFill>
                <a:latin typeface="Segoe UI"/>
                <a:ea typeface="微软雅黑" charset="0"/>
              </a:rPr>
              <a:t>选题</a:t>
            </a:r>
            <a:r>
              <a:rPr lang="zh-CN" altLang="en-US" dirty="0" smtClean="0">
                <a:solidFill>
                  <a:srgbClr val="000000"/>
                </a:solidFill>
                <a:latin typeface="Segoe UI"/>
                <a:ea typeface="微软雅黑" charset="0"/>
              </a:rPr>
              <a:t>背景</a:t>
            </a:r>
            <a:endParaRPr lang="zh-CN" altLang="en-US" dirty="0">
              <a:solidFill>
                <a:srgbClr val="000000"/>
              </a:solidFill>
              <a:latin typeface="Segoe UI"/>
              <a:ea typeface="微软雅黑" charset="0"/>
            </a:endParaRPr>
          </a:p>
        </p:txBody>
      </p:sp>
      <p:sp>
        <p:nvSpPr>
          <p:cNvPr id="7" name="文本占位符 6"/>
          <p:cNvSpPr>
            <a:spLocks noGrp="1"/>
          </p:cNvSpPr>
          <p:nvPr>
            <p:ph type="body" sz="quarter" idx="15"/>
          </p:nvPr>
        </p:nvSpPr>
        <p:spPr>
          <a:xfrm>
            <a:off x="1328763" y="4623368"/>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a:xfrm>
            <a:off x="4003495" y="4180985"/>
            <a:ext cx="1846774" cy="455476"/>
          </a:xfrm>
        </p:spPr>
        <p:txBody>
          <a:bodyPr/>
          <a:lstStyle/>
          <a:p>
            <a:r>
              <a:rPr lang="zh-CN" altLang="en-US" dirty="0">
                <a:solidFill>
                  <a:srgbClr val="000000"/>
                </a:solidFill>
                <a:latin typeface="Segoe UI"/>
                <a:ea typeface="微软雅黑" charset="0"/>
              </a:rPr>
              <a:t>研究</a:t>
            </a:r>
            <a:r>
              <a:rPr lang="zh-CN" altLang="en-US" dirty="0" smtClean="0">
                <a:solidFill>
                  <a:srgbClr val="000000"/>
                </a:solidFill>
                <a:latin typeface="Segoe UI"/>
                <a:ea typeface="微软雅黑" charset="0"/>
              </a:rPr>
              <a:t>内容</a:t>
            </a:r>
            <a:endParaRPr lang="zh-CN" altLang="en-US" dirty="0">
              <a:solidFill>
                <a:srgbClr val="000000"/>
              </a:solidFill>
              <a:latin typeface="Segoe UI"/>
              <a:ea typeface="微软雅黑" charset="0"/>
            </a:endParaRPr>
          </a:p>
        </p:txBody>
      </p:sp>
      <p:sp>
        <p:nvSpPr>
          <p:cNvPr id="9" name="文本占位符 8"/>
          <p:cNvSpPr>
            <a:spLocks noGrp="1"/>
          </p:cNvSpPr>
          <p:nvPr>
            <p:ph type="body" sz="quarter" idx="17"/>
          </p:nvPr>
        </p:nvSpPr>
        <p:spPr>
          <a:xfrm>
            <a:off x="4003495" y="4636461"/>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6686279" y="4167892"/>
            <a:ext cx="1846774" cy="455476"/>
          </a:xfrm>
        </p:spPr>
        <p:txBody>
          <a:bodyPr/>
          <a:lstStyle/>
          <a:p>
            <a:r>
              <a:rPr lang="zh-CN" altLang="en-US" dirty="0" smtClean="0">
                <a:solidFill>
                  <a:srgbClr val="000000"/>
                </a:solidFill>
                <a:latin typeface="Segoe UI"/>
                <a:ea typeface="微软雅黑" charset="0"/>
              </a:rPr>
              <a:t>研究结论</a:t>
            </a:r>
            <a:endParaRPr kumimoji="1" lang="zh-CN" altLang="en-US" dirty="0">
              <a:solidFill>
                <a:srgbClr val="000000"/>
              </a:solidFill>
              <a:latin typeface="Segoe UI"/>
              <a:ea typeface="微软雅黑" charset="0"/>
            </a:endParaRPr>
          </a:p>
        </p:txBody>
      </p:sp>
      <p:sp>
        <p:nvSpPr>
          <p:cNvPr id="13" name="文本占位符 12"/>
          <p:cNvSpPr>
            <a:spLocks noGrp="1"/>
          </p:cNvSpPr>
          <p:nvPr>
            <p:ph type="body" sz="quarter" idx="21"/>
          </p:nvPr>
        </p:nvSpPr>
        <p:spPr>
          <a:xfrm>
            <a:off x="6682252" y="4623368"/>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a:xfrm>
            <a:off x="9150862" y="4180985"/>
            <a:ext cx="1846774" cy="455476"/>
          </a:xfrm>
        </p:spPr>
        <p:txBody>
          <a:bodyPr/>
          <a:lstStyle/>
          <a:p>
            <a:r>
              <a:rPr lang="zh-CN" altLang="en-US" dirty="0" smtClean="0">
                <a:solidFill>
                  <a:srgbClr val="000000"/>
                </a:solidFill>
                <a:latin typeface="Segoe UI"/>
                <a:ea typeface="微软雅黑" charset="0"/>
              </a:rPr>
              <a:t>系统展示</a:t>
            </a:r>
            <a:endParaRPr kumimoji="1" lang="zh-CN" altLang="en-US" dirty="0">
              <a:solidFill>
                <a:srgbClr val="000000"/>
              </a:solidFill>
              <a:latin typeface="Segoe UI"/>
              <a:ea typeface="微软雅黑" charset="0"/>
            </a:endParaRPr>
          </a:p>
        </p:txBody>
      </p:sp>
      <p:sp>
        <p:nvSpPr>
          <p:cNvPr id="15" name="文本占位符 14"/>
          <p:cNvSpPr>
            <a:spLocks noGrp="1"/>
          </p:cNvSpPr>
          <p:nvPr>
            <p:ph type="body" sz="quarter" idx="23"/>
          </p:nvPr>
        </p:nvSpPr>
        <p:spPr>
          <a:xfrm>
            <a:off x="9150861" y="4636461"/>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1709078" y="5015342"/>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 name="矩形 18"/>
          <p:cNvSpPr/>
          <p:nvPr/>
        </p:nvSpPr>
        <p:spPr>
          <a:xfrm>
            <a:off x="4394362" y="5029808"/>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 name="矩形 21"/>
          <p:cNvSpPr/>
          <p:nvPr/>
        </p:nvSpPr>
        <p:spPr>
          <a:xfrm>
            <a:off x="7112453" y="5015342"/>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3" name="矩形 22"/>
          <p:cNvSpPr/>
          <p:nvPr/>
        </p:nvSpPr>
        <p:spPr>
          <a:xfrm>
            <a:off x="9589414" y="5029808"/>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5" name="文本占位符 24"/>
          <p:cNvSpPr>
            <a:spLocks noGrp="1"/>
          </p:cNvSpPr>
          <p:nvPr>
            <p:ph type="body" sz="quarter" idx="10"/>
          </p:nvPr>
        </p:nvSpPr>
        <p:spPr>
          <a:xfrm>
            <a:off x="265304" y="220133"/>
            <a:ext cx="4513173" cy="389467"/>
          </a:xfrm>
        </p:spPr>
        <p:txBody>
          <a:bodyPr/>
          <a:lstStyle/>
          <a:p>
            <a:r>
              <a:rPr lang="zh-CN" altLang="zh-CN" dirty="0"/>
              <a:t>基于分布式图计算的大规模网络分析系统的</a:t>
            </a:r>
            <a:r>
              <a:rPr lang="zh-CN" altLang="zh-CN" dirty="0" smtClean="0"/>
              <a:t>研究</a:t>
            </a:r>
            <a:endParaRPr lang="en-US" altLang="zh-CN" dirty="0">
              <a:latin typeface="Segoe UI"/>
              <a:ea typeface="微软雅黑"/>
            </a:endParaRPr>
          </a:p>
          <a:p>
            <a:endParaRPr lang="zh-CN" altLang="en-US" dirty="0"/>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大图BSP详细计算模型2.png"/>
          <p:cNvPicPr/>
          <p:nvPr/>
        </p:nvPicPr>
        <p:blipFill>
          <a:blip r:embed="rId2">
            <a:extLst>
              <a:ext uri="{28A0092B-C50C-407E-A947-70E740481C1C}">
                <a14:useLocalDpi xmlns:a14="http://schemas.microsoft.com/office/drawing/2010/main" val="0"/>
              </a:ext>
            </a:extLst>
          </a:blip>
          <a:srcRect/>
          <a:stretch>
            <a:fillRect/>
          </a:stretch>
        </p:blipFill>
        <p:spPr bwMode="auto">
          <a:xfrm>
            <a:off x="3303639" y="853480"/>
            <a:ext cx="7787148" cy="5458829"/>
          </a:xfrm>
          <a:prstGeom prst="rect">
            <a:avLst/>
          </a:prstGeom>
          <a:noFill/>
          <a:ln>
            <a:noFill/>
          </a:ln>
        </p:spPr>
      </p:pic>
    </p:spTree>
    <p:extLst>
      <p:ext uri="{BB962C8B-B14F-4D97-AF65-F5344CB8AC3E}">
        <p14:creationId xmlns:p14="http://schemas.microsoft.com/office/powerpoint/2010/main" val="387561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算法流程图.jpg"/>
          <p:cNvPicPr/>
          <p:nvPr/>
        </p:nvPicPr>
        <p:blipFill>
          <a:blip r:embed="rId2">
            <a:extLst>
              <a:ext uri="{28A0092B-C50C-407E-A947-70E740481C1C}">
                <a14:useLocalDpi xmlns:a14="http://schemas.microsoft.com/office/drawing/2010/main" val="0"/>
              </a:ext>
            </a:extLst>
          </a:blip>
          <a:srcRect/>
          <a:stretch>
            <a:fillRect/>
          </a:stretch>
        </p:blipFill>
        <p:spPr bwMode="auto">
          <a:xfrm>
            <a:off x="4689987" y="609600"/>
            <a:ext cx="6209071" cy="6012426"/>
          </a:xfrm>
          <a:prstGeom prst="rect">
            <a:avLst/>
          </a:prstGeom>
          <a:noFill/>
          <a:ln>
            <a:noFill/>
          </a:ln>
        </p:spPr>
      </p:pic>
    </p:spTree>
    <p:extLst>
      <p:ext uri="{BB962C8B-B14F-4D97-AF65-F5344CB8AC3E}">
        <p14:creationId xmlns:p14="http://schemas.microsoft.com/office/powerpoint/2010/main" val="97920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增量图模型.png"/>
          <p:cNvPicPr/>
          <p:nvPr/>
        </p:nvPicPr>
        <p:blipFill>
          <a:blip r:embed="rId2">
            <a:extLst>
              <a:ext uri="{28A0092B-C50C-407E-A947-70E740481C1C}">
                <a14:useLocalDpi xmlns:a14="http://schemas.microsoft.com/office/drawing/2010/main" val="0"/>
              </a:ext>
            </a:extLst>
          </a:blip>
          <a:srcRect/>
          <a:stretch>
            <a:fillRect/>
          </a:stretch>
        </p:blipFill>
        <p:spPr bwMode="auto">
          <a:xfrm>
            <a:off x="5743552" y="1415846"/>
            <a:ext cx="4772168" cy="4586747"/>
          </a:xfrm>
          <a:prstGeom prst="rect">
            <a:avLst/>
          </a:prstGeom>
          <a:noFill/>
          <a:ln>
            <a:noFill/>
          </a:ln>
        </p:spPr>
      </p:pic>
    </p:spTree>
    <p:extLst>
      <p:ext uri="{BB962C8B-B14F-4D97-AF65-F5344CB8AC3E}">
        <p14:creationId xmlns:p14="http://schemas.microsoft.com/office/powerpoint/2010/main" val="244775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研究</a:t>
            </a:r>
            <a:r>
              <a:rPr kumimoji="1" lang="zh-CN" altLang="en-US" dirty="0"/>
              <a:t>结论</a:t>
            </a:r>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664604234"/>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Figure_1(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3355" y="1073108"/>
            <a:ext cx="7329949" cy="5165459"/>
          </a:xfrm>
          <a:prstGeom prst="rect">
            <a:avLst/>
          </a:prstGeom>
          <a:noFill/>
          <a:ln>
            <a:noFill/>
          </a:ln>
        </p:spPr>
      </p:pic>
    </p:spTree>
    <p:extLst>
      <p:ext uri="{BB962C8B-B14F-4D97-AF65-F5344CB8AC3E}">
        <p14:creationId xmlns:p14="http://schemas.microsoft.com/office/powerpoint/2010/main" val="345561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4" name="图片 3" descr="C:\Users\zhzy\Pictures\Figure_1(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4143" y="884904"/>
            <a:ext cx="7846142" cy="5309418"/>
          </a:xfrm>
          <a:prstGeom prst="rect">
            <a:avLst/>
          </a:prstGeom>
          <a:noFill/>
          <a:ln>
            <a:noFill/>
          </a:ln>
        </p:spPr>
      </p:pic>
    </p:spTree>
    <p:extLst>
      <p:ext uri="{BB962C8B-B14F-4D97-AF65-F5344CB8AC3E}">
        <p14:creationId xmlns:p14="http://schemas.microsoft.com/office/powerpoint/2010/main" val="2830607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Desktop\Figure_1(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858" y="609600"/>
            <a:ext cx="7772401" cy="5397909"/>
          </a:xfrm>
          <a:prstGeom prst="rect">
            <a:avLst/>
          </a:prstGeom>
          <a:noFill/>
          <a:ln>
            <a:noFill/>
          </a:ln>
        </p:spPr>
      </p:pic>
    </p:spTree>
    <p:extLst>
      <p:ext uri="{BB962C8B-B14F-4D97-AF65-F5344CB8AC3E}">
        <p14:creationId xmlns:p14="http://schemas.microsoft.com/office/powerpoint/2010/main" val="373534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148" y="824817"/>
            <a:ext cx="10736825" cy="5841454"/>
          </a:xfrm>
          <a:prstGeom prst="rect">
            <a:avLst/>
          </a:prstGeom>
          <a:noFill/>
        </p:spPr>
      </p:pic>
    </p:spTree>
    <p:extLst>
      <p:ext uri="{BB962C8B-B14F-4D97-AF65-F5344CB8AC3E}">
        <p14:creationId xmlns:p14="http://schemas.microsoft.com/office/powerpoint/2010/main" val="406244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2222.png"/>
          <p:cNvPicPr/>
          <p:nvPr/>
        </p:nvPicPr>
        <p:blipFill>
          <a:blip r:embed="rId2">
            <a:extLst>
              <a:ext uri="{28A0092B-C50C-407E-A947-70E740481C1C}">
                <a14:useLocalDpi xmlns:a14="http://schemas.microsoft.com/office/drawing/2010/main" val="0"/>
              </a:ext>
            </a:extLst>
          </a:blip>
          <a:srcRect/>
          <a:stretch>
            <a:fillRect/>
          </a:stretch>
        </p:blipFill>
        <p:spPr bwMode="auto">
          <a:xfrm>
            <a:off x="353963" y="609600"/>
            <a:ext cx="5810864" cy="5412362"/>
          </a:xfrm>
          <a:prstGeom prst="rect">
            <a:avLst/>
          </a:prstGeom>
          <a:noFill/>
          <a:ln>
            <a:noFill/>
          </a:ln>
        </p:spPr>
      </p:pic>
      <p:pic>
        <p:nvPicPr>
          <p:cNvPr id="4" name="图片 3" descr="C:\Users\zhzy\Pictures\3333.png"/>
          <p:cNvPicPr/>
          <p:nvPr/>
        </p:nvPicPr>
        <p:blipFill>
          <a:blip r:embed="rId3">
            <a:extLst>
              <a:ext uri="{28A0092B-C50C-407E-A947-70E740481C1C}">
                <a14:useLocalDpi xmlns:a14="http://schemas.microsoft.com/office/drawing/2010/main" val="0"/>
              </a:ext>
            </a:extLst>
          </a:blip>
          <a:srcRect/>
          <a:stretch>
            <a:fillRect/>
          </a:stretch>
        </p:blipFill>
        <p:spPr bwMode="auto">
          <a:xfrm>
            <a:off x="6408523" y="884903"/>
            <a:ext cx="5274310" cy="5137058"/>
          </a:xfrm>
          <a:prstGeom prst="rect">
            <a:avLst/>
          </a:prstGeom>
          <a:noFill/>
          <a:ln>
            <a:noFill/>
          </a:ln>
        </p:spPr>
      </p:pic>
    </p:spTree>
    <p:extLst>
      <p:ext uri="{BB962C8B-B14F-4D97-AF65-F5344CB8AC3E}">
        <p14:creationId xmlns:p14="http://schemas.microsoft.com/office/powerpoint/2010/main" val="160611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9999.png"/>
          <p:cNvPicPr/>
          <p:nvPr/>
        </p:nvPicPr>
        <p:blipFill>
          <a:blip r:embed="rId2">
            <a:extLst>
              <a:ext uri="{28A0092B-C50C-407E-A947-70E740481C1C}">
                <a14:useLocalDpi xmlns:a14="http://schemas.microsoft.com/office/drawing/2010/main" val="0"/>
              </a:ext>
            </a:extLst>
          </a:blip>
          <a:srcRect/>
          <a:stretch>
            <a:fillRect/>
          </a:stretch>
        </p:blipFill>
        <p:spPr bwMode="auto">
          <a:xfrm>
            <a:off x="821045" y="1253613"/>
            <a:ext cx="5078310" cy="3864077"/>
          </a:xfrm>
          <a:prstGeom prst="rect">
            <a:avLst/>
          </a:prstGeom>
          <a:noFill/>
          <a:ln>
            <a:noFill/>
          </a:ln>
        </p:spPr>
      </p:pic>
      <p:pic>
        <p:nvPicPr>
          <p:cNvPr id="4" name="图片 3" descr="C:\Users\zhzy\Pictures\7777.png"/>
          <p:cNvPicPr/>
          <p:nvPr/>
        </p:nvPicPr>
        <p:blipFill>
          <a:blip r:embed="rId3">
            <a:extLst>
              <a:ext uri="{28A0092B-C50C-407E-A947-70E740481C1C}">
                <a14:useLocalDpi xmlns:a14="http://schemas.microsoft.com/office/drawing/2010/main" val="0"/>
              </a:ext>
            </a:extLst>
          </a:blip>
          <a:srcRect/>
          <a:stretch>
            <a:fillRect/>
          </a:stretch>
        </p:blipFill>
        <p:spPr bwMode="auto">
          <a:xfrm>
            <a:off x="6202045" y="735330"/>
            <a:ext cx="5274310" cy="5387340"/>
          </a:xfrm>
          <a:prstGeom prst="rect">
            <a:avLst/>
          </a:prstGeom>
          <a:noFill/>
          <a:ln>
            <a:noFill/>
          </a:ln>
        </p:spPr>
      </p:pic>
    </p:spTree>
    <p:extLst>
      <p:ext uri="{BB962C8B-B14F-4D97-AF65-F5344CB8AC3E}">
        <p14:creationId xmlns:p14="http://schemas.microsoft.com/office/powerpoint/2010/main" val="236656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4"/>
          <p:cNvSpPr>
            <a:spLocks noGrp="1"/>
          </p:cNvSpPr>
          <p:nvPr>
            <p:ph type="body" sz="quarter" idx="10"/>
          </p:nvPr>
        </p:nvSpPr>
        <p:spPr>
          <a:xfrm>
            <a:off x="265304" y="220133"/>
            <a:ext cx="4624513" cy="389467"/>
          </a:xfrm>
        </p:spPr>
        <p:txBody>
          <a:bodyPr/>
          <a:lstStyle/>
          <a:p>
            <a:r>
              <a:rPr lang="zh-CN" altLang="zh-CN" dirty="0"/>
              <a:t>基于分布式图计算的大规模网络分析系统的</a:t>
            </a:r>
            <a:r>
              <a:rPr lang="zh-CN" altLang="zh-CN" dirty="0" smtClean="0"/>
              <a:t>研究</a:t>
            </a:r>
            <a:endParaRPr lang="en-US" altLang="zh-CN" dirty="0">
              <a:latin typeface="Segoe UI"/>
              <a:ea typeface="微软雅黑"/>
            </a:endParaRPr>
          </a:p>
          <a:p>
            <a:endParaRPr lang="zh-CN" altLang="en-US" dirty="0"/>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主要结论</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00727721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主要结论</a:t>
            </a:r>
            <a:endParaRPr kumimoji="1" lang="zh-CN" altLang="en-US" dirty="0"/>
          </a:p>
        </p:txBody>
      </p:sp>
      <p:pic>
        <p:nvPicPr>
          <p:cNvPr id="156" name="图片 155"/>
          <p:cNvPicPr>
            <a:picLocks noChangeAspect="1"/>
          </p:cNvPicPr>
          <p:nvPr/>
        </p:nvPicPr>
        <p:blipFill rotWithShape="1">
          <a:blip r:embed="rId2"/>
          <a:srcRect l="49574"/>
          <a:stretch/>
        </p:blipFill>
        <p:spPr>
          <a:xfrm>
            <a:off x="-8468" y="2435266"/>
            <a:ext cx="1002201" cy="1987468"/>
          </a:xfrm>
          <a:prstGeom prst="rect">
            <a:avLst/>
          </a:prstGeom>
        </p:spPr>
      </p:pic>
      <p:pic>
        <p:nvPicPr>
          <p:cNvPr id="191" name="图片 190"/>
          <p:cNvPicPr>
            <a:picLocks noChangeAspect="1"/>
          </p:cNvPicPr>
          <p:nvPr/>
        </p:nvPicPr>
        <p:blipFill rotWithShape="1">
          <a:blip r:embed="rId3"/>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smtClean="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结论</a:t>
            </a:r>
          </a:p>
        </p:txBody>
      </p:sp>
      <p:grpSp>
        <p:nvGrpSpPr>
          <p:cNvPr id="193" name="组合 6"/>
          <p:cNvGrpSpPr/>
          <p:nvPr/>
        </p:nvGrpSpPr>
        <p:grpSpPr>
          <a:xfrm>
            <a:off x="1088594" y="1487746"/>
            <a:ext cx="3541463"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99" name="矩形 198"/>
          <p:cNvSpPr/>
          <p:nvPr/>
        </p:nvSpPr>
        <p:spPr>
          <a:xfrm>
            <a:off x="1219502" y="1563122"/>
            <a:ext cx="3232280" cy="369332"/>
          </a:xfrm>
          <a:prstGeom prst="rect">
            <a:avLst/>
          </a:prstGeom>
        </p:spPr>
        <p:txBody>
          <a:bodyPr wrap="square">
            <a:spAutoFit/>
          </a:bodyPr>
          <a:lstStyle/>
          <a:p>
            <a:r>
              <a:rPr lang="zh-CN" altLang="en-US" dirty="0" smtClean="0">
                <a:solidFill>
                  <a:srgbClr val="000000"/>
                </a:solidFill>
                <a:latin typeface="Segoe UI"/>
                <a:ea typeface="微软雅黑"/>
              </a:rPr>
              <a:t>增量式算法可以提高执行效率</a:t>
            </a:r>
            <a:endParaRPr lang="zh-CN" altLang="en-US" dirty="0">
              <a:solidFill>
                <a:srgbClr val="000000"/>
              </a:solidFill>
              <a:latin typeface="Segoe UI"/>
              <a:ea typeface="微软雅黑"/>
            </a:endParaRPr>
          </a:p>
        </p:txBody>
      </p:sp>
      <p:sp>
        <p:nvSpPr>
          <p:cNvPr id="200" name="矩形 199"/>
          <p:cNvSpPr/>
          <p:nvPr/>
        </p:nvSpPr>
        <p:spPr>
          <a:xfrm>
            <a:off x="1137421" y="2039830"/>
            <a:ext cx="2945629" cy="1052596"/>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通过增量式算法和非增量式算法的比较我们可以看出，增量式算法相较于非增量式算法在某些执行任务上还是可以显著提高执行效率的。</a:t>
            </a:r>
            <a:endParaRPr lang="zh-CN" altLang="en-US" sz="1200" dirty="0">
              <a:solidFill>
                <a:srgbClr val="FFFFFF">
                  <a:lumMod val="50000"/>
                </a:srgbClr>
              </a:solidFill>
              <a:latin typeface="微软雅黑" charset="0"/>
              <a:ea typeface="微软雅黑" charset="0"/>
            </a:endParaRPr>
          </a:p>
        </p:txBody>
      </p:sp>
      <p:grpSp>
        <p:nvGrpSpPr>
          <p:cNvPr id="201" name="组合 14"/>
          <p:cNvGrpSpPr/>
          <p:nvPr/>
        </p:nvGrpSpPr>
        <p:grpSpPr>
          <a:xfrm>
            <a:off x="1088594" y="3837270"/>
            <a:ext cx="3363188"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08" name="矩形 207"/>
          <p:cNvSpPr/>
          <p:nvPr/>
        </p:nvSpPr>
        <p:spPr>
          <a:xfrm>
            <a:off x="1137421" y="4389354"/>
            <a:ext cx="2945629" cy="1532727"/>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对于</a:t>
            </a:r>
            <a:r>
              <a:rPr lang="en-US" altLang="zh-CN" sz="1200" dirty="0" smtClean="0">
                <a:solidFill>
                  <a:srgbClr val="FFFFFF">
                    <a:lumMod val="50000"/>
                  </a:srgbClr>
                </a:solidFill>
                <a:latin typeface="微软雅黑" charset="0"/>
                <a:ea typeface="微软雅黑" charset="0"/>
              </a:rPr>
              <a:t>PageRank, </a:t>
            </a:r>
            <a:r>
              <a:rPr lang="en-US" altLang="zh-CN" sz="1200" dirty="0" err="1" smtClean="0">
                <a:solidFill>
                  <a:srgbClr val="FFFFFF">
                    <a:lumMod val="50000"/>
                  </a:srgbClr>
                </a:solidFill>
                <a:latin typeface="微软雅黑" charset="0"/>
                <a:ea typeface="微软雅黑" charset="0"/>
              </a:rPr>
              <a:t>TunkRank</a:t>
            </a:r>
            <a:r>
              <a:rPr lang="zh-CN" altLang="en-US" sz="1200" dirty="0" smtClean="0">
                <a:solidFill>
                  <a:srgbClr val="FFFFFF">
                    <a:lumMod val="50000"/>
                  </a:srgbClr>
                </a:solidFill>
                <a:latin typeface="微软雅黑" charset="0"/>
                <a:ea typeface="微软雅黑" charset="0"/>
              </a:rPr>
              <a:t>这样的算法来说，主要都是为了求某一个节点在网络中的影响力，它们都采用点更新的计算方式，执行过程类似，因此时间差不多。而</a:t>
            </a:r>
            <a:r>
              <a:rPr lang="en-US" altLang="zh-CN" sz="1200" dirty="0" err="1" smtClean="0">
                <a:solidFill>
                  <a:srgbClr val="FFFFFF">
                    <a:lumMod val="50000"/>
                  </a:srgbClr>
                </a:solidFill>
                <a:latin typeface="微软雅黑" charset="0"/>
                <a:ea typeface="微软雅黑" charset="0"/>
              </a:rPr>
              <a:t>ShortestPath</a:t>
            </a:r>
            <a:r>
              <a:rPr lang="zh-CN" altLang="en-US" sz="1200" dirty="0" smtClean="0">
                <a:solidFill>
                  <a:srgbClr val="FFFFFF">
                    <a:lumMod val="50000"/>
                  </a:srgbClr>
                </a:solidFill>
                <a:latin typeface="微软雅黑" charset="0"/>
                <a:ea typeface="微软雅黑" charset="0"/>
              </a:rPr>
              <a:t>的执行时间就与上面两个差很多了。</a:t>
            </a:r>
            <a:endParaRPr lang="zh-CN" altLang="en-US" sz="1200" dirty="0">
              <a:solidFill>
                <a:srgbClr val="FFFFFF">
                  <a:lumMod val="50000"/>
                </a:srgbClr>
              </a:solidFill>
              <a:latin typeface="微软雅黑" charset="0"/>
              <a:ea typeface="微软雅黑" charset="0"/>
            </a:endParaRPr>
          </a:p>
        </p:txBody>
      </p:sp>
      <p:grpSp>
        <p:nvGrpSpPr>
          <p:cNvPr id="209" name="组合 22"/>
          <p:cNvGrpSpPr/>
          <p:nvPr/>
        </p:nvGrpSpPr>
        <p:grpSpPr>
          <a:xfrm>
            <a:off x="8343229" y="1487746"/>
            <a:ext cx="2994456" cy="509896"/>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15" name="矩形 214"/>
          <p:cNvSpPr/>
          <p:nvPr/>
        </p:nvSpPr>
        <p:spPr>
          <a:xfrm>
            <a:off x="8452619" y="1563122"/>
            <a:ext cx="2746540" cy="369332"/>
          </a:xfrm>
          <a:prstGeom prst="rect">
            <a:avLst/>
          </a:prstGeom>
        </p:spPr>
        <p:txBody>
          <a:bodyPr wrap="square">
            <a:spAutoFit/>
          </a:bodyPr>
          <a:lstStyle/>
          <a:p>
            <a:r>
              <a:rPr lang="zh-CN" altLang="en-US" dirty="0" smtClean="0">
                <a:solidFill>
                  <a:srgbClr val="000000"/>
                </a:solidFill>
                <a:latin typeface="Segoe UI"/>
                <a:ea typeface="微软雅黑"/>
              </a:rPr>
              <a:t>分区算法会影响执行速度</a:t>
            </a:r>
            <a:endParaRPr lang="zh-CN" altLang="en-US" dirty="0">
              <a:solidFill>
                <a:srgbClr val="000000"/>
              </a:solidFill>
              <a:latin typeface="Segoe UI"/>
              <a:ea typeface="微软雅黑"/>
            </a:endParaRPr>
          </a:p>
        </p:txBody>
      </p:sp>
      <p:sp>
        <p:nvSpPr>
          <p:cNvPr id="216" name="矩形 215"/>
          <p:cNvSpPr/>
          <p:nvPr/>
        </p:nvSpPr>
        <p:spPr>
          <a:xfrm>
            <a:off x="8392055" y="2039830"/>
            <a:ext cx="2945629" cy="1772793"/>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不同</a:t>
            </a:r>
            <a:r>
              <a:rPr lang="zh-CN" altLang="en-US" sz="1200" dirty="0" smtClean="0">
                <a:solidFill>
                  <a:srgbClr val="FFFFFF">
                    <a:lumMod val="50000"/>
                  </a:srgbClr>
                </a:solidFill>
                <a:latin typeface="微软雅黑" charset="0"/>
                <a:ea typeface="微软雅黑" charset="0"/>
              </a:rPr>
              <a:t>的数据分区方式影响执行效率，因为</a:t>
            </a:r>
            <a:r>
              <a:rPr lang="en-US" altLang="zh-CN" sz="1200" dirty="0" smtClean="0">
                <a:solidFill>
                  <a:srgbClr val="FFFFFF">
                    <a:lumMod val="50000"/>
                  </a:srgbClr>
                </a:solidFill>
                <a:latin typeface="微软雅黑" charset="0"/>
                <a:ea typeface="微软雅黑" charset="0"/>
              </a:rPr>
              <a:t>METIS</a:t>
            </a:r>
            <a:r>
              <a:rPr lang="zh-CN" altLang="en-US" sz="1200" dirty="0" smtClean="0">
                <a:solidFill>
                  <a:srgbClr val="FFFFFF">
                    <a:lumMod val="50000"/>
                  </a:srgbClr>
                </a:solidFill>
                <a:latin typeface="微软雅黑" charset="0"/>
                <a:ea typeface="微软雅黑" charset="0"/>
              </a:rPr>
              <a:t>是一种尽量切掉较少的点的切分方式，这样可以降低不同分区之间的通信请求，在大规模数据上是有助于提升效率的。而在小规模数据集上由于</a:t>
            </a:r>
            <a:r>
              <a:rPr lang="en-US" altLang="zh-CN" sz="1200" dirty="0" smtClean="0">
                <a:solidFill>
                  <a:srgbClr val="FFFFFF">
                    <a:lumMod val="50000"/>
                  </a:srgbClr>
                </a:solidFill>
                <a:latin typeface="微软雅黑" charset="0"/>
                <a:ea typeface="微软雅黑" charset="0"/>
              </a:rPr>
              <a:t>METIS</a:t>
            </a:r>
            <a:r>
              <a:rPr lang="zh-CN" altLang="en-US" sz="1200" dirty="0" smtClean="0">
                <a:solidFill>
                  <a:srgbClr val="FFFFFF">
                    <a:lumMod val="50000"/>
                  </a:srgbClr>
                </a:solidFill>
                <a:latin typeface="微软雅黑" charset="0"/>
                <a:ea typeface="微软雅黑" charset="0"/>
              </a:rPr>
              <a:t>算法本身耗费时间，因此看起来执行时间反而比</a:t>
            </a:r>
            <a:r>
              <a:rPr lang="en-US" altLang="zh-CN" sz="1200" dirty="0" smtClean="0">
                <a:solidFill>
                  <a:srgbClr val="FFFFFF">
                    <a:lumMod val="50000"/>
                  </a:srgbClr>
                </a:solidFill>
                <a:latin typeface="微软雅黑" charset="0"/>
                <a:ea typeface="微软雅黑" charset="0"/>
              </a:rPr>
              <a:t>HASH</a:t>
            </a:r>
            <a:r>
              <a:rPr lang="zh-CN" altLang="en-US" sz="1200" dirty="0" smtClean="0">
                <a:solidFill>
                  <a:srgbClr val="FFFFFF">
                    <a:lumMod val="50000"/>
                  </a:srgbClr>
                </a:solidFill>
                <a:latin typeface="微软雅黑" charset="0"/>
                <a:ea typeface="微软雅黑" charset="0"/>
              </a:rPr>
              <a:t>分区还要长。</a:t>
            </a:r>
            <a:endParaRPr lang="zh-CN" altLang="en-US" sz="1200" dirty="0">
              <a:solidFill>
                <a:srgbClr val="FFFFFF">
                  <a:lumMod val="50000"/>
                </a:srgbClr>
              </a:solidFill>
              <a:latin typeface="微软雅黑" charset="0"/>
              <a:ea typeface="微软雅黑" charset="0"/>
            </a:endParaRPr>
          </a:p>
        </p:txBody>
      </p:sp>
      <p:sp>
        <p:nvSpPr>
          <p:cNvPr id="39" name="矩形 38"/>
          <p:cNvSpPr/>
          <p:nvPr/>
        </p:nvSpPr>
        <p:spPr>
          <a:xfrm>
            <a:off x="1111510" y="3938946"/>
            <a:ext cx="3232280" cy="369332"/>
          </a:xfrm>
          <a:prstGeom prst="rect">
            <a:avLst/>
          </a:prstGeom>
        </p:spPr>
        <p:txBody>
          <a:bodyPr wrap="square">
            <a:spAutoFit/>
          </a:bodyPr>
          <a:lstStyle/>
          <a:p>
            <a:r>
              <a:rPr lang="zh-CN" altLang="en-US" dirty="0" smtClean="0">
                <a:solidFill>
                  <a:srgbClr val="000000"/>
                </a:solidFill>
                <a:latin typeface="Segoe UI"/>
                <a:ea typeface="微软雅黑"/>
              </a:rPr>
              <a:t>不同的算法提升效果不一样</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zh-CN" altLang="en-US" dirty="0"/>
          </a:p>
        </p:txBody>
      </p:sp>
      <p:sp>
        <p:nvSpPr>
          <p:cNvPr id="5" name="矩形 4"/>
          <p:cNvSpPr/>
          <p:nvPr/>
        </p:nvSpPr>
        <p:spPr>
          <a:xfrm>
            <a:off x="1917001" y="1930178"/>
            <a:ext cx="6096000" cy="1569660"/>
          </a:xfrm>
          <a:prstGeom prst="rect">
            <a:avLst/>
          </a:prstGeom>
        </p:spPr>
        <p:txBody>
          <a:bodyPr>
            <a:spAutoFit/>
          </a:bodyPr>
          <a:lstStyle/>
          <a:p>
            <a:r>
              <a:rPr lang="zh-CN" altLang="en-US" sz="4800" b="1" dirty="0" smtClean="0">
                <a:latin typeface="华文楷体" panose="02010600040101010101" pitchFamily="2" charset="-122"/>
                <a:ea typeface="华文楷体" panose="02010600040101010101" pitchFamily="2" charset="-122"/>
              </a:rPr>
              <a:t>谢谢，各位</a:t>
            </a:r>
            <a:r>
              <a:rPr lang="zh-CN" altLang="en-US" sz="4800" b="1" dirty="0">
                <a:latin typeface="华文楷体" panose="02010600040101010101" pitchFamily="2" charset="-122"/>
                <a:ea typeface="华文楷体" panose="02010600040101010101" pitchFamily="2" charset="-122"/>
              </a:rPr>
              <a:t>老师</a:t>
            </a:r>
            <a:r>
              <a:rPr lang="en-US" altLang="zh-CN" sz="4800" b="1" dirty="0">
                <a:latin typeface="华文楷体" panose="02010600040101010101" pitchFamily="2" charset="-122"/>
                <a:ea typeface="华文楷体" panose="02010600040101010101" pitchFamily="2" charset="-122"/>
              </a:rPr>
              <a:t/>
            </a:r>
            <a:br>
              <a:rPr lang="en-US" altLang="zh-CN" sz="4800" b="1" dirty="0">
                <a:latin typeface="华文楷体" panose="02010600040101010101" pitchFamily="2" charset="-122"/>
                <a:ea typeface="华文楷体" panose="02010600040101010101" pitchFamily="2" charset="-122"/>
              </a:rPr>
            </a:br>
            <a:r>
              <a:rPr lang="zh-CN" altLang="en-US" sz="4800" b="1" dirty="0">
                <a:latin typeface="华文楷体" panose="02010600040101010101" pitchFamily="2" charset="-122"/>
                <a:ea typeface="华文楷体" panose="02010600040101010101" pitchFamily="2" charset="-122"/>
              </a:rPr>
              <a:t>望</a:t>
            </a:r>
            <a:r>
              <a:rPr lang="zh-CN" altLang="en-US" sz="4800" b="1" dirty="0" smtClean="0">
                <a:latin typeface="华文楷体" panose="02010600040101010101" pitchFamily="2" charset="-122"/>
                <a:ea typeface="华文楷体" panose="02010600040101010101" pitchFamily="2" charset="-122"/>
              </a:rPr>
              <a:t>批评指正！</a:t>
            </a:r>
            <a:endParaRPr lang="zh-CN" altLang="en-US" sz="4800" dirty="0"/>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选题背景</a:t>
            </a:r>
            <a:endParaRPr kumimoji="1" lang="zh-CN" altLang="en-US" dirty="0"/>
          </a:p>
        </p:txBody>
      </p:sp>
      <p:grpSp>
        <p:nvGrpSpPr>
          <p:cNvPr id="100" name="组 99"/>
          <p:cNvGrpSpPr/>
          <p:nvPr/>
        </p:nvGrpSpPr>
        <p:grpSpPr>
          <a:xfrm>
            <a:off x="961594" y="890846"/>
            <a:ext cx="3334635"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74" name="矩形 73"/>
          <p:cNvSpPr/>
          <p:nvPr/>
        </p:nvSpPr>
        <p:spPr>
          <a:xfrm>
            <a:off x="1092501" y="966222"/>
            <a:ext cx="3000528" cy="369332"/>
          </a:xfrm>
          <a:prstGeom prst="rect">
            <a:avLst/>
          </a:prstGeom>
        </p:spPr>
        <p:txBody>
          <a:bodyPr wrap="square">
            <a:spAutoFit/>
          </a:bodyPr>
          <a:lstStyle/>
          <a:p>
            <a:r>
              <a:rPr lang="zh-CN" altLang="en-US" dirty="0" smtClean="0">
                <a:solidFill>
                  <a:srgbClr val="000000"/>
                </a:solidFill>
                <a:latin typeface="Segoe UI"/>
                <a:ea typeface="微软雅黑"/>
              </a:rPr>
              <a:t>现实中关系数据爆炸式增长</a:t>
            </a:r>
            <a:endParaRPr lang="zh-CN" altLang="en-US" dirty="0">
              <a:solidFill>
                <a:srgbClr val="000000"/>
              </a:solidFill>
              <a:latin typeface="Segoe UI"/>
              <a:ea typeface="微软雅黑"/>
            </a:endParaRPr>
          </a:p>
        </p:txBody>
      </p:sp>
      <p:sp>
        <p:nvSpPr>
          <p:cNvPr id="75" name="矩形 74"/>
          <p:cNvSpPr/>
          <p:nvPr/>
        </p:nvSpPr>
        <p:spPr>
          <a:xfrm>
            <a:off x="1010421" y="1442930"/>
            <a:ext cx="6550312" cy="812530"/>
          </a:xfrm>
          <a:prstGeom prst="rect">
            <a:avLst/>
          </a:prstGeom>
        </p:spPr>
        <p:txBody>
          <a:bodyPr wrap="square">
            <a:spAutoFit/>
          </a:bodyPr>
          <a:lstStyle/>
          <a:p>
            <a:pPr>
              <a:lnSpc>
                <a:spcPct val="130000"/>
              </a:lnSpc>
            </a:pPr>
            <a:r>
              <a:rPr lang="zh-CN" altLang="zh-CN" sz="1200" dirty="0">
                <a:latin typeface="微软雅黑" charset="0"/>
                <a:ea typeface="微软雅黑" charset="0"/>
              </a:rPr>
              <a:t>随着信息技术的发展，互联网上的信息规模出现了爆炸式增长，如今互联网网页接近</a:t>
            </a:r>
            <a:r>
              <a:rPr lang="en-US" altLang="zh-CN" sz="1200" dirty="0">
                <a:latin typeface="微软雅黑" charset="0"/>
                <a:ea typeface="微软雅黑" charset="0"/>
              </a:rPr>
              <a:t>47</a:t>
            </a:r>
            <a:r>
              <a:rPr lang="zh-CN" altLang="zh-CN" sz="1200" dirty="0">
                <a:latin typeface="微软雅黑" charset="0"/>
                <a:ea typeface="微软雅黑" charset="0"/>
              </a:rPr>
              <a:t>亿，而且用户数目也突破了</a:t>
            </a:r>
            <a:r>
              <a:rPr lang="en-US" altLang="zh-CN" sz="1200" dirty="0">
                <a:latin typeface="微软雅黑" charset="0"/>
                <a:ea typeface="微软雅黑" charset="0"/>
              </a:rPr>
              <a:t>30</a:t>
            </a:r>
            <a:r>
              <a:rPr lang="zh-CN" altLang="zh-CN" sz="1200" dirty="0" smtClean="0">
                <a:latin typeface="微软雅黑" charset="0"/>
                <a:ea typeface="微软雅黑" charset="0"/>
              </a:rPr>
              <a:t>亿</a:t>
            </a:r>
            <a:r>
              <a:rPr lang="zh-CN" altLang="en-US" sz="1200" dirty="0" smtClean="0">
                <a:latin typeface="微软雅黑" charset="0"/>
                <a:ea typeface="微软雅黑" charset="0"/>
              </a:rPr>
              <a:t>。</a:t>
            </a:r>
            <a:r>
              <a:rPr lang="zh-CN" altLang="zh-CN" sz="1200" dirty="0">
                <a:latin typeface="微软雅黑" charset="0"/>
                <a:ea typeface="微软雅黑" charset="0"/>
              </a:rPr>
              <a:t>这些大规模，高度结构化的数据很大程度的反应了真实世界中的关系，蕴藏着巨大的研究和商用</a:t>
            </a:r>
            <a:r>
              <a:rPr lang="zh-CN" altLang="zh-CN" sz="1200" dirty="0" smtClean="0">
                <a:latin typeface="微软雅黑" charset="0"/>
                <a:ea typeface="微软雅黑" charset="0"/>
              </a:rPr>
              <a:t>价值</a:t>
            </a:r>
            <a:r>
              <a:rPr lang="zh-CN" altLang="en-US" sz="1200" dirty="0" smtClean="0">
                <a:latin typeface="微软雅黑" charset="0"/>
                <a:ea typeface="微软雅黑" charset="0"/>
              </a:rPr>
              <a:t>。</a:t>
            </a:r>
            <a:endParaRPr lang="zh-CN" altLang="en-US" sz="1200" dirty="0">
              <a:latin typeface="微软雅黑" charset="0"/>
              <a:ea typeface="微软雅黑" charset="0"/>
            </a:endParaRPr>
          </a:p>
        </p:txBody>
      </p:sp>
      <p:grpSp>
        <p:nvGrpSpPr>
          <p:cNvPr id="103" name="组 102"/>
          <p:cNvGrpSpPr/>
          <p:nvPr/>
        </p:nvGrpSpPr>
        <p:grpSpPr>
          <a:xfrm>
            <a:off x="961594" y="2175887"/>
            <a:ext cx="3334635"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04" name="矩形 103"/>
          <p:cNvSpPr/>
          <p:nvPr/>
        </p:nvSpPr>
        <p:spPr>
          <a:xfrm>
            <a:off x="1092501" y="2251263"/>
            <a:ext cx="2723823" cy="369332"/>
          </a:xfrm>
          <a:prstGeom prst="rect">
            <a:avLst/>
          </a:prstGeom>
        </p:spPr>
        <p:txBody>
          <a:bodyPr wrap="none">
            <a:spAutoFit/>
          </a:bodyPr>
          <a:lstStyle/>
          <a:p>
            <a:r>
              <a:rPr lang="zh-CN" altLang="en-US" dirty="0" smtClean="0">
                <a:solidFill>
                  <a:srgbClr val="000000"/>
                </a:solidFill>
                <a:latin typeface="Segoe UI"/>
                <a:ea typeface="微软雅黑"/>
              </a:rPr>
              <a:t>图挖掘相关需求越来越多</a:t>
            </a:r>
            <a:endParaRPr lang="zh-CN" altLang="en-US" dirty="0">
              <a:solidFill>
                <a:srgbClr val="000000"/>
              </a:solidFill>
              <a:latin typeface="Segoe UI"/>
              <a:ea typeface="微软雅黑"/>
            </a:endParaRPr>
          </a:p>
        </p:txBody>
      </p:sp>
      <p:sp>
        <p:nvSpPr>
          <p:cNvPr id="105" name="矩形 104"/>
          <p:cNvSpPr/>
          <p:nvPr/>
        </p:nvSpPr>
        <p:spPr>
          <a:xfrm>
            <a:off x="1010421" y="2727971"/>
            <a:ext cx="6550312" cy="812530"/>
          </a:xfrm>
          <a:prstGeom prst="rect">
            <a:avLst/>
          </a:prstGeom>
        </p:spPr>
        <p:txBody>
          <a:bodyPr wrap="square">
            <a:spAutoFit/>
          </a:bodyPr>
          <a:lstStyle/>
          <a:p>
            <a:pPr>
              <a:lnSpc>
                <a:spcPct val="130000"/>
              </a:lnSpc>
            </a:pPr>
            <a:r>
              <a:rPr lang="zh-CN" altLang="zh-CN" sz="1200" dirty="0">
                <a:latin typeface="微软雅黑" charset="0"/>
                <a:ea typeface="微软雅黑" charset="0"/>
              </a:rPr>
              <a:t>相关领域也出现了大量的图分析算法，他们通过计算数据的结构化特征，提取出重要的信息。其中，具有代表性的技术包括排序（</a:t>
            </a:r>
            <a:r>
              <a:rPr lang="en-US" altLang="zh-CN" sz="1200" dirty="0">
                <a:latin typeface="微软雅黑" charset="0"/>
                <a:ea typeface="微软雅黑" charset="0"/>
              </a:rPr>
              <a:t>ranking</a:t>
            </a:r>
            <a:r>
              <a:rPr lang="zh-CN" altLang="zh-CN" sz="1200" dirty="0">
                <a:latin typeface="微软雅黑" charset="0"/>
                <a:ea typeface="微软雅黑" charset="0"/>
              </a:rPr>
              <a:t>）技术， 社区群体（</a:t>
            </a:r>
            <a:r>
              <a:rPr lang="en-US" altLang="zh-CN" sz="1200" dirty="0">
                <a:latin typeface="微软雅黑" charset="0"/>
                <a:ea typeface="微软雅黑" charset="0"/>
              </a:rPr>
              <a:t>community</a:t>
            </a:r>
            <a:r>
              <a:rPr lang="zh-CN" altLang="zh-CN" sz="1200" dirty="0">
                <a:latin typeface="微软雅黑" charset="0"/>
                <a:ea typeface="微软雅黑" charset="0"/>
              </a:rPr>
              <a:t>）分析技术，话题（</a:t>
            </a:r>
            <a:r>
              <a:rPr lang="en-US" altLang="zh-CN" sz="1200" dirty="0">
                <a:latin typeface="微软雅黑" charset="0"/>
                <a:ea typeface="微软雅黑" charset="0"/>
              </a:rPr>
              <a:t>topic</a:t>
            </a:r>
            <a:r>
              <a:rPr lang="zh-CN" altLang="zh-CN" sz="1200" dirty="0">
                <a:latin typeface="微软雅黑" charset="0"/>
                <a:ea typeface="微软雅黑" charset="0"/>
              </a:rPr>
              <a:t>）分析技术</a:t>
            </a:r>
            <a:r>
              <a:rPr lang="zh-CN" altLang="zh-CN" sz="1200" dirty="0" smtClean="0">
                <a:latin typeface="微软雅黑" charset="0"/>
                <a:ea typeface="微软雅黑" charset="0"/>
              </a:rPr>
              <a:t>等</a:t>
            </a:r>
            <a:r>
              <a:rPr lang="zh-CN" altLang="en-US" sz="1200" dirty="0" smtClean="0">
                <a:latin typeface="微软雅黑" charset="0"/>
                <a:ea typeface="微软雅黑" charset="0"/>
              </a:rPr>
              <a:t>。</a:t>
            </a:r>
            <a:endParaRPr lang="zh-CN" altLang="en-US" sz="1200" dirty="0">
              <a:latin typeface="微软雅黑" charset="0"/>
              <a:ea typeface="微软雅黑" charset="0"/>
            </a:endParaRPr>
          </a:p>
        </p:txBody>
      </p:sp>
      <p:grpSp>
        <p:nvGrpSpPr>
          <p:cNvPr id="112" name="组 111"/>
          <p:cNvGrpSpPr/>
          <p:nvPr/>
        </p:nvGrpSpPr>
        <p:grpSpPr>
          <a:xfrm>
            <a:off x="961594" y="3460928"/>
            <a:ext cx="3334635"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13" name="矩形 112"/>
          <p:cNvSpPr/>
          <p:nvPr/>
        </p:nvSpPr>
        <p:spPr>
          <a:xfrm>
            <a:off x="1092501" y="3536304"/>
            <a:ext cx="2492990" cy="369332"/>
          </a:xfrm>
          <a:prstGeom prst="rect">
            <a:avLst/>
          </a:prstGeom>
        </p:spPr>
        <p:txBody>
          <a:bodyPr wrap="none">
            <a:spAutoFit/>
          </a:bodyPr>
          <a:lstStyle/>
          <a:p>
            <a:r>
              <a:rPr lang="zh-CN" altLang="en-US" dirty="0" smtClean="0">
                <a:solidFill>
                  <a:srgbClr val="000000"/>
                </a:solidFill>
                <a:latin typeface="Segoe UI"/>
                <a:ea typeface="微软雅黑"/>
              </a:rPr>
              <a:t>缺少专注的图计算平台</a:t>
            </a:r>
            <a:endParaRPr lang="zh-CN" altLang="en-US" dirty="0">
              <a:solidFill>
                <a:srgbClr val="000000"/>
              </a:solidFill>
              <a:latin typeface="Segoe UI"/>
              <a:ea typeface="微软雅黑"/>
            </a:endParaRPr>
          </a:p>
        </p:txBody>
      </p:sp>
      <p:sp>
        <p:nvSpPr>
          <p:cNvPr id="114" name="矩形 113"/>
          <p:cNvSpPr/>
          <p:nvPr/>
        </p:nvSpPr>
        <p:spPr>
          <a:xfrm>
            <a:off x="1010421" y="4013012"/>
            <a:ext cx="6550312" cy="812530"/>
          </a:xfrm>
          <a:prstGeom prst="rect">
            <a:avLst/>
          </a:prstGeom>
        </p:spPr>
        <p:txBody>
          <a:bodyPr wrap="square">
            <a:spAutoFit/>
          </a:bodyPr>
          <a:lstStyle/>
          <a:p>
            <a:pPr>
              <a:lnSpc>
                <a:spcPct val="130000"/>
              </a:lnSpc>
            </a:pPr>
            <a:r>
              <a:rPr lang="zh-CN" altLang="zh-CN" sz="1200" dirty="0" smtClean="0">
                <a:latin typeface="微软雅黑" charset="0"/>
                <a:ea typeface="微软雅黑" charset="0"/>
              </a:rPr>
              <a:t>目前</a:t>
            </a:r>
            <a:r>
              <a:rPr lang="zh-CN" altLang="zh-CN" sz="1200" dirty="0">
                <a:latin typeface="微软雅黑" charset="0"/>
                <a:ea typeface="微软雅黑" charset="0"/>
              </a:rPr>
              <a:t>有代表性的大规模计算</a:t>
            </a:r>
            <a:r>
              <a:rPr lang="zh-CN" altLang="zh-CN" sz="1200" dirty="0" smtClean="0">
                <a:latin typeface="微软雅黑" charset="0"/>
                <a:ea typeface="微软雅黑" charset="0"/>
              </a:rPr>
              <a:t>平台由于</a:t>
            </a:r>
            <a:r>
              <a:rPr lang="zh-CN" altLang="zh-CN" sz="1200" dirty="0">
                <a:latin typeface="微软雅黑" charset="0"/>
                <a:ea typeface="微软雅黑" charset="0"/>
              </a:rPr>
              <a:t>设计目标比较宽泛，能够支持的应用范围也比较广泛</a:t>
            </a:r>
            <a:r>
              <a:rPr lang="zh-CN" altLang="zh-CN" sz="1200" dirty="0" smtClean="0">
                <a:latin typeface="微软雅黑" charset="0"/>
                <a:ea typeface="微软雅黑" charset="0"/>
              </a:rPr>
              <a:t>。</a:t>
            </a:r>
            <a:r>
              <a:rPr lang="zh-CN" altLang="zh-CN" sz="1200" dirty="0">
                <a:latin typeface="微软雅黑" charset="0"/>
                <a:ea typeface="微软雅黑" charset="0"/>
              </a:rPr>
              <a:t>然而通用的分析平台在设计上以满足绝大多数的计算任务为主，却没有考虑到不同计算任务之间的差异性，该问题在图计算方面就显的尤为突出。</a:t>
            </a:r>
            <a:endParaRPr lang="zh-CN" altLang="en-US" sz="1200" dirty="0">
              <a:latin typeface="微软雅黑" charset="0"/>
              <a:ea typeface="微软雅黑" charset="0"/>
            </a:endParaRPr>
          </a:p>
        </p:txBody>
      </p:sp>
      <p:grpSp>
        <p:nvGrpSpPr>
          <p:cNvPr id="121" name="组 120"/>
          <p:cNvGrpSpPr/>
          <p:nvPr/>
        </p:nvGrpSpPr>
        <p:grpSpPr>
          <a:xfrm>
            <a:off x="961594" y="4745970"/>
            <a:ext cx="3334635" cy="509896"/>
            <a:chOff x="910794" y="928946"/>
            <a:chExt cx="2300757" cy="509896"/>
          </a:xfrm>
        </p:grpSpPr>
        <p:sp>
          <p:nvSpPr>
            <p:cNvPr id="124" name="矩形 123"/>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5" name="椭圆 124"/>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6" name="椭圆 125"/>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7" name="椭圆 126"/>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8" name="椭圆 127"/>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22" name="矩形 121"/>
          <p:cNvSpPr/>
          <p:nvPr/>
        </p:nvSpPr>
        <p:spPr>
          <a:xfrm>
            <a:off x="1092501" y="4821346"/>
            <a:ext cx="3185487" cy="369332"/>
          </a:xfrm>
          <a:prstGeom prst="rect">
            <a:avLst/>
          </a:prstGeom>
        </p:spPr>
        <p:txBody>
          <a:bodyPr wrap="none">
            <a:spAutoFit/>
          </a:bodyPr>
          <a:lstStyle/>
          <a:p>
            <a:r>
              <a:rPr lang="zh-CN" altLang="en-US" dirty="0">
                <a:solidFill>
                  <a:srgbClr val="000000"/>
                </a:solidFill>
                <a:latin typeface="Segoe UI"/>
                <a:ea typeface="微软雅黑"/>
              </a:rPr>
              <a:t>没有</a:t>
            </a:r>
            <a:r>
              <a:rPr lang="zh-CN" altLang="en-US" dirty="0" smtClean="0">
                <a:solidFill>
                  <a:srgbClr val="000000"/>
                </a:solidFill>
                <a:latin typeface="Segoe UI"/>
                <a:ea typeface="微软雅黑"/>
              </a:rPr>
              <a:t>对动态图实时处理的平台</a:t>
            </a:r>
            <a:endParaRPr lang="zh-CN" altLang="en-US" dirty="0">
              <a:solidFill>
                <a:srgbClr val="000000"/>
              </a:solidFill>
              <a:latin typeface="Segoe UI"/>
              <a:ea typeface="微软雅黑"/>
            </a:endParaRPr>
          </a:p>
        </p:txBody>
      </p:sp>
      <p:sp>
        <p:nvSpPr>
          <p:cNvPr id="123" name="矩形 122"/>
          <p:cNvSpPr/>
          <p:nvPr/>
        </p:nvSpPr>
        <p:spPr>
          <a:xfrm>
            <a:off x="1010421" y="5298054"/>
            <a:ext cx="6550312" cy="1052596"/>
          </a:xfrm>
          <a:prstGeom prst="rect">
            <a:avLst/>
          </a:prstGeom>
        </p:spPr>
        <p:txBody>
          <a:bodyPr wrap="square">
            <a:spAutoFit/>
          </a:bodyPr>
          <a:lstStyle/>
          <a:p>
            <a:pPr>
              <a:lnSpc>
                <a:spcPct val="130000"/>
              </a:lnSpc>
            </a:pPr>
            <a:r>
              <a:rPr lang="zh-CN" altLang="en-US" sz="1200" dirty="0">
                <a:latin typeface="微软雅黑" charset="0"/>
                <a:ea typeface="微软雅黑" charset="0"/>
              </a:rPr>
              <a:t>已</a:t>
            </a:r>
            <a:r>
              <a:rPr lang="zh-CN" altLang="en-US" sz="1200" dirty="0" smtClean="0">
                <a:latin typeface="微软雅黑" charset="0"/>
                <a:ea typeface="微软雅黑" charset="0"/>
              </a:rPr>
              <a:t>有</a:t>
            </a:r>
            <a:r>
              <a:rPr lang="zh-CN" altLang="zh-CN" sz="1200" dirty="0" smtClean="0">
                <a:latin typeface="微软雅黑" charset="0"/>
                <a:ea typeface="微软雅黑" charset="0"/>
              </a:rPr>
              <a:t>的</a:t>
            </a:r>
            <a:r>
              <a:rPr lang="zh-CN" altLang="en-US" sz="1200" dirty="0" smtClean="0">
                <a:latin typeface="微软雅黑" charset="0"/>
                <a:ea typeface="微软雅黑" charset="0"/>
              </a:rPr>
              <a:t>大部分</a:t>
            </a:r>
            <a:r>
              <a:rPr lang="zh-CN" altLang="zh-CN" sz="1200" dirty="0" smtClean="0">
                <a:latin typeface="微软雅黑" charset="0"/>
                <a:ea typeface="微软雅黑" charset="0"/>
              </a:rPr>
              <a:t>图</a:t>
            </a:r>
            <a:r>
              <a:rPr lang="zh-CN" altLang="zh-CN" sz="1200" dirty="0">
                <a:latin typeface="微软雅黑" charset="0"/>
                <a:ea typeface="微软雅黑" charset="0"/>
              </a:rPr>
              <a:t>存储分析平台针对的都是静态图的分析，在动态图的分析上目前还没有应用广泛的分析平台。虽然目前有些公司已经进行了一些尝试，但是功能和性能上还有很大的空间可以完善。</a:t>
            </a:r>
          </a:p>
          <a:p>
            <a:pPr>
              <a:lnSpc>
                <a:spcPct val="130000"/>
              </a:lnSpc>
            </a:pP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选题</a:t>
            </a:r>
            <a:r>
              <a:rPr kumimoji="1" lang="zh-CN" altLang="en-US" dirty="0" smtClean="0"/>
              <a:t>背景</a:t>
            </a:r>
            <a:endParaRPr kumimoji="1" lang="zh-CN" altLang="en-US" dirty="0"/>
          </a:p>
        </p:txBody>
      </p:sp>
      <p:sp>
        <p:nvSpPr>
          <p:cNvPr id="25" name="矩形 24"/>
          <p:cNvSpPr/>
          <p:nvPr/>
        </p:nvSpPr>
        <p:spPr>
          <a:xfrm>
            <a:off x="4069024" y="869168"/>
            <a:ext cx="3416320" cy="523220"/>
          </a:xfrm>
          <a:prstGeom prst="rect">
            <a:avLst/>
          </a:prstGeom>
        </p:spPr>
        <p:txBody>
          <a:bodyPr wrap="none">
            <a:spAutoFit/>
          </a:bodyPr>
          <a:lstStyle/>
          <a:p>
            <a:r>
              <a:rPr lang="zh-CN" altLang="en-US" sz="2800" b="1" dirty="0" smtClean="0">
                <a:solidFill>
                  <a:srgbClr val="000000"/>
                </a:solidFill>
                <a:latin typeface="Segoe UI"/>
                <a:ea typeface="微软雅黑"/>
              </a:rPr>
              <a:t>研究背景及研究基础</a:t>
            </a:r>
            <a:endParaRPr lang="zh-CN" altLang="en-US" sz="2800" b="1" dirty="0">
              <a:solidFill>
                <a:srgbClr val="000000"/>
              </a:solidFill>
              <a:latin typeface="Segoe UI"/>
              <a:ea typeface="微软雅黑"/>
            </a:endParaRPr>
          </a:p>
        </p:txBody>
      </p:sp>
      <p:sp>
        <p:nvSpPr>
          <p:cNvPr id="26" name="矩形 25"/>
          <p:cNvSpPr/>
          <p:nvPr/>
        </p:nvSpPr>
        <p:spPr>
          <a:xfrm>
            <a:off x="4029444" y="1392388"/>
            <a:ext cx="7039406" cy="625171"/>
          </a:xfrm>
          <a:prstGeom prst="rect">
            <a:avLst/>
          </a:prstGeom>
        </p:spPr>
        <p:txBody>
          <a:bodyPr wrap="square">
            <a:spAutoFit/>
          </a:bodyPr>
          <a:lstStyle/>
          <a:p>
            <a:pPr>
              <a:lnSpc>
                <a:spcPct val="130000"/>
              </a:lnSpc>
            </a:pPr>
            <a:r>
              <a:rPr lang="zh-CN" altLang="en-US" sz="1400" dirty="0" smtClean="0">
                <a:latin typeface="微软雅黑" charset="0"/>
                <a:ea typeface="微软雅黑" charset="0"/>
              </a:rPr>
              <a:t>经过这些年图存储以及分布式计算技术的进一步发展，为分布式系统的设计与实现提供了宝贵的经验。</a:t>
            </a:r>
            <a:endParaRPr lang="zh-CN" altLang="en-US" sz="1400" dirty="0">
              <a:latin typeface="微软雅黑" charset="0"/>
              <a:ea typeface="微软雅黑" charset="0"/>
            </a:endParaRPr>
          </a:p>
        </p:txBody>
      </p:sp>
      <p:sp>
        <p:nvSpPr>
          <p:cNvPr id="39" name="矩形 38"/>
          <p:cNvSpPr/>
          <p:nvPr/>
        </p:nvSpPr>
        <p:spPr>
          <a:xfrm>
            <a:off x="4635786" y="2094182"/>
            <a:ext cx="1620957" cy="307777"/>
          </a:xfrm>
          <a:prstGeom prst="rect">
            <a:avLst/>
          </a:prstGeom>
        </p:spPr>
        <p:txBody>
          <a:bodyPr wrap="none">
            <a:spAutoFit/>
          </a:bodyPr>
          <a:lstStyle/>
          <a:p>
            <a:r>
              <a:rPr lang="zh-CN" altLang="en-US" sz="1400" b="1" dirty="0" smtClean="0">
                <a:solidFill>
                  <a:srgbClr val="000000"/>
                </a:solidFill>
                <a:latin typeface="Segoe UI"/>
                <a:ea typeface="微软雅黑"/>
              </a:rPr>
              <a:t>图存储技术的突破</a:t>
            </a:r>
            <a:endParaRPr lang="zh-CN" altLang="en-US" sz="1400" b="1" dirty="0">
              <a:solidFill>
                <a:srgbClr val="000000"/>
              </a:solidFill>
              <a:latin typeface="Segoe UI"/>
              <a:ea typeface="微软雅黑"/>
            </a:endParaRPr>
          </a:p>
        </p:txBody>
      </p:sp>
      <p:sp>
        <p:nvSpPr>
          <p:cNvPr id="40" name="矩形 39"/>
          <p:cNvSpPr/>
          <p:nvPr/>
        </p:nvSpPr>
        <p:spPr>
          <a:xfrm>
            <a:off x="4149061" y="2558055"/>
            <a:ext cx="3336283" cy="1492716"/>
          </a:xfrm>
          <a:prstGeom prst="rect">
            <a:avLst/>
          </a:prstGeom>
        </p:spPr>
        <p:txBody>
          <a:bodyPr wrap="square">
            <a:spAutoFit/>
          </a:bodyPr>
          <a:lstStyle/>
          <a:p>
            <a:pPr>
              <a:lnSpc>
                <a:spcPct val="130000"/>
              </a:lnSpc>
            </a:pPr>
            <a:r>
              <a:rPr lang="zh-CN" altLang="en-US" sz="1400" dirty="0">
                <a:latin typeface="微软雅黑" charset="0"/>
                <a:ea typeface="微软雅黑" charset="0"/>
              </a:rPr>
              <a:t>图存储系统的长足发展，使得大规模网络的存储变的不再困难。像</a:t>
            </a:r>
            <a:r>
              <a:rPr lang="en-US" altLang="zh-CN" sz="1400" dirty="0">
                <a:latin typeface="微软雅黑" charset="0"/>
                <a:ea typeface="微软雅黑" charset="0"/>
              </a:rPr>
              <a:t>Neo4j</a:t>
            </a:r>
            <a:r>
              <a:rPr lang="zh-CN" altLang="en-US" sz="1400" dirty="0">
                <a:latin typeface="微软雅黑" charset="0"/>
                <a:ea typeface="微软雅黑" charset="0"/>
              </a:rPr>
              <a:t>这样的单机数据库可以支持</a:t>
            </a:r>
            <a:r>
              <a:rPr lang="en-US" altLang="zh-CN" sz="1400" dirty="0">
                <a:latin typeface="微软雅黑" charset="0"/>
                <a:ea typeface="微软雅黑" charset="0"/>
              </a:rPr>
              <a:t>32000M</a:t>
            </a:r>
            <a:r>
              <a:rPr lang="zh-CN" altLang="en-US" sz="1400" dirty="0">
                <a:latin typeface="微软雅黑" charset="0"/>
                <a:ea typeface="微软雅黑" charset="0"/>
              </a:rPr>
              <a:t>节点和</a:t>
            </a:r>
            <a:r>
              <a:rPr lang="en-US" altLang="zh-CN" sz="1400" dirty="0">
                <a:latin typeface="微软雅黑" charset="0"/>
                <a:ea typeface="微软雅黑" charset="0"/>
              </a:rPr>
              <a:t>32000M</a:t>
            </a:r>
            <a:r>
              <a:rPr lang="zh-CN" altLang="en-US" sz="1400" dirty="0">
                <a:latin typeface="微软雅黑" charset="0"/>
                <a:ea typeface="微软雅黑" charset="0"/>
              </a:rPr>
              <a:t>关系的存储。一些分布式图存储的数据库可以支持更多。</a:t>
            </a:r>
          </a:p>
        </p:txBody>
      </p:sp>
      <p:sp>
        <p:nvSpPr>
          <p:cNvPr id="41" name="矩形 40"/>
          <p:cNvSpPr/>
          <p:nvPr/>
        </p:nvSpPr>
        <p:spPr>
          <a:xfrm>
            <a:off x="8327971" y="2092624"/>
            <a:ext cx="1620957" cy="307777"/>
          </a:xfrm>
          <a:prstGeom prst="rect">
            <a:avLst/>
          </a:prstGeom>
        </p:spPr>
        <p:txBody>
          <a:bodyPr wrap="none">
            <a:spAutoFit/>
          </a:bodyPr>
          <a:lstStyle/>
          <a:p>
            <a:r>
              <a:rPr lang="zh-CN" altLang="en-US" sz="1400" b="1" dirty="0" smtClean="0">
                <a:solidFill>
                  <a:srgbClr val="000000"/>
                </a:solidFill>
                <a:latin typeface="Segoe UI"/>
                <a:ea typeface="微软雅黑"/>
              </a:rPr>
              <a:t>图计算框架的发展</a:t>
            </a:r>
            <a:endParaRPr lang="zh-CN" altLang="en-US" sz="1400" b="1" dirty="0">
              <a:solidFill>
                <a:srgbClr val="000000"/>
              </a:solidFill>
              <a:latin typeface="Segoe UI"/>
              <a:ea typeface="微软雅黑"/>
            </a:endParaRPr>
          </a:p>
        </p:txBody>
      </p:sp>
      <p:sp>
        <p:nvSpPr>
          <p:cNvPr id="42" name="矩形 41"/>
          <p:cNvSpPr/>
          <p:nvPr/>
        </p:nvSpPr>
        <p:spPr>
          <a:xfrm>
            <a:off x="7841246" y="2520270"/>
            <a:ext cx="3227603" cy="1492716"/>
          </a:xfrm>
          <a:prstGeom prst="rect">
            <a:avLst/>
          </a:prstGeom>
        </p:spPr>
        <p:txBody>
          <a:bodyPr wrap="square">
            <a:spAutoFit/>
          </a:bodyPr>
          <a:lstStyle/>
          <a:p>
            <a:pPr>
              <a:lnSpc>
                <a:spcPct val="130000"/>
              </a:lnSpc>
            </a:pPr>
            <a:r>
              <a:rPr lang="zh-CN" altLang="en-US" sz="1400" dirty="0">
                <a:latin typeface="微软雅黑" charset="0"/>
                <a:ea typeface="微软雅黑" charset="0"/>
              </a:rPr>
              <a:t>自从</a:t>
            </a:r>
            <a:r>
              <a:rPr lang="en-US" altLang="zh-CN" sz="1400" dirty="0">
                <a:latin typeface="微软雅黑" charset="0"/>
                <a:ea typeface="微软雅黑" charset="0"/>
              </a:rPr>
              <a:t>Google</a:t>
            </a:r>
            <a:r>
              <a:rPr lang="zh-CN" altLang="en-US" sz="1400" dirty="0">
                <a:latin typeface="微软雅黑" charset="0"/>
                <a:ea typeface="微软雅黑" charset="0"/>
              </a:rPr>
              <a:t>推出</a:t>
            </a:r>
            <a:r>
              <a:rPr lang="en-US" altLang="zh-CN" sz="1400" dirty="0" err="1">
                <a:latin typeface="微软雅黑" charset="0"/>
                <a:ea typeface="微软雅黑" charset="0"/>
              </a:rPr>
              <a:t>Pregel</a:t>
            </a:r>
            <a:r>
              <a:rPr lang="zh-CN" altLang="en-US" sz="1400" dirty="0">
                <a:latin typeface="微软雅黑" charset="0"/>
                <a:ea typeface="微软雅黑" charset="0"/>
              </a:rPr>
              <a:t>计算框架以来，工业界针对这个计算框架做了很多版本的实现，包括</a:t>
            </a:r>
            <a:r>
              <a:rPr lang="en-US" altLang="zh-CN" sz="1400" dirty="0">
                <a:latin typeface="微软雅黑" charset="0"/>
                <a:ea typeface="微软雅黑" charset="0"/>
              </a:rPr>
              <a:t>Hama, </a:t>
            </a:r>
            <a:r>
              <a:rPr lang="en-US" altLang="zh-CN" sz="1400" dirty="0" err="1">
                <a:latin typeface="微软雅黑" charset="0"/>
                <a:ea typeface="微软雅黑" charset="0"/>
              </a:rPr>
              <a:t>GraphLab</a:t>
            </a:r>
            <a:r>
              <a:rPr lang="zh-CN" altLang="en-US" sz="1400" dirty="0">
                <a:latin typeface="微软雅黑" charset="0"/>
                <a:ea typeface="微软雅黑" charset="0"/>
              </a:rPr>
              <a:t>等。针对</a:t>
            </a:r>
            <a:r>
              <a:rPr lang="en-US" altLang="zh-CN" sz="1400" dirty="0" err="1">
                <a:latin typeface="微软雅黑" charset="0"/>
                <a:ea typeface="微软雅黑" charset="0"/>
              </a:rPr>
              <a:t>Pregel</a:t>
            </a:r>
            <a:r>
              <a:rPr lang="zh-CN" altLang="en-US" sz="1400" dirty="0">
                <a:latin typeface="微软雅黑" charset="0"/>
                <a:ea typeface="微软雅黑" charset="0"/>
              </a:rPr>
              <a:t>所具有的问题也进行了进一步的优化。</a:t>
            </a:r>
          </a:p>
        </p:txBody>
      </p:sp>
      <p:sp>
        <p:nvSpPr>
          <p:cNvPr id="43" name="矩形 42"/>
          <p:cNvSpPr/>
          <p:nvPr/>
        </p:nvSpPr>
        <p:spPr>
          <a:xfrm>
            <a:off x="4635786" y="4237788"/>
            <a:ext cx="1620957" cy="307777"/>
          </a:xfrm>
          <a:prstGeom prst="rect">
            <a:avLst/>
          </a:prstGeom>
        </p:spPr>
        <p:txBody>
          <a:bodyPr wrap="none">
            <a:spAutoFit/>
          </a:bodyPr>
          <a:lstStyle/>
          <a:p>
            <a:r>
              <a:rPr lang="zh-CN" altLang="en-US" sz="1400" b="1" dirty="0" smtClean="0">
                <a:solidFill>
                  <a:srgbClr val="000000"/>
                </a:solidFill>
                <a:latin typeface="Segoe UI"/>
                <a:ea typeface="微软雅黑"/>
              </a:rPr>
              <a:t>分布式计算的成熟</a:t>
            </a:r>
            <a:endParaRPr lang="zh-CN" altLang="en-US" sz="1400" b="1" dirty="0">
              <a:solidFill>
                <a:srgbClr val="000000"/>
              </a:solidFill>
              <a:latin typeface="Segoe UI"/>
              <a:ea typeface="微软雅黑"/>
            </a:endParaRPr>
          </a:p>
        </p:txBody>
      </p:sp>
      <p:sp>
        <p:nvSpPr>
          <p:cNvPr id="44" name="矩形 43"/>
          <p:cNvSpPr/>
          <p:nvPr/>
        </p:nvSpPr>
        <p:spPr>
          <a:xfrm>
            <a:off x="4152468" y="4732582"/>
            <a:ext cx="3151625" cy="1492716"/>
          </a:xfrm>
          <a:prstGeom prst="rect">
            <a:avLst/>
          </a:prstGeom>
        </p:spPr>
        <p:txBody>
          <a:bodyPr wrap="square">
            <a:spAutoFit/>
          </a:bodyPr>
          <a:lstStyle/>
          <a:p>
            <a:pPr algn="just">
              <a:lnSpc>
                <a:spcPct val="130000"/>
              </a:lnSpc>
            </a:pPr>
            <a:r>
              <a:rPr lang="zh-CN" altLang="en-US" sz="1400" dirty="0">
                <a:latin typeface="微软雅黑" charset="0"/>
                <a:ea typeface="微软雅黑" charset="0"/>
              </a:rPr>
              <a:t>这些年分布式计算系统已经得到了广泛的应用，</a:t>
            </a:r>
            <a:r>
              <a:rPr lang="en-US" altLang="zh-CN" sz="1400" dirty="0">
                <a:latin typeface="微软雅黑" charset="0"/>
                <a:ea typeface="微软雅黑" charset="0"/>
              </a:rPr>
              <a:t>Hadoop, Spark</a:t>
            </a:r>
            <a:r>
              <a:rPr lang="zh-CN" altLang="en-US" sz="1400" dirty="0">
                <a:latin typeface="微软雅黑" charset="0"/>
                <a:ea typeface="微软雅黑" charset="0"/>
              </a:rPr>
              <a:t>等分布式计算产品已经充斥在了各种各样的大规模分析任务中。为分布式系统的设计提供了宝贵的实践经验。</a:t>
            </a:r>
          </a:p>
        </p:txBody>
      </p:sp>
      <p:sp>
        <p:nvSpPr>
          <p:cNvPr id="45" name="矩形 44"/>
          <p:cNvSpPr/>
          <p:nvPr/>
        </p:nvSpPr>
        <p:spPr>
          <a:xfrm>
            <a:off x="8327970" y="4257086"/>
            <a:ext cx="1620957" cy="307777"/>
          </a:xfrm>
          <a:prstGeom prst="rect">
            <a:avLst/>
          </a:prstGeom>
        </p:spPr>
        <p:txBody>
          <a:bodyPr wrap="none">
            <a:spAutoFit/>
          </a:bodyPr>
          <a:lstStyle/>
          <a:p>
            <a:r>
              <a:rPr lang="zh-CN" altLang="en-US" sz="1400" b="1" dirty="0" smtClean="0">
                <a:solidFill>
                  <a:srgbClr val="000000"/>
                </a:solidFill>
                <a:latin typeface="Segoe UI"/>
                <a:ea typeface="微软雅黑"/>
              </a:rPr>
              <a:t>数据的爆炸式增长</a:t>
            </a:r>
            <a:endParaRPr lang="zh-CN" altLang="en-US" sz="1400" b="1" dirty="0">
              <a:solidFill>
                <a:srgbClr val="000000"/>
              </a:solidFill>
              <a:latin typeface="Segoe UI"/>
              <a:ea typeface="微软雅黑"/>
            </a:endParaRPr>
          </a:p>
        </p:txBody>
      </p:sp>
      <p:sp>
        <p:nvSpPr>
          <p:cNvPr id="46" name="矩形 45"/>
          <p:cNvSpPr/>
          <p:nvPr/>
        </p:nvSpPr>
        <p:spPr>
          <a:xfrm>
            <a:off x="7841247" y="4732582"/>
            <a:ext cx="3227602" cy="1492716"/>
          </a:xfrm>
          <a:prstGeom prst="rect">
            <a:avLst/>
          </a:prstGeom>
        </p:spPr>
        <p:txBody>
          <a:bodyPr wrap="square">
            <a:spAutoFit/>
          </a:bodyPr>
          <a:lstStyle/>
          <a:p>
            <a:pPr algn="just">
              <a:lnSpc>
                <a:spcPct val="130000"/>
              </a:lnSpc>
            </a:pPr>
            <a:r>
              <a:rPr lang="zh-CN" altLang="zh-CN" sz="1400" dirty="0">
                <a:latin typeface="微软雅黑" charset="0"/>
                <a:ea typeface="微软雅黑" charset="0"/>
              </a:rPr>
              <a:t>近年来，以社交网络为代表的新媒体发展势头迅猛，这些社交网络产生的数据动态性非常之强，并且持续不断的产生着海量的数据。</a:t>
            </a:r>
            <a:r>
              <a:rPr lang="zh-CN" altLang="zh-CN" sz="1400" dirty="0" smtClean="0">
                <a:latin typeface="微软雅黑" charset="0"/>
                <a:ea typeface="微软雅黑" charset="0"/>
              </a:rPr>
              <a:t>比如</a:t>
            </a:r>
            <a:r>
              <a:rPr lang="en-US" altLang="zh-CN" sz="1400" dirty="0" smtClean="0">
                <a:latin typeface="微软雅黑" charset="0"/>
                <a:ea typeface="微软雅黑" charset="0"/>
              </a:rPr>
              <a:t>Twitter</a:t>
            </a:r>
            <a:r>
              <a:rPr lang="zh-CN" altLang="zh-CN" sz="1400" dirty="0">
                <a:latin typeface="微软雅黑" charset="0"/>
                <a:ea typeface="微软雅黑" charset="0"/>
              </a:rPr>
              <a:t>，新浪微博的日互动量高达几十亿次</a:t>
            </a:r>
            <a:r>
              <a:rPr lang="zh-CN" altLang="en-US" sz="1400" dirty="0">
                <a:latin typeface="微软雅黑" charset="0"/>
                <a:ea typeface="微软雅黑" charset="0"/>
              </a:rPr>
              <a:t>。</a:t>
            </a:r>
          </a:p>
        </p:txBody>
      </p:sp>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研究内容</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研究内容</a:t>
            </a:r>
            <a:endParaRPr kumimoji="1" lang="zh-CN" altLang="en-US" dirty="0"/>
          </a:p>
        </p:txBody>
      </p:sp>
      <p:grpSp>
        <p:nvGrpSpPr>
          <p:cNvPr id="3" name="组 2"/>
          <p:cNvGrpSpPr/>
          <p:nvPr/>
        </p:nvGrpSpPr>
        <p:grpSpPr>
          <a:xfrm>
            <a:off x="-211666" y="2908300"/>
            <a:ext cx="12778491" cy="1030394"/>
            <a:chOff x="-211666" y="2908300"/>
            <a:chExt cx="12778491" cy="1030394"/>
          </a:xfrm>
        </p:grpSpPr>
        <p:grpSp>
          <p:nvGrpSpPr>
            <p:cNvPr id="4" name="组合 21"/>
            <p:cNvGrpSpPr/>
            <p:nvPr/>
          </p:nvGrpSpPr>
          <p:grpSpPr>
            <a:xfrm>
              <a:off x="-211666" y="2970613"/>
              <a:ext cx="12778491" cy="912541"/>
              <a:chOff x="0" y="2158337"/>
              <a:chExt cx="12778491" cy="912541"/>
            </a:xfrm>
          </p:grpSpPr>
          <p:sp>
            <p:nvSpPr>
              <p:cNvPr id="28" name="矩形 27"/>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endParaRPr>
              </a:p>
            </p:txBody>
          </p:sp>
          <p:sp>
            <p:nvSpPr>
              <p:cNvPr id="29"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0"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1"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2"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3"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4"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5"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6"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7"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8"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9"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0"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cxnSp>
            <p:nvCxnSpPr>
              <p:cNvPr id="41"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椭圆 6"/>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椭圆 7"/>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椭圆 21"/>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椭圆 25"/>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椭圆 26"/>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48" name="组 47"/>
          <p:cNvGrpSpPr/>
          <p:nvPr/>
        </p:nvGrpSpPr>
        <p:grpSpPr>
          <a:xfrm>
            <a:off x="1162594" y="937196"/>
            <a:ext cx="4796708" cy="1803610"/>
            <a:chOff x="558800" y="977900"/>
            <a:chExt cx="2895600" cy="1591552"/>
          </a:xfrm>
        </p:grpSpPr>
        <p:sp>
          <p:nvSpPr>
            <p:cNvPr id="42" name="矩形 41"/>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47" name="组 46"/>
            <p:cNvGrpSpPr/>
            <p:nvPr/>
          </p:nvGrpSpPr>
          <p:grpSpPr>
            <a:xfrm>
              <a:off x="749830" y="1184250"/>
              <a:ext cx="2667248" cy="1385202"/>
              <a:chOff x="5638552" y="977900"/>
              <a:chExt cx="2188812" cy="1385202"/>
            </a:xfrm>
          </p:grpSpPr>
          <p:sp>
            <p:nvSpPr>
              <p:cNvPr id="45" name="矩形 44"/>
              <p:cNvSpPr/>
              <p:nvPr/>
            </p:nvSpPr>
            <p:spPr>
              <a:xfrm>
                <a:off x="5638552" y="977900"/>
                <a:ext cx="1495978"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动态图主体存储的研究与实现</a:t>
                </a:r>
                <a:endParaRPr lang="zh-CN" altLang="en-US" sz="1400" b="1" dirty="0">
                  <a:solidFill>
                    <a:srgbClr val="000000">
                      <a:lumMod val="85000"/>
                      <a:lumOff val="15000"/>
                    </a:srgbClr>
                  </a:solidFill>
                  <a:latin typeface="Segoe UI"/>
                  <a:ea typeface="微软雅黑"/>
                </a:endParaRPr>
              </a:p>
            </p:txBody>
          </p:sp>
          <p:sp>
            <p:nvSpPr>
              <p:cNvPr id="46" name="矩形 45"/>
              <p:cNvSpPr/>
              <p:nvPr/>
            </p:nvSpPr>
            <p:spPr>
              <a:xfrm>
                <a:off x="5638552" y="1222424"/>
                <a:ext cx="2188812" cy="1140678"/>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目前工业界已经有了一些比较成熟的时序数据（</a:t>
                </a:r>
                <a:r>
                  <a:rPr lang="en-US" altLang="zh-CN" sz="1200" dirty="0" smtClean="0">
                    <a:latin typeface="微软雅黑" charset="0"/>
                    <a:ea typeface="微软雅黑" charset="0"/>
                  </a:rPr>
                  <a:t>Time Series </a:t>
                </a:r>
                <a:r>
                  <a:rPr lang="en-US" altLang="zh-CN" sz="1200" dirty="0" err="1" smtClean="0">
                    <a:latin typeface="微软雅黑" charset="0"/>
                    <a:ea typeface="微软雅黑" charset="0"/>
                  </a:rPr>
                  <a:t>DataBase</a:t>
                </a:r>
                <a:r>
                  <a:rPr lang="zh-CN" altLang="en-US" sz="1200" dirty="0" smtClean="0">
                    <a:latin typeface="微软雅黑" charset="0"/>
                    <a:ea typeface="微软雅黑" charset="0"/>
                  </a:rPr>
                  <a:t>），但是仍然没有一个图存储方面的时序数据库。本文设计实现了一个支持时序存储的图数据库（</a:t>
                </a:r>
                <a:r>
                  <a:rPr lang="en-US" altLang="zh-CN" sz="1200" dirty="0" err="1" smtClean="0">
                    <a:latin typeface="微软雅黑" charset="0"/>
                    <a:ea typeface="微软雅黑" charset="0"/>
                  </a:rPr>
                  <a:t>TSGraph</a:t>
                </a:r>
                <a:r>
                  <a:rPr lang="zh-CN" altLang="en-US" sz="1200" dirty="0" smtClean="0">
                    <a:latin typeface="微软雅黑" charset="0"/>
                    <a:ea typeface="微软雅黑" charset="0"/>
                  </a:rPr>
                  <a:t>）。存储后端使用了</a:t>
                </a:r>
                <a:r>
                  <a:rPr lang="en-US" altLang="zh-CN" sz="1200" dirty="0" err="1" smtClean="0">
                    <a:latin typeface="微软雅黑" charset="0"/>
                    <a:ea typeface="微软雅黑" charset="0"/>
                  </a:rPr>
                  <a:t>Hbase</a:t>
                </a:r>
                <a:r>
                  <a:rPr lang="zh-CN" altLang="en-US" sz="1200" dirty="0" smtClean="0">
                    <a:latin typeface="微软雅黑" charset="0"/>
                    <a:ea typeface="微软雅黑" charset="0"/>
                  </a:rPr>
                  <a:t>，上面封装了一层查询接口，支持图的各方面查询和按时间区间检索。</a:t>
                </a:r>
                <a:endParaRPr lang="zh-CN" altLang="en-US" sz="1200" dirty="0">
                  <a:latin typeface="微软雅黑" charset="0"/>
                  <a:ea typeface="微软雅黑" charset="0"/>
                </a:endParaRPr>
              </a:p>
            </p:txBody>
          </p:sp>
        </p:grpSp>
      </p:grpSp>
      <p:grpSp>
        <p:nvGrpSpPr>
          <p:cNvPr id="49" name="组 48"/>
          <p:cNvGrpSpPr/>
          <p:nvPr/>
        </p:nvGrpSpPr>
        <p:grpSpPr>
          <a:xfrm>
            <a:off x="6249886" y="937196"/>
            <a:ext cx="4787259" cy="1770233"/>
            <a:chOff x="558800" y="977900"/>
            <a:chExt cx="2895600" cy="1562100"/>
          </a:xfrm>
        </p:grpSpPr>
        <p:sp>
          <p:nvSpPr>
            <p:cNvPr id="50" name="矩形 4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1" name="组 50"/>
            <p:cNvGrpSpPr/>
            <p:nvPr/>
          </p:nvGrpSpPr>
          <p:grpSpPr>
            <a:xfrm>
              <a:off x="749830" y="1184250"/>
              <a:ext cx="2667248" cy="961522"/>
              <a:chOff x="5638552" y="977900"/>
              <a:chExt cx="2188812" cy="961522"/>
            </a:xfrm>
          </p:grpSpPr>
          <p:sp>
            <p:nvSpPr>
              <p:cNvPr id="52" name="矩形 51"/>
              <p:cNvSpPr/>
              <p:nvPr/>
            </p:nvSpPr>
            <p:spPr>
              <a:xfrm>
                <a:off x="5638552" y="977900"/>
                <a:ext cx="1145225"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计算副本存储的研究与实现</a:t>
                </a:r>
                <a:endParaRPr lang="zh-CN" altLang="en-US" sz="1400" b="1" dirty="0">
                  <a:solidFill>
                    <a:srgbClr val="000000">
                      <a:lumMod val="85000"/>
                      <a:lumOff val="15000"/>
                    </a:srgbClr>
                  </a:solidFill>
                  <a:latin typeface="Segoe UI"/>
                  <a:ea typeface="微软雅黑"/>
                </a:endParaRPr>
              </a:p>
            </p:txBody>
          </p:sp>
          <p:sp>
            <p:nvSpPr>
              <p:cNvPr id="53" name="矩形 52"/>
              <p:cNvSpPr/>
              <p:nvPr/>
            </p:nvSpPr>
            <p:spPr>
              <a:xfrm>
                <a:off x="5638552" y="1222424"/>
                <a:ext cx="2188812" cy="716998"/>
              </a:xfrm>
              <a:prstGeom prst="rect">
                <a:avLst/>
              </a:prstGeom>
            </p:spPr>
            <p:txBody>
              <a:bodyPr wrap="square">
                <a:spAutoFit/>
              </a:bodyPr>
              <a:lstStyle/>
              <a:p>
                <a:pPr>
                  <a:lnSpc>
                    <a:spcPct val="130000"/>
                  </a:lnSpc>
                </a:pPr>
                <a:r>
                  <a:rPr lang="zh-CN" altLang="en-US" sz="1200" dirty="0">
                    <a:latin typeface="微软雅黑" charset="0"/>
                    <a:ea typeface="微软雅黑" charset="0"/>
                  </a:rPr>
                  <a:t>我们的</a:t>
                </a:r>
                <a:r>
                  <a:rPr lang="zh-CN" altLang="en-US" sz="1200" dirty="0" smtClean="0">
                    <a:latin typeface="微软雅黑" charset="0"/>
                    <a:ea typeface="微软雅黑" charset="0"/>
                  </a:rPr>
                  <a:t>平台很重要的一个任务是进行动态计算。而图更新和图计算放在一个存储中做只能串行执行，效率不高。因此我们还实现了一个存储副本系统，</a:t>
                </a:r>
                <a:endParaRPr lang="zh-CN" altLang="en-US" sz="1200" dirty="0">
                  <a:latin typeface="微软雅黑" charset="0"/>
                  <a:ea typeface="微软雅黑" charset="0"/>
                </a:endParaRPr>
              </a:p>
            </p:txBody>
          </p:sp>
        </p:grpSp>
      </p:grpSp>
      <p:grpSp>
        <p:nvGrpSpPr>
          <p:cNvPr id="59" name="组 58"/>
          <p:cNvGrpSpPr/>
          <p:nvPr/>
        </p:nvGrpSpPr>
        <p:grpSpPr>
          <a:xfrm>
            <a:off x="1548654" y="4322627"/>
            <a:ext cx="4852146" cy="1829979"/>
            <a:chOff x="558800" y="977900"/>
            <a:chExt cx="2895600" cy="1562100"/>
          </a:xfrm>
        </p:grpSpPr>
        <p:sp>
          <p:nvSpPr>
            <p:cNvPr id="60" name="矩形 5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1" name="组 60"/>
            <p:cNvGrpSpPr/>
            <p:nvPr/>
          </p:nvGrpSpPr>
          <p:grpSpPr>
            <a:xfrm>
              <a:off x="749830" y="1184250"/>
              <a:ext cx="2667248" cy="793585"/>
              <a:chOff x="5638552" y="977900"/>
              <a:chExt cx="2188812" cy="793585"/>
            </a:xfrm>
          </p:grpSpPr>
          <p:sp>
            <p:nvSpPr>
              <p:cNvPr id="62" name="矩形 61"/>
              <p:cNvSpPr/>
              <p:nvPr/>
            </p:nvSpPr>
            <p:spPr>
              <a:xfrm>
                <a:off x="5638552" y="977900"/>
                <a:ext cx="1428342"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图计算并行系统的设计与实现</a:t>
                </a:r>
                <a:endParaRPr lang="zh-CN" altLang="en-US" sz="1400" b="1" dirty="0">
                  <a:solidFill>
                    <a:srgbClr val="000000">
                      <a:lumMod val="85000"/>
                      <a:lumOff val="15000"/>
                    </a:srgbClr>
                  </a:solidFill>
                  <a:latin typeface="Segoe UI"/>
                  <a:ea typeface="微软雅黑"/>
                </a:endParaRPr>
              </a:p>
            </p:txBody>
          </p:sp>
          <p:sp>
            <p:nvSpPr>
              <p:cNvPr id="63" name="矩形 62"/>
              <p:cNvSpPr/>
              <p:nvPr/>
            </p:nvSpPr>
            <p:spPr>
              <a:xfrm>
                <a:off x="5638552" y="1222424"/>
                <a:ext cx="2188812" cy="549061"/>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设计出通用的增量式计算接口，让使用者可以根据自己的意愿构建自己的图计算任务。</a:t>
                </a:r>
                <a:endParaRPr lang="zh-CN" altLang="en-US" sz="1200" dirty="0">
                  <a:latin typeface="微软雅黑" charset="0"/>
                  <a:ea typeface="微软雅黑" charset="0"/>
                </a:endParaRPr>
              </a:p>
            </p:txBody>
          </p:sp>
        </p:grpSp>
      </p:grpSp>
      <p:grpSp>
        <p:nvGrpSpPr>
          <p:cNvPr id="64" name="组 63"/>
          <p:cNvGrpSpPr/>
          <p:nvPr/>
        </p:nvGrpSpPr>
        <p:grpSpPr>
          <a:xfrm>
            <a:off x="6720909" y="4321394"/>
            <a:ext cx="4787129" cy="1831212"/>
            <a:chOff x="558800" y="781776"/>
            <a:chExt cx="2895600" cy="1562100"/>
          </a:xfrm>
        </p:grpSpPr>
        <p:sp>
          <p:nvSpPr>
            <p:cNvPr id="65" name="矩形 64"/>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6" name="组 65"/>
            <p:cNvGrpSpPr/>
            <p:nvPr/>
          </p:nvGrpSpPr>
          <p:grpSpPr>
            <a:xfrm>
              <a:off x="716867" y="988832"/>
              <a:ext cx="2700211" cy="728639"/>
              <a:chOff x="5611501" y="782482"/>
              <a:chExt cx="2215862" cy="728639"/>
            </a:xfrm>
          </p:grpSpPr>
          <p:sp>
            <p:nvSpPr>
              <p:cNvPr id="67" name="矩形 66"/>
              <p:cNvSpPr/>
              <p:nvPr/>
            </p:nvSpPr>
            <p:spPr>
              <a:xfrm>
                <a:off x="5611501" y="782482"/>
                <a:ext cx="1426066"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rPr>
                  <a:t>动态图分布式算法的研究与</a:t>
                </a:r>
                <a:r>
                  <a:rPr lang="zh-CN" altLang="en-US" sz="1400" b="1" dirty="0">
                    <a:solidFill>
                      <a:srgbClr val="000000">
                        <a:lumMod val="85000"/>
                        <a:lumOff val="15000"/>
                      </a:srgbClr>
                    </a:solidFill>
                    <a:latin typeface="Segoe UI"/>
                  </a:rPr>
                  <a:t>实现</a:t>
                </a:r>
              </a:p>
            </p:txBody>
          </p:sp>
          <p:sp>
            <p:nvSpPr>
              <p:cNvPr id="68" name="矩形 67"/>
              <p:cNvSpPr/>
              <p:nvPr/>
            </p:nvSpPr>
            <p:spPr>
              <a:xfrm>
                <a:off x="5611501" y="1022785"/>
                <a:ext cx="2215862" cy="488336"/>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对现有的一些图算法做出一些改进，以实现增量计算的效果，并且在该计算平台上验证。</a:t>
                </a:r>
                <a:endParaRPr lang="zh-CN" altLang="en-US" sz="1200" dirty="0">
                  <a:latin typeface="微软雅黑" charset="0"/>
                  <a:ea typeface="微软雅黑" charset="0"/>
                </a:endParaRPr>
              </a:p>
            </p:txBody>
          </p:sp>
        </p:gr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文本占位符 1"/>
          <p:cNvSpPr>
            <a:spLocks noGrp="1"/>
          </p:cNvSpPr>
          <p:nvPr>
            <p:ph type="body" sz="quarter" idx="10"/>
          </p:nvPr>
        </p:nvSpPr>
        <p:spPr>
          <a:xfrm>
            <a:off x="265305" y="220133"/>
            <a:ext cx="2127376" cy="389467"/>
          </a:xfrm>
        </p:spPr>
        <p:txBody>
          <a:bodyPr/>
          <a:lstStyle/>
          <a:p>
            <a:r>
              <a:rPr kumimoji="1" lang="en-US" altLang="zh-CN" dirty="0"/>
              <a:t>PART</a:t>
            </a:r>
            <a:r>
              <a:rPr kumimoji="1" lang="zh-CN" altLang="en-US" dirty="0"/>
              <a:t> </a:t>
            </a:r>
            <a:r>
              <a:rPr kumimoji="1" lang="en-US" altLang="zh-CN" dirty="0" smtClean="0"/>
              <a:t>TWO</a:t>
            </a:r>
            <a:r>
              <a:rPr kumimoji="1" lang="zh-CN" altLang="en-US" dirty="0" smtClean="0"/>
              <a:t> 研究内容</a:t>
            </a:r>
            <a:endParaRPr kumimoji="1" lang="zh-CN" altLang="en-US" dirty="0"/>
          </a:p>
        </p:txBody>
      </p:sp>
      <p:sp>
        <p:nvSpPr>
          <p:cNvPr id="151" name="矩形 150"/>
          <p:cNvSpPr/>
          <p:nvPr/>
        </p:nvSpPr>
        <p:spPr>
          <a:xfrm>
            <a:off x="3464539" y="220132"/>
            <a:ext cx="5222261" cy="523220"/>
          </a:xfrm>
          <a:prstGeom prst="rect">
            <a:avLst/>
          </a:prstGeom>
        </p:spPr>
        <p:txBody>
          <a:bodyPr wrap="square">
            <a:spAutoFit/>
          </a:bodyPr>
          <a:lstStyle/>
          <a:p>
            <a:r>
              <a:rPr lang="zh-CN" altLang="en-US" sz="2800" b="1" dirty="0" smtClean="0">
                <a:solidFill>
                  <a:srgbClr val="000000"/>
                </a:solidFill>
                <a:latin typeface="Segoe UI"/>
                <a:ea typeface="微软雅黑"/>
              </a:rPr>
              <a:t>动态图存储系统的研究与实现</a:t>
            </a:r>
            <a:endParaRPr lang="zh-CN" altLang="en-US" sz="2800" b="1" dirty="0">
              <a:solidFill>
                <a:srgbClr val="000000"/>
              </a:solidFill>
              <a:latin typeface="Segoe UI"/>
              <a:ea typeface="微软雅黑"/>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611189" y="1022711"/>
            <a:ext cx="7145270" cy="4816386"/>
          </a:xfrm>
          <a:prstGeom prst="rect">
            <a:avLst/>
          </a:prstGeom>
          <a:noFill/>
        </p:spPr>
      </p:pic>
      <p:grpSp>
        <p:nvGrpSpPr>
          <p:cNvPr id="5" name="组合 5"/>
          <p:cNvGrpSpPr/>
          <p:nvPr/>
        </p:nvGrpSpPr>
        <p:grpSpPr>
          <a:xfrm>
            <a:off x="850900" y="1022712"/>
            <a:ext cx="2832100" cy="570958"/>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sp>
        <p:nvSpPr>
          <p:cNvPr id="2" name="文本框 1"/>
          <p:cNvSpPr txBox="1"/>
          <p:nvPr/>
        </p:nvSpPr>
        <p:spPr>
          <a:xfrm>
            <a:off x="1237772" y="1129228"/>
            <a:ext cx="2266625" cy="400110"/>
          </a:xfrm>
          <a:prstGeom prst="rect">
            <a:avLst/>
          </a:prstGeom>
          <a:noFill/>
        </p:spPr>
        <p:txBody>
          <a:bodyPr wrap="square" rtlCol="0">
            <a:spAutoFit/>
          </a:bodyPr>
          <a:lstStyle/>
          <a:p>
            <a:r>
              <a:rPr lang="zh-CN" altLang="en-US" sz="2000" dirty="0" smtClean="0"/>
              <a:t>动态图存储系统</a:t>
            </a:r>
            <a:endParaRPr lang="zh-CN" altLang="en-US" sz="2000" dirty="0"/>
          </a:p>
        </p:txBody>
      </p:sp>
      <p:grpSp>
        <p:nvGrpSpPr>
          <p:cNvPr id="14" name="组合 5"/>
          <p:cNvGrpSpPr/>
          <p:nvPr/>
        </p:nvGrpSpPr>
        <p:grpSpPr>
          <a:xfrm>
            <a:off x="209947" y="2363832"/>
            <a:ext cx="1919300" cy="570958"/>
            <a:chOff x="888096" y="1000203"/>
            <a:chExt cx="4259825" cy="944066"/>
          </a:xfrm>
        </p:grpSpPr>
        <p:sp>
          <p:nvSpPr>
            <p:cNvPr id="15" name="矩形 1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6" name="椭圆 1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7" name="椭圆 1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8" name="椭圆 1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9" name="椭圆 1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grpSp>
        <p:nvGrpSpPr>
          <p:cNvPr id="20" name="组合 5"/>
          <p:cNvGrpSpPr/>
          <p:nvPr/>
        </p:nvGrpSpPr>
        <p:grpSpPr>
          <a:xfrm>
            <a:off x="2352885" y="2368994"/>
            <a:ext cx="1919300" cy="589764"/>
            <a:chOff x="888096" y="1000203"/>
            <a:chExt cx="4259825" cy="944066"/>
          </a:xfrm>
        </p:grpSpPr>
        <p:sp>
          <p:nvSpPr>
            <p:cNvPr id="21" name="矩形 20"/>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2" name="椭圆 21"/>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3" name="椭圆 22"/>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4" name="椭圆 23"/>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5" name="椭圆 24"/>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cxnSp>
        <p:nvCxnSpPr>
          <p:cNvPr id="27" name="肘形连接符 26"/>
          <p:cNvCxnSpPr>
            <a:stCxn id="6" idx="2"/>
            <a:endCxn id="15" idx="0"/>
          </p:cNvCxnSpPr>
          <p:nvPr/>
        </p:nvCxnSpPr>
        <p:spPr>
          <a:xfrm rot="5400000">
            <a:off x="1307489" y="1436533"/>
            <a:ext cx="813707" cy="1095842"/>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31" name="肘形连接符 30"/>
          <p:cNvCxnSpPr>
            <a:stCxn id="6" idx="2"/>
            <a:endCxn id="21" idx="0"/>
          </p:cNvCxnSpPr>
          <p:nvPr/>
        </p:nvCxnSpPr>
        <p:spPr>
          <a:xfrm rot="16200000" flipH="1">
            <a:off x="2375924" y="1463940"/>
            <a:ext cx="819774" cy="1047096"/>
          </a:xfrm>
          <a:prstGeom prst="bentConnector3">
            <a:avLst>
              <a:gd name="adj1" fmla="val 50000"/>
            </a:avLst>
          </a:prstGeom>
        </p:spPr>
        <p:style>
          <a:lnRef idx="1">
            <a:schemeClr val="accent3"/>
          </a:lnRef>
          <a:fillRef idx="0">
            <a:schemeClr val="accent3"/>
          </a:fillRef>
          <a:effectRef idx="0">
            <a:schemeClr val="accent3"/>
          </a:effectRef>
          <a:fontRef idx="minor">
            <a:schemeClr val="tx1"/>
          </a:fontRef>
        </p:style>
      </p:cxnSp>
      <p:sp>
        <p:nvSpPr>
          <p:cNvPr id="35" name="文本框 34"/>
          <p:cNvSpPr txBox="1"/>
          <p:nvPr/>
        </p:nvSpPr>
        <p:spPr>
          <a:xfrm>
            <a:off x="613955" y="2470348"/>
            <a:ext cx="1515292" cy="369332"/>
          </a:xfrm>
          <a:prstGeom prst="rect">
            <a:avLst/>
          </a:prstGeom>
          <a:noFill/>
        </p:spPr>
        <p:txBody>
          <a:bodyPr wrap="square" rtlCol="0">
            <a:spAutoFit/>
          </a:bodyPr>
          <a:lstStyle/>
          <a:p>
            <a:r>
              <a:rPr lang="zh-CN" altLang="en-US" dirty="0" smtClean="0"/>
              <a:t>主体存储</a:t>
            </a:r>
            <a:endParaRPr lang="zh-CN" altLang="en-US" dirty="0"/>
          </a:p>
        </p:txBody>
      </p:sp>
      <p:sp>
        <p:nvSpPr>
          <p:cNvPr id="38" name="文本框 37"/>
          <p:cNvSpPr txBox="1"/>
          <p:nvPr/>
        </p:nvSpPr>
        <p:spPr>
          <a:xfrm>
            <a:off x="2784197" y="2505663"/>
            <a:ext cx="1515292" cy="369332"/>
          </a:xfrm>
          <a:prstGeom prst="rect">
            <a:avLst/>
          </a:prstGeom>
          <a:noFill/>
        </p:spPr>
        <p:txBody>
          <a:bodyPr wrap="square" rtlCol="0">
            <a:spAutoFit/>
          </a:bodyPr>
          <a:lstStyle/>
          <a:p>
            <a:r>
              <a:rPr lang="zh-CN" altLang="en-US" dirty="0"/>
              <a:t>计算副本</a:t>
            </a:r>
          </a:p>
        </p:txBody>
      </p:sp>
      <p:grpSp>
        <p:nvGrpSpPr>
          <p:cNvPr id="39" name="组合 5"/>
          <p:cNvGrpSpPr/>
          <p:nvPr/>
        </p:nvGrpSpPr>
        <p:grpSpPr>
          <a:xfrm>
            <a:off x="206770" y="3359308"/>
            <a:ext cx="1919300" cy="570958"/>
            <a:chOff x="888096" y="1000203"/>
            <a:chExt cx="4259825" cy="944066"/>
          </a:xfrm>
        </p:grpSpPr>
        <p:sp>
          <p:nvSpPr>
            <p:cNvPr id="40" name="矩形 3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1" name="椭圆 4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2" name="椭圆 4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3" name="椭圆 4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4" name="椭圆 4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grpSp>
        <p:nvGrpSpPr>
          <p:cNvPr id="45" name="组合 5"/>
          <p:cNvGrpSpPr/>
          <p:nvPr/>
        </p:nvGrpSpPr>
        <p:grpSpPr>
          <a:xfrm>
            <a:off x="2336111" y="3355981"/>
            <a:ext cx="1919300" cy="570958"/>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cxnSp>
        <p:nvCxnSpPr>
          <p:cNvPr id="37" name="肘形连接符 36"/>
          <p:cNvCxnSpPr>
            <a:endCxn id="40" idx="0"/>
          </p:cNvCxnSpPr>
          <p:nvPr/>
        </p:nvCxnSpPr>
        <p:spPr>
          <a:xfrm rot="5400000">
            <a:off x="930802" y="3151164"/>
            <a:ext cx="468063" cy="3177"/>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53" name="肘形连接符 52"/>
          <p:cNvCxnSpPr>
            <a:stCxn id="15" idx="2"/>
            <a:endCxn id="46" idx="0"/>
          </p:cNvCxnSpPr>
          <p:nvPr/>
        </p:nvCxnSpPr>
        <p:spPr>
          <a:xfrm rot="16200000" flipH="1">
            <a:off x="1997135" y="2088007"/>
            <a:ext cx="464736" cy="2126164"/>
          </a:xfrm>
          <a:prstGeom prst="bentConnector3">
            <a:avLst/>
          </a:prstGeom>
        </p:spPr>
        <p:style>
          <a:lnRef idx="1">
            <a:schemeClr val="accent3"/>
          </a:lnRef>
          <a:fillRef idx="0">
            <a:schemeClr val="accent3"/>
          </a:fillRef>
          <a:effectRef idx="0">
            <a:schemeClr val="accent3"/>
          </a:effectRef>
          <a:fontRef idx="minor">
            <a:schemeClr val="tx1"/>
          </a:fontRef>
        </p:style>
      </p:cxnSp>
      <p:sp>
        <p:nvSpPr>
          <p:cNvPr id="56" name="文本框 55"/>
          <p:cNvSpPr txBox="1"/>
          <p:nvPr/>
        </p:nvSpPr>
        <p:spPr>
          <a:xfrm>
            <a:off x="581516" y="3469078"/>
            <a:ext cx="1515292" cy="369332"/>
          </a:xfrm>
          <a:prstGeom prst="rect">
            <a:avLst/>
          </a:prstGeom>
          <a:noFill/>
        </p:spPr>
        <p:txBody>
          <a:bodyPr wrap="square" rtlCol="0">
            <a:spAutoFit/>
          </a:bodyPr>
          <a:lstStyle/>
          <a:p>
            <a:r>
              <a:rPr lang="zh-CN" altLang="en-US" dirty="0"/>
              <a:t>磁盘存储</a:t>
            </a:r>
          </a:p>
        </p:txBody>
      </p:sp>
      <p:sp>
        <p:nvSpPr>
          <p:cNvPr id="57" name="文本框 56"/>
          <p:cNvSpPr txBox="1"/>
          <p:nvPr/>
        </p:nvSpPr>
        <p:spPr>
          <a:xfrm>
            <a:off x="2129247" y="3486170"/>
            <a:ext cx="2183305" cy="369332"/>
          </a:xfrm>
          <a:prstGeom prst="rect">
            <a:avLst/>
          </a:prstGeom>
          <a:noFill/>
        </p:spPr>
        <p:txBody>
          <a:bodyPr wrap="square" rtlCol="0">
            <a:spAutoFit/>
          </a:bodyPr>
          <a:lstStyle/>
          <a:p>
            <a:r>
              <a:rPr lang="zh-CN" altLang="en-US" dirty="0" smtClean="0"/>
              <a:t>中间（内存）存储</a:t>
            </a:r>
            <a:endParaRPr lang="zh-CN" altLang="en-US" dirty="0"/>
          </a:p>
        </p:txBody>
      </p:sp>
    </p:spTree>
    <p:extLst>
      <p:ext uri="{BB962C8B-B14F-4D97-AF65-F5344CB8AC3E}">
        <p14:creationId xmlns:p14="http://schemas.microsoft.com/office/powerpoint/2010/main" val="6306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19303" y="220133"/>
            <a:ext cx="5381897" cy="572346"/>
          </a:xfrm>
        </p:spPr>
        <p:txBody>
          <a:bodyPr/>
          <a:lstStyle/>
          <a:p>
            <a:pPr algn="ctr"/>
            <a:r>
              <a:rPr lang="zh-CN" altLang="en-US" sz="2800" dirty="0">
                <a:solidFill>
                  <a:srgbClr val="000000"/>
                </a:solidFill>
                <a:latin typeface="Segoe UI"/>
                <a:ea typeface="微软雅黑"/>
                <a:cs typeface="+mn-cs"/>
              </a:rPr>
              <a:t>内存</a:t>
            </a:r>
            <a:r>
              <a:rPr lang="zh-CN" altLang="en-US" sz="2800" dirty="0" smtClean="0">
                <a:solidFill>
                  <a:srgbClr val="000000"/>
                </a:solidFill>
                <a:latin typeface="Segoe UI"/>
                <a:ea typeface="微软雅黑"/>
                <a:cs typeface="+mn-cs"/>
              </a:rPr>
              <a:t>存储（节点和边的数据结构）</a:t>
            </a:r>
            <a:endParaRPr lang="zh-CN" altLang="en-US" sz="2800" dirty="0">
              <a:solidFill>
                <a:srgbClr val="000000"/>
              </a:solidFill>
              <a:latin typeface="Segoe UI"/>
              <a:ea typeface="微软雅黑"/>
              <a:cs typeface="+mn-cs"/>
            </a:endParaRPr>
          </a:p>
        </p:txBody>
      </p:sp>
      <p:grpSp>
        <p:nvGrpSpPr>
          <p:cNvPr id="5" name="组 63"/>
          <p:cNvGrpSpPr/>
          <p:nvPr/>
        </p:nvGrpSpPr>
        <p:grpSpPr>
          <a:xfrm>
            <a:off x="416894" y="65686"/>
            <a:ext cx="2821577" cy="2058082"/>
            <a:chOff x="558800" y="781776"/>
            <a:chExt cx="2895600" cy="1562100"/>
          </a:xfrm>
        </p:grpSpPr>
        <p:sp>
          <p:nvSpPr>
            <p:cNvPr id="6" name="矩形 5"/>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7" name="组 65"/>
            <p:cNvGrpSpPr/>
            <p:nvPr/>
          </p:nvGrpSpPr>
          <p:grpSpPr>
            <a:xfrm>
              <a:off x="716867" y="988832"/>
              <a:ext cx="2700211" cy="1352554"/>
              <a:chOff x="5611501" y="782482"/>
              <a:chExt cx="2215862" cy="1352554"/>
            </a:xfrm>
          </p:grpSpPr>
          <p:sp>
            <p:nvSpPr>
              <p:cNvPr id="8" name="矩形 7"/>
              <p:cNvSpPr/>
              <p:nvPr/>
            </p:nvSpPr>
            <p:spPr>
              <a:xfrm>
                <a:off x="5611501" y="782482"/>
                <a:ext cx="1146399" cy="222735"/>
              </a:xfrm>
              <a:prstGeom prst="rect">
                <a:avLst/>
              </a:prstGeom>
            </p:spPr>
            <p:txBody>
              <a:bodyPr wrap="none">
                <a:spAutoFit/>
              </a:bodyPr>
              <a:lstStyle/>
              <a:p>
                <a:r>
                  <a:rPr lang="en-US" altLang="zh-CN" sz="1400" b="1" dirty="0" smtClean="0">
                    <a:solidFill>
                      <a:srgbClr val="000000">
                        <a:lumMod val="85000"/>
                        <a:lumOff val="15000"/>
                      </a:srgbClr>
                    </a:solidFill>
                    <a:latin typeface="Segoe UI"/>
                  </a:rPr>
                  <a:t>Node</a:t>
                </a:r>
                <a:r>
                  <a:rPr lang="zh-CN" altLang="en-US" sz="1400" b="1" dirty="0" smtClean="0">
                    <a:solidFill>
                      <a:srgbClr val="000000">
                        <a:lumMod val="85000"/>
                        <a:lumOff val="15000"/>
                      </a:srgbClr>
                    </a:solidFill>
                    <a:latin typeface="Segoe UI"/>
                  </a:rPr>
                  <a:t>数据结构</a:t>
                </a:r>
                <a:endParaRPr lang="zh-CN" altLang="en-US" sz="1400" b="1" dirty="0">
                  <a:solidFill>
                    <a:srgbClr val="000000">
                      <a:lumMod val="85000"/>
                      <a:lumOff val="15000"/>
                    </a:srgbClr>
                  </a:solidFill>
                  <a:latin typeface="Segoe UI"/>
                </a:endParaRPr>
              </a:p>
            </p:txBody>
          </p:sp>
          <p:sp>
            <p:nvSpPr>
              <p:cNvPr id="9" name="矩形 8"/>
              <p:cNvSpPr/>
              <p:nvPr/>
            </p:nvSpPr>
            <p:spPr>
              <a:xfrm>
                <a:off x="5611501" y="1022785"/>
                <a:ext cx="2215862" cy="1112251"/>
              </a:xfrm>
              <a:prstGeom prst="rect">
                <a:avLst/>
              </a:prstGeom>
            </p:spPr>
            <p:txBody>
              <a:bodyPr wrap="square">
                <a:spAutoFit/>
              </a:bodyPr>
              <a:lstStyle/>
              <a:p>
                <a:pPr>
                  <a:lnSpc>
                    <a:spcPct val="130000"/>
                  </a:lnSpc>
                </a:pPr>
                <a:r>
                  <a:rPr lang="en-US" altLang="zh-CN" sz="1400" dirty="0" smtClean="0">
                    <a:latin typeface="微软雅黑" charset="0"/>
                    <a:ea typeface="微软雅黑" charset="0"/>
                  </a:rPr>
                  <a:t>Node</a:t>
                </a:r>
                <a:r>
                  <a:rPr lang="zh-CN" altLang="en-US" sz="1400" dirty="0" smtClean="0">
                    <a:latin typeface="微软雅黑" charset="0"/>
                    <a:ea typeface="微软雅黑" charset="0"/>
                  </a:rPr>
                  <a:t>采用定长字段，字段长度为</a:t>
                </a:r>
                <a:r>
                  <a:rPr lang="en-US" altLang="zh-CN" sz="1400" dirty="0" smtClean="0">
                    <a:latin typeface="微软雅黑" charset="0"/>
                    <a:ea typeface="微软雅黑" charset="0"/>
                  </a:rPr>
                  <a:t>9</a:t>
                </a:r>
                <a:r>
                  <a:rPr lang="zh-CN" altLang="en-US" sz="1400" dirty="0" smtClean="0">
                    <a:latin typeface="微软雅黑" charset="0"/>
                    <a:ea typeface="微软雅黑" charset="0"/>
                  </a:rPr>
                  <a:t>。</a:t>
                </a:r>
                <a:endParaRPr lang="en-US" altLang="zh-CN" sz="1400" dirty="0" smtClean="0">
                  <a:latin typeface="微软雅黑" charset="0"/>
                  <a:ea typeface="微软雅黑" charset="0"/>
                </a:endParaRPr>
              </a:p>
              <a:p>
                <a:pPr>
                  <a:lnSpc>
                    <a:spcPct val="130000"/>
                  </a:lnSpc>
                </a:pPr>
                <a:r>
                  <a:rPr lang="en-US" altLang="zh-CN" sz="1400" dirty="0" smtClean="0">
                    <a:latin typeface="微软雅黑" charset="0"/>
                    <a:ea typeface="微软雅黑" charset="0"/>
                  </a:rPr>
                  <a:t>inUse:1</a:t>
                </a:r>
                <a:r>
                  <a:rPr lang="zh-CN" altLang="en-US" sz="1400" dirty="0" smtClean="0">
                    <a:latin typeface="微软雅黑" charset="0"/>
                    <a:ea typeface="微软雅黑" charset="0"/>
                  </a:rPr>
                  <a:t>字节</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nextPropId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下一个属性</a:t>
                </a:r>
                <a:endParaRPr lang="zh-CN" altLang="en-US" sz="1400" dirty="0">
                  <a:latin typeface="微软雅黑" charset="0"/>
                  <a:ea typeface="微软雅黑" charset="0"/>
                </a:endParaRPr>
              </a:p>
            </p:txBody>
          </p:sp>
        </p:grpSp>
      </p:grpSp>
      <p:grpSp>
        <p:nvGrpSpPr>
          <p:cNvPr id="10" name="组 63"/>
          <p:cNvGrpSpPr/>
          <p:nvPr/>
        </p:nvGrpSpPr>
        <p:grpSpPr>
          <a:xfrm>
            <a:off x="416893" y="2287010"/>
            <a:ext cx="2821578" cy="4831590"/>
            <a:chOff x="558800" y="696021"/>
            <a:chExt cx="2895600" cy="1722874"/>
          </a:xfrm>
        </p:grpSpPr>
        <p:sp>
          <p:nvSpPr>
            <p:cNvPr id="11" name="矩形 10"/>
            <p:cNvSpPr/>
            <p:nvPr/>
          </p:nvSpPr>
          <p:spPr>
            <a:xfrm>
              <a:off x="558800" y="696021"/>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12" name="组 65"/>
            <p:cNvGrpSpPr/>
            <p:nvPr/>
          </p:nvGrpSpPr>
          <p:grpSpPr>
            <a:xfrm>
              <a:off x="696743" y="778990"/>
              <a:ext cx="2700211" cy="1639905"/>
              <a:chOff x="5594987" y="572640"/>
              <a:chExt cx="2215862" cy="1639905"/>
            </a:xfrm>
          </p:grpSpPr>
          <p:sp>
            <p:nvSpPr>
              <p:cNvPr id="13" name="矩形 12"/>
              <p:cNvSpPr/>
              <p:nvPr/>
            </p:nvSpPr>
            <p:spPr>
              <a:xfrm>
                <a:off x="5594987" y="572640"/>
                <a:ext cx="1124444" cy="262547"/>
              </a:xfrm>
              <a:prstGeom prst="rect">
                <a:avLst/>
              </a:prstGeom>
            </p:spPr>
            <p:txBody>
              <a:bodyPr wrap="none">
                <a:spAutoFit/>
              </a:bodyPr>
              <a:lstStyle/>
              <a:p>
                <a:r>
                  <a:rPr lang="en-US" altLang="zh-CN" sz="1400" b="1" dirty="0" smtClean="0">
                    <a:solidFill>
                      <a:srgbClr val="000000">
                        <a:lumMod val="85000"/>
                        <a:lumOff val="15000"/>
                      </a:srgbClr>
                    </a:solidFill>
                    <a:latin typeface="Segoe UI"/>
                  </a:rPr>
                  <a:t>Edge</a:t>
                </a:r>
                <a:r>
                  <a:rPr lang="zh-CN" altLang="en-US" sz="1400" b="1" dirty="0" smtClean="0">
                    <a:solidFill>
                      <a:srgbClr val="000000">
                        <a:lumMod val="85000"/>
                        <a:lumOff val="15000"/>
                      </a:srgbClr>
                    </a:solidFill>
                    <a:latin typeface="Segoe UI"/>
                  </a:rPr>
                  <a:t>数据结构</a:t>
                </a:r>
                <a:endParaRPr lang="zh-CN" altLang="en-US" sz="1400" b="1" dirty="0">
                  <a:solidFill>
                    <a:srgbClr val="000000">
                      <a:lumMod val="85000"/>
                      <a:lumOff val="15000"/>
                    </a:srgbClr>
                  </a:solidFill>
                  <a:latin typeface="Segoe UI"/>
                </a:endParaRPr>
              </a:p>
            </p:txBody>
          </p:sp>
          <p:sp>
            <p:nvSpPr>
              <p:cNvPr id="14" name="矩形 13"/>
              <p:cNvSpPr/>
              <p:nvPr/>
            </p:nvSpPr>
            <p:spPr>
              <a:xfrm>
                <a:off x="5594987" y="768287"/>
                <a:ext cx="2215862" cy="1444258"/>
              </a:xfrm>
              <a:prstGeom prst="rect">
                <a:avLst/>
              </a:prstGeom>
            </p:spPr>
            <p:txBody>
              <a:bodyPr wrap="square">
                <a:spAutoFit/>
              </a:bodyPr>
              <a:lstStyle/>
              <a:p>
                <a:pPr>
                  <a:lnSpc>
                    <a:spcPct val="130000"/>
                  </a:lnSpc>
                </a:pPr>
                <a:r>
                  <a:rPr lang="en-US" altLang="zh-CN" sz="1400" dirty="0" smtClean="0">
                    <a:latin typeface="微软雅黑" charset="0"/>
                    <a:ea typeface="微软雅黑" charset="0"/>
                  </a:rPr>
                  <a:t>inUse:1</a:t>
                </a:r>
                <a:r>
                  <a:rPr lang="zh-CN" altLang="en-US" sz="1400" dirty="0" smtClean="0">
                    <a:latin typeface="微软雅黑" charset="0"/>
                    <a:ea typeface="微软雅黑" charset="0"/>
                  </a:rPr>
                  <a:t>字节</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firstNode</a:t>
                </a:r>
                <a:r>
                  <a:rPr lang="en-US" altLang="zh-CN" sz="1400" dirty="0" smtClean="0">
                    <a:latin typeface="微软雅黑" charset="0"/>
                    <a:ea typeface="微软雅黑" charset="0"/>
                  </a:rPr>
                  <a:t>:</a:t>
                </a:r>
                <a:r>
                  <a:rPr lang="zh-CN" altLang="en-US" sz="1400" dirty="0" smtClean="0">
                    <a:latin typeface="微软雅黑" charset="0"/>
                    <a:ea typeface="微软雅黑" charset="0"/>
                  </a:rPr>
                  <a:t>头节点地址</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secondNode</a:t>
                </a:r>
                <a:r>
                  <a:rPr lang="en-US" altLang="zh-CN" sz="1400" dirty="0" smtClean="0">
                    <a:latin typeface="微软雅黑" charset="0"/>
                    <a:ea typeface="微软雅黑" charset="0"/>
                  </a:rPr>
                  <a:t>:</a:t>
                </a:r>
                <a:r>
                  <a:rPr lang="zh-CN" altLang="en-US" sz="1400" dirty="0" smtClean="0">
                    <a:latin typeface="微软雅黑" charset="0"/>
                    <a:ea typeface="微软雅黑" charset="0"/>
                  </a:rPr>
                  <a:t>尾节点地址</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relationshipType</a:t>
                </a:r>
                <a:r>
                  <a:rPr lang="en-US" altLang="zh-CN" sz="1400" dirty="0" smtClean="0">
                    <a:latin typeface="微软雅黑" charset="0"/>
                    <a:ea typeface="微软雅黑" charset="0"/>
                  </a:rPr>
                  <a:t>:</a:t>
                </a:r>
              </a:p>
              <a:p>
                <a:pPr>
                  <a:lnSpc>
                    <a:spcPct val="130000"/>
                  </a:lnSpc>
                </a:pPr>
                <a:r>
                  <a:rPr lang="en-US" altLang="zh-CN" sz="1400" dirty="0" err="1" smtClean="0">
                    <a:latin typeface="微软雅黑" charset="0"/>
                    <a:ea typeface="微软雅黑" charset="0"/>
                  </a:rPr>
                  <a:t>firstPrevRelId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头节点上一条关系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firstNextRelId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头节点下一条关系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secondPrevRelId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尾节点上一条关系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secondNextRelId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尾节点下一条关系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nextPropId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下一条属性</a:t>
                </a:r>
                <a:endParaRPr lang="zh-CN" altLang="en-US" sz="1400" dirty="0">
                  <a:latin typeface="微软雅黑" charset="0"/>
                  <a:ea typeface="微软雅黑" charset="0"/>
                </a:endParaRPr>
              </a:p>
            </p:txBody>
          </p:sp>
        </p:grpSp>
      </p:gr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610" y="4376057"/>
            <a:ext cx="8458200" cy="2012043"/>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609" y="858948"/>
            <a:ext cx="8458200" cy="3583578"/>
          </a:xfrm>
          <a:prstGeom prst="rect">
            <a:avLst/>
          </a:prstGeom>
        </p:spPr>
      </p:pic>
      <p:grpSp>
        <p:nvGrpSpPr>
          <p:cNvPr id="17" name="组 63"/>
          <p:cNvGrpSpPr/>
          <p:nvPr/>
        </p:nvGrpSpPr>
        <p:grpSpPr>
          <a:xfrm>
            <a:off x="8190411" y="833909"/>
            <a:ext cx="2821577" cy="1928144"/>
            <a:chOff x="558800" y="781776"/>
            <a:chExt cx="2895600" cy="1562100"/>
          </a:xfrm>
        </p:grpSpPr>
        <p:sp>
          <p:nvSpPr>
            <p:cNvPr id="18" name="矩形 17"/>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19" name="组 65"/>
            <p:cNvGrpSpPr/>
            <p:nvPr/>
          </p:nvGrpSpPr>
          <p:grpSpPr>
            <a:xfrm>
              <a:off x="716867" y="988832"/>
              <a:ext cx="2700211" cy="1200602"/>
              <a:chOff x="5611501" y="782482"/>
              <a:chExt cx="2215862" cy="1200602"/>
            </a:xfrm>
          </p:grpSpPr>
          <p:sp>
            <p:nvSpPr>
              <p:cNvPr id="20" name="矩形 19"/>
              <p:cNvSpPr/>
              <p:nvPr/>
            </p:nvSpPr>
            <p:spPr>
              <a:xfrm>
                <a:off x="5611501" y="782482"/>
                <a:ext cx="1386426" cy="249348"/>
              </a:xfrm>
              <a:prstGeom prst="rect">
                <a:avLst/>
              </a:prstGeom>
            </p:spPr>
            <p:txBody>
              <a:bodyPr wrap="none">
                <a:spAutoFit/>
              </a:bodyPr>
              <a:lstStyle/>
              <a:p>
                <a:r>
                  <a:rPr lang="en-US" altLang="zh-CN" sz="1400" b="1" dirty="0">
                    <a:solidFill>
                      <a:srgbClr val="000000">
                        <a:lumMod val="85000"/>
                        <a:lumOff val="15000"/>
                      </a:srgbClr>
                    </a:solidFill>
                    <a:latin typeface="Segoe UI"/>
                  </a:rPr>
                  <a:t>Property</a:t>
                </a:r>
                <a:r>
                  <a:rPr lang="zh-CN" altLang="en-US" sz="1400" b="1" dirty="0" smtClean="0">
                    <a:solidFill>
                      <a:srgbClr val="000000">
                        <a:lumMod val="85000"/>
                        <a:lumOff val="15000"/>
                      </a:srgbClr>
                    </a:solidFill>
                    <a:latin typeface="Segoe UI"/>
                  </a:rPr>
                  <a:t>数据结构</a:t>
                </a:r>
                <a:endParaRPr lang="zh-CN" altLang="en-US" sz="1400" b="1" dirty="0">
                  <a:solidFill>
                    <a:srgbClr val="000000">
                      <a:lumMod val="85000"/>
                      <a:lumOff val="15000"/>
                    </a:srgbClr>
                  </a:solidFill>
                  <a:latin typeface="Segoe UI"/>
                </a:endParaRPr>
              </a:p>
            </p:txBody>
          </p:sp>
          <p:sp>
            <p:nvSpPr>
              <p:cNvPr id="21" name="矩形 20"/>
              <p:cNvSpPr/>
              <p:nvPr/>
            </p:nvSpPr>
            <p:spPr>
              <a:xfrm>
                <a:off x="5611501" y="1022785"/>
                <a:ext cx="2215862" cy="960299"/>
              </a:xfrm>
              <a:prstGeom prst="rect">
                <a:avLst/>
              </a:prstGeom>
            </p:spPr>
            <p:txBody>
              <a:bodyPr wrap="square">
                <a:spAutoFit/>
              </a:bodyPr>
              <a:lstStyle/>
              <a:p>
                <a:pPr>
                  <a:lnSpc>
                    <a:spcPct val="130000"/>
                  </a:lnSpc>
                </a:pPr>
                <a:r>
                  <a:rPr lang="en-US" altLang="zh-CN" sz="1400" dirty="0" smtClean="0">
                    <a:latin typeface="微软雅黑" charset="0"/>
                    <a:ea typeface="微软雅黑" charset="0"/>
                  </a:rPr>
                  <a:t>inUse:1</a:t>
                </a:r>
                <a:r>
                  <a:rPr lang="zh-CN" altLang="en-US" sz="1400" dirty="0" smtClean="0">
                    <a:latin typeface="微软雅黑" charset="0"/>
                    <a:ea typeface="微软雅黑" charset="0"/>
                  </a:rPr>
                  <a:t>字节</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属性</a:t>
                </a:r>
                <a:r>
                  <a:rPr lang="en-US" altLang="zh-CN" sz="1400" dirty="0" smtClean="0">
                    <a:latin typeface="微软雅黑" charset="0"/>
                    <a:ea typeface="微软雅黑" charset="0"/>
                  </a:rPr>
                  <a:t>key</a:t>
                </a:r>
              </a:p>
              <a:p>
                <a:pPr>
                  <a:lnSpc>
                    <a:spcPct val="130000"/>
                  </a:lnSpc>
                </a:pPr>
                <a:r>
                  <a:rPr lang="en-US" altLang="zh-CN" sz="1400" dirty="0" err="1" smtClean="0">
                    <a:latin typeface="微软雅黑" charset="0"/>
                    <a:ea typeface="微软雅黑" charset="0"/>
                  </a:rPr>
                  <a:t>propBlock</a:t>
                </a:r>
                <a:r>
                  <a:rPr lang="en-US" altLang="zh-CN" sz="1400" dirty="0" smtClean="0">
                    <a:latin typeface="微软雅黑" charset="0"/>
                    <a:ea typeface="微软雅黑" charset="0"/>
                  </a:rPr>
                  <a:t>:</a:t>
                </a:r>
                <a:r>
                  <a:rPr lang="zh-CN" altLang="en-US" sz="1400" dirty="0" smtClean="0">
                    <a:latin typeface="微软雅黑" charset="0"/>
                    <a:ea typeface="微软雅黑" charset="0"/>
                  </a:rPr>
                  <a:t>属性值</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nextPropId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下一个属性</a:t>
                </a:r>
                <a:r>
                  <a:rPr lang="en-US" altLang="zh-CN" sz="1400" dirty="0" smtClean="0">
                    <a:latin typeface="微软雅黑" charset="0"/>
                    <a:ea typeface="微软雅黑" charset="0"/>
                  </a:rPr>
                  <a:t>id</a:t>
                </a:r>
                <a:endParaRPr lang="zh-CN" altLang="en-US" sz="1400" dirty="0">
                  <a:latin typeface="微软雅黑" charset="0"/>
                  <a:ea typeface="微软雅黑" charset="0"/>
                </a:endParaRPr>
              </a:p>
            </p:txBody>
          </p:sp>
        </p:grpSp>
      </p:grpSp>
    </p:spTree>
    <p:extLst>
      <p:ext uri="{BB962C8B-B14F-4D97-AF65-F5344CB8AC3E}">
        <p14:creationId xmlns:p14="http://schemas.microsoft.com/office/powerpoint/2010/main" val="1715251170"/>
      </p:ext>
    </p:extLst>
  </p:cSld>
  <p:clrMapOvr>
    <a:masterClrMapping/>
  </p:clrMapOvr>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3845</TotalTime>
  <Words>1388</Words>
  <Application>Microsoft Office PowerPoint</Application>
  <PresentationFormat>宽屏</PresentationFormat>
  <Paragraphs>158</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32</vt:i4>
      </vt:variant>
    </vt:vector>
  </HeadingPairs>
  <TitlesOfParts>
    <vt:vector size="46" baseType="lpstr">
      <vt:lpstr>华文楷体</vt:lpstr>
      <vt:lpstr>宋体</vt:lpstr>
      <vt:lpstr>Microsoft YaHei</vt:lpstr>
      <vt:lpstr>Microsoft YaHei</vt:lpstr>
      <vt:lpstr>Arial</vt:lpstr>
      <vt:lpstr>Calibri</vt:lpstr>
      <vt:lpstr>Cambria Math</vt:lpstr>
      <vt:lpstr>Century Gothic</vt:lpstr>
      <vt:lpstr>Courier New</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Windows 用户</cp:lastModifiedBy>
  <cp:revision>114</cp:revision>
  <dcterms:created xsi:type="dcterms:W3CDTF">2015-08-18T02:51:41Z</dcterms:created>
  <dcterms:modified xsi:type="dcterms:W3CDTF">2018-01-16T15:51:54Z</dcterms:modified>
  <cp:category/>
</cp:coreProperties>
</file>