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sldIdLst>
    <p:sldId id="280" r:id="rId3"/>
    <p:sldId id="293" r:id="rId4"/>
    <p:sldId id="282" r:id="rId5"/>
    <p:sldId id="260" r:id="rId6"/>
    <p:sldId id="262" r:id="rId7"/>
    <p:sldId id="284" r:id="rId8"/>
    <p:sldId id="264" r:id="rId9"/>
    <p:sldId id="266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3" r:id="rId20"/>
    <p:sldId id="314" r:id="rId21"/>
    <p:sldId id="315" r:id="rId22"/>
    <p:sldId id="316" r:id="rId23"/>
    <p:sldId id="312" r:id="rId24"/>
    <p:sldId id="323" r:id="rId25"/>
    <p:sldId id="326" r:id="rId26"/>
    <p:sldId id="317" r:id="rId27"/>
    <p:sldId id="318" r:id="rId28"/>
    <p:sldId id="319" r:id="rId29"/>
    <p:sldId id="324" r:id="rId30"/>
    <p:sldId id="325" r:id="rId31"/>
    <p:sldId id="320" r:id="rId32"/>
    <p:sldId id="321" r:id="rId33"/>
    <p:sldId id="322" r:id="rId34"/>
    <p:sldId id="278" r:id="rId35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用户" initials="W用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55" autoAdjust="0"/>
    <p:restoredTop sz="93819"/>
  </p:normalViewPr>
  <p:slideViewPr>
    <p:cSldViewPr snapToGrid="0" snapToObjects="1">
      <p:cViewPr varScale="1">
        <p:scale>
          <a:sx n="76" d="100"/>
          <a:sy n="76" d="100"/>
        </p:scale>
        <p:origin x="36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22049" r="54675" b="21936"/>
          <a:stretch/>
        </p:blipFill>
        <p:spPr>
          <a:xfrm>
            <a:off x="849510" y="-12701"/>
            <a:ext cx="10492980" cy="6858001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22697" y="2307026"/>
            <a:ext cx="11146606" cy="937764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48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3155230" y="3669185"/>
            <a:ext cx="2294080" cy="54989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anchor="t"/>
          <a:lstStyle>
            <a:lvl1pPr marL="0" indent="0" algn="ctr">
              <a:buNone/>
              <a:defRPr sz="14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6742690" y="3669184"/>
            <a:ext cx="2294080" cy="54989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anchor="t"/>
          <a:lstStyle>
            <a:lvl1pPr marL="0" indent="0" algn="ctr">
              <a:buNone/>
              <a:defRPr sz="14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3155230" y="4448647"/>
            <a:ext cx="5881540" cy="508364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1645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1783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3053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is-I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Microsoft YaHei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10898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517571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76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459832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1459831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9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8433254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30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8433253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31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4946542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32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4946541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208527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79519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79518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31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3484482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32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3483070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14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6389445" y="417130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6390855" y="462678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294408" y="417130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294407" y="462678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84219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indent="0" algn="ctr">
              <a:lnSpc>
                <a:spcPct val="130000"/>
              </a:lnSpc>
              <a:buNone/>
              <a:defRPr sz="14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79519" y="4167324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79518" y="4622800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2892015" y="4165951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2892013" y="4621427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5204511" y="4165951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5204511" y="4621427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7517007" y="4167324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517007" y="4622800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829503" y="4165951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829502" y="4621427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25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58800" y="4167324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58799" y="4622800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2408797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2408797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4258794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4258794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7958788" y="4167324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954761" y="4622800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808784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808783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6" name="文本占位符 6"/>
          <p:cNvSpPr>
            <a:spLocks noGrp="1"/>
          </p:cNvSpPr>
          <p:nvPr>
            <p:ph type="body" sz="quarter" idx="24" hasCustomPrompt="1"/>
          </p:nvPr>
        </p:nvSpPr>
        <p:spPr>
          <a:xfrm>
            <a:off x="6108791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7" name="文本占位符 6"/>
          <p:cNvSpPr>
            <a:spLocks noGrp="1"/>
          </p:cNvSpPr>
          <p:nvPr>
            <p:ph type="body" sz="quarter" idx="25" hasCustomPrompt="1"/>
          </p:nvPr>
        </p:nvSpPr>
        <p:spPr>
          <a:xfrm>
            <a:off x="6108791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6132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3882314" y="1181451"/>
            <a:ext cx="4495104" cy="4495104"/>
          </a:xfrm>
          <a:prstGeom prst="ellipse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2326105" y="2470485"/>
            <a:ext cx="7539792" cy="107482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2326105" y="3545305"/>
            <a:ext cx="7539792" cy="70772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44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32076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>
            <a:off x="8015258" y="-12700"/>
            <a:ext cx="4189442" cy="6858000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46476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  <p:sp>
        <p:nvSpPr>
          <p:cNvPr id="3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85838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7412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/>
        </p:blipFill>
        <p:spPr>
          <a:xfrm>
            <a:off x="7739212" y="0"/>
            <a:ext cx="4452788" cy="6862813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63066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46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9" r:id="rId2"/>
    <p:sldLayoutId id="2147483700" r:id="rId3"/>
    <p:sldLayoutId id="2147483701" r:id="rId4"/>
    <p:sldLayoutId id="2147483702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592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2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zh-CN" dirty="0"/>
              <a:t>基于分布式图计算的大规模网络分析系统的</a:t>
            </a:r>
            <a:r>
              <a:rPr lang="zh-CN" altLang="zh-CN" dirty="0" smtClean="0"/>
              <a:t>研究</a:t>
            </a:r>
            <a:endParaRPr lang="en-US" altLang="zh-CN" dirty="0">
              <a:latin typeface="Segoe UI"/>
              <a:ea typeface="微软雅黑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4948960" y="3669183"/>
            <a:ext cx="2294080" cy="51093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2800" dirty="0" smtClean="0"/>
              <a:t>赵炳</a:t>
            </a:r>
            <a:endParaRPr lang="zh-CN" altLang="en-US" sz="2800" dirty="0"/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endParaRPr lang="en-US" altLang="zh-CN" kern="0" dirty="0">
              <a:latin typeface="Segoe UI"/>
              <a:ea typeface="微软雅黑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137390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C:\Users\zhzy\Pictures\遍历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95" y="883153"/>
            <a:ext cx="8293100" cy="525997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551611" y="309033"/>
            <a:ext cx="9004299" cy="389467"/>
          </a:xfrm>
        </p:spPr>
        <p:txBody>
          <a:bodyPr/>
          <a:lstStyle/>
          <a:p>
            <a:pPr algn="ctr"/>
            <a:r>
              <a:rPr lang="zh-CN" altLang="en-US" sz="2800" dirty="0">
                <a:solidFill>
                  <a:srgbClr val="000000"/>
                </a:solidFill>
                <a:latin typeface="Segoe UI"/>
                <a:ea typeface="微软雅黑"/>
                <a:cs typeface="+mn-cs"/>
              </a:rPr>
              <a:t>内存</a:t>
            </a:r>
            <a:r>
              <a:rPr lang="zh-CN" altLang="en-US" sz="2800" dirty="0" smtClean="0">
                <a:solidFill>
                  <a:srgbClr val="000000"/>
                </a:solidFill>
                <a:latin typeface="Segoe UI"/>
                <a:ea typeface="微软雅黑"/>
                <a:cs typeface="+mn-cs"/>
              </a:rPr>
              <a:t>存储（遍历方式）</a:t>
            </a:r>
            <a:endParaRPr lang="zh-CN" altLang="en-US" sz="2800" dirty="0">
              <a:solidFill>
                <a:srgbClr val="000000"/>
              </a:solidFill>
              <a:latin typeface="Segoe UI"/>
              <a:ea typeface="微软雅黑"/>
              <a:cs typeface="+mn-cs"/>
            </a:endParaRPr>
          </a:p>
        </p:txBody>
      </p:sp>
      <p:grpSp>
        <p:nvGrpSpPr>
          <p:cNvPr id="7" name="组 65"/>
          <p:cNvGrpSpPr/>
          <p:nvPr/>
        </p:nvGrpSpPr>
        <p:grpSpPr>
          <a:xfrm>
            <a:off x="9304634" y="883153"/>
            <a:ext cx="2631183" cy="1215679"/>
            <a:chOff x="7762797" y="912038"/>
            <a:chExt cx="2215862" cy="852946"/>
          </a:xfrm>
        </p:grpSpPr>
        <p:sp>
          <p:nvSpPr>
            <p:cNvPr id="8" name="矩形 7"/>
            <p:cNvSpPr/>
            <p:nvPr/>
          </p:nvSpPr>
          <p:spPr>
            <a:xfrm>
              <a:off x="7762797" y="912038"/>
              <a:ext cx="1321896" cy="2591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chemeClr val="accent2">
                      <a:lumMod val="75000"/>
                    </a:schemeClr>
                  </a:solidFill>
                  <a:latin typeface="Segoe UI"/>
                </a:rPr>
                <a:t>图的遍历方式</a:t>
              </a:r>
              <a:endParaRPr lang="zh-CN" altLang="en-US" b="1" dirty="0">
                <a:solidFill>
                  <a:schemeClr val="accent2">
                    <a:lumMod val="75000"/>
                  </a:schemeClr>
                </a:solidFill>
                <a:latin typeface="Segoe UI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7762797" y="1155171"/>
              <a:ext cx="2215862" cy="6098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latin typeface="微软雅黑" charset="0"/>
                  <a:ea typeface="微软雅黑" charset="0"/>
                </a:rPr>
                <a:t>查找节点</a:t>
              </a:r>
              <a:r>
                <a:rPr lang="en-US" altLang="zh-CN" sz="1400" dirty="0" smtClean="0">
                  <a:latin typeface="微软雅黑" charset="0"/>
                  <a:ea typeface="微软雅黑" charset="0"/>
                </a:rPr>
                <a:t>B</a:t>
              </a:r>
              <a:r>
                <a:rPr lang="zh-CN" altLang="en-US" sz="1400" dirty="0" smtClean="0">
                  <a:latin typeface="微软雅黑" charset="0"/>
                  <a:ea typeface="微软雅黑" charset="0"/>
                </a:rPr>
                <a:t>的所有关系：</a:t>
              </a:r>
              <a:endParaRPr lang="en-US" altLang="zh-CN" sz="1400" dirty="0" smtClean="0">
                <a:latin typeface="微软雅黑" charset="0"/>
                <a:ea typeface="微软雅黑" charset="0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400" dirty="0" smtClean="0">
                  <a:latin typeface="微软雅黑" charset="0"/>
                  <a:ea typeface="微软雅黑" charset="0"/>
                </a:rPr>
                <a:t>R1,R3,R4,R5</a:t>
              </a:r>
            </a:p>
            <a:p>
              <a:pPr>
                <a:lnSpc>
                  <a:spcPct val="130000"/>
                </a:lnSpc>
              </a:pPr>
              <a:endParaRPr lang="zh-CN" altLang="en-US" sz="1200" dirty="0">
                <a:latin typeface="微软雅黑" charset="0"/>
                <a:ea typeface="微软雅黑" charset="0"/>
              </a:endParaRPr>
            </a:p>
          </p:txBody>
        </p:sp>
      </p:grpSp>
      <p:sp>
        <p:nvSpPr>
          <p:cNvPr id="10" name="文本占位符 1"/>
          <p:cNvSpPr txBox="1">
            <a:spLocks/>
          </p:cNvSpPr>
          <p:nvPr/>
        </p:nvSpPr>
        <p:spPr>
          <a:xfrm>
            <a:off x="265305" y="220133"/>
            <a:ext cx="2127376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mtClean="0"/>
              <a:t>PART</a:t>
            </a:r>
            <a:r>
              <a:rPr kumimoji="1" lang="zh-CN" altLang="en-US" smtClean="0"/>
              <a:t> </a:t>
            </a:r>
            <a:r>
              <a:rPr kumimoji="1" lang="en-US" altLang="zh-CN" smtClean="0"/>
              <a:t>TWO</a:t>
            </a:r>
            <a:r>
              <a:rPr kumimoji="1" lang="zh-CN" altLang="en-US" smtClean="0"/>
              <a:t> 研究内容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806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298700" y="220133"/>
            <a:ext cx="8305799" cy="389467"/>
          </a:xfrm>
        </p:spPr>
        <p:txBody>
          <a:bodyPr/>
          <a:lstStyle/>
          <a:p>
            <a:pPr algn="ctr"/>
            <a:r>
              <a:rPr lang="zh-CN" altLang="en-US" sz="2800" dirty="0">
                <a:solidFill>
                  <a:srgbClr val="000000"/>
                </a:solidFill>
                <a:latin typeface="Segoe UI"/>
                <a:ea typeface="微软雅黑"/>
                <a:cs typeface="+mn-cs"/>
              </a:rPr>
              <a:t>磁盘</a:t>
            </a:r>
            <a:r>
              <a:rPr lang="zh-CN" altLang="en-US" sz="2800" dirty="0" smtClean="0">
                <a:solidFill>
                  <a:srgbClr val="000000"/>
                </a:solidFill>
                <a:latin typeface="Segoe UI"/>
                <a:ea typeface="微软雅黑"/>
                <a:cs typeface="+mn-cs"/>
              </a:rPr>
              <a:t>存储（</a:t>
            </a:r>
            <a:r>
              <a:rPr lang="en-US" altLang="zh-CN" sz="2800" dirty="0" err="1" smtClean="0">
                <a:solidFill>
                  <a:srgbClr val="000000"/>
                </a:solidFill>
                <a:latin typeface="Segoe UI"/>
                <a:ea typeface="微软雅黑"/>
                <a:cs typeface="+mn-cs"/>
              </a:rPr>
              <a:t>BigTable</a:t>
            </a:r>
            <a:r>
              <a:rPr lang="zh-CN" altLang="en-US" sz="2800" dirty="0" smtClean="0">
                <a:solidFill>
                  <a:srgbClr val="000000"/>
                </a:solidFill>
                <a:latin typeface="Segoe UI"/>
                <a:ea typeface="微软雅黑"/>
                <a:cs typeface="+mn-cs"/>
              </a:rPr>
              <a:t>模型）</a:t>
            </a:r>
            <a:endParaRPr lang="zh-CN" altLang="en-US" sz="2800" dirty="0">
              <a:solidFill>
                <a:srgbClr val="000000"/>
              </a:solidFill>
              <a:latin typeface="Segoe UI"/>
              <a:ea typeface="微软雅黑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57310" y="4759982"/>
            <a:ext cx="2189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Segoe UI"/>
              </a:rPr>
              <a:t>使用</a:t>
            </a:r>
            <a:r>
              <a:rPr lang="en-US" altLang="zh-CN" dirty="0" err="1" smtClean="0">
                <a:solidFill>
                  <a:schemeClr val="accent2">
                    <a:lumMod val="75000"/>
                  </a:schemeClr>
                </a:solidFill>
                <a:latin typeface="Segoe UI"/>
              </a:rPr>
              <a:t>BigTable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Segoe UI"/>
              </a:rPr>
              <a:t>的好处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Segoe UI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61" y="908536"/>
            <a:ext cx="10368525" cy="366544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457310" y="5101014"/>
            <a:ext cx="9022478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zh-CN" altLang="zh-CN" sz="1400" dirty="0" smtClean="0"/>
              <a:t>每个</a:t>
            </a:r>
            <a:r>
              <a:rPr lang="zh-CN" altLang="zh-CN" sz="1400" dirty="0"/>
              <a:t>表都是行的集合，每一行都由一个唯一主键标识</a:t>
            </a:r>
            <a:r>
              <a:rPr lang="zh-CN" altLang="zh-CN" sz="1400" dirty="0" smtClean="0"/>
              <a:t>。</a:t>
            </a:r>
            <a:endParaRPr lang="zh-CN" altLang="en-US" sz="1400" dirty="0" smtClean="0"/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zh-CN" altLang="zh-CN" sz="1400" dirty="0" smtClean="0"/>
              <a:t>每</a:t>
            </a:r>
            <a:r>
              <a:rPr lang="zh-CN" altLang="zh-CN" sz="1400" dirty="0"/>
              <a:t>行由任意有限大小的单元（</a:t>
            </a:r>
            <a:r>
              <a:rPr lang="en-US" altLang="zh-CN" sz="1400" dirty="0"/>
              <a:t>cell</a:t>
            </a:r>
            <a:r>
              <a:rPr lang="zh-CN" altLang="zh-CN" sz="1400" dirty="0"/>
              <a:t>）组成，每个单元由一个列（</a:t>
            </a:r>
            <a:r>
              <a:rPr lang="en-US" altLang="zh-CN" sz="1400" dirty="0"/>
              <a:t>column</a:t>
            </a:r>
            <a:r>
              <a:rPr lang="zh-CN" altLang="zh-CN" sz="1400" dirty="0"/>
              <a:t>）和值（</a:t>
            </a:r>
            <a:r>
              <a:rPr lang="en-US" altLang="zh-CN" sz="1400" dirty="0"/>
              <a:t>value</a:t>
            </a:r>
            <a:r>
              <a:rPr lang="zh-CN" altLang="zh-CN" sz="1400" dirty="0"/>
              <a:t>）组成</a:t>
            </a:r>
            <a:r>
              <a:rPr lang="zh-CN" altLang="zh-CN" sz="1400" dirty="0" smtClean="0"/>
              <a:t>。</a:t>
            </a:r>
            <a:endParaRPr lang="zh-CN" altLang="en-US" sz="1400" dirty="0" smtClean="0"/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zh-CN" altLang="zh-CN" sz="1400" dirty="0" smtClean="0"/>
              <a:t>在</a:t>
            </a:r>
            <a:r>
              <a:rPr lang="en-US" altLang="zh-CN" sz="1400" dirty="0" err="1"/>
              <a:t>BagTable</a:t>
            </a:r>
            <a:r>
              <a:rPr lang="zh-CN" altLang="zh-CN" sz="1400" dirty="0"/>
              <a:t>存储模型下，每行都支持大量的单元格，并且这些单元格不用像在关系数据库中那样需要预先定义。</a:t>
            </a:r>
            <a:endParaRPr lang="zh-CN" altLang="en-US" sz="1400" dirty="0">
              <a:latin typeface="微软雅黑" charset="0"/>
              <a:ea typeface="微软雅黑" charset="0"/>
            </a:endParaRPr>
          </a:p>
        </p:txBody>
      </p:sp>
      <p:sp>
        <p:nvSpPr>
          <p:cNvPr id="6" name="文本占位符 1"/>
          <p:cNvSpPr txBox="1">
            <a:spLocks/>
          </p:cNvSpPr>
          <p:nvPr/>
        </p:nvSpPr>
        <p:spPr>
          <a:xfrm>
            <a:off x="265305" y="220133"/>
            <a:ext cx="2127376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mtClean="0"/>
              <a:t>PART</a:t>
            </a:r>
            <a:r>
              <a:rPr kumimoji="1" lang="zh-CN" altLang="en-US" smtClean="0"/>
              <a:t> </a:t>
            </a:r>
            <a:r>
              <a:rPr kumimoji="1" lang="en-US" altLang="zh-CN" smtClean="0"/>
              <a:t>TWO</a:t>
            </a:r>
            <a:r>
              <a:rPr kumimoji="1" lang="zh-CN" altLang="en-US" smtClean="0"/>
              <a:t> 研究内容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114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"/>
          <p:cNvSpPr txBox="1">
            <a:spLocks/>
          </p:cNvSpPr>
          <p:nvPr/>
        </p:nvSpPr>
        <p:spPr>
          <a:xfrm>
            <a:off x="2298700" y="220133"/>
            <a:ext cx="8305799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 smtClean="0">
                <a:solidFill>
                  <a:srgbClr val="000000"/>
                </a:solidFill>
                <a:latin typeface="Segoe UI"/>
                <a:ea typeface="微软雅黑"/>
                <a:cs typeface="+mn-cs"/>
              </a:rPr>
              <a:t>磁盘存储（边和属性存储结构）</a:t>
            </a:r>
            <a:endParaRPr lang="zh-CN" altLang="en-US" sz="2800" dirty="0">
              <a:solidFill>
                <a:srgbClr val="000000"/>
              </a:solidFill>
              <a:latin typeface="Segoe UI"/>
              <a:ea typeface="微软雅黑"/>
              <a:cs typeface="+mn-cs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863" y="997316"/>
            <a:ext cx="9441903" cy="2761883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277257" y="4180114"/>
            <a:ext cx="261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边和属性的存储</a:t>
            </a:r>
            <a:endParaRPr kumimoji="1"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82751" y="4549446"/>
            <a:ext cx="89790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zh-CN" sz="1400" dirty="0" smtClean="0"/>
              <a:t>每个</a:t>
            </a:r>
            <a:r>
              <a:rPr lang="zh-CN" altLang="zh-CN" sz="1400" dirty="0"/>
              <a:t>顶点的邻接边和属性都作为一个单独的单元存储在以这个顶点</a:t>
            </a:r>
            <a:r>
              <a:rPr lang="en-US" altLang="zh-CN" sz="1400" dirty="0"/>
              <a:t>id</a:t>
            </a:r>
            <a:r>
              <a:rPr lang="zh-CN" altLang="zh-CN" sz="1400" dirty="0"/>
              <a:t>为键的行中</a:t>
            </a:r>
            <a:r>
              <a:rPr lang="zh-CN" altLang="zh-CN" sz="1400" dirty="0" smtClean="0"/>
              <a:t>。</a:t>
            </a:r>
            <a:endParaRPr lang="zh-CN" altLang="en-US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zh-CN" sz="1400" dirty="0" smtClean="0"/>
              <a:t>每个</a:t>
            </a:r>
            <a:r>
              <a:rPr lang="zh-CN" altLang="zh-CN" sz="1400" dirty="0"/>
              <a:t>单元都被划分为两部分，</a:t>
            </a:r>
            <a:r>
              <a:rPr lang="en-US" altLang="zh-CN" sz="1400" dirty="0"/>
              <a:t>column</a:t>
            </a:r>
            <a:r>
              <a:rPr lang="zh-CN" altLang="zh-CN" sz="1400" dirty="0"/>
              <a:t>和</a:t>
            </a:r>
            <a:r>
              <a:rPr lang="en-US" altLang="zh-CN" sz="1400" dirty="0"/>
              <a:t>value</a:t>
            </a:r>
            <a:r>
              <a:rPr lang="zh-CN" altLang="zh-CN" sz="1400" dirty="0" smtClean="0"/>
              <a:t>。</a:t>
            </a:r>
            <a:endParaRPr lang="zh-CN" altLang="en-US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zh-CN" sz="1400" dirty="0" smtClean="0"/>
              <a:t>在</a:t>
            </a:r>
            <a:r>
              <a:rPr lang="en-US" altLang="zh-CN" sz="1400" dirty="0"/>
              <a:t>Edge</a:t>
            </a:r>
            <a:r>
              <a:rPr lang="zh-CN" altLang="zh-CN" sz="1400" dirty="0"/>
              <a:t>的存储单元中，</a:t>
            </a:r>
            <a:r>
              <a:rPr lang="en-US" altLang="zh-CN" sz="1400" dirty="0"/>
              <a:t>column</a:t>
            </a:r>
            <a:r>
              <a:rPr lang="zh-CN" altLang="zh-CN" sz="1400" dirty="0"/>
              <a:t>是由</a:t>
            </a:r>
            <a:r>
              <a:rPr lang="en-US" altLang="zh-CN" sz="1400" dirty="0"/>
              <a:t>label </a:t>
            </a:r>
            <a:r>
              <a:rPr lang="en-US" altLang="zh-CN" sz="1400" dirty="0" err="1"/>
              <a:t>id&amp;direction</a:t>
            </a:r>
            <a:r>
              <a:rPr lang="zh-CN" altLang="zh-CN" sz="1400" dirty="0"/>
              <a:t>，</a:t>
            </a:r>
            <a:r>
              <a:rPr lang="en-US" altLang="zh-CN" sz="1400" dirty="0"/>
              <a:t>sort key</a:t>
            </a:r>
            <a:r>
              <a:rPr lang="zh-CN" altLang="zh-CN" sz="1400" dirty="0"/>
              <a:t>，</a:t>
            </a:r>
            <a:r>
              <a:rPr lang="en-US" altLang="zh-CN" sz="1400" dirty="0"/>
              <a:t>adjacent vertex id</a:t>
            </a:r>
            <a:r>
              <a:rPr lang="zh-CN" altLang="zh-CN" sz="1400" dirty="0"/>
              <a:t>，</a:t>
            </a:r>
            <a:r>
              <a:rPr lang="en-US" altLang="zh-CN" sz="1400" dirty="0"/>
              <a:t>edge id</a:t>
            </a:r>
            <a:r>
              <a:rPr lang="zh-CN" altLang="zh-CN" sz="1400" dirty="0"/>
              <a:t>等四部分组成</a:t>
            </a:r>
            <a:r>
              <a:rPr lang="zh-CN" altLang="zh-CN" sz="1400" dirty="0" smtClean="0"/>
              <a:t>。</a:t>
            </a:r>
            <a:endParaRPr lang="zh-CN" altLang="en-US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/>
              <a:t>每个</a:t>
            </a:r>
            <a:r>
              <a:rPr lang="en-US" altLang="zh-CN" sz="1400" dirty="0" smtClean="0"/>
              <a:t>Property</a:t>
            </a:r>
            <a:r>
              <a:rPr lang="zh-CN" altLang="en-US" sz="1400" dirty="0" smtClean="0"/>
              <a:t>由</a:t>
            </a:r>
            <a:r>
              <a:rPr lang="en-US" altLang="zh-CN" sz="1400" dirty="0" smtClean="0"/>
              <a:t>key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id</a:t>
            </a:r>
            <a:r>
              <a:rPr lang="zh-CN" altLang="en-US" sz="1400" dirty="0" smtClean="0"/>
              <a:t>和</a:t>
            </a:r>
            <a:r>
              <a:rPr lang="en-US" altLang="zh-CN" sz="1400" dirty="0" smtClean="0"/>
              <a:t>property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id,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property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value</a:t>
            </a:r>
            <a:r>
              <a:rPr lang="zh-CN" altLang="en-US" sz="1400" dirty="0" smtClean="0"/>
              <a:t>组成。</a:t>
            </a:r>
            <a:endParaRPr lang="zh-CN" altLang="en-US" sz="1400" dirty="0"/>
          </a:p>
          <a:p>
            <a:pPr marL="342900" indent="-342900">
              <a:buFont typeface="+mj-lt"/>
              <a:buAutoNum type="arabicPeriod"/>
            </a:pPr>
            <a:endParaRPr lang="zh-CN" altLang="en-US" sz="1400" dirty="0" smtClean="0"/>
          </a:p>
        </p:txBody>
      </p:sp>
      <p:sp>
        <p:nvSpPr>
          <p:cNvPr id="6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65305" y="220133"/>
            <a:ext cx="2127376" cy="389467"/>
          </a:xfrm>
        </p:spPr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TWO</a:t>
            </a:r>
            <a:r>
              <a:rPr kumimoji="1" lang="zh-CN" altLang="en-US" dirty="0" smtClean="0"/>
              <a:t> 研究内容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662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矩形 85"/>
          <p:cNvSpPr/>
          <p:nvPr/>
        </p:nvSpPr>
        <p:spPr>
          <a:xfrm>
            <a:off x="5277055" y="899652"/>
            <a:ext cx="2498629" cy="5560142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2787445" y="899652"/>
            <a:ext cx="2335569" cy="5560142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181100" y="1397000"/>
            <a:ext cx="1295400" cy="5715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vertexid</a:t>
            </a:r>
            <a:endParaRPr lang="zh-CN" altLang="en-US" sz="1400" dirty="0"/>
          </a:p>
        </p:txBody>
      </p:sp>
      <p:sp>
        <p:nvSpPr>
          <p:cNvPr id="4" name="矩形 3"/>
          <p:cNvSpPr/>
          <p:nvPr/>
        </p:nvSpPr>
        <p:spPr>
          <a:xfrm>
            <a:off x="3124200" y="1397000"/>
            <a:ext cx="1816100" cy="5715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edge1:timestamp1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5460999" y="1397000"/>
            <a:ext cx="2104923" cy="5715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property1:timestamp1</a:t>
            </a:r>
            <a:endParaRPr lang="zh-CN" altLang="en-US" sz="1400" dirty="0"/>
          </a:p>
        </p:txBody>
      </p:sp>
      <p:sp>
        <p:nvSpPr>
          <p:cNvPr id="6" name="矩形 5"/>
          <p:cNvSpPr/>
          <p:nvPr/>
        </p:nvSpPr>
        <p:spPr>
          <a:xfrm>
            <a:off x="3124200" y="2400300"/>
            <a:ext cx="1816100" cy="5715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edge1:timestamp2</a:t>
            </a:r>
            <a:endParaRPr lang="zh-CN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5461000" y="2400300"/>
            <a:ext cx="2104922" cy="5715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property1:timestamp2</a:t>
            </a:r>
            <a:endParaRPr lang="zh-CN" altLang="en-US" sz="1400" dirty="0"/>
          </a:p>
        </p:txBody>
      </p:sp>
      <p:sp>
        <p:nvSpPr>
          <p:cNvPr id="87" name="矩形 86"/>
          <p:cNvSpPr/>
          <p:nvPr/>
        </p:nvSpPr>
        <p:spPr>
          <a:xfrm>
            <a:off x="7958398" y="899652"/>
            <a:ext cx="2247486" cy="5560142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111500" y="3429000"/>
            <a:ext cx="1828800" cy="5715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edge1:timestamp3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5461000" y="3429000"/>
            <a:ext cx="2104922" cy="5715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property1:timestamp3</a:t>
            </a:r>
            <a:endParaRPr lang="zh-CN" altLang="en-US" sz="1400" dirty="0"/>
          </a:p>
        </p:txBody>
      </p:sp>
      <p:sp>
        <p:nvSpPr>
          <p:cNvPr id="11" name="矩形 10"/>
          <p:cNvSpPr/>
          <p:nvPr/>
        </p:nvSpPr>
        <p:spPr>
          <a:xfrm>
            <a:off x="5461000" y="4445000"/>
            <a:ext cx="2104922" cy="5715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property1:timestamp4</a:t>
            </a:r>
            <a:endParaRPr lang="zh-CN" altLang="en-US" sz="1400" dirty="0"/>
          </a:p>
        </p:txBody>
      </p:sp>
      <p:cxnSp>
        <p:nvCxnSpPr>
          <p:cNvPr id="17" name="直接箭头连接符 16"/>
          <p:cNvCxnSpPr>
            <a:stCxn id="6" idx="2"/>
            <a:endCxn id="8" idx="0"/>
          </p:cNvCxnSpPr>
          <p:nvPr/>
        </p:nvCxnSpPr>
        <p:spPr>
          <a:xfrm flipH="1">
            <a:off x="4025900" y="2971800"/>
            <a:ext cx="635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7" idx="2"/>
            <a:endCxn id="9" idx="0"/>
          </p:cNvCxnSpPr>
          <p:nvPr/>
        </p:nvCxnSpPr>
        <p:spPr>
          <a:xfrm>
            <a:off x="6513461" y="29718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9" idx="2"/>
            <a:endCxn id="11" idx="0"/>
          </p:cNvCxnSpPr>
          <p:nvPr/>
        </p:nvCxnSpPr>
        <p:spPr>
          <a:xfrm>
            <a:off x="6513461" y="4000500"/>
            <a:ext cx="0" cy="444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4" idx="2"/>
            <a:endCxn id="6" idx="0"/>
          </p:cNvCxnSpPr>
          <p:nvPr/>
        </p:nvCxnSpPr>
        <p:spPr>
          <a:xfrm>
            <a:off x="4032250" y="1968500"/>
            <a:ext cx="0" cy="431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5" idx="2"/>
            <a:endCxn id="7" idx="0"/>
          </p:cNvCxnSpPr>
          <p:nvPr/>
        </p:nvCxnSpPr>
        <p:spPr>
          <a:xfrm>
            <a:off x="6513461" y="1968500"/>
            <a:ext cx="0" cy="431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矩形标注 69"/>
          <p:cNvSpPr/>
          <p:nvPr/>
        </p:nvSpPr>
        <p:spPr>
          <a:xfrm>
            <a:off x="501445" y="4432300"/>
            <a:ext cx="1975055" cy="744384"/>
          </a:xfrm>
          <a:prstGeom prst="wedgeRectCallout">
            <a:avLst>
              <a:gd name="adj1" fmla="val 127460"/>
              <a:gd name="adj2" fmla="val -10848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框 70"/>
          <p:cNvSpPr txBox="1"/>
          <p:nvPr/>
        </p:nvSpPr>
        <p:spPr>
          <a:xfrm>
            <a:off x="737419" y="4586748"/>
            <a:ext cx="1607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accent2">
                    <a:lumMod val="75000"/>
                  </a:schemeClr>
                </a:solidFill>
              </a:rPr>
              <a:t>Timestamp4</a:t>
            </a:r>
            <a:r>
              <a:rPr lang="zh-CN" altLang="en-US" sz="1400" dirty="0" smtClean="0">
                <a:solidFill>
                  <a:schemeClr val="accent2">
                    <a:lumMod val="75000"/>
                  </a:schemeClr>
                </a:solidFill>
              </a:rPr>
              <a:t>删除</a:t>
            </a:r>
            <a:r>
              <a:rPr lang="en-US" altLang="zh-CN" sz="1400" dirty="0" smtClean="0">
                <a:solidFill>
                  <a:schemeClr val="accent2">
                    <a:lumMod val="75000"/>
                  </a:schemeClr>
                </a:solidFill>
              </a:rPr>
              <a:t>edge1</a:t>
            </a:r>
            <a:endParaRPr lang="zh-CN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8174091" y="4445000"/>
            <a:ext cx="1816100" cy="5715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edge2:timestamp4</a:t>
            </a:r>
            <a:endParaRPr lang="zh-CN" altLang="en-US" sz="1400" dirty="0"/>
          </a:p>
        </p:txBody>
      </p:sp>
      <p:sp>
        <p:nvSpPr>
          <p:cNvPr id="73" name="矩形标注 72"/>
          <p:cNvSpPr/>
          <p:nvPr/>
        </p:nvSpPr>
        <p:spPr>
          <a:xfrm>
            <a:off x="9791293" y="5571582"/>
            <a:ext cx="1975055" cy="744384"/>
          </a:xfrm>
          <a:prstGeom prst="wedgeRectCallout">
            <a:avLst>
              <a:gd name="adj1" fmla="val -84612"/>
              <a:gd name="adj2" fmla="val -12830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文本占位符 1"/>
          <p:cNvSpPr txBox="1">
            <a:spLocks/>
          </p:cNvSpPr>
          <p:nvPr/>
        </p:nvSpPr>
        <p:spPr>
          <a:xfrm>
            <a:off x="2298700" y="220133"/>
            <a:ext cx="8305799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 smtClean="0">
                <a:solidFill>
                  <a:srgbClr val="000000"/>
                </a:solidFill>
                <a:latin typeface="Segoe UI"/>
                <a:ea typeface="微软雅黑"/>
                <a:cs typeface="+mn-cs"/>
              </a:rPr>
              <a:t>磁盘存储（多版本边和属性的存储）</a:t>
            </a:r>
            <a:endParaRPr lang="zh-CN" altLang="en-US" sz="2800" dirty="0">
              <a:solidFill>
                <a:srgbClr val="000000"/>
              </a:solidFill>
              <a:latin typeface="Segoe UI"/>
              <a:ea typeface="微软雅黑"/>
              <a:cs typeface="+mn-cs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9963760" y="5746878"/>
            <a:ext cx="1607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accent2">
                    <a:lumMod val="75000"/>
                  </a:schemeClr>
                </a:solidFill>
              </a:rPr>
              <a:t>Timestamp4</a:t>
            </a:r>
            <a:r>
              <a:rPr lang="zh-CN" altLang="en-US" sz="1400" dirty="0" smtClean="0">
                <a:solidFill>
                  <a:schemeClr val="accent2">
                    <a:lumMod val="75000"/>
                  </a:schemeClr>
                </a:solidFill>
              </a:rPr>
              <a:t>增加</a:t>
            </a:r>
            <a:r>
              <a:rPr lang="en-US" altLang="zh-CN" sz="1400" dirty="0" smtClean="0">
                <a:solidFill>
                  <a:schemeClr val="accent2">
                    <a:lumMod val="75000"/>
                  </a:schemeClr>
                </a:solidFill>
              </a:rPr>
              <a:t>edge2</a:t>
            </a:r>
            <a:endParaRPr lang="zh-CN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9" name="圆角矩形标注 88"/>
          <p:cNvSpPr/>
          <p:nvPr/>
        </p:nvSpPr>
        <p:spPr>
          <a:xfrm>
            <a:off x="8436077" y="899652"/>
            <a:ext cx="3330271" cy="1786398"/>
          </a:xfrm>
          <a:prstGeom prst="wedgeRoundRectCallout">
            <a:avLst>
              <a:gd name="adj1" fmla="val -79290"/>
              <a:gd name="adj2" fmla="val 52593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文本框 89"/>
          <p:cNvSpPr txBox="1"/>
          <p:nvPr/>
        </p:nvSpPr>
        <p:spPr>
          <a:xfrm>
            <a:off x="8580697" y="1221085"/>
            <a:ext cx="32151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Timestamp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是时间区间，并不是精确到毫秒的时间戳。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比如以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10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分钟作为单位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65305" y="220133"/>
            <a:ext cx="2127376" cy="389467"/>
          </a:xfrm>
        </p:spPr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TWO</a:t>
            </a:r>
            <a:r>
              <a:rPr kumimoji="1" lang="zh-CN" altLang="en-US" dirty="0" smtClean="0"/>
              <a:t> 研究内容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070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>
            <a:spLocks/>
          </p:cNvSpPr>
          <p:nvPr/>
        </p:nvSpPr>
        <p:spPr>
          <a:xfrm>
            <a:off x="2298700" y="220133"/>
            <a:ext cx="8305799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 smtClean="0">
                <a:solidFill>
                  <a:srgbClr val="000000"/>
                </a:solidFill>
                <a:latin typeface="Segoe UI"/>
                <a:ea typeface="微软雅黑"/>
                <a:cs typeface="+mn-cs"/>
              </a:rPr>
              <a:t>磁盘存储</a:t>
            </a:r>
            <a:r>
              <a:rPr lang="zh-CN" altLang="en-US" sz="2800" dirty="0" smtClean="0">
                <a:solidFill>
                  <a:srgbClr val="000000"/>
                </a:solidFill>
                <a:latin typeface="Segoe UI"/>
                <a:ea typeface="微软雅黑"/>
                <a:cs typeface="+mn-cs"/>
              </a:rPr>
              <a:t>（静态图快照获取）</a:t>
            </a:r>
            <a:endParaRPr lang="zh-CN" altLang="en-US" sz="2800" dirty="0">
              <a:solidFill>
                <a:srgbClr val="000000"/>
              </a:solidFill>
              <a:latin typeface="Segoe UI"/>
              <a:ea typeface="微软雅黑"/>
              <a:cs typeface="+mn-cs"/>
            </a:endParaRPr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06" y="784748"/>
            <a:ext cx="7156236" cy="5085110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7177549" y="784748"/>
                <a:ext cx="6096000" cy="233621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altLang="zh-CN" sz="1400" kern="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Begin Transaction</a:t>
                </a:r>
                <a:r>
                  <a:rPr lang="en-US" altLang="zh-CN" sz="1400" b="1" kern="0" dirty="0">
                    <a:solidFill>
                      <a:srgbClr val="000080"/>
                    </a:solidFill>
                    <a:effectLst/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{</a:t>
                </a:r>
                <a:endParaRPr lang="zh-CN" altLang="zh-CN" sz="1400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400" kern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400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400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period</m:t>
                        </m:r>
                      </m:sub>
                    </m:sSub>
                    <m:r>
                      <a:rPr lang="en-US" altLang="zh-CN" sz="1400" ker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 </m:t>
                    </m:r>
                    <m:r>
                      <a:rPr lang="en-US" altLang="zh-CN" sz="1400" b="1" kern="0">
                        <a:solidFill>
                          <a:srgbClr val="00008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=</m:t>
                    </m:r>
                    <m:r>
                      <a:rPr lang="en-US" altLang="zh-CN" sz="1400" ker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400" ker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Date</m:t>
                    </m:r>
                    <m:r>
                      <a:rPr lang="en-US" altLang="zh-CN" sz="1400" b="1" kern="0">
                        <a:solidFill>
                          <a:srgbClr val="00008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sz="1400" ker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timestamp</m:t>
                    </m:r>
                  </m:oMath>
                </a14:m>
                <a:endParaRPr lang="zh-CN" altLang="zh-CN" sz="1400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400" kern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𝑑𝑖𝑓𝑓</m:t>
                        </m:r>
                      </m:sub>
                    </m:sSub>
                    <m:r>
                      <a:rPr lang="en-US" altLang="zh-CN" sz="1400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= </m:t>
                    </m:r>
                    <m:sSub>
                      <m:sSubPr>
                        <m:ctrlPr>
                          <a:rPr lang="zh-CN" altLang="zh-CN" sz="1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𝑝𝑟𝑒𝑠𝑒𝑛𝑡</m:t>
                        </m:r>
                      </m:sub>
                    </m:sSub>
                    <m:r>
                      <a:rPr lang="en-US" altLang="zh-CN" sz="1400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– </m:t>
                    </m:r>
                    <m:sSub>
                      <m:sSubPr>
                        <m:ctrlPr>
                          <a:rPr lang="zh-CN" altLang="zh-CN" sz="1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𝑙𝑎𝑠𝑡𝑡𝑖𝑚𝑒</m:t>
                        </m:r>
                      </m:sub>
                    </m:sSub>
                  </m:oMath>
                </a14:m>
                <a:endParaRPr lang="zh-CN" altLang="zh-CN" sz="1400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400" kern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if</a:t>
                </a:r>
                <a:r>
                  <a:rPr lang="en-US" altLang="zh-CN" sz="1400" b="1" kern="0" dirty="0">
                    <a:solidFill>
                      <a:srgbClr val="000080"/>
                    </a:solidFill>
                    <a:effectLst/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𝑑𝑖𝑓𝑓</m:t>
                        </m:r>
                      </m:sub>
                    </m:sSub>
                    <m:r>
                      <a:rPr lang="en-US" altLang="zh-CN" sz="1400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&gt; </m:t>
                    </m:r>
                    <m:sSub>
                      <m:sSubPr>
                        <m:ctrlPr>
                          <a:rPr lang="zh-CN" altLang="zh-CN" sz="1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𝑝𝑒𝑟𝑖𝑜𝑑</m:t>
                        </m:r>
                      </m:sub>
                    </m:sSub>
                  </m:oMath>
                </a14:m>
                <a:r>
                  <a:rPr lang="en-US" altLang="zh-CN" sz="1400" b="1" kern="0" dirty="0">
                    <a:solidFill>
                      <a:srgbClr val="000080"/>
                    </a:solidFill>
                    <a:effectLst/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){</a:t>
                </a:r>
                <a:endParaRPr lang="zh-CN" altLang="zh-CN" sz="1400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400" kern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</a:t>
                </a:r>
                <a:r>
                  <a:rPr lang="en-US" altLang="zh-CN" sz="1400" kern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GenerateSubgraph</a:t>
                </a:r>
                <a:r>
                  <a:rPr lang="en-US" altLang="zh-CN" sz="1400" b="1" kern="0" dirty="0">
                    <a:solidFill>
                      <a:srgbClr val="000080"/>
                    </a:solidFill>
                    <a:effectLst/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 ker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vertex</m:t>
                    </m:r>
                    <m:r>
                      <a:rPr lang="en-US" altLang="zh-CN" sz="1400" b="1" kern="0">
                        <a:solidFill>
                          <a:srgbClr val="00008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sz="1400" ker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timestamp</m:t>
                    </m:r>
                    <m:r>
                      <a:rPr lang="en-US" altLang="zh-CN" sz="1400" ker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 </m:t>
                    </m:r>
                    <m:r>
                      <a:rPr lang="en-US" altLang="zh-CN" sz="1400" b="1" kern="0">
                        <a:solidFill>
                          <a:srgbClr val="00008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&gt;</m:t>
                    </m:r>
                    <m:r>
                      <a:rPr lang="en-US" altLang="zh-CN" sz="1400" ker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 </m:t>
                    </m:r>
                    <m:sSub>
                      <m:sSubPr>
                        <m:ctrlPr>
                          <a:rPr lang="zh-CN" altLang="zh-CN" sz="1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400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400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diff</m:t>
                        </m:r>
                      </m:sub>
                    </m:sSub>
                    <m:r>
                      <a:rPr lang="en-US" altLang="zh-CN" sz="1400" ker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 </m:t>
                    </m:r>
                    <m:r>
                      <a:rPr lang="en-US" altLang="zh-CN" sz="1400" b="1" kern="0">
                        <a:solidFill>
                          <a:srgbClr val="00008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&amp;&amp;</m:t>
                    </m:r>
                    <m:r>
                      <a:rPr lang="en-US" altLang="zh-CN" sz="1400" ker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400" ker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vertex</m:t>
                    </m:r>
                    <m:r>
                      <a:rPr lang="en-US" altLang="zh-CN" sz="1400" b="1" kern="0">
                        <a:solidFill>
                          <a:srgbClr val="00008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sz="1400" ker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timestamp</m:t>
                    </m:r>
                    <m:r>
                      <a:rPr lang="en-US" altLang="zh-CN" sz="1400" ker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 </m:t>
                    </m:r>
                    <m:r>
                      <a:rPr lang="en-US" altLang="zh-CN" sz="1400" b="1" kern="0">
                        <a:solidFill>
                          <a:srgbClr val="00008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&lt;=</m:t>
                    </m:r>
                    <m:sSub>
                      <m:sSubPr>
                        <m:ctrlPr>
                          <a:rPr lang="zh-CN" altLang="zh-CN" sz="1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400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400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present</m:t>
                        </m:r>
                      </m:sub>
                    </m:sSub>
                  </m:oMath>
                </a14:m>
                <a:r>
                  <a:rPr lang="en-US" altLang="zh-CN" sz="1400" b="1" kern="0" dirty="0">
                    <a:solidFill>
                      <a:srgbClr val="000080"/>
                    </a:solidFill>
                    <a:effectLst/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  <a:endParaRPr lang="zh-CN" altLang="zh-CN" sz="1400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400" kern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1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𝑙𝑎𝑠𝑡𝑡𝑖𝑚𝑒</m:t>
                        </m:r>
                      </m:sub>
                    </m:sSub>
                  </m:oMath>
                </a14:m>
                <a:r>
                  <a:rPr lang="en-US" altLang="zh-CN" sz="1400" kern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400" b="1" kern="0" dirty="0">
                    <a:solidFill>
                      <a:srgbClr val="000080"/>
                    </a:solidFill>
                    <a:effectLst/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</a:t>
                </a:r>
                <a:r>
                  <a:rPr lang="en-US" altLang="zh-CN" sz="1400" kern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𝑝𝑟𝑒𝑠𝑒𝑛𝑡</m:t>
                        </m:r>
                      </m:sub>
                    </m:sSub>
                  </m:oMath>
                </a14:m>
                <a:endParaRPr lang="zh-CN" altLang="zh-CN" sz="1400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400" kern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</a:t>
                </a:r>
                <a:r>
                  <a:rPr lang="en-US" altLang="zh-CN" sz="1400" b="1" kern="0" dirty="0">
                    <a:solidFill>
                      <a:srgbClr val="000080"/>
                    </a:solidFill>
                    <a:effectLst/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}</a:t>
                </a:r>
                <a:endParaRPr lang="zh-CN" altLang="zh-CN" sz="1400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400" b="1" kern="0" dirty="0">
                    <a:solidFill>
                      <a:srgbClr val="000080"/>
                    </a:solidFill>
                    <a:effectLst/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}</a:t>
                </a:r>
                <a:endParaRPr lang="zh-CN" altLang="zh-CN" sz="1400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400" kern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宋体" panose="02010600030101010101" pitchFamily="2" charset="-122"/>
                  </a:rPr>
                  <a:t>End </a:t>
                </a:r>
                <a:r>
                  <a:rPr lang="en-US" altLang="zh-CN" sz="1400" kern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宋体" panose="02010600030101010101" pitchFamily="2" charset="-122"/>
                  </a:rPr>
                  <a:t>Transcation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7549" y="784748"/>
                <a:ext cx="6096000" cy="2336217"/>
              </a:xfrm>
              <a:prstGeom prst="rect">
                <a:avLst/>
              </a:prstGeom>
              <a:blipFill>
                <a:blip r:embed="rId3"/>
                <a:stretch>
                  <a:fillRect l="-300" t="-261" b="-20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7177549" y="3588592"/>
                <a:ext cx="4709651" cy="24967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Begin Transaction</a:t>
                </a:r>
                <a:r>
                  <a:rPr lang="en-US" altLang="zh-CN" sz="1400" b="1" kern="0" dirty="0">
                    <a:solidFill>
                      <a:srgbClr val="000080"/>
                    </a:solidFill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{</a:t>
                </a:r>
                <a:endParaRPr lang="zh-CN" altLang="zh-CN" sz="14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400" kern="0" dirty="0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TransCount</m:t>
                    </m:r>
                    <m:r>
                      <a:rPr lang="en-US" altLang="zh-CN" sz="14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 </m:t>
                    </m:r>
                    <m:r>
                      <a:rPr lang="en-US" altLang="zh-CN" sz="1400" b="1" kern="0">
                        <a:solidFill>
                          <a:srgbClr val="00008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=</m:t>
                    </m:r>
                    <m:r>
                      <a:rPr lang="en-US" altLang="zh-CN" sz="14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4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TransCount</m:t>
                    </m:r>
                    <m:r>
                      <a:rPr lang="en-US" altLang="zh-CN" sz="14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 </m:t>
                    </m:r>
                    <m:r>
                      <a:rPr lang="en-US" altLang="zh-CN" sz="1400" b="1" kern="0">
                        <a:solidFill>
                          <a:srgbClr val="00008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+</m:t>
                    </m:r>
                    <m:r>
                      <a:rPr lang="en-US" altLang="zh-CN" sz="14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 </m:t>
                    </m:r>
                    <m:r>
                      <a:rPr lang="en-US" altLang="zh-CN" sz="1400" kern="0">
                        <a:solidFill>
                          <a:srgbClr val="FF8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1</m:t>
                    </m:r>
                  </m:oMath>
                </a14:m>
                <a:endParaRPr lang="zh-CN" altLang="zh-CN" sz="14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400" kern="0" dirty="0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4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  <m:t>𝑇𝑟𝑎𝑛𝑠𝐶𝑜𝑢𝑛𝑡</m:t>
                        </m:r>
                      </m:e>
                      <m:sub>
                        <m:r>
                          <a:rPr lang="en-US" altLang="zh-CN" sz="14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  <m:t>𝑑𝑖𝑓𝑓</m:t>
                        </m:r>
                      </m:sub>
                    </m:sSub>
                    <m:r>
                      <a:rPr lang="en-US" altLang="zh-CN" sz="14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 </m:t>
                    </m:r>
                    <m:r>
                      <a:rPr lang="en-US" altLang="zh-CN" sz="1400" b="1" kern="0">
                        <a:solidFill>
                          <a:srgbClr val="00008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=</m:t>
                    </m:r>
                    <m:r>
                      <a:rPr lang="en-US" altLang="zh-CN" sz="14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4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TransCount</m:t>
                    </m:r>
                    <m:r>
                      <a:rPr lang="en-US" altLang="zh-CN" sz="14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 – </m:t>
                    </m:r>
                    <m:sSub>
                      <m:sSubPr>
                        <m:ctrlPr>
                          <a:rPr lang="zh-CN" altLang="zh-CN" sz="14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  <m:t>𝑇𝑟𝑎𝑛𝑠𝐶𝑜𝑢𝑛𝑡</m:t>
                        </m:r>
                      </m:e>
                      <m:sub>
                        <m:r>
                          <a:rPr lang="en-US" altLang="zh-CN" sz="14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  <m:t>𝑙𝑎𝑠𝑡𝑡𝑖𝑚𝑒</m:t>
                        </m:r>
                      </m:sub>
                    </m:sSub>
                  </m:oMath>
                </a14:m>
                <a:endParaRPr lang="zh-CN" altLang="zh-CN" sz="14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400" kern="0" dirty="0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If</a:t>
                </a:r>
                <a:r>
                  <a:rPr lang="en-US" altLang="zh-CN" sz="1400" b="1" kern="0" dirty="0">
                    <a:solidFill>
                      <a:srgbClr val="000080"/>
                    </a:solidFill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4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  <m:t>𝑇𝑟𝑎𝑛𝑠𝐶𝑜𝑢𝑛𝑡</m:t>
                        </m:r>
                      </m:e>
                      <m:sub>
                        <m:r>
                          <a:rPr lang="en-US" altLang="zh-CN" sz="14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  <m:t>𝑑𝑖𝑓𝑓</m:t>
                        </m:r>
                      </m:sub>
                    </m:sSub>
                    <m:r>
                      <a:rPr lang="en-US" altLang="zh-CN" sz="14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 </m:t>
                    </m:r>
                    <m:r>
                      <a:rPr lang="en-US" altLang="zh-CN" sz="1400" b="1" kern="0">
                        <a:solidFill>
                          <a:srgbClr val="00008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&gt;=</m:t>
                    </m:r>
                    <m:r>
                      <a:rPr lang="en-US" altLang="zh-CN" sz="14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4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n</m:t>
                    </m:r>
                  </m:oMath>
                </a14:m>
                <a:r>
                  <a:rPr lang="en-US" altLang="zh-CN" sz="1400" b="1" kern="0" dirty="0">
                    <a:solidFill>
                      <a:srgbClr val="000080"/>
                    </a:solidFill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){</a:t>
                </a:r>
                <a:endParaRPr lang="zh-CN" altLang="zh-CN" sz="14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400" kern="0" dirty="0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</a:t>
                </a:r>
                <a:r>
                  <a:rPr lang="en-US" altLang="zh-CN" sz="1400" kern="0" dirty="0" err="1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GenerateSubgraph</a:t>
                </a:r>
                <a:r>
                  <a:rPr lang="en-US" altLang="zh-CN" sz="1400" b="1" kern="0" dirty="0">
                    <a:solidFill>
                      <a:srgbClr val="000080"/>
                    </a:solidFill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vertex</m:t>
                    </m:r>
                    <m:r>
                      <a:rPr lang="en-US" altLang="zh-CN" sz="1400" b="1" kern="0">
                        <a:solidFill>
                          <a:srgbClr val="00008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sz="14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transId</m:t>
                    </m:r>
                    <m:r>
                      <a:rPr lang="en-US" altLang="zh-CN" sz="14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 </m:t>
                    </m:r>
                    <m:r>
                      <a:rPr lang="en-US" altLang="zh-CN" sz="1400" b="1" kern="0">
                        <a:solidFill>
                          <a:srgbClr val="00008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&gt;</m:t>
                    </m:r>
                    <m:r>
                      <a:rPr lang="en-US" altLang="zh-CN" sz="14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 </m:t>
                    </m:r>
                    <m:sSub>
                      <m:sSubPr>
                        <m:ctrlPr>
                          <a:rPr lang="zh-CN" altLang="zh-CN" sz="14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  <m:t>𝑇𝑟𝑎𝑛𝑠𝐶𝑜𝑢𝑛𝑡</m:t>
                        </m:r>
                      </m:e>
                      <m:sub>
                        <m:r>
                          <a:rPr lang="en-US" altLang="zh-CN" sz="14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  <m:t>𝑙𝑎𝑠𝑡𝑡𝑖𝑚𝑒</m:t>
                        </m:r>
                      </m:sub>
                    </m:sSub>
                    <m:r>
                      <a:rPr lang="en-US" altLang="zh-CN" sz="14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 </m:t>
                    </m:r>
                    <m:r>
                      <a:rPr lang="en-US" altLang="zh-CN" sz="1400" b="1" kern="0">
                        <a:solidFill>
                          <a:srgbClr val="00008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&amp;&amp;</m:t>
                    </m:r>
                    <m:r>
                      <a:rPr lang="en-US" altLang="zh-CN" sz="14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4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vertex</m:t>
                    </m:r>
                    <m:r>
                      <a:rPr lang="en-US" altLang="zh-CN" sz="1400" b="1" kern="0">
                        <a:solidFill>
                          <a:srgbClr val="00008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sz="14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transId</m:t>
                    </m:r>
                    <m:r>
                      <a:rPr lang="en-US" altLang="zh-CN" sz="14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 </m:t>
                    </m:r>
                    <m:r>
                      <a:rPr lang="en-US" altLang="zh-CN" sz="1400" b="1" kern="0">
                        <a:solidFill>
                          <a:srgbClr val="00008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&lt;=</m:t>
                    </m:r>
                    <m:r>
                      <a:rPr lang="en-US" altLang="zh-CN" sz="14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4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TransCount</m:t>
                    </m:r>
                  </m:oMath>
                </a14:m>
                <a:r>
                  <a:rPr lang="en-US" altLang="zh-CN" sz="1400" b="1" kern="0" dirty="0">
                    <a:solidFill>
                      <a:srgbClr val="000080"/>
                    </a:solidFill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  <a:endParaRPr lang="zh-CN" altLang="zh-CN" sz="14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400" kern="0" dirty="0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4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  <m:t>𝑇𝑟𝑎𝑛𝑠𝐶𝑜𝑢𝑛𝑡</m:t>
                        </m:r>
                      </m:e>
                      <m:sub>
                        <m:r>
                          <a:rPr lang="en-US" altLang="zh-CN" sz="14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ourier New" panose="02070309020205020404" pitchFamily="49" charset="0"/>
                          </a:rPr>
                          <m:t>𝑙𝑎𝑠𝑡𝑡𝑖𝑚𝑒</m:t>
                        </m:r>
                      </m:sub>
                    </m:sSub>
                    <m:r>
                      <a:rPr lang="en-US" altLang="zh-CN" sz="14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 </m:t>
                    </m:r>
                    <m:r>
                      <a:rPr lang="en-US" altLang="zh-CN" sz="1400" b="1" kern="0">
                        <a:solidFill>
                          <a:srgbClr val="00008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4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rPr>
                      <m:t>TransCount</m:t>
                    </m:r>
                  </m:oMath>
                </a14:m>
                <a:r>
                  <a:rPr lang="en-US" altLang="zh-CN" sz="1400" kern="0" dirty="0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zh-CN" altLang="zh-CN" sz="14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55270"/>
                <a:r>
                  <a:rPr lang="en-US" altLang="zh-CN" sz="1400" b="1" kern="0" dirty="0">
                    <a:solidFill>
                      <a:srgbClr val="000080"/>
                    </a:solidFill>
                    <a:latin typeface="Courier New" panose="020703090202050204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}</a:t>
                </a:r>
                <a:endParaRPr lang="zh-CN" altLang="zh-CN" sz="14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400" b="1" kern="0" dirty="0" smtClean="0">
                    <a:solidFill>
                      <a:srgbClr val="000080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}</a:t>
                </a:r>
              </a:p>
              <a:p>
                <a:r>
                  <a:rPr lang="en-US" altLang="zh-CN" sz="1400" kern="0" dirty="0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End </a:t>
                </a:r>
                <a:r>
                  <a:rPr lang="en-US" altLang="zh-CN" sz="1400" kern="0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Transcation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7549" y="3588592"/>
                <a:ext cx="4709651" cy="2496709"/>
              </a:xfrm>
              <a:prstGeom prst="rect">
                <a:avLst/>
              </a:prstGeom>
              <a:blipFill>
                <a:blip r:embed="rId4"/>
                <a:stretch>
                  <a:fillRect l="-388" t="-244" b="-19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65305" y="220133"/>
            <a:ext cx="2127376" cy="389467"/>
          </a:xfrm>
        </p:spPr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TWO</a:t>
            </a:r>
            <a:r>
              <a:rPr kumimoji="1" lang="zh-CN" altLang="en-US" dirty="0" smtClean="0"/>
              <a:t> 研究内容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864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941025"/>
              </p:ext>
            </p:extLst>
          </p:nvPr>
        </p:nvGraphicFramePr>
        <p:xfrm>
          <a:off x="737417" y="835307"/>
          <a:ext cx="9129254" cy="39902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3677">
                  <a:extLst>
                    <a:ext uri="{9D8B030D-6E8A-4147-A177-3AD203B41FA5}">
                      <a16:colId xmlns:a16="http://schemas.microsoft.com/office/drawing/2014/main" val="1291663779"/>
                    </a:ext>
                  </a:extLst>
                </a:gridCol>
                <a:gridCol w="2492082">
                  <a:extLst>
                    <a:ext uri="{9D8B030D-6E8A-4147-A177-3AD203B41FA5}">
                      <a16:colId xmlns:a16="http://schemas.microsoft.com/office/drawing/2014/main" val="3494953018"/>
                    </a:ext>
                  </a:extLst>
                </a:gridCol>
                <a:gridCol w="2211490">
                  <a:extLst>
                    <a:ext uri="{9D8B030D-6E8A-4147-A177-3AD203B41FA5}">
                      <a16:colId xmlns:a16="http://schemas.microsoft.com/office/drawing/2014/main" val="543660775"/>
                    </a:ext>
                  </a:extLst>
                </a:gridCol>
                <a:gridCol w="2642005">
                  <a:extLst>
                    <a:ext uri="{9D8B030D-6E8A-4147-A177-3AD203B41FA5}">
                      <a16:colId xmlns:a16="http://schemas.microsoft.com/office/drawing/2014/main" val="3287350281"/>
                    </a:ext>
                  </a:extLst>
                </a:gridCol>
              </a:tblGrid>
              <a:tr h="422004">
                <a:tc>
                  <a:txBody>
                    <a:bodyPr/>
                    <a:lstStyle/>
                    <a:p>
                      <a:pPr indent="304800" algn="l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5130800" algn="r"/>
                        </a:tabLst>
                      </a:pPr>
                      <a:r>
                        <a:rPr lang="en-US" sz="1400" kern="100" dirty="0" err="1">
                          <a:effectLst/>
                        </a:rPr>
                        <a:t>Rowkey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953" marR="48953" marT="0" marB="0"/>
                </a:tc>
                <a:tc>
                  <a:txBody>
                    <a:bodyPr/>
                    <a:lstStyle/>
                    <a:p>
                      <a:pPr indent="304800" algn="l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5130800" algn="r"/>
                        </a:tabLst>
                      </a:pPr>
                      <a:r>
                        <a:rPr lang="en-US" sz="1400" kern="100">
                          <a:effectLst/>
                        </a:rPr>
                        <a:t>ColumnFamily:Index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953" marR="48953" marT="0" marB="0"/>
                </a:tc>
                <a:tc>
                  <a:txBody>
                    <a:bodyPr/>
                    <a:lstStyle/>
                    <a:p>
                      <a:pPr indent="304800" algn="l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5130800" algn="r"/>
                        </a:tabLst>
                      </a:pPr>
                      <a:r>
                        <a:rPr lang="en-US" sz="1400" kern="100">
                          <a:effectLst/>
                        </a:rPr>
                        <a:t>ColumnFamily:Edge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953" marR="48953" marT="0" marB="0"/>
                </a:tc>
                <a:tc>
                  <a:txBody>
                    <a:bodyPr/>
                    <a:lstStyle/>
                    <a:p>
                      <a:pPr indent="304800" algn="l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5130800" algn="r"/>
                        </a:tabLst>
                      </a:pPr>
                      <a:r>
                        <a:rPr lang="en-US" sz="1400" kern="100" dirty="0" err="1">
                          <a:effectLst/>
                        </a:rPr>
                        <a:t>ColumnFamily:Property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953" marR="48953" marT="0" marB="0"/>
                </a:tc>
                <a:extLst>
                  <a:ext uri="{0D108BD9-81ED-4DB2-BD59-A6C34878D82A}">
                    <a16:rowId xmlns:a16="http://schemas.microsoft.com/office/drawing/2014/main" val="980465279"/>
                  </a:ext>
                </a:extLst>
              </a:tr>
              <a:tr h="551074">
                <a:tc>
                  <a:txBody>
                    <a:bodyPr/>
                    <a:lstStyle/>
                    <a:p>
                      <a:pPr indent="304800" algn="l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5130800" algn="r"/>
                        </a:tabLst>
                      </a:pPr>
                      <a:r>
                        <a:rPr lang="en-US" sz="1400" kern="100" dirty="0">
                          <a:effectLst/>
                        </a:rPr>
                        <a:t>timestamp1-</a:t>
                      </a:r>
                      <a:endParaRPr lang="zh-CN" sz="1400" kern="100" dirty="0">
                        <a:effectLst/>
                      </a:endParaRPr>
                    </a:p>
                    <a:p>
                      <a:pPr indent="304800" algn="l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5130800" algn="r"/>
                        </a:tabLst>
                      </a:pPr>
                      <a:r>
                        <a:rPr lang="en-US" sz="1400" kern="100" dirty="0">
                          <a:effectLst/>
                        </a:rPr>
                        <a:t>vertexid1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953" marR="48953" marT="0" marB="0"/>
                </a:tc>
                <a:tc>
                  <a:txBody>
                    <a:bodyPr/>
                    <a:lstStyle/>
                    <a:p>
                      <a:pPr indent="304800" algn="l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5130800" algn="r"/>
                        </a:tabLst>
                      </a:pPr>
                      <a:r>
                        <a:rPr lang="en-US" sz="1400" kern="100" dirty="0">
                          <a:effectLst/>
                        </a:rPr>
                        <a:t>/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953" marR="48953" marT="0" marB="0"/>
                </a:tc>
                <a:tc rowSpan="4" gridSpan="2">
                  <a:txBody>
                    <a:bodyPr/>
                    <a:lstStyle/>
                    <a:p>
                      <a:pPr indent="304800" algn="l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5130800" algn="r"/>
                        </a:tabLs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953" marR="48953" marT="0" marB="0"/>
                </a:tc>
                <a:tc rowSpan="4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062200"/>
                  </a:ext>
                </a:extLst>
              </a:tr>
              <a:tr h="577221">
                <a:tc>
                  <a:txBody>
                    <a:bodyPr/>
                    <a:lstStyle/>
                    <a:p>
                      <a:pPr indent="304800" algn="l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5130800" algn="r"/>
                        </a:tabLst>
                      </a:pPr>
                      <a:r>
                        <a:rPr lang="en-US" sz="1400" kern="100">
                          <a:effectLst/>
                        </a:rPr>
                        <a:t>timestamp1-</a:t>
                      </a:r>
                      <a:endParaRPr lang="zh-CN" sz="1400" kern="100">
                        <a:effectLst/>
                      </a:endParaRPr>
                    </a:p>
                    <a:p>
                      <a:pPr indent="304800" algn="l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5130800" algn="r"/>
                        </a:tabLst>
                      </a:pPr>
                      <a:r>
                        <a:rPr lang="en-US" sz="1400" kern="100">
                          <a:effectLst/>
                        </a:rPr>
                        <a:t>vertexid2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953" marR="48953" marT="0" marB="0"/>
                </a:tc>
                <a:tc>
                  <a:txBody>
                    <a:bodyPr/>
                    <a:lstStyle/>
                    <a:p>
                      <a:pPr indent="304800" algn="l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5130800" algn="r"/>
                        </a:tabLst>
                      </a:pPr>
                      <a:r>
                        <a:rPr lang="en-US" sz="1400" kern="100">
                          <a:effectLst/>
                        </a:rPr>
                        <a:t>/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953" marR="48953" marT="0" marB="0"/>
                </a:tc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076"/>
                  </a:ext>
                </a:extLst>
              </a:tr>
              <a:tr h="544375">
                <a:tc>
                  <a:txBody>
                    <a:bodyPr/>
                    <a:lstStyle/>
                    <a:p>
                      <a:pPr indent="304800" algn="l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5130800" algn="r"/>
                        </a:tabLst>
                      </a:pPr>
                      <a:r>
                        <a:rPr lang="en-US" sz="1400" kern="100">
                          <a:effectLst/>
                        </a:rPr>
                        <a:t>timestamp1-</a:t>
                      </a:r>
                      <a:endParaRPr lang="zh-CN" sz="1400" kern="100">
                        <a:effectLst/>
                      </a:endParaRPr>
                    </a:p>
                    <a:p>
                      <a:pPr indent="304800" algn="l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5130800" algn="r"/>
                        </a:tabLst>
                      </a:pPr>
                      <a:r>
                        <a:rPr lang="en-US" sz="1400" kern="100">
                          <a:effectLst/>
                        </a:rPr>
                        <a:t>vertexid3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953" marR="48953" marT="0" marB="0"/>
                </a:tc>
                <a:tc>
                  <a:txBody>
                    <a:bodyPr/>
                    <a:lstStyle/>
                    <a:p>
                      <a:pPr indent="304800" algn="l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5130800" algn="r"/>
                        </a:tabLst>
                      </a:pPr>
                      <a:r>
                        <a:rPr lang="en-US" sz="1400" kern="100">
                          <a:effectLst/>
                        </a:rPr>
                        <a:t>/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953" marR="48953" marT="0" marB="0"/>
                </a:tc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667267"/>
                  </a:ext>
                </a:extLst>
              </a:tr>
              <a:tr h="629515">
                <a:tc>
                  <a:txBody>
                    <a:bodyPr/>
                    <a:lstStyle/>
                    <a:p>
                      <a:pPr indent="304800" algn="l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5130800" algn="r"/>
                        </a:tabLst>
                      </a:pPr>
                      <a:r>
                        <a:rPr lang="en-US" sz="1400" kern="100">
                          <a:effectLst/>
                        </a:rPr>
                        <a:t>timestamp2-</a:t>
                      </a:r>
                      <a:endParaRPr lang="zh-CN" sz="1400" kern="100">
                        <a:effectLst/>
                      </a:endParaRPr>
                    </a:p>
                    <a:p>
                      <a:pPr indent="304800" algn="l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5130800" algn="r"/>
                        </a:tabLst>
                      </a:pPr>
                      <a:r>
                        <a:rPr lang="en-US" sz="1400" kern="100">
                          <a:effectLst/>
                        </a:rPr>
                        <a:t>vertexid4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953" marR="48953" marT="0" marB="0"/>
                </a:tc>
                <a:tc>
                  <a:txBody>
                    <a:bodyPr/>
                    <a:lstStyle/>
                    <a:p>
                      <a:pPr indent="304800" algn="l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5130800" algn="r"/>
                        </a:tabLst>
                      </a:pPr>
                      <a:r>
                        <a:rPr lang="en-US" sz="1400" kern="100">
                          <a:effectLst/>
                        </a:rPr>
                        <a:t>/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953" marR="48953" marT="0" marB="0"/>
                </a:tc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197726"/>
                  </a:ext>
                </a:extLst>
              </a:tr>
              <a:tr h="422004">
                <a:tc>
                  <a:txBody>
                    <a:bodyPr/>
                    <a:lstStyle/>
                    <a:p>
                      <a:pPr indent="304800" algn="l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5130800" algn="r"/>
                        </a:tabLst>
                      </a:pPr>
                      <a:r>
                        <a:rPr lang="en-US" sz="1400" kern="100">
                          <a:effectLst/>
                        </a:rPr>
                        <a:t>vertexid1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953" marR="48953" marT="0" marB="0"/>
                </a:tc>
                <a:tc rowSpan="3">
                  <a:txBody>
                    <a:bodyPr/>
                    <a:lstStyle/>
                    <a:p>
                      <a:pPr indent="304800" algn="l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5130800" algn="r"/>
                        </a:tabLs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953" marR="48953" marT="0" marB="0"/>
                </a:tc>
                <a:tc>
                  <a:txBody>
                    <a:bodyPr/>
                    <a:lstStyle/>
                    <a:p>
                      <a:pPr indent="304800" algn="l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5130800" algn="r"/>
                        </a:tabLst>
                      </a:pPr>
                      <a:r>
                        <a:rPr lang="en-US" sz="1400" kern="100">
                          <a:effectLst/>
                        </a:rPr>
                        <a:t>edge1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953" marR="48953" marT="0" marB="0"/>
                </a:tc>
                <a:tc>
                  <a:txBody>
                    <a:bodyPr/>
                    <a:lstStyle/>
                    <a:p>
                      <a:pPr indent="304800" algn="l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5130800" algn="r"/>
                        </a:tabLst>
                      </a:pPr>
                      <a:r>
                        <a:rPr lang="en-US" sz="1400" kern="100" dirty="0">
                          <a:effectLst/>
                        </a:rPr>
                        <a:t>property1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953" marR="48953" marT="0" marB="0"/>
                </a:tc>
                <a:extLst>
                  <a:ext uri="{0D108BD9-81ED-4DB2-BD59-A6C34878D82A}">
                    <a16:rowId xmlns:a16="http://schemas.microsoft.com/office/drawing/2014/main" val="4243370076"/>
                  </a:ext>
                </a:extLst>
              </a:tr>
              <a:tr h="422004">
                <a:tc>
                  <a:txBody>
                    <a:bodyPr/>
                    <a:lstStyle/>
                    <a:p>
                      <a:pPr indent="304800" algn="l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5130800" algn="r"/>
                        </a:tabLst>
                      </a:pPr>
                      <a:r>
                        <a:rPr lang="en-US" sz="1400" kern="100">
                          <a:effectLst/>
                        </a:rPr>
                        <a:t>vertexid2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953" marR="48953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304800" algn="l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5130800" algn="r"/>
                        </a:tabLst>
                      </a:pPr>
                      <a:r>
                        <a:rPr lang="en-US" sz="1400" kern="100">
                          <a:effectLst/>
                        </a:rPr>
                        <a:t>edge1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953" marR="48953" marT="0" marB="0"/>
                </a:tc>
                <a:tc>
                  <a:txBody>
                    <a:bodyPr/>
                    <a:lstStyle/>
                    <a:p>
                      <a:pPr indent="304800" algn="l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5130800" algn="r"/>
                        </a:tabLst>
                      </a:pPr>
                      <a:r>
                        <a:rPr lang="en-US" sz="1400" kern="100">
                          <a:effectLst/>
                        </a:rPr>
                        <a:t>property1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953" marR="48953" marT="0" marB="0"/>
                </a:tc>
                <a:extLst>
                  <a:ext uri="{0D108BD9-81ED-4DB2-BD59-A6C34878D82A}">
                    <a16:rowId xmlns:a16="http://schemas.microsoft.com/office/drawing/2014/main" val="1954053901"/>
                  </a:ext>
                </a:extLst>
              </a:tr>
              <a:tr h="422004">
                <a:tc>
                  <a:txBody>
                    <a:bodyPr/>
                    <a:lstStyle/>
                    <a:p>
                      <a:pPr indent="304800" algn="l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5130800" algn="r"/>
                        </a:tabLst>
                      </a:pPr>
                      <a:r>
                        <a:rPr lang="en-US" sz="1400" kern="100">
                          <a:effectLst/>
                        </a:rPr>
                        <a:t>vertexid3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953" marR="48953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304800" algn="l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5130800" algn="r"/>
                        </a:tabLst>
                      </a:pPr>
                      <a:r>
                        <a:rPr lang="en-US" sz="1400" kern="100" dirty="0">
                          <a:effectLst/>
                        </a:rPr>
                        <a:t>edge1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953" marR="48953" marT="0" marB="0"/>
                </a:tc>
                <a:tc>
                  <a:txBody>
                    <a:bodyPr/>
                    <a:lstStyle/>
                    <a:p>
                      <a:pPr indent="304800" algn="l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5130800" algn="r"/>
                        </a:tabLst>
                      </a:pPr>
                      <a:r>
                        <a:rPr lang="en-US" sz="1400" kern="100" dirty="0">
                          <a:effectLst/>
                        </a:rPr>
                        <a:t>property1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953" marR="48953" marT="0" marB="0"/>
                </a:tc>
                <a:extLst>
                  <a:ext uri="{0D108BD9-81ED-4DB2-BD59-A6C34878D82A}">
                    <a16:rowId xmlns:a16="http://schemas.microsoft.com/office/drawing/2014/main" val="3582615652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737417" y="5151863"/>
            <a:ext cx="2284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改造重点</a:t>
            </a:r>
            <a:endParaRPr kumimoji="1"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47493" y="5620215"/>
            <a:ext cx="9019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使用了索引优化技术，利用</a:t>
            </a:r>
            <a:r>
              <a:rPr kumimoji="1" lang="en-US" altLang="zh-CN" dirty="0" err="1" smtClean="0"/>
              <a:t>timestamp+vertexid</a:t>
            </a:r>
            <a:r>
              <a:rPr kumimoji="1" lang="zh-CN" altLang="en-US" dirty="0" smtClean="0"/>
              <a:t>的方式设计索引的</a:t>
            </a:r>
            <a:r>
              <a:rPr kumimoji="1" lang="en-US" altLang="zh-CN" dirty="0" err="1" smtClean="0"/>
              <a:t>rowkey</a:t>
            </a:r>
            <a:r>
              <a:rPr kumimoji="1" lang="zh-CN" altLang="en-US" dirty="0" smtClean="0"/>
              <a:t>，存储的时候将索引的</a:t>
            </a:r>
            <a:r>
              <a:rPr kumimoji="1" lang="en-US" altLang="zh-CN" dirty="0" err="1" smtClean="0"/>
              <a:t>rowkey</a:t>
            </a:r>
            <a:r>
              <a:rPr kumimoji="1" lang="zh-CN" altLang="en-US" dirty="0" smtClean="0"/>
              <a:t>排序，同时间的</a:t>
            </a:r>
            <a:r>
              <a:rPr kumimoji="1" lang="en-US" altLang="zh-CN" dirty="0" err="1" smtClean="0"/>
              <a:t>rowkey</a:t>
            </a:r>
            <a:r>
              <a:rPr kumimoji="1" lang="zh-CN" altLang="en-US" dirty="0" smtClean="0"/>
              <a:t>会聚集在一起。按时间区间可以快速检索。</a:t>
            </a:r>
            <a:endParaRPr kumimoji="1" lang="zh-CN" altLang="en-US" dirty="0"/>
          </a:p>
        </p:txBody>
      </p:sp>
      <p:sp>
        <p:nvSpPr>
          <p:cNvPr id="6" name="文本占位符 1"/>
          <p:cNvSpPr txBox="1">
            <a:spLocks/>
          </p:cNvSpPr>
          <p:nvPr/>
        </p:nvSpPr>
        <p:spPr>
          <a:xfrm>
            <a:off x="265305" y="220133"/>
            <a:ext cx="2127376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mtClean="0"/>
              <a:t>PART</a:t>
            </a:r>
            <a:r>
              <a:rPr kumimoji="1" lang="zh-CN" altLang="en-US" smtClean="0"/>
              <a:t> </a:t>
            </a:r>
            <a:r>
              <a:rPr kumimoji="1" lang="en-US" altLang="zh-CN" smtClean="0"/>
              <a:t>TWO</a:t>
            </a:r>
            <a:r>
              <a:rPr kumimoji="1" lang="zh-CN" altLang="en-US" smtClean="0"/>
              <a:t> 研究内容</a:t>
            </a:r>
            <a:endParaRPr kumimoji="1" lang="zh-CN" altLang="en-US" dirty="0"/>
          </a:p>
        </p:txBody>
      </p:sp>
      <p:sp>
        <p:nvSpPr>
          <p:cNvPr id="7" name="文本占位符 1"/>
          <p:cNvSpPr txBox="1">
            <a:spLocks/>
          </p:cNvSpPr>
          <p:nvPr/>
        </p:nvSpPr>
        <p:spPr>
          <a:xfrm>
            <a:off x="2298700" y="220133"/>
            <a:ext cx="8305799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 smtClean="0">
                <a:solidFill>
                  <a:srgbClr val="000000"/>
                </a:solidFill>
                <a:latin typeface="Segoe UI"/>
                <a:ea typeface="微软雅黑"/>
                <a:cs typeface="+mn-cs"/>
              </a:rPr>
              <a:t>磁盘存储</a:t>
            </a:r>
            <a:r>
              <a:rPr lang="zh-CN" altLang="en-US" sz="2800" dirty="0" smtClean="0">
                <a:solidFill>
                  <a:srgbClr val="000000"/>
                </a:solidFill>
                <a:latin typeface="Segoe UI"/>
                <a:ea typeface="微软雅黑"/>
                <a:cs typeface="+mn-cs"/>
              </a:rPr>
              <a:t>（静态图快照获取）</a:t>
            </a:r>
            <a:endParaRPr lang="zh-CN" altLang="en-US" sz="2800" dirty="0">
              <a:solidFill>
                <a:srgbClr val="000000"/>
              </a:solidFill>
              <a:latin typeface="Segoe U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913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583804" y="794266"/>
            <a:ext cx="2107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计算副本的存储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583804" y="3787841"/>
            <a:ext cx="21075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边</a:t>
            </a:r>
            <a:r>
              <a:rPr kumimoji="1"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RDD</a:t>
            </a:r>
            <a:endParaRPr kumimoji="1"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583804" y="1737055"/>
            <a:ext cx="21075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顶点</a:t>
            </a:r>
            <a:r>
              <a:rPr kumimoji="1"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RDD</a:t>
            </a:r>
            <a:endParaRPr kumimoji="1"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90" name="图片 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41" y="794266"/>
            <a:ext cx="7914730" cy="5400649"/>
          </a:xfrm>
          <a:prstGeom prst="rect">
            <a:avLst/>
          </a:prstGeom>
        </p:spPr>
      </p:pic>
      <p:sp>
        <p:nvSpPr>
          <p:cNvPr id="91" name="文本框 90"/>
          <p:cNvSpPr txBox="1"/>
          <p:nvPr/>
        </p:nvSpPr>
        <p:spPr>
          <a:xfrm>
            <a:off x="8731405" y="2106387"/>
            <a:ext cx="272089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顶点</a:t>
            </a:r>
            <a:r>
              <a:rPr kumimoji="1" lang="en-US" altLang="zh-CN" sz="1400" dirty="0" smtClean="0"/>
              <a:t>RDD</a:t>
            </a:r>
            <a:r>
              <a:rPr kumimoji="1" lang="zh-CN" altLang="en-US" sz="1400" dirty="0" smtClean="0"/>
              <a:t>分区包含顶点信息和边分区的路由</a:t>
            </a:r>
            <a:r>
              <a:rPr kumimoji="1" lang="zh-CN" altLang="en-US" sz="1400" dirty="0" smtClean="0"/>
              <a:t>表。</a:t>
            </a:r>
            <a:endParaRPr kumimoji="1" lang="en-US" altLang="zh-CN" sz="1400" dirty="0" smtClean="0"/>
          </a:p>
          <a:p>
            <a:r>
              <a:rPr kumimoji="1" lang="zh-CN" altLang="en-US" sz="1400" dirty="0" smtClean="0"/>
              <a:t>在计算过程中边</a:t>
            </a:r>
            <a:r>
              <a:rPr kumimoji="1" lang="en-US" altLang="zh-CN" sz="1400" dirty="0" smtClean="0"/>
              <a:t>RDD</a:t>
            </a:r>
            <a:r>
              <a:rPr kumimoji="1" lang="zh-CN" altLang="en-US" sz="1400" dirty="0" smtClean="0"/>
              <a:t>需要顶点数据时，顶点</a:t>
            </a:r>
            <a:r>
              <a:rPr kumimoji="1" lang="en-US" altLang="zh-CN" sz="1400" dirty="0" smtClean="0"/>
              <a:t>RDD</a:t>
            </a:r>
            <a:r>
              <a:rPr kumimoji="1" lang="zh-CN" altLang="en-US" sz="1400" dirty="0" smtClean="0"/>
              <a:t>会根据路由表将顶点数据发送到边</a:t>
            </a:r>
            <a:r>
              <a:rPr kumimoji="1" lang="en-US" altLang="zh-CN" sz="1400" dirty="0" smtClean="0"/>
              <a:t>RDD</a:t>
            </a:r>
            <a:r>
              <a:rPr kumimoji="1" lang="zh-CN" altLang="en-US" sz="1400" dirty="0" smtClean="0"/>
              <a:t>分区。</a:t>
            </a:r>
            <a:endParaRPr kumimoji="1" lang="zh-CN" altLang="en-US" sz="1400" dirty="0"/>
          </a:p>
        </p:txBody>
      </p:sp>
      <p:sp>
        <p:nvSpPr>
          <p:cNvPr id="92" name="文本框 91"/>
          <p:cNvSpPr txBox="1"/>
          <p:nvPr/>
        </p:nvSpPr>
        <p:spPr>
          <a:xfrm>
            <a:off x="8731405" y="4159341"/>
            <a:ext cx="2720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边</a:t>
            </a:r>
            <a:r>
              <a:rPr kumimoji="1" lang="en-US" altLang="zh-CN" sz="1400" dirty="0" smtClean="0"/>
              <a:t>RDD</a:t>
            </a:r>
            <a:r>
              <a:rPr kumimoji="1" lang="zh-CN" altLang="en-US" sz="1400" dirty="0" smtClean="0"/>
              <a:t>分区</a:t>
            </a:r>
            <a:r>
              <a:rPr kumimoji="1" lang="zh-CN" altLang="en-US" sz="1400" dirty="0" smtClean="0"/>
              <a:t>包含边的信息，以及两端点</a:t>
            </a:r>
            <a:r>
              <a:rPr kumimoji="1" lang="en-US" altLang="zh-CN" sz="1400" dirty="0" smtClean="0"/>
              <a:t>id</a:t>
            </a:r>
            <a:r>
              <a:rPr kumimoji="1" lang="zh-CN" altLang="en-US" sz="1400" dirty="0" smtClean="0"/>
              <a:t>。</a:t>
            </a:r>
            <a:endParaRPr kumimoji="1" lang="zh-CN" altLang="en-US" sz="1400" dirty="0"/>
          </a:p>
        </p:txBody>
      </p:sp>
      <p:sp>
        <p:nvSpPr>
          <p:cNvPr id="9" name="文本占位符 1"/>
          <p:cNvSpPr txBox="1">
            <a:spLocks/>
          </p:cNvSpPr>
          <p:nvPr/>
        </p:nvSpPr>
        <p:spPr>
          <a:xfrm>
            <a:off x="265305" y="220133"/>
            <a:ext cx="2127376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mtClean="0"/>
              <a:t>PART</a:t>
            </a:r>
            <a:r>
              <a:rPr kumimoji="1" lang="zh-CN" altLang="en-US" smtClean="0"/>
              <a:t> </a:t>
            </a:r>
            <a:r>
              <a:rPr kumimoji="1" lang="en-US" altLang="zh-CN" smtClean="0"/>
              <a:t>TWO</a:t>
            </a:r>
            <a:r>
              <a:rPr kumimoji="1" lang="zh-CN" altLang="en-US" smtClean="0"/>
              <a:t> 研究内容</a:t>
            </a:r>
            <a:endParaRPr kumimoji="1" lang="zh-CN" altLang="en-US" dirty="0"/>
          </a:p>
        </p:txBody>
      </p:sp>
      <p:sp>
        <p:nvSpPr>
          <p:cNvPr id="10" name="文本占位符 1"/>
          <p:cNvSpPr txBox="1">
            <a:spLocks/>
          </p:cNvSpPr>
          <p:nvPr/>
        </p:nvSpPr>
        <p:spPr>
          <a:xfrm>
            <a:off x="2298700" y="220133"/>
            <a:ext cx="8305799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 smtClean="0">
                <a:solidFill>
                  <a:srgbClr val="000000"/>
                </a:solidFill>
                <a:latin typeface="Segoe UI"/>
                <a:ea typeface="微软雅黑"/>
                <a:cs typeface="+mn-cs"/>
              </a:rPr>
              <a:t>计算副本存储</a:t>
            </a:r>
            <a:r>
              <a:rPr lang="zh-CN" altLang="en-US" sz="2800" dirty="0" smtClean="0">
                <a:solidFill>
                  <a:srgbClr val="000000"/>
                </a:solidFill>
                <a:latin typeface="Segoe UI"/>
                <a:ea typeface="微软雅黑"/>
                <a:cs typeface="+mn-cs"/>
              </a:rPr>
              <a:t>（顶点</a:t>
            </a:r>
            <a:r>
              <a:rPr lang="en-US" altLang="zh-CN" sz="2800" dirty="0" smtClean="0">
                <a:solidFill>
                  <a:srgbClr val="000000"/>
                </a:solidFill>
                <a:latin typeface="Segoe UI"/>
                <a:ea typeface="微软雅黑"/>
                <a:cs typeface="+mn-cs"/>
              </a:rPr>
              <a:t>RDD</a:t>
            </a:r>
            <a:r>
              <a:rPr lang="zh-CN" altLang="en-US" sz="2800" dirty="0" smtClean="0">
                <a:solidFill>
                  <a:srgbClr val="000000"/>
                </a:solidFill>
                <a:latin typeface="Segoe UI"/>
                <a:ea typeface="微软雅黑"/>
                <a:cs typeface="+mn-cs"/>
              </a:rPr>
              <a:t>分区和边</a:t>
            </a:r>
            <a:r>
              <a:rPr lang="en-US" altLang="zh-CN" sz="2800" dirty="0" smtClean="0">
                <a:solidFill>
                  <a:srgbClr val="000000"/>
                </a:solidFill>
                <a:latin typeface="Segoe UI"/>
                <a:ea typeface="微软雅黑"/>
                <a:cs typeface="+mn-cs"/>
              </a:rPr>
              <a:t>RDD</a:t>
            </a:r>
            <a:r>
              <a:rPr lang="zh-CN" altLang="en-US" sz="2800" dirty="0" smtClean="0">
                <a:solidFill>
                  <a:srgbClr val="000000"/>
                </a:solidFill>
                <a:latin typeface="Segoe UI"/>
                <a:ea typeface="微软雅黑"/>
                <a:cs typeface="+mn-cs"/>
              </a:rPr>
              <a:t>分区）</a:t>
            </a:r>
            <a:endParaRPr lang="zh-CN" altLang="en-US" sz="2800" dirty="0">
              <a:solidFill>
                <a:srgbClr val="000000"/>
              </a:solidFill>
              <a:latin typeface="Segoe U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329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64" y="992458"/>
            <a:ext cx="7643622" cy="4860493"/>
          </a:xfrm>
          <a:prstGeom prst="rect">
            <a:avLst/>
          </a:prstGeom>
          <a:noFill/>
        </p:spPr>
      </p:pic>
      <p:sp>
        <p:nvSpPr>
          <p:cNvPr id="4" name="文本框 3"/>
          <p:cNvSpPr txBox="1"/>
          <p:nvPr/>
        </p:nvSpPr>
        <p:spPr>
          <a:xfrm>
            <a:off x="8583804" y="1168400"/>
            <a:ext cx="298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主体存储和计算副本的通信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583804" y="2095500"/>
            <a:ext cx="32017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1400" dirty="0" err="1" smtClean="0"/>
              <a:t>TSGraph</a:t>
            </a:r>
            <a:r>
              <a:rPr lang="zh-CN" altLang="en-US" sz="1400" dirty="0" smtClean="0"/>
              <a:t>收到计算任务，会向</a:t>
            </a:r>
            <a:r>
              <a:rPr lang="en-US" altLang="zh-CN" sz="1400" dirty="0" smtClean="0"/>
              <a:t>HDFS</a:t>
            </a:r>
            <a:r>
              <a:rPr lang="zh-CN" altLang="en-US" sz="1400" dirty="0" smtClean="0"/>
              <a:t>导出计算所需的数据。向</a:t>
            </a:r>
            <a:r>
              <a:rPr lang="en-US" altLang="zh-CN" sz="1400" dirty="0" err="1" smtClean="0"/>
              <a:t>RabbitMQ</a:t>
            </a:r>
            <a:r>
              <a:rPr lang="zh-CN" altLang="en-US" sz="1400" dirty="0" smtClean="0"/>
              <a:t>提交计算任务。</a:t>
            </a:r>
            <a:endParaRPr lang="en-US" altLang="zh-CN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smtClean="0"/>
              <a:t>Spark</a:t>
            </a:r>
            <a:r>
              <a:rPr lang="zh-CN" altLang="en-US" sz="1400" dirty="0" smtClean="0"/>
              <a:t>会定期从</a:t>
            </a:r>
            <a:r>
              <a:rPr lang="en-US" altLang="zh-CN" sz="1400" dirty="0" err="1" smtClean="0"/>
              <a:t>RabbitMQ</a:t>
            </a:r>
            <a:r>
              <a:rPr lang="zh-CN" altLang="en-US" sz="1400" dirty="0" smtClean="0"/>
              <a:t>中取出计算任务，然后从</a:t>
            </a:r>
            <a:r>
              <a:rPr lang="en-US" altLang="zh-CN" sz="1400" dirty="0" smtClean="0"/>
              <a:t>HDFS</a:t>
            </a:r>
            <a:r>
              <a:rPr lang="zh-CN" altLang="en-US" sz="1400" dirty="0" smtClean="0"/>
              <a:t>读入数据。</a:t>
            </a:r>
            <a:endParaRPr lang="en-US" altLang="zh-CN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smtClean="0"/>
              <a:t>Spark</a:t>
            </a:r>
            <a:r>
              <a:rPr lang="zh-CN" altLang="en-US" sz="1400" dirty="0" smtClean="0"/>
              <a:t>计算结束后会向</a:t>
            </a:r>
            <a:r>
              <a:rPr lang="en-US" altLang="zh-CN" sz="1400" dirty="0" err="1" smtClean="0"/>
              <a:t>RabbitMQ</a:t>
            </a:r>
            <a:r>
              <a:rPr lang="zh-CN" altLang="en-US" sz="1400" dirty="0" smtClean="0"/>
              <a:t>返回计算完成信息。同时将计算结果写回</a:t>
            </a:r>
            <a:r>
              <a:rPr lang="en-US" altLang="zh-CN" sz="1400" dirty="0" smtClean="0"/>
              <a:t>HDFS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err="1" smtClean="0"/>
              <a:t>TSGraph</a:t>
            </a:r>
            <a:r>
              <a:rPr lang="zh-CN" altLang="en-US" sz="1400" dirty="0" smtClean="0"/>
              <a:t>会定期从</a:t>
            </a:r>
            <a:r>
              <a:rPr lang="en-US" altLang="zh-CN" sz="1400" dirty="0" err="1" smtClean="0"/>
              <a:t>RabbitMQ</a:t>
            </a:r>
            <a:r>
              <a:rPr lang="zh-CN" altLang="en-US" sz="1400" dirty="0" smtClean="0"/>
              <a:t>中读取计算完成消息，然后从</a:t>
            </a:r>
            <a:r>
              <a:rPr lang="en-US" altLang="zh-CN" sz="1400" dirty="0" smtClean="0"/>
              <a:t>HDFS</a:t>
            </a:r>
            <a:r>
              <a:rPr lang="zh-CN" altLang="en-US" sz="1400" dirty="0" smtClean="0"/>
              <a:t>中拉取计算结果。</a:t>
            </a:r>
            <a:endParaRPr lang="en-US" altLang="zh-CN" sz="1400" dirty="0" smtClean="0"/>
          </a:p>
          <a:p>
            <a:pPr marL="342900" indent="-342900">
              <a:buFont typeface="+mj-lt"/>
              <a:buAutoNum type="arabicPeriod"/>
            </a:pPr>
            <a:endParaRPr lang="zh-CN" altLang="en-US" sz="1400" dirty="0"/>
          </a:p>
        </p:txBody>
      </p:sp>
      <p:sp>
        <p:nvSpPr>
          <p:cNvPr id="6" name="文本占位符 1"/>
          <p:cNvSpPr txBox="1">
            <a:spLocks/>
          </p:cNvSpPr>
          <p:nvPr/>
        </p:nvSpPr>
        <p:spPr>
          <a:xfrm>
            <a:off x="265305" y="220133"/>
            <a:ext cx="2127376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mtClean="0"/>
              <a:t>PART</a:t>
            </a:r>
            <a:r>
              <a:rPr kumimoji="1" lang="zh-CN" altLang="en-US" smtClean="0"/>
              <a:t> </a:t>
            </a:r>
            <a:r>
              <a:rPr kumimoji="1" lang="en-US" altLang="zh-CN" smtClean="0"/>
              <a:t>TWO</a:t>
            </a:r>
            <a:r>
              <a:rPr kumimoji="1" lang="zh-CN" altLang="en-US" smtClean="0"/>
              <a:t> 研究内容</a:t>
            </a:r>
            <a:endParaRPr kumimoji="1" lang="zh-CN" altLang="en-US" dirty="0"/>
          </a:p>
        </p:txBody>
      </p:sp>
      <p:sp>
        <p:nvSpPr>
          <p:cNvPr id="7" name="文本占位符 1"/>
          <p:cNvSpPr txBox="1">
            <a:spLocks/>
          </p:cNvSpPr>
          <p:nvPr/>
        </p:nvSpPr>
        <p:spPr>
          <a:xfrm>
            <a:off x="2298700" y="220133"/>
            <a:ext cx="8305799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 smtClean="0">
                <a:solidFill>
                  <a:srgbClr val="000000"/>
                </a:solidFill>
                <a:latin typeface="Segoe UI"/>
                <a:ea typeface="微软雅黑"/>
                <a:cs typeface="+mn-cs"/>
              </a:rPr>
              <a:t>主体存储和计算副本通信模型</a:t>
            </a:r>
            <a:endParaRPr lang="zh-CN" altLang="en-US" sz="2800" dirty="0">
              <a:solidFill>
                <a:srgbClr val="000000"/>
              </a:solidFill>
              <a:latin typeface="Segoe U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930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PART TWO </a:t>
            </a:r>
            <a:r>
              <a:rPr lang="zh-CN" altLang="en-US" dirty="0" smtClean="0"/>
              <a:t>研究内容</a:t>
            </a:r>
            <a:endParaRPr lang="zh-CN" altLang="en-US" dirty="0"/>
          </a:p>
        </p:txBody>
      </p:sp>
      <p:pic>
        <p:nvPicPr>
          <p:cNvPr id="3" name="图片 2" descr="C:\Users\zhzy\Pictures\大同步通信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95" y="1308100"/>
            <a:ext cx="8166509" cy="50292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8826500" y="1168400"/>
            <a:ext cx="294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并行计算框架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26500" y="1765300"/>
            <a:ext cx="2946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/>
              <a:t>主要由一个</a:t>
            </a:r>
            <a:r>
              <a:rPr lang="en-US" altLang="zh-CN" sz="1400" dirty="0" smtClean="0"/>
              <a:t>Master</a:t>
            </a:r>
            <a:r>
              <a:rPr lang="zh-CN" altLang="en-US" sz="1400" dirty="0" smtClean="0"/>
              <a:t>和若干个</a:t>
            </a:r>
            <a:r>
              <a:rPr lang="en-US" altLang="zh-CN" sz="1400" dirty="0" smtClean="0"/>
              <a:t>Worker</a:t>
            </a:r>
            <a:r>
              <a:rPr lang="zh-CN" altLang="en-US" sz="1400" dirty="0" smtClean="0"/>
              <a:t>组成</a:t>
            </a:r>
            <a:endParaRPr lang="en-US" altLang="zh-CN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/>
              <a:t>每个</a:t>
            </a:r>
            <a:r>
              <a:rPr lang="en-US" altLang="zh-CN" sz="1400" dirty="0" smtClean="0"/>
              <a:t>Worker</a:t>
            </a:r>
            <a:r>
              <a:rPr lang="zh-CN" altLang="en-US" sz="1400" dirty="0" smtClean="0"/>
              <a:t>存储着大图分割后的子图在本机上</a:t>
            </a:r>
            <a:endParaRPr lang="en-US" altLang="zh-CN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/>
              <a:t>计算</a:t>
            </a:r>
            <a:r>
              <a:rPr lang="zh-CN" altLang="en-US" sz="1400" dirty="0" smtClean="0"/>
              <a:t>过程中</a:t>
            </a:r>
            <a:r>
              <a:rPr lang="en-US" altLang="zh-CN" sz="1400" dirty="0" smtClean="0"/>
              <a:t>Worker</a:t>
            </a:r>
            <a:r>
              <a:rPr lang="zh-CN" altLang="en-US" sz="1400" dirty="0" smtClean="0"/>
              <a:t>会先各自进行本地计算</a:t>
            </a:r>
            <a:endParaRPr lang="en-US" altLang="zh-CN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/>
              <a:t>各个</a:t>
            </a:r>
            <a:r>
              <a:rPr lang="en-US" altLang="zh-CN" sz="1400" dirty="0" smtClean="0"/>
              <a:t>Worker</a:t>
            </a:r>
            <a:r>
              <a:rPr lang="zh-CN" altLang="en-US" sz="1400" dirty="0" smtClean="0"/>
              <a:t>节点计算完成之后再进行整体同步</a:t>
            </a:r>
            <a:endParaRPr lang="zh-CN" altLang="en-US" sz="1400" dirty="0"/>
          </a:p>
        </p:txBody>
      </p:sp>
      <p:sp>
        <p:nvSpPr>
          <p:cNvPr id="6" name="文本占位符 1"/>
          <p:cNvSpPr txBox="1">
            <a:spLocks/>
          </p:cNvSpPr>
          <p:nvPr/>
        </p:nvSpPr>
        <p:spPr>
          <a:xfrm>
            <a:off x="2298700" y="220133"/>
            <a:ext cx="8305799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 smtClean="0">
                <a:solidFill>
                  <a:srgbClr val="000000"/>
                </a:solidFill>
                <a:latin typeface="Segoe UI"/>
                <a:ea typeface="微软雅黑"/>
                <a:cs typeface="+mn-cs"/>
              </a:rPr>
              <a:t>分布式动态图算法并行框架</a:t>
            </a:r>
            <a:endParaRPr lang="zh-CN" altLang="en-US" sz="2800" dirty="0">
              <a:solidFill>
                <a:srgbClr val="000000"/>
              </a:solidFill>
              <a:latin typeface="Segoe U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284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PART TWO </a:t>
            </a:r>
            <a:r>
              <a:rPr lang="zh-CN" altLang="en-US" dirty="0" smtClean="0"/>
              <a:t>研究内容</a:t>
            </a:r>
            <a:endParaRPr lang="zh-CN" altLang="en-US" dirty="0"/>
          </a:p>
        </p:txBody>
      </p:sp>
      <p:pic>
        <p:nvPicPr>
          <p:cNvPr id="3" name="图片 2" descr="C:\Users\zhzy\Pictures\大bsp详细计算模型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503" y="698500"/>
            <a:ext cx="8244349" cy="54003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8940799" y="1308100"/>
            <a:ext cx="294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边分割整体同步模型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940799" y="1905000"/>
            <a:ext cx="2946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大图以边分割的方式分割成不同的子图，存放在</a:t>
            </a:r>
            <a:r>
              <a:rPr lang="en-US" altLang="zh-CN" sz="1400" dirty="0" smtClean="0"/>
              <a:t>Worker</a:t>
            </a:r>
            <a:r>
              <a:rPr lang="zh-CN" altLang="en-US" sz="1400" dirty="0" smtClean="0"/>
              <a:t>上，每个被分割的边会在不同的</a:t>
            </a:r>
            <a:r>
              <a:rPr lang="en-US" altLang="zh-CN" sz="1400" dirty="0" smtClean="0"/>
              <a:t>Worker</a:t>
            </a:r>
            <a:r>
              <a:rPr lang="zh-CN" altLang="en-US" sz="1400" dirty="0" smtClean="0"/>
              <a:t>上各保存一份。</a:t>
            </a:r>
            <a:endParaRPr lang="zh-CN" altLang="en-US" sz="1400" dirty="0"/>
          </a:p>
        </p:txBody>
      </p:sp>
      <p:sp>
        <p:nvSpPr>
          <p:cNvPr id="6" name="文本占位符 1"/>
          <p:cNvSpPr txBox="1">
            <a:spLocks/>
          </p:cNvSpPr>
          <p:nvPr/>
        </p:nvSpPr>
        <p:spPr>
          <a:xfrm>
            <a:off x="2298700" y="220133"/>
            <a:ext cx="8305799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 smtClean="0">
                <a:solidFill>
                  <a:srgbClr val="000000"/>
                </a:solidFill>
                <a:latin typeface="Segoe UI"/>
                <a:ea typeface="微软雅黑"/>
                <a:cs typeface="+mn-cs"/>
              </a:rPr>
              <a:t>分布式动态图算法边分割并行模型</a:t>
            </a:r>
            <a:endParaRPr lang="zh-CN" altLang="en-US" sz="2800" dirty="0">
              <a:solidFill>
                <a:srgbClr val="000000"/>
              </a:solidFill>
              <a:latin typeface="Segoe U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336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CONTENTS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1328764" y="4167892"/>
            <a:ext cx="1846774" cy="455476"/>
          </a:xfrm>
        </p:spPr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选题</a:t>
            </a:r>
            <a:r>
              <a:rPr lang="zh-CN" altLang="en-US" dirty="0" smtClean="0">
                <a:solidFill>
                  <a:srgbClr val="000000"/>
                </a:solidFill>
                <a:latin typeface="Segoe UI"/>
                <a:ea typeface="微软雅黑" charset="0"/>
              </a:rPr>
              <a:t>背景</a:t>
            </a:r>
            <a:endParaRPr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1328763" y="4623368"/>
            <a:ext cx="1846774" cy="455476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PART</a:t>
            </a:r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Segoe UI"/>
                <a:ea typeface="微软雅黑" charset="0"/>
              </a:rPr>
              <a:t>ONE</a:t>
            </a:r>
            <a:endParaRPr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6"/>
          </p:nvPr>
        </p:nvSpPr>
        <p:spPr>
          <a:xfrm>
            <a:off x="4003495" y="4180985"/>
            <a:ext cx="1846774" cy="455476"/>
          </a:xfrm>
        </p:spPr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研究</a:t>
            </a:r>
            <a:r>
              <a:rPr lang="zh-CN" altLang="en-US" dirty="0" smtClean="0">
                <a:solidFill>
                  <a:srgbClr val="000000"/>
                </a:solidFill>
                <a:latin typeface="Segoe UI"/>
                <a:ea typeface="微软雅黑" charset="0"/>
              </a:rPr>
              <a:t>内容</a:t>
            </a:r>
            <a:endParaRPr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7"/>
          </p:nvPr>
        </p:nvSpPr>
        <p:spPr>
          <a:xfrm>
            <a:off x="4003495" y="4636461"/>
            <a:ext cx="1846774" cy="455476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PART</a:t>
            </a:r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Segoe UI"/>
                <a:ea typeface="微软雅黑" charset="0"/>
              </a:rPr>
              <a:t>TWO</a:t>
            </a:r>
            <a:endParaRPr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0"/>
          </p:nvPr>
        </p:nvSpPr>
        <p:spPr>
          <a:xfrm>
            <a:off x="6686279" y="4167892"/>
            <a:ext cx="1846774" cy="455476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latin typeface="Segoe UI"/>
                <a:ea typeface="微软雅黑" charset="0"/>
              </a:rPr>
              <a:t>性能分析</a:t>
            </a:r>
            <a:endParaRPr kumimoji="1"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21"/>
          </p:nvPr>
        </p:nvSpPr>
        <p:spPr>
          <a:xfrm>
            <a:off x="6682252" y="4623368"/>
            <a:ext cx="1846774" cy="455476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PART</a:t>
            </a:r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Segoe UI"/>
                <a:ea typeface="微软雅黑" charset="0"/>
              </a:rPr>
              <a:t>THREE</a:t>
            </a:r>
            <a:endParaRPr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22"/>
          </p:nvPr>
        </p:nvSpPr>
        <p:spPr>
          <a:xfrm>
            <a:off x="9150862" y="4180985"/>
            <a:ext cx="1846774" cy="455476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latin typeface="Segoe UI"/>
                <a:ea typeface="微软雅黑" charset="0"/>
              </a:rPr>
              <a:t>系统展示</a:t>
            </a:r>
            <a:endParaRPr kumimoji="1"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23"/>
          </p:nvPr>
        </p:nvSpPr>
        <p:spPr>
          <a:xfrm>
            <a:off x="9150861" y="4636461"/>
            <a:ext cx="1846774" cy="455476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PART</a:t>
            </a:r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Segoe UI"/>
                <a:ea typeface="微软雅黑" charset="0"/>
              </a:rPr>
              <a:t>FOUR</a:t>
            </a:r>
            <a:endParaRPr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709078" y="5015342"/>
            <a:ext cx="1083718" cy="60756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 smtClea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394362" y="5029808"/>
            <a:ext cx="1083718" cy="60756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 smtClea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112453" y="5015342"/>
            <a:ext cx="1083718" cy="60756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 smtClea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589414" y="5029808"/>
            <a:ext cx="1083718" cy="60756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 smtClea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265304" y="220133"/>
            <a:ext cx="4513173" cy="389467"/>
          </a:xfrm>
        </p:spPr>
        <p:txBody>
          <a:bodyPr/>
          <a:lstStyle/>
          <a:p>
            <a:r>
              <a:rPr lang="zh-CN" altLang="zh-CN" dirty="0"/>
              <a:t>基于分布式图计算的大规模网络分析系统的</a:t>
            </a:r>
            <a:r>
              <a:rPr lang="zh-CN" altLang="zh-CN" dirty="0" smtClean="0"/>
              <a:t>研究</a:t>
            </a:r>
            <a:endParaRPr lang="en-US" altLang="zh-CN" dirty="0">
              <a:latin typeface="Segoe UI"/>
              <a:ea typeface="微软雅黑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989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C:\Users\zhzy\Pictures\大图BSP详细计算模型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739" y="853480"/>
            <a:ext cx="7787148" cy="545882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8826500" y="1168400"/>
            <a:ext cx="294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点分割整体同步模型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26500" y="1765300"/>
            <a:ext cx="2946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大图以点分割的方式存放在不同的</a:t>
            </a:r>
            <a:r>
              <a:rPr lang="en-US" altLang="zh-CN" sz="1400" dirty="0" smtClean="0"/>
              <a:t>Worker</a:t>
            </a:r>
            <a:r>
              <a:rPr lang="zh-CN" altLang="en-US" sz="1400" dirty="0" smtClean="0"/>
              <a:t>上。被分割的点会在一个</a:t>
            </a:r>
            <a:r>
              <a:rPr lang="en-US" altLang="zh-CN" sz="1400" dirty="0" smtClean="0"/>
              <a:t>Worker</a:t>
            </a:r>
            <a:r>
              <a:rPr lang="zh-CN" altLang="en-US" sz="1400" dirty="0" smtClean="0"/>
              <a:t>上保存一</a:t>
            </a:r>
            <a:r>
              <a:rPr lang="en-US" altLang="zh-CN" sz="1400" dirty="0" err="1" smtClean="0"/>
              <a:t>MainStore</a:t>
            </a:r>
            <a:r>
              <a:rPr lang="zh-CN" altLang="en-US" sz="1400" dirty="0" smtClean="0"/>
              <a:t>，在其他</a:t>
            </a:r>
            <a:r>
              <a:rPr lang="en-US" altLang="zh-CN" sz="1400" dirty="0" smtClean="0"/>
              <a:t>Worker</a:t>
            </a:r>
            <a:r>
              <a:rPr lang="zh-CN" altLang="en-US" sz="1400" dirty="0" smtClean="0"/>
              <a:t>上保存一个</a:t>
            </a:r>
            <a:r>
              <a:rPr lang="en-US" altLang="zh-CN" sz="1400" dirty="0" smtClean="0"/>
              <a:t>Replica</a:t>
            </a:r>
            <a:r>
              <a:rPr lang="zh-CN" altLang="en-US" sz="1400" dirty="0" smtClean="0"/>
              <a:t>。</a:t>
            </a:r>
            <a:endParaRPr lang="zh-CN" altLang="en-US" sz="1400" dirty="0"/>
          </a:p>
        </p:txBody>
      </p:sp>
      <p:sp>
        <p:nvSpPr>
          <p:cNvPr id="6" name="文本占位符 1"/>
          <p:cNvSpPr txBox="1">
            <a:spLocks/>
          </p:cNvSpPr>
          <p:nvPr/>
        </p:nvSpPr>
        <p:spPr>
          <a:xfrm>
            <a:off x="265305" y="220133"/>
            <a:ext cx="2127376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mtClean="0"/>
              <a:t>PART</a:t>
            </a:r>
            <a:r>
              <a:rPr kumimoji="1" lang="zh-CN" altLang="en-US" smtClean="0"/>
              <a:t> </a:t>
            </a:r>
            <a:r>
              <a:rPr kumimoji="1" lang="en-US" altLang="zh-CN" smtClean="0"/>
              <a:t>TWO</a:t>
            </a:r>
            <a:r>
              <a:rPr kumimoji="1" lang="zh-CN" altLang="en-US" smtClean="0"/>
              <a:t> 研究内容</a:t>
            </a:r>
            <a:endParaRPr kumimoji="1" lang="zh-CN" altLang="en-US" dirty="0"/>
          </a:p>
        </p:txBody>
      </p:sp>
      <p:sp>
        <p:nvSpPr>
          <p:cNvPr id="7" name="文本占位符 1"/>
          <p:cNvSpPr txBox="1">
            <a:spLocks/>
          </p:cNvSpPr>
          <p:nvPr/>
        </p:nvSpPr>
        <p:spPr>
          <a:xfrm>
            <a:off x="2298700" y="220133"/>
            <a:ext cx="8305799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 smtClean="0">
                <a:solidFill>
                  <a:srgbClr val="000000"/>
                </a:solidFill>
                <a:latin typeface="Segoe UI"/>
                <a:ea typeface="微软雅黑"/>
                <a:cs typeface="+mn-cs"/>
              </a:rPr>
              <a:t>分布式动态图算法点分隔并行模型</a:t>
            </a:r>
            <a:endParaRPr lang="zh-CN" altLang="en-US" sz="2800" dirty="0">
              <a:solidFill>
                <a:srgbClr val="000000"/>
              </a:solidFill>
              <a:latin typeface="Segoe U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561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C:\Users\zhzy\Pictures\算法流程图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487" y="609600"/>
            <a:ext cx="6209071" cy="601242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8293100" y="1397000"/>
            <a:ext cx="317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动态算法的重点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204200" y="2197100"/>
            <a:ext cx="34417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1400" dirty="0"/>
              <a:t>触发</a:t>
            </a:r>
            <a:r>
              <a:rPr lang="zh-CN" altLang="en-US" sz="1400" dirty="0" smtClean="0"/>
              <a:t>式计算，一般是从两个图快照之间的差异部分开始触发。</a:t>
            </a:r>
            <a:endParaRPr lang="en-US" altLang="zh-CN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/>
              <a:t>差异</a:t>
            </a:r>
            <a:r>
              <a:rPr lang="zh-CN" altLang="en-US" sz="1400" dirty="0" smtClean="0"/>
              <a:t>化更新，发生改变（新增的）的节点往往和图中未改变的（原有的）节点更新方式不一样。</a:t>
            </a:r>
            <a:endParaRPr lang="en-US" altLang="zh-CN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/>
              <a:t>衰减</a:t>
            </a:r>
            <a:r>
              <a:rPr lang="zh-CN" altLang="en-US" sz="1400" dirty="0" smtClean="0"/>
              <a:t>式传播，每个节点对周围节点的影像都有一个阈值，小于阈值则不会造成影响。</a:t>
            </a:r>
            <a:endParaRPr lang="en-US" altLang="zh-CN" sz="1400" dirty="0" smtClean="0"/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6" name="文本占位符 1"/>
          <p:cNvSpPr txBox="1">
            <a:spLocks/>
          </p:cNvSpPr>
          <p:nvPr/>
        </p:nvSpPr>
        <p:spPr>
          <a:xfrm>
            <a:off x="265305" y="220133"/>
            <a:ext cx="2127376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mtClean="0"/>
              <a:t>PART</a:t>
            </a:r>
            <a:r>
              <a:rPr kumimoji="1" lang="zh-CN" altLang="en-US" smtClean="0"/>
              <a:t> </a:t>
            </a:r>
            <a:r>
              <a:rPr kumimoji="1" lang="en-US" altLang="zh-CN" smtClean="0"/>
              <a:t>TWO</a:t>
            </a:r>
            <a:r>
              <a:rPr kumimoji="1" lang="zh-CN" altLang="en-US" smtClean="0"/>
              <a:t> 研究内容</a:t>
            </a:r>
            <a:endParaRPr kumimoji="1" lang="zh-CN" altLang="en-US" dirty="0"/>
          </a:p>
        </p:txBody>
      </p:sp>
      <p:sp>
        <p:nvSpPr>
          <p:cNvPr id="7" name="文本占位符 1"/>
          <p:cNvSpPr txBox="1">
            <a:spLocks/>
          </p:cNvSpPr>
          <p:nvPr/>
        </p:nvSpPr>
        <p:spPr>
          <a:xfrm>
            <a:off x="2298700" y="220133"/>
            <a:ext cx="8305799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 smtClean="0">
                <a:solidFill>
                  <a:srgbClr val="000000"/>
                </a:solidFill>
                <a:latin typeface="Segoe UI"/>
                <a:ea typeface="微软雅黑"/>
                <a:cs typeface="+mn-cs"/>
              </a:rPr>
              <a:t>分布式动态图算法的研究与实现</a:t>
            </a:r>
            <a:endParaRPr lang="zh-CN" altLang="en-US" sz="2800" dirty="0">
              <a:solidFill>
                <a:srgbClr val="000000"/>
              </a:solidFill>
              <a:latin typeface="Segoe U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920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C:\Users\zhzy\Pictures\增量图模型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620" y="1250746"/>
            <a:ext cx="4772168" cy="458674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1460500" y="1149866"/>
            <a:ext cx="367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</a:rPr>
              <a:t>PageRank</a:t>
            </a:r>
            <a:r>
              <a:rPr lang="zh-CN" altLang="en-US" dirty="0" smtClean="0">
                <a:solidFill>
                  <a:schemeClr val="accent2"/>
                </a:solidFill>
              </a:rPr>
              <a:t>动态计算示例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1460500" y="1816100"/>
                <a:ext cx="4368800" cy="353943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400" i="1" smtClean="0"/>
                        </m:ctrlPr>
                      </m:sSubPr>
                      <m:e>
                        <m:r>
                          <a:rPr lang="en-US" altLang="zh-CN" sz="1400" i="1"/>
                          <m:t>𝐺</m:t>
                        </m:r>
                      </m:e>
                      <m:sub>
                        <m:r>
                          <a:rPr lang="en-US" altLang="zh-CN" sz="1400"/>
                          <m:t>1</m:t>
                        </m:r>
                      </m:sub>
                    </m:sSub>
                  </m:oMath>
                </a14:m>
                <a:r>
                  <a:rPr lang="zh-CN" altLang="zh-CN" sz="14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1400"/>
                      <m:t>{</m:t>
                    </m:r>
                    <m:r>
                      <m:rPr>
                        <m:sty m:val="p"/>
                      </m:rPr>
                      <a:rPr lang="en-US" altLang="zh-CN" sz="1400"/>
                      <m:t>A</m:t>
                    </m:r>
                    <m:r>
                      <a:rPr lang="en-US" altLang="zh-CN" sz="1400"/>
                      <m:t>,</m:t>
                    </m:r>
                    <m:r>
                      <m:rPr>
                        <m:sty m:val="p"/>
                      </m:rPr>
                      <a:rPr lang="en-US" altLang="zh-CN" sz="1400"/>
                      <m:t>B</m:t>
                    </m:r>
                    <m:r>
                      <a:rPr lang="en-US" altLang="zh-CN" sz="1400"/>
                      <m:t>,</m:t>
                    </m:r>
                    <m:r>
                      <m:rPr>
                        <m:sty m:val="p"/>
                      </m:rPr>
                      <a:rPr lang="en-US" altLang="zh-CN" sz="1400"/>
                      <m:t>C</m:t>
                    </m:r>
                    <m:r>
                      <a:rPr lang="en-US" altLang="zh-CN" sz="1400"/>
                      <m:t>,</m:t>
                    </m:r>
                    <m:r>
                      <m:rPr>
                        <m:sty m:val="p"/>
                      </m:rPr>
                      <a:rPr lang="en-US" altLang="zh-CN" sz="1400"/>
                      <m:t>D</m:t>
                    </m:r>
                    <m:r>
                      <a:rPr lang="en-US" altLang="zh-CN" sz="1400"/>
                      <m:t>,</m:t>
                    </m:r>
                    <m:r>
                      <m:rPr>
                        <m:sty m:val="p"/>
                      </m:rPr>
                      <a:rPr lang="en-US" altLang="zh-CN" sz="1400"/>
                      <m:t>E</m:t>
                    </m:r>
                    <m:r>
                      <a:rPr lang="en-US" altLang="zh-CN" sz="1400"/>
                      <m:t>,</m:t>
                    </m:r>
                    <m:r>
                      <m:rPr>
                        <m:sty m:val="p"/>
                      </m:rPr>
                      <a:rPr lang="en-US" altLang="zh-CN" sz="1400"/>
                      <m:t>F</m:t>
                    </m:r>
                    <m:r>
                      <a:rPr lang="en-US" altLang="zh-CN" sz="1400"/>
                      <m:t>}</m:t>
                    </m:r>
                  </m:oMath>
                </a14:m>
                <a:endParaRPr lang="en-US" altLang="zh-CN" sz="14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400" i="1"/>
                        </m:ctrlPr>
                      </m:sSubPr>
                      <m:e>
                        <m:r>
                          <a:rPr lang="en-US" altLang="zh-CN" sz="1400" i="1"/>
                          <m:t>𝐺</m:t>
                        </m:r>
                      </m:e>
                      <m:sub>
                        <m:r>
                          <a:rPr lang="en-US" altLang="zh-CN" sz="1400"/>
                          <m:t>2</m:t>
                        </m:r>
                      </m:sub>
                    </m:sSub>
                  </m:oMath>
                </a14:m>
                <a:r>
                  <a:rPr lang="zh-CN" altLang="zh-CN" sz="1400" dirty="0"/>
                  <a:t>时刻新增了节点</a:t>
                </a:r>
                <a14:m>
                  <m:oMath xmlns:m="http://schemas.openxmlformats.org/officeDocument/2006/math">
                    <m:r>
                      <a:rPr lang="en-US" altLang="zh-CN" sz="1400"/>
                      <m:t>{</m:t>
                    </m:r>
                    <m:r>
                      <m:rPr>
                        <m:sty m:val="p"/>
                      </m:rPr>
                      <a:rPr lang="en-US" altLang="zh-CN" sz="1400"/>
                      <m:t>G</m:t>
                    </m:r>
                    <m:r>
                      <a:rPr lang="en-US" altLang="zh-CN" sz="1400"/>
                      <m:t>,</m:t>
                    </m:r>
                    <m:r>
                      <m:rPr>
                        <m:sty m:val="p"/>
                      </m:rPr>
                      <a:rPr lang="en-US" altLang="zh-CN" sz="1400"/>
                      <m:t>H</m:t>
                    </m:r>
                    <m:r>
                      <a:rPr lang="en-US" altLang="zh-CN" sz="1400"/>
                      <m:t>}</m:t>
                    </m:r>
                  </m:oMath>
                </a14:m>
                <a:r>
                  <a:rPr lang="zh-CN" altLang="zh-CN" sz="1400" dirty="0"/>
                  <a:t>，新增了边</a:t>
                </a:r>
                <a14:m>
                  <m:oMath xmlns:m="http://schemas.openxmlformats.org/officeDocument/2006/math">
                    <m:r>
                      <a:rPr lang="en-US" altLang="zh-CN" sz="1400"/>
                      <m:t>{</m:t>
                    </m:r>
                    <m:r>
                      <m:rPr>
                        <m:sty m:val="p"/>
                      </m:rPr>
                      <a:rPr lang="en-US" altLang="zh-CN" sz="1400"/>
                      <m:t>c</m:t>
                    </m:r>
                    <m:r>
                      <a:rPr lang="en-US" altLang="zh-CN" sz="1400"/>
                      <m:t>,</m:t>
                    </m:r>
                    <m:r>
                      <m:rPr>
                        <m:sty m:val="p"/>
                      </m:rPr>
                      <a:rPr lang="en-US" altLang="zh-CN" sz="1400"/>
                      <m:t>d</m:t>
                    </m:r>
                    <m:r>
                      <a:rPr lang="en-US" altLang="zh-CN" sz="1400"/>
                      <m:t>,</m:t>
                    </m:r>
                    <m:r>
                      <m:rPr>
                        <m:sty m:val="p"/>
                      </m:rPr>
                      <a:rPr lang="en-US" altLang="zh-CN" sz="1400"/>
                      <m:t>e</m:t>
                    </m:r>
                    <m:r>
                      <a:rPr lang="en-US" altLang="zh-CN" sz="1400"/>
                      <m:t>}</m:t>
                    </m:r>
                  </m:oMath>
                </a14:m>
                <a:r>
                  <a:rPr lang="zh-CN" altLang="zh-CN" sz="1400" dirty="0"/>
                  <a:t>，而且减少了节点</a:t>
                </a:r>
                <a14:m>
                  <m:oMath xmlns:m="http://schemas.openxmlformats.org/officeDocument/2006/math">
                    <m:r>
                      <a:rPr lang="en-US" altLang="zh-CN" sz="1400"/>
                      <m:t>{</m:t>
                    </m:r>
                    <m:r>
                      <m:rPr>
                        <m:sty m:val="p"/>
                      </m:rPr>
                      <a:rPr lang="en-US" altLang="zh-CN" sz="1400"/>
                      <m:t>F</m:t>
                    </m:r>
                    <m:r>
                      <a:rPr lang="en-US" altLang="zh-CN" sz="1400"/>
                      <m:t>}</m:t>
                    </m:r>
                  </m:oMath>
                </a14:m>
                <a:r>
                  <a:rPr lang="zh-CN" altLang="zh-CN" sz="1400" dirty="0" smtClean="0"/>
                  <a:t>，减少</a:t>
                </a:r>
                <a:r>
                  <a:rPr lang="zh-CN" altLang="zh-CN" sz="1400" dirty="0"/>
                  <a:t>了边</a:t>
                </a:r>
                <a14:m>
                  <m:oMath xmlns:m="http://schemas.openxmlformats.org/officeDocument/2006/math">
                    <m:r>
                      <a:rPr lang="en-US" altLang="zh-CN" sz="1400"/>
                      <m:t>{</m:t>
                    </m:r>
                    <m:r>
                      <m:rPr>
                        <m:sty m:val="p"/>
                      </m:rPr>
                      <a:rPr lang="en-US" altLang="zh-CN" sz="1400"/>
                      <m:t>a</m:t>
                    </m:r>
                    <m:r>
                      <a:rPr lang="en-US" altLang="zh-CN" sz="1400"/>
                      <m:t>,</m:t>
                    </m:r>
                    <m:r>
                      <m:rPr>
                        <m:sty m:val="p"/>
                      </m:rPr>
                      <a:rPr lang="en-US" altLang="zh-CN" sz="1400"/>
                      <m:t>b</m:t>
                    </m:r>
                    <m:r>
                      <a:rPr lang="en-US" altLang="zh-CN" sz="1400"/>
                      <m:t>}</m:t>
                    </m:r>
                  </m:oMath>
                </a14:m>
                <a:endParaRPr lang="en-US" altLang="zh-CN" sz="14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140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400"/>
                          <m:t>G</m:t>
                        </m:r>
                        <m:r>
                          <a:rPr lang="en-US" altLang="zh-CN" sz="1400"/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400"/>
                          <m:t>H</m:t>
                        </m:r>
                        <m:r>
                          <a:rPr lang="en-US" altLang="zh-CN" sz="1400"/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400"/>
                          <m:t>F</m:t>
                        </m:r>
                        <m:r>
                          <a:rPr lang="en-US" altLang="zh-CN" sz="1400"/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400"/>
                          <m:t>a</m:t>
                        </m:r>
                        <m:r>
                          <a:rPr lang="en-US" altLang="zh-CN" sz="1400"/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400"/>
                          <m:t>b</m:t>
                        </m:r>
                        <m:r>
                          <a:rPr lang="en-US" altLang="zh-CN" sz="1400"/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400"/>
                          <m:t>c</m:t>
                        </m:r>
                        <m:r>
                          <a:rPr lang="en-US" altLang="zh-CN" sz="1400"/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400"/>
                          <m:t>d</m:t>
                        </m:r>
                        <m:r>
                          <a:rPr lang="en-US" altLang="zh-CN" sz="1400"/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400"/>
                          <m:t>e</m:t>
                        </m:r>
                      </m:e>
                    </m:d>
                  </m:oMath>
                </a14:m>
                <a:r>
                  <a:rPr lang="en-US" altLang="zh-CN" sz="1400" dirty="0" smtClean="0"/>
                  <a:t> -&gt; </a:t>
                </a:r>
                <a:r>
                  <a:rPr lang="zh-CN" altLang="zh-CN" sz="14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1400"/>
                      <m:t>{</m:t>
                    </m:r>
                    <m:r>
                      <m:rPr>
                        <m:sty m:val="p"/>
                      </m:rPr>
                      <a:rPr lang="en-US" altLang="zh-CN" sz="1400"/>
                      <m:t>A</m:t>
                    </m:r>
                    <m:r>
                      <a:rPr lang="en-US" altLang="zh-CN" sz="1400"/>
                      <m:t>,</m:t>
                    </m:r>
                    <m:r>
                      <m:rPr>
                        <m:sty m:val="p"/>
                      </m:rPr>
                      <a:rPr lang="en-US" altLang="zh-CN" sz="1400"/>
                      <m:t>B</m:t>
                    </m:r>
                    <m:r>
                      <a:rPr lang="en-US" altLang="zh-CN" sz="1400"/>
                      <m:t>,</m:t>
                    </m:r>
                    <m:r>
                      <m:rPr>
                        <m:sty m:val="p"/>
                      </m:rPr>
                      <a:rPr lang="en-US" altLang="zh-CN" sz="1400"/>
                      <m:t>D</m:t>
                    </m:r>
                    <m:r>
                      <a:rPr lang="en-US" altLang="zh-CN" sz="1400"/>
                      <m:t>}</m:t>
                    </m:r>
                  </m:oMath>
                </a14:m>
                <a:endParaRPr lang="en-US" altLang="zh-CN" sz="14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zh-CN" sz="1400" dirty="0" smtClean="0"/>
                  <a:t>节点</a:t>
                </a:r>
                <a:r>
                  <a:rPr lang="en-US" altLang="zh-CN" sz="1400" dirty="0"/>
                  <a:t>F</a:t>
                </a:r>
                <a:r>
                  <a:rPr lang="zh-CN" altLang="zh-CN" sz="1400" dirty="0"/>
                  <a:t>以及边</a:t>
                </a:r>
                <a14:m>
                  <m:oMath xmlns:m="http://schemas.openxmlformats.org/officeDocument/2006/math">
                    <m:r>
                      <a:rPr lang="en-US" altLang="zh-CN" sz="1400"/>
                      <m:t>{</m:t>
                    </m:r>
                    <m:r>
                      <m:rPr>
                        <m:sty m:val="p"/>
                      </m:rPr>
                      <a:rPr lang="en-US" altLang="zh-CN" sz="1400"/>
                      <m:t>a</m:t>
                    </m:r>
                    <m:r>
                      <a:rPr lang="en-US" altLang="zh-CN" sz="1400"/>
                      <m:t>,</m:t>
                    </m:r>
                    <m:r>
                      <m:rPr>
                        <m:sty m:val="p"/>
                      </m:rPr>
                      <a:rPr lang="en-US" altLang="zh-CN" sz="1400"/>
                      <m:t>b</m:t>
                    </m:r>
                    <m:r>
                      <a:rPr lang="en-US" altLang="zh-CN" sz="1400"/>
                      <m:t>}</m:t>
                    </m:r>
                  </m:oMath>
                </a14:m>
                <a:r>
                  <a:rPr lang="zh-CN" altLang="zh-CN" sz="1400" dirty="0"/>
                  <a:t>的消失主要影响到节点</a:t>
                </a:r>
                <a14:m>
                  <m:oMath xmlns:m="http://schemas.openxmlformats.org/officeDocument/2006/math">
                    <m:r>
                      <a:rPr lang="en-US" altLang="zh-CN" sz="1400"/>
                      <m:t>{</m:t>
                    </m:r>
                    <m:r>
                      <m:rPr>
                        <m:sty m:val="p"/>
                      </m:rPr>
                      <a:rPr lang="en-US" altLang="zh-CN" sz="1400"/>
                      <m:t>A</m:t>
                    </m:r>
                    <m:r>
                      <a:rPr lang="en-US" altLang="zh-CN" sz="1400"/>
                      <m:t>,</m:t>
                    </m:r>
                    <m:r>
                      <m:rPr>
                        <m:sty m:val="p"/>
                      </m:rPr>
                      <a:rPr lang="en-US" altLang="zh-CN" sz="1400"/>
                      <m:t>B</m:t>
                    </m:r>
                    <m:r>
                      <a:rPr lang="en-US" altLang="zh-CN" sz="1400"/>
                      <m:t>}</m:t>
                    </m:r>
                  </m:oMath>
                </a14:m>
                <a:r>
                  <a:rPr lang="zh-CN" altLang="zh-CN" sz="1400" dirty="0"/>
                  <a:t>，对于节点</a:t>
                </a:r>
                <a:r>
                  <a:rPr lang="en-US" altLang="zh-CN" sz="1400" dirty="0"/>
                  <a:t>A</a:t>
                </a:r>
                <a:r>
                  <a:rPr lang="zh-CN" altLang="zh-CN" sz="1400" dirty="0"/>
                  <a:t>来说，</a:t>
                </a:r>
                <a:r>
                  <a:rPr lang="en-US" altLang="zh-CN" sz="1400" dirty="0"/>
                  <a:t>A</a:t>
                </a:r>
                <a:r>
                  <a:rPr lang="zh-CN" altLang="zh-CN" sz="1400" dirty="0"/>
                  <a:t>需要减去来自节点</a:t>
                </a:r>
                <a:r>
                  <a:rPr lang="en-US" altLang="zh-CN" sz="1400" dirty="0"/>
                  <a:t>F</a:t>
                </a:r>
                <a:r>
                  <a:rPr lang="zh-CN" altLang="zh-CN" sz="1400" dirty="0"/>
                  <a:t>的重要性贡献，然后</a:t>
                </a:r>
                <a:r>
                  <a:rPr lang="en-US" altLang="zh-CN" sz="1400" dirty="0"/>
                  <a:t>A</a:t>
                </a:r>
                <a:r>
                  <a:rPr lang="zh-CN" altLang="zh-CN" sz="1400" dirty="0"/>
                  <a:t>用新的重要性值和旧的重要性值比较，如果阈值大于</a:t>
                </a:r>
                <a:r>
                  <a:rPr lang="en-US" altLang="zh-CN" sz="1400" dirty="0" err="1"/>
                  <a:t>detla</a:t>
                </a:r>
                <a:r>
                  <a:rPr lang="zh-CN" altLang="zh-CN" sz="1400" dirty="0"/>
                  <a:t>则进一步将影响力传递到</a:t>
                </a:r>
                <a14:m>
                  <m:oMath xmlns:m="http://schemas.openxmlformats.org/officeDocument/2006/math">
                    <m:r>
                      <a:rPr lang="en-US" altLang="zh-CN" sz="1400"/>
                      <m:t>{</m:t>
                    </m:r>
                    <m:r>
                      <m:rPr>
                        <m:sty m:val="p"/>
                      </m:rPr>
                      <a:rPr lang="en-US" altLang="zh-CN" sz="1400"/>
                      <m:t>B</m:t>
                    </m:r>
                    <m:r>
                      <a:rPr lang="en-US" altLang="zh-CN" sz="1400"/>
                      <m:t>,</m:t>
                    </m:r>
                    <m:r>
                      <m:rPr>
                        <m:sty m:val="p"/>
                      </m:rPr>
                      <a:rPr lang="en-US" altLang="zh-CN" sz="1400"/>
                      <m:t>D</m:t>
                    </m:r>
                    <m:r>
                      <a:rPr lang="en-US" altLang="zh-CN" sz="1400"/>
                      <m:t>}</m:t>
                    </m:r>
                  </m:oMath>
                </a14:m>
                <a:r>
                  <a:rPr lang="zh-CN" altLang="zh-CN" sz="1400" dirty="0" smtClean="0"/>
                  <a:t>。</a:t>
                </a:r>
                <a:endParaRPr lang="en-US" altLang="zh-CN" sz="14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zh-CN" sz="1400" dirty="0" smtClean="0"/>
                  <a:t>对于</a:t>
                </a:r>
                <a:r>
                  <a:rPr lang="zh-CN" altLang="zh-CN" sz="1400" dirty="0"/>
                  <a:t>节点</a:t>
                </a:r>
                <a:r>
                  <a:rPr lang="en-US" altLang="zh-CN" sz="1400" dirty="0"/>
                  <a:t>B</a:t>
                </a:r>
                <a:r>
                  <a:rPr lang="zh-CN" altLang="zh-CN" sz="1400" dirty="0"/>
                  <a:t>的影响则是</a:t>
                </a:r>
                <a:r>
                  <a:rPr lang="en-US" altLang="zh-CN" sz="1400" dirty="0"/>
                  <a:t>B</a:t>
                </a:r>
                <a:r>
                  <a:rPr lang="zh-CN" altLang="zh-CN" sz="1400" dirty="0"/>
                  <a:t>将要重新划分影响力的传递，将原先传递到</a:t>
                </a:r>
                <a:r>
                  <a:rPr lang="en-US" altLang="zh-CN" sz="1400" dirty="0"/>
                  <a:t>F</a:t>
                </a:r>
                <a:r>
                  <a:rPr lang="zh-CN" altLang="zh-CN" sz="1400" dirty="0"/>
                  <a:t>的影响力也传递到</a:t>
                </a:r>
                <a:r>
                  <a:rPr lang="en-US" altLang="zh-CN" sz="1400" dirty="0" smtClean="0"/>
                  <a:t>C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zh-CN" sz="1400" dirty="0" smtClean="0"/>
                  <a:t>节点</a:t>
                </a:r>
                <a14:m>
                  <m:oMath xmlns:m="http://schemas.openxmlformats.org/officeDocument/2006/math">
                    <m:r>
                      <a:rPr lang="en-US" altLang="zh-CN" sz="1400"/>
                      <m:t>{</m:t>
                    </m:r>
                    <m:r>
                      <m:rPr>
                        <m:sty m:val="p"/>
                      </m:rPr>
                      <a:rPr lang="en-US" altLang="zh-CN" sz="1400"/>
                      <m:t>G</m:t>
                    </m:r>
                    <m:r>
                      <a:rPr lang="en-US" altLang="zh-CN" sz="1400"/>
                      <m:t>,</m:t>
                    </m:r>
                    <m:r>
                      <m:rPr>
                        <m:sty m:val="p"/>
                      </m:rPr>
                      <a:rPr lang="en-US" altLang="zh-CN" sz="1400"/>
                      <m:t>F</m:t>
                    </m:r>
                    <m:r>
                      <a:rPr lang="en-US" altLang="zh-CN" sz="1400"/>
                      <m:t>}</m:t>
                    </m:r>
                  </m:oMath>
                </a14:m>
                <a:r>
                  <a:rPr lang="zh-CN" altLang="zh-CN" sz="1400" dirty="0"/>
                  <a:t>的增加和边</a:t>
                </a:r>
                <a14:m>
                  <m:oMath xmlns:m="http://schemas.openxmlformats.org/officeDocument/2006/math">
                    <m:r>
                      <a:rPr lang="en-US" altLang="zh-CN" sz="1400"/>
                      <m:t>{</m:t>
                    </m:r>
                    <m:r>
                      <m:rPr>
                        <m:sty m:val="p"/>
                      </m:rPr>
                      <a:rPr lang="en-US" altLang="zh-CN" sz="1400"/>
                      <m:t>c</m:t>
                    </m:r>
                    <m:r>
                      <a:rPr lang="en-US" altLang="zh-CN" sz="1400"/>
                      <m:t>,</m:t>
                    </m:r>
                    <m:r>
                      <m:rPr>
                        <m:sty m:val="p"/>
                      </m:rPr>
                      <a:rPr lang="en-US" altLang="zh-CN" sz="1400"/>
                      <m:t>d</m:t>
                    </m:r>
                    <m:r>
                      <a:rPr lang="en-US" altLang="zh-CN" sz="1400"/>
                      <m:t>,</m:t>
                    </m:r>
                    <m:r>
                      <m:rPr>
                        <m:sty m:val="p"/>
                      </m:rPr>
                      <a:rPr lang="en-US" altLang="zh-CN" sz="1400"/>
                      <m:t>e</m:t>
                    </m:r>
                    <m:r>
                      <a:rPr lang="en-US" altLang="zh-CN" sz="1400"/>
                      <m:t>}</m:t>
                    </m:r>
                  </m:oMath>
                </a14:m>
                <a:r>
                  <a:rPr lang="zh-CN" altLang="zh-CN" sz="1400" dirty="0"/>
                  <a:t>的增加则主要影响到节点</a:t>
                </a:r>
                <a14:m>
                  <m:oMath xmlns:m="http://schemas.openxmlformats.org/officeDocument/2006/math">
                    <m:r>
                      <a:rPr lang="en-US" altLang="zh-CN" sz="1400"/>
                      <m:t>{</m:t>
                    </m:r>
                    <m:r>
                      <m:rPr>
                        <m:sty m:val="p"/>
                      </m:rPr>
                      <a:rPr lang="en-US" altLang="zh-CN" sz="1400"/>
                      <m:t>B</m:t>
                    </m:r>
                    <m:r>
                      <a:rPr lang="en-US" altLang="zh-CN" sz="1400"/>
                      <m:t>,</m:t>
                    </m:r>
                    <m:r>
                      <m:rPr>
                        <m:sty m:val="p"/>
                      </m:rPr>
                      <a:rPr lang="en-US" altLang="zh-CN" sz="1400"/>
                      <m:t>D</m:t>
                    </m:r>
                    <m:r>
                      <a:rPr lang="en-US" altLang="zh-CN" sz="1400"/>
                      <m:t>}</m:t>
                    </m:r>
                  </m:oMath>
                </a14:m>
                <a:r>
                  <a:rPr lang="zh-CN" altLang="zh-CN" sz="1400" dirty="0"/>
                  <a:t>，对于节点</a:t>
                </a:r>
                <a:r>
                  <a:rPr lang="en-US" altLang="zh-CN" sz="1400" dirty="0"/>
                  <a:t>B</a:t>
                </a:r>
                <a:r>
                  <a:rPr lang="zh-CN" altLang="zh-CN" sz="1400" dirty="0"/>
                  <a:t>来说，主要是接收从节点</a:t>
                </a:r>
                <a:r>
                  <a:rPr lang="en-US" altLang="zh-CN" sz="1400" dirty="0"/>
                  <a:t>G</a:t>
                </a:r>
                <a:r>
                  <a:rPr lang="zh-CN" altLang="zh-CN" sz="1400" dirty="0"/>
                  <a:t>经由边</a:t>
                </a:r>
                <a:r>
                  <a:rPr lang="en-US" altLang="zh-CN" sz="1400" dirty="0"/>
                  <a:t>c</a:t>
                </a:r>
                <a:r>
                  <a:rPr lang="zh-CN" altLang="zh-CN" sz="1400" dirty="0"/>
                  <a:t>传递过来的影响力，变化值高于</a:t>
                </a:r>
                <a:r>
                  <a:rPr lang="en-US" altLang="zh-CN" sz="1400" dirty="0" err="1"/>
                  <a:t>detala</a:t>
                </a:r>
                <a:r>
                  <a:rPr lang="zh-CN" altLang="zh-CN" sz="1400" dirty="0"/>
                  <a:t>则要进一步传播。对于节点</a:t>
                </a:r>
                <a:r>
                  <a:rPr lang="en-US" altLang="zh-CN" sz="1400" dirty="0"/>
                  <a:t>D</a:t>
                </a:r>
                <a:r>
                  <a:rPr lang="zh-CN" altLang="zh-CN" sz="1400" dirty="0"/>
                  <a:t>来说，需要将自身的影响力传递给</a:t>
                </a:r>
                <a:r>
                  <a:rPr lang="en-US" altLang="zh-CN" sz="1400" dirty="0" smtClean="0"/>
                  <a:t>H</a:t>
                </a:r>
                <a:endParaRPr lang="zh-CN" altLang="zh-CN" sz="1400" dirty="0"/>
              </a:p>
              <a:p>
                <a:endParaRPr lang="zh-CN" altLang="en-US" sz="1400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500" y="1816100"/>
                <a:ext cx="4368800" cy="3539430"/>
              </a:xfrm>
              <a:prstGeom prst="rect">
                <a:avLst/>
              </a:prstGeom>
              <a:blipFill>
                <a:blip r:embed="rId3"/>
                <a:stretch>
                  <a:fillRect l="-279" r="-44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占位符 1"/>
          <p:cNvSpPr txBox="1">
            <a:spLocks/>
          </p:cNvSpPr>
          <p:nvPr/>
        </p:nvSpPr>
        <p:spPr>
          <a:xfrm>
            <a:off x="265305" y="220133"/>
            <a:ext cx="2127376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mtClean="0"/>
              <a:t>PART</a:t>
            </a:r>
            <a:r>
              <a:rPr kumimoji="1" lang="zh-CN" altLang="en-US" smtClean="0"/>
              <a:t> </a:t>
            </a:r>
            <a:r>
              <a:rPr kumimoji="1" lang="en-US" altLang="zh-CN" smtClean="0"/>
              <a:t>TWO</a:t>
            </a:r>
            <a:r>
              <a:rPr kumimoji="1" lang="zh-CN" altLang="en-US" smtClean="0"/>
              <a:t> 研究内容</a:t>
            </a:r>
            <a:endParaRPr kumimoji="1" lang="zh-CN" altLang="en-US" dirty="0"/>
          </a:p>
        </p:txBody>
      </p:sp>
      <p:sp>
        <p:nvSpPr>
          <p:cNvPr id="9" name="文本占位符 1"/>
          <p:cNvSpPr txBox="1">
            <a:spLocks/>
          </p:cNvSpPr>
          <p:nvPr/>
        </p:nvSpPr>
        <p:spPr>
          <a:xfrm>
            <a:off x="2298700" y="220133"/>
            <a:ext cx="8305799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 smtClean="0">
                <a:solidFill>
                  <a:srgbClr val="000000"/>
                </a:solidFill>
                <a:latin typeface="Segoe UI"/>
                <a:ea typeface="微软雅黑"/>
                <a:cs typeface="+mn-cs"/>
              </a:rPr>
              <a:t>PageRank</a:t>
            </a:r>
            <a:r>
              <a:rPr lang="zh-CN" altLang="en-US" sz="2800" dirty="0" smtClean="0">
                <a:solidFill>
                  <a:srgbClr val="000000"/>
                </a:solidFill>
                <a:latin typeface="Segoe UI"/>
                <a:ea typeface="微软雅黑"/>
                <a:cs typeface="+mn-cs"/>
              </a:rPr>
              <a:t>动态图算法执行过程</a:t>
            </a:r>
            <a:endParaRPr lang="zh-CN" altLang="en-US" sz="2800" dirty="0">
              <a:solidFill>
                <a:srgbClr val="000000"/>
              </a:solidFill>
              <a:latin typeface="Segoe U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775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性能分析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THREE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89817" y="4381144"/>
            <a:ext cx="2412366" cy="113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PART THREE </a:t>
            </a:r>
            <a:r>
              <a:rPr lang="zh-CN" altLang="en-US" dirty="0" smtClean="0"/>
              <a:t>研究结论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460423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03300" y="4037568"/>
            <a:ext cx="302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性能指标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04900" y="4406900"/>
            <a:ext cx="9499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1.</a:t>
            </a:r>
            <a:r>
              <a:rPr lang="zh-CN" altLang="en-US" sz="1400" dirty="0" smtClean="0"/>
              <a:t>算法收敛速度</a:t>
            </a:r>
            <a:endParaRPr lang="en-US" altLang="zh-CN" sz="1400" dirty="0" smtClean="0"/>
          </a:p>
          <a:p>
            <a:r>
              <a:rPr lang="en-US" altLang="zh-CN" sz="1400" dirty="0" smtClean="0"/>
              <a:t>2.</a:t>
            </a:r>
            <a:r>
              <a:rPr lang="zh-CN" altLang="en-US" sz="1400" dirty="0" smtClean="0"/>
              <a:t>算法运行时间</a:t>
            </a:r>
            <a:endParaRPr lang="en-US" altLang="zh-CN" sz="1400" dirty="0" smtClean="0"/>
          </a:p>
          <a:p>
            <a:r>
              <a:rPr lang="en-US" altLang="zh-CN" sz="1400" dirty="0" smtClean="0"/>
              <a:t>3.</a:t>
            </a:r>
            <a:r>
              <a:rPr lang="zh-CN" altLang="en-US" sz="1400" dirty="0" smtClean="0"/>
              <a:t>算法的</a:t>
            </a:r>
            <a:r>
              <a:rPr lang="zh-CN" altLang="en-US" sz="1400" dirty="0"/>
              <a:t>准确度</a:t>
            </a:r>
            <a:endParaRPr lang="zh-CN" altLang="en-US" sz="1400" dirty="0"/>
          </a:p>
        </p:txBody>
      </p:sp>
      <p:sp>
        <p:nvSpPr>
          <p:cNvPr id="10" name="文本框 9"/>
          <p:cNvSpPr txBox="1"/>
          <p:nvPr/>
        </p:nvSpPr>
        <p:spPr>
          <a:xfrm>
            <a:off x="1003300" y="952181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实验说明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04900" y="1306337"/>
            <a:ext cx="93091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1400" dirty="0"/>
              <a:t>斯坦福大学的</a:t>
            </a:r>
            <a:r>
              <a:rPr lang="en-US" altLang="zh-CN" sz="1400" dirty="0"/>
              <a:t>SNAP</a:t>
            </a:r>
            <a:r>
              <a:rPr lang="zh-CN" altLang="en-US" sz="1400" dirty="0"/>
              <a:t>数据集</a:t>
            </a:r>
            <a:endParaRPr lang="en-US" altLang="zh-CN" sz="1400" dirty="0"/>
          </a:p>
          <a:p>
            <a:pPr marL="342900" indent="-342900">
              <a:buFont typeface="+mj-lt"/>
              <a:buAutoNum type="arabicPeriod"/>
            </a:pPr>
            <a:r>
              <a:rPr lang="zh-CN" altLang="zh-CN" sz="1400" dirty="0"/>
              <a:t>四个节点的集群上运行，每个计算节点的配置为</a:t>
            </a:r>
            <a:r>
              <a:rPr lang="en-US" altLang="zh-CN" sz="1400" dirty="0"/>
              <a:t>64 GB DDR3</a:t>
            </a:r>
            <a:r>
              <a:rPr lang="zh-CN" altLang="zh-CN" sz="1400" dirty="0"/>
              <a:t>内存和</a:t>
            </a:r>
            <a:r>
              <a:rPr lang="en-US" altLang="zh-CN" sz="1400" dirty="0"/>
              <a:t>3.10 GHz Intel Xeon E3-1220 v2 </a:t>
            </a:r>
            <a:r>
              <a:rPr lang="en-US" altLang="zh-CN" sz="1400" dirty="0" smtClean="0"/>
              <a:t>CPU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/>
              <a:t>动态式算法和全量静态式算法比较，比较</a:t>
            </a:r>
            <a:r>
              <a:rPr lang="zh-CN" altLang="en-US" sz="1400" dirty="0" smtClean="0"/>
              <a:t>平台本文的计算平台为</a:t>
            </a:r>
            <a:r>
              <a:rPr lang="en-US" altLang="zh-CN" sz="1400" dirty="0"/>
              <a:t>Spark </a:t>
            </a:r>
            <a:r>
              <a:rPr lang="en-US" altLang="zh-CN" sz="1400" dirty="0" err="1"/>
              <a:t>GraphX</a:t>
            </a:r>
            <a:r>
              <a:rPr lang="zh-CN" altLang="en-US" sz="1400" dirty="0"/>
              <a:t>。</a:t>
            </a:r>
            <a:endParaRPr lang="en-US" altLang="zh-CN" sz="1400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232021"/>
              </p:ext>
            </p:extLst>
          </p:nvPr>
        </p:nvGraphicFramePr>
        <p:xfrm>
          <a:off x="1219200" y="2220036"/>
          <a:ext cx="7150100" cy="16266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7094">
                  <a:extLst>
                    <a:ext uri="{9D8B030D-6E8A-4147-A177-3AD203B41FA5}">
                      <a16:colId xmlns:a16="http://schemas.microsoft.com/office/drawing/2014/main" val="2772691253"/>
                    </a:ext>
                  </a:extLst>
                </a:gridCol>
                <a:gridCol w="1787094">
                  <a:extLst>
                    <a:ext uri="{9D8B030D-6E8A-4147-A177-3AD203B41FA5}">
                      <a16:colId xmlns:a16="http://schemas.microsoft.com/office/drawing/2014/main" val="3211520111"/>
                    </a:ext>
                  </a:extLst>
                </a:gridCol>
                <a:gridCol w="1787956">
                  <a:extLst>
                    <a:ext uri="{9D8B030D-6E8A-4147-A177-3AD203B41FA5}">
                      <a16:colId xmlns:a16="http://schemas.microsoft.com/office/drawing/2014/main" val="609411042"/>
                    </a:ext>
                  </a:extLst>
                </a:gridCol>
                <a:gridCol w="1787956">
                  <a:extLst>
                    <a:ext uri="{9D8B030D-6E8A-4147-A177-3AD203B41FA5}">
                      <a16:colId xmlns:a16="http://schemas.microsoft.com/office/drawing/2014/main" val="3200839168"/>
                    </a:ext>
                  </a:extLst>
                </a:gridCol>
              </a:tblGrid>
              <a:tr h="325327">
                <a:tc>
                  <a:txBody>
                    <a:bodyPr/>
                    <a:lstStyle/>
                    <a:p>
                      <a:pPr marR="133350" algn="ctr" fontAlgn="base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数据集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33350" algn="ctr" fontAlgn="base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 dirty="0">
                          <a:effectLst/>
                        </a:rPr>
                        <a:t>类型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33350" algn="ctr" fontAlgn="base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 dirty="0">
                          <a:effectLst/>
                        </a:rPr>
                        <a:t>节点数目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33350" algn="ctr" fontAlgn="base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边数目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6508730"/>
                  </a:ext>
                </a:extLst>
              </a:tr>
              <a:tr h="325327">
                <a:tc>
                  <a:txBody>
                    <a:bodyPr/>
                    <a:lstStyle/>
                    <a:p>
                      <a:pPr marR="133350" algn="ctr" fontAlgn="base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wiki-Vote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33350" algn="ctr" fontAlgn="base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 dirty="0">
                          <a:effectLst/>
                        </a:rPr>
                        <a:t>有向图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33350" algn="ctr" fontAlgn="base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   7715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33350" algn="ctr" fontAlgn="base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   1036892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4549674"/>
                  </a:ext>
                </a:extLst>
              </a:tr>
              <a:tr h="325327">
                <a:tc>
                  <a:txBody>
                    <a:bodyPr/>
                    <a:lstStyle/>
                    <a:p>
                      <a:pPr marR="133350" indent="228600" algn="ctr" fontAlgn="base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soc-Slashdot0811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33350" algn="ctr" fontAlgn="base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 dirty="0">
                          <a:effectLst/>
                        </a:rPr>
                        <a:t>有向图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33350" indent="228600" algn="ctr" fontAlgn="base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i-FI" sz="900" kern="0" dirty="0">
                          <a:effectLst/>
                        </a:rPr>
                        <a:t>77360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33350" indent="228600" algn="ctr" fontAlgn="base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r-FR" sz="900" kern="0">
                          <a:effectLst/>
                        </a:rPr>
                        <a:t>905468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351016"/>
                  </a:ext>
                </a:extLst>
              </a:tr>
              <a:tr h="325327">
                <a:tc>
                  <a:txBody>
                    <a:bodyPr/>
                    <a:lstStyle/>
                    <a:p>
                      <a:pPr marR="133350" indent="228600" algn="ctr" fontAlgn="base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email-EuAll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33350" algn="ctr" fontAlgn="base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有向图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33350" indent="228600" algn="ctr" fontAlgn="base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265,009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33350" indent="228600" algn="ctr" fontAlgn="base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is-IS" sz="900" kern="0">
                          <a:effectLst/>
                        </a:rPr>
                        <a:t>420,045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3452744"/>
                  </a:ext>
                </a:extLst>
              </a:tr>
              <a:tr h="325327">
                <a:tc>
                  <a:txBody>
                    <a:bodyPr/>
                    <a:lstStyle/>
                    <a:p>
                      <a:pPr marR="133350" indent="228600" algn="ctr" fontAlgn="base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web-Google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33350" algn="ctr" fontAlgn="base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有向图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33350" indent="228600" algn="ctr" fontAlgn="base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fi-FI" sz="900" kern="0" dirty="0">
                          <a:effectLst/>
                        </a:rPr>
                        <a:t>875,713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33350" indent="228600" algn="ctr" fontAlgn="base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is-IS" sz="900" kern="0" dirty="0">
                          <a:effectLst/>
                        </a:rPr>
                        <a:t>5,105,039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66027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66610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PART THREE </a:t>
            </a:r>
            <a:r>
              <a:rPr lang="zh-CN" altLang="en-US" dirty="0" smtClean="0"/>
              <a:t>研究结论</a:t>
            </a:r>
            <a:endParaRPr lang="zh-CN" altLang="en-US" dirty="0"/>
          </a:p>
        </p:txBody>
      </p:sp>
      <p:pic>
        <p:nvPicPr>
          <p:cNvPr id="3" name="图片 2" descr="C:\Users\zhzy\Pictures\Figure_1(1)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355" y="1035008"/>
            <a:ext cx="7329949" cy="516545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8915400" y="2616958"/>
            <a:ext cx="218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实验</a:t>
            </a:r>
            <a:r>
              <a:rPr lang="zh-CN" altLang="en-US" dirty="0" smtClean="0">
                <a:solidFill>
                  <a:schemeClr val="accent2"/>
                </a:solidFill>
              </a:rPr>
              <a:t>结果</a:t>
            </a:r>
            <a:r>
              <a:rPr lang="en-US" altLang="zh-CN" dirty="0" smtClean="0">
                <a:solidFill>
                  <a:schemeClr val="accent2"/>
                </a:solidFill>
              </a:rPr>
              <a:t>-</a:t>
            </a:r>
            <a:r>
              <a:rPr lang="zh-CN" altLang="en-US" dirty="0" smtClean="0">
                <a:solidFill>
                  <a:schemeClr val="accent2"/>
                </a:solidFill>
              </a:rPr>
              <a:t>效果说明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004300" y="3194292"/>
            <a:ext cx="27432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1400" dirty="0"/>
              <a:t>收敛</a:t>
            </a:r>
            <a:r>
              <a:rPr lang="zh-CN" altLang="en-US" sz="1400" dirty="0" smtClean="0"/>
              <a:t>速度大大提升</a:t>
            </a:r>
            <a:endParaRPr lang="en-US" altLang="zh-CN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/>
              <a:t>除了</a:t>
            </a:r>
            <a:r>
              <a:rPr lang="en-US" altLang="zh-CN" sz="1400" dirty="0" smtClean="0"/>
              <a:t>wiki-vote</a:t>
            </a:r>
            <a:r>
              <a:rPr lang="zh-CN" altLang="en-US" sz="1400" dirty="0" smtClean="0"/>
              <a:t>数据集上效果不明显，其他的收敛速度基本都提升了三倍左右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915400" y="4357230"/>
            <a:ext cx="1669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实验结果</a:t>
            </a:r>
            <a:r>
              <a:rPr lang="en-US" altLang="zh-CN" dirty="0" smtClean="0">
                <a:solidFill>
                  <a:schemeClr val="accent2"/>
                </a:solidFill>
              </a:rPr>
              <a:t>-</a:t>
            </a:r>
            <a:r>
              <a:rPr lang="zh-CN" altLang="en-US" dirty="0" smtClean="0">
                <a:solidFill>
                  <a:schemeClr val="accent2"/>
                </a:solidFill>
              </a:rPr>
              <a:t>结论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004300" y="4828893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增量式计算可以有效地提升算法执行效率</a:t>
            </a:r>
            <a:endParaRPr lang="zh-CN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8826500" y="98233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实验说明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915400" y="1351669"/>
            <a:ext cx="29717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/>
              <a:t>初始</a:t>
            </a:r>
            <a:r>
              <a:rPr lang="en-US" altLang="zh-CN" sz="1400" dirty="0" smtClean="0"/>
              <a:t>50%</a:t>
            </a:r>
            <a:r>
              <a:rPr lang="zh-CN" altLang="en-US" sz="1400" dirty="0" smtClean="0"/>
              <a:t>的节点，每次</a:t>
            </a:r>
            <a:r>
              <a:rPr lang="en-US" altLang="zh-CN" sz="1400" dirty="0" smtClean="0"/>
              <a:t>12%</a:t>
            </a:r>
            <a:r>
              <a:rPr lang="zh-CN" altLang="en-US" sz="1400" dirty="0" smtClean="0"/>
              <a:t>的增量规模进行计算。</a:t>
            </a:r>
            <a:endParaRPr lang="en-US" altLang="zh-CN" sz="1400" dirty="0" smtClean="0"/>
          </a:p>
          <a:p>
            <a:pPr marL="342900" indent="-342900">
              <a:buFont typeface="+mj-lt"/>
              <a:buAutoNum type="arabicPeriod"/>
            </a:pPr>
            <a:endParaRPr lang="zh-CN" altLang="en-US" sz="1400" dirty="0"/>
          </a:p>
        </p:txBody>
      </p:sp>
      <p:sp>
        <p:nvSpPr>
          <p:cNvPr id="10" name="文本占位符 1"/>
          <p:cNvSpPr txBox="1">
            <a:spLocks/>
          </p:cNvSpPr>
          <p:nvPr/>
        </p:nvSpPr>
        <p:spPr>
          <a:xfrm>
            <a:off x="2298700" y="220133"/>
            <a:ext cx="8305799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 smtClean="0">
                <a:solidFill>
                  <a:srgbClr val="000000"/>
                </a:solidFill>
                <a:latin typeface="Segoe UI"/>
                <a:ea typeface="微软雅黑"/>
                <a:cs typeface="+mn-cs"/>
              </a:rPr>
              <a:t>PageRank</a:t>
            </a:r>
            <a:r>
              <a:rPr lang="zh-CN" altLang="en-US" sz="2800" dirty="0" smtClean="0">
                <a:solidFill>
                  <a:srgbClr val="000000"/>
                </a:solidFill>
                <a:latin typeface="Segoe UI"/>
                <a:ea typeface="微软雅黑"/>
                <a:cs typeface="+mn-cs"/>
              </a:rPr>
              <a:t>动态图算法性能评估</a:t>
            </a:r>
            <a:endParaRPr lang="zh-CN" altLang="en-US" sz="2800" dirty="0">
              <a:solidFill>
                <a:srgbClr val="000000"/>
              </a:solidFill>
              <a:latin typeface="Segoe U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561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PART THREE </a:t>
            </a:r>
            <a:r>
              <a:rPr lang="zh-CN" altLang="en-US" dirty="0" smtClean="0"/>
              <a:t>研究结论</a:t>
            </a:r>
            <a:endParaRPr lang="zh-CN" altLang="en-US" dirty="0"/>
          </a:p>
        </p:txBody>
      </p:sp>
      <p:pic>
        <p:nvPicPr>
          <p:cNvPr id="4" name="图片 3" descr="C:\Users\zhzy\Pictures\Figure_1(2)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62" y="693655"/>
            <a:ext cx="7846142" cy="530941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8572804" y="90338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实验说明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572804" y="1453581"/>
            <a:ext cx="29845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/>
              <a:t>在</a:t>
            </a:r>
            <a:r>
              <a:rPr lang="en-US" altLang="zh-CN" sz="1400" dirty="0" smtClean="0"/>
              <a:t>web-Google</a:t>
            </a:r>
            <a:r>
              <a:rPr lang="zh-CN" altLang="en-US" sz="1400" dirty="0" smtClean="0"/>
              <a:t>数据集上</a:t>
            </a:r>
            <a:endParaRPr lang="en-US" altLang="zh-CN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smtClean="0"/>
              <a:t>50</a:t>
            </a:r>
            <a:r>
              <a:rPr lang="zh-CN" altLang="en-US" sz="1400" dirty="0" smtClean="0"/>
              <a:t>万的节点为原始图，</a:t>
            </a:r>
            <a:r>
              <a:rPr lang="en-US" altLang="zh-CN" sz="1400" dirty="0" smtClean="0"/>
              <a:t>30</a:t>
            </a:r>
            <a:r>
              <a:rPr lang="zh-CN" altLang="en-US" sz="1400" dirty="0" smtClean="0"/>
              <a:t>多万的节点为增量图。</a:t>
            </a:r>
            <a:endParaRPr lang="en-US" altLang="zh-CN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zh-CN" sz="1400" dirty="0"/>
              <a:t>分别采用了</a:t>
            </a:r>
            <a:r>
              <a:rPr lang="en-US" altLang="zh-CN" sz="1400" dirty="0"/>
              <a:t>2%</a:t>
            </a:r>
            <a:r>
              <a:rPr lang="zh-CN" altLang="zh-CN" sz="1400" dirty="0"/>
              <a:t>、</a:t>
            </a:r>
            <a:r>
              <a:rPr lang="en-US" altLang="zh-CN" sz="1400" dirty="0"/>
              <a:t>4%</a:t>
            </a:r>
            <a:r>
              <a:rPr lang="zh-CN" altLang="zh-CN" sz="1400" dirty="0"/>
              <a:t>、</a:t>
            </a:r>
            <a:r>
              <a:rPr lang="en-US" altLang="zh-CN" sz="1400" dirty="0"/>
              <a:t>8%</a:t>
            </a:r>
            <a:r>
              <a:rPr lang="zh-CN" altLang="zh-CN" sz="1400" dirty="0"/>
              <a:t>、</a:t>
            </a:r>
            <a:r>
              <a:rPr lang="en-US" altLang="zh-CN" sz="1400" dirty="0"/>
              <a:t>16%</a:t>
            </a:r>
            <a:r>
              <a:rPr lang="zh-CN" altLang="zh-CN" sz="1400" dirty="0"/>
              <a:t>、</a:t>
            </a:r>
            <a:r>
              <a:rPr lang="en-US" altLang="zh-CN" sz="1400" dirty="0"/>
              <a:t>32%</a:t>
            </a:r>
            <a:r>
              <a:rPr lang="zh-CN" altLang="zh-CN" sz="1400" dirty="0"/>
              <a:t>的增量方式进行了多次实验</a:t>
            </a:r>
            <a:endParaRPr lang="zh-CN" altLang="en-US" sz="1400" dirty="0"/>
          </a:p>
        </p:txBody>
      </p:sp>
      <p:sp>
        <p:nvSpPr>
          <p:cNvPr id="6" name="文本框 5"/>
          <p:cNvSpPr txBox="1"/>
          <p:nvPr/>
        </p:nvSpPr>
        <p:spPr>
          <a:xfrm>
            <a:off x="8617406" y="2877481"/>
            <a:ext cx="218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实验</a:t>
            </a:r>
            <a:r>
              <a:rPr lang="zh-CN" altLang="en-US" dirty="0" smtClean="0">
                <a:solidFill>
                  <a:schemeClr val="accent2"/>
                </a:solidFill>
              </a:rPr>
              <a:t>结果</a:t>
            </a:r>
            <a:r>
              <a:rPr lang="en-US" altLang="zh-CN" dirty="0" smtClean="0">
                <a:solidFill>
                  <a:schemeClr val="accent2"/>
                </a:solidFill>
              </a:rPr>
              <a:t>-</a:t>
            </a:r>
            <a:r>
              <a:rPr lang="zh-CN" altLang="en-US" dirty="0" smtClean="0">
                <a:solidFill>
                  <a:schemeClr val="accent2"/>
                </a:solidFill>
              </a:rPr>
              <a:t>效果说明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06306" y="3454815"/>
            <a:ext cx="27432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/>
              <a:t>不同的增量规模准确度曲线不一样</a:t>
            </a:r>
            <a:endParaRPr lang="en-US" altLang="zh-CN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zh-CN" sz="1400" dirty="0"/>
              <a:t>节点规模增加到</a:t>
            </a:r>
            <a:r>
              <a:rPr lang="en-US" altLang="zh-CN" sz="1400" dirty="0"/>
              <a:t>800K</a:t>
            </a:r>
            <a:r>
              <a:rPr lang="zh-CN" altLang="zh-CN" sz="1400" dirty="0"/>
              <a:t>的时候，</a:t>
            </a:r>
            <a:r>
              <a:rPr lang="en-US" altLang="zh-CN" sz="1400" dirty="0"/>
              <a:t>8%</a:t>
            </a:r>
            <a:r>
              <a:rPr lang="zh-CN" altLang="zh-CN" sz="1400" dirty="0"/>
              <a:t>增量的准确度最高，其次依次是</a:t>
            </a:r>
            <a:r>
              <a:rPr lang="en-US" altLang="zh-CN" sz="1400" dirty="0"/>
              <a:t>4%</a:t>
            </a:r>
            <a:r>
              <a:rPr lang="zh-CN" altLang="zh-CN" sz="1400" dirty="0"/>
              <a:t>增量、</a:t>
            </a:r>
            <a:r>
              <a:rPr lang="en-US" altLang="zh-CN" sz="1400" dirty="0"/>
              <a:t>16%</a:t>
            </a:r>
            <a:r>
              <a:rPr lang="zh-CN" altLang="zh-CN" sz="1400" dirty="0"/>
              <a:t>增量和</a:t>
            </a:r>
            <a:r>
              <a:rPr lang="en-US" altLang="zh-CN" sz="1400" dirty="0"/>
              <a:t>2%</a:t>
            </a:r>
            <a:r>
              <a:rPr lang="zh-CN" altLang="zh-CN" sz="1400" dirty="0"/>
              <a:t>增量，</a:t>
            </a:r>
            <a:r>
              <a:rPr lang="en-US" altLang="zh-CN" sz="1400" dirty="0"/>
              <a:t>32%</a:t>
            </a:r>
            <a:r>
              <a:rPr lang="zh-CN" altLang="zh-CN" sz="1400" dirty="0"/>
              <a:t>增量的表现最差</a:t>
            </a:r>
            <a:endParaRPr lang="zh-CN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8617406" y="5102248"/>
            <a:ext cx="1669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实验结果</a:t>
            </a:r>
            <a:r>
              <a:rPr lang="en-US" altLang="zh-CN" dirty="0" smtClean="0">
                <a:solidFill>
                  <a:schemeClr val="accent2"/>
                </a:solidFill>
              </a:rPr>
              <a:t>-</a:t>
            </a:r>
            <a:r>
              <a:rPr lang="zh-CN" altLang="en-US" dirty="0" smtClean="0">
                <a:solidFill>
                  <a:schemeClr val="accent2"/>
                </a:solidFill>
              </a:rPr>
              <a:t>结论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706306" y="5573911"/>
            <a:ext cx="2743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动态图</a:t>
            </a:r>
            <a:r>
              <a:rPr lang="zh-CN" altLang="en-US" sz="1400" dirty="0" smtClean="0"/>
              <a:t>计算相对于全量静态图计算效率上会有很大优势，但是会带来精确度的损失，不同的增量规模，精确度损失函数不一样。</a:t>
            </a:r>
            <a:endParaRPr lang="zh-CN" altLang="en-US" sz="1400" dirty="0"/>
          </a:p>
        </p:txBody>
      </p:sp>
      <p:sp>
        <p:nvSpPr>
          <p:cNvPr id="10" name="文本占位符 1"/>
          <p:cNvSpPr txBox="1">
            <a:spLocks/>
          </p:cNvSpPr>
          <p:nvPr/>
        </p:nvSpPr>
        <p:spPr>
          <a:xfrm>
            <a:off x="2298700" y="220133"/>
            <a:ext cx="8305799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 smtClean="0">
                <a:solidFill>
                  <a:srgbClr val="000000"/>
                </a:solidFill>
                <a:latin typeface="Segoe UI"/>
                <a:ea typeface="微软雅黑"/>
                <a:cs typeface="+mn-cs"/>
              </a:rPr>
              <a:t>PageRank</a:t>
            </a:r>
            <a:r>
              <a:rPr lang="zh-CN" altLang="en-US" sz="2800" dirty="0" smtClean="0">
                <a:solidFill>
                  <a:srgbClr val="000000"/>
                </a:solidFill>
                <a:latin typeface="Segoe UI"/>
                <a:ea typeface="微软雅黑"/>
                <a:cs typeface="+mn-cs"/>
              </a:rPr>
              <a:t>动态图算法准确率评估</a:t>
            </a:r>
            <a:endParaRPr lang="zh-CN" altLang="en-US" sz="2800" dirty="0">
              <a:solidFill>
                <a:srgbClr val="000000"/>
              </a:solidFill>
              <a:latin typeface="Segoe U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060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PART THREE </a:t>
            </a:r>
            <a:r>
              <a:rPr lang="zh-CN" altLang="en-US" dirty="0" smtClean="0"/>
              <a:t>研究结论</a:t>
            </a:r>
            <a:endParaRPr lang="zh-CN" altLang="en-US" dirty="0"/>
          </a:p>
        </p:txBody>
      </p:sp>
      <p:pic>
        <p:nvPicPr>
          <p:cNvPr id="3" name="图片 2" descr="C:\Users\zhzy\Desktop\Figure_1(3)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03" y="833813"/>
            <a:ext cx="7772401" cy="539790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/>
          <p:cNvSpPr/>
          <p:nvPr/>
        </p:nvSpPr>
        <p:spPr>
          <a:xfrm>
            <a:off x="8572804" y="71305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实验说明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572804" y="1263249"/>
            <a:ext cx="29845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zh-CN" sz="1400" dirty="0"/>
              <a:t>图一每次计算的增量数据为</a:t>
            </a:r>
            <a:r>
              <a:rPr lang="en-US" altLang="zh-CN" sz="1400" dirty="0"/>
              <a:t>1k</a:t>
            </a:r>
            <a:r>
              <a:rPr lang="zh-CN" altLang="zh-CN" sz="1400" dirty="0"/>
              <a:t>节点，图二、三、四的每次增量均为</a:t>
            </a:r>
            <a:r>
              <a:rPr lang="en-US" altLang="zh-CN" sz="1400" dirty="0"/>
              <a:t>10k</a:t>
            </a:r>
            <a:r>
              <a:rPr lang="zh-CN" altLang="zh-CN" sz="1400" dirty="0" smtClean="0"/>
              <a:t>节点</a:t>
            </a:r>
            <a:endParaRPr lang="en-US" altLang="zh-CN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/>
              <a:t>使用基于地标的最短路算法，地标为</a:t>
            </a:r>
            <a:r>
              <a:rPr lang="en-US" altLang="zh-CN" sz="1400" dirty="0" smtClean="0"/>
              <a:t>PageRank</a:t>
            </a:r>
            <a:r>
              <a:rPr lang="zh-CN" altLang="en-US" sz="1400" dirty="0" smtClean="0"/>
              <a:t>值较高的节点。</a:t>
            </a:r>
            <a:endParaRPr lang="zh-CN" altLang="en-US" sz="1400" dirty="0"/>
          </a:p>
        </p:txBody>
      </p:sp>
      <p:sp>
        <p:nvSpPr>
          <p:cNvPr id="6" name="文本框 5"/>
          <p:cNvSpPr txBox="1"/>
          <p:nvPr/>
        </p:nvSpPr>
        <p:spPr>
          <a:xfrm>
            <a:off x="8570557" y="2412196"/>
            <a:ext cx="218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实验</a:t>
            </a:r>
            <a:r>
              <a:rPr lang="zh-CN" altLang="en-US" dirty="0" smtClean="0">
                <a:solidFill>
                  <a:schemeClr val="accent2"/>
                </a:solidFill>
              </a:rPr>
              <a:t>结果</a:t>
            </a:r>
            <a:r>
              <a:rPr lang="en-US" altLang="zh-CN" dirty="0" smtClean="0">
                <a:solidFill>
                  <a:schemeClr val="accent2"/>
                </a:solidFill>
              </a:rPr>
              <a:t>-</a:t>
            </a:r>
            <a:r>
              <a:rPr lang="zh-CN" altLang="en-US" dirty="0" smtClean="0">
                <a:solidFill>
                  <a:schemeClr val="accent2"/>
                </a:solidFill>
              </a:rPr>
              <a:t>效果说明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570557" y="2831967"/>
            <a:ext cx="2743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/>
              <a:t>实验一开始，动态算法和非动态算法的效率差不多</a:t>
            </a:r>
            <a:endParaRPr lang="en-US" altLang="zh-CN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/>
              <a:t>随着增量数据的增加，动态算法的效率</a:t>
            </a:r>
            <a:r>
              <a:rPr lang="zh-CN" altLang="en-US" sz="1400" dirty="0"/>
              <a:t>要</a:t>
            </a:r>
            <a:r>
              <a:rPr lang="zh-CN" altLang="en-US" sz="1400" dirty="0" smtClean="0"/>
              <a:t>明显高于静态算法</a:t>
            </a:r>
            <a:endParaRPr lang="en-US" altLang="zh-CN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/>
              <a:t>从前三个图看两个算法的执行效率都是线性分布，但是从第四个图看，动态算法更接近于对数分布</a:t>
            </a:r>
            <a:endParaRPr lang="en-US" altLang="zh-CN" sz="1400" dirty="0" smtClean="0"/>
          </a:p>
          <a:p>
            <a:pPr marL="342900" indent="-342900">
              <a:buFont typeface="+mj-lt"/>
              <a:buAutoNum type="arabicPeriod"/>
            </a:pPr>
            <a:endParaRPr lang="zh-CN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8570557" y="4944509"/>
            <a:ext cx="1669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实验结果</a:t>
            </a:r>
            <a:r>
              <a:rPr lang="en-US" altLang="zh-CN" dirty="0" smtClean="0">
                <a:solidFill>
                  <a:schemeClr val="accent2"/>
                </a:solidFill>
              </a:rPr>
              <a:t>-</a:t>
            </a:r>
            <a:r>
              <a:rPr lang="zh-CN" altLang="en-US" dirty="0" smtClean="0">
                <a:solidFill>
                  <a:schemeClr val="accent2"/>
                </a:solidFill>
              </a:rPr>
              <a:t>结论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583804" y="5477903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随着数据量的增加，动态算法的效率要明显高于静态算法。</a:t>
            </a:r>
            <a:endParaRPr lang="zh-CN" altLang="en-US" sz="1400" dirty="0"/>
          </a:p>
        </p:txBody>
      </p:sp>
      <p:sp>
        <p:nvSpPr>
          <p:cNvPr id="10" name="文本占位符 1"/>
          <p:cNvSpPr txBox="1">
            <a:spLocks/>
          </p:cNvSpPr>
          <p:nvPr/>
        </p:nvSpPr>
        <p:spPr>
          <a:xfrm>
            <a:off x="2298700" y="220133"/>
            <a:ext cx="8305799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 err="1" smtClean="0">
                <a:solidFill>
                  <a:srgbClr val="000000"/>
                </a:solidFill>
                <a:latin typeface="Segoe UI"/>
                <a:ea typeface="微软雅黑"/>
                <a:cs typeface="+mn-cs"/>
              </a:rPr>
              <a:t>ShortestPath</a:t>
            </a:r>
            <a:r>
              <a:rPr lang="zh-CN" altLang="en-US" sz="2800" dirty="0" smtClean="0">
                <a:solidFill>
                  <a:srgbClr val="000000"/>
                </a:solidFill>
                <a:latin typeface="Segoe UI"/>
                <a:ea typeface="微软雅黑"/>
                <a:cs typeface="+mn-cs"/>
              </a:rPr>
              <a:t>动态图算法</a:t>
            </a:r>
            <a:r>
              <a:rPr lang="zh-CN" altLang="en-US" sz="2800" dirty="0">
                <a:solidFill>
                  <a:srgbClr val="000000"/>
                </a:solidFill>
                <a:latin typeface="Segoe UI"/>
                <a:ea typeface="微软雅黑"/>
                <a:cs typeface="+mn-cs"/>
              </a:rPr>
              <a:t>性能</a:t>
            </a:r>
            <a:r>
              <a:rPr lang="zh-CN" altLang="en-US" sz="2800" dirty="0" smtClean="0">
                <a:solidFill>
                  <a:srgbClr val="000000"/>
                </a:solidFill>
                <a:latin typeface="Segoe UI"/>
                <a:ea typeface="微软雅黑"/>
                <a:cs typeface="+mn-cs"/>
              </a:rPr>
              <a:t>评估</a:t>
            </a:r>
            <a:endParaRPr lang="zh-CN" altLang="en-US" sz="2800" dirty="0">
              <a:solidFill>
                <a:srgbClr val="000000"/>
              </a:solidFill>
              <a:latin typeface="Segoe U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534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THREE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/>
              <a:t>主要结论</a:t>
            </a:r>
            <a:endParaRPr kumimoji="1" lang="zh-CN" altLang="en-US" dirty="0"/>
          </a:p>
        </p:txBody>
      </p:sp>
      <p:pic>
        <p:nvPicPr>
          <p:cNvPr id="156" name="图片 155"/>
          <p:cNvPicPr>
            <a:picLocks noChangeAspect="1"/>
          </p:cNvPicPr>
          <p:nvPr/>
        </p:nvPicPr>
        <p:blipFill rotWithShape="1">
          <a:blip r:embed="rId2"/>
          <a:srcRect l="49574"/>
          <a:stretch/>
        </p:blipFill>
        <p:spPr>
          <a:xfrm>
            <a:off x="-8468" y="2435266"/>
            <a:ext cx="1002201" cy="1987468"/>
          </a:xfrm>
          <a:prstGeom prst="rect">
            <a:avLst/>
          </a:prstGeom>
        </p:spPr>
      </p:pic>
      <p:pic>
        <p:nvPicPr>
          <p:cNvPr id="191" name="图片 190"/>
          <p:cNvPicPr>
            <a:picLocks noChangeAspect="1"/>
          </p:cNvPicPr>
          <p:nvPr/>
        </p:nvPicPr>
        <p:blipFill rotWithShape="1">
          <a:blip r:embed="rId3"/>
          <a:srcRect l="54115" t="14479" r="4250" b="12370"/>
          <a:stretch/>
        </p:blipFill>
        <p:spPr>
          <a:xfrm>
            <a:off x="3848772" y="1297684"/>
            <a:ext cx="4587588" cy="4262632"/>
          </a:xfrm>
          <a:prstGeom prst="rect">
            <a:avLst/>
          </a:prstGeom>
        </p:spPr>
      </p:pic>
      <p:sp>
        <p:nvSpPr>
          <p:cNvPr id="192" name="菱形 191"/>
          <p:cNvSpPr/>
          <p:nvPr/>
        </p:nvSpPr>
        <p:spPr>
          <a:xfrm>
            <a:off x="4083050" y="1416050"/>
            <a:ext cx="4025900" cy="4025900"/>
          </a:xfrm>
          <a:prstGeom prst="diamond">
            <a:avLst/>
          </a:prstGeom>
          <a:gradFill flip="none" rotWithShape="1">
            <a:gsLst>
              <a:gs pos="0">
                <a:srgbClr val="A5A5A5">
                  <a:lumMod val="5000"/>
                  <a:lumOff val="95000"/>
                  <a:alpha val="3000"/>
                </a:srgbClr>
              </a:gs>
              <a:gs pos="83000">
                <a:srgbClr val="A5A5A5">
                  <a:lumMod val="45000"/>
                  <a:lumOff val="55000"/>
                  <a:alpha val="57000"/>
                </a:srgbClr>
              </a:gs>
              <a:gs pos="100000">
                <a:srgbClr val="A5A5A5">
                  <a:lumMod val="30000"/>
                  <a:lumOff val="7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sz="6600" b="1" kern="0" dirty="0" smtClean="0">
                <a:gradFill flip="none" rotWithShape="1">
                  <a:gsLst>
                    <a:gs pos="0">
                      <a:srgbClr val="515151">
                        <a:lumMod val="89000"/>
                      </a:srgbClr>
                    </a:gs>
                    <a:gs pos="23000">
                      <a:srgbClr val="515151">
                        <a:lumMod val="89000"/>
                      </a:srgbClr>
                    </a:gs>
                    <a:gs pos="69000">
                      <a:srgbClr val="515151">
                        <a:lumMod val="75000"/>
                      </a:srgbClr>
                    </a:gs>
                    <a:gs pos="97000">
                      <a:srgbClr val="515151">
                        <a:lumMod val="70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Segoe UI"/>
                <a:ea typeface="微软雅黑"/>
              </a:rPr>
              <a:t>总结</a:t>
            </a:r>
            <a:endParaRPr lang="zh-CN" altLang="en-US" sz="6600" b="1" kern="0" dirty="0" smtClean="0">
              <a:gradFill flip="none" rotWithShape="1">
                <a:gsLst>
                  <a:gs pos="0">
                    <a:srgbClr val="515151">
                      <a:lumMod val="89000"/>
                    </a:srgbClr>
                  </a:gs>
                  <a:gs pos="23000">
                    <a:srgbClr val="515151">
                      <a:lumMod val="89000"/>
                    </a:srgbClr>
                  </a:gs>
                  <a:gs pos="69000">
                    <a:srgbClr val="515151">
                      <a:lumMod val="75000"/>
                    </a:srgbClr>
                  </a:gs>
                  <a:gs pos="97000">
                    <a:srgbClr val="515151">
                      <a:lumMod val="7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atin typeface="Segoe UI"/>
              <a:ea typeface="微软雅黑"/>
            </a:endParaRPr>
          </a:p>
        </p:txBody>
      </p:sp>
      <p:grpSp>
        <p:nvGrpSpPr>
          <p:cNvPr id="193" name="组合 6"/>
          <p:cNvGrpSpPr/>
          <p:nvPr/>
        </p:nvGrpSpPr>
        <p:grpSpPr>
          <a:xfrm>
            <a:off x="1088594" y="1487746"/>
            <a:ext cx="3541463" cy="509896"/>
            <a:chOff x="888096" y="1000203"/>
            <a:chExt cx="4259825" cy="944066"/>
          </a:xfrm>
        </p:grpSpPr>
        <p:sp>
          <p:nvSpPr>
            <p:cNvPr id="194" name="矩形 193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95" name="椭圆 194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96" name="椭圆 195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97" name="椭圆 196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98" name="椭圆 197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</p:grpSp>
      <p:sp>
        <p:nvSpPr>
          <p:cNvPr id="199" name="矩形 198"/>
          <p:cNvSpPr/>
          <p:nvPr/>
        </p:nvSpPr>
        <p:spPr>
          <a:xfrm>
            <a:off x="1219502" y="1563122"/>
            <a:ext cx="32322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Segoe UI"/>
                <a:ea typeface="微软雅黑"/>
              </a:rPr>
              <a:t>动态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Segoe UI"/>
                <a:ea typeface="微软雅黑"/>
              </a:rPr>
              <a:t>式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Segoe UI"/>
                <a:ea typeface="微软雅黑"/>
              </a:rPr>
              <a:t>算法可以提高执行效率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Segoe UI"/>
              <a:ea typeface="微软雅黑"/>
            </a:endParaRPr>
          </a:p>
        </p:txBody>
      </p:sp>
      <p:sp>
        <p:nvSpPr>
          <p:cNvPr id="200" name="矩形 199"/>
          <p:cNvSpPr/>
          <p:nvPr/>
        </p:nvSpPr>
        <p:spPr>
          <a:xfrm>
            <a:off x="1137421" y="2039830"/>
            <a:ext cx="2945629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latin typeface="微软雅黑" charset="0"/>
                <a:ea typeface="微软雅黑" charset="0"/>
              </a:rPr>
              <a:t>不论</a:t>
            </a:r>
            <a:r>
              <a:rPr lang="zh-CN" altLang="en-US" sz="1400" dirty="0" smtClean="0">
                <a:latin typeface="微软雅黑" charset="0"/>
                <a:ea typeface="微软雅黑" charset="0"/>
              </a:rPr>
              <a:t>是</a:t>
            </a:r>
            <a:r>
              <a:rPr lang="en-US" altLang="zh-CN" sz="1400" dirty="0" smtClean="0">
                <a:latin typeface="微软雅黑" charset="0"/>
                <a:ea typeface="微软雅黑" charset="0"/>
              </a:rPr>
              <a:t>PageRank</a:t>
            </a:r>
            <a:r>
              <a:rPr lang="zh-CN" altLang="en-US" sz="1400" dirty="0" smtClean="0">
                <a:latin typeface="微软雅黑" charset="0"/>
                <a:ea typeface="微软雅黑" charset="0"/>
              </a:rPr>
              <a:t>的动态式算法还是</a:t>
            </a:r>
            <a:r>
              <a:rPr lang="en-US" altLang="zh-CN" sz="1400" dirty="0" err="1" smtClean="0">
                <a:latin typeface="微软雅黑" charset="0"/>
                <a:ea typeface="微软雅黑" charset="0"/>
              </a:rPr>
              <a:t>ShortestPath</a:t>
            </a:r>
            <a:r>
              <a:rPr lang="zh-CN" altLang="en-US" sz="1400" dirty="0" smtClean="0">
                <a:latin typeface="微软雅黑" charset="0"/>
                <a:ea typeface="微软雅黑" charset="0"/>
              </a:rPr>
              <a:t>算法，使用动态式算法都可以提升效率。</a:t>
            </a:r>
            <a:endParaRPr lang="en-US" altLang="zh-CN" sz="1400" dirty="0" smtClean="0">
              <a:latin typeface="微软雅黑" charset="0"/>
              <a:ea typeface="微软雅黑" charset="0"/>
            </a:endParaRPr>
          </a:p>
        </p:txBody>
      </p:sp>
      <p:grpSp>
        <p:nvGrpSpPr>
          <p:cNvPr id="201" name="组合 14"/>
          <p:cNvGrpSpPr/>
          <p:nvPr/>
        </p:nvGrpSpPr>
        <p:grpSpPr>
          <a:xfrm>
            <a:off x="1088594" y="3837270"/>
            <a:ext cx="2994456" cy="509896"/>
            <a:chOff x="888096" y="1000203"/>
            <a:chExt cx="4259825" cy="944066"/>
          </a:xfrm>
        </p:grpSpPr>
        <p:sp>
          <p:nvSpPr>
            <p:cNvPr id="202" name="矩形 201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203" name="椭圆 202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204" name="椭圆 203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205" name="椭圆 204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206" name="椭圆 205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</p:grpSp>
      <p:sp>
        <p:nvSpPr>
          <p:cNvPr id="208" name="矩形 207"/>
          <p:cNvSpPr/>
          <p:nvPr/>
        </p:nvSpPr>
        <p:spPr>
          <a:xfrm>
            <a:off x="1137421" y="4389354"/>
            <a:ext cx="2945629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微软雅黑" charset="0"/>
                <a:ea typeface="微软雅黑" charset="0"/>
              </a:rPr>
              <a:t>不同的算法提升效果不一样，对于迭代式算法来说，使用增量式计算可以减少迭代次数，加速收敛。</a:t>
            </a:r>
            <a:endParaRPr lang="en-US" altLang="zh-CN" sz="1400" dirty="0" smtClean="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latin typeface="微软雅黑" charset="0"/>
                <a:ea typeface="微软雅黑" charset="0"/>
              </a:rPr>
              <a:t>对于</a:t>
            </a:r>
            <a:r>
              <a:rPr lang="zh-CN" altLang="en-US" sz="1400" dirty="0" smtClean="0">
                <a:latin typeface="微软雅黑" charset="0"/>
                <a:ea typeface="微软雅黑" charset="0"/>
              </a:rPr>
              <a:t>非迭代式算法来说，只是减少了计算量。</a:t>
            </a:r>
            <a:endParaRPr lang="zh-CN" altLang="en-US" sz="1400" dirty="0">
              <a:latin typeface="微软雅黑" charset="0"/>
              <a:ea typeface="微软雅黑" charset="0"/>
            </a:endParaRPr>
          </a:p>
        </p:txBody>
      </p:sp>
      <p:grpSp>
        <p:nvGrpSpPr>
          <p:cNvPr id="209" name="组合 22"/>
          <p:cNvGrpSpPr/>
          <p:nvPr/>
        </p:nvGrpSpPr>
        <p:grpSpPr>
          <a:xfrm>
            <a:off x="7986649" y="1487746"/>
            <a:ext cx="3362085" cy="509896"/>
            <a:chOff x="888096" y="1000203"/>
            <a:chExt cx="4259825" cy="944066"/>
          </a:xfrm>
        </p:grpSpPr>
        <p:sp>
          <p:nvSpPr>
            <p:cNvPr id="210" name="矩形 209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211" name="椭圆 210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212" name="椭圆 211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213" name="椭圆 212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214" name="椭圆 213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</p:grpSp>
      <p:sp>
        <p:nvSpPr>
          <p:cNvPr id="215" name="矩形 214"/>
          <p:cNvSpPr/>
          <p:nvPr/>
        </p:nvSpPr>
        <p:spPr>
          <a:xfrm>
            <a:off x="8084326" y="1558847"/>
            <a:ext cx="3166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Segoe UI"/>
                <a:ea typeface="微软雅黑"/>
              </a:rPr>
              <a:t>部分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Segoe UI"/>
                <a:ea typeface="微软雅黑"/>
              </a:rPr>
              <a:t>动态式算法会影响准确度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Segoe UI"/>
              <a:ea typeface="微软雅黑"/>
            </a:endParaRPr>
          </a:p>
        </p:txBody>
      </p:sp>
      <p:sp>
        <p:nvSpPr>
          <p:cNvPr id="216" name="矩形 215"/>
          <p:cNvSpPr/>
          <p:nvPr/>
        </p:nvSpPr>
        <p:spPr>
          <a:xfrm>
            <a:off x="8392055" y="2039830"/>
            <a:ext cx="2945629" cy="1772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微软雅黑" charset="0"/>
                <a:ea typeface="微软雅黑" charset="0"/>
              </a:rPr>
              <a:t>迭代式算法会影响到结果的准确率，因为在迭代式算法里大都采用了衰减传播的思想，例如</a:t>
            </a:r>
            <a:r>
              <a:rPr lang="en-US" altLang="zh-CN" sz="1400" dirty="0" smtClean="0">
                <a:latin typeface="微软雅黑" charset="0"/>
                <a:ea typeface="微软雅黑" charset="0"/>
              </a:rPr>
              <a:t>PageRank</a:t>
            </a:r>
            <a:r>
              <a:rPr lang="zh-CN" altLang="en-US" sz="1400" dirty="0" smtClean="0">
                <a:latin typeface="微软雅黑" charset="0"/>
                <a:ea typeface="微软雅黑" charset="0"/>
              </a:rPr>
              <a:t>。</a:t>
            </a:r>
            <a:endParaRPr lang="en-US" altLang="zh-CN" sz="1400" dirty="0" smtClean="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latin typeface="微软雅黑" charset="0"/>
                <a:ea typeface="微软雅黑" charset="0"/>
              </a:rPr>
              <a:t>非</a:t>
            </a:r>
            <a:r>
              <a:rPr lang="zh-CN" altLang="en-US" sz="1400" dirty="0" smtClean="0">
                <a:latin typeface="微软雅黑" charset="0"/>
                <a:ea typeface="微软雅黑" charset="0"/>
              </a:rPr>
              <a:t>迭代式算法则不会有准确率方面的损失，因为非迭代式算法的结果是一定的，例如</a:t>
            </a:r>
            <a:r>
              <a:rPr lang="en-US" altLang="zh-CN" sz="1400" dirty="0" err="1" smtClean="0">
                <a:latin typeface="微软雅黑" charset="0"/>
                <a:ea typeface="微软雅黑" charset="0"/>
              </a:rPr>
              <a:t>ShortestPath</a:t>
            </a:r>
            <a:r>
              <a:rPr lang="zh-CN" altLang="en-US" sz="1400" dirty="0">
                <a:latin typeface="微软雅黑" charset="0"/>
                <a:ea typeface="微软雅黑" charset="0"/>
              </a:rPr>
              <a:t>。</a:t>
            </a:r>
            <a:endParaRPr lang="zh-CN" altLang="en-US" sz="1400" dirty="0">
              <a:latin typeface="微软雅黑" charset="0"/>
              <a:ea typeface="微软雅黑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111510" y="3938946"/>
            <a:ext cx="32322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Segoe UI"/>
                <a:ea typeface="微软雅黑"/>
              </a:rPr>
              <a:t>不同的算法提升效果不一样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Segoe UI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87369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系统展示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FOUR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89817" y="4381144"/>
            <a:ext cx="2412366" cy="113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PART FOUR </a:t>
            </a:r>
            <a:r>
              <a:rPr lang="zh-CN" altLang="en-US" dirty="0" smtClean="0"/>
              <a:t>系统</a:t>
            </a:r>
            <a:r>
              <a:rPr lang="zh-CN" altLang="en-US" dirty="0"/>
              <a:t>展示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048856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选题背景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ONE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89817" y="4381144"/>
            <a:ext cx="2412366" cy="1133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265304" y="220133"/>
            <a:ext cx="4624513" cy="389467"/>
          </a:xfrm>
        </p:spPr>
        <p:txBody>
          <a:bodyPr/>
          <a:lstStyle/>
          <a:p>
            <a:r>
              <a:rPr lang="zh-CN" altLang="zh-CN" dirty="0"/>
              <a:t>基于分布式图计算的大规模网络分析系统的</a:t>
            </a:r>
            <a:r>
              <a:rPr lang="zh-CN" altLang="zh-CN" dirty="0" smtClean="0"/>
              <a:t>研究</a:t>
            </a:r>
            <a:endParaRPr lang="en-US" altLang="zh-CN" dirty="0">
              <a:latin typeface="Segoe UI"/>
              <a:ea typeface="微软雅黑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352456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PART FOUR </a:t>
            </a:r>
            <a:r>
              <a:rPr lang="zh-CN" altLang="en-US" dirty="0" smtClean="0"/>
              <a:t>系统展示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148" y="824817"/>
            <a:ext cx="10736825" cy="5841454"/>
          </a:xfrm>
          <a:prstGeom prst="rect">
            <a:avLst/>
          </a:prstGeom>
          <a:noFill/>
        </p:spPr>
      </p:pic>
      <p:sp>
        <p:nvSpPr>
          <p:cNvPr id="4" name="文本占位符 1"/>
          <p:cNvSpPr txBox="1">
            <a:spLocks/>
          </p:cNvSpPr>
          <p:nvPr/>
        </p:nvSpPr>
        <p:spPr>
          <a:xfrm>
            <a:off x="2298700" y="220133"/>
            <a:ext cx="8305799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 smtClean="0">
                <a:solidFill>
                  <a:srgbClr val="000000"/>
                </a:solidFill>
                <a:latin typeface="Segoe UI"/>
                <a:ea typeface="微软雅黑"/>
                <a:cs typeface="+mn-cs"/>
              </a:rPr>
              <a:t>系统架构图</a:t>
            </a:r>
            <a:endParaRPr lang="zh-CN" altLang="en-US" sz="2800" dirty="0">
              <a:solidFill>
                <a:srgbClr val="000000"/>
              </a:solidFill>
              <a:latin typeface="Segoe U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244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PART FOUR </a:t>
            </a:r>
            <a:r>
              <a:rPr lang="zh-CN" altLang="en-US" dirty="0" smtClean="0"/>
              <a:t>系统展示</a:t>
            </a:r>
            <a:endParaRPr lang="zh-CN" altLang="en-US" dirty="0"/>
          </a:p>
        </p:txBody>
      </p:sp>
      <p:pic>
        <p:nvPicPr>
          <p:cNvPr id="3" name="图片 2" descr="C:\Users\zhzy\Pictures\222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63" y="609600"/>
            <a:ext cx="5810864" cy="5412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 descr="C:\Users\zhzy\Pictures\3333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523" y="884903"/>
            <a:ext cx="5274310" cy="513705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占位符 1"/>
          <p:cNvSpPr txBox="1">
            <a:spLocks/>
          </p:cNvSpPr>
          <p:nvPr/>
        </p:nvSpPr>
        <p:spPr>
          <a:xfrm>
            <a:off x="2298700" y="220133"/>
            <a:ext cx="8305799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 smtClean="0">
                <a:solidFill>
                  <a:srgbClr val="000000"/>
                </a:solidFill>
                <a:latin typeface="Segoe UI"/>
                <a:ea typeface="微软雅黑"/>
                <a:cs typeface="+mn-cs"/>
              </a:rPr>
              <a:t>实时分析模块展示</a:t>
            </a:r>
            <a:endParaRPr lang="zh-CN" altLang="en-US" sz="2800" dirty="0">
              <a:solidFill>
                <a:srgbClr val="000000"/>
              </a:solidFill>
              <a:latin typeface="Segoe U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611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PART FOUR </a:t>
            </a:r>
            <a:r>
              <a:rPr lang="zh-CN" altLang="en-US" dirty="0" smtClean="0"/>
              <a:t>系统展示</a:t>
            </a:r>
            <a:endParaRPr lang="zh-CN" altLang="en-US" dirty="0"/>
          </a:p>
        </p:txBody>
      </p:sp>
      <p:pic>
        <p:nvPicPr>
          <p:cNvPr id="3" name="图片 2" descr="C:\Users\zhzy\Pictures\9999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45" y="1253613"/>
            <a:ext cx="5078310" cy="3864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 descr="C:\Users\zhzy\Pictures\7777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045" y="735330"/>
            <a:ext cx="5274310" cy="53873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占位符 1"/>
          <p:cNvSpPr txBox="1">
            <a:spLocks/>
          </p:cNvSpPr>
          <p:nvPr/>
        </p:nvSpPr>
        <p:spPr>
          <a:xfrm>
            <a:off x="2298700" y="220133"/>
            <a:ext cx="8305799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 smtClean="0">
                <a:solidFill>
                  <a:srgbClr val="000000"/>
                </a:solidFill>
                <a:latin typeface="Segoe UI"/>
                <a:ea typeface="微软雅黑"/>
                <a:cs typeface="+mn-cs"/>
              </a:rPr>
              <a:t>历史分析模块展示</a:t>
            </a:r>
            <a:endParaRPr lang="zh-CN" altLang="en-US" sz="2800" dirty="0">
              <a:solidFill>
                <a:srgbClr val="000000"/>
              </a:solidFill>
              <a:latin typeface="Segoe UI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656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谢谢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917001" y="1930178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4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谢谢，各位</a:t>
            </a:r>
            <a:r>
              <a:rPr lang="zh-CN" altLang="en-US" sz="4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老师</a:t>
            </a:r>
            <a:r>
              <a:rPr lang="en-US" altLang="zh-CN" sz="4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sz="4800" b="1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4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望</a:t>
            </a:r>
            <a:r>
              <a:rPr lang="zh-CN" altLang="en-US" sz="4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批评指正！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1380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ONE</a:t>
            </a:r>
            <a:r>
              <a:rPr kumimoji="1" lang="zh-CN" altLang="en-US" dirty="0" smtClean="0"/>
              <a:t> 选题背景</a:t>
            </a:r>
            <a:endParaRPr kumimoji="1" lang="zh-CN" altLang="en-US" dirty="0"/>
          </a:p>
        </p:txBody>
      </p:sp>
      <p:grpSp>
        <p:nvGrpSpPr>
          <p:cNvPr id="100" name="组 99"/>
          <p:cNvGrpSpPr/>
          <p:nvPr/>
        </p:nvGrpSpPr>
        <p:grpSpPr>
          <a:xfrm>
            <a:off x="961594" y="890846"/>
            <a:ext cx="3334635" cy="509896"/>
            <a:chOff x="910794" y="928946"/>
            <a:chExt cx="2300757" cy="509896"/>
          </a:xfrm>
        </p:grpSpPr>
        <p:sp>
          <p:nvSpPr>
            <p:cNvPr id="69" name="矩形 68"/>
            <p:cNvSpPr/>
            <p:nvPr/>
          </p:nvSpPr>
          <p:spPr>
            <a:xfrm>
              <a:off x="923286" y="953484"/>
              <a:ext cx="2268157" cy="471008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70" name="椭圆 69"/>
            <p:cNvSpPr/>
            <p:nvPr/>
          </p:nvSpPr>
          <p:spPr>
            <a:xfrm>
              <a:off x="910794" y="928946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>
              <a:off x="910794" y="1399954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72" name="椭圆 71"/>
            <p:cNvSpPr/>
            <p:nvPr/>
          </p:nvSpPr>
          <p:spPr>
            <a:xfrm>
              <a:off x="3172663" y="1399954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>
              <a:off x="3172000" y="934040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</p:grpSp>
      <p:sp>
        <p:nvSpPr>
          <p:cNvPr id="74" name="矩形 73"/>
          <p:cNvSpPr/>
          <p:nvPr/>
        </p:nvSpPr>
        <p:spPr>
          <a:xfrm>
            <a:off x="1092501" y="966222"/>
            <a:ext cx="30005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Segoe UI"/>
                <a:ea typeface="微软雅黑"/>
              </a:rPr>
              <a:t>现实中关系数据爆炸式增长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Segoe UI"/>
              <a:ea typeface="微软雅黑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1010421" y="1442930"/>
            <a:ext cx="7904978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200" dirty="0">
                <a:latin typeface="微软雅黑" charset="0"/>
                <a:ea typeface="微软雅黑" charset="0"/>
              </a:rPr>
              <a:t>随着信息技术的发展，互联网上的信息规模出现了爆炸式增长，</a:t>
            </a:r>
            <a:r>
              <a:rPr lang="zh-CN" altLang="zh-CN" sz="1200" dirty="0" smtClean="0">
                <a:latin typeface="微软雅黑" charset="0"/>
                <a:ea typeface="微软雅黑" charset="0"/>
              </a:rPr>
              <a:t>如今</a:t>
            </a:r>
            <a:r>
              <a:rPr lang="zh-CN" altLang="en-US" sz="1200" dirty="0" smtClean="0">
                <a:latin typeface="微软雅黑" charset="0"/>
                <a:ea typeface="微软雅黑" charset="0"/>
              </a:rPr>
              <a:t>中国</a:t>
            </a:r>
            <a:r>
              <a:rPr lang="zh-CN" altLang="zh-CN" sz="1200" dirty="0" smtClean="0">
                <a:latin typeface="微软雅黑" charset="0"/>
                <a:ea typeface="微软雅黑" charset="0"/>
              </a:rPr>
              <a:t>互联网</a:t>
            </a:r>
            <a:r>
              <a:rPr lang="zh-CN" altLang="zh-CN" sz="1200" dirty="0">
                <a:latin typeface="微软雅黑" charset="0"/>
                <a:ea typeface="微软雅黑" charset="0"/>
              </a:rPr>
              <a:t>网页</a:t>
            </a:r>
            <a:r>
              <a:rPr lang="zh-CN" altLang="zh-CN" sz="1200" dirty="0" smtClean="0">
                <a:latin typeface="微软雅黑" charset="0"/>
                <a:ea typeface="微软雅黑" charset="0"/>
              </a:rPr>
              <a:t>接近</a:t>
            </a:r>
            <a:r>
              <a:rPr lang="en-US" altLang="zh-CN" sz="1200" dirty="0" smtClean="0">
                <a:latin typeface="微软雅黑" charset="0"/>
                <a:ea typeface="微软雅黑" charset="0"/>
              </a:rPr>
              <a:t>2370</a:t>
            </a:r>
            <a:r>
              <a:rPr lang="zh-CN" altLang="zh-CN" sz="1200" dirty="0" smtClean="0">
                <a:latin typeface="微软雅黑" charset="0"/>
                <a:ea typeface="微软雅黑" charset="0"/>
              </a:rPr>
              <a:t>亿</a:t>
            </a:r>
            <a:r>
              <a:rPr lang="zh-CN" altLang="zh-CN" sz="1200" dirty="0">
                <a:latin typeface="微软雅黑" charset="0"/>
                <a:ea typeface="微软雅黑" charset="0"/>
              </a:rPr>
              <a:t>，而且用户数目也突破</a:t>
            </a:r>
            <a:r>
              <a:rPr lang="zh-CN" altLang="zh-CN" sz="1200" dirty="0" smtClean="0">
                <a:latin typeface="微软雅黑" charset="0"/>
                <a:ea typeface="微软雅黑" charset="0"/>
              </a:rPr>
              <a:t>了</a:t>
            </a:r>
            <a:r>
              <a:rPr lang="en-US" altLang="zh-CN" sz="1200" dirty="0" smtClean="0">
                <a:latin typeface="微软雅黑" charset="0"/>
                <a:ea typeface="微软雅黑" charset="0"/>
              </a:rPr>
              <a:t>7.3</a:t>
            </a:r>
            <a:r>
              <a:rPr lang="zh-CN" altLang="zh-CN" sz="1200" dirty="0" smtClean="0">
                <a:latin typeface="微软雅黑" charset="0"/>
                <a:ea typeface="微软雅黑" charset="0"/>
              </a:rPr>
              <a:t>亿</a:t>
            </a:r>
            <a:r>
              <a:rPr lang="zh-CN" altLang="en-US" sz="1200" dirty="0" smtClean="0">
                <a:latin typeface="微软雅黑" charset="0"/>
                <a:ea typeface="微软雅黑" charset="0"/>
              </a:rPr>
              <a:t>。</a:t>
            </a:r>
            <a:r>
              <a:rPr lang="zh-CN" altLang="zh-CN" sz="1200" dirty="0">
                <a:latin typeface="微软雅黑" charset="0"/>
                <a:ea typeface="微软雅黑" charset="0"/>
              </a:rPr>
              <a:t>这些大规模，高度结构化的数据很大程度的反应了真实世界中的关系</a:t>
            </a:r>
            <a:r>
              <a:rPr lang="zh-CN" altLang="zh-CN" sz="1200" dirty="0" smtClean="0">
                <a:latin typeface="微软雅黑" charset="0"/>
                <a:ea typeface="微软雅黑" charset="0"/>
              </a:rPr>
              <a:t>，</a:t>
            </a:r>
            <a:r>
              <a:rPr lang="zh-CN" altLang="en-US" sz="1200" dirty="0" smtClean="0">
                <a:latin typeface="微软雅黑" charset="0"/>
                <a:ea typeface="微软雅黑" charset="0"/>
              </a:rPr>
              <a:t>有</a:t>
            </a:r>
            <a:r>
              <a:rPr lang="zh-CN" altLang="zh-CN" sz="1200" dirty="0" smtClean="0">
                <a:latin typeface="微软雅黑" charset="0"/>
                <a:ea typeface="微软雅黑" charset="0"/>
              </a:rPr>
              <a:t>着</a:t>
            </a:r>
            <a:r>
              <a:rPr lang="zh-CN" altLang="zh-CN" sz="1200" dirty="0">
                <a:latin typeface="微软雅黑" charset="0"/>
                <a:ea typeface="微软雅黑" charset="0"/>
              </a:rPr>
              <a:t>巨大的研究和商用</a:t>
            </a:r>
            <a:r>
              <a:rPr lang="zh-CN" altLang="zh-CN" sz="1200" dirty="0" smtClean="0">
                <a:latin typeface="微软雅黑" charset="0"/>
                <a:ea typeface="微软雅黑" charset="0"/>
              </a:rPr>
              <a:t>价值</a:t>
            </a:r>
            <a:r>
              <a:rPr lang="zh-CN" altLang="en-US" sz="1200" dirty="0" smtClean="0"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latin typeface="微软雅黑" charset="0"/>
              <a:ea typeface="微软雅黑" charset="0"/>
            </a:endParaRPr>
          </a:p>
        </p:txBody>
      </p:sp>
      <p:grpSp>
        <p:nvGrpSpPr>
          <p:cNvPr id="103" name="组 102"/>
          <p:cNvGrpSpPr/>
          <p:nvPr/>
        </p:nvGrpSpPr>
        <p:grpSpPr>
          <a:xfrm>
            <a:off x="961594" y="2175887"/>
            <a:ext cx="3334635" cy="509896"/>
            <a:chOff x="910794" y="928946"/>
            <a:chExt cx="2300757" cy="509896"/>
          </a:xfrm>
        </p:grpSpPr>
        <p:sp>
          <p:nvSpPr>
            <p:cNvPr id="106" name="矩形 105"/>
            <p:cNvSpPr/>
            <p:nvPr/>
          </p:nvSpPr>
          <p:spPr>
            <a:xfrm>
              <a:off x="923286" y="953484"/>
              <a:ext cx="2268157" cy="471008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910794" y="928946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910794" y="1399954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3172663" y="1399954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3172000" y="934040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</p:grpSp>
      <p:sp>
        <p:nvSpPr>
          <p:cNvPr id="104" name="矩形 103"/>
          <p:cNvSpPr/>
          <p:nvPr/>
        </p:nvSpPr>
        <p:spPr>
          <a:xfrm>
            <a:off x="1092501" y="2251263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Segoe UI"/>
                <a:ea typeface="微软雅黑"/>
              </a:rPr>
              <a:t>图挖掘相关需求越来越多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Segoe UI"/>
              <a:ea typeface="微软雅黑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1010420" y="2727971"/>
            <a:ext cx="7904979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200" dirty="0">
                <a:latin typeface="微软雅黑" charset="0"/>
                <a:ea typeface="微软雅黑" charset="0"/>
              </a:rPr>
              <a:t>相关领域也出现了大量的图分析算法，他们通过计算数据的结构化特征，提取出重要的信息。其中，具有代表性的技术包括排序（</a:t>
            </a:r>
            <a:r>
              <a:rPr lang="en-US" altLang="zh-CN" sz="1200" dirty="0">
                <a:latin typeface="微软雅黑" charset="0"/>
                <a:ea typeface="微软雅黑" charset="0"/>
              </a:rPr>
              <a:t>ranking</a:t>
            </a:r>
            <a:r>
              <a:rPr lang="zh-CN" altLang="zh-CN" sz="1200" dirty="0" smtClean="0">
                <a:latin typeface="微软雅黑" charset="0"/>
                <a:ea typeface="微软雅黑" charset="0"/>
              </a:rPr>
              <a:t>）， </a:t>
            </a:r>
            <a:r>
              <a:rPr lang="zh-CN" altLang="zh-CN" sz="1200" dirty="0">
                <a:latin typeface="微软雅黑" charset="0"/>
                <a:ea typeface="微软雅黑" charset="0"/>
              </a:rPr>
              <a:t>社区群体（</a:t>
            </a:r>
            <a:r>
              <a:rPr lang="en-US" altLang="zh-CN" sz="1200" dirty="0">
                <a:latin typeface="微软雅黑" charset="0"/>
                <a:ea typeface="微软雅黑" charset="0"/>
              </a:rPr>
              <a:t>community</a:t>
            </a:r>
            <a:r>
              <a:rPr lang="zh-CN" altLang="zh-CN" sz="1200" dirty="0" smtClean="0">
                <a:latin typeface="微软雅黑" charset="0"/>
                <a:ea typeface="微软雅黑" charset="0"/>
              </a:rPr>
              <a:t>）</a:t>
            </a:r>
            <a:r>
              <a:rPr lang="zh-CN" altLang="en-US" sz="1200" dirty="0" smtClean="0">
                <a:latin typeface="微软雅黑" charset="0"/>
                <a:ea typeface="微软雅黑" charset="0"/>
              </a:rPr>
              <a:t>发现</a:t>
            </a:r>
            <a:r>
              <a:rPr lang="zh-CN" altLang="zh-CN" sz="1200" dirty="0" smtClean="0">
                <a:latin typeface="微软雅黑" charset="0"/>
                <a:ea typeface="微软雅黑" charset="0"/>
              </a:rPr>
              <a:t>，</a:t>
            </a:r>
            <a:r>
              <a:rPr lang="zh-CN" altLang="zh-CN" sz="1200" dirty="0">
                <a:latin typeface="微软雅黑" charset="0"/>
                <a:ea typeface="微软雅黑" charset="0"/>
              </a:rPr>
              <a:t>话题（</a:t>
            </a:r>
            <a:r>
              <a:rPr lang="en-US" altLang="zh-CN" sz="1200" dirty="0">
                <a:latin typeface="微软雅黑" charset="0"/>
                <a:ea typeface="微软雅黑" charset="0"/>
              </a:rPr>
              <a:t>topic</a:t>
            </a:r>
            <a:r>
              <a:rPr lang="zh-CN" altLang="zh-CN" sz="1200" dirty="0">
                <a:latin typeface="微软雅黑" charset="0"/>
                <a:ea typeface="微软雅黑" charset="0"/>
              </a:rPr>
              <a:t>）</a:t>
            </a:r>
            <a:r>
              <a:rPr lang="zh-CN" altLang="zh-CN" sz="1200" dirty="0" smtClean="0">
                <a:latin typeface="微软雅黑" charset="0"/>
                <a:ea typeface="微软雅黑" charset="0"/>
              </a:rPr>
              <a:t>分析等</a:t>
            </a:r>
            <a:r>
              <a:rPr lang="zh-CN" altLang="en-US" sz="1200" dirty="0" smtClean="0"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latin typeface="微软雅黑" charset="0"/>
              <a:ea typeface="微软雅黑" charset="0"/>
            </a:endParaRPr>
          </a:p>
        </p:txBody>
      </p:sp>
      <p:grpSp>
        <p:nvGrpSpPr>
          <p:cNvPr id="112" name="组 111"/>
          <p:cNvGrpSpPr/>
          <p:nvPr/>
        </p:nvGrpSpPr>
        <p:grpSpPr>
          <a:xfrm>
            <a:off x="961594" y="3460928"/>
            <a:ext cx="3334635" cy="509896"/>
            <a:chOff x="910794" y="928946"/>
            <a:chExt cx="2300757" cy="509896"/>
          </a:xfrm>
        </p:grpSpPr>
        <p:sp>
          <p:nvSpPr>
            <p:cNvPr id="115" name="矩形 114"/>
            <p:cNvSpPr/>
            <p:nvPr/>
          </p:nvSpPr>
          <p:spPr>
            <a:xfrm>
              <a:off x="923286" y="953484"/>
              <a:ext cx="2268157" cy="471008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910794" y="928946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17" name="椭圆 116"/>
            <p:cNvSpPr/>
            <p:nvPr/>
          </p:nvSpPr>
          <p:spPr>
            <a:xfrm>
              <a:off x="910794" y="1399954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18" name="椭圆 117"/>
            <p:cNvSpPr/>
            <p:nvPr/>
          </p:nvSpPr>
          <p:spPr>
            <a:xfrm>
              <a:off x="3172663" y="1399954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19" name="椭圆 118"/>
            <p:cNvSpPr/>
            <p:nvPr/>
          </p:nvSpPr>
          <p:spPr>
            <a:xfrm>
              <a:off x="3172000" y="934040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</p:grpSp>
      <p:sp>
        <p:nvSpPr>
          <p:cNvPr id="113" name="矩形 112"/>
          <p:cNvSpPr/>
          <p:nvPr/>
        </p:nvSpPr>
        <p:spPr>
          <a:xfrm>
            <a:off x="1092501" y="3536304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Segoe UI"/>
                <a:ea typeface="微软雅黑"/>
              </a:rPr>
              <a:t>缺少专注的图计算平台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Segoe UI"/>
              <a:ea typeface="微软雅黑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1010420" y="4013012"/>
            <a:ext cx="7904979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200" dirty="0" smtClean="0">
                <a:latin typeface="微软雅黑" charset="0"/>
                <a:ea typeface="微软雅黑" charset="0"/>
              </a:rPr>
              <a:t>目前</a:t>
            </a:r>
            <a:r>
              <a:rPr lang="zh-CN" altLang="zh-CN" sz="1200" dirty="0">
                <a:latin typeface="微软雅黑" charset="0"/>
                <a:ea typeface="微软雅黑" charset="0"/>
              </a:rPr>
              <a:t>有代表性的大规模计算</a:t>
            </a:r>
            <a:r>
              <a:rPr lang="zh-CN" altLang="zh-CN" sz="1200" dirty="0" smtClean="0">
                <a:latin typeface="微软雅黑" charset="0"/>
                <a:ea typeface="微软雅黑" charset="0"/>
              </a:rPr>
              <a:t>平台由于</a:t>
            </a:r>
            <a:r>
              <a:rPr lang="zh-CN" altLang="zh-CN" sz="1200" dirty="0">
                <a:latin typeface="微软雅黑" charset="0"/>
                <a:ea typeface="微软雅黑" charset="0"/>
              </a:rPr>
              <a:t>设计目标比较宽泛，能够支持的应用范围也比较广泛</a:t>
            </a:r>
            <a:r>
              <a:rPr lang="zh-CN" altLang="zh-CN" sz="1200" dirty="0" smtClean="0">
                <a:latin typeface="微软雅黑" charset="0"/>
                <a:ea typeface="微软雅黑" charset="0"/>
              </a:rPr>
              <a:t>。</a:t>
            </a:r>
            <a:r>
              <a:rPr lang="zh-CN" altLang="zh-CN" sz="1200" dirty="0">
                <a:latin typeface="微软雅黑" charset="0"/>
                <a:ea typeface="微软雅黑" charset="0"/>
              </a:rPr>
              <a:t>然而通用的分析平台在设计上以满足绝大多数的计算任务为主，却没有考虑到不同计算任务之间的差异性，该问题在图计算方面就显的尤为突出。</a:t>
            </a:r>
            <a:endParaRPr lang="zh-CN" altLang="en-US" sz="1200" dirty="0">
              <a:latin typeface="微软雅黑" charset="0"/>
              <a:ea typeface="微软雅黑" charset="0"/>
            </a:endParaRPr>
          </a:p>
        </p:txBody>
      </p:sp>
      <p:grpSp>
        <p:nvGrpSpPr>
          <p:cNvPr id="121" name="组 120"/>
          <p:cNvGrpSpPr/>
          <p:nvPr/>
        </p:nvGrpSpPr>
        <p:grpSpPr>
          <a:xfrm>
            <a:off x="961594" y="4745970"/>
            <a:ext cx="3334635" cy="509896"/>
            <a:chOff x="910794" y="928946"/>
            <a:chExt cx="2300757" cy="509896"/>
          </a:xfrm>
        </p:grpSpPr>
        <p:sp>
          <p:nvSpPr>
            <p:cNvPr id="124" name="矩形 123"/>
            <p:cNvSpPr/>
            <p:nvPr/>
          </p:nvSpPr>
          <p:spPr>
            <a:xfrm>
              <a:off x="923286" y="953484"/>
              <a:ext cx="2268157" cy="471008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25" name="椭圆 124"/>
            <p:cNvSpPr/>
            <p:nvPr/>
          </p:nvSpPr>
          <p:spPr>
            <a:xfrm>
              <a:off x="910794" y="928946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26" name="椭圆 125"/>
            <p:cNvSpPr/>
            <p:nvPr/>
          </p:nvSpPr>
          <p:spPr>
            <a:xfrm>
              <a:off x="910794" y="1399954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27" name="椭圆 126"/>
            <p:cNvSpPr/>
            <p:nvPr/>
          </p:nvSpPr>
          <p:spPr>
            <a:xfrm>
              <a:off x="3172663" y="1399954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28" name="椭圆 127"/>
            <p:cNvSpPr/>
            <p:nvPr/>
          </p:nvSpPr>
          <p:spPr>
            <a:xfrm>
              <a:off x="3172000" y="934040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</p:grpSp>
      <p:sp>
        <p:nvSpPr>
          <p:cNvPr id="122" name="矩形 121"/>
          <p:cNvSpPr/>
          <p:nvPr/>
        </p:nvSpPr>
        <p:spPr>
          <a:xfrm>
            <a:off x="1092501" y="4821346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Segoe UI"/>
                <a:ea typeface="微软雅黑"/>
              </a:rPr>
              <a:t>没有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Segoe UI"/>
                <a:ea typeface="微软雅黑"/>
              </a:rPr>
              <a:t>对动态图实时处理的平台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Segoe UI"/>
              <a:ea typeface="微软雅黑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1010420" y="5298054"/>
            <a:ext cx="7904979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latin typeface="微软雅黑" charset="0"/>
                <a:ea typeface="微软雅黑" charset="0"/>
              </a:rPr>
              <a:t>已</a:t>
            </a:r>
            <a:r>
              <a:rPr lang="zh-CN" altLang="en-US" sz="1200" dirty="0" smtClean="0">
                <a:latin typeface="微软雅黑" charset="0"/>
                <a:ea typeface="微软雅黑" charset="0"/>
              </a:rPr>
              <a:t>有</a:t>
            </a:r>
            <a:r>
              <a:rPr lang="zh-CN" altLang="zh-CN" sz="1200" dirty="0" smtClean="0">
                <a:latin typeface="微软雅黑" charset="0"/>
                <a:ea typeface="微软雅黑" charset="0"/>
              </a:rPr>
              <a:t>的</a:t>
            </a:r>
            <a:r>
              <a:rPr lang="zh-CN" altLang="en-US" sz="1200" dirty="0" smtClean="0">
                <a:latin typeface="微软雅黑" charset="0"/>
                <a:ea typeface="微软雅黑" charset="0"/>
              </a:rPr>
              <a:t>大部分</a:t>
            </a:r>
            <a:r>
              <a:rPr lang="zh-CN" altLang="zh-CN" sz="1200" dirty="0" smtClean="0">
                <a:latin typeface="微软雅黑" charset="0"/>
                <a:ea typeface="微软雅黑" charset="0"/>
              </a:rPr>
              <a:t>图</a:t>
            </a:r>
            <a:r>
              <a:rPr lang="zh-CN" altLang="zh-CN" sz="1200" dirty="0">
                <a:latin typeface="微软雅黑" charset="0"/>
                <a:ea typeface="微软雅黑" charset="0"/>
              </a:rPr>
              <a:t>存储分析平台针对的都是静态图的分析，在动态图的分析上目前还没有应用广泛的分析平台。虽然目前有些公司已经进行了一些尝试，但是功能和性能上还有很大的空间可以完善。</a:t>
            </a:r>
          </a:p>
          <a:p>
            <a:pPr>
              <a:lnSpc>
                <a:spcPct val="130000"/>
              </a:lnSpc>
            </a:pPr>
            <a:endParaRPr lang="zh-CN" altLang="en-US" sz="1200" dirty="0">
              <a:solidFill>
                <a:srgbClr val="000000">
                  <a:lumMod val="50000"/>
                  <a:lumOff val="50000"/>
                </a:srgbClr>
              </a:solidFill>
              <a:latin typeface="微软雅黑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49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选题</a:t>
            </a:r>
            <a:r>
              <a:rPr kumimoji="1" lang="zh-CN" altLang="en-US" dirty="0" smtClean="0"/>
              <a:t>背景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069024" y="869168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000000"/>
                </a:solidFill>
                <a:latin typeface="Segoe UI"/>
                <a:ea typeface="微软雅黑"/>
              </a:rPr>
              <a:t>研究背景及研究基础</a:t>
            </a:r>
            <a:endParaRPr lang="zh-CN" altLang="en-US" sz="2800" b="1" dirty="0">
              <a:solidFill>
                <a:srgbClr val="000000"/>
              </a:solidFill>
              <a:latin typeface="Segoe UI"/>
              <a:ea typeface="微软雅黑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029444" y="1392388"/>
            <a:ext cx="7039406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微软雅黑" charset="0"/>
                <a:ea typeface="微软雅黑" charset="0"/>
              </a:rPr>
              <a:t>经过这些年图存储以及分布式计算技术的进一步发展，为分布式系统的设计与实现提供了宝贵的经验。</a:t>
            </a:r>
            <a:endParaRPr lang="zh-CN" altLang="en-US" sz="1400" dirty="0">
              <a:latin typeface="微软雅黑" charset="0"/>
              <a:ea typeface="微软雅黑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336767" y="422762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  <a:latin typeface="Segoe UI"/>
                <a:ea typeface="微软雅黑"/>
              </a:rPr>
              <a:t>图存储技术的突破</a:t>
            </a:r>
            <a:endParaRPr lang="zh-CN" altLang="en-US" b="1" dirty="0">
              <a:solidFill>
                <a:schemeClr val="accent2">
                  <a:lumMod val="75000"/>
                </a:schemeClr>
              </a:solidFill>
              <a:latin typeface="Segoe UI"/>
              <a:ea typeface="微软雅黑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850042" y="4691502"/>
            <a:ext cx="3336283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latin typeface="微软雅黑" charset="0"/>
                <a:ea typeface="微软雅黑" charset="0"/>
              </a:rPr>
              <a:t>图存储系统的长足发展，使得大规模网络的存储变的不再困难。像</a:t>
            </a:r>
            <a:r>
              <a:rPr lang="en-US" altLang="zh-CN" sz="1400" dirty="0">
                <a:latin typeface="微软雅黑" charset="0"/>
                <a:ea typeface="微软雅黑" charset="0"/>
              </a:rPr>
              <a:t>Neo4j</a:t>
            </a:r>
            <a:r>
              <a:rPr lang="zh-CN" altLang="en-US" sz="1400" dirty="0">
                <a:latin typeface="微软雅黑" charset="0"/>
                <a:ea typeface="微软雅黑" charset="0"/>
              </a:rPr>
              <a:t>这样的单机数据库可以支持</a:t>
            </a:r>
            <a:r>
              <a:rPr lang="en-US" altLang="zh-CN" sz="1400" dirty="0">
                <a:latin typeface="微软雅黑" charset="0"/>
                <a:ea typeface="微软雅黑" charset="0"/>
              </a:rPr>
              <a:t>32000M</a:t>
            </a:r>
            <a:r>
              <a:rPr lang="zh-CN" altLang="en-US" sz="1400" dirty="0">
                <a:latin typeface="微软雅黑" charset="0"/>
                <a:ea typeface="微软雅黑" charset="0"/>
              </a:rPr>
              <a:t>节点和</a:t>
            </a:r>
            <a:r>
              <a:rPr lang="en-US" altLang="zh-CN" sz="1400" dirty="0">
                <a:latin typeface="微软雅黑" charset="0"/>
                <a:ea typeface="微软雅黑" charset="0"/>
              </a:rPr>
              <a:t>32000M</a:t>
            </a:r>
            <a:r>
              <a:rPr lang="zh-CN" altLang="en-US" sz="1400" dirty="0">
                <a:latin typeface="微软雅黑" charset="0"/>
                <a:ea typeface="微软雅黑" charset="0"/>
              </a:rPr>
              <a:t>关系的存储。一些分布式图存储的数据库可以支持更多。</a:t>
            </a:r>
          </a:p>
        </p:txBody>
      </p:sp>
      <p:sp>
        <p:nvSpPr>
          <p:cNvPr id="41" name="矩形 40"/>
          <p:cNvSpPr/>
          <p:nvPr/>
        </p:nvSpPr>
        <p:spPr>
          <a:xfrm>
            <a:off x="8327971" y="2092624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  <a:latin typeface="Segoe UI"/>
                <a:ea typeface="微软雅黑"/>
              </a:rPr>
              <a:t>图计算框架的发展</a:t>
            </a:r>
            <a:endParaRPr lang="zh-CN" altLang="en-US" b="1" dirty="0">
              <a:solidFill>
                <a:schemeClr val="accent2">
                  <a:lumMod val="75000"/>
                </a:schemeClr>
              </a:solidFill>
              <a:latin typeface="Segoe UI"/>
              <a:ea typeface="微软雅黑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841246" y="2520270"/>
            <a:ext cx="3227603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latin typeface="微软雅黑" charset="0"/>
                <a:ea typeface="微软雅黑" charset="0"/>
              </a:rPr>
              <a:t>自从</a:t>
            </a:r>
            <a:r>
              <a:rPr lang="en-US" altLang="zh-CN" sz="1400" dirty="0">
                <a:latin typeface="微软雅黑" charset="0"/>
                <a:ea typeface="微软雅黑" charset="0"/>
              </a:rPr>
              <a:t>Google</a:t>
            </a:r>
            <a:r>
              <a:rPr lang="zh-CN" altLang="en-US" sz="1400" dirty="0">
                <a:latin typeface="微软雅黑" charset="0"/>
                <a:ea typeface="微软雅黑" charset="0"/>
              </a:rPr>
              <a:t>推出</a:t>
            </a:r>
            <a:r>
              <a:rPr lang="en-US" altLang="zh-CN" sz="1400" dirty="0" err="1">
                <a:latin typeface="微软雅黑" charset="0"/>
                <a:ea typeface="微软雅黑" charset="0"/>
              </a:rPr>
              <a:t>Pregel</a:t>
            </a:r>
            <a:r>
              <a:rPr lang="zh-CN" altLang="en-US" sz="1400" dirty="0">
                <a:latin typeface="微软雅黑" charset="0"/>
                <a:ea typeface="微软雅黑" charset="0"/>
              </a:rPr>
              <a:t>计算框架以来，工业界针对这个计算框架做了很多版本的实现，包括</a:t>
            </a:r>
            <a:r>
              <a:rPr lang="en-US" altLang="zh-CN" sz="1400" dirty="0">
                <a:latin typeface="微软雅黑" charset="0"/>
                <a:ea typeface="微软雅黑" charset="0"/>
              </a:rPr>
              <a:t>Hama, </a:t>
            </a:r>
            <a:r>
              <a:rPr lang="en-US" altLang="zh-CN" sz="1400" dirty="0" err="1">
                <a:latin typeface="微软雅黑" charset="0"/>
                <a:ea typeface="微软雅黑" charset="0"/>
              </a:rPr>
              <a:t>GraphLab</a:t>
            </a:r>
            <a:r>
              <a:rPr lang="zh-CN" altLang="en-US" sz="1400" dirty="0">
                <a:latin typeface="微软雅黑" charset="0"/>
                <a:ea typeface="微软雅黑" charset="0"/>
              </a:rPr>
              <a:t>等。针对</a:t>
            </a:r>
            <a:r>
              <a:rPr lang="en-US" altLang="zh-CN" sz="1400" dirty="0" err="1">
                <a:latin typeface="微软雅黑" charset="0"/>
                <a:ea typeface="微软雅黑" charset="0"/>
              </a:rPr>
              <a:t>Pregel</a:t>
            </a:r>
            <a:r>
              <a:rPr lang="zh-CN" altLang="en-US" sz="1400" dirty="0">
                <a:latin typeface="微软雅黑" charset="0"/>
                <a:ea typeface="微软雅黑" charset="0"/>
              </a:rPr>
              <a:t>所具有的问题也进行了进一步的优化。</a:t>
            </a:r>
          </a:p>
        </p:txBody>
      </p:sp>
      <p:sp>
        <p:nvSpPr>
          <p:cNvPr id="43" name="矩形 42"/>
          <p:cNvSpPr/>
          <p:nvPr/>
        </p:nvSpPr>
        <p:spPr>
          <a:xfrm>
            <a:off x="4635786" y="423778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  <a:latin typeface="Segoe UI"/>
                <a:ea typeface="微软雅黑"/>
              </a:rPr>
              <a:t>分布式计算的成熟</a:t>
            </a:r>
            <a:endParaRPr lang="zh-CN" altLang="en-US" b="1" dirty="0">
              <a:solidFill>
                <a:schemeClr val="accent2">
                  <a:lumMod val="75000"/>
                </a:schemeClr>
              </a:solidFill>
              <a:latin typeface="Segoe UI"/>
              <a:ea typeface="微软雅黑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152468" y="4732582"/>
            <a:ext cx="3151625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latin typeface="微软雅黑" charset="0"/>
                <a:ea typeface="微软雅黑" charset="0"/>
              </a:rPr>
              <a:t>这些年分布式计算系统已经得到了广泛的应用，</a:t>
            </a:r>
            <a:r>
              <a:rPr lang="en-US" altLang="zh-CN" sz="1400" dirty="0">
                <a:latin typeface="微软雅黑" charset="0"/>
                <a:ea typeface="微软雅黑" charset="0"/>
              </a:rPr>
              <a:t>Hadoop, Spark</a:t>
            </a:r>
            <a:r>
              <a:rPr lang="zh-CN" altLang="en-US" sz="1400" dirty="0">
                <a:latin typeface="微软雅黑" charset="0"/>
                <a:ea typeface="微软雅黑" charset="0"/>
              </a:rPr>
              <a:t>等分布式计算产品已经充斥在了各种各样的大规模分析任务中。为分布式系统的设计提供了宝贵的实践经验。</a:t>
            </a:r>
          </a:p>
        </p:txBody>
      </p:sp>
      <p:sp>
        <p:nvSpPr>
          <p:cNvPr id="45" name="矩形 44"/>
          <p:cNvSpPr/>
          <p:nvPr/>
        </p:nvSpPr>
        <p:spPr>
          <a:xfrm>
            <a:off x="4639191" y="2037744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  <a:latin typeface="Segoe UI"/>
                <a:ea typeface="微软雅黑"/>
              </a:rPr>
              <a:t>数据的爆炸式增长</a:t>
            </a:r>
            <a:endParaRPr lang="zh-CN" altLang="en-US" b="1" dirty="0">
              <a:solidFill>
                <a:schemeClr val="accent2">
                  <a:lumMod val="75000"/>
                </a:schemeClr>
              </a:solidFill>
              <a:latin typeface="Segoe UI"/>
              <a:ea typeface="微软雅黑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152468" y="2513240"/>
            <a:ext cx="3227602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zh-CN" sz="1400" dirty="0">
                <a:latin typeface="微软雅黑" charset="0"/>
                <a:ea typeface="微软雅黑" charset="0"/>
              </a:rPr>
              <a:t>近年来，以社交网络为代表的新媒体发展势头迅猛，这些社交网络产生的数据动态性非常之强，并且持续不断的产生着海量的数据。</a:t>
            </a:r>
            <a:r>
              <a:rPr lang="zh-CN" altLang="zh-CN" sz="1400" dirty="0" smtClean="0">
                <a:latin typeface="微软雅黑" charset="0"/>
                <a:ea typeface="微软雅黑" charset="0"/>
              </a:rPr>
              <a:t>比如</a:t>
            </a:r>
            <a:r>
              <a:rPr lang="en-US" altLang="zh-CN" sz="1400" dirty="0" smtClean="0">
                <a:latin typeface="微软雅黑" charset="0"/>
                <a:ea typeface="微软雅黑" charset="0"/>
              </a:rPr>
              <a:t>Twitter</a:t>
            </a:r>
            <a:r>
              <a:rPr lang="zh-CN" altLang="zh-CN" sz="1400" dirty="0">
                <a:latin typeface="微软雅黑" charset="0"/>
                <a:ea typeface="微软雅黑" charset="0"/>
              </a:rPr>
              <a:t>，新浪微博的日互动量高达几十亿次</a:t>
            </a:r>
            <a:r>
              <a:rPr lang="zh-CN" altLang="en-US" sz="1400" dirty="0">
                <a:latin typeface="微软雅黑" charset="0"/>
                <a:ea typeface="微软雅黑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88216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研究内容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TWO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89817" y="4381144"/>
            <a:ext cx="2412366" cy="1133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PART TWO </a:t>
            </a:r>
            <a:r>
              <a:rPr lang="zh-CN" altLang="en-US" dirty="0" smtClean="0"/>
              <a:t>研究内容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03153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TWO</a:t>
            </a:r>
            <a:r>
              <a:rPr kumimoji="1" lang="zh-CN" altLang="en-US" dirty="0" smtClean="0"/>
              <a:t> 研究内容</a:t>
            </a:r>
            <a:endParaRPr kumimoji="1" lang="zh-CN" altLang="en-US" dirty="0"/>
          </a:p>
        </p:txBody>
      </p:sp>
      <p:grpSp>
        <p:nvGrpSpPr>
          <p:cNvPr id="3" name="组 2"/>
          <p:cNvGrpSpPr/>
          <p:nvPr/>
        </p:nvGrpSpPr>
        <p:grpSpPr>
          <a:xfrm>
            <a:off x="-211666" y="2908300"/>
            <a:ext cx="12778491" cy="1030394"/>
            <a:chOff x="-211666" y="2908300"/>
            <a:chExt cx="12778491" cy="1030394"/>
          </a:xfrm>
        </p:grpSpPr>
        <p:grpSp>
          <p:nvGrpSpPr>
            <p:cNvPr id="4" name="组合 21"/>
            <p:cNvGrpSpPr/>
            <p:nvPr/>
          </p:nvGrpSpPr>
          <p:grpSpPr>
            <a:xfrm>
              <a:off x="-211666" y="2970613"/>
              <a:ext cx="12778491" cy="912541"/>
              <a:chOff x="0" y="2158337"/>
              <a:chExt cx="12778491" cy="912541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211666" y="2513302"/>
                <a:ext cx="12192000" cy="21107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9" name="等腰三角形 5"/>
              <p:cNvSpPr/>
              <p:nvPr/>
            </p:nvSpPr>
            <p:spPr>
              <a:xfrm>
                <a:off x="0" y="2160196"/>
                <a:ext cx="1056391" cy="910682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0" name="等腰三角形 7"/>
              <p:cNvSpPr/>
              <p:nvPr/>
            </p:nvSpPr>
            <p:spPr>
              <a:xfrm>
                <a:off x="1056391" y="2160196"/>
                <a:ext cx="1056391" cy="910682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1" name="等腰三角形 8"/>
              <p:cNvSpPr/>
              <p:nvPr/>
            </p:nvSpPr>
            <p:spPr>
              <a:xfrm>
                <a:off x="2120900" y="2158337"/>
                <a:ext cx="1056391" cy="910682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2" name="等腰三角形 9"/>
              <p:cNvSpPr/>
              <p:nvPr/>
            </p:nvSpPr>
            <p:spPr>
              <a:xfrm>
                <a:off x="3187700" y="2158337"/>
                <a:ext cx="1056391" cy="910682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3" name="等腰三角形 10"/>
              <p:cNvSpPr/>
              <p:nvPr/>
            </p:nvSpPr>
            <p:spPr>
              <a:xfrm>
                <a:off x="4254500" y="2158337"/>
                <a:ext cx="1056391" cy="910682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4" name="等腰三角形 11"/>
              <p:cNvSpPr/>
              <p:nvPr/>
            </p:nvSpPr>
            <p:spPr>
              <a:xfrm>
                <a:off x="5321300" y="2158337"/>
                <a:ext cx="1056391" cy="910682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5" name="等腰三角形 12"/>
              <p:cNvSpPr/>
              <p:nvPr/>
            </p:nvSpPr>
            <p:spPr>
              <a:xfrm>
                <a:off x="6388100" y="2158337"/>
                <a:ext cx="1056391" cy="910682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6" name="等腰三角形 13"/>
              <p:cNvSpPr/>
              <p:nvPr/>
            </p:nvSpPr>
            <p:spPr>
              <a:xfrm>
                <a:off x="7454900" y="2158337"/>
                <a:ext cx="1056391" cy="910682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7" name="等腰三角形 14"/>
              <p:cNvSpPr/>
              <p:nvPr/>
            </p:nvSpPr>
            <p:spPr>
              <a:xfrm>
                <a:off x="8521700" y="2158337"/>
                <a:ext cx="1056391" cy="910682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8" name="等腰三角形 15"/>
              <p:cNvSpPr/>
              <p:nvPr/>
            </p:nvSpPr>
            <p:spPr>
              <a:xfrm>
                <a:off x="9588500" y="2158337"/>
                <a:ext cx="1056391" cy="910682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9" name="等腰三角形 16"/>
              <p:cNvSpPr/>
              <p:nvPr/>
            </p:nvSpPr>
            <p:spPr>
              <a:xfrm>
                <a:off x="10655300" y="2158337"/>
                <a:ext cx="1056391" cy="910682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0" name="等腰三角形 17"/>
              <p:cNvSpPr/>
              <p:nvPr/>
            </p:nvSpPr>
            <p:spPr>
              <a:xfrm>
                <a:off x="11722100" y="2158337"/>
                <a:ext cx="1056391" cy="910682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41" name="直接连接符 19"/>
              <p:cNvCxnSpPr/>
              <p:nvPr/>
            </p:nvCxnSpPr>
            <p:spPr>
              <a:xfrm>
                <a:off x="0" y="3060294"/>
                <a:ext cx="12778491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椭圆 4"/>
            <p:cNvSpPr/>
            <p:nvPr/>
          </p:nvSpPr>
          <p:spPr>
            <a:xfrm flipH="1">
              <a:off x="258956" y="291304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 flipH="1">
              <a:off x="787152" y="3823548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 flipH="1">
              <a:off x="1320800" y="29083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 flipH="1">
              <a:off x="2387600" y="29083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 flipH="1">
              <a:off x="3454400" y="29083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flipH="1">
              <a:off x="4521200" y="29083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 flipH="1">
              <a:off x="5588000" y="29083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flipH="1">
              <a:off x="6654800" y="29083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flipH="1">
              <a:off x="7721600" y="29083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flipH="1">
              <a:off x="8788400" y="29083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flipH="1">
              <a:off x="9855200" y="29083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flipH="1">
              <a:off x="10922000" y="29083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flipH="1">
              <a:off x="11988800" y="29083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flipH="1">
              <a:off x="1854200" y="38227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flipH="1">
              <a:off x="2921000" y="38227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flipH="1">
              <a:off x="3987800" y="38227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flipH="1">
              <a:off x="5054600" y="38227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 flipH="1">
              <a:off x="6121400" y="38227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 flipH="1">
              <a:off x="7188200" y="38227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 flipH="1">
              <a:off x="8255000" y="38227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 flipH="1">
              <a:off x="9321800" y="38227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 flipH="1">
              <a:off x="10388600" y="38227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 flipH="1">
              <a:off x="11455400" y="38227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8" name="组 47"/>
          <p:cNvGrpSpPr/>
          <p:nvPr/>
        </p:nvGrpSpPr>
        <p:grpSpPr>
          <a:xfrm>
            <a:off x="1056046" y="912300"/>
            <a:ext cx="4796708" cy="1803610"/>
            <a:chOff x="558800" y="977900"/>
            <a:chExt cx="2895600" cy="1591552"/>
          </a:xfrm>
        </p:grpSpPr>
        <p:sp>
          <p:nvSpPr>
            <p:cNvPr id="42" name="矩形 41"/>
            <p:cNvSpPr/>
            <p:nvPr/>
          </p:nvSpPr>
          <p:spPr>
            <a:xfrm>
              <a:off x="558800" y="977900"/>
              <a:ext cx="2895600" cy="15621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FFFFF"/>
                </a:solidFill>
              </a:endParaRPr>
            </a:p>
          </p:txBody>
        </p:sp>
        <p:grpSp>
          <p:nvGrpSpPr>
            <p:cNvPr id="47" name="组 46"/>
            <p:cNvGrpSpPr/>
            <p:nvPr/>
          </p:nvGrpSpPr>
          <p:grpSpPr>
            <a:xfrm>
              <a:off x="749830" y="1184250"/>
              <a:ext cx="2667248" cy="1385202"/>
              <a:chOff x="5638552" y="977900"/>
              <a:chExt cx="2188812" cy="1385202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5638552" y="977900"/>
                <a:ext cx="1605033" cy="2715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chemeClr val="accent2">
                        <a:lumMod val="75000"/>
                      </a:schemeClr>
                    </a:solidFill>
                    <a:latin typeface="Segoe UI"/>
                    <a:ea typeface="微软雅黑"/>
                  </a:rPr>
                  <a:t>动态图主体</a:t>
                </a:r>
                <a:r>
                  <a:rPr lang="zh-CN" altLang="en-US" sz="1400" b="1" dirty="0" smtClean="0">
                    <a:solidFill>
                      <a:schemeClr val="accent2">
                        <a:lumMod val="75000"/>
                      </a:schemeClr>
                    </a:solidFill>
                    <a:latin typeface="Segoe UI"/>
                    <a:ea typeface="微软雅黑"/>
                  </a:rPr>
                  <a:t>存储</a:t>
                </a:r>
                <a:r>
                  <a:rPr lang="en-US" altLang="zh-CN" sz="1400" b="1" dirty="0" err="1" smtClean="0">
                    <a:solidFill>
                      <a:schemeClr val="accent2">
                        <a:lumMod val="75000"/>
                      </a:schemeClr>
                    </a:solidFill>
                    <a:latin typeface="Segoe UI"/>
                    <a:ea typeface="微软雅黑"/>
                  </a:rPr>
                  <a:t>TSGraph</a:t>
                </a:r>
                <a:r>
                  <a:rPr lang="zh-CN" altLang="en-US" sz="1400" b="1" dirty="0" smtClean="0">
                    <a:solidFill>
                      <a:schemeClr val="accent2">
                        <a:lumMod val="75000"/>
                      </a:schemeClr>
                    </a:solidFill>
                    <a:latin typeface="Segoe UI"/>
                    <a:ea typeface="微软雅黑"/>
                  </a:rPr>
                  <a:t>的</a:t>
                </a:r>
                <a:r>
                  <a:rPr lang="zh-CN" altLang="en-US" sz="1400" b="1" dirty="0" smtClean="0">
                    <a:solidFill>
                      <a:schemeClr val="accent2">
                        <a:lumMod val="75000"/>
                      </a:schemeClr>
                    </a:solidFill>
                    <a:latin typeface="Segoe UI"/>
                    <a:ea typeface="微软雅黑"/>
                  </a:rPr>
                  <a:t>研究与实现</a:t>
                </a:r>
                <a:endParaRPr lang="zh-CN" altLang="en-US" sz="1400" b="1" dirty="0">
                  <a:solidFill>
                    <a:schemeClr val="accent2">
                      <a:lumMod val="75000"/>
                    </a:schemeClr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5638552" y="1222424"/>
                <a:ext cx="2188812" cy="11406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1200" dirty="0" smtClean="0">
                    <a:latin typeface="微软雅黑" charset="0"/>
                    <a:ea typeface="微软雅黑" charset="0"/>
                  </a:rPr>
                  <a:t>目前工业界已经有了一些比较成熟的时序数据（</a:t>
                </a:r>
                <a:r>
                  <a:rPr lang="en-US" altLang="zh-CN" sz="1200" dirty="0" smtClean="0">
                    <a:latin typeface="微软雅黑" charset="0"/>
                    <a:ea typeface="微软雅黑" charset="0"/>
                  </a:rPr>
                  <a:t>Time Series </a:t>
                </a:r>
                <a:r>
                  <a:rPr lang="en-US" altLang="zh-CN" sz="1200" dirty="0" err="1" smtClean="0">
                    <a:latin typeface="微软雅黑" charset="0"/>
                    <a:ea typeface="微软雅黑" charset="0"/>
                  </a:rPr>
                  <a:t>DataBase</a:t>
                </a:r>
                <a:r>
                  <a:rPr lang="zh-CN" altLang="en-US" sz="1200" dirty="0" smtClean="0">
                    <a:latin typeface="微软雅黑" charset="0"/>
                    <a:ea typeface="微软雅黑" charset="0"/>
                  </a:rPr>
                  <a:t>），但是仍然没有一个图存储方面的时序数据库。本文设计实现了一个支持时序存储的图数据库（</a:t>
                </a:r>
                <a:r>
                  <a:rPr lang="en-US" altLang="zh-CN" sz="1200" dirty="0" err="1" smtClean="0">
                    <a:latin typeface="微软雅黑" charset="0"/>
                    <a:ea typeface="微软雅黑" charset="0"/>
                  </a:rPr>
                  <a:t>TSGraph</a:t>
                </a:r>
                <a:r>
                  <a:rPr lang="zh-CN" altLang="en-US" sz="1200" dirty="0" smtClean="0">
                    <a:latin typeface="微软雅黑" charset="0"/>
                    <a:ea typeface="微软雅黑" charset="0"/>
                  </a:rPr>
                  <a:t>）。存储后端使用了</a:t>
                </a:r>
                <a:r>
                  <a:rPr lang="en-US" altLang="zh-CN" sz="1200" dirty="0" err="1" smtClean="0">
                    <a:latin typeface="微软雅黑" charset="0"/>
                    <a:ea typeface="微软雅黑" charset="0"/>
                  </a:rPr>
                  <a:t>Hbase</a:t>
                </a:r>
                <a:r>
                  <a:rPr lang="zh-CN" altLang="en-US" sz="1200" dirty="0" smtClean="0">
                    <a:latin typeface="微软雅黑" charset="0"/>
                    <a:ea typeface="微软雅黑" charset="0"/>
                  </a:rPr>
                  <a:t>，上面封装了一层查询接口，支持图的各方面查询和按时间区间检索。</a:t>
                </a:r>
                <a:endParaRPr lang="zh-CN" altLang="en-US" sz="1200" dirty="0">
                  <a:latin typeface="微软雅黑" charset="0"/>
                  <a:ea typeface="微软雅黑" charset="0"/>
                </a:endParaRPr>
              </a:p>
            </p:txBody>
          </p:sp>
        </p:grpSp>
      </p:grpSp>
      <p:grpSp>
        <p:nvGrpSpPr>
          <p:cNvPr id="49" name="组 48"/>
          <p:cNvGrpSpPr/>
          <p:nvPr/>
        </p:nvGrpSpPr>
        <p:grpSpPr>
          <a:xfrm>
            <a:off x="6249887" y="912300"/>
            <a:ext cx="4787259" cy="1770233"/>
            <a:chOff x="558800" y="977900"/>
            <a:chExt cx="2895600" cy="1562100"/>
          </a:xfrm>
        </p:grpSpPr>
        <p:sp>
          <p:nvSpPr>
            <p:cNvPr id="50" name="矩形 49"/>
            <p:cNvSpPr/>
            <p:nvPr/>
          </p:nvSpPr>
          <p:spPr>
            <a:xfrm>
              <a:off x="558800" y="977900"/>
              <a:ext cx="2895600" cy="15621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FFFFF"/>
                </a:solidFill>
              </a:endParaRPr>
            </a:p>
          </p:txBody>
        </p:sp>
        <p:grpSp>
          <p:nvGrpSpPr>
            <p:cNvPr id="51" name="组 50"/>
            <p:cNvGrpSpPr/>
            <p:nvPr/>
          </p:nvGrpSpPr>
          <p:grpSpPr>
            <a:xfrm>
              <a:off x="749830" y="1184250"/>
              <a:ext cx="2667248" cy="961522"/>
              <a:chOff x="5638552" y="977900"/>
              <a:chExt cx="2188812" cy="961522"/>
            </a:xfrm>
          </p:grpSpPr>
          <p:sp>
            <p:nvSpPr>
              <p:cNvPr id="52" name="矩形 51"/>
              <p:cNvSpPr/>
              <p:nvPr/>
            </p:nvSpPr>
            <p:spPr>
              <a:xfrm>
                <a:off x="5638552" y="977900"/>
                <a:ext cx="1161036" cy="2715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chemeClr val="accent2">
                        <a:lumMod val="75000"/>
                      </a:schemeClr>
                    </a:solidFill>
                    <a:latin typeface="Segoe UI"/>
                    <a:ea typeface="微软雅黑"/>
                  </a:rPr>
                  <a:t>计算副本存储的研究与实现</a:t>
                </a:r>
                <a:endParaRPr lang="zh-CN" altLang="en-US" sz="1400" b="1" dirty="0">
                  <a:solidFill>
                    <a:schemeClr val="accent2">
                      <a:lumMod val="75000"/>
                    </a:schemeClr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5638552" y="1222424"/>
                <a:ext cx="2188812" cy="716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1200" dirty="0">
                    <a:latin typeface="微软雅黑" charset="0"/>
                    <a:ea typeface="微软雅黑" charset="0"/>
                  </a:rPr>
                  <a:t>图计算平台很重要的一个任务是进行动态计算。而图更新和图计算放在一个存储中做只能串行执行，效率不高。因此本文还还实现了一个计算副本</a:t>
                </a:r>
                <a:r>
                  <a:rPr lang="zh-CN" altLang="en-US" sz="1200" dirty="0">
                    <a:latin typeface="微软雅黑" charset="0"/>
                    <a:ea typeface="微软雅黑" charset="0"/>
                  </a:rPr>
                  <a:t>存储，</a:t>
                </a:r>
                <a:r>
                  <a:rPr lang="zh-CN" altLang="en-US" sz="1200" dirty="0">
                    <a:latin typeface="微软雅黑" charset="0"/>
                    <a:ea typeface="微软雅黑" charset="0"/>
                  </a:rPr>
                  <a:t>计算副本会</a:t>
                </a:r>
                <a:r>
                  <a:rPr lang="zh-CN" altLang="en-US" sz="1200" dirty="0" smtClean="0">
                    <a:latin typeface="微软雅黑" charset="0"/>
                    <a:ea typeface="微软雅黑" charset="0"/>
                  </a:rPr>
                  <a:t>和主体存储自动交互。</a:t>
                </a:r>
                <a:endParaRPr lang="zh-CN" altLang="en-US" sz="1200" dirty="0">
                  <a:latin typeface="微软雅黑" charset="0"/>
                  <a:ea typeface="微软雅黑" charset="0"/>
                </a:endParaRPr>
              </a:p>
            </p:txBody>
          </p:sp>
        </p:grpSp>
      </p:grpSp>
      <p:grpSp>
        <p:nvGrpSpPr>
          <p:cNvPr id="59" name="组 58"/>
          <p:cNvGrpSpPr/>
          <p:nvPr/>
        </p:nvGrpSpPr>
        <p:grpSpPr>
          <a:xfrm>
            <a:off x="1548654" y="4322627"/>
            <a:ext cx="4852146" cy="1829979"/>
            <a:chOff x="558800" y="977900"/>
            <a:chExt cx="2895600" cy="1562100"/>
          </a:xfrm>
        </p:grpSpPr>
        <p:sp>
          <p:nvSpPr>
            <p:cNvPr id="60" name="矩形 59"/>
            <p:cNvSpPr/>
            <p:nvPr/>
          </p:nvSpPr>
          <p:spPr>
            <a:xfrm>
              <a:off x="558800" y="977900"/>
              <a:ext cx="2895600" cy="15621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749830" y="1428774"/>
              <a:ext cx="2667248" cy="6935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 smtClean="0">
                  <a:latin typeface="微软雅黑" charset="0"/>
                  <a:ea typeface="微软雅黑" charset="0"/>
                </a:rPr>
                <a:t>本文基于</a:t>
              </a:r>
              <a:r>
                <a:rPr lang="en-US" altLang="zh-CN" sz="1200" dirty="0" smtClean="0">
                  <a:latin typeface="微软雅黑" charset="0"/>
                  <a:ea typeface="微软雅黑" charset="0"/>
                </a:rPr>
                <a:t>Spark </a:t>
              </a:r>
              <a:r>
                <a:rPr lang="en-US" altLang="zh-CN" sz="1200" dirty="0" err="1" smtClean="0">
                  <a:latin typeface="微软雅黑" charset="0"/>
                  <a:ea typeface="微软雅黑" charset="0"/>
                </a:rPr>
                <a:t>GraphX</a:t>
              </a:r>
              <a:r>
                <a:rPr lang="zh-CN" altLang="en-US" sz="1200" dirty="0" smtClean="0">
                  <a:latin typeface="微软雅黑" charset="0"/>
                  <a:ea typeface="微软雅黑" charset="0"/>
                </a:rPr>
                <a:t>实现了动态分布式图算法，主要包括</a:t>
              </a:r>
              <a:r>
                <a:rPr lang="en-US" altLang="zh-CN" sz="1200" dirty="0" smtClean="0">
                  <a:latin typeface="微软雅黑" charset="0"/>
                  <a:ea typeface="微软雅黑" charset="0"/>
                </a:rPr>
                <a:t>PageRank</a:t>
              </a:r>
              <a:r>
                <a:rPr lang="zh-CN" altLang="en-US" sz="1200" dirty="0" smtClean="0">
                  <a:latin typeface="微软雅黑" charset="0"/>
                  <a:ea typeface="微软雅黑" charset="0"/>
                </a:rPr>
                <a:t>算法，</a:t>
              </a:r>
              <a:r>
                <a:rPr lang="en-US" altLang="zh-CN" sz="1200" dirty="0" err="1" smtClean="0">
                  <a:latin typeface="微软雅黑" charset="0"/>
                  <a:ea typeface="微软雅黑" charset="0"/>
                </a:rPr>
                <a:t>TrustRank</a:t>
              </a:r>
              <a:r>
                <a:rPr lang="zh-CN" altLang="en-US" sz="1200" dirty="0" smtClean="0">
                  <a:latin typeface="微软雅黑" charset="0"/>
                  <a:ea typeface="微软雅黑" charset="0"/>
                </a:rPr>
                <a:t>算法，</a:t>
              </a:r>
              <a:r>
                <a:rPr lang="en-US" altLang="zh-CN" sz="1200" dirty="0" err="1" smtClean="0">
                  <a:latin typeface="微软雅黑" charset="0"/>
                  <a:ea typeface="微软雅黑" charset="0"/>
                </a:rPr>
                <a:t>ShortestPath</a:t>
              </a:r>
              <a:r>
                <a:rPr lang="zh-CN" altLang="en-US" sz="1200" dirty="0" smtClean="0">
                  <a:latin typeface="微软雅黑" charset="0"/>
                  <a:ea typeface="微软雅黑" charset="0"/>
                </a:rPr>
                <a:t>算法的动态实现等。</a:t>
              </a:r>
              <a:endParaRPr lang="zh-CN" altLang="en-US" sz="1200" dirty="0">
                <a:latin typeface="微软雅黑" charset="0"/>
                <a:ea typeface="微软雅黑" charset="0"/>
              </a:endParaRPr>
            </a:p>
          </p:txBody>
        </p:sp>
      </p:grpSp>
      <p:grpSp>
        <p:nvGrpSpPr>
          <p:cNvPr id="64" name="组 63"/>
          <p:cNvGrpSpPr/>
          <p:nvPr/>
        </p:nvGrpSpPr>
        <p:grpSpPr>
          <a:xfrm>
            <a:off x="6720909" y="4321394"/>
            <a:ext cx="4787129" cy="1831212"/>
            <a:chOff x="558800" y="781776"/>
            <a:chExt cx="2895600" cy="1562100"/>
          </a:xfrm>
        </p:grpSpPr>
        <p:sp>
          <p:nvSpPr>
            <p:cNvPr id="65" name="矩形 64"/>
            <p:cNvSpPr/>
            <p:nvPr/>
          </p:nvSpPr>
          <p:spPr>
            <a:xfrm>
              <a:off x="558800" y="781776"/>
              <a:ext cx="2895600" cy="15621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716867" y="1229135"/>
              <a:ext cx="2700211" cy="2635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endParaRPr lang="zh-CN" altLang="en-US" sz="1200" dirty="0">
                <a:latin typeface="微软雅黑" charset="0"/>
                <a:ea typeface="微软雅黑" charset="0"/>
              </a:endParaRPr>
            </a:p>
          </p:txBody>
        </p:sp>
      </p:grpSp>
      <p:sp>
        <p:nvSpPr>
          <p:cNvPr id="69" name="矩形 68"/>
          <p:cNvSpPr/>
          <p:nvPr/>
        </p:nvSpPr>
        <p:spPr>
          <a:xfrm>
            <a:off x="1854200" y="4557731"/>
            <a:ext cx="2698175" cy="3077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 smtClean="0">
                <a:solidFill>
                  <a:schemeClr val="accent2">
                    <a:lumMod val="75000"/>
                  </a:schemeClr>
                </a:solidFill>
                <a:latin typeface="Segoe UI"/>
              </a:rPr>
              <a:t>动态图分布式算法的研究与</a:t>
            </a:r>
            <a:r>
              <a:rPr lang="zh-CN" altLang="en-US" sz="1400" b="1" dirty="0">
                <a:solidFill>
                  <a:schemeClr val="accent2">
                    <a:lumMod val="75000"/>
                  </a:schemeClr>
                </a:solidFill>
                <a:latin typeface="Segoe UI"/>
              </a:rPr>
              <a:t>实现</a:t>
            </a:r>
          </a:p>
        </p:txBody>
      </p:sp>
      <p:sp>
        <p:nvSpPr>
          <p:cNvPr id="70" name="矩形 69"/>
          <p:cNvSpPr/>
          <p:nvPr/>
        </p:nvSpPr>
        <p:spPr>
          <a:xfrm>
            <a:off x="6982232" y="4564121"/>
            <a:ext cx="31277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err="1" smtClean="0">
                <a:solidFill>
                  <a:schemeClr val="accent2">
                    <a:lumMod val="75000"/>
                  </a:schemeClr>
                </a:solidFill>
                <a:latin typeface="Segoe UI"/>
              </a:rPr>
              <a:t>OpenGraph</a:t>
            </a:r>
            <a:r>
              <a:rPr lang="zh-CN" altLang="en-US" sz="1400" b="1" dirty="0">
                <a:solidFill>
                  <a:schemeClr val="accent2">
                    <a:lumMod val="75000"/>
                  </a:schemeClr>
                </a:solidFill>
                <a:latin typeface="Segoe UI"/>
              </a:rPr>
              <a:t>图分析</a:t>
            </a:r>
            <a:r>
              <a:rPr lang="zh-CN" altLang="en-US" sz="1400" b="1" dirty="0" smtClean="0">
                <a:solidFill>
                  <a:schemeClr val="accent2">
                    <a:lumMod val="75000"/>
                  </a:schemeClr>
                </a:solidFill>
                <a:latin typeface="Segoe UI"/>
              </a:rPr>
              <a:t>系统的设计与实现</a:t>
            </a:r>
            <a:endParaRPr lang="zh-CN" altLang="en-US" sz="1400" b="1" dirty="0">
              <a:solidFill>
                <a:schemeClr val="accent2">
                  <a:lumMod val="75000"/>
                </a:schemeClr>
              </a:solidFill>
              <a:latin typeface="Segoe UI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982232" y="4913327"/>
            <a:ext cx="406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charset="0"/>
                <a:ea typeface="微软雅黑" charset="0"/>
              </a:rPr>
              <a:t>最后基于前几章的研究内容实现了一个易用的图分析平台，该平台可以进行图计算任务的实时分析和历史分析</a:t>
            </a:r>
            <a:r>
              <a:rPr lang="zh-CN" altLang="en-US" dirty="0">
                <a:latin typeface="微软雅黑" charset="0"/>
                <a:ea typeface="微软雅黑" charset="0"/>
              </a:rPr>
              <a:t>。</a:t>
            </a:r>
          </a:p>
          <a:p>
            <a:endParaRPr lang="zh-CN" altLang="en-US" sz="1200" dirty="0">
              <a:latin typeface="微软雅黑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08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65305" y="220133"/>
            <a:ext cx="2127376" cy="389467"/>
          </a:xfrm>
        </p:spPr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TWO</a:t>
            </a:r>
            <a:r>
              <a:rPr kumimoji="1" lang="zh-CN" altLang="en-US" dirty="0" smtClean="0"/>
              <a:t> 研究内容</a:t>
            </a:r>
            <a:endParaRPr kumimoji="1" lang="zh-CN" altLang="en-US" dirty="0"/>
          </a:p>
        </p:txBody>
      </p:sp>
      <p:sp>
        <p:nvSpPr>
          <p:cNvPr id="151" name="矩形 150"/>
          <p:cNvSpPr/>
          <p:nvPr/>
        </p:nvSpPr>
        <p:spPr>
          <a:xfrm>
            <a:off x="3464539" y="220132"/>
            <a:ext cx="52222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000000"/>
                </a:solidFill>
                <a:latin typeface="Segoe UI"/>
                <a:ea typeface="微软雅黑"/>
              </a:rPr>
              <a:t>动态图存储系统的研究与实现</a:t>
            </a:r>
            <a:endParaRPr lang="zh-CN" altLang="en-US" sz="2800" b="1" dirty="0">
              <a:solidFill>
                <a:srgbClr val="000000"/>
              </a:solidFill>
              <a:latin typeface="Segoe UI"/>
              <a:ea typeface="微软雅黑"/>
            </a:endParaRPr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69" y="1439363"/>
            <a:ext cx="7145270" cy="4816386"/>
          </a:xfrm>
          <a:prstGeom prst="rect">
            <a:avLst/>
          </a:prstGeom>
          <a:noFill/>
        </p:spPr>
      </p:pic>
      <p:grpSp>
        <p:nvGrpSpPr>
          <p:cNvPr id="5" name="组合 5"/>
          <p:cNvGrpSpPr/>
          <p:nvPr/>
        </p:nvGrpSpPr>
        <p:grpSpPr>
          <a:xfrm>
            <a:off x="7987681" y="932737"/>
            <a:ext cx="2832100" cy="570958"/>
            <a:chOff x="888096" y="1000203"/>
            <a:chExt cx="4259825" cy="944066"/>
          </a:xfrm>
        </p:grpSpPr>
        <p:sp>
          <p:nvSpPr>
            <p:cNvPr id="6" name="矩形 5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374553" y="1039253"/>
            <a:ext cx="226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动态图存储系统</a:t>
            </a:r>
            <a:endParaRPr lang="zh-CN" altLang="en-US" dirty="0"/>
          </a:p>
        </p:txBody>
      </p:sp>
      <p:grpSp>
        <p:nvGrpSpPr>
          <p:cNvPr id="14" name="组合 5"/>
          <p:cNvGrpSpPr/>
          <p:nvPr/>
        </p:nvGrpSpPr>
        <p:grpSpPr>
          <a:xfrm>
            <a:off x="7346728" y="2273857"/>
            <a:ext cx="1919300" cy="570958"/>
            <a:chOff x="888096" y="1000203"/>
            <a:chExt cx="4259825" cy="944066"/>
          </a:xfrm>
        </p:grpSpPr>
        <p:sp>
          <p:nvSpPr>
            <p:cNvPr id="15" name="矩形 1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</p:grpSp>
      <p:grpSp>
        <p:nvGrpSpPr>
          <p:cNvPr id="20" name="组合 5"/>
          <p:cNvGrpSpPr/>
          <p:nvPr/>
        </p:nvGrpSpPr>
        <p:grpSpPr>
          <a:xfrm>
            <a:off x="9489666" y="2279019"/>
            <a:ext cx="1919300" cy="589764"/>
            <a:chOff x="888096" y="1000203"/>
            <a:chExt cx="4259825" cy="944066"/>
          </a:xfrm>
        </p:grpSpPr>
        <p:sp>
          <p:nvSpPr>
            <p:cNvPr id="21" name="矩形 20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</p:grpSp>
      <p:cxnSp>
        <p:nvCxnSpPr>
          <p:cNvPr id="27" name="肘形连接符 26"/>
          <p:cNvCxnSpPr>
            <a:stCxn id="6" idx="2"/>
            <a:endCxn id="15" idx="0"/>
          </p:cNvCxnSpPr>
          <p:nvPr/>
        </p:nvCxnSpPr>
        <p:spPr>
          <a:xfrm rot="5400000">
            <a:off x="8444270" y="1346558"/>
            <a:ext cx="813707" cy="1095842"/>
          </a:xfrm>
          <a:prstGeom prst="bentConnector3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6" idx="2"/>
            <a:endCxn id="21" idx="0"/>
          </p:cNvCxnSpPr>
          <p:nvPr/>
        </p:nvCxnSpPr>
        <p:spPr>
          <a:xfrm rot="16200000" flipH="1">
            <a:off x="9512705" y="1373965"/>
            <a:ext cx="819774" cy="104709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7750736" y="2380373"/>
            <a:ext cx="1515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主体存储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9920978" y="2415688"/>
            <a:ext cx="1515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计算副本</a:t>
            </a:r>
          </a:p>
        </p:txBody>
      </p:sp>
      <p:grpSp>
        <p:nvGrpSpPr>
          <p:cNvPr id="39" name="组合 5"/>
          <p:cNvGrpSpPr/>
          <p:nvPr/>
        </p:nvGrpSpPr>
        <p:grpSpPr>
          <a:xfrm>
            <a:off x="7343551" y="3269333"/>
            <a:ext cx="1919300" cy="570958"/>
            <a:chOff x="888096" y="1000203"/>
            <a:chExt cx="4259825" cy="944066"/>
          </a:xfrm>
        </p:grpSpPr>
        <p:sp>
          <p:nvSpPr>
            <p:cNvPr id="40" name="矩形 39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</p:grpSp>
      <p:grpSp>
        <p:nvGrpSpPr>
          <p:cNvPr id="45" name="组合 5"/>
          <p:cNvGrpSpPr/>
          <p:nvPr/>
        </p:nvGrpSpPr>
        <p:grpSpPr>
          <a:xfrm>
            <a:off x="9472892" y="3266006"/>
            <a:ext cx="1919300" cy="570958"/>
            <a:chOff x="888096" y="1000203"/>
            <a:chExt cx="4259825" cy="944066"/>
          </a:xfrm>
        </p:grpSpPr>
        <p:sp>
          <p:nvSpPr>
            <p:cNvPr id="46" name="矩形 45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 smtClea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</p:grpSp>
      <p:cxnSp>
        <p:nvCxnSpPr>
          <p:cNvPr id="37" name="肘形连接符 36"/>
          <p:cNvCxnSpPr>
            <a:endCxn id="40" idx="0"/>
          </p:cNvCxnSpPr>
          <p:nvPr/>
        </p:nvCxnSpPr>
        <p:spPr>
          <a:xfrm rot="5400000">
            <a:off x="8067583" y="3061189"/>
            <a:ext cx="468063" cy="3177"/>
          </a:xfrm>
          <a:prstGeom prst="bentConnector3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" name="肘形连接符 52"/>
          <p:cNvCxnSpPr>
            <a:stCxn id="15" idx="2"/>
            <a:endCxn id="46" idx="0"/>
          </p:cNvCxnSpPr>
          <p:nvPr/>
        </p:nvCxnSpPr>
        <p:spPr>
          <a:xfrm rot="16200000" flipH="1">
            <a:off x="9133916" y="1998032"/>
            <a:ext cx="464736" cy="2126164"/>
          </a:xfrm>
          <a:prstGeom prst="bentConnector3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7718297" y="3379103"/>
            <a:ext cx="1515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磁盘存储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9284413" y="3363967"/>
            <a:ext cx="218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中间（内存）存储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066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219303" y="220133"/>
            <a:ext cx="5381897" cy="572346"/>
          </a:xfrm>
        </p:spPr>
        <p:txBody>
          <a:bodyPr/>
          <a:lstStyle/>
          <a:p>
            <a:pPr algn="ctr"/>
            <a:r>
              <a:rPr lang="zh-CN" altLang="en-US" sz="2800" dirty="0">
                <a:solidFill>
                  <a:srgbClr val="000000"/>
                </a:solidFill>
                <a:latin typeface="Segoe UI"/>
                <a:ea typeface="微软雅黑"/>
                <a:cs typeface="+mn-cs"/>
              </a:rPr>
              <a:t>内存</a:t>
            </a:r>
            <a:r>
              <a:rPr lang="zh-CN" altLang="en-US" sz="2800" dirty="0" smtClean="0">
                <a:solidFill>
                  <a:srgbClr val="000000"/>
                </a:solidFill>
                <a:latin typeface="Segoe UI"/>
                <a:ea typeface="微软雅黑"/>
                <a:cs typeface="+mn-cs"/>
              </a:rPr>
              <a:t>存储（节点和边的数据结构）</a:t>
            </a:r>
            <a:endParaRPr lang="zh-CN" altLang="en-US" sz="2800" dirty="0">
              <a:solidFill>
                <a:srgbClr val="000000"/>
              </a:solidFill>
              <a:latin typeface="Segoe UI"/>
              <a:ea typeface="微软雅黑"/>
              <a:cs typeface="+mn-cs"/>
            </a:endParaRPr>
          </a:p>
        </p:txBody>
      </p:sp>
      <p:grpSp>
        <p:nvGrpSpPr>
          <p:cNvPr id="5" name="组 63"/>
          <p:cNvGrpSpPr/>
          <p:nvPr/>
        </p:nvGrpSpPr>
        <p:grpSpPr>
          <a:xfrm>
            <a:off x="416894" y="65686"/>
            <a:ext cx="2821577" cy="2058082"/>
            <a:chOff x="558800" y="781776"/>
            <a:chExt cx="2895600" cy="1562100"/>
          </a:xfrm>
        </p:grpSpPr>
        <p:sp>
          <p:nvSpPr>
            <p:cNvPr id="6" name="矩形 5"/>
            <p:cNvSpPr/>
            <p:nvPr/>
          </p:nvSpPr>
          <p:spPr>
            <a:xfrm>
              <a:off x="558800" y="781776"/>
              <a:ext cx="2895600" cy="15621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FFFFF"/>
                </a:solidFill>
              </a:endParaRPr>
            </a:p>
          </p:txBody>
        </p:sp>
        <p:grpSp>
          <p:nvGrpSpPr>
            <p:cNvPr id="7" name="组 65"/>
            <p:cNvGrpSpPr/>
            <p:nvPr/>
          </p:nvGrpSpPr>
          <p:grpSpPr>
            <a:xfrm>
              <a:off x="716867" y="988832"/>
              <a:ext cx="2700211" cy="1352554"/>
              <a:chOff x="5611501" y="782482"/>
              <a:chExt cx="2215862" cy="1352554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5611501" y="782482"/>
                <a:ext cx="1097800" cy="2336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 smtClean="0">
                    <a:solidFill>
                      <a:schemeClr val="accent2">
                        <a:lumMod val="75000"/>
                      </a:schemeClr>
                    </a:solidFill>
                    <a:latin typeface="Segoe UI"/>
                  </a:rPr>
                  <a:t>Node</a:t>
                </a:r>
                <a:r>
                  <a:rPr lang="zh-CN" altLang="en-US" sz="1400" b="1" dirty="0" smtClean="0">
                    <a:solidFill>
                      <a:schemeClr val="accent2">
                        <a:lumMod val="75000"/>
                      </a:schemeClr>
                    </a:solidFill>
                    <a:latin typeface="Segoe UI"/>
                  </a:rPr>
                  <a:t>数据结构</a:t>
                </a:r>
                <a:endParaRPr lang="zh-CN" altLang="en-US" sz="1400" b="1" dirty="0">
                  <a:solidFill>
                    <a:schemeClr val="accent2">
                      <a:lumMod val="75000"/>
                    </a:schemeClr>
                  </a:solidFill>
                  <a:latin typeface="Segoe UI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5611501" y="1022785"/>
                <a:ext cx="2215862" cy="11122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1400" dirty="0" smtClean="0">
                    <a:latin typeface="微软雅黑" charset="0"/>
                    <a:ea typeface="微软雅黑" charset="0"/>
                  </a:rPr>
                  <a:t>Node</a:t>
                </a:r>
                <a:r>
                  <a:rPr lang="zh-CN" altLang="en-US" sz="1400" dirty="0" smtClean="0">
                    <a:latin typeface="微软雅黑" charset="0"/>
                    <a:ea typeface="微软雅黑" charset="0"/>
                  </a:rPr>
                  <a:t>采用定长字段，字段长度为</a:t>
                </a:r>
                <a:r>
                  <a:rPr lang="en-US" altLang="zh-CN" sz="1400" dirty="0" smtClean="0">
                    <a:latin typeface="微软雅黑" charset="0"/>
                    <a:ea typeface="微软雅黑" charset="0"/>
                  </a:rPr>
                  <a:t>9</a:t>
                </a:r>
                <a:r>
                  <a:rPr lang="zh-CN" altLang="en-US" sz="1400" dirty="0" smtClean="0">
                    <a:latin typeface="微软雅黑" charset="0"/>
                    <a:ea typeface="微软雅黑" charset="0"/>
                  </a:rPr>
                  <a:t>。</a:t>
                </a:r>
                <a:endParaRPr lang="en-US" altLang="zh-CN" sz="1400" dirty="0" smtClean="0">
                  <a:latin typeface="微软雅黑" charset="0"/>
                  <a:ea typeface="微软雅黑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1400" dirty="0" smtClean="0">
                    <a:latin typeface="微软雅黑" charset="0"/>
                    <a:ea typeface="微软雅黑" charset="0"/>
                  </a:rPr>
                  <a:t>inUse:1</a:t>
                </a:r>
                <a:r>
                  <a:rPr lang="zh-CN" altLang="en-US" sz="1400" dirty="0" smtClean="0">
                    <a:latin typeface="微软雅黑" charset="0"/>
                    <a:ea typeface="微软雅黑" charset="0"/>
                  </a:rPr>
                  <a:t>字节</a:t>
                </a:r>
                <a:endParaRPr lang="en-US" altLang="zh-CN" sz="1400" dirty="0" smtClean="0">
                  <a:latin typeface="微软雅黑" charset="0"/>
                  <a:ea typeface="微软雅黑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1400" dirty="0" err="1" smtClean="0">
                    <a:latin typeface="微软雅黑" charset="0"/>
                    <a:ea typeface="微软雅黑" charset="0"/>
                  </a:rPr>
                  <a:t>nextRelId</a:t>
                </a:r>
                <a:r>
                  <a:rPr lang="en-US" altLang="zh-CN" sz="1400" dirty="0" smtClean="0">
                    <a:latin typeface="微软雅黑" charset="0"/>
                    <a:ea typeface="微软雅黑" charset="0"/>
                  </a:rPr>
                  <a:t>:</a:t>
                </a:r>
                <a:r>
                  <a:rPr lang="zh-CN" altLang="en-US" sz="1400" dirty="0" smtClean="0">
                    <a:latin typeface="微软雅黑" charset="0"/>
                    <a:ea typeface="微软雅黑" charset="0"/>
                  </a:rPr>
                  <a:t>下一条关系</a:t>
                </a:r>
                <a:endParaRPr lang="en-US" altLang="zh-CN" sz="1400" dirty="0" smtClean="0">
                  <a:latin typeface="微软雅黑" charset="0"/>
                  <a:ea typeface="微软雅黑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1400" dirty="0" err="1" smtClean="0">
                    <a:latin typeface="微软雅黑" charset="0"/>
                    <a:ea typeface="微软雅黑" charset="0"/>
                  </a:rPr>
                  <a:t>nextPropId</a:t>
                </a:r>
                <a:r>
                  <a:rPr lang="en-US" altLang="zh-CN" sz="1400" dirty="0" smtClean="0">
                    <a:latin typeface="微软雅黑" charset="0"/>
                    <a:ea typeface="微软雅黑" charset="0"/>
                  </a:rPr>
                  <a:t>:</a:t>
                </a:r>
                <a:r>
                  <a:rPr lang="zh-CN" altLang="en-US" sz="1400" dirty="0" smtClean="0">
                    <a:latin typeface="微软雅黑" charset="0"/>
                    <a:ea typeface="微软雅黑" charset="0"/>
                  </a:rPr>
                  <a:t>下一个属性</a:t>
                </a:r>
                <a:endParaRPr lang="zh-CN" altLang="en-US" sz="1400" dirty="0">
                  <a:latin typeface="微软雅黑" charset="0"/>
                  <a:ea typeface="微软雅黑" charset="0"/>
                </a:endParaRPr>
              </a:p>
            </p:txBody>
          </p:sp>
        </p:grpSp>
      </p:grpSp>
      <p:grpSp>
        <p:nvGrpSpPr>
          <p:cNvPr id="10" name="组 63"/>
          <p:cNvGrpSpPr/>
          <p:nvPr/>
        </p:nvGrpSpPr>
        <p:grpSpPr>
          <a:xfrm>
            <a:off x="416893" y="2287010"/>
            <a:ext cx="2821578" cy="4613395"/>
            <a:chOff x="558800" y="696021"/>
            <a:chExt cx="2895600" cy="1645069"/>
          </a:xfrm>
        </p:grpSpPr>
        <p:sp>
          <p:nvSpPr>
            <p:cNvPr id="11" name="矩形 10"/>
            <p:cNvSpPr/>
            <p:nvPr/>
          </p:nvSpPr>
          <p:spPr>
            <a:xfrm>
              <a:off x="558800" y="696021"/>
              <a:ext cx="2895600" cy="15621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FFFFF"/>
                </a:solidFill>
              </a:endParaRPr>
            </a:p>
          </p:txBody>
        </p:sp>
        <p:grpSp>
          <p:nvGrpSpPr>
            <p:cNvPr id="12" name="组 65"/>
            <p:cNvGrpSpPr/>
            <p:nvPr/>
          </p:nvGrpSpPr>
          <p:grpSpPr>
            <a:xfrm>
              <a:off x="696743" y="778990"/>
              <a:ext cx="2700211" cy="1562100"/>
              <a:chOff x="5594987" y="572640"/>
              <a:chExt cx="2215862" cy="15621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5594987" y="572640"/>
                <a:ext cx="1059083" cy="1097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 smtClean="0">
                    <a:solidFill>
                      <a:schemeClr val="accent2">
                        <a:lumMod val="75000"/>
                      </a:schemeClr>
                    </a:solidFill>
                    <a:latin typeface="Segoe UI"/>
                  </a:rPr>
                  <a:t>Edge</a:t>
                </a:r>
                <a:r>
                  <a:rPr lang="zh-CN" altLang="en-US" sz="1400" b="1" dirty="0" smtClean="0">
                    <a:solidFill>
                      <a:schemeClr val="accent2">
                        <a:lumMod val="75000"/>
                      </a:schemeClr>
                    </a:solidFill>
                    <a:latin typeface="Segoe UI"/>
                  </a:rPr>
                  <a:t>数据结构</a:t>
                </a:r>
                <a:endParaRPr lang="zh-CN" altLang="en-US" sz="1400" b="1" dirty="0">
                  <a:solidFill>
                    <a:schemeClr val="accent2">
                      <a:lumMod val="75000"/>
                    </a:schemeClr>
                  </a:solidFill>
                  <a:latin typeface="Segoe UI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5594987" y="690482"/>
                <a:ext cx="2215862" cy="14442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1400" dirty="0" smtClean="0">
                    <a:latin typeface="微软雅黑" charset="0"/>
                    <a:ea typeface="微软雅黑" charset="0"/>
                  </a:rPr>
                  <a:t>inUse:1</a:t>
                </a:r>
                <a:r>
                  <a:rPr lang="zh-CN" altLang="en-US" sz="1400" dirty="0" smtClean="0">
                    <a:latin typeface="微软雅黑" charset="0"/>
                    <a:ea typeface="微软雅黑" charset="0"/>
                  </a:rPr>
                  <a:t>字节</a:t>
                </a:r>
                <a:endParaRPr lang="en-US" altLang="zh-CN" sz="1400" dirty="0" smtClean="0">
                  <a:latin typeface="微软雅黑" charset="0"/>
                  <a:ea typeface="微软雅黑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1400" dirty="0" err="1" smtClean="0">
                    <a:latin typeface="微软雅黑" charset="0"/>
                    <a:ea typeface="微软雅黑" charset="0"/>
                  </a:rPr>
                  <a:t>firstNode</a:t>
                </a:r>
                <a:r>
                  <a:rPr lang="en-US" altLang="zh-CN" sz="1400" dirty="0" smtClean="0">
                    <a:latin typeface="微软雅黑" charset="0"/>
                    <a:ea typeface="微软雅黑" charset="0"/>
                  </a:rPr>
                  <a:t>:</a:t>
                </a:r>
                <a:r>
                  <a:rPr lang="zh-CN" altLang="en-US" sz="1400" dirty="0" smtClean="0">
                    <a:latin typeface="微软雅黑" charset="0"/>
                    <a:ea typeface="微软雅黑" charset="0"/>
                  </a:rPr>
                  <a:t>头节点地址</a:t>
                </a:r>
                <a:endParaRPr lang="en-US" altLang="zh-CN" sz="1400" dirty="0" smtClean="0">
                  <a:latin typeface="微软雅黑" charset="0"/>
                  <a:ea typeface="微软雅黑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1400" dirty="0" err="1" smtClean="0">
                    <a:latin typeface="微软雅黑" charset="0"/>
                    <a:ea typeface="微软雅黑" charset="0"/>
                  </a:rPr>
                  <a:t>secondNode</a:t>
                </a:r>
                <a:r>
                  <a:rPr lang="en-US" altLang="zh-CN" sz="1400" dirty="0" smtClean="0">
                    <a:latin typeface="微软雅黑" charset="0"/>
                    <a:ea typeface="微软雅黑" charset="0"/>
                  </a:rPr>
                  <a:t>:</a:t>
                </a:r>
                <a:r>
                  <a:rPr lang="zh-CN" altLang="en-US" sz="1400" dirty="0" smtClean="0">
                    <a:latin typeface="微软雅黑" charset="0"/>
                    <a:ea typeface="微软雅黑" charset="0"/>
                  </a:rPr>
                  <a:t>尾节点地址</a:t>
                </a:r>
                <a:endParaRPr lang="en-US" altLang="zh-CN" sz="1400" dirty="0" smtClean="0">
                  <a:latin typeface="微软雅黑" charset="0"/>
                  <a:ea typeface="微软雅黑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1400" dirty="0" err="1" smtClean="0">
                    <a:latin typeface="微软雅黑" charset="0"/>
                    <a:ea typeface="微软雅黑" charset="0"/>
                  </a:rPr>
                  <a:t>relationshipType</a:t>
                </a:r>
                <a:r>
                  <a:rPr lang="en-US" altLang="zh-CN" sz="1400" dirty="0" smtClean="0">
                    <a:latin typeface="微软雅黑" charset="0"/>
                    <a:ea typeface="微软雅黑" charset="0"/>
                  </a:rPr>
                  <a:t>: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zh-CN" sz="1400" dirty="0" err="1" smtClean="0">
                    <a:latin typeface="微软雅黑" charset="0"/>
                    <a:ea typeface="微软雅黑" charset="0"/>
                  </a:rPr>
                  <a:t>firstPrevRelId</a:t>
                </a:r>
                <a:r>
                  <a:rPr lang="en-US" altLang="zh-CN" sz="1400" dirty="0" smtClean="0">
                    <a:latin typeface="微软雅黑" charset="0"/>
                    <a:ea typeface="微软雅黑" charset="0"/>
                  </a:rPr>
                  <a:t>:</a:t>
                </a:r>
                <a:r>
                  <a:rPr lang="zh-CN" altLang="en-US" sz="1400" dirty="0" smtClean="0">
                    <a:latin typeface="微软雅黑" charset="0"/>
                    <a:ea typeface="微软雅黑" charset="0"/>
                  </a:rPr>
                  <a:t>头节点上一条关系</a:t>
                </a:r>
                <a:endParaRPr lang="en-US" altLang="zh-CN" sz="1400" dirty="0" smtClean="0">
                  <a:latin typeface="微软雅黑" charset="0"/>
                  <a:ea typeface="微软雅黑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1400" dirty="0" err="1" smtClean="0">
                    <a:latin typeface="微软雅黑" charset="0"/>
                    <a:ea typeface="微软雅黑" charset="0"/>
                  </a:rPr>
                  <a:t>firstNextRelId</a:t>
                </a:r>
                <a:r>
                  <a:rPr lang="en-US" altLang="zh-CN" sz="1400" dirty="0" smtClean="0">
                    <a:latin typeface="微软雅黑" charset="0"/>
                    <a:ea typeface="微软雅黑" charset="0"/>
                  </a:rPr>
                  <a:t>:</a:t>
                </a:r>
                <a:r>
                  <a:rPr lang="zh-CN" altLang="en-US" sz="1400" dirty="0" smtClean="0">
                    <a:latin typeface="微软雅黑" charset="0"/>
                    <a:ea typeface="微软雅黑" charset="0"/>
                  </a:rPr>
                  <a:t>头节点下一条关系</a:t>
                </a:r>
                <a:endParaRPr lang="en-US" altLang="zh-CN" sz="1400" dirty="0" smtClean="0">
                  <a:latin typeface="微软雅黑" charset="0"/>
                  <a:ea typeface="微软雅黑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1400" dirty="0" err="1" smtClean="0">
                    <a:latin typeface="微软雅黑" charset="0"/>
                    <a:ea typeface="微软雅黑" charset="0"/>
                  </a:rPr>
                  <a:t>secondPrevRelId</a:t>
                </a:r>
                <a:r>
                  <a:rPr lang="en-US" altLang="zh-CN" sz="1400" dirty="0" smtClean="0">
                    <a:latin typeface="微软雅黑" charset="0"/>
                    <a:ea typeface="微软雅黑" charset="0"/>
                  </a:rPr>
                  <a:t>:</a:t>
                </a:r>
                <a:r>
                  <a:rPr lang="zh-CN" altLang="en-US" sz="1400" dirty="0" smtClean="0">
                    <a:latin typeface="微软雅黑" charset="0"/>
                    <a:ea typeface="微软雅黑" charset="0"/>
                  </a:rPr>
                  <a:t>尾节点上一条关系</a:t>
                </a:r>
                <a:endParaRPr lang="en-US" altLang="zh-CN" sz="1400" dirty="0" smtClean="0">
                  <a:latin typeface="微软雅黑" charset="0"/>
                  <a:ea typeface="微软雅黑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1400" dirty="0" err="1" smtClean="0">
                    <a:latin typeface="微软雅黑" charset="0"/>
                    <a:ea typeface="微软雅黑" charset="0"/>
                  </a:rPr>
                  <a:t>secondNextRelId</a:t>
                </a:r>
                <a:r>
                  <a:rPr lang="en-US" altLang="zh-CN" sz="1400" dirty="0" smtClean="0">
                    <a:latin typeface="微软雅黑" charset="0"/>
                    <a:ea typeface="微软雅黑" charset="0"/>
                  </a:rPr>
                  <a:t>:</a:t>
                </a:r>
                <a:r>
                  <a:rPr lang="zh-CN" altLang="en-US" sz="1400" dirty="0" smtClean="0">
                    <a:latin typeface="微软雅黑" charset="0"/>
                    <a:ea typeface="微软雅黑" charset="0"/>
                  </a:rPr>
                  <a:t>尾节点下一条关系</a:t>
                </a:r>
                <a:endParaRPr lang="en-US" altLang="zh-CN" sz="1400" dirty="0" smtClean="0">
                  <a:latin typeface="微软雅黑" charset="0"/>
                  <a:ea typeface="微软雅黑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1400" dirty="0" err="1" smtClean="0">
                    <a:latin typeface="微软雅黑" charset="0"/>
                    <a:ea typeface="微软雅黑" charset="0"/>
                  </a:rPr>
                  <a:t>nextPropId</a:t>
                </a:r>
                <a:r>
                  <a:rPr lang="en-US" altLang="zh-CN" sz="1400" dirty="0" smtClean="0">
                    <a:latin typeface="微软雅黑" charset="0"/>
                    <a:ea typeface="微软雅黑" charset="0"/>
                  </a:rPr>
                  <a:t>:</a:t>
                </a:r>
                <a:r>
                  <a:rPr lang="zh-CN" altLang="en-US" sz="1400" dirty="0" smtClean="0">
                    <a:latin typeface="微软雅黑" charset="0"/>
                    <a:ea typeface="微软雅黑" charset="0"/>
                  </a:rPr>
                  <a:t>下一条属性</a:t>
                </a:r>
                <a:endParaRPr lang="zh-CN" altLang="en-US" sz="1400" dirty="0">
                  <a:latin typeface="微软雅黑" charset="0"/>
                  <a:ea typeface="微软雅黑" charset="0"/>
                </a:endParaRPr>
              </a:p>
            </p:txBody>
          </p:sp>
        </p:grp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610" y="4376057"/>
            <a:ext cx="8458200" cy="2012043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609" y="858948"/>
            <a:ext cx="8458200" cy="3583578"/>
          </a:xfrm>
          <a:prstGeom prst="rect">
            <a:avLst/>
          </a:prstGeom>
        </p:spPr>
      </p:pic>
      <p:grpSp>
        <p:nvGrpSpPr>
          <p:cNvPr id="17" name="组 63"/>
          <p:cNvGrpSpPr/>
          <p:nvPr/>
        </p:nvGrpSpPr>
        <p:grpSpPr>
          <a:xfrm>
            <a:off x="8190411" y="833909"/>
            <a:ext cx="2821577" cy="1928144"/>
            <a:chOff x="558800" y="781776"/>
            <a:chExt cx="2895600" cy="1562100"/>
          </a:xfrm>
        </p:grpSpPr>
        <p:sp>
          <p:nvSpPr>
            <p:cNvPr id="18" name="矩形 17"/>
            <p:cNvSpPr/>
            <p:nvPr/>
          </p:nvSpPr>
          <p:spPr>
            <a:xfrm>
              <a:off x="558800" y="781776"/>
              <a:ext cx="2895600" cy="15621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FFFFF"/>
                </a:solidFill>
              </a:endParaRPr>
            </a:p>
          </p:txBody>
        </p:sp>
        <p:grpSp>
          <p:nvGrpSpPr>
            <p:cNvPr id="19" name="组 65"/>
            <p:cNvGrpSpPr/>
            <p:nvPr/>
          </p:nvGrpSpPr>
          <p:grpSpPr>
            <a:xfrm>
              <a:off x="716867" y="988832"/>
              <a:ext cx="2700211" cy="1200602"/>
              <a:chOff x="5611501" y="782482"/>
              <a:chExt cx="2215862" cy="1200602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5611501" y="782482"/>
                <a:ext cx="1309260" cy="249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>
                    <a:solidFill>
                      <a:schemeClr val="accent2">
                        <a:lumMod val="75000"/>
                      </a:schemeClr>
                    </a:solidFill>
                    <a:latin typeface="Segoe UI"/>
                  </a:rPr>
                  <a:t>Property</a:t>
                </a:r>
                <a:r>
                  <a:rPr lang="zh-CN" altLang="en-US" sz="1400" b="1" dirty="0" smtClean="0">
                    <a:solidFill>
                      <a:schemeClr val="accent2">
                        <a:lumMod val="75000"/>
                      </a:schemeClr>
                    </a:solidFill>
                    <a:latin typeface="Segoe UI"/>
                  </a:rPr>
                  <a:t>数据结构</a:t>
                </a:r>
                <a:endParaRPr lang="zh-CN" altLang="en-US" sz="1400" b="1" dirty="0">
                  <a:solidFill>
                    <a:schemeClr val="accent2">
                      <a:lumMod val="75000"/>
                    </a:schemeClr>
                  </a:solidFill>
                  <a:latin typeface="Segoe UI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5611501" y="1022785"/>
                <a:ext cx="2215862" cy="9602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1400" dirty="0" smtClean="0">
                    <a:latin typeface="微软雅黑" charset="0"/>
                    <a:ea typeface="微软雅黑" charset="0"/>
                  </a:rPr>
                  <a:t>inUse:1</a:t>
                </a:r>
                <a:r>
                  <a:rPr lang="zh-CN" altLang="en-US" sz="1400" dirty="0" smtClean="0">
                    <a:latin typeface="微软雅黑" charset="0"/>
                    <a:ea typeface="微软雅黑" charset="0"/>
                  </a:rPr>
                  <a:t>字节</a:t>
                </a:r>
                <a:endParaRPr lang="en-US" altLang="zh-CN" sz="1400" dirty="0" smtClean="0">
                  <a:latin typeface="微软雅黑" charset="0"/>
                  <a:ea typeface="微软雅黑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1400" dirty="0" err="1" smtClean="0">
                    <a:latin typeface="微软雅黑" charset="0"/>
                    <a:ea typeface="微软雅黑" charset="0"/>
                  </a:rPr>
                  <a:t>nextRelId</a:t>
                </a:r>
                <a:r>
                  <a:rPr lang="en-US" altLang="zh-CN" sz="1400" dirty="0" smtClean="0">
                    <a:latin typeface="微软雅黑" charset="0"/>
                    <a:ea typeface="微软雅黑" charset="0"/>
                  </a:rPr>
                  <a:t>:</a:t>
                </a:r>
                <a:r>
                  <a:rPr lang="zh-CN" altLang="en-US" sz="1400" dirty="0" smtClean="0">
                    <a:latin typeface="微软雅黑" charset="0"/>
                    <a:ea typeface="微软雅黑" charset="0"/>
                  </a:rPr>
                  <a:t>属性</a:t>
                </a:r>
                <a:r>
                  <a:rPr lang="en-US" altLang="zh-CN" sz="1400" dirty="0" smtClean="0">
                    <a:latin typeface="微软雅黑" charset="0"/>
                    <a:ea typeface="微软雅黑" charset="0"/>
                  </a:rPr>
                  <a:t>key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zh-CN" sz="1400" dirty="0" err="1" smtClean="0">
                    <a:latin typeface="微软雅黑" charset="0"/>
                    <a:ea typeface="微软雅黑" charset="0"/>
                  </a:rPr>
                  <a:t>propBlock</a:t>
                </a:r>
                <a:r>
                  <a:rPr lang="en-US" altLang="zh-CN" sz="1400" dirty="0" smtClean="0">
                    <a:latin typeface="微软雅黑" charset="0"/>
                    <a:ea typeface="微软雅黑" charset="0"/>
                  </a:rPr>
                  <a:t>:</a:t>
                </a:r>
                <a:r>
                  <a:rPr lang="zh-CN" altLang="en-US" sz="1400" dirty="0" smtClean="0">
                    <a:latin typeface="微软雅黑" charset="0"/>
                    <a:ea typeface="微软雅黑" charset="0"/>
                  </a:rPr>
                  <a:t>属性值</a:t>
                </a:r>
                <a:endParaRPr lang="en-US" altLang="zh-CN" sz="1400" dirty="0" smtClean="0">
                  <a:latin typeface="微软雅黑" charset="0"/>
                  <a:ea typeface="微软雅黑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1400" dirty="0" err="1" smtClean="0">
                    <a:latin typeface="微软雅黑" charset="0"/>
                    <a:ea typeface="微软雅黑" charset="0"/>
                  </a:rPr>
                  <a:t>nextPropId</a:t>
                </a:r>
                <a:r>
                  <a:rPr lang="en-US" altLang="zh-CN" sz="1400" dirty="0" smtClean="0">
                    <a:latin typeface="微软雅黑" charset="0"/>
                    <a:ea typeface="微软雅黑" charset="0"/>
                  </a:rPr>
                  <a:t>:</a:t>
                </a:r>
                <a:r>
                  <a:rPr lang="zh-CN" altLang="en-US" sz="1400" dirty="0" smtClean="0">
                    <a:latin typeface="微软雅黑" charset="0"/>
                    <a:ea typeface="微软雅黑" charset="0"/>
                  </a:rPr>
                  <a:t>下一个属性</a:t>
                </a:r>
                <a:r>
                  <a:rPr lang="en-US" altLang="zh-CN" sz="1400" dirty="0" smtClean="0">
                    <a:latin typeface="微软雅黑" charset="0"/>
                    <a:ea typeface="微软雅黑" charset="0"/>
                  </a:rPr>
                  <a:t>id</a:t>
                </a:r>
                <a:endParaRPr lang="zh-CN" altLang="en-US" sz="1400" dirty="0">
                  <a:latin typeface="微软雅黑" charset="0"/>
                  <a:ea typeface="微软雅黑" charset="0"/>
                </a:endParaRPr>
              </a:p>
            </p:txBody>
          </p:sp>
        </p:grpSp>
      </p:grpSp>
      <p:sp>
        <p:nvSpPr>
          <p:cNvPr id="24" name="文本占位符 1"/>
          <p:cNvSpPr txBox="1">
            <a:spLocks/>
          </p:cNvSpPr>
          <p:nvPr/>
        </p:nvSpPr>
        <p:spPr>
          <a:xfrm>
            <a:off x="9667434" y="207243"/>
            <a:ext cx="2127376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mtClean="0"/>
              <a:t>PART</a:t>
            </a:r>
            <a:r>
              <a:rPr kumimoji="1" lang="zh-CN" altLang="en-US" smtClean="0"/>
              <a:t> </a:t>
            </a:r>
            <a:r>
              <a:rPr kumimoji="1" lang="en-US" altLang="zh-CN" smtClean="0"/>
              <a:t>TWO</a:t>
            </a:r>
            <a:r>
              <a:rPr kumimoji="1" lang="zh-CN" altLang="en-US" smtClean="0"/>
              <a:t> 研究内容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525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页面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46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4106</TotalTime>
  <Words>2297</Words>
  <Application>Microsoft Office PowerPoint</Application>
  <PresentationFormat>宽屏</PresentationFormat>
  <Paragraphs>289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47" baseType="lpstr">
      <vt:lpstr>华文楷体</vt:lpstr>
      <vt:lpstr>宋体</vt:lpstr>
      <vt:lpstr>微软雅黑</vt:lpstr>
      <vt:lpstr>微软雅黑</vt:lpstr>
      <vt:lpstr>Arial</vt:lpstr>
      <vt:lpstr>Calibri</vt:lpstr>
      <vt:lpstr>Cambria Math</vt:lpstr>
      <vt:lpstr>Century Gothic</vt:lpstr>
      <vt:lpstr>Courier New</vt:lpstr>
      <vt:lpstr>Segoe UI</vt:lpstr>
      <vt:lpstr>Segoe UI Light</vt:lpstr>
      <vt:lpstr>Times New Roman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Windows 用户</cp:lastModifiedBy>
  <cp:revision>138</cp:revision>
  <dcterms:created xsi:type="dcterms:W3CDTF">2015-08-18T02:51:41Z</dcterms:created>
  <dcterms:modified xsi:type="dcterms:W3CDTF">2018-01-17T02:55:34Z</dcterms:modified>
  <cp:category/>
</cp:coreProperties>
</file>