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sldIdLst>
    <p:sldId id="280" r:id="rId3"/>
    <p:sldId id="293" r:id="rId4"/>
    <p:sldId id="282" r:id="rId5"/>
    <p:sldId id="260" r:id="rId6"/>
    <p:sldId id="262" r:id="rId7"/>
    <p:sldId id="284" r:id="rId8"/>
    <p:sldId id="264" r:id="rId9"/>
    <p:sldId id="266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3" r:id="rId20"/>
    <p:sldId id="314" r:id="rId21"/>
    <p:sldId id="315" r:id="rId22"/>
    <p:sldId id="316" r:id="rId23"/>
    <p:sldId id="312" r:id="rId24"/>
    <p:sldId id="323" r:id="rId25"/>
    <p:sldId id="326" r:id="rId26"/>
    <p:sldId id="317" r:id="rId27"/>
    <p:sldId id="318" r:id="rId28"/>
    <p:sldId id="319" r:id="rId29"/>
    <p:sldId id="324" r:id="rId30"/>
    <p:sldId id="325" r:id="rId31"/>
    <p:sldId id="320" r:id="rId32"/>
    <p:sldId id="321" r:id="rId33"/>
    <p:sldId id="322" r:id="rId34"/>
    <p:sldId id="327" r:id="rId35"/>
    <p:sldId id="278" r:id="rId36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5" autoAdjust="0"/>
    <p:restoredTop sz="93819"/>
  </p:normalViewPr>
  <p:slideViewPr>
    <p:cSldViewPr snapToGrid="0" snapToObjects="1">
      <p:cViewPr varScale="1">
        <p:scale>
          <a:sx n="69" d="100"/>
          <a:sy n="69" d="100"/>
        </p:scale>
        <p:origin x="66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849510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7" y="2307026"/>
            <a:ext cx="11146606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155230" y="3669185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42690" y="3669184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155230" y="4448647"/>
            <a:ext cx="5881540" cy="5083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64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78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3053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1757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45983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145983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433254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8433253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94654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94654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348448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3483070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389445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6390855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294408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294407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4219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lnSpc>
                <a:spcPct val="130000"/>
              </a:lnSpc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892015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892013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5204511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204511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517007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517007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9503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29502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0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799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8797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408797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25879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258794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958788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54761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0878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08783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6108791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108791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5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2076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647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85838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412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306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9" r:id="rId2"/>
    <p:sldLayoutId id="2147483700" r:id="rId3"/>
    <p:sldLayoutId id="2147483701" r:id="rId4"/>
    <p:sldLayoutId id="2147483702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 dirty="0"/>
              <a:t>基于分布式图计算的大规模网络分析系统的</a:t>
            </a:r>
            <a:r>
              <a:rPr lang="zh-CN" altLang="zh-CN" dirty="0" smtClean="0"/>
              <a:t>研究</a:t>
            </a:r>
            <a:endParaRPr lang="en-US" altLang="zh-CN" dirty="0">
              <a:latin typeface="Segoe UI"/>
              <a:ea typeface="微软雅黑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948960" y="3669183"/>
            <a:ext cx="2294080" cy="51093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800" dirty="0" smtClean="0"/>
              <a:t>赵炳</a:t>
            </a:r>
            <a:endParaRPr lang="zh-CN" altLang="en-US" sz="2800" dirty="0"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endParaRPr lang="en-US" altLang="zh-CN" kern="0" dirty="0">
              <a:latin typeface="Segoe UI"/>
              <a:ea typeface="微软雅黑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C:\Users\zhzy\Pictures\遍历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95" y="883153"/>
            <a:ext cx="8293100" cy="525997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551611" y="309033"/>
            <a:ext cx="9004299" cy="389467"/>
          </a:xfrm>
        </p:spPr>
        <p:txBody>
          <a:bodyPr/>
          <a:lstStyle/>
          <a:p>
            <a:pPr algn="ctr"/>
            <a:r>
              <a:rPr lang="zh-CN" altLang="en-US" sz="2800" dirty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内存</a:t>
            </a:r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存储（遍历方式）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  <p:grpSp>
        <p:nvGrpSpPr>
          <p:cNvPr id="7" name="组 65"/>
          <p:cNvGrpSpPr/>
          <p:nvPr/>
        </p:nvGrpSpPr>
        <p:grpSpPr>
          <a:xfrm>
            <a:off x="9304634" y="883153"/>
            <a:ext cx="2631183" cy="1215679"/>
            <a:chOff x="7762797" y="912038"/>
            <a:chExt cx="2215862" cy="852946"/>
          </a:xfrm>
        </p:grpSpPr>
        <p:sp>
          <p:nvSpPr>
            <p:cNvPr id="8" name="矩形 7"/>
            <p:cNvSpPr/>
            <p:nvPr/>
          </p:nvSpPr>
          <p:spPr>
            <a:xfrm>
              <a:off x="7762797" y="912038"/>
              <a:ext cx="1321896" cy="2591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accent2">
                      <a:lumMod val="75000"/>
                    </a:schemeClr>
                  </a:solidFill>
                  <a:latin typeface="Segoe UI"/>
                </a:rPr>
                <a:t>图的遍历方式</a:t>
              </a:r>
              <a:endParaRPr lang="zh-CN" altLang="en-US" b="1" dirty="0">
                <a:solidFill>
                  <a:schemeClr val="accent2">
                    <a:lumMod val="75000"/>
                  </a:schemeClr>
                </a:solidFill>
                <a:latin typeface="Segoe UI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762797" y="1155171"/>
              <a:ext cx="2215862" cy="6098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latin typeface="微软雅黑" charset="0"/>
                  <a:ea typeface="微软雅黑" charset="0"/>
                </a:rPr>
                <a:t>查找节点</a:t>
              </a:r>
              <a:r>
                <a:rPr lang="en-US" altLang="zh-CN" sz="1400" dirty="0" smtClean="0">
                  <a:latin typeface="微软雅黑" charset="0"/>
                  <a:ea typeface="微软雅黑" charset="0"/>
                </a:rPr>
                <a:t>B</a:t>
              </a:r>
              <a:r>
                <a:rPr lang="zh-CN" altLang="en-US" sz="1400" dirty="0" smtClean="0">
                  <a:latin typeface="微软雅黑" charset="0"/>
                  <a:ea typeface="微软雅黑" charset="0"/>
                </a:rPr>
                <a:t>的所有关系：</a:t>
              </a:r>
              <a:endParaRPr lang="en-US" altLang="zh-CN" sz="1400" dirty="0" smtClean="0">
                <a:latin typeface="微软雅黑" charset="0"/>
                <a:ea typeface="微软雅黑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latin typeface="微软雅黑" charset="0"/>
                  <a:ea typeface="微软雅黑" charset="0"/>
                </a:rPr>
                <a:t>R1,R3,R4,R5</a:t>
              </a:r>
            </a:p>
            <a:p>
              <a:pPr>
                <a:lnSpc>
                  <a:spcPct val="130000"/>
                </a:lnSpc>
              </a:pPr>
              <a:endParaRPr lang="zh-CN" altLang="en-US" sz="1200" dirty="0"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10" name="文本占位符 1"/>
          <p:cNvSpPr txBox="1">
            <a:spLocks/>
          </p:cNvSpPr>
          <p:nvPr/>
        </p:nvSpPr>
        <p:spPr>
          <a:xfrm>
            <a:off x="265305" y="220133"/>
            <a:ext cx="2127376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mtClean="0"/>
              <a:t>PART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TWO</a:t>
            </a:r>
            <a:r>
              <a:rPr kumimoji="1" lang="zh-CN" altLang="en-US" smtClean="0"/>
              <a:t> 研究内容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806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298700" y="220133"/>
            <a:ext cx="8305799" cy="389467"/>
          </a:xfrm>
        </p:spPr>
        <p:txBody>
          <a:bodyPr/>
          <a:lstStyle/>
          <a:p>
            <a:pPr algn="ctr"/>
            <a:r>
              <a:rPr lang="zh-CN" altLang="en-US" sz="2800" dirty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磁盘</a:t>
            </a:r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存储（</a:t>
            </a:r>
            <a:r>
              <a:rPr lang="en-US" altLang="zh-CN" sz="2800" dirty="0" err="1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BigTable</a:t>
            </a:r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模型）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7310" y="4759982"/>
            <a:ext cx="2189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Segoe UI"/>
              </a:rPr>
              <a:t>使用</a:t>
            </a:r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  <a:latin typeface="Segoe UI"/>
              </a:rPr>
              <a:t>BigTable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Segoe UI"/>
              </a:rPr>
              <a:t>的好处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Segoe UI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61" y="908536"/>
            <a:ext cx="10368525" cy="366544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457310" y="5101014"/>
            <a:ext cx="9022478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zh-CN" sz="1400" dirty="0" smtClean="0"/>
              <a:t>每个</a:t>
            </a:r>
            <a:r>
              <a:rPr lang="zh-CN" altLang="zh-CN" sz="1400" dirty="0"/>
              <a:t>表都是行的集合，每一行都由一个唯一主键标识</a:t>
            </a:r>
            <a:r>
              <a:rPr lang="zh-CN" altLang="zh-CN" sz="1400" dirty="0" smtClean="0"/>
              <a:t>。</a:t>
            </a:r>
            <a:endParaRPr lang="zh-CN" altLang="en-US" sz="1400" dirty="0" smtClean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zh-CN" sz="1400" dirty="0" smtClean="0"/>
              <a:t>每</a:t>
            </a:r>
            <a:r>
              <a:rPr lang="zh-CN" altLang="zh-CN" sz="1400" dirty="0"/>
              <a:t>行由任意有限大小的单元（</a:t>
            </a:r>
            <a:r>
              <a:rPr lang="en-US" altLang="zh-CN" sz="1400" dirty="0"/>
              <a:t>cell</a:t>
            </a:r>
            <a:r>
              <a:rPr lang="zh-CN" altLang="zh-CN" sz="1400" dirty="0"/>
              <a:t>）组成，每个单元由一个列（</a:t>
            </a:r>
            <a:r>
              <a:rPr lang="en-US" altLang="zh-CN" sz="1400" dirty="0"/>
              <a:t>column</a:t>
            </a:r>
            <a:r>
              <a:rPr lang="zh-CN" altLang="zh-CN" sz="1400" dirty="0"/>
              <a:t>）和值（</a:t>
            </a:r>
            <a:r>
              <a:rPr lang="en-US" altLang="zh-CN" sz="1400" dirty="0"/>
              <a:t>value</a:t>
            </a:r>
            <a:r>
              <a:rPr lang="zh-CN" altLang="zh-CN" sz="1400" dirty="0"/>
              <a:t>）组成</a:t>
            </a:r>
            <a:r>
              <a:rPr lang="zh-CN" altLang="zh-CN" sz="1400" dirty="0" smtClean="0"/>
              <a:t>。</a:t>
            </a:r>
            <a:endParaRPr lang="zh-CN" altLang="en-US" sz="1400" dirty="0" smtClean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zh-CN" sz="1400" dirty="0" smtClean="0"/>
              <a:t>在</a:t>
            </a:r>
            <a:r>
              <a:rPr lang="en-US" altLang="zh-CN" sz="1400" dirty="0" err="1"/>
              <a:t>BagTable</a:t>
            </a:r>
            <a:r>
              <a:rPr lang="zh-CN" altLang="zh-CN" sz="1400" dirty="0"/>
              <a:t>存储模型下，每行都支持大量的单元格，并且这些单元格不用像在关系数据库中那样需要预先定义。</a:t>
            </a:r>
            <a:endParaRPr lang="zh-CN" altLang="en-US" sz="1400" dirty="0">
              <a:latin typeface="微软雅黑" charset="0"/>
              <a:ea typeface="微软雅黑" charset="0"/>
            </a:endParaRPr>
          </a:p>
        </p:txBody>
      </p:sp>
      <p:sp>
        <p:nvSpPr>
          <p:cNvPr id="6" name="文本占位符 1"/>
          <p:cNvSpPr txBox="1">
            <a:spLocks/>
          </p:cNvSpPr>
          <p:nvPr/>
        </p:nvSpPr>
        <p:spPr>
          <a:xfrm>
            <a:off x="265305" y="220133"/>
            <a:ext cx="2127376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mtClean="0"/>
              <a:t>PART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TWO</a:t>
            </a:r>
            <a:r>
              <a:rPr kumimoji="1" lang="zh-CN" altLang="en-US" smtClean="0"/>
              <a:t> 研究内容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114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/>
          <p:cNvSpPr txBox="1">
            <a:spLocks/>
          </p:cNvSpPr>
          <p:nvPr/>
        </p:nvSpPr>
        <p:spPr>
          <a:xfrm>
            <a:off x="2298700" y="220133"/>
            <a:ext cx="830579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磁盘存储（边和属性存储结构）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63" y="997316"/>
            <a:ext cx="9441903" cy="249402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77257" y="4180114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边和属性的存储</a:t>
            </a:r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82751" y="4549446"/>
            <a:ext cx="89790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zh-CN" sz="1400" dirty="0" smtClean="0"/>
              <a:t>每个</a:t>
            </a:r>
            <a:r>
              <a:rPr lang="zh-CN" altLang="zh-CN" sz="1400" dirty="0"/>
              <a:t>顶点的邻接边和属性都作为一个单独的单元存储在以这个顶点</a:t>
            </a:r>
            <a:r>
              <a:rPr lang="en-US" altLang="zh-CN" sz="1400" dirty="0"/>
              <a:t>id</a:t>
            </a:r>
            <a:r>
              <a:rPr lang="zh-CN" altLang="zh-CN" sz="1400" dirty="0"/>
              <a:t>为键的行中</a:t>
            </a:r>
            <a:r>
              <a:rPr lang="zh-CN" altLang="zh-CN" sz="1400" dirty="0" smtClean="0"/>
              <a:t>。</a:t>
            </a:r>
            <a:endParaRPr lang="zh-CN" alt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zh-CN" sz="1400" dirty="0" smtClean="0"/>
              <a:t>每个</a:t>
            </a:r>
            <a:r>
              <a:rPr lang="zh-CN" altLang="zh-CN" sz="1400" dirty="0"/>
              <a:t>单元都被划分为两部分，</a:t>
            </a:r>
            <a:r>
              <a:rPr lang="en-US" altLang="zh-CN" sz="1400" dirty="0"/>
              <a:t>column</a:t>
            </a:r>
            <a:r>
              <a:rPr lang="zh-CN" altLang="zh-CN" sz="1400" dirty="0"/>
              <a:t>和</a:t>
            </a:r>
            <a:r>
              <a:rPr lang="en-US" altLang="zh-CN" sz="1400" dirty="0"/>
              <a:t>value</a:t>
            </a:r>
            <a:r>
              <a:rPr lang="zh-CN" altLang="zh-CN" sz="1400" dirty="0" smtClean="0"/>
              <a:t>。</a:t>
            </a:r>
            <a:endParaRPr lang="zh-CN" alt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zh-CN" sz="1400" dirty="0" smtClean="0"/>
              <a:t>在</a:t>
            </a:r>
            <a:r>
              <a:rPr lang="en-US" altLang="zh-CN" sz="1400" dirty="0"/>
              <a:t>Edge</a:t>
            </a:r>
            <a:r>
              <a:rPr lang="zh-CN" altLang="zh-CN" sz="1400" dirty="0"/>
              <a:t>的存储单元中，</a:t>
            </a:r>
            <a:r>
              <a:rPr lang="en-US" altLang="zh-CN" sz="1400" dirty="0"/>
              <a:t>column</a:t>
            </a:r>
            <a:r>
              <a:rPr lang="zh-CN" altLang="zh-CN" sz="1400" dirty="0"/>
              <a:t>是由</a:t>
            </a:r>
            <a:r>
              <a:rPr lang="en-US" altLang="zh-CN" sz="1400" dirty="0"/>
              <a:t>label </a:t>
            </a:r>
            <a:r>
              <a:rPr lang="en-US" altLang="zh-CN" sz="1400" dirty="0" err="1"/>
              <a:t>id&amp;direction</a:t>
            </a:r>
            <a:r>
              <a:rPr lang="zh-CN" altLang="zh-CN" sz="1400" dirty="0"/>
              <a:t>，</a:t>
            </a:r>
            <a:r>
              <a:rPr lang="en-US" altLang="zh-CN" sz="1400" dirty="0"/>
              <a:t>sort key</a:t>
            </a:r>
            <a:r>
              <a:rPr lang="zh-CN" altLang="zh-CN" sz="1400" dirty="0"/>
              <a:t>，</a:t>
            </a:r>
            <a:r>
              <a:rPr lang="en-US" altLang="zh-CN" sz="1400" dirty="0"/>
              <a:t>adjacent vertex id</a:t>
            </a:r>
            <a:r>
              <a:rPr lang="zh-CN" altLang="zh-CN" sz="1400" dirty="0"/>
              <a:t>，</a:t>
            </a:r>
            <a:r>
              <a:rPr lang="en-US" altLang="zh-CN" sz="1400" dirty="0"/>
              <a:t>edge id</a:t>
            </a:r>
            <a:r>
              <a:rPr lang="zh-CN" altLang="zh-CN" sz="1400" dirty="0"/>
              <a:t>等四部分组成</a:t>
            </a:r>
            <a:r>
              <a:rPr lang="zh-CN" altLang="zh-CN" sz="1400" dirty="0" smtClean="0"/>
              <a:t>。</a:t>
            </a:r>
            <a:endParaRPr lang="zh-CN" alt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每个</a:t>
            </a:r>
            <a:r>
              <a:rPr lang="en-US" altLang="zh-CN" sz="1400" dirty="0" smtClean="0"/>
              <a:t>Property</a:t>
            </a:r>
            <a:r>
              <a:rPr lang="zh-CN" altLang="en-US" sz="1400" dirty="0" smtClean="0"/>
              <a:t>由</a:t>
            </a:r>
            <a:r>
              <a:rPr lang="en-US" altLang="zh-CN" sz="1400" dirty="0" smtClean="0"/>
              <a:t>key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id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property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id,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property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value</a:t>
            </a:r>
            <a:r>
              <a:rPr lang="zh-CN" altLang="en-US" sz="1400" dirty="0" smtClean="0"/>
              <a:t>组成。</a:t>
            </a:r>
            <a:endParaRPr lang="zh-CN" altLang="en-US" sz="1400" dirty="0"/>
          </a:p>
          <a:p>
            <a:pPr marL="342900" indent="-342900">
              <a:buFont typeface="+mj-lt"/>
              <a:buAutoNum type="arabicPeriod"/>
            </a:pPr>
            <a:endParaRPr lang="zh-CN" altLang="en-US" sz="1400" dirty="0" smtClean="0"/>
          </a:p>
        </p:txBody>
      </p:sp>
      <p:sp>
        <p:nvSpPr>
          <p:cNvPr id="6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5305" y="220133"/>
            <a:ext cx="2127376" cy="389467"/>
          </a:xfrm>
        </p:spPr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研究内容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662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/>
          <p:cNvSpPr/>
          <p:nvPr/>
        </p:nvSpPr>
        <p:spPr>
          <a:xfrm>
            <a:off x="5277055" y="899652"/>
            <a:ext cx="2498629" cy="5560142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2787445" y="899652"/>
            <a:ext cx="2335569" cy="5560142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81100" y="1397000"/>
            <a:ext cx="1295400" cy="571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vertexid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3124200" y="1397000"/>
            <a:ext cx="1816100" cy="571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edge1:timestamp1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5460999" y="1397000"/>
            <a:ext cx="2104923" cy="571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property1:timestamp1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3124200" y="2400300"/>
            <a:ext cx="1816100" cy="571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edge1:timestamp2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5461000" y="2400300"/>
            <a:ext cx="2104922" cy="571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property1:timestamp2</a:t>
            </a:r>
            <a:endParaRPr lang="zh-CN" altLang="en-US" sz="1400" dirty="0"/>
          </a:p>
        </p:txBody>
      </p:sp>
      <p:sp>
        <p:nvSpPr>
          <p:cNvPr id="87" name="矩形 86"/>
          <p:cNvSpPr/>
          <p:nvPr/>
        </p:nvSpPr>
        <p:spPr>
          <a:xfrm>
            <a:off x="7958398" y="899652"/>
            <a:ext cx="2247486" cy="5560142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111500" y="3429000"/>
            <a:ext cx="1828800" cy="571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edge1:timestamp3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5461000" y="3429000"/>
            <a:ext cx="2104922" cy="571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property1:timestamp3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5461000" y="4445000"/>
            <a:ext cx="2104922" cy="571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property1:timestamp4</a:t>
            </a:r>
            <a:endParaRPr lang="zh-CN" altLang="en-US" sz="1400" dirty="0"/>
          </a:p>
        </p:txBody>
      </p:sp>
      <p:cxnSp>
        <p:nvCxnSpPr>
          <p:cNvPr id="17" name="直接箭头连接符 16"/>
          <p:cNvCxnSpPr>
            <a:stCxn id="6" idx="2"/>
            <a:endCxn id="8" idx="0"/>
          </p:cNvCxnSpPr>
          <p:nvPr/>
        </p:nvCxnSpPr>
        <p:spPr>
          <a:xfrm flipH="1">
            <a:off x="4025900" y="2971800"/>
            <a:ext cx="635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2"/>
            <a:endCxn id="9" idx="0"/>
          </p:cNvCxnSpPr>
          <p:nvPr/>
        </p:nvCxnSpPr>
        <p:spPr>
          <a:xfrm>
            <a:off x="6513461" y="29718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9" idx="2"/>
            <a:endCxn id="11" idx="0"/>
          </p:cNvCxnSpPr>
          <p:nvPr/>
        </p:nvCxnSpPr>
        <p:spPr>
          <a:xfrm>
            <a:off x="6513461" y="4000500"/>
            <a:ext cx="0" cy="44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" idx="2"/>
            <a:endCxn id="6" idx="0"/>
          </p:cNvCxnSpPr>
          <p:nvPr/>
        </p:nvCxnSpPr>
        <p:spPr>
          <a:xfrm>
            <a:off x="4032250" y="1968500"/>
            <a:ext cx="0" cy="43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5" idx="2"/>
            <a:endCxn id="7" idx="0"/>
          </p:cNvCxnSpPr>
          <p:nvPr/>
        </p:nvCxnSpPr>
        <p:spPr>
          <a:xfrm>
            <a:off x="6513461" y="1968500"/>
            <a:ext cx="0" cy="43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标注 69"/>
          <p:cNvSpPr/>
          <p:nvPr/>
        </p:nvSpPr>
        <p:spPr>
          <a:xfrm>
            <a:off x="501445" y="4432300"/>
            <a:ext cx="1975055" cy="744384"/>
          </a:xfrm>
          <a:prstGeom prst="wedgeRectCallout">
            <a:avLst>
              <a:gd name="adj1" fmla="val 127460"/>
              <a:gd name="adj2" fmla="val -10848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737419" y="4586748"/>
            <a:ext cx="1607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Timestamp4</a:t>
            </a:r>
            <a:r>
              <a:rPr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删除</a:t>
            </a:r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edge1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8174091" y="4445000"/>
            <a:ext cx="1816100" cy="571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edge2:timestamp4</a:t>
            </a:r>
            <a:endParaRPr lang="zh-CN" altLang="en-US" sz="1400" dirty="0"/>
          </a:p>
        </p:txBody>
      </p:sp>
      <p:sp>
        <p:nvSpPr>
          <p:cNvPr id="73" name="矩形标注 72"/>
          <p:cNvSpPr/>
          <p:nvPr/>
        </p:nvSpPr>
        <p:spPr>
          <a:xfrm>
            <a:off x="9791293" y="5571582"/>
            <a:ext cx="1975055" cy="744384"/>
          </a:xfrm>
          <a:prstGeom prst="wedgeRectCallout">
            <a:avLst>
              <a:gd name="adj1" fmla="val -84612"/>
              <a:gd name="adj2" fmla="val -1283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占位符 1"/>
          <p:cNvSpPr txBox="1">
            <a:spLocks/>
          </p:cNvSpPr>
          <p:nvPr/>
        </p:nvSpPr>
        <p:spPr>
          <a:xfrm>
            <a:off x="2298700" y="220133"/>
            <a:ext cx="830579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磁盘存储（多版本边和属性的存储）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9963760" y="5746878"/>
            <a:ext cx="1607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Timestamp4</a:t>
            </a:r>
            <a:r>
              <a:rPr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增加</a:t>
            </a:r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edge2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9" name="圆角矩形标注 88"/>
          <p:cNvSpPr/>
          <p:nvPr/>
        </p:nvSpPr>
        <p:spPr>
          <a:xfrm>
            <a:off x="8436077" y="899652"/>
            <a:ext cx="3330271" cy="1786398"/>
          </a:xfrm>
          <a:prstGeom prst="wedgeRoundRectCallout">
            <a:avLst>
              <a:gd name="adj1" fmla="val -79290"/>
              <a:gd name="adj2" fmla="val 52593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8580697" y="1221085"/>
            <a:ext cx="3215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Timestamp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是时间区间，并不是精确到毫秒的时间戳。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比如以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10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分钟作为单位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5305" y="220133"/>
            <a:ext cx="2127376" cy="389467"/>
          </a:xfrm>
        </p:spPr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研究内容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07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>
            <a:spLocks/>
          </p:cNvSpPr>
          <p:nvPr/>
        </p:nvSpPr>
        <p:spPr>
          <a:xfrm>
            <a:off x="2298700" y="220133"/>
            <a:ext cx="830579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磁盘存储（静态图快照获取）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06" y="784748"/>
            <a:ext cx="7156236" cy="508511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177549" y="784748"/>
                <a:ext cx="6096000" cy="233621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sz="1400" kern="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Begin Transaction</a:t>
                </a:r>
                <a:r>
                  <a:rPr lang="en-US" altLang="zh-CN" sz="1400" b="1" kern="0" dirty="0">
                    <a:solidFill>
                      <a:srgbClr val="00008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{</a:t>
                </a:r>
                <a:endParaRPr lang="zh-CN" altLang="zh-CN" sz="14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400" kern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period</m:t>
                        </m:r>
                      </m:sub>
                    </m:sSub>
                    <m:r>
                      <a:rPr lang="en-US" altLang="zh-CN" sz="1400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sz="1400" b="1" kern="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zh-CN" sz="1400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400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Date</m:t>
                    </m:r>
                    <m:r>
                      <a:rPr lang="en-US" altLang="zh-CN" sz="1400" b="1" kern="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1400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timestamp</m:t>
                    </m:r>
                  </m:oMath>
                </a14:m>
                <a:endParaRPr lang="zh-CN" altLang="zh-CN" sz="14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400" kern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𝑑𝑖𝑓𝑓</m:t>
                        </m:r>
                      </m:sub>
                    </m:sSub>
                    <m:r>
                      <a:rPr lang="en-US" altLang="zh-CN" sz="14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= </m:t>
                    </m:r>
                    <m:sSub>
                      <m:sSubPr>
                        <m:ctrlPr>
                          <a:rPr lang="zh-CN" altLang="zh-CN" sz="1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𝑝𝑟𝑒𝑠𝑒𝑛𝑡</m:t>
                        </m:r>
                      </m:sub>
                    </m:sSub>
                    <m:r>
                      <a:rPr lang="en-US" altLang="zh-CN" sz="14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– </m:t>
                    </m:r>
                    <m:sSub>
                      <m:sSubPr>
                        <m:ctrlPr>
                          <a:rPr lang="zh-CN" altLang="zh-CN" sz="1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𝑙𝑎𝑠𝑡𝑡𝑖𝑚𝑒</m:t>
                        </m:r>
                      </m:sub>
                    </m:sSub>
                  </m:oMath>
                </a14:m>
                <a:endParaRPr lang="zh-CN" altLang="zh-CN" sz="14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400" kern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if</a:t>
                </a:r>
                <a:r>
                  <a:rPr lang="en-US" altLang="zh-CN" sz="1400" b="1" kern="0" dirty="0">
                    <a:solidFill>
                      <a:srgbClr val="00008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𝑑𝑖𝑓𝑓</m:t>
                        </m:r>
                      </m:sub>
                    </m:sSub>
                    <m:r>
                      <a:rPr lang="en-US" altLang="zh-CN" sz="14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&gt; </m:t>
                    </m:r>
                    <m:sSub>
                      <m:sSubPr>
                        <m:ctrlPr>
                          <a:rPr lang="zh-CN" altLang="zh-CN" sz="1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𝑝𝑒𝑟𝑖𝑜𝑑</m:t>
                        </m:r>
                      </m:sub>
                    </m:sSub>
                  </m:oMath>
                </a14:m>
                <a:r>
                  <a:rPr lang="en-US" altLang="zh-CN" sz="1400" b="1" kern="0" dirty="0">
                    <a:solidFill>
                      <a:srgbClr val="00008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){</a:t>
                </a:r>
                <a:endParaRPr lang="zh-CN" altLang="zh-CN" sz="14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400" kern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1400" kern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GenerateSubgraph</a:t>
                </a:r>
                <a:r>
                  <a:rPr lang="en-US" altLang="zh-CN" sz="1400" b="1" kern="0" dirty="0">
                    <a:solidFill>
                      <a:srgbClr val="00008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vertex</m:t>
                    </m:r>
                    <m:r>
                      <a:rPr lang="en-US" altLang="zh-CN" sz="1400" b="1" kern="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1400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timestamp</m:t>
                    </m:r>
                    <m:r>
                      <a:rPr lang="en-US" altLang="zh-CN" sz="1400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sz="1400" b="1" kern="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&gt;</m:t>
                    </m:r>
                    <m:r>
                      <a:rPr lang="en-US" altLang="zh-CN" sz="1400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sSub>
                      <m:sSubPr>
                        <m:ctrlPr>
                          <a:rPr lang="zh-CN" altLang="zh-CN" sz="1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diff</m:t>
                        </m:r>
                      </m:sub>
                    </m:sSub>
                    <m:r>
                      <a:rPr lang="en-US" altLang="zh-CN" sz="1400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sz="1400" b="1" kern="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&amp;&amp;</m:t>
                    </m:r>
                    <m:r>
                      <a:rPr lang="en-US" altLang="zh-CN" sz="1400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400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vertex</m:t>
                    </m:r>
                    <m:r>
                      <a:rPr lang="en-US" altLang="zh-CN" sz="1400" b="1" kern="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1400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timestamp</m:t>
                    </m:r>
                    <m:r>
                      <a:rPr lang="en-US" altLang="zh-CN" sz="1400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sz="1400" b="1" kern="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&lt;=</m:t>
                    </m:r>
                    <m:sSub>
                      <m:sSubPr>
                        <m:ctrlPr>
                          <a:rPr lang="zh-CN" altLang="zh-CN" sz="1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present</m:t>
                        </m:r>
                      </m:sub>
                    </m:sSub>
                  </m:oMath>
                </a14:m>
                <a:r>
                  <a:rPr lang="en-US" altLang="zh-CN" sz="1400" b="1" kern="0" dirty="0">
                    <a:solidFill>
                      <a:srgbClr val="00008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endParaRPr lang="zh-CN" altLang="zh-CN" sz="14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400" kern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𝑙𝑎𝑠𝑡𝑡𝑖𝑚𝑒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b="1" kern="0" dirty="0">
                    <a:solidFill>
                      <a:srgbClr val="00008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1400" kern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𝑝𝑟𝑒𝑠𝑒𝑛𝑡</m:t>
                        </m:r>
                      </m:sub>
                    </m:sSub>
                  </m:oMath>
                </a14:m>
                <a:endParaRPr lang="zh-CN" altLang="zh-CN" sz="14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400" kern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1400" b="1" kern="0" dirty="0">
                    <a:solidFill>
                      <a:srgbClr val="00008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}</a:t>
                </a:r>
                <a:endParaRPr lang="zh-CN" altLang="zh-CN" sz="14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kern="0" dirty="0">
                    <a:solidFill>
                      <a:srgbClr val="00008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}</a:t>
                </a:r>
                <a:endParaRPr lang="zh-CN" altLang="zh-CN" sz="14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400" kern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</a:rPr>
                  <a:t>End </a:t>
                </a:r>
                <a:r>
                  <a:rPr lang="en-US" altLang="zh-CN" sz="1400" kern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</a:rPr>
                  <a:t>Transcation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549" y="784748"/>
                <a:ext cx="6096000" cy="2336217"/>
              </a:xfrm>
              <a:prstGeom prst="rect">
                <a:avLst/>
              </a:prstGeom>
              <a:blipFill>
                <a:blip r:embed="rId3"/>
                <a:stretch>
                  <a:fillRect l="-300" t="-261" b="-20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177549" y="3588592"/>
                <a:ext cx="4709651" cy="24967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Begin Transaction</a:t>
                </a:r>
                <a:r>
                  <a:rPr lang="en-US" altLang="zh-CN" sz="1400" b="1" kern="0" dirty="0">
                    <a:solidFill>
                      <a:srgbClr val="00008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{</a:t>
                </a:r>
                <a:endParaRPr lang="zh-CN" altLang="zh-CN" sz="1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400" kern="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TransCount</m:t>
                    </m:r>
                    <m: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sz="1400" b="1" kern="0">
                        <a:solidFill>
                          <a:srgbClr val="00008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TransCount</m:t>
                    </m:r>
                    <m: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sz="1400" b="1" kern="0">
                        <a:solidFill>
                          <a:srgbClr val="00008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+</m:t>
                    </m:r>
                    <m: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sz="1400" kern="0">
                        <a:solidFill>
                          <a:srgbClr val="FF8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1</m:t>
                    </m:r>
                  </m:oMath>
                </a14:m>
                <a:endParaRPr lang="zh-CN" altLang="zh-CN" sz="1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400" kern="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𝑇𝑟𝑎𝑛𝑠𝐶𝑜𝑢𝑛𝑡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𝑑𝑖𝑓𝑓</m:t>
                        </m:r>
                      </m:sub>
                    </m:sSub>
                    <m: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sz="1400" b="1" kern="0">
                        <a:solidFill>
                          <a:srgbClr val="00008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TransCount</m:t>
                    </m:r>
                    <m: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– </m:t>
                    </m:r>
                    <m:sSub>
                      <m:sSubPr>
                        <m:ctrlPr>
                          <a:rPr lang="zh-CN" altLang="zh-CN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𝑇𝑟𝑎𝑛𝑠𝐶𝑜𝑢𝑛𝑡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𝑙𝑎𝑠𝑡𝑡𝑖𝑚𝑒</m:t>
                        </m:r>
                      </m:sub>
                    </m:sSub>
                  </m:oMath>
                </a14:m>
                <a:endParaRPr lang="zh-CN" altLang="zh-CN" sz="1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400" kern="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If</a:t>
                </a:r>
                <a:r>
                  <a:rPr lang="en-US" altLang="zh-CN" sz="1400" b="1" kern="0" dirty="0">
                    <a:solidFill>
                      <a:srgbClr val="00008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𝑇𝑟𝑎𝑛𝑠𝐶𝑜𝑢𝑛𝑡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𝑑𝑖𝑓𝑓</m:t>
                        </m:r>
                      </m:sub>
                    </m:sSub>
                    <m: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sz="1400" b="1" kern="0">
                        <a:solidFill>
                          <a:srgbClr val="00008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&gt;=</m:t>
                    </m:r>
                    <m: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n</m:t>
                    </m:r>
                  </m:oMath>
                </a14:m>
                <a:r>
                  <a:rPr lang="en-US" altLang="zh-CN" sz="1400" b="1" kern="0" dirty="0">
                    <a:solidFill>
                      <a:srgbClr val="00008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){</a:t>
                </a:r>
                <a:endParaRPr lang="zh-CN" altLang="zh-CN" sz="1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400" kern="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1400" kern="0" dirty="0" err="1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GenerateSubgraph</a:t>
                </a:r>
                <a:r>
                  <a:rPr lang="en-US" altLang="zh-CN" sz="1400" b="1" kern="0" dirty="0">
                    <a:solidFill>
                      <a:srgbClr val="00008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vertex</m:t>
                    </m:r>
                    <m:r>
                      <a:rPr lang="en-US" altLang="zh-CN" sz="1400" b="1" kern="0">
                        <a:solidFill>
                          <a:srgbClr val="00008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transId</m:t>
                    </m:r>
                    <m: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sz="1400" b="1" kern="0">
                        <a:solidFill>
                          <a:srgbClr val="00008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&gt;</m:t>
                    </m:r>
                    <m: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sSub>
                      <m:sSubPr>
                        <m:ctrlPr>
                          <a:rPr lang="zh-CN" altLang="zh-CN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𝑇𝑟𝑎𝑛𝑠𝐶𝑜𝑢𝑛𝑡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𝑙𝑎𝑠𝑡𝑡𝑖𝑚𝑒</m:t>
                        </m:r>
                      </m:sub>
                    </m:sSub>
                    <m: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sz="1400" b="1" kern="0">
                        <a:solidFill>
                          <a:srgbClr val="00008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&amp;&amp;</m:t>
                    </m:r>
                    <m: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vertex</m:t>
                    </m:r>
                    <m:r>
                      <a:rPr lang="en-US" altLang="zh-CN" sz="1400" b="1" kern="0">
                        <a:solidFill>
                          <a:srgbClr val="00008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transId</m:t>
                    </m:r>
                    <m: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sz="1400" b="1" kern="0">
                        <a:solidFill>
                          <a:srgbClr val="00008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&lt;=</m:t>
                    </m:r>
                    <m: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TransCount</m:t>
                    </m:r>
                  </m:oMath>
                </a14:m>
                <a:r>
                  <a:rPr lang="en-US" altLang="zh-CN" sz="1400" b="1" kern="0" dirty="0">
                    <a:solidFill>
                      <a:srgbClr val="00008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endParaRPr lang="zh-CN" altLang="zh-CN" sz="1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400" kern="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𝑇𝑟𝑎𝑛𝑠𝐶𝑜𝑢𝑛𝑡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𝑙𝑎𝑠𝑡𝑡𝑖𝑚𝑒</m:t>
                        </m:r>
                      </m:sub>
                    </m:sSub>
                    <m: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sz="1400" b="1" kern="0">
                        <a:solidFill>
                          <a:srgbClr val="00008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TransCount</m:t>
                    </m:r>
                  </m:oMath>
                </a14:m>
                <a:r>
                  <a:rPr lang="en-US" altLang="zh-CN" sz="1400" kern="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55270"/>
                <a:r>
                  <a:rPr lang="en-US" altLang="zh-CN" sz="1400" b="1" kern="0" dirty="0">
                    <a:solidFill>
                      <a:srgbClr val="00008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}</a:t>
                </a:r>
                <a:endParaRPr lang="zh-CN" altLang="zh-CN" sz="1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kern="0" dirty="0" smtClean="0">
                    <a:solidFill>
                      <a:srgbClr val="00008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}</a:t>
                </a:r>
              </a:p>
              <a:p>
                <a:r>
                  <a:rPr lang="en-US" altLang="zh-CN" sz="1400" kern="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End </a:t>
                </a:r>
                <a:r>
                  <a:rPr lang="en-US" altLang="zh-CN" sz="1400" kern="0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Transcation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549" y="3588592"/>
                <a:ext cx="4709651" cy="2496709"/>
              </a:xfrm>
              <a:prstGeom prst="rect">
                <a:avLst/>
              </a:prstGeom>
              <a:blipFill>
                <a:blip r:embed="rId4"/>
                <a:stretch>
                  <a:fillRect l="-388" t="-244" b="-19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5305" y="220133"/>
            <a:ext cx="2127376" cy="389467"/>
          </a:xfrm>
        </p:spPr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研究内容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64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941025"/>
              </p:ext>
            </p:extLst>
          </p:nvPr>
        </p:nvGraphicFramePr>
        <p:xfrm>
          <a:off x="737417" y="835307"/>
          <a:ext cx="9129254" cy="39902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3677">
                  <a:extLst>
                    <a:ext uri="{9D8B030D-6E8A-4147-A177-3AD203B41FA5}">
                      <a16:colId xmlns:a16="http://schemas.microsoft.com/office/drawing/2014/main" val="1291663779"/>
                    </a:ext>
                  </a:extLst>
                </a:gridCol>
                <a:gridCol w="2492082">
                  <a:extLst>
                    <a:ext uri="{9D8B030D-6E8A-4147-A177-3AD203B41FA5}">
                      <a16:colId xmlns:a16="http://schemas.microsoft.com/office/drawing/2014/main" val="3494953018"/>
                    </a:ext>
                  </a:extLst>
                </a:gridCol>
                <a:gridCol w="2211490">
                  <a:extLst>
                    <a:ext uri="{9D8B030D-6E8A-4147-A177-3AD203B41FA5}">
                      <a16:colId xmlns:a16="http://schemas.microsoft.com/office/drawing/2014/main" val="543660775"/>
                    </a:ext>
                  </a:extLst>
                </a:gridCol>
                <a:gridCol w="2642005">
                  <a:extLst>
                    <a:ext uri="{9D8B030D-6E8A-4147-A177-3AD203B41FA5}">
                      <a16:colId xmlns:a16="http://schemas.microsoft.com/office/drawing/2014/main" val="3287350281"/>
                    </a:ext>
                  </a:extLst>
                </a:gridCol>
              </a:tblGrid>
              <a:tr h="422004"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 dirty="0" err="1">
                          <a:effectLst/>
                        </a:rPr>
                        <a:t>Rowkey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ColumnFamily:Index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ColumnFamily:Edge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 dirty="0" err="1">
                          <a:effectLst/>
                        </a:rPr>
                        <a:t>ColumnFamily:Property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extLst>
                  <a:ext uri="{0D108BD9-81ED-4DB2-BD59-A6C34878D82A}">
                    <a16:rowId xmlns:a16="http://schemas.microsoft.com/office/drawing/2014/main" val="980465279"/>
                  </a:ext>
                </a:extLst>
              </a:tr>
              <a:tr h="551074"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 dirty="0">
                          <a:effectLst/>
                        </a:rPr>
                        <a:t>timestamp1-</a:t>
                      </a:r>
                      <a:endParaRPr lang="zh-CN" sz="1400" kern="100" dirty="0">
                        <a:effectLst/>
                      </a:endParaRPr>
                    </a:p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 dirty="0">
                          <a:effectLst/>
                        </a:rPr>
                        <a:t>vertexid1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 dirty="0">
                          <a:effectLst/>
                        </a:rPr>
                        <a:t>/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 rowSpan="4" gridSpan="2"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 rowSpan="4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062200"/>
                  </a:ext>
                </a:extLst>
              </a:tr>
              <a:tr h="577221"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timestamp1-</a:t>
                      </a:r>
                      <a:endParaRPr lang="zh-CN" sz="1400" kern="100">
                        <a:effectLst/>
                      </a:endParaRPr>
                    </a:p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vertexid2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076"/>
                  </a:ext>
                </a:extLst>
              </a:tr>
              <a:tr h="544375"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timestamp1-</a:t>
                      </a:r>
                      <a:endParaRPr lang="zh-CN" sz="1400" kern="100">
                        <a:effectLst/>
                      </a:endParaRPr>
                    </a:p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vertexid3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667267"/>
                  </a:ext>
                </a:extLst>
              </a:tr>
              <a:tr h="629515"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timestamp2-</a:t>
                      </a:r>
                      <a:endParaRPr lang="zh-CN" sz="1400" kern="100">
                        <a:effectLst/>
                      </a:endParaRPr>
                    </a:p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vertexid4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97726"/>
                  </a:ext>
                </a:extLst>
              </a:tr>
              <a:tr h="422004"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vertexid1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 rowSpan="3"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edge1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 dirty="0">
                          <a:effectLst/>
                        </a:rPr>
                        <a:t>property1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extLst>
                  <a:ext uri="{0D108BD9-81ED-4DB2-BD59-A6C34878D82A}">
                    <a16:rowId xmlns:a16="http://schemas.microsoft.com/office/drawing/2014/main" val="4243370076"/>
                  </a:ext>
                </a:extLst>
              </a:tr>
              <a:tr h="422004"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vertexid2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edge1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property1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extLst>
                  <a:ext uri="{0D108BD9-81ED-4DB2-BD59-A6C34878D82A}">
                    <a16:rowId xmlns:a16="http://schemas.microsoft.com/office/drawing/2014/main" val="1954053901"/>
                  </a:ext>
                </a:extLst>
              </a:tr>
              <a:tr h="422004"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vertexid3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 dirty="0">
                          <a:effectLst/>
                        </a:rPr>
                        <a:t>edge1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 dirty="0">
                          <a:effectLst/>
                        </a:rPr>
                        <a:t>property1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extLst>
                  <a:ext uri="{0D108BD9-81ED-4DB2-BD59-A6C34878D82A}">
                    <a16:rowId xmlns:a16="http://schemas.microsoft.com/office/drawing/2014/main" val="3582615652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37417" y="5151863"/>
            <a:ext cx="228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改造重点</a:t>
            </a:r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7493" y="5620215"/>
            <a:ext cx="901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使用了索引优化技术，利用</a:t>
            </a:r>
            <a:r>
              <a:rPr kumimoji="1" lang="en-US" altLang="zh-CN" dirty="0" err="1" smtClean="0"/>
              <a:t>timestamp+vertexid</a:t>
            </a:r>
            <a:r>
              <a:rPr kumimoji="1" lang="zh-CN" altLang="en-US" dirty="0" smtClean="0"/>
              <a:t>的方式设计索引的</a:t>
            </a:r>
            <a:r>
              <a:rPr kumimoji="1" lang="en-US" altLang="zh-CN" dirty="0" err="1" smtClean="0"/>
              <a:t>rowkey</a:t>
            </a:r>
            <a:r>
              <a:rPr kumimoji="1" lang="zh-CN" altLang="en-US" dirty="0" smtClean="0"/>
              <a:t>，存储的时候将索引的</a:t>
            </a:r>
            <a:r>
              <a:rPr kumimoji="1" lang="en-US" altLang="zh-CN" dirty="0" err="1" smtClean="0"/>
              <a:t>rowkey</a:t>
            </a:r>
            <a:r>
              <a:rPr kumimoji="1" lang="zh-CN" altLang="en-US" dirty="0" smtClean="0"/>
              <a:t>排序，同时间的</a:t>
            </a:r>
            <a:r>
              <a:rPr kumimoji="1" lang="en-US" altLang="zh-CN" dirty="0" err="1" smtClean="0"/>
              <a:t>rowkey</a:t>
            </a:r>
            <a:r>
              <a:rPr kumimoji="1" lang="zh-CN" altLang="en-US" dirty="0" smtClean="0"/>
              <a:t>会聚集在一起。按时间区间可以快速检索。</a:t>
            </a:r>
            <a:endParaRPr kumimoji="1" lang="zh-CN" altLang="en-US" dirty="0"/>
          </a:p>
        </p:txBody>
      </p:sp>
      <p:sp>
        <p:nvSpPr>
          <p:cNvPr id="6" name="文本占位符 1"/>
          <p:cNvSpPr txBox="1">
            <a:spLocks/>
          </p:cNvSpPr>
          <p:nvPr/>
        </p:nvSpPr>
        <p:spPr>
          <a:xfrm>
            <a:off x="265305" y="220133"/>
            <a:ext cx="2127376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mtClean="0"/>
              <a:t>PART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TWO</a:t>
            </a:r>
            <a:r>
              <a:rPr kumimoji="1" lang="zh-CN" altLang="en-US" smtClean="0"/>
              <a:t> 研究内容</a:t>
            </a:r>
            <a:endParaRPr kumimoji="1" lang="zh-CN" altLang="en-US" dirty="0"/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2298700" y="220133"/>
            <a:ext cx="830579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磁盘存储（静态图快照获取）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913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83804" y="794266"/>
            <a:ext cx="210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计算副本的存储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583804" y="3787841"/>
            <a:ext cx="21075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边</a:t>
            </a:r>
            <a:r>
              <a:rPr kumimoji="1"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RDD</a:t>
            </a:r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83804" y="1737055"/>
            <a:ext cx="21075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顶点</a:t>
            </a:r>
            <a:r>
              <a:rPr kumimoji="1"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RDD</a:t>
            </a:r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41" y="794266"/>
            <a:ext cx="7914730" cy="5400649"/>
          </a:xfrm>
          <a:prstGeom prst="rect">
            <a:avLst/>
          </a:prstGeom>
        </p:spPr>
      </p:pic>
      <p:sp>
        <p:nvSpPr>
          <p:cNvPr id="91" name="文本框 90"/>
          <p:cNvSpPr txBox="1"/>
          <p:nvPr/>
        </p:nvSpPr>
        <p:spPr>
          <a:xfrm>
            <a:off x="8731405" y="2106387"/>
            <a:ext cx="27208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顶点</a:t>
            </a:r>
            <a:r>
              <a:rPr kumimoji="1" lang="en-US" altLang="zh-CN" sz="1400" dirty="0" smtClean="0"/>
              <a:t>RDD</a:t>
            </a:r>
            <a:r>
              <a:rPr kumimoji="1" lang="zh-CN" altLang="en-US" sz="1400" dirty="0" smtClean="0"/>
              <a:t>分区包含顶点信息和边分区的路由表。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在计算过程中边</a:t>
            </a:r>
            <a:r>
              <a:rPr kumimoji="1" lang="en-US" altLang="zh-CN" sz="1400" dirty="0" smtClean="0"/>
              <a:t>RDD</a:t>
            </a:r>
            <a:r>
              <a:rPr kumimoji="1" lang="zh-CN" altLang="en-US" sz="1400" dirty="0" smtClean="0"/>
              <a:t>需要顶点数据时，顶点</a:t>
            </a:r>
            <a:r>
              <a:rPr kumimoji="1" lang="en-US" altLang="zh-CN" sz="1400" dirty="0" smtClean="0"/>
              <a:t>RDD</a:t>
            </a:r>
            <a:r>
              <a:rPr kumimoji="1" lang="zh-CN" altLang="en-US" sz="1400" dirty="0" smtClean="0"/>
              <a:t>会根据路由表将顶点数据发送到边</a:t>
            </a:r>
            <a:r>
              <a:rPr kumimoji="1" lang="en-US" altLang="zh-CN" sz="1400" dirty="0" smtClean="0"/>
              <a:t>RDD</a:t>
            </a:r>
            <a:r>
              <a:rPr kumimoji="1" lang="zh-CN" altLang="en-US" sz="1400" dirty="0" smtClean="0"/>
              <a:t>分区。</a:t>
            </a:r>
            <a:endParaRPr kumimoji="1" lang="zh-CN" altLang="en-US" sz="1400" dirty="0"/>
          </a:p>
        </p:txBody>
      </p:sp>
      <p:sp>
        <p:nvSpPr>
          <p:cNvPr id="92" name="文本框 91"/>
          <p:cNvSpPr txBox="1"/>
          <p:nvPr/>
        </p:nvSpPr>
        <p:spPr>
          <a:xfrm>
            <a:off x="8731405" y="4159341"/>
            <a:ext cx="2720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边</a:t>
            </a:r>
            <a:r>
              <a:rPr kumimoji="1" lang="en-US" altLang="zh-CN" sz="1400" dirty="0" smtClean="0"/>
              <a:t>RDD</a:t>
            </a:r>
            <a:r>
              <a:rPr kumimoji="1" lang="zh-CN" altLang="en-US" sz="1400" dirty="0" smtClean="0"/>
              <a:t>分区包含边的信息，以及两端点</a:t>
            </a:r>
            <a:r>
              <a:rPr kumimoji="1" lang="en-US" altLang="zh-CN" sz="1400" dirty="0" smtClean="0"/>
              <a:t>id</a:t>
            </a:r>
            <a:r>
              <a:rPr kumimoji="1" lang="zh-CN" altLang="en-US" sz="1400" dirty="0" smtClean="0"/>
              <a:t>。</a:t>
            </a:r>
            <a:endParaRPr kumimoji="1" lang="zh-CN" altLang="en-US" sz="1400" dirty="0"/>
          </a:p>
        </p:txBody>
      </p:sp>
      <p:sp>
        <p:nvSpPr>
          <p:cNvPr id="9" name="文本占位符 1"/>
          <p:cNvSpPr txBox="1">
            <a:spLocks/>
          </p:cNvSpPr>
          <p:nvPr/>
        </p:nvSpPr>
        <p:spPr>
          <a:xfrm>
            <a:off x="265305" y="220133"/>
            <a:ext cx="2127376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mtClean="0"/>
              <a:t>PART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TWO</a:t>
            </a:r>
            <a:r>
              <a:rPr kumimoji="1" lang="zh-CN" altLang="en-US" smtClean="0"/>
              <a:t> 研究内容</a:t>
            </a:r>
            <a:endParaRPr kumimoji="1" lang="zh-CN" altLang="en-US" dirty="0"/>
          </a:p>
        </p:txBody>
      </p:sp>
      <p:sp>
        <p:nvSpPr>
          <p:cNvPr id="10" name="文本占位符 1"/>
          <p:cNvSpPr txBox="1">
            <a:spLocks/>
          </p:cNvSpPr>
          <p:nvPr/>
        </p:nvSpPr>
        <p:spPr>
          <a:xfrm>
            <a:off x="2298700" y="220133"/>
            <a:ext cx="830579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计算副本存储（顶点</a:t>
            </a:r>
            <a:r>
              <a:rPr lang="en-US" altLang="zh-CN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RDD</a:t>
            </a:r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分区和边</a:t>
            </a:r>
            <a:r>
              <a:rPr lang="en-US" altLang="zh-CN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RDD</a:t>
            </a:r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分区）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29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64" y="992458"/>
            <a:ext cx="7643622" cy="4860493"/>
          </a:xfrm>
          <a:prstGeom prst="rect">
            <a:avLst/>
          </a:prstGeom>
          <a:noFill/>
        </p:spPr>
      </p:pic>
      <p:sp>
        <p:nvSpPr>
          <p:cNvPr id="4" name="文本框 3"/>
          <p:cNvSpPr txBox="1"/>
          <p:nvPr/>
        </p:nvSpPr>
        <p:spPr>
          <a:xfrm>
            <a:off x="8583804" y="1168400"/>
            <a:ext cx="298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主体存储和计算副本的通信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83804" y="2095500"/>
            <a:ext cx="32017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400" dirty="0" err="1" smtClean="0"/>
              <a:t>TSGraph</a:t>
            </a:r>
            <a:r>
              <a:rPr lang="zh-CN" altLang="en-US" sz="1400" dirty="0" smtClean="0"/>
              <a:t>收到计算任务，会向</a:t>
            </a:r>
            <a:r>
              <a:rPr lang="en-US" altLang="zh-CN" sz="1400" dirty="0" smtClean="0"/>
              <a:t>HDFS</a:t>
            </a:r>
            <a:r>
              <a:rPr lang="zh-CN" altLang="en-US" sz="1400" dirty="0" smtClean="0"/>
              <a:t>导出计算所需的数据。向</a:t>
            </a:r>
            <a:r>
              <a:rPr lang="en-US" altLang="zh-CN" sz="1400" dirty="0" err="1" smtClean="0"/>
              <a:t>RabbitMQ</a:t>
            </a:r>
            <a:r>
              <a:rPr lang="zh-CN" altLang="en-US" sz="1400" dirty="0" smtClean="0"/>
              <a:t>提交计算任务。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/>
              <a:t>Spark</a:t>
            </a:r>
            <a:r>
              <a:rPr lang="zh-CN" altLang="en-US" sz="1400" dirty="0" smtClean="0"/>
              <a:t>会定期从</a:t>
            </a:r>
            <a:r>
              <a:rPr lang="en-US" altLang="zh-CN" sz="1400" dirty="0" err="1" smtClean="0"/>
              <a:t>RabbitMQ</a:t>
            </a:r>
            <a:r>
              <a:rPr lang="zh-CN" altLang="en-US" sz="1400" dirty="0" smtClean="0"/>
              <a:t>中取出计算任务，然后从</a:t>
            </a:r>
            <a:r>
              <a:rPr lang="en-US" altLang="zh-CN" sz="1400" dirty="0" smtClean="0"/>
              <a:t>HDFS</a:t>
            </a:r>
            <a:r>
              <a:rPr lang="zh-CN" altLang="en-US" sz="1400" dirty="0" smtClean="0"/>
              <a:t>读入数据。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/>
              <a:t>Spark</a:t>
            </a:r>
            <a:r>
              <a:rPr lang="zh-CN" altLang="en-US" sz="1400" dirty="0" smtClean="0"/>
              <a:t>计算结束后会向</a:t>
            </a:r>
            <a:r>
              <a:rPr lang="en-US" altLang="zh-CN" sz="1400" dirty="0" err="1" smtClean="0"/>
              <a:t>RabbitMQ</a:t>
            </a:r>
            <a:r>
              <a:rPr lang="zh-CN" altLang="en-US" sz="1400" dirty="0" smtClean="0"/>
              <a:t>返回计算完成信息。同时将计算结果写回</a:t>
            </a:r>
            <a:r>
              <a:rPr lang="en-US" altLang="zh-CN" sz="1400" dirty="0" smtClean="0"/>
              <a:t>HDFS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err="1" smtClean="0"/>
              <a:t>TSGraph</a:t>
            </a:r>
            <a:r>
              <a:rPr lang="zh-CN" altLang="en-US" sz="1400" dirty="0" smtClean="0"/>
              <a:t>会定期从</a:t>
            </a:r>
            <a:r>
              <a:rPr lang="en-US" altLang="zh-CN" sz="1400" dirty="0" err="1" smtClean="0"/>
              <a:t>RabbitMQ</a:t>
            </a:r>
            <a:r>
              <a:rPr lang="zh-CN" altLang="en-US" sz="1400" dirty="0" smtClean="0"/>
              <a:t>中读取计算完成消息，然后从</a:t>
            </a:r>
            <a:r>
              <a:rPr lang="en-US" altLang="zh-CN" sz="1400" dirty="0" smtClean="0"/>
              <a:t>HDFS</a:t>
            </a:r>
            <a:r>
              <a:rPr lang="zh-CN" altLang="en-US" sz="1400" dirty="0" smtClean="0"/>
              <a:t>中拉取计算结果。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sz="1400" dirty="0"/>
          </a:p>
        </p:txBody>
      </p:sp>
      <p:sp>
        <p:nvSpPr>
          <p:cNvPr id="6" name="文本占位符 1"/>
          <p:cNvSpPr txBox="1">
            <a:spLocks/>
          </p:cNvSpPr>
          <p:nvPr/>
        </p:nvSpPr>
        <p:spPr>
          <a:xfrm>
            <a:off x="265305" y="220133"/>
            <a:ext cx="2127376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mtClean="0"/>
              <a:t>PART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TWO</a:t>
            </a:r>
            <a:r>
              <a:rPr kumimoji="1" lang="zh-CN" altLang="en-US" smtClean="0"/>
              <a:t> 研究内容</a:t>
            </a:r>
            <a:endParaRPr kumimoji="1" lang="zh-CN" altLang="en-US" dirty="0"/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2298700" y="220133"/>
            <a:ext cx="830579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主体存储和计算副本通信模型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30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TWO </a:t>
            </a:r>
            <a:r>
              <a:rPr lang="zh-CN" altLang="en-US" dirty="0" smtClean="0"/>
              <a:t>研究内容</a:t>
            </a:r>
            <a:endParaRPr lang="zh-CN" altLang="en-US" dirty="0"/>
          </a:p>
        </p:txBody>
      </p:sp>
      <p:pic>
        <p:nvPicPr>
          <p:cNvPr id="3" name="图片 2" descr="C:\Users\zhzy\Pictures\大同步通信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95" y="1308100"/>
            <a:ext cx="8166509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8826500" y="116840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并行计算框架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26500" y="1765300"/>
            <a:ext cx="2946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主要由一个</a:t>
            </a:r>
            <a:r>
              <a:rPr lang="en-US" altLang="zh-CN" sz="1400" dirty="0" smtClean="0"/>
              <a:t>Master</a:t>
            </a:r>
            <a:r>
              <a:rPr lang="zh-CN" altLang="en-US" sz="1400" dirty="0" smtClean="0"/>
              <a:t>和若干个</a:t>
            </a:r>
            <a:r>
              <a:rPr lang="en-US" altLang="zh-CN" sz="1400" dirty="0" smtClean="0"/>
              <a:t>Worker</a:t>
            </a:r>
            <a:r>
              <a:rPr lang="zh-CN" altLang="en-US" sz="1400" dirty="0" smtClean="0"/>
              <a:t>组成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每个</a:t>
            </a:r>
            <a:r>
              <a:rPr lang="en-US" altLang="zh-CN" sz="1400" dirty="0" smtClean="0"/>
              <a:t>Worker</a:t>
            </a:r>
            <a:r>
              <a:rPr lang="zh-CN" altLang="en-US" sz="1400" dirty="0" smtClean="0"/>
              <a:t>存储着大图分割后的子图在本机上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计算</a:t>
            </a:r>
            <a:r>
              <a:rPr lang="zh-CN" altLang="en-US" sz="1400" dirty="0" smtClean="0"/>
              <a:t>过程中</a:t>
            </a:r>
            <a:r>
              <a:rPr lang="en-US" altLang="zh-CN" sz="1400" dirty="0" smtClean="0"/>
              <a:t>Worker</a:t>
            </a:r>
            <a:r>
              <a:rPr lang="zh-CN" altLang="en-US" sz="1400" dirty="0" smtClean="0"/>
              <a:t>会先各自进行本地计算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各个</a:t>
            </a:r>
            <a:r>
              <a:rPr lang="en-US" altLang="zh-CN" sz="1400" dirty="0" smtClean="0"/>
              <a:t>Worker</a:t>
            </a:r>
            <a:r>
              <a:rPr lang="zh-CN" altLang="en-US" sz="1400" dirty="0" smtClean="0"/>
              <a:t>节点计算完成之后再进行整体同步</a:t>
            </a:r>
            <a:endParaRPr lang="zh-CN" altLang="en-US" sz="1400" dirty="0"/>
          </a:p>
        </p:txBody>
      </p:sp>
      <p:sp>
        <p:nvSpPr>
          <p:cNvPr id="6" name="文本占位符 1"/>
          <p:cNvSpPr txBox="1">
            <a:spLocks/>
          </p:cNvSpPr>
          <p:nvPr/>
        </p:nvSpPr>
        <p:spPr>
          <a:xfrm>
            <a:off x="2298700" y="220133"/>
            <a:ext cx="830579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分布式动态图算法并行框架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284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TWO </a:t>
            </a:r>
            <a:r>
              <a:rPr lang="zh-CN" altLang="en-US" dirty="0" smtClean="0"/>
              <a:t>研究内容</a:t>
            </a:r>
            <a:endParaRPr lang="zh-CN" altLang="en-US" dirty="0"/>
          </a:p>
        </p:txBody>
      </p:sp>
      <p:pic>
        <p:nvPicPr>
          <p:cNvPr id="3" name="图片 2" descr="C:\Users\zhzy\Pictures\大bsp详细计算模型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03" y="698500"/>
            <a:ext cx="8244349" cy="54003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8940799" y="130810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边分割整体同步模型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40799" y="1905000"/>
            <a:ext cx="294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大图以边分割的方式分割成不同的子图，存放在</a:t>
            </a:r>
            <a:r>
              <a:rPr lang="en-US" altLang="zh-CN" sz="1400" dirty="0" smtClean="0"/>
              <a:t>Worker</a:t>
            </a:r>
            <a:r>
              <a:rPr lang="zh-CN" altLang="en-US" sz="1400" dirty="0" smtClean="0"/>
              <a:t>上，每个被分割的边会在不同的</a:t>
            </a:r>
            <a:r>
              <a:rPr lang="en-US" altLang="zh-CN" sz="1400" dirty="0" smtClean="0"/>
              <a:t>Worker</a:t>
            </a:r>
            <a:r>
              <a:rPr lang="zh-CN" altLang="en-US" sz="1400" dirty="0" smtClean="0"/>
              <a:t>上各保存一份。</a:t>
            </a:r>
            <a:endParaRPr lang="zh-CN" altLang="en-US" sz="1400" dirty="0"/>
          </a:p>
        </p:txBody>
      </p:sp>
      <p:sp>
        <p:nvSpPr>
          <p:cNvPr id="6" name="文本占位符 1"/>
          <p:cNvSpPr txBox="1">
            <a:spLocks/>
          </p:cNvSpPr>
          <p:nvPr/>
        </p:nvSpPr>
        <p:spPr>
          <a:xfrm>
            <a:off x="2298700" y="220133"/>
            <a:ext cx="830579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分布式动态图算法边分割并行模型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336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1328764" y="4167892"/>
            <a:ext cx="1846774" cy="455476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选题</a:t>
            </a:r>
            <a:r>
              <a:rPr lang="zh-CN" altLang="en-US" dirty="0" smtClean="0">
                <a:solidFill>
                  <a:srgbClr val="000000"/>
                </a:solidFill>
                <a:latin typeface="Segoe UI"/>
                <a:ea typeface="微软雅黑" charset="0"/>
              </a:rPr>
              <a:t>背景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1328763" y="4623368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/>
                <a:ea typeface="微软雅黑" charset="0"/>
              </a:rPr>
              <a:t>ONE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4003495" y="4180985"/>
            <a:ext cx="1846774" cy="455476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研究</a:t>
            </a:r>
            <a:r>
              <a:rPr lang="zh-CN" altLang="en-US" dirty="0" smtClean="0">
                <a:solidFill>
                  <a:srgbClr val="000000"/>
                </a:solidFill>
                <a:latin typeface="Segoe UI"/>
                <a:ea typeface="微软雅黑" charset="0"/>
              </a:rPr>
              <a:t>内容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4003495" y="4636461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/>
                <a:ea typeface="微软雅黑" charset="0"/>
              </a:rPr>
              <a:t>TWO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>
          <a:xfrm>
            <a:off x="6686279" y="4167892"/>
            <a:ext cx="1846774" cy="45547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Segoe UI"/>
                <a:ea typeface="微软雅黑" charset="0"/>
              </a:rPr>
              <a:t>性能分析</a:t>
            </a:r>
            <a:endParaRPr kumimoji="1"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1"/>
          </p:nvPr>
        </p:nvSpPr>
        <p:spPr>
          <a:xfrm>
            <a:off x="6682252" y="4623368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/>
                <a:ea typeface="微软雅黑" charset="0"/>
              </a:rPr>
              <a:t>THREE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2"/>
          </p:nvPr>
        </p:nvSpPr>
        <p:spPr>
          <a:xfrm>
            <a:off x="9150862" y="4180985"/>
            <a:ext cx="1846774" cy="45547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Segoe UI"/>
                <a:ea typeface="微软雅黑" charset="0"/>
              </a:rPr>
              <a:t>系统展示</a:t>
            </a:r>
            <a:endParaRPr kumimoji="1"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3"/>
          </p:nvPr>
        </p:nvSpPr>
        <p:spPr>
          <a:xfrm>
            <a:off x="9150861" y="4636461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/>
                <a:ea typeface="微软雅黑" charset="0"/>
              </a:rPr>
              <a:t>FOUR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09078" y="5015342"/>
            <a:ext cx="1083718" cy="6075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 smtClea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94362" y="5029808"/>
            <a:ext cx="1083718" cy="60756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 smtClea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12453" y="5015342"/>
            <a:ext cx="1083718" cy="60756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 smtClea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589414" y="5029808"/>
            <a:ext cx="1083718" cy="60756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 smtClea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265304" y="220133"/>
            <a:ext cx="4513173" cy="389467"/>
          </a:xfrm>
        </p:spPr>
        <p:txBody>
          <a:bodyPr/>
          <a:lstStyle/>
          <a:p>
            <a:r>
              <a:rPr lang="zh-CN" altLang="zh-CN" dirty="0"/>
              <a:t>基于分布式图计算的大规模网络分析系统的</a:t>
            </a:r>
            <a:r>
              <a:rPr lang="zh-CN" altLang="zh-CN" dirty="0" smtClean="0"/>
              <a:t>研究</a:t>
            </a:r>
            <a:endParaRPr lang="en-US" altLang="zh-CN" dirty="0">
              <a:latin typeface="Segoe UI"/>
              <a:ea typeface="微软雅黑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89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C:\Users\zhzy\Pictures\大图BSP详细计算模型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39" y="853480"/>
            <a:ext cx="7787148" cy="545882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8826500" y="116840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点分割整体同步模型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26500" y="1765300"/>
            <a:ext cx="294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大图以点分割的方式存放在不同的</a:t>
            </a:r>
            <a:r>
              <a:rPr lang="en-US" altLang="zh-CN" sz="1400" dirty="0" smtClean="0"/>
              <a:t>Worker</a:t>
            </a:r>
            <a:r>
              <a:rPr lang="zh-CN" altLang="en-US" sz="1400" dirty="0" smtClean="0"/>
              <a:t>上。被分割的点会在一个</a:t>
            </a:r>
            <a:r>
              <a:rPr lang="en-US" altLang="zh-CN" sz="1400" dirty="0" smtClean="0"/>
              <a:t>Worker</a:t>
            </a:r>
            <a:r>
              <a:rPr lang="zh-CN" altLang="en-US" sz="1400" dirty="0" smtClean="0"/>
              <a:t>上保存一</a:t>
            </a:r>
            <a:r>
              <a:rPr lang="en-US" altLang="zh-CN" sz="1400" dirty="0" err="1" smtClean="0"/>
              <a:t>MainStore</a:t>
            </a:r>
            <a:r>
              <a:rPr lang="zh-CN" altLang="en-US" sz="1400" dirty="0" smtClean="0"/>
              <a:t>，在其他</a:t>
            </a:r>
            <a:r>
              <a:rPr lang="en-US" altLang="zh-CN" sz="1400" dirty="0" smtClean="0"/>
              <a:t>Worker</a:t>
            </a:r>
            <a:r>
              <a:rPr lang="zh-CN" altLang="en-US" sz="1400" dirty="0" smtClean="0"/>
              <a:t>上保存一个</a:t>
            </a:r>
            <a:r>
              <a:rPr lang="en-US" altLang="zh-CN" sz="1400" dirty="0" smtClean="0"/>
              <a:t>Replica</a:t>
            </a:r>
            <a:r>
              <a:rPr lang="zh-CN" altLang="en-US" sz="1400" dirty="0" smtClean="0"/>
              <a:t>。</a:t>
            </a:r>
            <a:endParaRPr lang="zh-CN" altLang="en-US" sz="1400" dirty="0"/>
          </a:p>
        </p:txBody>
      </p:sp>
      <p:sp>
        <p:nvSpPr>
          <p:cNvPr id="6" name="文本占位符 1"/>
          <p:cNvSpPr txBox="1">
            <a:spLocks/>
          </p:cNvSpPr>
          <p:nvPr/>
        </p:nvSpPr>
        <p:spPr>
          <a:xfrm>
            <a:off x="265305" y="220133"/>
            <a:ext cx="2127376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mtClean="0"/>
              <a:t>PART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TWO</a:t>
            </a:r>
            <a:r>
              <a:rPr kumimoji="1" lang="zh-CN" altLang="en-US" smtClean="0"/>
              <a:t> 研究内容</a:t>
            </a:r>
            <a:endParaRPr kumimoji="1" lang="zh-CN" altLang="en-US" dirty="0"/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2298700" y="220133"/>
            <a:ext cx="830579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分布式动态图算法点分隔并行模型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561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C:\Users\zhzy\Pictures\算法流程图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87" y="609600"/>
            <a:ext cx="6209071" cy="60124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8293100" y="1397000"/>
            <a:ext cx="317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动态算法的重点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04200" y="2197100"/>
            <a:ext cx="34417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触发</a:t>
            </a:r>
            <a:r>
              <a:rPr lang="zh-CN" altLang="en-US" sz="1400" dirty="0" smtClean="0"/>
              <a:t>式计算，一般是从两个图快照之间的差异部分开始触发。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差异</a:t>
            </a:r>
            <a:r>
              <a:rPr lang="zh-CN" altLang="en-US" sz="1400" dirty="0" smtClean="0"/>
              <a:t>化更新，发生改变（新增的）的节点往往和图中未改变的（原有的）节点更新方式不一样。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衰减</a:t>
            </a:r>
            <a:r>
              <a:rPr lang="zh-CN" altLang="en-US" sz="1400" dirty="0" smtClean="0"/>
              <a:t>式传播，每个节点对周围节点的影像都有一个阈值，小于阈值则不会造成影响。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6" name="文本占位符 1"/>
          <p:cNvSpPr txBox="1">
            <a:spLocks/>
          </p:cNvSpPr>
          <p:nvPr/>
        </p:nvSpPr>
        <p:spPr>
          <a:xfrm>
            <a:off x="265305" y="220133"/>
            <a:ext cx="2127376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mtClean="0"/>
              <a:t>PART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TWO</a:t>
            </a:r>
            <a:r>
              <a:rPr kumimoji="1" lang="zh-CN" altLang="en-US" smtClean="0"/>
              <a:t> 研究内容</a:t>
            </a:r>
            <a:endParaRPr kumimoji="1" lang="zh-CN" altLang="en-US" dirty="0"/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2298700" y="220133"/>
            <a:ext cx="830579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分布式动态图算法的研究与实现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20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C:\Users\zhzy\Pictures\增量图模型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620" y="1250746"/>
            <a:ext cx="4772168" cy="458674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460500" y="1149866"/>
            <a:ext cx="367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PageRank</a:t>
            </a:r>
            <a:r>
              <a:rPr lang="zh-CN" altLang="en-US" dirty="0" smtClean="0">
                <a:solidFill>
                  <a:schemeClr val="accent2"/>
                </a:solidFill>
              </a:rPr>
              <a:t>动态计算示例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460500" y="1816100"/>
                <a:ext cx="4368800" cy="461664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1400" dirty="0"/>
                  <a:t>时刻新增了节点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1400" dirty="0"/>
                  <a:t>，新增了边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1400" dirty="0"/>
                  <a:t>，而且减少了节点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1400" dirty="0" smtClean="0"/>
                  <a:t>，减少</a:t>
                </a:r>
                <a:r>
                  <a:rPr lang="zh-CN" altLang="zh-CN" sz="1400" dirty="0"/>
                  <a:t>了边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</m:d>
                  </m:oMath>
                </a14:m>
                <a:r>
                  <a:rPr lang="en-US" altLang="zh-CN" sz="1400" dirty="0" smtClean="0"/>
                  <a:t> -&gt; </a:t>
                </a:r>
                <a:r>
                  <a:rPr lang="zh-CN" altLang="zh-CN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zh-CN" sz="1400" dirty="0" smtClean="0"/>
                  <a:t>节点</a:t>
                </a:r>
                <a:r>
                  <a:rPr lang="en-US" altLang="zh-CN" sz="1400" dirty="0"/>
                  <a:t>F</a:t>
                </a:r>
                <a:r>
                  <a:rPr lang="zh-CN" altLang="zh-CN" sz="1400" dirty="0"/>
                  <a:t>以及边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1400" dirty="0"/>
                  <a:t>的消失主要影响到节点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1400" dirty="0"/>
                  <a:t>，对于节点</a:t>
                </a:r>
                <a:r>
                  <a:rPr lang="en-US" altLang="zh-CN" sz="1400" dirty="0"/>
                  <a:t>A</a:t>
                </a:r>
                <a:r>
                  <a:rPr lang="zh-CN" altLang="zh-CN" sz="1400" dirty="0"/>
                  <a:t>来说，</a:t>
                </a:r>
                <a:r>
                  <a:rPr lang="en-US" altLang="zh-CN" sz="1400" dirty="0"/>
                  <a:t>A</a:t>
                </a:r>
                <a:r>
                  <a:rPr lang="zh-CN" altLang="zh-CN" sz="1400" dirty="0"/>
                  <a:t>需要减去来自节点</a:t>
                </a:r>
                <a:r>
                  <a:rPr lang="en-US" altLang="zh-CN" sz="1400" dirty="0"/>
                  <a:t>F</a:t>
                </a:r>
                <a:r>
                  <a:rPr lang="zh-CN" altLang="zh-CN" sz="1400" dirty="0"/>
                  <a:t>的重要性贡献，然后</a:t>
                </a:r>
                <a:r>
                  <a:rPr lang="en-US" altLang="zh-CN" sz="1400" dirty="0"/>
                  <a:t>A</a:t>
                </a:r>
                <a:r>
                  <a:rPr lang="zh-CN" altLang="zh-CN" sz="1400" dirty="0"/>
                  <a:t>用新的重要性值和旧的重要性值比较，如果阈值大于</a:t>
                </a:r>
                <a:r>
                  <a:rPr lang="en-US" altLang="zh-CN" sz="1400" dirty="0" err="1"/>
                  <a:t>detla</a:t>
                </a:r>
                <a:r>
                  <a:rPr lang="zh-CN" altLang="zh-CN" sz="1400" dirty="0"/>
                  <a:t>则进一步将影响力传递到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1400" dirty="0" smtClean="0"/>
                  <a:t>。</a:t>
                </a:r>
                <a:endParaRPr lang="en-US" altLang="zh-CN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zh-CN" sz="1400" dirty="0" smtClean="0"/>
                  <a:t>对于</a:t>
                </a:r>
                <a:r>
                  <a:rPr lang="zh-CN" altLang="zh-CN" sz="1400" dirty="0"/>
                  <a:t>节点</a:t>
                </a:r>
                <a:r>
                  <a:rPr lang="en-US" altLang="zh-CN" sz="1400" dirty="0"/>
                  <a:t>B</a:t>
                </a:r>
                <a:r>
                  <a:rPr lang="zh-CN" altLang="zh-CN" sz="1400" dirty="0"/>
                  <a:t>的影响则是</a:t>
                </a:r>
                <a:r>
                  <a:rPr lang="en-US" altLang="zh-CN" sz="1400" dirty="0"/>
                  <a:t>B</a:t>
                </a:r>
                <a:r>
                  <a:rPr lang="zh-CN" altLang="zh-CN" sz="1400" dirty="0"/>
                  <a:t>将要重新划分影响力的传递，将原先传递到</a:t>
                </a:r>
                <a:r>
                  <a:rPr lang="en-US" altLang="zh-CN" sz="1400" dirty="0"/>
                  <a:t>F</a:t>
                </a:r>
                <a:r>
                  <a:rPr lang="zh-CN" altLang="zh-CN" sz="1400" dirty="0"/>
                  <a:t>的影响力也传递到</a:t>
                </a:r>
                <a:r>
                  <a:rPr lang="en-US" altLang="zh-CN" sz="1400" dirty="0" smtClean="0"/>
                  <a:t>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zh-CN" sz="1400" dirty="0" smtClean="0"/>
                  <a:t>节点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1400" dirty="0"/>
                  <a:t>的增加和边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1400" dirty="0"/>
                  <a:t>的增加则主要影响到节点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1400" dirty="0"/>
                  <a:t>，对于节点</a:t>
                </a:r>
                <a:r>
                  <a:rPr lang="en-US" altLang="zh-CN" sz="1400" dirty="0"/>
                  <a:t>B</a:t>
                </a:r>
                <a:r>
                  <a:rPr lang="zh-CN" altLang="zh-CN" sz="1400" dirty="0"/>
                  <a:t>来说，主要是接收从节点</a:t>
                </a:r>
                <a:r>
                  <a:rPr lang="en-US" altLang="zh-CN" sz="1400" dirty="0"/>
                  <a:t>G</a:t>
                </a:r>
                <a:r>
                  <a:rPr lang="zh-CN" altLang="zh-CN" sz="1400" dirty="0"/>
                  <a:t>经由边</a:t>
                </a:r>
                <a:r>
                  <a:rPr lang="en-US" altLang="zh-CN" sz="1400" dirty="0"/>
                  <a:t>c</a:t>
                </a:r>
                <a:r>
                  <a:rPr lang="zh-CN" altLang="zh-CN" sz="1400" dirty="0"/>
                  <a:t>传递过来的影响力，变化值高于</a:t>
                </a:r>
                <a:r>
                  <a:rPr lang="en-US" altLang="zh-CN" sz="1400" dirty="0" err="1"/>
                  <a:t>detala</a:t>
                </a:r>
                <a:r>
                  <a:rPr lang="zh-CN" altLang="zh-CN" sz="1400" dirty="0"/>
                  <a:t>则要进一步传播。对于节点</a:t>
                </a:r>
                <a:r>
                  <a:rPr lang="en-US" altLang="zh-CN" sz="1400" dirty="0"/>
                  <a:t>D</a:t>
                </a:r>
                <a:r>
                  <a:rPr lang="zh-CN" altLang="zh-CN" sz="1400" dirty="0"/>
                  <a:t>来说，需要将自身的影响力传递给</a:t>
                </a:r>
                <a:r>
                  <a:rPr lang="en-US" altLang="zh-CN" sz="1400" dirty="0" smtClean="0"/>
                  <a:t>H</a:t>
                </a:r>
                <a:endParaRPr lang="zh-CN" altLang="zh-CN" sz="1400" dirty="0"/>
              </a:p>
              <a:p>
                <a:endParaRPr lang="zh-CN" altLang="en-US" sz="14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500" y="1816100"/>
                <a:ext cx="4368800" cy="4616648"/>
              </a:xfrm>
              <a:prstGeom prst="rect">
                <a:avLst/>
              </a:prstGeom>
              <a:blipFill>
                <a:blip r:embed="rId3"/>
                <a:stretch>
                  <a:fillRect l="-279" r="-4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占位符 1"/>
          <p:cNvSpPr txBox="1">
            <a:spLocks/>
          </p:cNvSpPr>
          <p:nvPr/>
        </p:nvSpPr>
        <p:spPr>
          <a:xfrm>
            <a:off x="265305" y="220133"/>
            <a:ext cx="2127376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mtClean="0"/>
              <a:t>PART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TWO</a:t>
            </a:r>
            <a:r>
              <a:rPr kumimoji="1" lang="zh-CN" altLang="en-US" smtClean="0"/>
              <a:t> 研究内容</a:t>
            </a:r>
            <a:endParaRPr kumimoji="1" lang="zh-CN" altLang="en-US" dirty="0"/>
          </a:p>
        </p:txBody>
      </p:sp>
      <p:sp>
        <p:nvSpPr>
          <p:cNvPr id="9" name="文本占位符 1"/>
          <p:cNvSpPr txBox="1">
            <a:spLocks/>
          </p:cNvSpPr>
          <p:nvPr/>
        </p:nvSpPr>
        <p:spPr>
          <a:xfrm>
            <a:off x="2298700" y="220133"/>
            <a:ext cx="830579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PageRank</a:t>
            </a:r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动态图算法执行过程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75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性能分析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THREE </a:t>
            </a:r>
            <a:r>
              <a:rPr lang="zh-CN" altLang="en-US" dirty="0" smtClean="0"/>
              <a:t>研究结论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46042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03300" y="4591566"/>
            <a:ext cx="302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性能指标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04900" y="4960898"/>
            <a:ext cx="949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1.</a:t>
            </a:r>
            <a:r>
              <a:rPr lang="zh-CN" altLang="en-US" sz="1400" dirty="0" smtClean="0"/>
              <a:t>算法收敛速度</a:t>
            </a:r>
            <a:endParaRPr lang="en-US" altLang="zh-CN" sz="1400" dirty="0" smtClean="0"/>
          </a:p>
          <a:p>
            <a:r>
              <a:rPr lang="en-US" altLang="zh-CN" sz="1400" dirty="0" smtClean="0"/>
              <a:t>2.</a:t>
            </a:r>
            <a:r>
              <a:rPr lang="zh-CN" altLang="en-US" sz="1400" dirty="0" smtClean="0"/>
              <a:t>算法运行时间</a:t>
            </a:r>
            <a:endParaRPr lang="en-US" altLang="zh-CN" sz="1400" dirty="0" smtClean="0"/>
          </a:p>
          <a:p>
            <a:r>
              <a:rPr lang="en-US" altLang="zh-CN" sz="1400" dirty="0" smtClean="0"/>
              <a:t>3.</a:t>
            </a:r>
            <a:r>
              <a:rPr lang="zh-CN" altLang="en-US" sz="1400" dirty="0" smtClean="0"/>
              <a:t>算法的</a:t>
            </a:r>
            <a:r>
              <a:rPr lang="zh-CN" altLang="en-US" sz="1400" dirty="0"/>
              <a:t>准确度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03300" y="952181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实验说明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04900" y="1306337"/>
            <a:ext cx="93091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斯坦福大学的</a:t>
            </a:r>
            <a:r>
              <a:rPr lang="en-US" altLang="zh-CN" sz="1400" dirty="0"/>
              <a:t>SNAP</a:t>
            </a:r>
            <a:r>
              <a:rPr lang="zh-CN" altLang="en-US" sz="1400" dirty="0"/>
              <a:t>数据集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zh-CN" sz="1400" dirty="0"/>
              <a:t>四个节点的集群上运行，每个计算节点的配置为</a:t>
            </a:r>
            <a:r>
              <a:rPr lang="en-US" altLang="zh-CN" sz="1400" dirty="0"/>
              <a:t>64 GB DDR3</a:t>
            </a:r>
            <a:r>
              <a:rPr lang="zh-CN" altLang="zh-CN" sz="1400" dirty="0"/>
              <a:t>内存和</a:t>
            </a:r>
            <a:r>
              <a:rPr lang="en-US" altLang="zh-CN" sz="1400" dirty="0"/>
              <a:t>3.10 GHz Intel Xeon E3-1220 v2 </a:t>
            </a:r>
            <a:r>
              <a:rPr lang="en-US" altLang="zh-CN" sz="1400" dirty="0" smtClean="0"/>
              <a:t>CPU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动态式算法和全量静态式算法比较，比较</a:t>
            </a:r>
            <a:r>
              <a:rPr lang="zh-CN" altLang="en-US" sz="1400" dirty="0" smtClean="0"/>
              <a:t>平台本文的计算平台为</a:t>
            </a:r>
            <a:r>
              <a:rPr lang="en-US" altLang="zh-CN" sz="1400" dirty="0"/>
              <a:t>Spark </a:t>
            </a:r>
            <a:r>
              <a:rPr lang="en-US" altLang="zh-CN" sz="1400" dirty="0" err="1"/>
              <a:t>GraphX</a:t>
            </a:r>
            <a:r>
              <a:rPr lang="zh-CN" altLang="en-US" sz="1400" dirty="0"/>
              <a:t>。</a:t>
            </a:r>
            <a:endParaRPr lang="en-US" altLang="zh-CN" sz="1400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400335"/>
              </p:ext>
            </p:extLst>
          </p:nvPr>
        </p:nvGraphicFramePr>
        <p:xfrm>
          <a:off x="1219198" y="2220036"/>
          <a:ext cx="8714510" cy="21868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8102">
                  <a:extLst>
                    <a:ext uri="{9D8B030D-6E8A-4147-A177-3AD203B41FA5}">
                      <a16:colId xmlns:a16="http://schemas.microsoft.com/office/drawing/2014/main" val="2772691253"/>
                    </a:ext>
                  </a:extLst>
                </a:gridCol>
                <a:gridCol w="2178102">
                  <a:extLst>
                    <a:ext uri="{9D8B030D-6E8A-4147-A177-3AD203B41FA5}">
                      <a16:colId xmlns:a16="http://schemas.microsoft.com/office/drawing/2014/main" val="3211520111"/>
                    </a:ext>
                  </a:extLst>
                </a:gridCol>
                <a:gridCol w="2179153">
                  <a:extLst>
                    <a:ext uri="{9D8B030D-6E8A-4147-A177-3AD203B41FA5}">
                      <a16:colId xmlns:a16="http://schemas.microsoft.com/office/drawing/2014/main" val="609411042"/>
                    </a:ext>
                  </a:extLst>
                </a:gridCol>
                <a:gridCol w="2179153">
                  <a:extLst>
                    <a:ext uri="{9D8B030D-6E8A-4147-A177-3AD203B41FA5}">
                      <a16:colId xmlns:a16="http://schemas.microsoft.com/office/drawing/2014/main" val="3200839168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R="13335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数据集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3335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类型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3335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节点数目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3335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边数目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6508730"/>
                  </a:ext>
                </a:extLst>
              </a:tr>
              <a:tr h="437373">
                <a:tc>
                  <a:txBody>
                    <a:bodyPr/>
                    <a:lstStyle/>
                    <a:p>
                      <a:pPr marR="13335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wiki-Vote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3335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有向图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3335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   </a:t>
                      </a:r>
                      <a:r>
                        <a:rPr lang="en-US" sz="1000" kern="0" dirty="0" smtClean="0">
                          <a:effectLst/>
                        </a:rPr>
                        <a:t>    7715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3335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   1036892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4549674"/>
                  </a:ext>
                </a:extLst>
              </a:tr>
              <a:tr h="437373">
                <a:tc>
                  <a:txBody>
                    <a:bodyPr/>
                    <a:lstStyle/>
                    <a:p>
                      <a:pPr marR="133350" indent="22860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soc-Slashdot0811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3335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有向图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33350" indent="22860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i-FI" sz="900" kern="0" dirty="0">
                          <a:effectLst/>
                        </a:rPr>
                        <a:t>77360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33350" indent="22860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900" kern="0">
                          <a:effectLst/>
                        </a:rPr>
                        <a:t>905468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351016"/>
                  </a:ext>
                </a:extLst>
              </a:tr>
              <a:tr h="437373">
                <a:tc>
                  <a:txBody>
                    <a:bodyPr/>
                    <a:lstStyle/>
                    <a:p>
                      <a:pPr marR="133350" indent="22860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email-EuAll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3335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有向图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33350" indent="22860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265,009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33350" indent="22860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is-IS" sz="900" kern="0">
                          <a:effectLst/>
                        </a:rPr>
                        <a:t>420,045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3452744"/>
                  </a:ext>
                </a:extLst>
              </a:tr>
              <a:tr h="437373">
                <a:tc>
                  <a:txBody>
                    <a:bodyPr/>
                    <a:lstStyle/>
                    <a:p>
                      <a:pPr marR="133350" indent="22860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web-Google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3335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有向图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33350" indent="22860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i-FI" sz="900" kern="0" dirty="0">
                          <a:effectLst/>
                        </a:rPr>
                        <a:t>875,713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33350" indent="22860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is-IS" sz="900" kern="0" dirty="0">
                          <a:effectLst/>
                        </a:rPr>
                        <a:t>5,105,039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6602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661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THREE </a:t>
            </a:r>
            <a:r>
              <a:rPr lang="zh-CN" altLang="en-US" dirty="0" smtClean="0"/>
              <a:t>研究结论</a:t>
            </a:r>
            <a:endParaRPr lang="zh-CN" altLang="en-US" dirty="0"/>
          </a:p>
        </p:txBody>
      </p:sp>
      <p:pic>
        <p:nvPicPr>
          <p:cNvPr id="3" name="图片 2" descr="C:\Users\zhzy\Pictures\Figure_1(1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55" y="1035008"/>
            <a:ext cx="7329949" cy="516545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8915400" y="2616958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实验</a:t>
            </a:r>
            <a:r>
              <a:rPr lang="zh-CN" altLang="en-US" dirty="0" smtClean="0">
                <a:solidFill>
                  <a:schemeClr val="accent2"/>
                </a:solidFill>
              </a:rPr>
              <a:t>结果</a:t>
            </a:r>
            <a:r>
              <a:rPr lang="en-US" altLang="zh-CN" dirty="0" smtClean="0">
                <a:solidFill>
                  <a:schemeClr val="accent2"/>
                </a:solidFill>
              </a:rPr>
              <a:t>-</a:t>
            </a:r>
            <a:r>
              <a:rPr lang="zh-CN" altLang="en-US" dirty="0" smtClean="0">
                <a:solidFill>
                  <a:schemeClr val="accent2"/>
                </a:solidFill>
              </a:rPr>
              <a:t>效果说明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04300" y="3194292"/>
            <a:ext cx="2743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收敛</a:t>
            </a:r>
            <a:r>
              <a:rPr lang="zh-CN" altLang="en-US" sz="1400" dirty="0" smtClean="0"/>
              <a:t>速度大大提升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除了</a:t>
            </a:r>
            <a:r>
              <a:rPr lang="en-US" altLang="zh-CN" sz="1400" dirty="0" smtClean="0"/>
              <a:t>wiki-vote</a:t>
            </a:r>
            <a:r>
              <a:rPr lang="zh-CN" altLang="en-US" sz="1400" dirty="0" smtClean="0"/>
              <a:t>数据集上效果不明显，其他的收敛速度基本都提升了三倍左右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915400" y="4357230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实验结果</a:t>
            </a:r>
            <a:r>
              <a:rPr lang="en-US" altLang="zh-CN" dirty="0" smtClean="0">
                <a:solidFill>
                  <a:schemeClr val="accent2"/>
                </a:solidFill>
              </a:rPr>
              <a:t>-</a:t>
            </a:r>
            <a:r>
              <a:rPr lang="zh-CN" altLang="en-US" dirty="0" smtClean="0">
                <a:solidFill>
                  <a:schemeClr val="accent2"/>
                </a:solidFill>
              </a:rPr>
              <a:t>结论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04300" y="4828893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增量式计算可以有效地提升算法执行效率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8826500" y="98233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实验说明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15400" y="1351669"/>
            <a:ext cx="2971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/>
              <a:t>12</a:t>
            </a:r>
            <a:r>
              <a:rPr lang="en-US" altLang="zh-CN" sz="1400" dirty="0" smtClean="0"/>
              <a:t>%</a:t>
            </a:r>
            <a:r>
              <a:rPr lang="zh-CN" altLang="en-US" sz="1400" dirty="0" smtClean="0"/>
              <a:t>的增量规模进行计算。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sz="1400" dirty="0"/>
          </a:p>
        </p:txBody>
      </p:sp>
      <p:sp>
        <p:nvSpPr>
          <p:cNvPr id="10" name="文本占位符 1"/>
          <p:cNvSpPr txBox="1">
            <a:spLocks/>
          </p:cNvSpPr>
          <p:nvPr/>
        </p:nvSpPr>
        <p:spPr>
          <a:xfrm>
            <a:off x="2298700" y="220133"/>
            <a:ext cx="830579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PageRank</a:t>
            </a:r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动态图算法性能评估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561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THREE </a:t>
            </a:r>
            <a:r>
              <a:rPr lang="zh-CN" altLang="en-US" dirty="0" smtClean="0"/>
              <a:t>研究结论</a:t>
            </a:r>
            <a:endParaRPr lang="zh-CN" altLang="en-US" dirty="0"/>
          </a:p>
        </p:txBody>
      </p:sp>
      <p:pic>
        <p:nvPicPr>
          <p:cNvPr id="4" name="图片 3" descr="C:\Users\zhzy\Pictures\Figure_1(2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62" y="693655"/>
            <a:ext cx="7846142" cy="530941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8572804" y="90338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实验说明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572804" y="1453581"/>
            <a:ext cx="2984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在</a:t>
            </a:r>
            <a:r>
              <a:rPr lang="en-US" altLang="zh-CN" sz="1400" dirty="0" smtClean="0"/>
              <a:t>web-Google</a:t>
            </a:r>
            <a:r>
              <a:rPr lang="zh-CN" altLang="en-US" sz="1400" dirty="0" smtClean="0"/>
              <a:t>数据集上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/>
              <a:t>50</a:t>
            </a:r>
            <a:r>
              <a:rPr lang="zh-CN" altLang="en-US" sz="1400" dirty="0" smtClean="0"/>
              <a:t>万的节点为原始图，</a:t>
            </a:r>
            <a:r>
              <a:rPr lang="en-US" altLang="zh-CN" sz="1400" dirty="0" smtClean="0"/>
              <a:t>30</a:t>
            </a:r>
            <a:r>
              <a:rPr lang="zh-CN" altLang="en-US" sz="1400" dirty="0" smtClean="0"/>
              <a:t>多万的节点为增量图。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zh-CN" sz="1400" dirty="0"/>
              <a:t>分别采用了</a:t>
            </a:r>
            <a:r>
              <a:rPr lang="en-US" altLang="zh-CN" sz="1400" dirty="0"/>
              <a:t>2%</a:t>
            </a:r>
            <a:r>
              <a:rPr lang="zh-CN" altLang="zh-CN" sz="1400" dirty="0"/>
              <a:t>、</a:t>
            </a:r>
            <a:r>
              <a:rPr lang="en-US" altLang="zh-CN" sz="1400" dirty="0"/>
              <a:t>4%</a:t>
            </a:r>
            <a:r>
              <a:rPr lang="zh-CN" altLang="zh-CN" sz="1400" dirty="0"/>
              <a:t>、</a:t>
            </a:r>
            <a:r>
              <a:rPr lang="en-US" altLang="zh-CN" sz="1400" dirty="0"/>
              <a:t>8%</a:t>
            </a:r>
            <a:r>
              <a:rPr lang="zh-CN" altLang="zh-CN" sz="1400" dirty="0"/>
              <a:t>、</a:t>
            </a:r>
            <a:r>
              <a:rPr lang="en-US" altLang="zh-CN" sz="1400" dirty="0"/>
              <a:t>16%</a:t>
            </a:r>
            <a:r>
              <a:rPr lang="zh-CN" altLang="zh-CN" sz="1400" dirty="0"/>
              <a:t>、</a:t>
            </a:r>
            <a:r>
              <a:rPr lang="en-US" altLang="zh-CN" sz="1400" dirty="0"/>
              <a:t>32%</a:t>
            </a:r>
            <a:r>
              <a:rPr lang="zh-CN" altLang="zh-CN" sz="1400" dirty="0"/>
              <a:t>的增量方式进行了多次实验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8617406" y="2877481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实验</a:t>
            </a:r>
            <a:r>
              <a:rPr lang="zh-CN" altLang="en-US" dirty="0" smtClean="0">
                <a:solidFill>
                  <a:schemeClr val="accent2"/>
                </a:solidFill>
              </a:rPr>
              <a:t>结果</a:t>
            </a:r>
            <a:r>
              <a:rPr lang="en-US" altLang="zh-CN" dirty="0" smtClean="0">
                <a:solidFill>
                  <a:schemeClr val="accent2"/>
                </a:solidFill>
              </a:rPr>
              <a:t>-</a:t>
            </a:r>
            <a:r>
              <a:rPr lang="zh-CN" altLang="en-US" dirty="0" smtClean="0">
                <a:solidFill>
                  <a:schemeClr val="accent2"/>
                </a:solidFill>
              </a:rPr>
              <a:t>效果说明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06306" y="3454815"/>
            <a:ext cx="2743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不同的增量规模准确度曲线不一样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zh-CN" sz="1400" dirty="0"/>
              <a:t>节点规模增加到</a:t>
            </a:r>
            <a:r>
              <a:rPr lang="en-US" altLang="zh-CN" sz="1400" dirty="0"/>
              <a:t>800K</a:t>
            </a:r>
            <a:r>
              <a:rPr lang="zh-CN" altLang="zh-CN" sz="1400" dirty="0"/>
              <a:t>的时候，</a:t>
            </a:r>
            <a:r>
              <a:rPr lang="en-US" altLang="zh-CN" sz="1400" dirty="0"/>
              <a:t>8%</a:t>
            </a:r>
            <a:r>
              <a:rPr lang="zh-CN" altLang="zh-CN" sz="1400" dirty="0"/>
              <a:t>增量的准确度最高，其次依次是</a:t>
            </a:r>
            <a:r>
              <a:rPr lang="en-US" altLang="zh-CN" sz="1400" dirty="0"/>
              <a:t>4%</a:t>
            </a:r>
            <a:r>
              <a:rPr lang="zh-CN" altLang="zh-CN" sz="1400" dirty="0"/>
              <a:t>增量、</a:t>
            </a:r>
            <a:r>
              <a:rPr lang="en-US" altLang="zh-CN" sz="1400" dirty="0"/>
              <a:t>16%</a:t>
            </a:r>
            <a:r>
              <a:rPr lang="zh-CN" altLang="zh-CN" sz="1400" dirty="0"/>
              <a:t>增量和</a:t>
            </a:r>
            <a:r>
              <a:rPr lang="en-US" altLang="zh-CN" sz="1400" dirty="0"/>
              <a:t>2%</a:t>
            </a:r>
            <a:r>
              <a:rPr lang="zh-CN" altLang="zh-CN" sz="1400" dirty="0"/>
              <a:t>增量，</a:t>
            </a:r>
            <a:r>
              <a:rPr lang="en-US" altLang="zh-CN" sz="1400" dirty="0"/>
              <a:t>32%</a:t>
            </a:r>
            <a:r>
              <a:rPr lang="zh-CN" altLang="zh-CN" sz="1400" dirty="0"/>
              <a:t>增量的表现最差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8617406" y="5102248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实验结果</a:t>
            </a:r>
            <a:r>
              <a:rPr lang="en-US" altLang="zh-CN" dirty="0" smtClean="0">
                <a:solidFill>
                  <a:schemeClr val="accent2"/>
                </a:solidFill>
              </a:rPr>
              <a:t>-</a:t>
            </a:r>
            <a:r>
              <a:rPr lang="zh-CN" altLang="en-US" dirty="0" smtClean="0">
                <a:solidFill>
                  <a:schemeClr val="accent2"/>
                </a:solidFill>
              </a:rPr>
              <a:t>结论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06306" y="5573911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动态图</a:t>
            </a:r>
            <a:r>
              <a:rPr lang="zh-CN" altLang="en-US" sz="1400" dirty="0" smtClean="0"/>
              <a:t>计算相对于全量静态图计算效率上会有很大优势，但是会带来精确度的损失，不同的增量规模，精确度损失函数不一样。</a:t>
            </a:r>
            <a:endParaRPr lang="zh-CN" altLang="en-US" sz="1400" dirty="0"/>
          </a:p>
        </p:txBody>
      </p:sp>
      <p:sp>
        <p:nvSpPr>
          <p:cNvPr id="10" name="文本占位符 1"/>
          <p:cNvSpPr txBox="1">
            <a:spLocks/>
          </p:cNvSpPr>
          <p:nvPr/>
        </p:nvSpPr>
        <p:spPr>
          <a:xfrm>
            <a:off x="2298700" y="220133"/>
            <a:ext cx="830579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PageRank</a:t>
            </a:r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动态图算法准确率评估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060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THREE </a:t>
            </a:r>
            <a:r>
              <a:rPr lang="zh-CN" altLang="en-US" dirty="0" smtClean="0"/>
              <a:t>研究结论</a:t>
            </a:r>
            <a:endParaRPr lang="zh-CN" altLang="en-US" dirty="0"/>
          </a:p>
        </p:txBody>
      </p:sp>
      <p:pic>
        <p:nvPicPr>
          <p:cNvPr id="3" name="图片 2" descr="C:\Users\zhzy\Desktop\Figure_1(3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03" y="833813"/>
            <a:ext cx="7772401" cy="539790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8572804" y="71305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实验说明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572804" y="1263249"/>
            <a:ext cx="29845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zh-CN" sz="1400" dirty="0"/>
              <a:t>图一每次计算的增量数据为</a:t>
            </a:r>
            <a:r>
              <a:rPr lang="en-US" altLang="zh-CN" sz="1400" dirty="0"/>
              <a:t>1k</a:t>
            </a:r>
            <a:r>
              <a:rPr lang="zh-CN" altLang="zh-CN" sz="1400" dirty="0"/>
              <a:t>节点，图二、三、四的每次增量均为</a:t>
            </a:r>
            <a:r>
              <a:rPr lang="en-US" altLang="zh-CN" sz="1400" dirty="0"/>
              <a:t>10k</a:t>
            </a:r>
            <a:r>
              <a:rPr lang="zh-CN" altLang="zh-CN" sz="1400" dirty="0" smtClean="0"/>
              <a:t>节点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使用基于地标的最短路算法，地标为</a:t>
            </a:r>
            <a:r>
              <a:rPr lang="en-US" altLang="zh-CN" sz="1400" dirty="0" smtClean="0"/>
              <a:t>PageRank</a:t>
            </a:r>
            <a:r>
              <a:rPr lang="zh-CN" altLang="en-US" sz="1400" dirty="0" smtClean="0"/>
              <a:t>值较高的节点。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8570557" y="2412196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实验</a:t>
            </a:r>
            <a:r>
              <a:rPr lang="zh-CN" altLang="en-US" dirty="0" smtClean="0">
                <a:solidFill>
                  <a:schemeClr val="accent2"/>
                </a:solidFill>
              </a:rPr>
              <a:t>结果</a:t>
            </a:r>
            <a:r>
              <a:rPr lang="en-US" altLang="zh-CN" dirty="0" smtClean="0">
                <a:solidFill>
                  <a:schemeClr val="accent2"/>
                </a:solidFill>
              </a:rPr>
              <a:t>-</a:t>
            </a:r>
            <a:r>
              <a:rPr lang="zh-CN" altLang="en-US" dirty="0" smtClean="0">
                <a:solidFill>
                  <a:schemeClr val="accent2"/>
                </a:solidFill>
              </a:rPr>
              <a:t>效果说明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70557" y="2831967"/>
            <a:ext cx="2743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实验一开始，动态算法和非动态算法的效率差不多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随着增量数据的增加，动态算法的效率</a:t>
            </a:r>
            <a:r>
              <a:rPr lang="zh-CN" altLang="en-US" sz="1400" dirty="0"/>
              <a:t>要</a:t>
            </a:r>
            <a:r>
              <a:rPr lang="zh-CN" altLang="en-US" sz="1400" dirty="0" smtClean="0"/>
              <a:t>明显高于静态算法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从前三个图看两个算法的执行效率都是线性分布，但是从第四个图看，动态算法更接近于对数分布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8570557" y="4944509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实验结果</a:t>
            </a:r>
            <a:r>
              <a:rPr lang="en-US" altLang="zh-CN" dirty="0" smtClean="0">
                <a:solidFill>
                  <a:schemeClr val="accent2"/>
                </a:solidFill>
              </a:rPr>
              <a:t>-</a:t>
            </a:r>
            <a:r>
              <a:rPr lang="zh-CN" altLang="en-US" dirty="0" smtClean="0">
                <a:solidFill>
                  <a:schemeClr val="accent2"/>
                </a:solidFill>
              </a:rPr>
              <a:t>结论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83804" y="5477903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随着数据量的增加，动态算法的效率要明显高于静态算法。</a:t>
            </a:r>
            <a:endParaRPr lang="zh-CN" altLang="en-US" sz="1400" dirty="0"/>
          </a:p>
        </p:txBody>
      </p:sp>
      <p:sp>
        <p:nvSpPr>
          <p:cNvPr id="10" name="文本占位符 1"/>
          <p:cNvSpPr txBox="1">
            <a:spLocks/>
          </p:cNvSpPr>
          <p:nvPr/>
        </p:nvSpPr>
        <p:spPr>
          <a:xfrm>
            <a:off x="2298700" y="220133"/>
            <a:ext cx="830579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err="1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ShortestPath</a:t>
            </a:r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动态图算法</a:t>
            </a:r>
            <a:r>
              <a:rPr lang="zh-CN" altLang="en-US" sz="2800" dirty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性能</a:t>
            </a:r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评估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534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THREE</a:t>
            </a:r>
            <a:r>
              <a:rPr kumimoji="1" lang="zh-CN" altLang="en-US" dirty="0" smtClean="0"/>
              <a:t> 主要结论</a:t>
            </a:r>
            <a:endParaRPr kumimoji="1" lang="zh-CN" altLang="en-US" dirty="0"/>
          </a:p>
        </p:txBody>
      </p:sp>
      <p:pic>
        <p:nvPicPr>
          <p:cNvPr id="156" name="图片 155"/>
          <p:cNvPicPr>
            <a:picLocks noChangeAspect="1"/>
          </p:cNvPicPr>
          <p:nvPr/>
        </p:nvPicPr>
        <p:blipFill rotWithShape="1">
          <a:blip r:embed="rId2"/>
          <a:srcRect l="49574"/>
          <a:stretch/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  <p:pic>
        <p:nvPicPr>
          <p:cNvPr id="191" name="图片 190"/>
          <p:cNvPicPr>
            <a:picLocks noChangeAspect="1"/>
          </p:cNvPicPr>
          <p:nvPr/>
        </p:nvPicPr>
        <p:blipFill rotWithShape="1">
          <a:blip r:embed="rId3"/>
          <a:srcRect l="54115" t="14479" r="4250" b="12370"/>
          <a:stretch/>
        </p:blipFill>
        <p:spPr>
          <a:xfrm>
            <a:off x="3848772" y="1297684"/>
            <a:ext cx="4587588" cy="4262632"/>
          </a:xfrm>
          <a:prstGeom prst="rect">
            <a:avLst/>
          </a:prstGeom>
        </p:spPr>
      </p:pic>
      <p:sp>
        <p:nvSpPr>
          <p:cNvPr id="192" name="菱形 191"/>
          <p:cNvSpPr/>
          <p:nvPr/>
        </p:nvSpPr>
        <p:spPr>
          <a:xfrm>
            <a:off x="4083050" y="1416050"/>
            <a:ext cx="4025900" cy="4025900"/>
          </a:xfrm>
          <a:prstGeom prst="diamond">
            <a:avLst/>
          </a:prstGeom>
          <a:gradFill flip="none" rotWithShape="1">
            <a:gsLst>
              <a:gs pos="0">
                <a:srgbClr val="A5A5A5">
                  <a:lumMod val="5000"/>
                  <a:lumOff val="95000"/>
                  <a:alpha val="3000"/>
                </a:srgbClr>
              </a:gs>
              <a:gs pos="83000">
                <a:srgbClr val="A5A5A5">
                  <a:lumMod val="45000"/>
                  <a:lumOff val="55000"/>
                  <a:alpha val="57000"/>
                </a:srgbClr>
              </a:gs>
              <a:gs pos="100000">
                <a:srgbClr val="A5A5A5">
                  <a:lumMod val="30000"/>
                  <a:lumOff val="7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6600" b="1" kern="0" dirty="0" smtClean="0">
                <a:gradFill flip="none" rotWithShape="1">
                  <a:gsLst>
                    <a:gs pos="0">
                      <a:srgbClr val="515151">
                        <a:lumMod val="89000"/>
                      </a:srgbClr>
                    </a:gs>
                    <a:gs pos="23000">
                      <a:srgbClr val="515151">
                        <a:lumMod val="89000"/>
                      </a:srgbClr>
                    </a:gs>
                    <a:gs pos="69000">
                      <a:srgbClr val="515151">
                        <a:lumMod val="75000"/>
                      </a:srgbClr>
                    </a:gs>
                    <a:gs pos="97000">
                      <a:srgbClr val="515151">
                        <a:lumMod val="7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Segoe UI"/>
                <a:ea typeface="微软雅黑"/>
              </a:rPr>
              <a:t>总结</a:t>
            </a:r>
          </a:p>
        </p:txBody>
      </p:sp>
      <p:grpSp>
        <p:nvGrpSpPr>
          <p:cNvPr id="193" name="组合 6"/>
          <p:cNvGrpSpPr/>
          <p:nvPr/>
        </p:nvGrpSpPr>
        <p:grpSpPr>
          <a:xfrm>
            <a:off x="1088594" y="1487746"/>
            <a:ext cx="3541463" cy="509896"/>
            <a:chOff x="888096" y="1000203"/>
            <a:chExt cx="4259825" cy="944066"/>
          </a:xfrm>
        </p:grpSpPr>
        <p:sp>
          <p:nvSpPr>
            <p:cNvPr id="194" name="矩形 193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5" name="椭圆 19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6" name="椭圆 195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7" name="椭圆 196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8" name="椭圆 19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199" name="矩形 198"/>
          <p:cNvSpPr/>
          <p:nvPr/>
        </p:nvSpPr>
        <p:spPr>
          <a:xfrm>
            <a:off x="1219502" y="1563122"/>
            <a:ext cx="3232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egoe UI"/>
                <a:ea typeface="微软雅黑"/>
              </a:rPr>
              <a:t>动态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Segoe UI"/>
                <a:ea typeface="微软雅黑"/>
              </a:rPr>
              <a:t>式算法可以提高执行效率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Segoe UI"/>
              <a:ea typeface="微软雅黑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1088594" y="2098196"/>
            <a:ext cx="2945629" cy="102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charset="0"/>
                <a:ea typeface="微软雅黑" charset="0"/>
              </a:rPr>
              <a:t>不论</a:t>
            </a:r>
            <a:r>
              <a:rPr lang="zh-CN" altLang="en-US" sz="1600" dirty="0" smtClean="0">
                <a:latin typeface="微软雅黑" charset="0"/>
                <a:ea typeface="微软雅黑" charset="0"/>
              </a:rPr>
              <a:t>是</a:t>
            </a:r>
            <a:r>
              <a:rPr lang="en-US" altLang="zh-CN" sz="1600" dirty="0" smtClean="0">
                <a:latin typeface="微软雅黑" charset="0"/>
                <a:ea typeface="微软雅黑" charset="0"/>
              </a:rPr>
              <a:t>PageRank</a:t>
            </a:r>
            <a:r>
              <a:rPr lang="zh-CN" altLang="en-US" sz="1600" dirty="0" smtClean="0">
                <a:latin typeface="微软雅黑" charset="0"/>
                <a:ea typeface="微软雅黑" charset="0"/>
              </a:rPr>
              <a:t>的动态式算法还是</a:t>
            </a:r>
            <a:r>
              <a:rPr lang="en-US" altLang="zh-CN" sz="1600" dirty="0" err="1" smtClean="0">
                <a:latin typeface="微软雅黑" charset="0"/>
                <a:ea typeface="微软雅黑" charset="0"/>
              </a:rPr>
              <a:t>ShortestPath</a:t>
            </a:r>
            <a:r>
              <a:rPr lang="zh-CN" altLang="en-US" sz="1600" dirty="0" smtClean="0">
                <a:latin typeface="微软雅黑" charset="0"/>
                <a:ea typeface="微软雅黑" charset="0"/>
              </a:rPr>
              <a:t>算法，使用动态式算法都可以提升效率。</a:t>
            </a:r>
            <a:endParaRPr lang="en-US" altLang="zh-CN" sz="1600" dirty="0" smtClean="0">
              <a:latin typeface="微软雅黑" charset="0"/>
              <a:ea typeface="微软雅黑" charset="0"/>
            </a:endParaRPr>
          </a:p>
        </p:txBody>
      </p:sp>
      <p:grpSp>
        <p:nvGrpSpPr>
          <p:cNvPr id="201" name="组合 14"/>
          <p:cNvGrpSpPr/>
          <p:nvPr/>
        </p:nvGrpSpPr>
        <p:grpSpPr>
          <a:xfrm>
            <a:off x="1088594" y="3837270"/>
            <a:ext cx="2994456" cy="509896"/>
            <a:chOff x="888096" y="1000203"/>
            <a:chExt cx="4259825" cy="944066"/>
          </a:xfrm>
        </p:grpSpPr>
        <p:sp>
          <p:nvSpPr>
            <p:cNvPr id="202" name="矩形 20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3" name="椭圆 20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4" name="椭圆 20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5" name="椭圆 20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6" name="椭圆 20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208" name="矩形 207"/>
          <p:cNvSpPr/>
          <p:nvPr/>
        </p:nvSpPr>
        <p:spPr>
          <a:xfrm>
            <a:off x="1137421" y="4389354"/>
            <a:ext cx="2945629" cy="1981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latin typeface="微软雅黑" charset="0"/>
                <a:ea typeface="微软雅黑" charset="0"/>
              </a:rPr>
              <a:t>不同的算法提升效果不一样，对于迭代式算法来说，使用增量式计算可以减少迭代次数，加速收敛。</a:t>
            </a:r>
            <a:endParaRPr lang="en-US" altLang="zh-CN" sz="1600" dirty="0" smtClean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charset="0"/>
                <a:ea typeface="微软雅黑" charset="0"/>
              </a:rPr>
              <a:t>对于</a:t>
            </a:r>
            <a:r>
              <a:rPr lang="zh-CN" altLang="en-US" sz="1600" dirty="0" smtClean="0">
                <a:latin typeface="微软雅黑" charset="0"/>
                <a:ea typeface="微软雅黑" charset="0"/>
              </a:rPr>
              <a:t>非迭代式算法来说，只是减少了计算量。</a:t>
            </a:r>
            <a:endParaRPr lang="zh-CN" altLang="en-US" sz="1600" dirty="0">
              <a:latin typeface="微软雅黑" charset="0"/>
              <a:ea typeface="微软雅黑" charset="0"/>
            </a:endParaRPr>
          </a:p>
        </p:txBody>
      </p:sp>
      <p:grpSp>
        <p:nvGrpSpPr>
          <p:cNvPr id="209" name="组合 22"/>
          <p:cNvGrpSpPr/>
          <p:nvPr/>
        </p:nvGrpSpPr>
        <p:grpSpPr>
          <a:xfrm>
            <a:off x="7986649" y="1487746"/>
            <a:ext cx="3362085" cy="509896"/>
            <a:chOff x="888096" y="1000203"/>
            <a:chExt cx="4259825" cy="944066"/>
          </a:xfrm>
        </p:grpSpPr>
        <p:sp>
          <p:nvSpPr>
            <p:cNvPr id="210" name="矩形 209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1" name="椭圆 21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2" name="椭圆 211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3" name="椭圆 21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4" name="椭圆 21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215" name="矩形 214"/>
          <p:cNvSpPr/>
          <p:nvPr/>
        </p:nvSpPr>
        <p:spPr>
          <a:xfrm>
            <a:off x="8084326" y="1558847"/>
            <a:ext cx="3166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egoe UI"/>
                <a:ea typeface="微软雅黑"/>
              </a:rPr>
              <a:t>部分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Segoe UI"/>
                <a:ea typeface="微软雅黑"/>
              </a:rPr>
              <a:t>动态式算法会影响准确度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Segoe UI"/>
              <a:ea typeface="微软雅黑"/>
            </a:endParaRPr>
          </a:p>
        </p:txBody>
      </p:sp>
      <p:sp>
        <p:nvSpPr>
          <p:cNvPr id="216" name="矩形 215"/>
          <p:cNvSpPr/>
          <p:nvPr/>
        </p:nvSpPr>
        <p:spPr>
          <a:xfrm>
            <a:off x="8392055" y="2039830"/>
            <a:ext cx="2945629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latin typeface="微软雅黑" charset="0"/>
                <a:ea typeface="微软雅黑" charset="0"/>
              </a:rPr>
              <a:t>迭代式算法会影响到结果的准确率，因为在迭代式算法里大都采用了衰减传播的思想，例如</a:t>
            </a:r>
            <a:r>
              <a:rPr lang="en-US" altLang="zh-CN" sz="1600" dirty="0" smtClean="0">
                <a:latin typeface="微软雅黑" charset="0"/>
                <a:ea typeface="微软雅黑" charset="0"/>
              </a:rPr>
              <a:t>PageRank</a:t>
            </a:r>
            <a:r>
              <a:rPr lang="zh-CN" altLang="en-US" sz="1600" dirty="0" smtClean="0">
                <a:latin typeface="微软雅黑" charset="0"/>
                <a:ea typeface="微软雅黑" charset="0"/>
              </a:rPr>
              <a:t>。</a:t>
            </a:r>
            <a:endParaRPr lang="en-US" altLang="zh-CN" sz="1600" dirty="0" smtClean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endParaRPr lang="en-US" altLang="zh-CN" sz="1600" dirty="0" smtClean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charset="0"/>
                <a:ea typeface="微软雅黑" charset="0"/>
              </a:rPr>
              <a:t>非</a:t>
            </a:r>
            <a:r>
              <a:rPr lang="zh-CN" altLang="en-US" sz="1600" dirty="0" smtClean="0">
                <a:latin typeface="微软雅黑" charset="0"/>
                <a:ea typeface="微软雅黑" charset="0"/>
              </a:rPr>
              <a:t>迭代式算法则不会有准确率方面的损失，因为非迭代式算法的结果是一定的，例如</a:t>
            </a:r>
            <a:r>
              <a:rPr lang="en-US" altLang="zh-CN" sz="1600" dirty="0" err="1" smtClean="0">
                <a:latin typeface="微软雅黑" charset="0"/>
                <a:ea typeface="微软雅黑" charset="0"/>
              </a:rPr>
              <a:t>ShortestPath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。</a:t>
            </a:r>
          </a:p>
        </p:txBody>
      </p:sp>
      <p:sp>
        <p:nvSpPr>
          <p:cNvPr id="39" name="矩形 38"/>
          <p:cNvSpPr/>
          <p:nvPr/>
        </p:nvSpPr>
        <p:spPr>
          <a:xfrm>
            <a:off x="1111510" y="3938946"/>
            <a:ext cx="3232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Segoe UI"/>
                <a:ea typeface="微软雅黑"/>
              </a:rPr>
              <a:t>不同的算法提升效果不一样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Segoe UI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736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系统展示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FOUR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FOUR </a:t>
            </a:r>
            <a:r>
              <a:rPr lang="zh-CN" altLang="en-US" dirty="0" smtClean="0"/>
              <a:t>系统</a:t>
            </a:r>
            <a:r>
              <a:rPr lang="zh-CN" altLang="en-US" dirty="0"/>
              <a:t>展示</a:t>
            </a:r>
          </a:p>
        </p:txBody>
      </p:sp>
    </p:spTree>
    <p:extLst>
      <p:ext uri="{BB962C8B-B14F-4D97-AF65-F5344CB8AC3E}">
        <p14:creationId xmlns:p14="http://schemas.microsoft.com/office/powerpoint/2010/main" val="5404885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选题背景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265304" y="220133"/>
            <a:ext cx="4624513" cy="389467"/>
          </a:xfrm>
        </p:spPr>
        <p:txBody>
          <a:bodyPr/>
          <a:lstStyle/>
          <a:p>
            <a:r>
              <a:rPr lang="zh-CN" altLang="zh-CN" dirty="0"/>
              <a:t>基于分布式图计算的大规模网络分析系统的</a:t>
            </a:r>
            <a:r>
              <a:rPr lang="zh-CN" altLang="zh-CN" dirty="0" smtClean="0"/>
              <a:t>研究</a:t>
            </a:r>
            <a:endParaRPr lang="en-US" altLang="zh-CN" dirty="0">
              <a:latin typeface="Segoe UI"/>
              <a:ea typeface="微软雅黑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5245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FOUR </a:t>
            </a:r>
            <a:r>
              <a:rPr lang="zh-CN" altLang="en-US" dirty="0" smtClean="0"/>
              <a:t>系统展示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48" y="824817"/>
            <a:ext cx="10736825" cy="5841454"/>
          </a:xfrm>
          <a:prstGeom prst="rect">
            <a:avLst/>
          </a:prstGeom>
          <a:noFill/>
        </p:spPr>
      </p:pic>
      <p:sp>
        <p:nvSpPr>
          <p:cNvPr id="4" name="文本占位符 1"/>
          <p:cNvSpPr txBox="1">
            <a:spLocks/>
          </p:cNvSpPr>
          <p:nvPr/>
        </p:nvSpPr>
        <p:spPr>
          <a:xfrm>
            <a:off x="2298700" y="220133"/>
            <a:ext cx="830579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系统架构图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4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FOUR </a:t>
            </a:r>
            <a:r>
              <a:rPr lang="zh-CN" altLang="en-US" dirty="0" smtClean="0"/>
              <a:t>系统展示</a:t>
            </a:r>
            <a:endParaRPr lang="zh-CN" altLang="en-US" dirty="0"/>
          </a:p>
        </p:txBody>
      </p:sp>
      <p:pic>
        <p:nvPicPr>
          <p:cNvPr id="3" name="图片 2" descr="C:\Users\zhzy\Pictures\222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63" y="609600"/>
            <a:ext cx="5810864" cy="5412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C:\Users\zhzy\Pictures\333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523" y="884903"/>
            <a:ext cx="5274310" cy="51370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占位符 1"/>
          <p:cNvSpPr txBox="1">
            <a:spLocks/>
          </p:cNvSpPr>
          <p:nvPr/>
        </p:nvSpPr>
        <p:spPr>
          <a:xfrm>
            <a:off x="2298700" y="220133"/>
            <a:ext cx="830579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实时分析模块展示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611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FOUR </a:t>
            </a:r>
            <a:r>
              <a:rPr lang="zh-CN" altLang="en-US" dirty="0" smtClean="0"/>
              <a:t>系统展示</a:t>
            </a:r>
            <a:endParaRPr lang="zh-CN" altLang="en-US" dirty="0"/>
          </a:p>
        </p:txBody>
      </p:sp>
      <p:pic>
        <p:nvPicPr>
          <p:cNvPr id="3" name="图片 2" descr="C:\Users\zhzy\Pictures\999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45" y="1253613"/>
            <a:ext cx="5078310" cy="3864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C:\Users\zhzy\Pictures\7777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045" y="735330"/>
            <a:ext cx="5274310" cy="53873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占位符 1"/>
          <p:cNvSpPr txBox="1">
            <a:spLocks/>
          </p:cNvSpPr>
          <p:nvPr/>
        </p:nvSpPr>
        <p:spPr>
          <a:xfrm>
            <a:off x="2298700" y="220133"/>
            <a:ext cx="830579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历史分析模块展示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656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122" y="1156853"/>
            <a:ext cx="3957205" cy="52924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741551" y="2819400"/>
            <a:ext cx="4862948" cy="3629892"/>
          </a:xfrm>
          <a:prstGeom prst="rect">
            <a:avLst/>
          </a:prstGeom>
        </p:spPr>
      </p:pic>
      <p:sp>
        <p:nvSpPr>
          <p:cNvPr id="5" name="文本占位符 1"/>
          <p:cNvSpPr txBox="1">
            <a:spLocks/>
          </p:cNvSpPr>
          <p:nvPr/>
        </p:nvSpPr>
        <p:spPr>
          <a:xfrm>
            <a:off x="2298700" y="220133"/>
            <a:ext cx="830579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研究基础及成果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41551" y="1618518"/>
            <a:ext cx="4862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研究图计算及图数据库两年多，编写了国内第一本图数据库方面的丛书。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2017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年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9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月出版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68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17001" y="1930178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4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谢谢，各位</a:t>
            </a:r>
            <a:r>
              <a:rPr lang="zh-CN" altLang="en-US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老师</a:t>
            </a:r>
            <a:r>
              <a:rPr lang="en-US" altLang="zh-CN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望</a:t>
            </a:r>
            <a:r>
              <a:rPr lang="zh-CN" altLang="en-US" sz="4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批评指正！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1380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选题背景</a:t>
            </a:r>
            <a:endParaRPr kumimoji="1" lang="zh-CN" altLang="en-US" dirty="0"/>
          </a:p>
        </p:txBody>
      </p:sp>
      <p:grpSp>
        <p:nvGrpSpPr>
          <p:cNvPr id="100" name="组 99"/>
          <p:cNvGrpSpPr/>
          <p:nvPr/>
        </p:nvGrpSpPr>
        <p:grpSpPr>
          <a:xfrm>
            <a:off x="961594" y="890846"/>
            <a:ext cx="3334635" cy="509896"/>
            <a:chOff x="910794" y="928946"/>
            <a:chExt cx="2300757" cy="509896"/>
          </a:xfrm>
        </p:grpSpPr>
        <p:sp>
          <p:nvSpPr>
            <p:cNvPr id="69" name="矩形 68"/>
            <p:cNvSpPr/>
            <p:nvPr/>
          </p:nvSpPr>
          <p:spPr>
            <a:xfrm>
              <a:off x="923286" y="953484"/>
              <a:ext cx="2268157" cy="471008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910794" y="928946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910794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172663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3172000" y="934040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74" name="矩形 73"/>
          <p:cNvSpPr/>
          <p:nvPr/>
        </p:nvSpPr>
        <p:spPr>
          <a:xfrm>
            <a:off x="1092501" y="966222"/>
            <a:ext cx="3000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Segoe UI"/>
                <a:ea typeface="微软雅黑"/>
              </a:rPr>
              <a:t>现实中关系数据爆炸式增长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Segoe UI"/>
              <a:ea typeface="微软雅黑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010420" y="1442930"/>
            <a:ext cx="914496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400" dirty="0">
                <a:latin typeface="微软雅黑" charset="0"/>
                <a:ea typeface="微软雅黑" charset="0"/>
              </a:rPr>
              <a:t>随着信息技术的发展，互联网上的信息规模出现了爆炸式增长，</a:t>
            </a:r>
            <a:r>
              <a:rPr lang="zh-CN" altLang="zh-CN" sz="1400" dirty="0" smtClean="0">
                <a:latin typeface="微软雅黑" charset="0"/>
                <a:ea typeface="微软雅黑" charset="0"/>
              </a:rPr>
              <a:t>如今</a:t>
            </a:r>
            <a:r>
              <a:rPr lang="zh-CN" altLang="en-US" sz="1400" dirty="0" smtClean="0">
                <a:latin typeface="微软雅黑" charset="0"/>
                <a:ea typeface="微软雅黑" charset="0"/>
              </a:rPr>
              <a:t>中国</a:t>
            </a:r>
            <a:r>
              <a:rPr lang="zh-CN" altLang="zh-CN" sz="1400" dirty="0" smtClean="0">
                <a:latin typeface="微软雅黑" charset="0"/>
                <a:ea typeface="微软雅黑" charset="0"/>
              </a:rPr>
              <a:t>互联网</a:t>
            </a:r>
            <a:r>
              <a:rPr lang="zh-CN" altLang="zh-CN" sz="1400" dirty="0">
                <a:latin typeface="微软雅黑" charset="0"/>
                <a:ea typeface="微软雅黑" charset="0"/>
              </a:rPr>
              <a:t>网页</a:t>
            </a:r>
            <a:r>
              <a:rPr lang="zh-CN" altLang="zh-CN" sz="1400" dirty="0" smtClean="0">
                <a:latin typeface="微软雅黑" charset="0"/>
                <a:ea typeface="微软雅黑" charset="0"/>
              </a:rPr>
              <a:t>接近</a:t>
            </a:r>
            <a:r>
              <a:rPr lang="en-US" altLang="zh-CN" sz="1400" dirty="0" smtClean="0">
                <a:latin typeface="微软雅黑" charset="0"/>
                <a:ea typeface="微软雅黑" charset="0"/>
              </a:rPr>
              <a:t>2370</a:t>
            </a:r>
            <a:r>
              <a:rPr lang="zh-CN" altLang="zh-CN" sz="1400" dirty="0" smtClean="0">
                <a:latin typeface="微软雅黑" charset="0"/>
                <a:ea typeface="微软雅黑" charset="0"/>
              </a:rPr>
              <a:t>亿</a:t>
            </a:r>
            <a:r>
              <a:rPr lang="zh-CN" altLang="zh-CN" sz="1400" dirty="0">
                <a:latin typeface="微软雅黑" charset="0"/>
                <a:ea typeface="微软雅黑" charset="0"/>
              </a:rPr>
              <a:t>，而且用户数目也突破</a:t>
            </a:r>
            <a:r>
              <a:rPr lang="zh-CN" altLang="zh-CN" sz="1400" dirty="0" smtClean="0">
                <a:latin typeface="微软雅黑" charset="0"/>
                <a:ea typeface="微软雅黑" charset="0"/>
              </a:rPr>
              <a:t>了</a:t>
            </a:r>
            <a:r>
              <a:rPr lang="en-US" altLang="zh-CN" sz="1400" dirty="0" smtClean="0">
                <a:latin typeface="微软雅黑" charset="0"/>
                <a:ea typeface="微软雅黑" charset="0"/>
              </a:rPr>
              <a:t>7.3</a:t>
            </a:r>
            <a:r>
              <a:rPr lang="zh-CN" altLang="zh-CN" sz="1400" dirty="0" smtClean="0">
                <a:latin typeface="微软雅黑" charset="0"/>
                <a:ea typeface="微软雅黑" charset="0"/>
              </a:rPr>
              <a:t>亿</a:t>
            </a:r>
            <a:r>
              <a:rPr lang="zh-CN" altLang="en-US" sz="1400" dirty="0" smtClean="0">
                <a:latin typeface="微软雅黑" charset="0"/>
                <a:ea typeface="微软雅黑" charset="0"/>
              </a:rPr>
              <a:t>。</a:t>
            </a:r>
            <a:r>
              <a:rPr lang="zh-CN" altLang="zh-CN" sz="1400" dirty="0">
                <a:latin typeface="微软雅黑" charset="0"/>
                <a:ea typeface="微软雅黑" charset="0"/>
              </a:rPr>
              <a:t>这些大规模，高度结构化的数据很大程度的反应了真实世界中的关系</a:t>
            </a:r>
            <a:r>
              <a:rPr lang="zh-CN" altLang="zh-CN" sz="1400" dirty="0" smtClean="0">
                <a:latin typeface="微软雅黑" charset="0"/>
                <a:ea typeface="微软雅黑" charset="0"/>
              </a:rPr>
              <a:t>，</a:t>
            </a:r>
            <a:r>
              <a:rPr lang="zh-CN" altLang="en-US" sz="1400" dirty="0" smtClean="0">
                <a:latin typeface="微软雅黑" charset="0"/>
                <a:ea typeface="微软雅黑" charset="0"/>
              </a:rPr>
              <a:t>有</a:t>
            </a:r>
            <a:r>
              <a:rPr lang="zh-CN" altLang="zh-CN" sz="1400" dirty="0" smtClean="0">
                <a:latin typeface="微软雅黑" charset="0"/>
                <a:ea typeface="微软雅黑" charset="0"/>
              </a:rPr>
              <a:t>着</a:t>
            </a:r>
            <a:r>
              <a:rPr lang="zh-CN" altLang="zh-CN" sz="1400" dirty="0">
                <a:latin typeface="微软雅黑" charset="0"/>
                <a:ea typeface="微软雅黑" charset="0"/>
              </a:rPr>
              <a:t>巨大的研究和商用</a:t>
            </a:r>
            <a:r>
              <a:rPr lang="zh-CN" altLang="zh-CN" sz="1400" dirty="0" smtClean="0">
                <a:latin typeface="微软雅黑" charset="0"/>
                <a:ea typeface="微软雅黑" charset="0"/>
              </a:rPr>
              <a:t>价值</a:t>
            </a:r>
            <a:r>
              <a:rPr lang="zh-CN" altLang="en-US" sz="1400" dirty="0" smtClean="0">
                <a:latin typeface="微软雅黑" charset="0"/>
                <a:ea typeface="微软雅黑" charset="0"/>
              </a:rPr>
              <a:t>。</a:t>
            </a:r>
            <a:endParaRPr lang="zh-CN" altLang="en-US" sz="1400" dirty="0">
              <a:latin typeface="微软雅黑" charset="0"/>
              <a:ea typeface="微软雅黑" charset="0"/>
            </a:endParaRPr>
          </a:p>
        </p:txBody>
      </p:sp>
      <p:grpSp>
        <p:nvGrpSpPr>
          <p:cNvPr id="103" name="组 102"/>
          <p:cNvGrpSpPr/>
          <p:nvPr/>
        </p:nvGrpSpPr>
        <p:grpSpPr>
          <a:xfrm>
            <a:off x="961594" y="2175887"/>
            <a:ext cx="3334635" cy="509896"/>
            <a:chOff x="910794" y="928946"/>
            <a:chExt cx="2300757" cy="509896"/>
          </a:xfrm>
        </p:grpSpPr>
        <p:sp>
          <p:nvSpPr>
            <p:cNvPr id="106" name="矩形 105"/>
            <p:cNvSpPr/>
            <p:nvPr/>
          </p:nvSpPr>
          <p:spPr>
            <a:xfrm>
              <a:off x="923286" y="953484"/>
              <a:ext cx="2268157" cy="471008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910794" y="928946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910794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3172663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3172000" y="934040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104" name="矩形 103"/>
          <p:cNvSpPr/>
          <p:nvPr/>
        </p:nvSpPr>
        <p:spPr>
          <a:xfrm>
            <a:off x="1092501" y="2251263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Segoe UI"/>
                <a:ea typeface="微软雅黑"/>
              </a:rPr>
              <a:t>图挖掘相关需求越来越多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Segoe UI"/>
              <a:ea typeface="微软雅黑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010420" y="2727971"/>
            <a:ext cx="914496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400" dirty="0">
                <a:latin typeface="微软雅黑" charset="0"/>
                <a:ea typeface="微软雅黑" charset="0"/>
              </a:rPr>
              <a:t>相关领域也出现了大量的图分析算法，他们通过计算数据的结构化特征，提取出重要的信息。其中，具有代表性的技术包括排序（</a:t>
            </a:r>
            <a:r>
              <a:rPr lang="en-US" altLang="zh-CN" sz="1400" dirty="0">
                <a:latin typeface="微软雅黑" charset="0"/>
                <a:ea typeface="微软雅黑" charset="0"/>
              </a:rPr>
              <a:t>ranking</a:t>
            </a:r>
            <a:r>
              <a:rPr lang="zh-CN" altLang="zh-CN" sz="1400" dirty="0" smtClean="0">
                <a:latin typeface="微软雅黑" charset="0"/>
                <a:ea typeface="微软雅黑" charset="0"/>
              </a:rPr>
              <a:t>）， </a:t>
            </a:r>
            <a:r>
              <a:rPr lang="zh-CN" altLang="zh-CN" sz="1400" dirty="0">
                <a:latin typeface="微软雅黑" charset="0"/>
                <a:ea typeface="微软雅黑" charset="0"/>
              </a:rPr>
              <a:t>社区群体（</a:t>
            </a:r>
            <a:r>
              <a:rPr lang="en-US" altLang="zh-CN" sz="1400" dirty="0">
                <a:latin typeface="微软雅黑" charset="0"/>
                <a:ea typeface="微软雅黑" charset="0"/>
              </a:rPr>
              <a:t>community</a:t>
            </a:r>
            <a:r>
              <a:rPr lang="zh-CN" altLang="zh-CN" sz="1400" dirty="0" smtClean="0">
                <a:latin typeface="微软雅黑" charset="0"/>
                <a:ea typeface="微软雅黑" charset="0"/>
              </a:rPr>
              <a:t>）</a:t>
            </a:r>
            <a:r>
              <a:rPr lang="zh-CN" altLang="en-US" sz="1400" dirty="0" smtClean="0">
                <a:latin typeface="微软雅黑" charset="0"/>
                <a:ea typeface="微软雅黑" charset="0"/>
              </a:rPr>
              <a:t>发现</a:t>
            </a:r>
            <a:r>
              <a:rPr lang="zh-CN" altLang="zh-CN" sz="1400" dirty="0" smtClean="0">
                <a:latin typeface="微软雅黑" charset="0"/>
                <a:ea typeface="微软雅黑" charset="0"/>
              </a:rPr>
              <a:t>，</a:t>
            </a:r>
            <a:r>
              <a:rPr lang="zh-CN" altLang="zh-CN" sz="1400" dirty="0">
                <a:latin typeface="微软雅黑" charset="0"/>
                <a:ea typeface="微软雅黑" charset="0"/>
              </a:rPr>
              <a:t>话题（</a:t>
            </a:r>
            <a:r>
              <a:rPr lang="en-US" altLang="zh-CN" sz="1400" dirty="0">
                <a:latin typeface="微软雅黑" charset="0"/>
                <a:ea typeface="微软雅黑" charset="0"/>
              </a:rPr>
              <a:t>topic</a:t>
            </a:r>
            <a:r>
              <a:rPr lang="zh-CN" altLang="zh-CN" sz="1400" dirty="0">
                <a:latin typeface="微软雅黑" charset="0"/>
                <a:ea typeface="微软雅黑" charset="0"/>
              </a:rPr>
              <a:t>）</a:t>
            </a:r>
            <a:r>
              <a:rPr lang="zh-CN" altLang="zh-CN" sz="1400" dirty="0" smtClean="0">
                <a:latin typeface="微软雅黑" charset="0"/>
                <a:ea typeface="微软雅黑" charset="0"/>
              </a:rPr>
              <a:t>分析等</a:t>
            </a:r>
            <a:r>
              <a:rPr lang="zh-CN" altLang="en-US" sz="1400" dirty="0" smtClean="0">
                <a:latin typeface="微软雅黑" charset="0"/>
                <a:ea typeface="微软雅黑" charset="0"/>
              </a:rPr>
              <a:t>。</a:t>
            </a:r>
            <a:endParaRPr lang="zh-CN" altLang="en-US" sz="1400" dirty="0">
              <a:latin typeface="微软雅黑" charset="0"/>
              <a:ea typeface="微软雅黑" charset="0"/>
            </a:endParaRPr>
          </a:p>
        </p:txBody>
      </p:sp>
      <p:grpSp>
        <p:nvGrpSpPr>
          <p:cNvPr id="112" name="组 111"/>
          <p:cNvGrpSpPr/>
          <p:nvPr/>
        </p:nvGrpSpPr>
        <p:grpSpPr>
          <a:xfrm>
            <a:off x="961594" y="3460928"/>
            <a:ext cx="3334635" cy="509896"/>
            <a:chOff x="910794" y="928946"/>
            <a:chExt cx="2300757" cy="509896"/>
          </a:xfrm>
        </p:grpSpPr>
        <p:sp>
          <p:nvSpPr>
            <p:cNvPr id="115" name="矩形 114"/>
            <p:cNvSpPr/>
            <p:nvPr/>
          </p:nvSpPr>
          <p:spPr>
            <a:xfrm>
              <a:off x="923286" y="953484"/>
              <a:ext cx="2268157" cy="471008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910794" y="928946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910794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3172663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3172000" y="934040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113" name="矩形 112"/>
          <p:cNvSpPr/>
          <p:nvPr/>
        </p:nvSpPr>
        <p:spPr>
          <a:xfrm>
            <a:off x="1092501" y="353630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Segoe UI"/>
                <a:ea typeface="微软雅黑"/>
              </a:rPr>
              <a:t>缺少专注的图计算平台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Segoe UI"/>
              <a:ea typeface="微软雅黑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10420" y="4013012"/>
            <a:ext cx="9144962" cy="905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400" dirty="0" smtClean="0">
                <a:latin typeface="微软雅黑" charset="0"/>
                <a:ea typeface="微软雅黑" charset="0"/>
              </a:rPr>
              <a:t>目前</a:t>
            </a:r>
            <a:r>
              <a:rPr lang="zh-CN" altLang="zh-CN" sz="1400" dirty="0">
                <a:latin typeface="微软雅黑" charset="0"/>
                <a:ea typeface="微软雅黑" charset="0"/>
              </a:rPr>
              <a:t>有代表性的大规模计算</a:t>
            </a:r>
            <a:r>
              <a:rPr lang="zh-CN" altLang="zh-CN" sz="1400" dirty="0" smtClean="0">
                <a:latin typeface="微软雅黑" charset="0"/>
                <a:ea typeface="微软雅黑" charset="0"/>
              </a:rPr>
              <a:t>平台由于</a:t>
            </a:r>
            <a:r>
              <a:rPr lang="zh-CN" altLang="zh-CN" sz="1400" dirty="0">
                <a:latin typeface="微软雅黑" charset="0"/>
                <a:ea typeface="微软雅黑" charset="0"/>
              </a:rPr>
              <a:t>设计目标比较宽泛，能够支持的应用范围也比较广泛</a:t>
            </a:r>
            <a:r>
              <a:rPr lang="zh-CN" altLang="zh-CN" sz="1400" dirty="0" smtClean="0">
                <a:latin typeface="微软雅黑" charset="0"/>
                <a:ea typeface="微软雅黑" charset="0"/>
              </a:rPr>
              <a:t>。</a:t>
            </a:r>
            <a:r>
              <a:rPr lang="zh-CN" altLang="zh-CN" sz="1400" dirty="0">
                <a:latin typeface="微软雅黑" charset="0"/>
                <a:ea typeface="微软雅黑" charset="0"/>
              </a:rPr>
              <a:t>然而通用的分析平台在设计上以满足绝大多数的计算任务为主，却没有考虑到不同计算任务之间的差异性，该问题在图计算方面就显的尤为突出。</a:t>
            </a:r>
            <a:endParaRPr lang="zh-CN" altLang="en-US" sz="1400" dirty="0">
              <a:latin typeface="微软雅黑" charset="0"/>
              <a:ea typeface="微软雅黑" charset="0"/>
            </a:endParaRPr>
          </a:p>
        </p:txBody>
      </p:sp>
      <p:grpSp>
        <p:nvGrpSpPr>
          <p:cNvPr id="121" name="组 120"/>
          <p:cNvGrpSpPr/>
          <p:nvPr/>
        </p:nvGrpSpPr>
        <p:grpSpPr>
          <a:xfrm>
            <a:off x="974794" y="4890166"/>
            <a:ext cx="3334635" cy="509896"/>
            <a:chOff x="910794" y="928946"/>
            <a:chExt cx="2300757" cy="509896"/>
          </a:xfrm>
        </p:grpSpPr>
        <p:sp>
          <p:nvSpPr>
            <p:cNvPr id="124" name="矩形 123"/>
            <p:cNvSpPr/>
            <p:nvPr/>
          </p:nvSpPr>
          <p:spPr>
            <a:xfrm>
              <a:off x="923286" y="953484"/>
              <a:ext cx="2268157" cy="471008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910794" y="928946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6" name="椭圆 125"/>
            <p:cNvSpPr/>
            <p:nvPr/>
          </p:nvSpPr>
          <p:spPr>
            <a:xfrm>
              <a:off x="910794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7" name="椭圆 126"/>
            <p:cNvSpPr/>
            <p:nvPr/>
          </p:nvSpPr>
          <p:spPr>
            <a:xfrm>
              <a:off x="3172663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8" name="椭圆 127"/>
            <p:cNvSpPr/>
            <p:nvPr/>
          </p:nvSpPr>
          <p:spPr>
            <a:xfrm>
              <a:off x="3172000" y="934040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122" name="矩形 121"/>
          <p:cNvSpPr/>
          <p:nvPr/>
        </p:nvSpPr>
        <p:spPr>
          <a:xfrm>
            <a:off x="1092501" y="4960448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egoe UI"/>
                <a:ea typeface="微软雅黑"/>
              </a:rPr>
              <a:t>没有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Segoe UI"/>
                <a:ea typeface="微软雅黑"/>
              </a:rPr>
              <a:t>对动态图实时处理的平台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Segoe UI"/>
              <a:ea typeface="微软雅黑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974794" y="5422724"/>
            <a:ext cx="9144962" cy="869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charset="0"/>
                <a:ea typeface="微软雅黑" charset="0"/>
              </a:rPr>
              <a:t>已</a:t>
            </a:r>
            <a:r>
              <a:rPr lang="zh-CN" altLang="en-US" sz="1400" dirty="0" smtClean="0">
                <a:latin typeface="微软雅黑" charset="0"/>
                <a:ea typeface="微软雅黑" charset="0"/>
              </a:rPr>
              <a:t>有</a:t>
            </a:r>
            <a:r>
              <a:rPr lang="zh-CN" altLang="zh-CN" sz="1400" dirty="0" smtClean="0">
                <a:latin typeface="微软雅黑" charset="0"/>
                <a:ea typeface="微软雅黑" charset="0"/>
              </a:rPr>
              <a:t>的</a:t>
            </a:r>
            <a:r>
              <a:rPr lang="zh-CN" altLang="en-US" sz="1400" dirty="0" smtClean="0">
                <a:latin typeface="微软雅黑" charset="0"/>
                <a:ea typeface="微软雅黑" charset="0"/>
              </a:rPr>
              <a:t>大部分</a:t>
            </a:r>
            <a:r>
              <a:rPr lang="zh-CN" altLang="zh-CN" sz="1400" dirty="0" smtClean="0">
                <a:latin typeface="微软雅黑" charset="0"/>
                <a:ea typeface="微软雅黑" charset="0"/>
              </a:rPr>
              <a:t>图</a:t>
            </a:r>
            <a:r>
              <a:rPr lang="zh-CN" altLang="zh-CN" sz="1400" dirty="0">
                <a:latin typeface="微软雅黑" charset="0"/>
                <a:ea typeface="微软雅黑" charset="0"/>
              </a:rPr>
              <a:t>存储分析平台针对的都是静态图的分析，在动态图的分析上目前还没有应用广泛的分析平台。虽然目前有些公司已经进行了一些尝试，但是功能和性能上还有很大的空间可以完善。</a:t>
            </a: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rgbClr val="000000">
                  <a:lumMod val="50000"/>
                  <a:lumOff val="50000"/>
                </a:srgb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49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选题</a:t>
            </a:r>
            <a:r>
              <a:rPr kumimoji="1" lang="zh-CN" altLang="en-US" dirty="0" smtClean="0"/>
              <a:t>背景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069024" y="869168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Segoe UI"/>
                <a:ea typeface="微软雅黑"/>
              </a:rPr>
              <a:t>研究背景及研究基础</a:t>
            </a:r>
            <a:endParaRPr lang="zh-CN" altLang="en-US" sz="2800" b="1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029444" y="1392388"/>
            <a:ext cx="7039406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charset="0"/>
                <a:ea typeface="微软雅黑" charset="0"/>
              </a:rPr>
              <a:t>经过这些年图存储以及分布式计算技术的进一步发展，为分布式系统的设计与实现提供了宝贵的经验。</a:t>
            </a:r>
            <a:endParaRPr lang="zh-CN" altLang="en-US" sz="1400" dirty="0">
              <a:latin typeface="微软雅黑" charset="0"/>
              <a:ea typeface="微软雅黑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336767" y="422762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Segoe UI"/>
                <a:ea typeface="微软雅黑"/>
              </a:rPr>
              <a:t>图存储技术的突破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  <a:latin typeface="Segoe UI"/>
              <a:ea typeface="微软雅黑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850042" y="4691502"/>
            <a:ext cx="3336283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charset="0"/>
                <a:ea typeface="微软雅黑" charset="0"/>
              </a:rPr>
              <a:t>图存储系统的长足发展，使得大规模网络的存储变的不再困难。像</a:t>
            </a:r>
            <a:r>
              <a:rPr lang="en-US" altLang="zh-CN" sz="1400" dirty="0">
                <a:latin typeface="微软雅黑" charset="0"/>
                <a:ea typeface="微软雅黑" charset="0"/>
              </a:rPr>
              <a:t>Neo4j</a:t>
            </a:r>
            <a:r>
              <a:rPr lang="zh-CN" altLang="en-US" sz="1400" dirty="0">
                <a:latin typeface="微软雅黑" charset="0"/>
                <a:ea typeface="微软雅黑" charset="0"/>
              </a:rPr>
              <a:t>这样的单机数据库可以支持</a:t>
            </a:r>
            <a:r>
              <a:rPr lang="en-US" altLang="zh-CN" sz="1400" dirty="0">
                <a:latin typeface="微软雅黑" charset="0"/>
                <a:ea typeface="微软雅黑" charset="0"/>
              </a:rPr>
              <a:t>32000M</a:t>
            </a:r>
            <a:r>
              <a:rPr lang="zh-CN" altLang="en-US" sz="1400" dirty="0">
                <a:latin typeface="微软雅黑" charset="0"/>
                <a:ea typeface="微软雅黑" charset="0"/>
              </a:rPr>
              <a:t>节点和</a:t>
            </a:r>
            <a:r>
              <a:rPr lang="en-US" altLang="zh-CN" sz="1400" dirty="0">
                <a:latin typeface="微软雅黑" charset="0"/>
                <a:ea typeface="微软雅黑" charset="0"/>
              </a:rPr>
              <a:t>32000M</a:t>
            </a:r>
            <a:r>
              <a:rPr lang="zh-CN" altLang="en-US" sz="1400" dirty="0">
                <a:latin typeface="微软雅黑" charset="0"/>
                <a:ea typeface="微软雅黑" charset="0"/>
              </a:rPr>
              <a:t>关系的存储。一些分布式图存储的数据库可以支持更多。</a:t>
            </a:r>
          </a:p>
        </p:txBody>
      </p:sp>
      <p:sp>
        <p:nvSpPr>
          <p:cNvPr id="41" name="矩形 40"/>
          <p:cNvSpPr/>
          <p:nvPr/>
        </p:nvSpPr>
        <p:spPr>
          <a:xfrm>
            <a:off x="8327971" y="209262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Segoe UI"/>
                <a:ea typeface="微软雅黑"/>
              </a:rPr>
              <a:t>图计算框架的发展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  <a:latin typeface="Segoe UI"/>
              <a:ea typeface="微软雅黑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841246" y="2520270"/>
            <a:ext cx="3227603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charset="0"/>
                <a:ea typeface="微软雅黑" charset="0"/>
              </a:rPr>
              <a:t>自从</a:t>
            </a:r>
            <a:r>
              <a:rPr lang="en-US" altLang="zh-CN" sz="1400" dirty="0">
                <a:latin typeface="微软雅黑" charset="0"/>
                <a:ea typeface="微软雅黑" charset="0"/>
              </a:rPr>
              <a:t>Google</a:t>
            </a:r>
            <a:r>
              <a:rPr lang="zh-CN" altLang="en-US" sz="1400" dirty="0">
                <a:latin typeface="微软雅黑" charset="0"/>
                <a:ea typeface="微软雅黑" charset="0"/>
              </a:rPr>
              <a:t>推出</a:t>
            </a:r>
            <a:r>
              <a:rPr lang="en-US" altLang="zh-CN" sz="1400" dirty="0" err="1">
                <a:latin typeface="微软雅黑" charset="0"/>
                <a:ea typeface="微软雅黑" charset="0"/>
              </a:rPr>
              <a:t>Pregel</a:t>
            </a:r>
            <a:r>
              <a:rPr lang="zh-CN" altLang="en-US" sz="1400" dirty="0">
                <a:latin typeface="微软雅黑" charset="0"/>
                <a:ea typeface="微软雅黑" charset="0"/>
              </a:rPr>
              <a:t>计算框架以来，工业界针对这个计算框架做了很多版本的实现，包括</a:t>
            </a:r>
            <a:r>
              <a:rPr lang="en-US" altLang="zh-CN" sz="1400" dirty="0">
                <a:latin typeface="微软雅黑" charset="0"/>
                <a:ea typeface="微软雅黑" charset="0"/>
              </a:rPr>
              <a:t>Hama, </a:t>
            </a:r>
            <a:r>
              <a:rPr lang="en-US" altLang="zh-CN" sz="1400" dirty="0" err="1">
                <a:latin typeface="微软雅黑" charset="0"/>
                <a:ea typeface="微软雅黑" charset="0"/>
              </a:rPr>
              <a:t>GraphLab</a:t>
            </a:r>
            <a:r>
              <a:rPr lang="zh-CN" altLang="en-US" sz="1400" dirty="0">
                <a:latin typeface="微软雅黑" charset="0"/>
                <a:ea typeface="微软雅黑" charset="0"/>
              </a:rPr>
              <a:t>等。针对</a:t>
            </a:r>
            <a:r>
              <a:rPr lang="en-US" altLang="zh-CN" sz="1400" dirty="0" err="1">
                <a:latin typeface="微软雅黑" charset="0"/>
                <a:ea typeface="微软雅黑" charset="0"/>
              </a:rPr>
              <a:t>Pregel</a:t>
            </a:r>
            <a:r>
              <a:rPr lang="zh-CN" altLang="en-US" sz="1400" dirty="0">
                <a:latin typeface="微软雅黑" charset="0"/>
                <a:ea typeface="微软雅黑" charset="0"/>
              </a:rPr>
              <a:t>所具有的问题也进行了进一步的优化。</a:t>
            </a:r>
          </a:p>
        </p:txBody>
      </p:sp>
      <p:sp>
        <p:nvSpPr>
          <p:cNvPr id="43" name="矩形 42"/>
          <p:cNvSpPr/>
          <p:nvPr/>
        </p:nvSpPr>
        <p:spPr>
          <a:xfrm>
            <a:off x="4635786" y="423778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Segoe UI"/>
                <a:ea typeface="微软雅黑"/>
              </a:rPr>
              <a:t>分布式计算的成熟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  <a:latin typeface="Segoe UI"/>
              <a:ea typeface="微软雅黑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152468" y="4732582"/>
            <a:ext cx="3151625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latin typeface="微软雅黑" charset="0"/>
                <a:ea typeface="微软雅黑" charset="0"/>
              </a:rPr>
              <a:t>这些年分布式计算系统已经得到了广泛的应用，</a:t>
            </a:r>
            <a:r>
              <a:rPr lang="en-US" altLang="zh-CN" sz="1400" dirty="0">
                <a:latin typeface="微软雅黑" charset="0"/>
                <a:ea typeface="微软雅黑" charset="0"/>
              </a:rPr>
              <a:t>Hadoop, Spark</a:t>
            </a:r>
            <a:r>
              <a:rPr lang="zh-CN" altLang="en-US" sz="1400" dirty="0">
                <a:latin typeface="微软雅黑" charset="0"/>
                <a:ea typeface="微软雅黑" charset="0"/>
              </a:rPr>
              <a:t>等分布式计算产品已经充斥在了各种各样的大规模分析任务中。为分布式系统的设计提供了宝贵的实践经验。</a:t>
            </a:r>
          </a:p>
        </p:txBody>
      </p:sp>
      <p:sp>
        <p:nvSpPr>
          <p:cNvPr id="45" name="矩形 44"/>
          <p:cNvSpPr/>
          <p:nvPr/>
        </p:nvSpPr>
        <p:spPr>
          <a:xfrm>
            <a:off x="4639191" y="203774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Segoe UI"/>
                <a:ea typeface="微软雅黑"/>
              </a:rPr>
              <a:t>数据的爆炸式增长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  <a:latin typeface="Segoe UI"/>
              <a:ea typeface="微软雅黑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152468" y="2513240"/>
            <a:ext cx="3227602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zh-CN" sz="1400" dirty="0">
                <a:latin typeface="微软雅黑" charset="0"/>
                <a:ea typeface="微软雅黑" charset="0"/>
              </a:rPr>
              <a:t>近年来，以社交网络为代表的新媒体发展势头迅猛，这些社交网络产生的数据动态性非常之强，并且持续不断的产生着海量的数据。</a:t>
            </a:r>
            <a:r>
              <a:rPr lang="zh-CN" altLang="zh-CN" sz="1400" dirty="0" smtClean="0">
                <a:latin typeface="微软雅黑" charset="0"/>
                <a:ea typeface="微软雅黑" charset="0"/>
              </a:rPr>
              <a:t>比如</a:t>
            </a:r>
            <a:r>
              <a:rPr lang="en-US" altLang="zh-CN" sz="1400" dirty="0" smtClean="0">
                <a:latin typeface="微软雅黑" charset="0"/>
                <a:ea typeface="微软雅黑" charset="0"/>
              </a:rPr>
              <a:t>Twitter</a:t>
            </a:r>
            <a:r>
              <a:rPr lang="zh-CN" altLang="zh-CN" sz="1400" dirty="0">
                <a:latin typeface="微软雅黑" charset="0"/>
                <a:ea typeface="微软雅黑" charset="0"/>
              </a:rPr>
              <a:t>，新浪微博的日互动量高达几十亿次</a:t>
            </a:r>
            <a:r>
              <a:rPr lang="zh-CN" altLang="en-US" sz="1400" dirty="0">
                <a:latin typeface="微软雅黑" charset="0"/>
                <a:ea typeface="微软雅黑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8216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研究内容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TWO </a:t>
            </a:r>
            <a:r>
              <a:rPr lang="zh-CN" altLang="en-US" dirty="0" smtClean="0"/>
              <a:t>研究内容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0315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研究内容</a:t>
            </a:r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-211666" y="2908300"/>
            <a:ext cx="12778491" cy="1030394"/>
            <a:chOff x="-211666" y="2908300"/>
            <a:chExt cx="12778491" cy="1030394"/>
          </a:xfrm>
        </p:grpSpPr>
        <p:grpSp>
          <p:nvGrpSpPr>
            <p:cNvPr id="4" name="组合 21"/>
            <p:cNvGrpSpPr/>
            <p:nvPr/>
          </p:nvGrpSpPr>
          <p:grpSpPr>
            <a:xfrm>
              <a:off x="-211666" y="2970613"/>
              <a:ext cx="12778491" cy="912541"/>
              <a:chOff x="0" y="2158337"/>
              <a:chExt cx="12778491" cy="912541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11666" y="2513302"/>
                <a:ext cx="12192000" cy="2110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等腰三角形 5"/>
              <p:cNvSpPr/>
              <p:nvPr/>
            </p:nvSpPr>
            <p:spPr>
              <a:xfrm>
                <a:off x="0" y="2160196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等腰三角形 7"/>
              <p:cNvSpPr/>
              <p:nvPr/>
            </p:nvSpPr>
            <p:spPr>
              <a:xfrm>
                <a:off x="1056391" y="2160196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等腰三角形 8"/>
              <p:cNvSpPr/>
              <p:nvPr/>
            </p:nvSpPr>
            <p:spPr>
              <a:xfrm>
                <a:off x="21209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等腰三角形 9"/>
              <p:cNvSpPr/>
              <p:nvPr/>
            </p:nvSpPr>
            <p:spPr>
              <a:xfrm>
                <a:off x="31877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等腰三角形 10"/>
              <p:cNvSpPr/>
              <p:nvPr/>
            </p:nvSpPr>
            <p:spPr>
              <a:xfrm>
                <a:off x="42545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等腰三角形 11"/>
              <p:cNvSpPr/>
              <p:nvPr/>
            </p:nvSpPr>
            <p:spPr>
              <a:xfrm>
                <a:off x="53213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等腰三角形 12"/>
              <p:cNvSpPr/>
              <p:nvPr/>
            </p:nvSpPr>
            <p:spPr>
              <a:xfrm>
                <a:off x="63881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等腰三角形 13"/>
              <p:cNvSpPr/>
              <p:nvPr/>
            </p:nvSpPr>
            <p:spPr>
              <a:xfrm>
                <a:off x="74549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等腰三角形 14"/>
              <p:cNvSpPr/>
              <p:nvPr/>
            </p:nvSpPr>
            <p:spPr>
              <a:xfrm>
                <a:off x="85217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等腰三角形 15"/>
              <p:cNvSpPr/>
              <p:nvPr/>
            </p:nvSpPr>
            <p:spPr>
              <a:xfrm>
                <a:off x="95885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9" name="等腰三角形 16"/>
              <p:cNvSpPr/>
              <p:nvPr/>
            </p:nvSpPr>
            <p:spPr>
              <a:xfrm>
                <a:off x="106553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等腰三角形 17"/>
              <p:cNvSpPr/>
              <p:nvPr/>
            </p:nvSpPr>
            <p:spPr>
              <a:xfrm>
                <a:off x="117221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1" name="直接连接符 19"/>
              <p:cNvCxnSpPr/>
              <p:nvPr/>
            </p:nvCxnSpPr>
            <p:spPr>
              <a:xfrm>
                <a:off x="0" y="3060294"/>
                <a:ext cx="12778491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椭圆 4"/>
            <p:cNvSpPr/>
            <p:nvPr/>
          </p:nvSpPr>
          <p:spPr>
            <a:xfrm flipH="1">
              <a:off x="258956" y="291304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 flipH="1">
              <a:off x="787152" y="3823548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 flipH="1">
              <a:off x="13208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 flipH="1">
              <a:off x="23876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flipH="1">
              <a:off x="34544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flipH="1">
              <a:off x="45212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flipH="1">
              <a:off x="55880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flipH="1">
              <a:off x="66548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flipH="1">
              <a:off x="77216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flipH="1">
              <a:off x="87884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flipH="1">
              <a:off x="98552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flipH="1">
              <a:off x="109220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flipH="1">
              <a:off x="119888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flipH="1">
              <a:off x="18542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flipH="1">
              <a:off x="29210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flipH="1">
              <a:off x="39878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flipH="1">
              <a:off x="50546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flipH="1">
              <a:off x="61214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flipH="1">
              <a:off x="71882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flipH="1">
              <a:off x="82550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flipH="1">
              <a:off x="93218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flipH="1">
              <a:off x="103886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flipH="1">
              <a:off x="114554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8" name="组 47"/>
          <p:cNvGrpSpPr/>
          <p:nvPr/>
        </p:nvGrpSpPr>
        <p:grpSpPr>
          <a:xfrm>
            <a:off x="1056045" y="912300"/>
            <a:ext cx="4956827" cy="1770234"/>
            <a:chOff x="558800" y="977900"/>
            <a:chExt cx="2895600" cy="1562100"/>
          </a:xfrm>
        </p:grpSpPr>
        <p:sp>
          <p:nvSpPr>
            <p:cNvPr id="42" name="矩形 41"/>
            <p:cNvSpPr/>
            <p:nvPr/>
          </p:nvSpPr>
          <p:spPr>
            <a:xfrm>
              <a:off x="558800" y="977900"/>
              <a:ext cx="2895600" cy="15621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47" name="组 46"/>
            <p:cNvGrpSpPr/>
            <p:nvPr/>
          </p:nvGrpSpPr>
          <p:grpSpPr>
            <a:xfrm>
              <a:off x="718624" y="1184250"/>
              <a:ext cx="2698456" cy="1067442"/>
              <a:chOff x="5612943" y="977900"/>
              <a:chExt cx="2214422" cy="1067442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5638552" y="977900"/>
                <a:ext cx="1605033" cy="2715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"/>
                    <a:ea typeface="微软雅黑"/>
                  </a:rPr>
                  <a:t>动态图主体存储</a:t>
                </a:r>
                <a:r>
                  <a:rPr lang="en-US" altLang="zh-CN" sz="1400" b="1" dirty="0" err="1" smtClean="0">
                    <a:solidFill>
                      <a:schemeClr val="accent2">
                        <a:lumMod val="75000"/>
                      </a:schemeClr>
                    </a:solidFill>
                    <a:latin typeface="Segoe UI"/>
                    <a:ea typeface="微软雅黑"/>
                  </a:rPr>
                  <a:t>TSGraph</a:t>
                </a:r>
                <a:r>
                  <a:rPr lang="zh-CN" alt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"/>
                    <a:ea typeface="微软雅黑"/>
                  </a:rPr>
                  <a:t>的研究与实现</a:t>
                </a:r>
                <a:endParaRPr lang="zh-CN" altLang="en-US" sz="1400" b="1" dirty="0">
                  <a:solidFill>
                    <a:schemeClr val="accent2">
                      <a:lumMod val="75000"/>
                    </a:schemeClr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612943" y="1222424"/>
                <a:ext cx="2214422" cy="8229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本文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设计实现了一个支持时序存储的图数据库（</a:t>
                </a:r>
                <a:r>
                  <a:rPr lang="en-US" altLang="zh-CN" sz="1400" dirty="0" err="1" smtClean="0">
                    <a:latin typeface="微软雅黑" charset="0"/>
                    <a:ea typeface="微软雅黑" charset="0"/>
                  </a:rPr>
                  <a:t>TSGraph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）。存储后端使用了</a:t>
                </a:r>
                <a:r>
                  <a:rPr lang="en-US" altLang="zh-CN" sz="1400" dirty="0" err="1" smtClean="0">
                    <a:latin typeface="微软雅黑" charset="0"/>
                    <a:ea typeface="微软雅黑" charset="0"/>
                  </a:rPr>
                  <a:t>Hbase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，上面封装了一层查询接口，支持图的各方面查询和按时间区间检索。</a:t>
                </a:r>
                <a:endParaRPr lang="zh-CN" altLang="en-US" sz="1400" dirty="0">
                  <a:latin typeface="微软雅黑" charset="0"/>
                  <a:ea typeface="微软雅黑" charset="0"/>
                </a:endParaRPr>
              </a:p>
            </p:txBody>
          </p:sp>
        </p:grpSp>
      </p:grpSp>
      <p:grpSp>
        <p:nvGrpSpPr>
          <p:cNvPr id="49" name="组 48"/>
          <p:cNvGrpSpPr/>
          <p:nvPr/>
        </p:nvGrpSpPr>
        <p:grpSpPr>
          <a:xfrm>
            <a:off x="6249887" y="912300"/>
            <a:ext cx="4787259" cy="1770233"/>
            <a:chOff x="558800" y="977900"/>
            <a:chExt cx="2895600" cy="1562100"/>
          </a:xfrm>
        </p:grpSpPr>
        <p:sp>
          <p:nvSpPr>
            <p:cNvPr id="50" name="矩形 49"/>
            <p:cNvSpPr/>
            <p:nvPr/>
          </p:nvSpPr>
          <p:spPr>
            <a:xfrm>
              <a:off x="558800" y="977900"/>
              <a:ext cx="2895600" cy="15621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51" name="组 50"/>
            <p:cNvGrpSpPr/>
            <p:nvPr/>
          </p:nvGrpSpPr>
          <p:grpSpPr>
            <a:xfrm>
              <a:off x="749830" y="1184250"/>
              <a:ext cx="2667248" cy="1314590"/>
              <a:chOff x="5638552" y="977900"/>
              <a:chExt cx="2188812" cy="1314590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5638552" y="977900"/>
                <a:ext cx="1161036" cy="2715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"/>
                    <a:ea typeface="微软雅黑"/>
                  </a:rPr>
                  <a:t>计算副本存储的研究与实现</a:t>
                </a:r>
                <a:endParaRPr lang="zh-CN" altLang="en-US" sz="1400" b="1" dirty="0">
                  <a:solidFill>
                    <a:schemeClr val="accent2">
                      <a:lumMod val="75000"/>
                    </a:schemeClr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638552" y="1222424"/>
                <a:ext cx="2188812" cy="10700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400" dirty="0">
                    <a:latin typeface="微软雅黑" charset="0"/>
                    <a:ea typeface="微软雅黑" charset="0"/>
                  </a:rPr>
                  <a:t>图计算平台很重要的一个任务是进行动态计算。而图更新和图计算放在一个存储中做只能串行执行，效率不高。因此本文还还实现了一个计算副本存储，计算副本会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和主体存储自动交互</a:t>
                </a:r>
                <a:r>
                  <a:rPr lang="zh-CN" altLang="en-US" sz="1200" dirty="0" smtClean="0">
                    <a:latin typeface="微软雅黑" charset="0"/>
                    <a:ea typeface="微软雅黑" charset="0"/>
                  </a:rPr>
                  <a:t>。</a:t>
                </a:r>
                <a:endParaRPr lang="zh-CN" altLang="en-US" sz="1200" dirty="0">
                  <a:latin typeface="微软雅黑" charset="0"/>
                  <a:ea typeface="微软雅黑" charset="0"/>
                </a:endParaRPr>
              </a:p>
            </p:txBody>
          </p:sp>
        </p:grpSp>
      </p:grpSp>
      <p:grpSp>
        <p:nvGrpSpPr>
          <p:cNvPr id="59" name="组 58"/>
          <p:cNvGrpSpPr/>
          <p:nvPr/>
        </p:nvGrpSpPr>
        <p:grpSpPr>
          <a:xfrm>
            <a:off x="1320800" y="4322627"/>
            <a:ext cx="5080000" cy="1829979"/>
            <a:chOff x="558800" y="977900"/>
            <a:chExt cx="2895600" cy="1562100"/>
          </a:xfrm>
        </p:grpSpPr>
        <p:sp>
          <p:nvSpPr>
            <p:cNvPr id="60" name="矩形 59"/>
            <p:cNvSpPr/>
            <p:nvPr/>
          </p:nvSpPr>
          <p:spPr>
            <a:xfrm>
              <a:off x="558800" y="977900"/>
              <a:ext cx="2895600" cy="15621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800977" y="1428774"/>
              <a:ext cx="2616100" cy="7960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latin typeface="微软雅黑" charset="0"/>
                  <a:ea typeface="微软雅黑" charset="0"/>
                </a:rPr>
                <a:t>本文基于</a:t>
              </a:r>
              <a:r>
                <a:rPr lang="en-US" altLang="zh-CN" sz="1400" dirty="0" smtClean="0">
                  <a:latin typeface="微软雅黑" charset="0"/>
                  <a:ea typeface="微软雅黑" charset="0"/>
                </a:rPr>
                <a:t>Spark </a:t>
              </a:r>
              <a:r>
                <a:rPr lang="en-US" altLang="zh-CN" sz="1400" dirty="0" err="1" smtClean="0">
                  <a:latin typeface="微软雅黑" charset="0"/>
                  <a:ea typeface="微软雅黑" charset="0"/>
                </a:rPr>
                <a:t>GraphX</a:t>
              </a:r>
              <a:r>
                <a:rPr lang="zh-CN" altLang="en-US" sz="1400" dirty="0" smtClean="0">
                  <a:latin typeface="微软雅黑" charset="0"/>
                  <a:ea typeface="微软雅黑" charset="0"/>
                </a:rPr>
                <a:t>实现了动态分布式图算法，主要包括</a:t>
              </a:r>
              <a:r>
                <a:rPr lang="en-US" altLang="zh-CN" sz="1400" dirty="0" smtClean="0">
                  <a:latin typeface="微软雅黑" charset="0"/>
                  <a:ea typeface="微软雅黑" charset="0"/>
                </a:rPr>
                <a:t>PageRank</a:t>
              </a:r>
              <a:r>
                <a:rPr lang="zh-CN" altLang="en-US" sz="1400" dirty="0" smtClean="0">
                  <a:latin typeface="微软雅黑" charset="0"/>
                  <a:ea typeface="微软雅黑" charset="0"/>
                </a:rPr>
                <a:t>算法，</a:t>
              </a:r>
              <a:r>
                <a:rPr lang="en-US" altLang="zh-CN" sz="1400" dirty="0" err="1" smtClean="0">
                  <a:latin typeface="微软雅黑" charset="0"/>
                  <a:ea typeface="微软雅黑" charset="0"/>
                </a:rPr>
                <a:t>TrustRank</a:t>
              </a:r>
              <a:r>
                <a:rPr lang="zh-CN" altLang="en-US" sz="1400" dirty="0" smtClean="0">
                  <a:latin typeface="微软雅黑" charset="0"/>
                  <a:ea typeface="微软雅黑" charset="0"/>
                </a:rPr>
                <a:t>算法，</a:t>
              </a:r>
              <a:r>
                <a:rPr lang="en-US" altLang="zh-CN" sz="1400" dirty="0" err="1" smtClean="0">
                  <a:latin typeface="微软雅黑" charset="0"/>
                  <a:ea typeface="微软雅黑" charset="0"/>
                </a:rPr>
                <a:t>ShortestPath</a:t>
              </a:r>
              <a:r>
                <a:rPr lang="en-US" altLang="zh-CN" sz="1400" dirty="0" smtClean="0">
                  <a:latin typeface="微软雅黑" charset="0"/>
                  <a:ea typeface="微软雅黑" charset="0"/>
                </a:rPr>
                <a:t> </a:t>
              </a:r>
              <a:r>
                <a:rPr lang="zh-CN" altLang="en-US" sz="1400" dirty="0" smtClean="0">
                  <a:latin typeface="微软雅黑" charset="0"/>
                  <a:ea typeface="微软雅黑" charset="0"/>
                </a:rPr>
                <a:t>算法</a:t>
              </a:r>
              <a:r>
                <a:rPr lang="zh-CN" altLang="en-US" sz="1400" dirty="0" smtClean="0">
                  <a:latin typeface="微软雅黑" charset="0"/>
                  <a:ea typeface="微软雅黑" charset="0"/>
                </a:rPr>
                <a:t>的动态实现等。</a:t>
              </a:r>
              <a:endParaRPr lang="zh-CN" altLang="en-US" sz="1400" dirty="0"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6720909" y="4321394"/>
            <a:ext cx="4787129" cy="1831212"/>
            <a:chOff x="558800" y="781776"/>
            <a:chExt cx="2895600" cy="1562100"/>
          </a:xfrm>
        </p:grpSpPr>
        <p:sp>
          <p:nvSpPr>
            <p:cNvPr id="65" name="矩形 64"/>
            <p:cNvSpPr/>
            <p:nvPr/>
          </p:nvSpPr>
          <p:spPr>
            <a:xfrm>
              <a:off x="558800" y="781776"/>
              <a:ext cx="2895600" cy="15621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716867" y="1229135"/>
              <a:ext cx="2700211" cy="2635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 sz="1200" dirty="0"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1745672" y="4577561"/>
            <a:ext cx="2698175" cy="307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accent2">
                    <a:lumMod val="75000"/>
                  </a:schemeClr>
                </a:solidFill>
                <a:latin typeface="Segoe UI"/>
              </a:rPr>
              <a:t>动态图分布式算法的研究与</a:t>
            </a:r>
            <a:r>
              <a:rPr lang="zh-CN" altLang="en-US" sz="1400" b="1" dirty="0">
                <a:solidFill>
                  <a:schemeClr val="accent2">
                    <a:lumMod val="75000"/>
                  </a:schemeClr>
                </a:solidFill>
                <a:latin typeface="Segoe UI"/>
              </a:rPr>
              <a:t>实现</a:t>
            </a:r>
          </a:p>
        </p:txBody>
      </p:sp>
      <p:sp>
        <p:nvSpPr>
          <p:cNvPr id="70" name="矩形 69"/>
          <p:cNvSpPr/>
          <p:nvPr/>
        </p:nvSpPr>
        <p:spPr>
          <a:xfrm>
            <a:off x="6982232" y="4564121"/>
            <a:ext cx="3127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 smtClean="0">
                <a:solidFill>
                  <a:schemeClr val="accent2">
                    <a:lumMod val="75000"/>
                  </a:schemeClr>
                </a:solidFill>
                <a:latin typeface="Segoe UI"/>
              </a:rPr>
              <a:t>OpenGraph</a:t>
            </a:r>
            <a:r>
              <a:rPr lang="zh-CN" altLang="en-US" sz="1400" b="1" dirty="0">
                <a:solidFill>
                  <a:schemeClr val="accent2">
                    <a:lumMod val="75000"/>
                  </a:schemeClr>
                </a:solidFill>
                <a:latin typeface="Segoe UI"/>
              </a:rPr>
              <a:t>图分析</a:t>
            </a:r>
            <a:r>
              <a:rPr lang="zh-CN" altLang="en-US" sz="1400" b="1" dirty="0" smtClean="0">
                <a:solidFill>
                  <a:schemeClr val="accent2">
                    <a:lumMod val="75000"/>
                  </a:schemeClr>
                </a:solidFill>
                <a:latin typeface="Segoe UI"/>
              </a:rPr>
              <a:t>系统的设计与实现</a:t>
            </a:r>
            <a:endParaRPr lang="zh-CN" altLang="en-US" sz="1400" b="1" dirty="0">
              <a:solidFill>
                <a:schemeClr val="accent2">
                  <a:lumMod val="75000"/>
                </a:schemeClr>
              </a:solidFill>
              <a:latin typeface="Segoe UI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982232" y="4913327"/>
            <a:ext cx="406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charset="0"/>
                <a:ea typeface="微软雅黑" charset="0"/>
              </a:rPr>
              <a:t>最后基于前几章的研究内容实现了一个易用的图分析平台，该平台可以进行图计算任务的实时分析和历史分析。</a:t>
            </a:r>
          </a:p>
          <a:p>
            <a:endParaRPr lang="zh-CN" altLang="en-US" sz="1200" dirty="0"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5305" y="220133"/>
            <a:ext cx="2127376" cy="389467"/>
          </a:xfrm>
        </p:spPr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研究内容</a:t>
            </a:r>
            <a:endParaRPr kumimoji="1" lang="zh-CN" altLang="en-US" dirty="0"/>
          </a:p>
        </p:txBody>
      </p:sp>
      <p:sp>
        <p:nvSpPr>
          <p:cNvPr id="151" name="矩形 150"/>
          <p:cNvSpPr/>
          <p:nvPr/>
        </p:nvSpPr>
        <p:spPr>
          <a:xfrm>
            <a:off x="3464539" y="220132"/>
            <a:ext cx="52222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Segoe UI"/>
                <a:ea typeface="微软雅黑"/>
              </a:rPr>
              <a:t>动态图存储系统的研究与实现</a:t>
            </a:r>
            <a:endParaRPr lang="zh-CN" altLang="en-US" sz="2800" b="1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69" y="1439363"/>
            <a:ext cx="7145270" cy="4816386"/>
          </a:xfrm>
          <a:prstGeom prst="rect">
            <a:avLst/>
          </a:prstGeom>
          <a:noFill/>
        </p:spPr>
      </p:pic>
      <p:grpSp>
        <p:nvGrpSpPr>
          <p:cNvPr id="5" name="组合 5"/>
          <p:cNvGrpSpPr/>
          <p:nvPr/>
        </p:nvGrpSpPr>
        <p:grpSpPr>
          <a:xfrm>
            <a:off x="7987681" y="932737"/>
            <a:ext cx="2832100" cy="570958"/>
            <a:chOff x="888096" y="1000203"/>
            <a:chExt cx="4259825" cy="944066"/>
          </a:xfrm>
        </p:grpSpPr>
        <p:sp>
          <p:nvSpPr>
            <p:cNvPr id="6" name="矩形 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374553" y="1039253"/>
            <a:ext cx="226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动态图存储系统</a:t>
            </a:r>
            <a:endParaRPr lang="zh-CN" altLang="en-US" dirty="0"/>
          </a:p>
        </p:txBody>
      </p:sp>
      <p:grpSp>
        <p:nvGrpSpPr>
          <p:cNvPr id="14" name="组合 5"/>
          <p:cNvGrpSpPr/>
          <p:nvPr/>
        </p:nvGrpSpPr>
        <p:grpSpPr>
          <a:xfrm>
            <a:off x="7346728" y="2273857"/>
            <a:ext cx="1919300" cy="570958"/>
            <a:chOff x="888096" y="1000203"/>
            <a:chExt cx="4259825" cy="944066"/>
          </a:xfrm>
        </p:grpSpPr>
        <p:sp>
          <p:nvSpPr>
            <p:cNvPr id="15" name="矩形 1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20" name="组合 5"/>
          <p:cNvGrpSpPr/>
          <p:nvPr/>
        </p:nvGrpSpPr>
        <p:grpSpPr>
          <a:xfrm>
            <a:off x="9489666" y="2279019"/>
            <a:ext cx="1919300" cy="589764"/>
            <a:chOff x="888096" y="1000203"/>
            <a:chExt cx="4259825" cy="944066"/>
          </a:xfrm>
        </p:grpSpPr>
        <p:sp>
          <p:nvSpPr>
            <p:cNvPr id="21" name="矩形 2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cxnSp>
        <p:nvCxnSpPr>
          <p:cNvPr id="27" name="肘形连接符 26"/>
          <p:cNvCxnSpPr>
            <a:stCxn id="6" idx="2"/>
            <a:endCxn id="15" idx="0"/>
          </p:cNvCxnSpPr>
          <p:nvPr/>
        </p:nvCxnSpPr>
        <p:spPr>
          <a:xfrm rot="5400000">
            <a:off x="8444270" y="1346558"/>
            <a:ext cx="813707" cy="1095842"/>
          </a:xfrm>
          <a:prstGeom prst="bent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6" idx="2"/>
            <a:endCxn id="21" idx="0"/>
          </p:cNvCxnSpPr>
          <p:nvPr/>
        </p:nvCxnSpPr>
        <p:spPr>
          <a:xfrm rot="16200000" flipH="1">
            <a:off x="9512705" y="1373965"/>
            <a:ext cx="819774" cy="10470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750736" y="2380373"/>
            <a:ext cx="151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主体存储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9920978" y="2415688"/>
            <a:ext cx="151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计算副本</a:t>
            </a:r>
          </a:p>
        </p:txBody>
      </p:sp>
      <p:grpSp>
        <p:nvGrpSpPr>
          <p:cNvPr id="39" name="组合 5"/>
          <p:cNvGrpSpPr/>
          <p:nvPr/>
        </p:nvGrpSpPr>
        <p:grpSpPr>
          <a:xfrm>
            <a:off x="7343551" y="3269333"/>
            <a:ext cx="1919300" cy="570958"/>
            <a:chOff x="888096" y="1000203"/>
            <a:chExt cx="4259825" cy="944066"/>
          </a:xfrm>
        </p:grpSpPr>
        <p:sp>
          <p:nvSpPr>
            <p:cNvPr id="40" name="矩形 39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45" name="组合 5"/>
          <p:cNvGrpSpPr/>
          <p:nvPr/>
        </p:nvGrpSpPr>
        <p:grpSpPr>
          <a:xfrm>
            <a:off x="9472892" y="3266006"/>
            <a:ext cx="1919300" cy="570958"/>
            <a:chOff x="888096" y="1000203"/>
            <a:chExt cx="4259825" cy="944066"/>
          </a:xfrm>
        </p:grpSpPr>
        <p:sp>
          <p:nvSpPr>
            <p:cNvPr id="46" name="矩形 4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cxnSp>
        <p:nvCxnSpPr>
          <p:cNvPr id="37" name="肘形连接符 36"/>
          <p:cNvCxnSpPr>
            <a:endCxn id="40" idx="0"/>
          </p:cNvCxnSpPr>
          <p:nvPr/>
        </p:nvCxnSpPr>
        <p:spPr>
          <a:xfrm rot="5400000">
            <a:off x="8067583" y="3061189"/>
            <a:ext cx="468063" cy="3177"/>
          </a:xfrm>
          <a:prstGeom prst="bent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5" idx="2"/>
            <a:endCxn id="46" idx="0"/>
          </p:cNvCxnSpPr>
          <p:nvPr/>
        </p:nvCxnSpPr>
        <p:spPr>
          <a:xfrm rot="16200000" flipH="1">
            <a:off x="9133916" y="1998032"/>
            <a:ext cx="464736" cy="2126164"/>
          </a:xfrm>
          <a:prstGeom prst="bent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7718297" y="3379103"/>
            <a:ext cx="151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磁盘存储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9284413" y="3363967"/>
            <a:ext cx="218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中间（内存）存储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66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219303" y="220133"/>
            <a:ext cx="5381897" cy="572346"/>
          </a:xfrm>
        </p:spPr>
        <p:txBody>
          <a:bodyPr/>
          <a:lstStyle/>
          <a:p>
            <a:pPr algn="ctr"/>
            <a:r>
              <a:rPr lang="zh-CN" altLang="en-US" sz="2800" dirty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内存</a:t>
            </a:r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存储（节点和边的数据结构）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  <p:grpSp>
        <p:nvGrpSpPr>
          <p:cNvPr id="5" name="组 63"/>
          <p:cNvGrpSpPr/>
          <p:nvPr/>
        </p:nvGrpSpPr>
        <p:grpSpPr>
          <a:xfrm>
            <a:off x="416894" y="65686"/>
            <a:ext cx="2821577" cy="2058082"/>
            <a:chOff x="558800" y="781776"/>
            <a:chExt cx="2895600" cy="1562100"/>
          </a:xfrm>
        </p:grpSpPr>
        <p:sp>
          <p:nvSpPr>
            <p:cNvPr id="6" name="矩形 5"/>
            <p:cNvSpPr/>
            <p:nvPr/>
          </p:nvSpPr>
          <p:spPr>
            <a:xfrm>
              <a:off x="558800" y="781776"/>
              <a:ext cx="2895600" cy="15621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7" name="组 65"/>
            <p:cNvGrpSpPr/>
            <p:nvPr/>
          </p:nvGrpSpPr>
          <p:grpSpPr>
            <a:xfrm>
              <a:off x="716867" y="988832"/>
              <a:ext cx="2700211" cy="1352554"/>
              <a:chOff x="5611501" y="782482"/>
              <a:chExt cx="2215862" cy="1352554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5611501" y="782482"/>
                <a:ext cx="1097800" cy="2336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"/>
                  </a:rPr>
                  <a:t>Node</a:t>
                </a:r>
                <a:r>
                  <a:rPr lang="zh-CN" alt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"/>
                  </a:rPr>
                  <a:t>数据结构</a:t>
                </a:r>
                <a:endParaRPr lang="zh-CN" altLang="en-US" sz="1400" b="1" dirty="0">
                  <a:solidFill>
                    <a:schemeClr val="accent2">
                      <a:lumMod val="75000"/>
                    </a:schemeClr>
                  </a:solidFill>
                  <a:latin typeface="Segoe UI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611501" y="1022785"/>
                <a:ext cx="2215862" cy="11122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Node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采用定长字段，字段长度为</a:t>
                </a: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9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。</a:t>
                </a:r>
                <a:endParaRPr lang="en-US" altLang="zh-CN" sz="1400" dirty="0" smtClean="0">
                  <a:latin typeface="微软雅黑" charset="0"/>
                  <a:ea typeface="微软雅黑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inUse:1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字节</a:t>
                </a:r>
                <a:endParaRPr lang="en-US" altLang="zh-CN" sz="1400" dirty="0" smtClean="0">
                  <a:latin typeface="微软雅黑" charset="0"/>
                  <a:ea typeface="微软雅黑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400" dirty="0" err="1" smtClean="0">
                    <a:latin typeface="微软雅黑" charset="0"/>
                    <a:ea typeface="微软雅黑" charset="0"/>
                  </a:rPr>
                  <a:t>nextRelId</a:t>
                </a: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: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下一条关系</a:t>
                </a:r>
                <a:endParaRPr lang="en-US" altLang="zh-CN" sz="1400" dirty="0" smtClean="0">
                  <a:latin typeface="微软雅黑" charset="0"/>
                  <a:ea typeface="微软雅黑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400" dirty="0" err="1" smtClean="0">
                    <a:latin typeface="微软雅黑" charset="0"/>
                    <a:ea typeface="微软雅黑" charset="0"/>
                  </a:rPr>
                  <a:t>nextPropId</a:t>
                </a: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: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下一个属性</a:t>
                </a:r>
                <a:endParaRPr lang="zh-CN" altLang="en-US" sz="1400" dirty="0">
                  <a:latin typeface="微软雅黑" charset="0"/>
                  <a:ea typeface="微软雅黑" charset="0"/>
                </a:endParaRPr>
              </a:p>
            </p:txBody>
          </p:sp>
        </p:grpSp>
      </p:grpSp>
      <p:grpSp>
        <p:nvGrpSpPr>
          <p:cNvPr id="10" name="组 63"/>
          <p:cNvGrpSpPr/>
          <p:nvPr/>
        </p:nvGrpSpPr>
        <p:grpSpPr>
          <a:xfrm>
            <a:off x="416893" y="2287010"/>
            <a:ext cx="2821578" cy="4613395"/>
            <a:chOff x="558800" y="696021"/>
            <a:chExt cx="2895600" cy="1645069"/>
          </a:xfrm>
        </p:grpSpPr>
        <p:sp>
          <p:nvSpPr>
            <p:cNvPr id="11" name="矩形 10"/>
            <p:cNvSpPr/>
            <p:nvPr/>
          </p:nvSpPr>
          <p:spPr>
            <a:xfrm>
              <a:off x="558800" y="696021"/>
              <a:ext cx="2895600" cy="15621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12" name="组 65"/>
            <p:cNvGrpSpPr/>
            <p:nvPr/>
          </p:nvGrpSpPr>
          <p:grpSpPr>
            <a:xfrm>
              <a:off x="696743" y="778990"/>
              <a:ext cx="2700211" cy="1562100"/>
              <a:chOff x="5594987" y="572640"/>
              <a:chExt cx="2215862" cy="15621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5594987" y="572640"/>
                <a:ext cx="1059083" cy="109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"/>
                  </a:rPr>
                  <a:t>Edge</a:t>
                </a:r>
                <a:r>
                  <a:rPr lang="zh-CN" alt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"/>
                  </a:rPr>
                  <a:t>数据结构</a:t>
                </a:r>
                <a:endParaRPr lang="zh-CN" altLang="en-US" sz="1400" b="1" dirty="0">
                  <a:solidFill>
                    <a:schemeClr val="accent2">
                      <a:lumMod val="75000"/>
                    </a:schemeClr>
                  </a:solidFill>
                  <a:latin typeface="Segoe UI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594987" y="690482"/>
                <a:ext cx="2215862" cy="14442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inUse:1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字节</a:t>
                </a:r>
                <a:endParaRPr lang="en-US" altLang="zh-CN" sz="1400" dirty="0" smtClean="0">
                  <a:latin typeface="微软雅黑" charset="0"/>
                  <a:ea typeface="微软雅黑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400" dirty="0" err="1" smtClean="0">
                    <a:latin typeface="微软雅黑" charset="0"/>
                    <a:ea typeface="微软雅黑" charset="0"/>
                  </a:rPr>
                  <a:t>firstNode</a:t>
                </a: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: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头节点地址</a:t>
                </a:r>
                <a:endParaRPr lang="en-US" altLang="zh-CN" sz="1400" dirty="0" smtClean="0">
                  <a:latin typeface="微软雅黑" charset="0"/>
                  <a:ea typeface="微软雅黑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400" dirty="0" err="1" smtClean="0">
                    <a:latin typeface="微软雅黑" charset="0"/>
                    <a:ea typeface="微软雅黑" charset="0"/>
                  </a:rPr>
                  <a:t>secondNode</a:t>
                </a: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: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尾节点地址</a:t>
                </a:r>
                <a:endParaRPr lang="en-US" altLang="zh-CN" sz="1400" dirty="0" smtClean="0">
                  <a:latin typeface="微软雅黑" charset="0"/>
                  <a:ea typeface="微软雅黑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400" dirty="0" err="1" smtClean="0">
                    <a:latin typeface="微软雅黑" charset="0"/>
                    <a:ea typeface="微软雅黑" charset="0"/>
                  </a:rPr>
                  <a:t>relationshipType</a:t>
                </a: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: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1400" dirty="0" err="1" smtClean="0">
                    <a:latin typeface="微软雅黑" charset="0"/>
                    <a:ea typeface="微软雅黑" charset="0"/>
                  </a:rPr>
                  <a:t>firstPrevRelId</a:t>
                </a: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: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头节点上一条关系</a:t>
                </a:r>
                <a:endParaRPr lang="en-US" altLang="zh-CN" sz="1400" dirty="0" smtClean="0">
                  <a:latin typeface="微软雅黑" charset="0"/>
                  <a:ea typeface="微软雅黑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400" dirty="0" err="1" smtClean="0">
                    <a:latin typeface="微软雅黑" charset="0"/>
                    <a:ea typeface="微软雅黑" charset="0"/>
                  </a:rPr>
                  <a:t>firstNextRelId</a:t>
                </a: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: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头节点下一条关系</a:t>
                </a:r>
                <a:endParaRPr lang="en-US" altLang="zh-CN" sz="1400" dirty="0" smtClean="0">
                  <a:latin typeface="微软雅黑" charset="0"/>
                  <a:ea typeface="微软雅黑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400" dirty="0" err="1" smtClean="0">
                    <a:latin typeface="微软雅黑" charset="0"/>
                    <a:ea typeface="微软雅黑" charset="0"/>
                  </a:rPr>
                  <a:t>secondPrevRelId</a:t>
                </a: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: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尾节点上一条关系</a:t>
                </a:r>
                <a:endParaRPr lang="en-US" altLang="zh-CN" sz="1400" dirty="0" smtClean="0">
                  <a:latin typeface="微软雅黑" charset="0"/>
                  <a:ea typeface="微软雅黑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400" dirty="0" err="1" smtClean="0">
                    <a:latin typeface="微软雅黑" charset="0"/>
                    <a:ea typeface="微软雅黑" charset="0"/>
                  </a:rPr>
                  <a:t>secondNextRelId</a:t>
                </a: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: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尾节点下一条关系</a:t>
                </a:r>
                <a:endParaRPr lang="en-US" altLang="zh-CN" sz="1400" dirty="0" smtClean="0">
                  <a:latin typeface="微软雅黑" charset="0"/>
                  <a:ea typeface="微软雅黑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400" dirty="0" err="1" smtClean="0">
                    <a:latin typeface="微软雅黑" charset="0"/>
                    <a:ea typeface="微软雅黑" charset="0"/>
                  </a:rPr>
                  <a:t>nextPropId</a:t>
                </a: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: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下一条属性</a:t>
                </a:r>
                <a:endParaRPr lang="zh-CN" altLang="en-US" sz="1400" dirty="0">
                  <a:latin typeface="微软雅黑" charset="0"/>
                  <a:ea typeface="微软雅黑" charset="0"/>
                </a:endParaRPr>
              </a:p>
            </p:txBody>
          </p:sp>
        </p:grp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610" y="4376057"/>
            <a:ext cx="8458200" cy="201204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609" y="858948"/>
            <a:ext cx="8458200" cy="3583578"/>
          </a:xfrm>
          <a:prstGeom prst="rect">
            <a:avLst/>
          </a:prstGeom>
        </p:spPr>
      </p:pic>
      <p:grpSp>
        <p:nvGrpSpPr>
          <p:cNvPr id="17" name="组 63"/>
          <p:cNvGrpSpPr/>
          <p:nvPr/>
        </p:nvGrpSpPr>
        <p:grpSpPr>
          <a:xfrm>
            <a:off x="8190411" y="833909"/>
            <a:ext cx="2821577" cy="1928144"/>
            <a:chOff x="558800" y="781776"/>
            <a:chExt cx="2895600" cy="1562100"/>
          </a:xfrm>
        </p:grpSpPr>
        <p:sp>
          <p:nvSpPr>
            <p:cNvPr id="18" name="矩形 17"/>
            <p:cNvSpPr/>
            <p:nvPr/>
          </p:nvSpPr>
          <p:spPr>
            <a:xfrm>
              <a:off x="558800" y="781776"/>
              <a:ext cx="2895600" cy="15621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19" name="组 65"/>
            <p:cNvGrpSpPr/>
            <p:nvPr/>
          </p:nvGrpSpPr>
          <p:grpSpPr>
            <a:xfrm>
              <a:off x="716867" y="988832"/>
              <a:ext cx="2700211" cy="1200602"/>
              <a:chOff x="5611501" y="782482"/>
              <a:chExt cx="2215862" cy="1200602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5611501" y="782482"/>
                <a:ext cx="1309260" cy="249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accent2">
                        <a:lumMod val="75000"/>
                      </a:schemeClr>
                    </a:solidFill>
                    <a:latin typeface="Segoe UI"/>
                  </a:rPr>
                  <a:t>Property</a:t>
                </a:r>
                <a:r>
                  <a:rPr lang="zh-CN" alt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"/>
                  </a:rPr>
                  <a:t>数据结构</a:t>
                </a:r>
                <a:endParaRPr lang="zh-CN" altLang="en-US" sz="1400" b="1" dirty="0">
                  <a:solidFill>
                    <a:schemeClr val="accent2">
                      <a:lumMod val="75000"/>
                    </a:schemeClr>
                  </a:solidFill>
                  <a:latin typeface="Segoe UI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611501" y="1022785"/>
                <a:ext cx="2215862" cy="9602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inUse:1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字节</a:t>
                </a:r>
                <a:endParaRPr lang="en-US" altLang="zh-CN" sz="1400" dirty="0" smtClean="0">
                  <a:latin typeface="微软雅黑" charset="0"/>
                  <a:ea typeface="微软雅黑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400" dirty="0" err="1" smtClean="0">
                    <a:latin typeface="微软雅黑" charset="0"/>
                    <a:ea typeface="微软雅黑" charset="0"/>
                  </a:rPr>
                  <a:t>nextRelId</a:t>
                </a: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: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属性</a:t>
                </a: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key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1400" dirty="0" err="1" smtClean="0">
                    <a:latin typeface="微软雅黑" charset="0"/>
                    <a:ea typeface="微软雅黑" charset="0"/>
                  </a:rPr>
                  <a:t>propBlock</a:t>
                </a: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: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属性值</a:t>
                </a:r>
                <a:endParaRPr lang="en-US" altLang="zh-CN" sz="1400" dirty="0" smtClean="0">
                  <a:latin typeface="微软雅黑" charset="0"/>
                  <a:ea typeface="微软雅黑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400" dirty="0" err="1" smtClean="0">
                    <a:latin typeface="微软雅黑" charset="0"/>
                    <a:ea typeface="微软雅黑" charset="0"/>
                  </a:rPr>
                  <a:t>nextPropId</a:t>
                </a: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: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下一个属性</a:t>
                </a: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id</a:t>
                </a:r>
                <a:endParaRPr lang="zh-CN" altLang="en-US" sz="1400" dirty="0">
                  <a:latin typeface="微软雅黑" charset="0"/>
                  <a:ea typeface="微软雅黑" charset="0"/>
                </a:endParaRPr>
              </a:p>
            </p:txBody>
          </p:sp>
        </p:grpSp>
      </p:grpSp>
      <p:sp>
        <p:nvSpPr>
          <p:cNvPr id="24" name="文本占位符 1"/>
          <p:cNvSpPr txBox="1">
            <a:spLocks/>
          </p:cNvSpPr>
          <p:nvPr/>
        </p:nvSpPr>
        <p:spPr>
          <a:xfrm>
            <a:off x="9667434" y="207243"/>
            <a:ext cx="2127376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mtClean="0"/>
              <a:t>PART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TWO</a:t>
            </a:r>
            <a:r>
              <a:rPr kumimoji="1" lang="zh-CN" altLang="en-US" smtClean="0"/>
              <a:t> 研究内容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25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4136</TotalTime>
  <Words>2289</Words>
  <Application>Microsoft Office PowerPoint</Application>
  <PresentationFormat>宽屏</PresentationFormat>
  <Paragraphs>298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8" baseType="lpstr">
      <vt:lpstr>华文楷体</vt:lpstr>
      <vt:lpstr>宋体</vt:lpstr>
      <vt:lpstr>Microsoft YaHei</vt:lpstr>
      <vt:lpstr>Microsoft YaHei</vt:lpstr>
      <vt:lpstr>Arial</vt:lpstr>
      <vt:lpstr>Calibri</vt:lpstr>
      <vt:lpstr>Cambria Math</vt:lpstr>
      <vt:lpstr>Century Gothic</vt:lpstr>
      <vt:lpstr>Courier New</vt:lpstr>
      <vt:lpstr>Segoe UI</vt:lpstr>
      <vt:lpstr>Segoe UI Light</vt:lpstr>
      <vt:lpstr>Times New Roman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Windows 用户</cp:lastModifiedBy>
  <cp:revision>142</cp:revision>
  <dcterms:created xsi:type="dcterms:W3CDTF">2015-08-18T02:51:41Z</dcterms:created>
  <dcterms:modified xsi:type="dcterms:W3CDTF">2018-01-17T07:49:03Z</dcterms:modified>
  <cp:category/>
</cp:coreProperties>
</file>