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60" r:id="rId6"/>
    <p:sldId id="262" r:id="rId7"/>
    <p:sldId id="284" r:id="rId8"/>
    <p:sldId id="264" r:id="rId9"/>
    <p:sldId id="266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316" r:id="rId23"/>
    <p:sldId id="312" r:id="rId24"/>
    <p:sldId id="323" r:id="rId25"/>
    <p:sldId id="326" r:id="rId26"/>
    <p:sldId id="317" r:id="rId27"/>
    <p:sldId id="318" r:id="rId28"/>
    <p:sldId id="319" r:id="rId29"/>
    <p:sldId id="324" r:id="rId30"/>
    <p:sldId id="325" r:id="rId31"/>
    <p:sldId id="320" r:id="rId32"/>
    <p:sldId id="321" r:id="rId33"/>
    <p:sldId id="322" r:id="rId34"/>
    <p:sldId id="327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5" autoAdjust="0"/>
    <p:restoredTop sz="93819"/>
  </p:normalViewPr>
  <p:slideViewPr>
    <p:cSldViewPr snapToGrid="0" snapToObjects="1">
      <p:cViewPr varScale="1">
        <p:scale>
          <a:sx n="69" d="100"/>
          <a:sy n="69" d="100"/>
        </p:scale>
        <p:origin x="6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669183"/>
            <a:ext cx="2294080" cy="510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赵炳</a:t>
            </a:r>
            <a:endParaRPr lang="zh-CN" altLang="en-US" sz="2800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遍历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5" y="883153"/>
            <a:ext cx="8293100" cy="5259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51611" y="309033"/>
            <a:ext cx="90042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存储（遍历方式）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7" name="组 65"/>
          <p:cNvGrpSpPr/>
          <p:nvPr/>
        </p:nvGrpSpPr>
        <p:grpSpPr>
          <a:xfrm>
            <a:off x="9304634" y="883153"/>
            <a:ext cx="2631183" cy="1215679"/>
            <a:chOff x="7762797" y="912038"/>
            <a:chExt cx="2215862" cy="852946"/>
          </a:xfrm>
        </p:grpSpPr>
        <p:sp>
          <p:nvSpPr>
            <p:cNvPr id="8" name="矩形 7"/>
            <p:cNvSpPr/>
            <p:nvPr/>
          </p:nvSpPr>
          <p:spPr>
            <a:xfrm>
              <a:off x="7762797" y="912038"/>
              <a:ext cx="1321896" cy="259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Segoe UI"/>
                </a:rPr>
                <a:t>图的遍历方式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Segoe UI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62797" y="1155171"/>
              <a:ext cx="2215862" cy="609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查找节点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B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的所有关系：</a:t>
              </a:r>
              <a:endParaRPr lang="en-US" altLang="zh-CN" sz="1400" dirty="0" smtClean="0"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R1,R3,R4,R5</a:t>
              </a:r>
            </a:p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98700" y="220133"/>
            <a:ext cx="83057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</a:t>
            </a:r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BigTable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模型）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310" y="4759982"/>
            <a:ext cx="2189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使用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BigTable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的好处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908536"/>
            <a:ext cx="10368525" cy="3665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57310" y="5101014"/>
            <a:ext cx="902247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表都是行的集合，每一行都由一个唯一主键标识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</a:t>
            </a:r>
            <a:r>
              <a:rPr lang="zh-CN" altLang="zh-CN" sz="1400" dirty="0"/>
              <a:t>行由任意有限大小的单元（</a:t>
            </a:r>
            <a:r>
              <a:rPr lang="en-US" altLang="zh-CN" sz="1400" dirty="0"/>
              <a:t>cell</a:t>
            </a:r>
            <a:r>
              <a:rPr lang="zh-CN" altLang="zh-CN" sz="1400" dirty="0"/>
              <a:t>）组成，每个单元由一个列（</a:t>
            </a:r>
            <a:r>
              <a:rPr lang="en-US" altLang="zh-CN" sz="1400" dirty="0"/>
              <a:t>column</a:t>
            </a:r>
            <a:r>
              <a:rPr lang="zh-CN" altLang="zh-CN" sz="1400" dirty="0"/>
              <a:t>）和值（</a:t>
            </a:r>
            <a:r>
              <a:rPr lang="en-US" altLang="zh-CN" sz="1400" dirty="0"/>
              <a:t>value</a:t>
            </a:r>
            <a:r>
              <a:rPr lang="zh-CN" altLang="zh-CN" sz="1400" dirty="0"/>
              <a:t>）组成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 err="1"/>
              <a:t>BagTable</a:t>
            </a:r>
            <a:r>
              <a:rPr lang="zh-CN" altLang="zh-CN" sz="1400" dirty="0"/>
              <a:t>存储模型下，每行都支持大量的单元格，并且这些单元格不用像在关系数据库中那样需要预先定义。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磁盘存储（边和属性存储结构）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97316"/>
            <a:ext cx="9441903" cy="2494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7257" y="4180114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边和属性的存储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2751" y="4549446"/>
            <a:ext cx="897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顶点的邻接边和属性都作为一个单独的单元存储在以这个顶点</a:t>
            </a:r>
            <a:r>
              <a:rPr lang="en-US" altLang="zh-CN" sz="1400" dirty="0"/>
              <a:t>id</a:t>
            </a:r>
            <a:r>
              <a:rPr lang="zh-CN" altLang="zh-CN" sz="1400" dirty="0"/>
              <a:t>为键的行中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单元都被划分为两部分，</a:t>
            </a:r>
            <a:r>
              <a:rPr lang="en-US" altLang="zh-CN" sz="1400" dirty="0"/>
              <a:t>column</a:t>
            </a:r>
            <a:r>
              <a:rPr lang="zh-CN" altLang="zh-CN" sz="1400" dirty="0"/>
              <a:t>和</a:t>
            </a:r>
            <a:r>
              <a:rPr lang="en-US" altLang="zh-CN" sz="1400" dirty="0"/>
              <a:t>value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Edge</a:t>
            </a:r>
            <a:r>
              <a:rPr lang="zh-CN" altLang="zh-CN" sz="1400" dirty="0"/>
              <a:t>的存储单元中，</a:t>
            </a:r>
            <a:r>
              <a:rPr lang="en-US" altLang="zh-CN" sz="1400" dirty="0"/>
              <a:t>column</a:t>
            </a:r>
            <a:r>
              <a:rPr lang="zh-CN" altLang="zh-CN" sz="1400" dirty="0"/>
              <a:t>是由</a:t>
            </a:r>
            <a:r>
              <a:rPr lang="en-US" altLang="zh-CN" sz="1400" dirty="0"/>
              <a:t>label </a:t>
            </a:r>
            <a:r>
              <a:rPr lang="en-US" altLang="zh-CN" sz="1400" dirty="0" err="1"/>
              <a:t>id&amp;direction</a:t>
            </a:r>
            <a:r>
              <a:rPr lang="zh-CN" altLang="zh-CN" sz="1400" dirty="0"/>
              <a:t>，</a:t>
            </a:r>
            <a:r>
              <a:rPr lang="en-US" altLang="zh-CN" sz="1400" dirty="0"/>
              <a:t>sort key</a:t>
            </a:r>
            <a:r>
              <a:rPr lang="zh-CN" altLang="zh-CN" sz="1400" dirty="0"/>
              <a:t>，</a:t>
            </a:r>
            <a:r>
              <a:rPr lang="en-US" altLang="zh-CN" sz="1400" dirty="0"/>
              <a:t>adjacent vertex id</a:t>
            </a:r>
            <a:r>
              <a:rPr lang="zh-CN" altLang="zh-CN" sz="1400" dirty="0"/>
              <a:t>，</a:t>
            </a:r>
            <a:r>
              <a:rPr lang="en-US" altLang="zh-CN" sz="1400" dirty="0"/>
              <a:t>edge id</a:t>
            </a:r>
            <a:r>
              <a:rPr lang="zh-CN" altLang="zh-CN" sz="1400" dirty="0"/>
              <a:t>等四部分组成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组成。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endParaRPr lang="zh-CN" altLang="en-US" sz="1400" dirty="0" smtClean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5277055" y="899652"/>
            <a:ext cx="249862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787445" y="899652"/>
            <a:ext cx="233556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1100" y="1397000"/>
            <a:ext cx="12954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vertexid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124200" y="1397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edge1:timestamp1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460999" y="1397000"/>
            <a:ext cx="2104923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24200" y="24003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461000" y="24003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property1:timestamp2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958398" y="899652"/>
            <a:ext cx="2247486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11500" y="3429000"/>
            <a:ext cx="18288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edge1:timestamp3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61000" y="3429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property1:timestamp3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461000" y="4445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property1:timestamp4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6" idx="2"/>
            <a:endCxn id="8" idx="0"/>
          </p:cNvCxnSpPr>
          <p:nvPr/>
        </p:nvCxnSpPr>
        <p:spPr>
          <a:xfrm flipH="1">
            <a:off x="4025900" y="2971800"/>
            <a:ext cx="63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513461" y="2971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1" idx="0"/>
          </p:cNvCxnSpPr>
          <p:nvPr/>
        </p:nvCxnSpPr>
        <p:spPr>
          <a:xfrm>
            <a:off x="6513461" y="400050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6" idx="0"/>
          </p:cNvCxnSpPr>
          <p:nvPr/>
        </p:nvCxnSpPr>
        <p:spPr>
          <a:xfrm>
            <a:off x="4032250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7" idx="0"/>
          </p:cNvCxnSpPr>
          <p:nvPr/>
        </p:nvCxnSpPr>
        <p:spPr>
          <a:xfrm>
            <a:off x="6513461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标注 69"/>
          <p:cNvSpPr/>
          <p:nvPr/>
        </p:nvSpPr>
        <p:spPr>
          <a:xfrm>
            <a:off x="501445" y="4432300"/>
            <a:ext cx="1975055" cy="744384"/>
          </a:xfrm>
          <a:prstGeom prst="wedgeRectCallout">
            <a:avLst>
              <a:gd name="adj1" fmla="val 127460"/>
              <a:gd name="adj2" fmla="val -1084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37419" y="458674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删除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edge1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74091" y="4445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edge2:timestamp4</a:t>
            </a:r>
            <a:endParaRPr lang="zh-CN" altLang="en-US" sz="1400" dirty="0"/>
          </a:p>
        </p:txBody>
      </p:sp>
      <p:sp>
        <p:nvSpPr>
          <p:cNvPr id="73" name="矩形标注 72"/>
          <p:cNvSpPr/>
          <p:nvPr/>
        </p:nvSpPr>
        <p:spPr>
          <a:xfrm>
            <a:off x="9791293" y="5571582"/>
            <a:ext cx="1975055" cy="744384"/>
          </a:xfrm>
          <a:prstGeom prst="wedgeRectCallout">
            <a:avLst>
              <a:gd name="adj1" fmla="val -84612"/>
              <a:gd name="adj2" fmla="val -1283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磁盘存储（多版本边和属性的存储）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963760" y="574687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增加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edge2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圆角矩形标注 88"/>
          <p:cNvSpPr/>
          <p:nvPr/>
        </p:nvSpPr>
        <p:spPr>
          <a:xfrm>
            <a:off x="8436077" y="899652"/>
            <a:ext cx="3330271" cy="1786398"/>
          </a:xfrm>
          <a:prstGeom prst="wedgeRoundRectCallout">
            <a:avLst>
              <a:gd name="adj1" fmla="val -79290"/>
              <a:gd name="adj2" fmla="val 5259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580697" y="1221085"/>
            <a:ext cx="32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Timestamp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是时间区间，并不是精确到毫秒的时间戳。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比如以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分钟作为单位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6" y="784748"/>
            <a:ext cx="7156236" cy="508511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400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period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Date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𝑝𝑒𝑟𝑖𝑜𝑑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diff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present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  <a:blipFill>
                <a:blip r:embed="rId3"/>
                <a:stretch>
                  <a:fillRect l="-300" t="-261" b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kern="0">
                        <a:solidFill>
                          <a:srgbClr val="FF8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n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55270"/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}</a:t>
                </a: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  <a:blipFill>
                <a:blip r:embed="rId4"/>
                <a:stretch>
                  <a:fillRect l="-388" t="-244" b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41025"/>
              </p:ext>
            </p:extLst>
          </p:nvPr>
        </p:nvGraphicFramePr>
        <p:xfrm>
          <a:off x="737417" y="835307"/>
          <a:ext cx="9129254" cy="399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677">
                  <a:extLst>
                    <a:ext uri="{9D8B030D-6E8A-4147-A177-3AD203B41FA5}">
                      <a16:colId xmlns:a16="http://schemas.microsoft.com/office/drawing/2014/main" val="1291663779"/>
                    </a:ext>
                  </a:extLst>
                </a:gridCol>
                <a:gridCol w="2492082">
                  <a:extLst>
                    <a:ext uri="{9D8B030D-6E8A-4147-A177-3AD203B41FA5}">
                      <a16:colId xmlns:a16="http://schemas.microsoft.com/office/drawing/2014/main" val="3494953018"/>
                    </a:ext>
                  </a:extLst>
                </a:gridCol>
                <a:gridCol w="2211490">
                  <a:extLst>
                    <a:ext uri="{9D8B030D-6E8A-4147-A177-3AD203B41FA5}">
                      <a16:colId xmlns:a16="http://schemas.microsoft.com/office/drawing/2014/main" val="543660775"/>
                    </a:ext>
                  </a:extLst>
                </a:gridCol>
                <a:gridCol w="2642005">
                  <a:extLst>
                    <a:ext uri="{9D8B030D-6E8A-4147-A177-3AD203B41FA5}">
                      <a16:colId xmlns:a16="http://schemas.microsoft.com/office/drawing/2014/main" val="3287350281"/>
                    </a:ext>
                  </a:extLst>
                </a:gridCol>
              </a:tblGrid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Rowkey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ColumnFamily:Index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ColumnFamily:Edge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ColumnFamily:Property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980465279"/>
                  </a:ext>
                </a:extLst>
              </a:tr>
              <a:tr h="55107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timestamp1-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vertexid1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/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gridSpan="2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62200"/>
                  </a:ext>
                </a:extLst>
              </a:tr>
              <a:tr h="577221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76"/>
                  </a:ext>
                </a:extLst>
              </a:tr>
              <a:tr h="54437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7267"/>
                  </a:ext>
                </a:extLst>
              </a:tr>
              <a:tr h="62951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timestamp2-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9772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3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424337007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property1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1954053901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edge1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358261565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7417" y="5151863"/>
            <a:ext cx="22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改造重点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493" y="5620215"/>
            <a:ext cx="901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使用了索引优化技术，利用</a:t>
            </a:r>
            <a:r>
              <a:rPr kumimoji="1" lang="en-US" altLang="zh-CN" dirty="0" err="1" smtClean="0"/>
              <a:t>timestamp+vertexid</a:t>
            </a:r>
            <a:r>
              <a:rPr kumimoji="1" lang="zh-CN" altLang="en-US" dirty="0" smtClean="0"/>
              <a:t>的方式设计索引的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，存储的时候将索引的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排序，同时间的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会聚集在一起。按时间区间可以快速检索。</a:t>
            </a:r>
            <a:endParaRPr kumimoji="1"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3804" y="794266"/>
            <a:ext cx="2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计算副本的存储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3804" y="3787841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3804" y="1737055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顶点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794266"/>
            <a:ext cx="7914730" cy="54006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731405" y="2106387"/>
            <a:ext cx="2720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分区包含顶点信息和边分区的路由表。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在计算过程中边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需要顶点数据时，顶点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会根据路由表将顶点数据发送到边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分区。</a:t>
            </a:r>
            <a:endParaRPr kumimoji="1"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8731405" y="4159341"/>
            <a:ext cx="27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分区包含边的信息，以及两端点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。</a:t>
            </a:r>
            <a:endParaRPr kumimoji="1" lang="zh-CN" altLang="en-US" sz="1400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计算副本存储（顶点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分区和边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4" y="992458"/>
            <a:ext cx="7643622" cy="4860493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83804" y="1168400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主体存储和计算副本的通信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3804" y="2095500"/>
            <a:ext cx="3201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收到计算任务，会向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导出计算所需的数据。向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提交计算任务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中取出计算任务，然后从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读入</a:t>
            </a:r>
            <a:r>
              <a:rPr lang="zh-CN" altLang="en-US" sz="1400" dirty="0" smtClean="0"/>
              <a:t>数据。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计算结束后会向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返回计算完成信息。同时将计算结果写回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中读取计算完成消息，然后从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中拉取计算结果。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主体存储和计算副本通信模型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3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同步通信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5" y="1308100"/>
            <a:ext cx="8166509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并行计算框架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主要由一个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和若干个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组成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存储着</a:t>
            </a:r>
            <a:r>
              <a:rPr lang="zh-CN" altLang="en-US" sz="1400" dirty="0" smtClean="0"/>
              <a:t>大图</a:t>
            </a:r>
            <a:r>
              <a:rPr lang="zh-CN" altLang="en-US" sz="1400" dirty="0" smtClean="0"/>
              <a:t>分割后的子图在本机</a:t>
            </a:r>
            <a:r>
              <a:rPr lang="zh-CN" altLang="en-US" sz="1400" dirty="0" smtClean="0"/>
              <a:t>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计算</a:t>
            </a:r>
            <a:r>
              <a:rPr lang="zh-CN" altLang="en-US" sz="1400" dirty="0" smtClean="0"/>
              <a:t>过程中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会先各自进行本地</a:t>
            </a:r>
            <a:r>
              <a:rPr lang="zh-CN" altLang="en-US" sz="1400" dirty="0" smtClean="0"/>
              <a:t>计算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各个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节点计算完成之后再进行整体同步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分布式动态图算法并行框架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bsp详细计算模型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3" y="698500"/>
            <a:ext cx="8244349" cy="54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40799" y="1308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0799" y="19050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大图以边分割的方式分割成不同的子图，存放在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上，每个被分割的边会在不同的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上各保存一份。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分布式动态图算法边分割并行模型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3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328764" y="4167892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选题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背景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328763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003495" y="4180985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内容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003495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686279" y="4167892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性能分析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6682252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150862" y="4180985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系统展示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150861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078" y="5015342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4362" y="5029808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2453" y="5015342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89414" y="5029808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51317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大图BSP详细计算模型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9" y="853480"/>
            <a:ext cx="7787148" cy="54588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大图以点分割的方式存放在不同的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上。被分割的点会在一个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</a:t>
            </a:r>
            <a:r>
              <a:rPr lang="en-US" altLang="zh-CN" sz="1400" dirty="0" err="1" smtClean="0"/>
              <a:t>MainStore</a:t>
            </a:r>
            <a:r>
              <a:rPr lang="zh-CN" altLang="en-US" sz="1400" dirty="0" smtClean="0"/>
              <a:t>，在其他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上保存一个</a:t>
            </a:r>
            <a:r>
              <a:rPr lang="en-US" altLang="zh-CN" sz="1400" dirty="0" smtClean="0"/>
              <a:t>Replica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分布式动态图算法点分隔并行模型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6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算法流程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7" y="609600"/>
            <a:ext cx="6209071" cy="60124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293100" y="13970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动态算法的重点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4200" y="2197100"/>
            <a:ext cx="3441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触发</a:t>
            </a:r>
            <a:r>
              <a:rPr lang="zh-CN" altLang="en-US" sz="1400" dirty="0" smtClean="0"/>
              <a:t>式计算，一般是从两个图快照之间的差异部分开始触发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差异</a:t>
            </a:r>
            <a:r>
              <a:rPr lang="zh-CN" altLang="en-US" sz="1400" dirty="0" smtClean="0"/>
              <a:t>化更新，发生改变（新增的）的节点往往和图中未改变的（原有的）节点更新方式不一样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衰减</a:t>
            </a:r>
            <a:r>
              <a:rPr lang="zh-CN" altLang="en-US" sz="1400" dirty="0" smtClean="0"/>
              <a:t>式传播，每个节点对周围节点的影像都有一个阈值，小于阈值则不会造成影响。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分布式动态图算法的研究与实现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增量图模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20" y="1250746"/>
            <a:ext cx="4772168" cy="45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60500" y="1149866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PageRank</a:t>
            </a:r>
            <a:r>
              <a:rPr lang="zh-CN" altLang="en-US" dirty="0" smtClean="0">
                <a:solidFill>
                  <a:schemeClr val="accent2"/>
                </a:solidFill>
              </a:rPr>
              <a:t>动态计算示例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60500" y="1816100"/>
                <a:ext cx="4368800" cy="46166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400" dirty="0"/>
                  <a:t>时刻新增了节点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，新增了边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，而且减少了节点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 smtClean="0"/>
                  <a:t>，减少</a:t>
                </a:r>
                <a:r>
                  <a:rPr lang="zh-CN" altLang="zh-CN" sz="1400" dirty="0"/>
                  <a:t>了边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 -&gt; </a:t>
                </a:r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以及边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的消失主要影响到节点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来说，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需要减去来自节点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的重要性贡献，然后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用新的重要性值和旧的重要性值比较，如果阈值大于</a:t>
                </a:r>
                <a:r>
                  <a:rPr lang="en-US" altLang="zh-CN" sz="1400" dirty="0" err="1"/>
                  <a:t>detla</a:t>
                </a:r>
                <a:r>
                  <a:rPr lang="zh-CN" altLang="zh-CN" sz="1400" dirty="0"/>
                  <a:t>则进一步将影响力传递到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 smtClean="0"/>
                  <a:t>。</a:t>
                </a: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对于</a:t>
                </a:r>
                <a:r>
                  <a:rPr lang="zh-CN" altLang="zh-CN" sz="1400" dirty="0"/>
                  <a:t>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的影响则是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将要重新划分影响力的传递，将原先传递到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的影响力也传递到</a:t>
                </a:r>
                <a:r>
                  <a:rPr lang="en-US" altLang="zh-CN" sz="1400" dirty="0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的增加和边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的增加则主要影响到节点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来说，主要是接收从节点</a:t>
                </a:r>
                <a:r>
                  <a:rPr lang="en-US" altLang="zh-CN" sz="1400" dirty="0"/>
                  <a:t>G</a:t>
                </a:r>
                <a:r>
                  <a:rPr lang="zh-CN" altLang="zh-CN" sz="1400" dirty="0"/>
                  <a:t>经由边</a:t>
                </a:r>
                <a:r>
                  <a:rPr lang="en-US" altLang="zh-CN" sz="1400" dirty="0"/>
                  <a:t>c</a:t>
                </a:r>
                <a:r>
                  <a:rPr lang="zh-CN" altLang="zh-CN" sz="1400" dirty="0"/>
                  <a:t>传递过来的影响力，变化值高于</a:t>
                </a:r>
                <a:r>
                  <a:rPr lang="en-US" altLang="zh-CN" sz="1400" dirty="0" err="1"/>
                  <a:t>detala</a:t>
                </a:r>
                <a:r>
                  <a:rPr lang="zh-CN" altLang="zh-CN" sz="1400" dirty="0"/>
                  <a:t>则要进一步传播。对于节点</a:t>
                </a:r>
                <a:r>
                  <a:rPr lang="en-US" altLang="zh-CN" sz="1400" dirty="0"/>
                  <a:t>D</a:t>
                </a:r>
                <a:r>
                  <a:rPr lang="zh-CN" altLang="zh-CN" sz="1400" dirty="0"/>
                  <a:t>来说，需要将自身的影响力传递给</a:t>
                </a:r>
                <a:r>
                  <a:rPr lang="en-US" altLang="zh-CN" sz="1400" dirty="0" smtClean="0"/>
                  <a:t>H</a:t>
                </a:r>
                <a:endParaRPr lang="zh-CN" altLang="zh-CN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1816100"/>
                <a:ext cx="4368800" cy="4616648"/>
              </a:xfrm>
              <a:prstGeom prst="rect">
                <a:avLst/>
              </a:prstGeom>
              <a:blipFill>
                <a:blip r:embed="rId3"/>
                <a:stretch>
                  <a:fillRect l="-279" r="-4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动态图算法执行过程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04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3300" y="4591566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性能指标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900" y="4960898"/>
            <a:ext cx="949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算法收敛速度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算法运行时间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算法的</a:t>
            </a:r>
            <a:r>
              <a:rPr lang="zh-CN" altLang="en-US" sz="1400" dirty="0"/>
              <a:t>准确度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03300" y="9521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实验说明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4900" y="1306337"/>
            <a:ext cx="9309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斯坦福大学的</a:t>
            </a:r>
            <a:r>
              <a:rPr lang="en-US" altLang="zh-CN" sz="1400" dirty="0"/>
              <a:t>SNAP</a:t>
            </a:r>
            <a:r>
              <a:rPr lang="zh-CN" altLang="en-US" sz="1400" dirty="0"/>
              <a:t>数据集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四个节点的集群上运行，每个计算节点的配置为</a:t>
            </a:r>
            <a:r>
              <a:rPr lang="en-US" altLang="zh-CN" sz="1400" dirty="0"/>
              <a:t>64 GB DDR3</a:t>
            </a:r>
            <a:r>
              <a:rPr lang="zh-CN" altLang="zh-CN" sz="1400" dirty="0"/>
              <a:t>内存和</a:t>
            </a:r>
            <a:r>
              <a:rPr lang="en-US" altLang="zh-CN" sz="1400" dirty="0"/>
              <a:t>3.10 GHz Intel Xeon E3-1220 v2 </a:t>
            </a:r>
            <a:r>
              <a:rPr lang="en-US" altLang="zh-CN" sz="1400" dirty="0" smtClean="0"/>
              <a:t>CPU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动态式算法和全量静态式算法比较，比较</a:t>
            </a:r>
            <a:r>
              <a:rPr lang="zh-CN" altLang="en-US" sz="1400" dirty="0" smtClean="0"/>
              <a:t>平台本文的计算平台为</a:t>
            </a:r>
            <a:r>
              <a:rPr lang="en-US" altLang="zh-CN" sz="1400" dirty="0"/>
              <a:t>Spark </a:t>
            </a:r>
            <a:r>
              <a:rPr lang="en-US" altLang="zh-CN" sz="1400" dirty="0" err="1"/>
              <a:t>GraphX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49281"/>
              </p:ext>
            </p:extLst>
          </p:nvPr>
        </p:nvGraphicFramePr>
        <p:xfrm>
          <a:off x="1219198" y="2220036"/>
          <a:ext cx="9194802" cy="218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146">
                  <a:extLst>
                    <a:ext uri="{9D8B030D-6E8A-4147-A177-3AD203B41FA5}">
                      <a16:colId xmlns:a16="http://schemas.microsoft.com/office/drawing/2014/main" val="2772691253"/>
                    </a:ext>
                  </a:extLst>
                </a:gridCol>
                <a:gridCol w="2298146">
                  <a:extLst>
                    <a:ext uri="{9D8B030D-6E8A-4147-A177-3AD203B41FA5}">
                      <a16:colId xmlns:a16="http://schemas.microsoft.com/office/drawing/2014/main" val="3211520111"/>
                    </a:ext>
                  </a:extLst>
                </a:gridCol>
                <a:gridCol w="2299255">
                  <a:extLst>
                    <a:ext uri="{9D8B030D-6E8A-4147-A177-3AD203B41FA5}">
                      <a16:colId xmlns:a16="http://schemas.microsoft.com/office/drawing/2014/main" val="609411042"/>
                    </a:ext>
                  </a:extLst>
                </a:gridCol>
                <a:gridCol w="2299255">
                  <a:extLst>
                    <a:ext uri="{9D8B030D-6E8A-4147-A177-3AD203B41FA5}">
                      <a16:colId xmlns:a16="http://schemas.microsoft.com/office/drawing/2014/main" val="3200839168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节点数目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边数目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508730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wiki-Vote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   </a:t>
                      </a:r>
                      <a:r>
                        <a:rPr lang="en-US" sz="1000" kern="0" dirty="0" smtClean="0">
                          <a:effectLst/>
                        </a:rPr>
                        <a:t>    7715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   1036892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549674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soc-Slashdot0811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77360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900" kern="0">
                          <a:effectLst/>
                        </a:rPr>
                        <a:t>905468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51016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email-EuAll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265,009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>
                          <a:effectLst/>
                        </a:rPr>
                        <a:t>420,045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452744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web-Google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875,713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 dirty="0">
                          <a:effectLst/>
                        </a:rPr>
                        <a:t>5,105,039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60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6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Pictures\Figure_1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5" y="1035008"/>
            <a:ext cx="7329949" cy="5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15400" y="261695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4300" y="3194292"/>
            <a:ext cx="274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收敛</a:t>
            </a:r>
            <a:r>
              <a:rPr lang="zh-CN" altLang="en-US" sz="1400" dirty="0" smtClean="0"/>
              <a:t>速度大大提升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除了</a:t>
            </a:r>
            <a:r>
              <a:rPr lang="en-US" altLang="zh-CN" sz="1400" dirty="0" smtClean="0"/>
              <a:t>wiki-vote</a:t>
            </a:r>
            <a:r>
              <a:rPr lang="zh-CN" altLang="en-US" sz="1400" dirty="0" smtClean="0"/>
              <a:t>数据集上效果不明显，其他的收敛速度基本都提升了三倍左右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15400" y="435723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4300" y="482889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增量式计算可以有效地提升算法执行效率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826500" y="9823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实验说明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15400" y="1351669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12%</a:t>
            </a:r>
            <a:r>
              <a:rPr lang="zh-CN" altLang="en-US" sz="1400" dirty="0" smtClean="0"/>
              <a:t>的增量规模进行计算。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动态图算法性能评估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4" name="图片 3" descr="C:\Users\zhzy\Pictures\Figure_1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2" y="693655"/>
            <a:ext cx="7846142" cy="530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572804" y="903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72804" y="1453581"/>
            <a:ext cx="298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web-Google</a:t>
            </a:r>
            <a:r>
              <a:rPr lang="zh-CN" altLang="en-US" sz="1400" dirty="0" smtClean="0"/>
              <a:t>数据集上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万的节点为原始图，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多万的节点为增量图。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分别采用了</a:t>
            </a:r>
            <a:r>
              <a:rPr lang="en-US" altLang="zh-CN" sz="1400" dirty="0"/>
              <a:t>2%</a:t>
            </a:r>
            <a:r>
              <a:rPr lang="zh-CN" altLang="zh-CN" sz="1400" dirty="0"/>
              <a:t>、</a:t>
            </a:r>
            <a:r>
              <a:rPr lang="en-US" altLang="zh-CN" sz="1400" dirty="0"/>
              <a:t>4%</a:t>
            </a:r>
            <a:r>
              <a:rPr lang="zh-CN" altLang="zh-CN" sz="1400" dirty="0"/>
              <a:t>、</a:t>
            </a:r>
            <a:r>
              <a:rPr lang="en-US" altLang="zh-CN" sz="1400" dirty="0"/>
              <a:t>8%</a:t>
            </a:r>
            <a:r>
              <a:rPr lang="zh-CN" altLang="zh-CN" sz="1400" dirty="0"/>
              <a:t>、</a:t>
            </a:r>
            <a:r>
              <a:rPr lang="en-US" altLang="zh-CN" sz="1400" dirty="0"/>
              <a:t>16%</a:t>
            </a:r>
            <a:r>
              <a:rPr lang="zh-CN" altLang="zh-CN" sz="1400" dirty="0"/>
              <a:t>、</a:t>
            </a:r>
            <a:r>
              <a:rPr lang="en-US" altLang="zh-CN" sz="1400" dirty="0"/>
              <a:t>32%</a:t>
            </a:r>
            <a:r>
              <a:rPr lang="zh-CN" altLang="zh-CN" sz="1400" dirty="0"/>
              <a:t>的增量方式进行了多次实验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7406" y="287748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06306" y="3454815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不同的增量规模准确度曲线不一样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节点规模增加到</a:t>
            </a:r>
            <a:r>
              <a:rPr lang="en-US" altLang="zh-CN" sz="1400" dirty="0"/>
              <a:t>800K</a:t>
            </a:r>
            <a:r>
              <a:rPr lang="zh-CN" altLang="zh-CN" sz="1400" dirty="0"/>
              <a:t>的时候，</a:t>
            </a:r>
            <a:r>
              <a:rPr lang="en-US" altLang="zh-CN" sz="1400" dirty="0"/>
              <a:t>8%</a:t>
            </a:r>
            <a:r>
              <a:rPr lang="zh-CN" altLang="zh-CN" sz="1400" dirty="0"/>
              <a:t>增量的准确度最高，其次依次是</a:t>
            </a:r>
            <a:r>
              <a:rPr lang="en-US" altLang="zh-CN" sz="1400" dirty="0"/>
              <a:t>4%</a:t>
            </a:r>
            <a:r>
              <a:rPr lang="zh-CN" altLang="zh-CN" sz="1400" dirty="0"/>
              <a:t>增量、</a:t>
            </a:r>
            <a:r>
              <a:rPr lang="en-US" altLang="zh-CN" sz="1400" dirty="0"/>
              <a:t>16%</a:t>
            </a:r>
            <a:r>
              <a:rPr lang="zh-CN" altLang="zh-CN" sz="1400" dirty="0"/>
              <a:t>增量和</a:t>
            </a:r>
            <a:r>
              <a:rPr lang="en-US" altLang="zh-CN" sz="1400" dirty="0"/>
              <a:t>2%</a:t>
            </a:r>
            <a:r>
              <a:rPr lang="zh-CN" altLang="zh-CN" sz="1400" dirty="0"/>
              <a:t>增量，</a:t>
            </a:r>
            <a:r>
              <a:rPr lang="en-US" altLang="zh-CN" sz="1400" dirty="0"/>
              <a:t>32%</a:t>
            </a:r>
            <a:r>
              <a:rPr lang="zh-CN" altLang="zh-CN" sz="1400" dirty="0"/>
              <a:t>增量的表现最差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617406" y="5102248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6306" y="557391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动态图</a:t>
            </a:r>
            <a:r>
              <a:rPr lang="zh-CN" altLang="en-US" sz="1400" dirty="0" smtClean="0"/>
              <a:t>计算相对于全量静态图计算效率上会有很大优势，但是会带来精确度的损失，不同的增量规模，精确度损失函数不一样。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动态图算法准确率评估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Desktop\Figure_1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833813"/>
            <a:ext cx="7772401" cy="539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572804" y="713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72804" y="1263249"/>
            <a:ext cx="2984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图一每次计算的增量数据为</a:t>
            </a:r>
            <a:r>
              <a:rPr lang="en-US" altLang="zh-CN" sz="1400" dirty="0"/>
              <a:t>1k</a:t>
            </a:r>
            <a:r>
              <a:rPr lang="zh-CN" altLang="zh-CN" sz="1400" dirty="0"/>
              <a:t>节点，图二、三、四的每次增量均为</a:t>
            </a:r>
            <a:r>
              <a:rPr lang="en-US" altLang="zh-CN" sz="1400" dirty="0"/>
              <a:t>10k</a:t>
            </a:r>
            <a:r>
              <a:rPr lang="zh-CN" altLang="zh-CN" sz="1400" dirty="0" smtClean="0"/>
              <a:t>节点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使用基于地标的最短路算法，地标为</a:t>
            </a:r>
            <a:r>
              <a:rPr lang="en-US" altLang="zh-CN" sz="1400" dirty="0" smtClean="0"/>
              <a:t>PageRank</a:t>
            </a:r>
            <a:r>
              <a:rPr lang="zh-CN" altLang="en-US" sz="1400" dirty="0" smtClean="0"/>
              <a:t>值较高的节点。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570557" y="241219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0557" y="2831967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实验一开始，动态算法和非动态算法的效率差不多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随着增量数据的增加，动态算法的效率</a:t>
            </a:r>
            <a:r>
              <a:rPr lang="zh-CN" altLang="en-US" sz="1400" dirty="0"/>
              <a:t>要</a:t>
            </a:r>
            <a:r>
              <a:rPr lang="zh-CN" altLang="en-US" sz="1400" dirty="0" smtClean="0"/>
              <a:t>明显高于静态算法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从前三个图看两个算法的执行效率都是线性分布，但是从第四个图看，动态算法更接近于对数分布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570557" y="49445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3804" y="54779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随着数据量的增加，动态算法的效率要明显高于静态算法。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ShortestPath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</a:t>
            </a:r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性能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297684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 smtClean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总结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3541463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2" y="1563122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式算法可以提高执行效率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088594" y="2098196"/>
            <a:ext cx="294562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不论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是</a:t>
            </a:r>
            <a:r>
              <a:rPr lang="en-US" altLang="zh-CN" sz="16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的动态式算法还是</a:t>
            </a:r>
            <a:r>
              <a:rPr lang="en-US" altLang="zh-CN" sz="16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算法，使用动态式算法都可以提升效率。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994456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37421" y="4389354"/>
            <a:ext cx="2945629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charset="0"/>
                <a:ea typeface="微软雅黑" charset="0"/>
              </a:rPr>
              <a:t>不同的算法提升效果不一样，对于迭代式算法来说，使用增量式计算可以减少迭代次数，加速收敛。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对于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非迭代式算法来说，只是减少了计算量。</a:t>
            </a:r>
            <a:endParaRPr lang="zh-CN" altLang="en-US" sz="1600" dirty="0">
              <a:latin typeface="微软雅黑" charset="0"/>
              <a:ea typeface="微软雅黑" charset="0"/>
            </a:endParaRPr>
          </a:p>
        </p:txBody>
      </p:sp>
      <p:grpSp>
        <p:nvGrpSpPr>
          <p:cNvPr id="209" name="组合 22"/>
          <p:cNvGrpSpPr/>
          <p:nvPr/>
        </p:nvGrpSpPr>
        <p:grpSpPr>
          <a:xfrm>
            <a:off x="7986649" y="1487746"/>
            <a:ext cx="3362085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8084326" y="1558847"/>
            <a:ext cx="316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部分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动态式算法会影响准确度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charset="0"/>
                <a:ea typeface="微软雅黑" charset="0"/>
              </a:rPr>
              <a:t>迭代式算法会影响到结果的准确率，因为在迭代式算法里大都采用了衰减传播的思想，例如</a:t>
            </a:r>
            <a:r>
              <a:rPr lang="en-US" altLang="zh-CN" sz="16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非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迭代式算法则不会有准确率方面的损失，因为非迭代式算法的结果是一定的，例如</a:t>
            </a:r>
            <a:r>
              <a:rPr lang="en-US" altLang="zh-CN" sz="16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39" name="矩形 38"/>
          <p:cNvSpPr/>
          <p:nvPr/>
        </p:nvSpPr>
        <p:spPr>
          <a:xfrm>
            <a:off x="1111510" y="3938946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不同的算法提升效果不一样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系统展示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54048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62451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" y="824817"/>
            <a:ext cx="10736825" cy="5841454"/>
          </a:xfrm>
          <a:prstGeom prst="rect">
            <a:avLst/>
          </a:prstGeom>
          <a:noFill/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系统架构图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22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3" y="609600"/>
            <a:ext cx="5810864" cy="54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33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23" y="884903"/>
            <a:ext cx="5274310" cy="5137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实时分析模块展示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1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999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1253613"/>
            <a:ext cx="5078310" cy="386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777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45" y="735330"/>
            <a:ext cx="5274310" cy="5387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历史分析模块展示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22" y="1156853"/>
            <a:ext cx="3957205" cy="5292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41551" y="2819400"/>
            <a:ext cx="4862948" cy="3629892"/>
          </a:xfrm>
          <a:prstGeom prst="rect">
            <a:avLst/>
          </a:prstGeom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研究基础及成果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1551" y="1618518"/>
            <a:ext cx="486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研究图计算及图数据库两年多，编写了国内第一本图数据库方面的丛书。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2017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月出版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7001" y="193017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谢谢，各位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望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批评指正！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3334635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300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现实中关系数据爆炸式增长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10420" y="1442930"/>
            <a:ext cx="914496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随着信息技术的发展，互联网上的信息规模出现了爆炸式增长，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如今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中国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互联网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网页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接近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2370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，而且用户数目也突破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了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7.3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这些大规模，高度结构化的数据很大程度的反应了真实世界中的关系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着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巨大的研究和商用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价值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3334635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图挖掘相关需求越来越多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0420" y="2727971"/>
            <a:ext cx="914496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相关领域也出现了大量的图分析算法，他们通过计算数据的结构化特征，提取出重要的信息。其中，具有代表性的技术包括排序（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ranking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）， 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社区群体（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community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）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发现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话题（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topic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分析等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3334635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缺少专注的图计算平台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10420" y="4013012"/>
            <a:ext cx="9144962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微软雅黑" charset="0"/>
                <a:ea typeface="微软雅黑" charset="0"/>
              </a:rPr>
              <a:t>目前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有代表性的大规模计算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平台由于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设计目标比较宽泛，能够支持的应用范围也比较广泛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然而通用的分析平台在设计上以满足绝大多数的计算任务为主，却没有考虑到不同计算任务之间的差异性，该问题在图计算方面就显的尤为突出。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21" name="组 120"/>
          <p:cNvGrpSpPr/>
          <p:nvPr/>
        </p:nvGrpSpPr>
        <p:grpSpPr>
          <a:xfrm>
            <a:off x="974794" y="4890166"/>
            <a:ext cx="3334635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9604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没有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对动态图实时处理的平台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74794" y="5422724"/>
            <a:ext cx="9144962" cy="869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已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的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大部分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图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存储分析平台针对的都是静态图的分析，在动态图的分析上目前还没有应用广泛的分析平台。虽然目前有些公司已经进行了一些尝试，但是功能和性能上还有很大的空间可以完善。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研究背景及研究基础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经过这些年图存储以及分布式计算技术的进一步发展，为分布式系统的设计与实现提供了宝贵的经验。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36767" y="42276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图存储技术的突破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0042" y="4691502"/>
            <a:ext cx="333628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图存储系统的长足发展，使得大规模网络的存储变的不再困难。像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Neo4j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这样的单机数据库可以支持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节点和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关系的存储。一些分布式图存储的数据库可以支持更多。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1" y="20926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图计算框架的发展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41246" y="2520270"/>
            <a:ext cx="32276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自从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Google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推出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计算框架以来，工业界针对这个计算框架做了很多版本的实现，包括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Hama, 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GraphLab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等。针对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所具有的问题也进行了进一步的优化。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23778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分布式计算的成熟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2468" y="4732582"/>
            <a:ext cx="31516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这些年分布式计算系统已经得到了广泛的应用，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Hadoop, Spark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等分布式计算产品已经充斥在了各种各样的大规模分析任务中。为分布式系统的设计提供了宝贵的实践经验。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639191" y="20377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数据的爆炸式增长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52468" y="2513240"/>
            <a:ext cx="322760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近年来，以社交网络为代表的新媒体发展势头迅猛，这些社交网络产生的数据动态性非常之强，并且持续不断的产生着海量的数据。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比如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Twitter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，新浪微博的日互动量高达几十亿次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056045" y="912300"/>
            <a:ext cx="4956827" cy="1770234"/>
            <a:chOff x="558800" y="977900"/>
            <a:chExt cx="2895600" cy="1562100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18624" y="1184250"/>
              <a:ext cx="2698456" cy="1067442"/>
              <a:chOff x="5612943" y="977900"/>
              <a:chExt cx="2214422" cy="106744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05033" cy="271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动态图主体存储</a:t>
                </a:r>
                <a:r>
                  <a:rPr lang="en-US" altLang="zh-CN" sz="14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TSGraph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的研究与实现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12943" y="1222424"/>
                <a:ext cx="2214422" cy="822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本文设计实现了一个支持时序存储的图数据库（</a:t>
                </a: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TSGraph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）。存储后端使用了</a:t>
                </a: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Hbase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，上面封装了一层查询接口，支持图的各方面查询和按时间区间检索。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6249887" y="912300"/>
            <a:ext cx="4787259" cy="1770233"/>
            <a:chOff x="558800" y="977900"/>
            <a:chExt cx="2895600" cy="1562100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314590"/>
              <a:chOff x="5638552" y="977900"/>
              <a:chExt cx="2188812" cy="13145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161036" cy="27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计算副本存储的研究与实现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07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charset="0"/>
                    <a:ea typeface="微软雅黑" charset="0"/>
                  </a:rPr>
                  <a:t>图计算平台很重要的一个任务是进行动态计算。而图更新和图计算放在一个存储中做只能串行执行，效率不高。因此本文还还实现了一个计算副本存储，计算副本会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和主体存储自动交互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1320800" y="4322627"/>
            <a:ext cx="5080000" cy="1829979"/>
            <a:chOff x="558800" y="977900"/>
            <a:chExt cx="2895600" cy="1562100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00977" y="1428774"/>
              <a:ext cx="2616100" cy="79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本文基于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Spark 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GraphX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实现了动态分布式图算法，主要包括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PageRank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TrustRank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ShortestPath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 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算法的动态实现等。</a:t>
              </a:r>
              <a:endParaRPr lang="zh-CN" altLang="en-US" sz="1400" dirty="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6720909" y="4321394"/>
            <a:ext cx="4787129" cy="1831212"/>
            <a:chOff x="558800" y="781776"/>
            <a:chExt cx="2895600" cy="1562100"/>
          </a:xfrm>
        </p:grpSpPr>
        <p:sp>
          <p:nvSpPr>
            <p:cNvPr id="65" name="矩形 64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16867" y="1229135"/>
              <a:ext cx="2700211" cy="26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45672" y="4577561"/>
            <a:ext cx="2698175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动态图分布式算法的研究与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实现</a:t>
            </a:r>
          </a:p>
        </p:txBody>
      </p:sp>
      <p:sp>
        <p:nvSpPr>
          <p:cNvPr id="70" name="矩形 69"/>
          <p:cNvSpPr/>
          <p:nvPr/>
        </p:nvSpPr>
        <p:spPr>
          <a:xfrm>
            <a:off x="6982232" y="4564121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OpenGraph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图分析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系统的设计与实现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82232" y="491332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</a:rPr>
              <a:t>最后基于前几章的研究内容实现了一个易用的图分析平台，该平台可以进行图计算任务的实时分析和历史分析。</a:t>
            </a:r>
          </a:p>
          <a:p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464539" y="220132"/>
            <a:ext cx="5222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动态图存储系统的研究与实现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9" y="1439363"/>
            <a:ext cx="7145270" cy="4816386"/>
          </a:xfrm>
          <a:prstGeom prst="rect">
            <a:avLst/>
          </a:prstGeom>
          <a:noFill/>
        </p:spPr>
      </p:pic>
      <p:grpSp>
        <p:nvGrpSpPr>
          <p:cNvPr id="5" name="组合 5"/>
          <p:cNvGrpSpPr/>
          <p:nvPr/>
        </p:nvGrpSpPr>
        <p:grpSpPr>
          <a:xfrm>
            <a:off x="7987681" y="932737"/>
            <a:ext cx="2832100" cy="570958"/>
            <a:chOff x="888096" y="1000203"/>
            <a:chExt cx="4259825" cy="944066"/>
          </a:xfrm>
        </p:grpSpPr>
        <p:sp>
          <p:nvSpPr>
            <p:cNvPr id="6" name="矩形 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74553" y="1039253"/>
            <a:ext cx="22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动态图存储系统</a:t>
            </a:r>
            <a:endParaRPr lang="zh-CN" altLang="en-US" dirty="0"/>
          </a:p>
        </p:txBody>
      </p:sp>
      <p:grpSp>
        <p:nvGrpSpPr>
          <p:cNvPr id="14" name="组合 5"/>
          <p:cNvGrpSpPr/>
          <p:nvPr/>
        </p:nvGrpSpPr>
        <p:grpSpPr>
          <a:xfrm>
            <a:off x="7346728" y="2273857"/>
            <a:ext cx="1919300" cy="570958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20" name="组合 5"/>
          <p:cNvGrpSpPr/>
          <p:nvPr/>
        </p:nvGrpSpPr>
        <p:grpSpPr>
          <a:xfrm>
            <a:off x="9489666" y="2279019"/>
            <a:ext cx="1919300" cy="589764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27" name="肘形连接符 26"/>
          <p:cNvCxnSpPr>
            <a:stCxn id="6" idx="2"/>
            <a:endCxn id="15" idx="0"/>
          </p:cNvCxnSpPr>
          <p:nvPr/>
        </p:nvCxnSpPr>
        <p:spPr>
          <a:xfrm rot="5400000">
            <a:off x="8444270" y="1346558"/>
            <a:ext cx="813707" cy="109584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21" idx="0"/>
          </p:cNvCxnSpPr>
          <p:nvPr/>
        </p:nvCxnSpPr>
        <p:spPr>
          <a:xfrm rot="16200000" flipH="1">
            <a:off x="9512705" y="1373965"/>
            <a:ext cx="819774" cy="1047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750736" y="238037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主体存储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920978" y="241568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计算副本</a:t>
            </a:r>
          </a:p>
        </p:txBody>
      </p:sp>
      <p:grpSp>
        <p:nvGrpSpPr>
          <p:cNvPr id="39" name="组合 5"/>
          <p:cNvGrpSpPr/>
          <p:nvPr/>
        </p:nvGrpSpPr>
        <p:grpSpPr>
          <a:xfrm>
            <a:off x="7343551" y="3269333"/>
            <a:ext cx="1919300" cy="570958"/>
            <a:chOff x="888096" y="1000203"/>
            <a:chExt cx="4259825" cy="944066"/>
          </a:xfrm>
        </p:grpSpPr>
        <p:sp>
          <p:nvSpPr>
            <p:cNvPr id="40" name="矩形 3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5" name="组合 5"/>
          <p:cNvGrpSpPr/>
          <p:nvPr/>
        </p:nvGrpSpPr>
        <p:grpSpPr>
          <a:xfrm>
            <a:off x="9472892" y="3266006"/>
            <a:ext cx="1919300" cy="570958"/>
            <a:chOff x="888096" y="1000203"/>
            <a:chExt cx="4259825" cy="944066"/>
          </a:xfrm>
        </p:grpSpPr>
        <p:sp>
          <p:nvSpPr>
            <p:cNvPr id="46" name="矩形 4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37" name="肘形连接符 36"/>
          <p:cNvCxnSpPr>
            <a:endCxn id="40" idx="0"/>
          </p:cNvCxnSpPr>
          <p:nvPr/>
        </p:nvCxnSpPr>
        <p:spPr>
          <a:xfrm rot="5400000">
            <a:off x="8067583" y="3061189"/>
            <a:ext cx="468063" cy="317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2"/>
            <a:endCxn id="46" idx="0"/>
          </p:cNvCxnSpPr>
          <p:nvPr/>
        </p:nvCxnSpPr>
        <p:spPr>
          <a:xfrm rot="16200000" flipH="1">
            <a:off x="9133916" y="1998032"/>
            <a:ext cx="464736" cy="212616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718297" y="337910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284413" y="3363967"/>
            <a:ext cx="21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中间（内存）存储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19303" y="220133"/>
            <a:ext cx="5381897" cy="572346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存储（节点和边的数据结构）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5" name="组 63"/>
          <p:cNvGrpSpPr/>
          <p:nvPr/>
        </p:nvGrpSpPr>
        <p:grpSpPr>
          <a:xfrm>
            <a:off x="416894" y="65686"/>
            <a:ext cx="2821577" cy="2058082"/>
            <a:chOff x="558800" y="781776"/>
            <a:chExt cx="2895600" cy="1562100"/>
          </a:xfrm>
        </p:grpSpPr>
        <p:sp>
          <p:nvSpPr>
            <p:cNvPr id="6" name="矩形 5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组 65"/>
            <p:cNvGrpSpPr/>
            <p:nvPr/>
          </p:nvGrpSpPr>
          <p:grpSpPr>
            <a:xfrm>
              <a:off x="716867" y="988832"/>
              <a:ext cx="2700211" cy="1352554"/>
              <a:chOff x="5611501" y="782482"/>
              <a:chExt cx="2215862" cy="13525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611501" y="782482"/>
                <a:ext cx="1097800" cy="23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Node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11501" y="1022785"/>
                <a:ext cx="2215862" cy="111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Node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采用定长字段，字段长度为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9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10" name="组 63"/>
          <p:cNvGrpSpPr/>
          <p:nvPr/>
        </p:nvGrpSpPr>
        <p:grpSpPr>
          <a:xfrm>
            <a:off x="416893" y="2287010"/>
            <a:ext cx="2821578" cy="4613395"/>
            <a:chOff x="558800" y="696021"/>
            <a:chExt cx="2895600" cy="1645069"/>
          </a:xfrm>
        </p:grpSpPr>
        <p:sp>
          <p:nvSpPr>
            <p:cNvPr id="11" name="矩形 10"/>
            <p:cNvSpPr/>
            <p:nvPr/>
          </p:nvSpPr>
          <p:spPr>
            <a:xfrm>
              <a:off x="558800" y="696021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2" name="组 65"/>
            <p:cNvGrpSpPr/>
            <p:nvPr/>
          </p:nvGrpSpPr>
          <p:grpSpPr>
            <a:xfrm>
              <a:off x="696743" y="778990"/>
              <a:ext cx="2700211" cy="1562100"/>
              <a:chOff x="5594987" y="572640"/>
              <a:chExt cx="2215862" cy="15621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94987" y="572640"/>
                <a:ext cx="1059083" cy="10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Edge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94987" y="690482"/>
                <a:ext cx="2215862" cy="1444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relationshipType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10" y="4376057"/>
            <a:ext cx="8458200" cy="20120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09" y="858948"/>
            <a:ext cx="8458200" cy="3583578"/>
          </a:xfrm>
          <a:prstGeom prst="rect">
            <a:avLst/>
          </a:prstGeom>
        </p:spPr>
      </p:pic>
      <p:grpSp>
        <p:nvGrpSpPr>
          <p:cNvPr id="17" name="组 63"/>
          <p:cNvGrpSpPr/>
          <p:nvPr/>
        </p:nvGrpSpPr>
        <p:grpSpPr>
          <a:xfrm>
            <a:off x="8190411" y="833909"/>
            <a:ext cx="2821577" cy="1928144"/>
            <a:chOff x="558800" y="781776"/>
            <a:chExt cx="2895600" cy="1562100"/>
          </a:xfrm>
        </p:grpSpPr>
        <p:sp>
          <p:nvSpPr>
            <p:cNvPr id="18" name="矩形 17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9" name="组 65"/>
            <p:cNvGrpSpPr/>
            <p:nvPr/>
          </p:nvGrpSpPr>
          <p:grpSpPr>
            <a:xfrm>
              <a:off x="716867" y="988832"/>
              <a:ext cx="2700211" cy="1200602"/>
              <a:chOff x="5611501" y="782482"/>
              <a:chExt cx="2215862" cy="12006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611501" y="782482"/>
                <a:ext cx="1309260" cy="24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Property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11501" y="1022785"/>
                <a:ext cx="2215862" cy="960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key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propBlock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属性值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id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24" name="文本占位符 1"/>
          <p:cNvSpPr txBox="1">
            <a:spLocks/>
          </p:cNvSpPr>
          <p:nvPr/>
        </p:nvSpPr>
        <p:spPr>
          <a:xfrm>
            <a:off x="9667434" y="20724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2289</Words>
  <Application>Microsoft Office PowerPoint</Application>
  <PresentationFormat>宽屏</PresentationFormat>
  <Paragraphs>306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华文楷体</vt:lpstr>
      <vt:lpstr>宋体</vt:lpstr>
      <vt:lpstr>Microsoft YaHei</vt:lpstr>
      <vt:lpstr>Microsoft YaHei</vt:lpstr>
      <vt:lpstr>Arial</vt:lpstr>
      <vt:lpstr>Calibri</vt:lpstr>
      <vt:lpstr>Cambria Math</vt:lpstr>
      <vt:lpstr>Century Gothic</vt:lpstr>
      <vt:lpstr>Courier New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143</cp:revision>
  <dcterms:created xsi:type="dcterms:W3CDTF">2015-08-18T02:51:41Z</dcterms:created>
  <dcterms:modified xsi:type="dcterms:W3CDTF">2018-01-17T07:57:58Z</dcterms:modified>
  <cp:category/>
</cp:coreProperties>
</file>