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302" r:id="rId6"/>
    <p:sldId id="303" r:id="rId7"/>
    <p:sldId id="305" r:id="rId8"/>
    <p:sldId id="278" r:id="rId9"/>
    <p:sldId id="277" r:id="rId10"/>
    <p:sldId id="298" r:id="rId11"/>
    <p:sldId id="297" r:id="rId12"/>
    <p:sldId id="281" r:id="rId13"/>
    <p:sldId id="286"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78" y="300"/>
      </p:cViewPr>
      <p:guideLst>
        <p:guide orient="horz" pos="1619"/>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stretch>
            <a:fillRect/>
          </a:stretch>
        </p:blipFill>
        <p:spPr>
          <a:xfrm>
            <a:off x="0" y="0"/>
            <a:ext cx="9144000" cy="5143500"/>
          </a:xfrm>
          <a:prstGeom prst="rect">
            <a:avLst/>
          </a:prstGeom>
        </p:spPr>
      </p:pic>
      <p:grpSp>
        <p:nvGrpSpPr>
          <p:cNvPr id="99" name="组合 98"/>
          <p:cNvGrpSpPr/>
          <p:nvPr/>
        </p:nvGrpSpPr>
        <p:grpSpPr>
          <a:xfrm>
            <a:off x="1630325" y="1027988"/>
            <a:ext cx="2095864" cy="2613314"/>
            <a:chOff x="1630325" y="1027988"/>
            <a:chExt cx="2095864" cy="2613314"/>
          </a:xfrm>
        </p:grpSpPr>
        <p:grpSp>
          <p:nvGrpSpPr>
            <p:cNvPr id="100" name="组合 99"/>
            <p:cNvGrpSpPr/>
            <p:nvPr/>
          </p:nvGrpSpPr>
          <p:grpSpPr>
            <a:xfrm>
              <a:off x="1630325" y="1027988"/>
              <a:ext cx="2095864" cy="2613314"/>
              <a:chOff x="3295850" y="1908877"/>
              <a:chExt cx="3738030" cy="4660916"/>
            </a:xfrm>
          </p:grpSpPr>
          <p:sp>
            <p:nvSpPr>
              <p:cNvPr id="102" name="圆角矩形 10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04" name="圆角矩形 10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1" name="文本框 100"/>
            <p:cNvSpPr txBox="1"/>
            <p:nvPr/>
          </p:nvSpPr>
          <p:spPr>
            <a:xfrm>
              <a:off x="1985058" y="1479214"/>
              <a:ext cx="77285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开</a:t>
              </a:r>
            </a:p>
          </p:txBody>
        </p:sp>
      </p:grpSp>
      <p:grpSp>
        <p:nvGrpSpPr>
          <p:cNvPr id="106" name="组合 105"/>
          <p:cNvGrpSpPr/>
          <p:nvPr/>
        </p:nvGrpSpPr>
        <p:grpSpPr>
          <a:xfrm>
            <a:off x="3099413" y="1027988"/>
            <a:ext cx="2088642" cy="2613314"/>
            <a:chOff x="3099413" y="1027988"/>
            <a:chExt cx="2088642" cy="2613314"/>
          </a:xfrm>
        </p:grpSpPr>
        <p:grpSp>
          <p:nvGrpSpPr>
            <p:cNvPr id="107" name="组合 106"/>
            <p:cNvGrpSpPr/>
            <p:nvPr/>
          </p:nvGrpSpPr>
          <p:grpSpPr>
            <a:xfrm>
              <a:off x="3099413" y="1027988"/>
              <a:ext cx="2088642" cy="2613314"/>
              <a:chOff x="3295850" y="1895995"/>
              <a:chExt cx="3725149" cy="4660916"/>
            </a:xfrm>
          </p:grpSpPr>
          <p:sp>
            <p:nvSpPr>
              <p:cNvPr id="109" name="圆角矩形 108"/>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1" name="圆角矩形 110"/>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8" name="文本框 107"/>
            <p:cNvSpPr txBox="1"/>
            <p:nvPr/>
          </p:nvSpPr>
          <p:spPr>
            <a:xfrm>
              <a:off x="3435010" y="1483285"/>
              <a:ext cx="80437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题</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589518" y="1003554"/>
            <a:ext cx="2088642" cy="2613314"/>
            <a:chOff x="4589518" y="1003554"/>
            <a:chExt cx="2088642" cy="2613314"/>
          </a:xfrm>
        </p:grpSpPr>
        <p:grpSp>
          <p:nvGrpSpPr>
            <p:cNvPr id="114" name="组合 113"/>
            <p:cNvGrpSpPr/>
            <p:nvPr/>
          </p:nvGrpSpPr>
          <p:grpSpPr>
            <a:xfrm>
              <a:off x="4589518" y="1003554"/>
              <a:ext cx="2088642" cy="2613314"/>
              <a:chOff x="3295850" y="1895995"/>
              <a:chExt cx="3725149" cy="4660916"/>
            </a:xfrm>
          </p:grpSpPr>
          <p:sp>
            <p:nvSpPr>
              <p:cNvPr id="116" name="圆角矩形 1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8" name="圆角矩形 117"/>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15" name="文本框 114"/>
            <p:cNvSpPr txBox="1"/>
            <p:nvPr/>
          </p:nvSpPr>
          <p:spPr>
            <a:xfrm>
              <a:off x="4944235" y="1483284"/>
              <a:ext cx="78525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答</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6054605" y="1003554"/>
            <a:ext cx="2088642" cy="2613314"/>
            <a:chOff x="6054605" y="1003554"/>
            <a:chExt cx="2088642" cy="2613314"/>
          </a:xfrm>
        </p:grpSpPr>
        <p:grpSp>
          <p:nvGrpSpPr>
            <p:cNvPr id="121" name="组合 120"/>
            <p:cNvGrpSpPr/>
            <p:nvPr/>
          </p:nvGrpSpPr>
          <p:grpSpPr>
            <a:xfrm>
              <a:off x="6054605" y="1003554"/>
              <a:ext cx="2088642" cy="2613314"/>
              <a:chOff x="3295850" y="1895995"/>
              <a:chExt cx="3725149" cy="4660916"/>
            </a:xfrm>
          </p:grpSpPr>
          <p:sp>
            <p:nvSpPr>
              <p:cNvPr id="123" name="圆角矩形 12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25" name="圆角矩形 12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22" name="文本框 121"/>
            <p:cNvSpPr txBox="1"/>
            <p:nvPr/>
          </p:nvSpPr>
          <p:spPr>
            <a:xfrm>
              <a:off x="6429759" y="1463128"/>
              <a:ext cx="819633"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sp>
        <p:nvSpPr>
          <p:cNvPr id="127" name="TextBox 37"/>
          <p:cNvSpPr txBox="1"/>
          <p:nvPr/>
        </p:nvSpPr>
        <p:spPr>
          <a:xfrm>
            <a:off x="2732487" y="3730242"/>
            <a:ext cx="3624710" cy="830997"/>
          </a:xfrm>
          <a:prstGeom prst="rect">
            <a:avLst/>
          </a:prstGeom>
          <a:noFill/>
        </p:spPr>
        <p:txBody>
          <a:bodyPr wrap="none" rtlCol="0">
            <a:spAutoFit/>
          </a:bodyPr>
          <a:lstStyle/>
          <a:p>
            <a:r>
              <a:rPr lang="zh-CN" altLang="en-US" sz="1600" dirty="0" smtClean="0">
                <a:solidFill>
                  <a:srgbClr val="02B3C1"/>
                </a:solidFill>
                <a:latin typeface="微软雅黑" panose="020B0503020204020204" pitchFamily="34" charset="-122"/>
                <a:ea typeface="微软雅黑" panose="020B0503020204020204" pitchFamily="34" charset="-122"/>
              </a:rPr>
              <a:t>杨丹      </a:t>
            </a:r>
            <a:r>
              <a:rPr lang="en-US" altLang="zh-CN" sz="1600" dirty="0" smtClean="0">
                <a:solidFill>
                  <a:srgbClr val="02B3C1"/>
                </a:solidFill>
                <a:latin typeface="微软雅黑" panose="020B0503020204020204" pitchFamily="34" charset="-122"/>
                <a:ea typeface="微软雅黑" panose="020B0503020204020204" pitchFamily="34" charset="-122"/>
              </a:rPr>
              <a:t>5120141898      </a:t>
            </a:r>
            <a:r>
              <a:rPr lang="zh-CN" altLang="en-US" sz="1600" dirty="0" smtClean="0">
                <a:solidFill>
                  <a:srgbClr val="02B3C1"/>
                </a:solidFill>
                <a:latin typeface="微软雅黑" panose="020B0503020204020204" pitchFamily="34" charset="-122"/>
                <a:ea typeface="微软雅黑" panose="020B0503020204020204" pitchFamily="34" charset="-122"/>
              </a:rPr>
              <a:t>卓软</a:t>
            </a:r>
            <a:r>
              <a:rPr lang="en-US" altLang="zh-CN" sz="1600" dirty="0" smtClean="0">
                <a:solidFill>
                  <a:srgbClr val="02B3C1"/>
                </a:solidFill>
                <a:latin typeface="微软雅黑" panose="020B0503020204020204" pitchFamily="34" charset="-122"/>
                <a:ea typeface="微软雅黑" panose="020B0503020204020204" pitchFamily="34" charset="-122"/>
              </a:rPr>
              <a:t>1401</a:t>
            </a:r>
            <a:r>
              <a:rPr lang="zh-CN" altLang="en-US" sz="1600" dirty="0" smtClean="0">
                <a:solidFill>
                  <a:srgbClr val="02B3C1"/>
                </a:solidFill>
                <a:latin typeface="微软雅黑" panose="020B0503020204020204" pitchFamily="34" charset="-122"/>
                <a:ea typeface="微软雅黑" panose="020B0503020204020204" pitchFamily="34" charset="-122"/>
              </a:rPr>
              <a:t>班</a:t>
            </a:r>
            <a:endParaRPr lang="en-US" altLang="zh-CN" sz="1600" dirty="0" smtClean="0">
              <a:solidFill>
                <a:srgbClr val="02B3C1"/>
              </a:solidFill>
              <a:latin typeface="微软雅黑" panose="020B0503020204020204" pitchFamily="34" charset="-122"/>
              <a:ea typeface="微软雅黑" panose="020B0503020204020204" pitchFamily="34" charset="-122"/>
            </a:endParaRPr>
          </a:p>
          <a:p>
            <a:r>
              <a:rPr lang="zh-CN" altLang="en-US" sz="1600" dirty="0">
                <a:solidFill>
                  <a:srgbClr val="02B3C1"/>
                </a:solidFill>
                <a:latin typeface="微软雅黑" panose="020B0503020204020204" pitchFamily="34" charset="-122"/>
                <a:ea typeface="微软雅黑" panose="020B0503020204020204" pitchFamily="34" charset="-122"/>
              </a:rPr>
              <a:t>指导</a:t>
            </a:r>
            <a:r>
              <a:rPr lang="zh-CN" altLang="en-US" sz="1600" dirty="0" smtClean="0">
                <a:solidFill>
                  <a:srgbClr val="02B3C1"/>
                </a:solidFill>
                <a:latin typeface="微软雅黑" panose="020B0503020204020204" pitchFamily="34" charset="-122"/>
                <a:ea typeface="微软雅黑" panose="020B0503020204020204" pitchFamily="34" charset="-122"/>
              </a:rPr>
              <a:t>教师：赵旭剑</a:t>
            </a:r>
            <a:endParaRPr lang="en-US" altLang="zh-CN" sz="1600" dirty="0" smtClean="0">
              <a:solidFill>
                <a:srgbClr val="02B3C1"/>
              </a:solidFill>
              <a:latin typeface="微软雅黑" panose="020B0503020204020204" pitchFamily="34" charset="-122"/>
              <a:ea typeface="微软雅黑" panose="020B0503020204020204" pitchFamily="34" charset="-122"/>
            </a:endParaRPr>
          </a:p>
          <a:p>
            <a:r>
              <a:rPr lang="zh-CN" altLang="en-US" sz="1600" dirty="0" smtClean="0">
                <a:solidFill>
                  <a:srgbClr val="02B3C1"/>
                </a:solidFill>
                <a:latin typeface="微软雅黑" panose="020B0503020204020204" pitchFamily="34" charset="-122"/>
                <a:ea typeface="微软雅黑" panose="020B0503020204020204" pitchFamily="34" charset="-122"/>
              </a:rPr>
              <a:t>日期：</a:t>
            </a:r>
            <a:r>
              <a:rPr lang="en-US" altLang="zh-CN" sz="1600" dirty="0" smtClean="0">
                <a:solidFill>
                  <a:srgbClr val="02B3C1"/>
                </a:solidFill>
                <a:latin typeface="微软雅黑" panose="020B0503020204020204" pitchFamily="34" charset="-122"/>
                <a:ea typeface="微软雅黑" panose="020B0503020204020204" pitchFamily="34" charset="-122"/>
              </a:rPr>
              <a:t>2018</a:t>
            </a:r>
            <a:r>
              <a:rPr lang="zh-CN" altLang="en-US" sz="1600" dirty="0" smtClean="0">
                <a:solidFill>
                  <a:srgbClr val="02B3C1"/>
                </a:solidFill>
                <a:latin typeface="微软雅黑" panose="020B0503020204020204" pitchFamily="34" charset="-122"/>
                <a:ea typeface="微软雅黑" panose="020B0503020204020204" pitchFamily="34" charset="-122"/>
              </a:rPr>
              <a:t>年</a:t>
            </a:r>
            <a:r>
              <a:rPr lang="en-US" altLang="zh-CN" sz="1600" dirty="0" smtClean="0">
                <a:solidFill>
                  <a:srgbClr val="02B3C1"/>
                </a:solidFill>
                <a:latin typeface="微软雅黑" panose="020B0503020204020204" pitchFamily="34" charset="-122"/>
                <a:ea typeface="微软雅黑" panose="020B0503020204020204" pitchFamily="34" charset="-122"/>
              </a:rPr>
              <a:t>1</a:t>
            </a:r>
            <a:r>
              <a:rPr lang="zh-CN" altLang="en-US" sz="1600" dirty="0" smtClean="0">
                <a:solidFill>
                  <a:srgbClr val="02B3C1"/>
                </a:solidFill>
                <a:latin typeface="微软雅黑" panose="020B0503020204020204" pitchFamily="34" charset="-122"/>
                <a:ea typeface="微软雅黑" panose="020B0503020204020204" pitchFamily="34" charset="-122"/>
              </a:rPr>
              <a:t>月</a:t>
            </a:r>
            <a:r>
              <a:rPr lang="en-US" altLang="zh-CN" sz="1600" dirty="0" smtClean="0">
                <a:solidFill>
                  <a:srgbClr val="02B3C1"/>
                </a:solidFill>
                <a:latin typeface="微软雅黑" panose="020B0503020204020204" pitchFamily="34" charset="-122"/>
                <a:ea typeface="微软雅黑" panose="020B0503020204020204" pitchFamily="34" charset="-122"/>
              </a:rPr>
              <a:t>8</a:t>
            </a:r>
            <a:r>
              <a:rPr lang="zh-CN" altLang="en-US" sz="1600" dirty="0" smtClean="0">
                <a:solidFill>
                  <a:srgbClr val="02B3C1"/>
                </a:solidFill>
                <a:latin typeface="微软雅黑" panose="020B0503020204020204" pitchFamily="34" charset="-122"/>
                <a:ea typeface="微软雅黑" panose="020B0503020204020204" pitchFamily="34" charset="-122"/>
              </a:rPr>
              <a:t>日</a:t>
            </a:r>
            <a:endParaRPr lang="zh-CN" altLang="en-US" sz="1600" dirty="0">
              <a:solidFill>
                <a:srgbClr val="02B3C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0" name="TextBox 40"/>
          <p:cNvSpPr txBox="1"/>
          <p:nvPr/>
        </p:nvSpPr>
        <p:spPr>
          <a:xfrm>
            <a:off x="3328390" y="3167199"/>
            <a:ext cx="2492991" cy="369332"/>
          </a:xfrm>
          <a:prstGeom prst="rect">
            <a:avLst/>
          </a:prstGeom>
          <a:noFill/>
        </p:spPr>
        <p:txBody>
          <a:bodyPr wrap="none" rtlCol="0">
            <a:spAutoFit/>
          </a:bodyPr>
          <a:lstStyle/>
          <a:p>
            <a:pPr algn="ctr"/>
            <a:r>
              <a:rPr lang="zh-CN" altLang="en-US" sz="1800">
                <a:solidFill>
                  <a:srgbClr val="E56666"/>
                </a:solidFill>
                <a:latin typeface="微软雅黑" panose="020B0503020204020204" pitchFamily="34" charset="-122"/>
                <a:ea typeface="微软雅黑" panose="020B0503020204020204" pitchFamily="34" charset="-122"/>
              </a:rPr>
              <a:t>网络舆情热度挖掘研究</a:t>
            </a:r>
            <a:endParaRPr lang="zh-CN" altLang="en-US" sz="1800" dirty="0">
              <a:solidFill>
                <a:srgbClr val="E56666"/>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831438" y="307581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strVal val="4/3*#ppt_w"/>
                                          </p:val>
                                        </p:tav>
                                        <p:tav tm="100000">
                                          <p:val>
                                            <p:strVal val="#ppt_w"/>
                                          </p:val>
                                        </p:tav>
                                      </p:tavLst>
                                    </p:anim>
                                    <p:anim calcmode="lin" valueType="num">
                                      <p:cBhvr>
                                        <p:cTn id="8" dur="500" fill="hold"/>
                                        <p:tgtEl>
                                          <p:spTgt spid="9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p:cTn id="11" dur="500" fill="hold"/>
                                        <p:tgtEl>
                                          <p:spTgt spid="106"/>
                                        </p:tgtEl>
                                        <p:attrNameLst>
                                          <p:attrName>ppt_w</p:attrName>
                                        </p:attrNameLst>
                                      </p:cBhvr>
                                      <p:tavLst>
                                        <p:tav tm="0">
                                          <p:val>
                                            <p:strVal val="4/3*#ppt_w"/>
                                          </p:val>
                                        </p:tav>
                                        <p:tav tm="100000">
                                          <p:val>
                                            <p:strVal val="#ppt_w"/>
                                          </p:val>
                                        </p:tav>
                                      </p:tavLst>
                                    </p:anim>
                                    <p:anim calcmode="lin" valueType="num">
                                      <p:cBhvr>
                                        <p:cTn id="12" dur="500" fill="hold"/>
                                        <p:tgtEl>
                                          <p:spTgt spid="106"/>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p:cTn id="15" dur="500" fill="hold"/>
                                        <p:tgtEl>
                                          <p:spTgt spid="113"/>
                                        </p:tgtEl>
                                        <p:attrNameLst>
                                          <p:attrName>ppt_w</p:attrName>
                                        </p:attrNameLst>
                                      </p:cBhvr>
                                      <p:tavLst>
                                        <p:tav tm="0">
                                          <p:val>
                                            <p:strVal val="4/3*#ppt_w"/>
                                          </p:val>
                                        </p:tav>
                                        <p:tav tm="100000">
                                          <p:val>
                                            <p:strVal val="#ppt_w"/>
                                          </p:val>
                                        </p:tav>
                                      </p:tavLst>
                                    </p:anim>
                                    <p:anim calcmode="lin" valueType="num">
                                      <p:cBhvr>
                                        <p:cTn id="16" dur="500" fill="hold"/>
                                        <p:tgtEl>
                                          <p:spTgt spid="113"/>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strVal val="4/3*#ppt_w"/>
                                          </p:val>
                                        </p:tav>
                                        <p:tav tm="100000">
                                          <p:val>
                                            <p:strVal val="#ppt_w"/>
                                          </p:val>
                                        </p:tav>
                                      </p:tavLst>
                                    </p:anim>
                                    <p:anim calcmode="lin" valueType="num">
                                      <p:cBhvr>
                                        <p:cTn id="20" dur="500" fill="hold"/>
                                        <p:tgtEl>
                                          <p:spTgt spid="120"/>
                                        </p:tgtEl>
                                        <p:attrNameLst>
                                          <p:attrName>ppt_h</p:attrName>
                                        </p:attrNameLst>
                                      </p:cBhvr>
                                      <p:tavLst>
                                        <p:tav tm="0">
                                          <p:val>
                                            <p:strVal val="4/3*#ppt_h"/>
                                          </p:val>
                                        </p:tav>
                                        <p:tav tm="100000">
                                          <p:val>
                                            <p:strVal val="#ppt_h"/>
                                          </p:val>
                                        </p:tav>
                                      </p:tavLst>
                                    </p:anim>
                                  </p:childTnLst>
                                </p:cTn>
                              </p:par>
                            </p:childTnLst>
                          </p:cTn>
                        </p:par>
                        <p:par>
                          <p:cTn id="21" fill="hold">
                            <p:stCondLst>
                              <p:cond delay="500"/>
                            </p:stCondLst>
                            <p:childTnLst>
                              <p:par>
                                <p:cTn id="22" presetID="10" presetClass="entr" presetSubtype="0" fill="hold" grpId="0" nodeType="afterEffect">
                                  <p:stCondLst>
                                    <p:cond delay="40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400"/>
                                  </p:stCondLst>
                                  <p:childTnLst>
                                    <p:set>
                                      <p:cBhvr>
                                        <p:cTn id="26" dur="1" fill="hold">
                                          <p:stCondLst>
                                            <p:cond delay="0"/>
                                          </p:stCondLst>
                                        </p:cTn>
                                        <p:tgtEl>
                                          <p:spTgt spid="131"/>
                                        </p:tgtEl>
                                        <p:attrNameLst>
                                          <p:attrName>style.visibility</p:attrName>
                                        </p:attrNameLst>
                                      </p:cBhvr>
                                      <p:to>
                                        <p:strVal val="visible"/>
                                      </p:to>
                                    </p:set>
                                    <p:animEffect transition="in" filter="fade">
                                      <p:cBhvr>
                                        <p:cTn id="27" dur="500"/>
                                        <p:tgtEl>
                                          <p:spTgt spid="131"/>
                                        </p:tgtEl>
                                      </p:cBhvr>
                                    </p:animEffect>
                                  </p:childTnLst>
                                </p:cTn>
                              </p:par>
                            </p:childTnLst>
                          </p:cTn>
                        </p:par>
                        <p:par>
                          <p:cTn id="28" fill="hold">
                            <p:stCondLst>
                              <p:cond delay="1400"/>
                            </p:stCondLst>
                            <p:childTnLst>
                              <p:par>
                                <p:cTn id="29" presetID="1" presetClass="entr" presetSubtype="0" fill="hold" nodeType="after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63" presetClass="path" presetSubtype="0" accel="50000" decel="50000" fill="hold" nodeType="withEffect">
                                  <p:stCondLst>
                                    <p:cond delay="0"/>
                                  </p:stCondLst>
                                  <p:childTnLst>
                                    <p:animMotion origin="layout" path="M 0.00677 -0.00463 L 0.5283 -0.00463 " pathEditMode="relative" rAng="0" ptsTypes="AA">
                                      <p:cBhvr>
                                        <p:cTn id="32" dur="2000" fill="hold"/>
                                        <p:tgtEl>
                                          <p:spTgt spid="131"/>
                                        </p:tgtEl>
                                        <p:attrNameLst>
                                          <p:attrName>ppt_x</p:attrName>
                                          <p:attrName>ppt_y</p:attrName>
                                        </p:attrNameLst>
                                      </p:cBhvr>
                                      <p:rCtr x="26076" y="0"/>
                                    </p:animMotion>
                                  </p:childTnLst>
                                </p:cTn>
                              </p:par>
                              <p:par>
                                <p:cTn id="33" presetID="22" presetClass="entr" presetSubtype="8" fill="hold" grpId="0" nodeType="withEffect">
                                  <p:stCondLst>
                                    <p:cond delay="250"/>
                                  </p:stCondLst>
                                  <p:childTnLst>
                                    <p:set>
                                      <p:cBhvr>
                                        <p:cTn id="34" dur="1" fill="hold">
                                          <p:stCondLst>
                                            <p:cond delay="0"/>
                                          </p:stCondLst>
                                        </p:cTn>
                                        <p:tgtEl>
                                          <p:spTgt spid="130"/>
                                        </p:tgtEl>
                                        <p:attrNameLst>
                                          <p:attrName>style.visibility</p:attrName>
                                        </p:attrNameLst>
                                      </p:cBhvr>
                                      <p:to>
                                        <p:strVal val="visible"/>
                                      </p:to>
                                    </p:set>
                                    <p:animEffect transition="in" filter="wipe(left)">
                                      <p:cBhvr>
                                        <p:cTn id="35" dur="1750"/>
                                        <p:tgtEl>
                                          <p:spTgt spid="130"/>
                                        </p:tgtEl>
                                      </p:cBhvr>
                                    </p:animEffect>
                                  </p:childTnLst>
                                </p:cTn>
                              </p:par>
                            </p:childTnLst>
                          </p:cTn>
                        </p:par>
                        <p:par>
                          <p:cTn id="36" fill="hold">
                            <p:stCondLst>
                              <p:cond delay="3400"/>
                            </p:stCondLst>
                            <p:childTnLst>
                              <p:par>
                                <p:cTn id="37" presetID="42" presetClass="entr" presetSubtype="0" fill="hold" grpId="0" nodeType="afterEffect">
                                  <p:stCondLst>
                                    <p:cond delay="0"/>
                                  </p:stCondLst>
                                  <p:childTnLst>
                                    <p:set>
                                      <p:cBhvr>
                                        <p:cTn id="38" dur="1" fill="hold">
                                          <p:stCondLst>
                                            <p:cond delay="0"/>
                                          </p:stCondLst>
                                        </p:cTn>
                                        <p:tgtEl>
                                          <p:spTgt spid="127"/>
                                        </p:tgtEl>
                                        <p:attrNameLst>
                                          <p:attrName>style.visibility</p:attrName>
                                        </p:attrNameLst>
                                      </p:cBhvr>
                                      <p:to>
                                        <p:strVal val="visible"/>
                                      </p:to>
                                    </p:set>
                                    <p:animEffect transition="in" filter="fade">
                                      <p:cBhvr>
                                        <p:cTn id="39" dur="1000"/>
                                        <p:tgtEl>
                                          <p:spTgt spid="127"/>
                                        </p:tgtEl>
                                      </p:cBhvr>
                                    </p:animEffect>
                                    <p:anim calcmode="lin" valueType="num">
                                      <p:cBhvr>
                                        <p:cTn id="40" dur="1000" fill="hold"/>
                                        <p:tgtEl>
                                          <p:spTgt spid="127"/>
                                        </p:tgtEl>
                                        <p:attrNameLst>
                                          <p:attrName>ppt_x</p:attrName>
                                        </p:attrNameLst>
                                      </p:cBhvr>
                                      <p:tavLst>
                                        <p:tav tm="0">
                                          <p:val>
                                            <p:strVal val="#ppt_x"/>
                                          </p:val>
                                        </p:tav>
                                        <p:tav tm="100000">
                                          <p:val>
                                            <p:strVal val="#ppt_x"/>
                                          </p:val>
                                        </p:tav>
                                      </p:tavLst>
                                    </p:anim>
                                    <p:anim calcmode="lin" valueType="num">
                                      <p:cBhvr>
                                        <p:cTn id="41"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animBg="1"/>
      <p:bldP spid="1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研究思路</a:t>
            </a: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2"/>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二、各个</a:t>
              </a:r>
              <a:r>
                <a:rPr lang="zh-CN" altLang="en-US" sz="1500" dirty="0">
                  <a:solidFill>
                    <a:schemeClr val="accent4"/>
                  </a:solidFill>
                  <a:latin typeface="造字工房悦黑体验版细体" pitchFamily="50" charset="-122"/>
                  <a:ea typeface="造字工房悦黑体验版细体" pitchFamily="50" charset="-122"/>
                </a:rPr>
                <a:t>基础数据指标权重计算</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构建</a:t>
              </a:r>
              <a:r>
                <a:rPr lang="zh-CN" altLang="en-US" sz="1400" dirty="0">
                  <a:latin typeface="Microsoft JhengHei UI" panose="020B0604030504040204" pitchFamily="34" charset="-120"/>
                  <a:ea typeface="Microsoft JhengHei UI" panose="020B0604030504040204" pitchFamily="34" charset="-120"/>
                  <a:sym typeface="Gill Sans" charset="0"/>
                </a:rPr>
                <a:t>基于</a:t>
              </a:r>
              <a:r>
                <a:rPr lang="en-US" altLang="zh-CN" sz="1400" dirty="0">
                  <a:latin typeface="Microsoft JhengHei UI" panose="020B0604030504040204" pitchFamily="34" charset="-120"/>
                  <a:ea typeface="Microsoft JhengHei UI" panose="020B0604030504040204" pitchFamily="34" charset="-120"/>
                  <a:sym typeface="Gill Sans" charset="0"/>
                </a:rPr>
                <a:t>BP</a:t>
              </a:r>
              <a:r>
                <a:rPr lang="zh-CN" altLang="en-US" sz="1400" dirty="0">
                  <a:latin typeface="Microsoft JhengHei UI" panose="020B0604030504040204" pitchFamily="34" charset="-120"/>
                  <a:ea typeface="Microsoft JhengHei UI" panose="020B0604030504040204" pitchFamily="34" charset="-120"/>
                  <a:sym typeface="Gill Sans" charset="0"/>
                </a:rPr>
                <a:t>神经网络的网络舆情热度仿真模型，利用人工智能方法描述各个基础数据指标分别与网络舆情热度之间的内存</a:t>
              </a:r>
              <a:r>
                <a:rPr lang="zh-CN" altLang="en-US" sz="1400" dirty="0" smtClean="0">
                  <a:latin typeface="Microsoft JhengHei UI" panose="020B0604030504040204" pitchFamily="34" charset="-120"/>
                  <a:ea typeface="Microsoft JhengHei UI" panose="020B0604030504040204" pitchFamily="34" charset="-120"/>
                  <a:sym typeface="Gill Sans" charset="0"/>
                </a:rPr>
                <a:t>联系。</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15" name="组合 14"/>
          <p:cNvGrpSpPr/>
          <p:nvPr/>
        </p:nvGrpSpPr>
        <p:grpSpPr>
          <a:xfrm>
            <a:off x="636000" y="1996955"/>
            <a:ext cx="7574142" cy="2251780"/>
            <a:chOff x="8012935" y="4684144"/>
            <a:chExt cx="3197225" cy="1520642"/>
          </a:xfrm>
        </p:grpSpPr>
        <p:sp>
          <p:nvSpPr>
            <p:cNvPr id="16"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三、构建</a:t>
              </a:r>
              <a:r>
                <a:rPr lang="zh-CN" altLang="en-US" sz="1500" dirty="0">
                  <a:solidFill>
                    <a:schemeClr val="accent4"/>
                  </a:solidFill>
                  <a:latin typeface="造字工房悦黑体验版细体" pitchFamily="50" charset="-122"/>
                  <a:ea typeface="造字工房悦黑体验版细体" pitchFamily="50" charset="-122"/>
                </a:rPr>
                <a:t>舆情热度模型</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17"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对各</a:t>
              </a:r>
              <a:r>
                <a:rPr lang="zh-CN" altLang="en-US" sz="1400" dirty="0">
                  <a:latin typeface="Microsoft JhengHei UI" panose="020B0604030504040204" pitchFamily="34" charset="-120"/>
                  <a:ea typeface="Microsoft JhengHei UI" panose="020B0604030504040204" pitchFamily="34" charset="-120"/>
                  <a:sym typeface="Gill Sans" charset="0"/>
                </a:rPr>
                <a:t>层次因素进行总体排序，计算出各项指标对网络舆情热度影响的权重，得到舆情热度表达式。</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cxnSp>
        <p:nvCxnSpPr>
          <p:cNvPr id="18" name="直接连接符 17"/>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1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1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03</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进度安排</a:t>
            </a: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进度安排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任意多边形 40"/>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2" name="任意多边形 41"/>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3" name="Freeform 5"/>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Freeform 5"/>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Freeform 5"/>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1" name="任意多边形 60"/>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2" name="任意多边形 61"/>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任意多边形 66"/>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8" name="任意多边形 67"/>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任意多边形 74"/>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2" name="任意多边形 81"/>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703651" y="1206938"/>
            <a:ext cx="3252825" cy="592846"/>
            <a:chOff x="609521" y="1723088"/>
            <a:chExt cx="3879516" cy="790643"/>
          </a:xfrm>
        </p:grpSpPr>
        <p:sp>
          <p:nvSpPr>
            <p:cNvPr id="85" name="文本框 70"/>
            <p:cNvSpPr txBox="1"/>
            <p:nvPr/>
          </p:nvSpPr>
          <p:spPr>
            <a:xfrm>
              <a:off x="609521" y="1723088"/>
              <a:ext cx="3469461" cy="369417"/>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2017</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86" name="文本框 113"/>
            <p:cNvSpPr txBox="1"/>
            <p:nvPr/>
          </p:nvSpPr>
          <p:spPr>
            <a:xfrm>
              <a:off x="1039979" y="2010400"/>
              <a:ext cx="3449058" cy="50333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任务书确认及开题</a:t>
              </a:r>
            </a:p>
          </p:txBody>
        </p:sp>
      </p:grpSp>
      <p:sp>
        <p:nvSpPr>
          <p:cNvPr id="89" name="文本框 113"/>
          <p:cNvSpPr txBox="1"/>
          <p:nvPr/>
        </p:nvSpPr>
        <p:spPr>
          <a:xfrm>
            <a:off x="5995782" y="1145122"/>
            <a:ext cx="1545253"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顺利毕业！</a:t>
            </a:r>
            <a:endParaRPr lang="zh-CN" altLang="en-US" sz="1400"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293705" y="2377770"/>
            <a:ext cx="2934897" cy="619031"/>
            <a:chOff x="192131" y="3235256"/>
            <a:chExt cx="4101669" cy="825564"/>
          </a:xfrm>
        </p:grpSpPr>
        <p:sp>
          <p:nvSpPr>
            <p:cNvPr id="91" name="文本框 76"/>
            <p:cNvSpPr txBox="1"/>
            <p:nvPr/>
          </p:nvSpPr>
          <p:spPr>
            <a:xfrm>
              <a:off x="192131" y="3235256"/>
              <a:ext cx="3374433"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2" name="文本框 113"/>
            <p:cNvSpPr txBox="1"/>
            <p:nvPr/>
          </p:nvSpPr>
          <p:spPr>
            <a:xfrm>
              <a:off x="730850" y="3557490"/>
              <a:ext cx="3562950" cy="503330"/>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文献调研及论文设计</a:t>
              </a:r>
            </a:p>
          </p:txBody>
        </p:sp>
      </p:grpSp>
      <p:grpSp>
        <p:nvGrpSpPr>
          <p:cNvPr id="93" name="组合 92"/>
          <p:cNvGrpSpPr/>
          <p:nvPr/>
        </p:nvGrpSpPr>
        <p:grpSpPr>
          <a:xfrm>
            <a:off x="845894" y="3751022"/>
            <a:ext cx="3014963" cy="590899"/>
            <a:chOff x="1032798" y="4732678"/>
            <a:chExt cx="4019428" cy="788047"/>
          </a:xfrm>
        </p:grpSpPr>
        <p:sp>
          <p:nvSpPr>
            <p:cNvPr id="94" name="文本框 79"/>
            <p:cNvSpPr txBox="1"/>
            <p:nvPr/>
          </p:nvSpPr>
          <p:spPr>
            <a:xfrm>
              <a:off x="1032798" y="4732678"/>
              <a:ext cx="3486522" cy="369417"/>
            </a:xfrm>
            <a:prstGeom prst="rect">
              <a:avLst/>
            </a:prstGeom>
            <a:noFill/>
          </p:spPr>
          <p:txBody>
            <a:bodyPr wrap="square" rtlCol="0">
              <a:spAutoFit/>
            </a:bodyPr>
            <a:lstStyle/>
            <a:p>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21</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5" name="文本框 113"/>
            <p:cNvSpPr txBox="1"/>
            <p:nvPr/>
          </p:nvSpPr>
          <p:spPr>
            <a:xfrm>
              <a:off x="1610495" y="5017394"/>
              <a:ext cx="3441731" cy="50333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实验及实验数据分析</a:t>
              </a:r>
            </a:p>
          </p:txBody>
        </p:sp>
      </p:grpSp>
      <p:grpSp>
        <p:nvGrpSpPr>
          <p:cNvPr id="96" name="组合 95"/>
          <p:cNvGrpSpPr/>
          <p:nvPr/>
        </p:nvGrpSpPr>
        <p:grpSpPr>
          <a:xfrm>
            <a:off x="6416574" y="2401450"/>
            <a:ext cx="2870748" cy="581543"/>
            <a:chOff x="8975526" y="3235256"/>
            <a:chExt cx="3827166" cy="775570"/>
          </a:xfrm>
        </p:grpSpPr>
        <p:sp>
          <p:nvSpPr>
            <p:cNvPr id="97" name="文本框 85"/>
            <p:cNvSpPr txBox="1"/>
            <p:nvPr/>
          </p:nvSpPr>
          <p:spPr>
            <a:xfrm>
              <a:off x="8975526" y="3235256"/>
              <a:ext cx="3214886"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11</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8" name="文本框 113"/>
            <p:cNvSpPr txBox="1"/>
            <p:nvPr/>
          </p:nvSpPr>
          <p:spPr>
            <a:xfrm>
              <a:off x="9631955" y="3507495"/>
              <a:ext cx="3170737" cy="50333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完善论文及答辩</a:t>
              </a:r>
            </a:p>
          </p:txBody>
        </p:sp>
      </p:grpSp>
      <p:grpSp>
        <p:nvGrpSpPr>
          <p:cNvPr id="99" name="组合 98"/>
          <p:cNvGrpSpPr/>
          <p:nvPr/>
        </p:nvGrpSpPr>
        <p:grpSpPr>
          <a:xfrm>
            <a:off x="5968865" y="3751022"/>
            <a:ext cx="2603446" cy="656122"/>
            <a:chOff x="7788388" y="4732677"/>
            <a:chExt cx="3470811" cy="875031"/>
          </a:xfrm>
        </p:grpSpPr>
        <p:sp>
          <p:nvSpPr>
            <p:cNvPr id="100" name="文本框 88"/>
            <p:cNvSpPr txBox="1"/>
            <p:nvPr/>
          </p:nvSpPr>
          <p:spPr>
            <a:xfrm>
              <a:off x="7788388" y="4732677"/>
              <a:ext cx="3291355" cy="369417"/>
            </a:xfrm>
            <a:prstGeom prst="rect">
              <a:avLst/>
            </a:prstGeom>
            <a:noFill/>
          </p:spPr>
          <p:txBody>
            <a:bodyPr wrap="square" rtlCol="0">
              <a:spAutoFit/>
            </a:bodyPr>
            <a:lstStyle/>
            <a:p>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101" name="文本框 113"/>
            <p:cNvSpPr txBox="1"/>
            <p:nvPr/>
          </p:nvSpPr>
          <p:spPr>
            <a:xfrm>
              <a:off x="8042752" y="5053583"/>
              <a:ext cx="3216447" cy="5541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根据研究结果撰写</a:t>
              </a:r>
              <a:r>
                <a:rPr lang="zh-CN" altLang="en-US" sz="1400" dirty="0" smtClean="0">
                  <a:latin typeface="微软雅黑" panose="020B0503020204020204" pitchFamily="34" charset="-122"/>
                  <a:ea typeface="微软雅黑" panose="020B0503020204020204" pitchFamily="34" charset="-122"/>
                </a:rPr>
                <a:t>论文</a:t>
              </a:r>
              <a:endParaRPr lang="zh-CN" altLang="en-US" sz="1400" dirty="0">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0"/>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11"/>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8"/>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9"/>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6"/>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7"/>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4"/>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5"/>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p>
          </p:txBody>
        </p:sp>
      </p:grpSp>
      <p:sp>
        <p:nvSpPr>
          <p:cNvPr id="22" name="矩形 21"/>
          <p:cNvSpPr/>
          <p:nvPr>
            <p:custDataLst>
              <p:tags r:id="rId1"/>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杨</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丹</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2"/>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5120141898</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3"/>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卓软</a:t>
            </a: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1401</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班</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8"/>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9"/>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8"/>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1"/>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5"/>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9"/>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1"/>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2"/>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7"/>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8"/>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9"/>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0"/>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1"/>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2"/>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3"/>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4"/>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5"/>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6"/>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7"/>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8"/>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60"/>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5"/>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66"/>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7"/>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8"/>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0"/>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1"/>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2"/>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73"/>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75"/>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6"/>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77"/>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78"/>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0"/>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1"/>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3"/>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4"/>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87"/>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8"/>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89"/>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90"/>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92"/>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93"/>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94"/>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0"/>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2"/>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3"/>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5"/>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6"/>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8"/>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9"/>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1"/>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2"/>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4"/>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25"/>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27"/>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28"/>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29"/>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0"/>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1"/>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2"/>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33"/>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34"/>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35"/>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37"/>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39"/>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41"/>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45"/>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46"/>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47"/>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48"/>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49"/>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51"/>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55"/>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56"/>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7"/>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58"/>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59"/>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64"/>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5"/>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67"/>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68"/>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70"/>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71"/>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3"/>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4"/>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77"/>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78"/>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2"/>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86"/>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9"/>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0"/>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1"/>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4"/>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1"/>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29"/>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0"/>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35"/>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40011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54" name="组合 153"/>
          <p:cNvGrpSpPr/>
          <p:nvPr/>
        </p:nvGrpSpPr>
        <p:grpSpPr>
          <a:xfrm>
            <a:off x="4087841" y="1844929"/>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8554"/>
            </a:xfrm>
            <a:prstGeom prst="rect">
              <a:avLst/>
            </a:prstGeom>
            <a:noFill/>
          </p:spPr>
          <p:txBody>
            <a:bodyPr wrap="square" rtlCol="0">
              <a:spAutoFit/>
            </a:bodyPr>
            <a:lstStyle/>
            <a:p>
              <a:pPr algn="ctr"/>
              <a:r>
                <a:rPr lang="zh-CN" altLang="en-US" sz="1600" dirty="0" smtClean="0">
                  <a:solidFill>
                    <a:srgbClr val="FFC000"/>
                  </a:solidFill>
                  <a:latin typeface="华文细黑" panose="02010600040101010101" pitchFamily="2" charset="-122"/>
                  <a:ea typeface="华文细黑" panose="02010600040101010101" pitchFamily="2" charset="-122"/>
                </a:rPr>
                <a:t>课题综述</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3420612" y="3076283"/>
            <a:ext cx="2133141" cy="638090"/>
            <a:chOff x="4999811" y="3100203"/>
            <a:chExt cx="2133141" cy="638090"/>
          </a:xfrm>
        </p:grpSpPr>
        <p:sp>
          <p:nvSpPr>
            <p:cNvPr id="171" name="文本框 170"/>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研究过程</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4594909" y="2391695"/>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528029" y="1856196"/>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03</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27951" y="3058117"/>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a:solidFill>
                    <a:srgbClr val="00B0F0"/>
                  </a:solidFill>
                  <a:latin typeface="华文细黑" panose="02010600040101010101" pitchFamily="2" charset="-122"/>
                  <a:ea typeface="华文细黑" panose="02010600040101010101" pitchFamily="2" charset="-122"/>
                </a:rPr>
                <a:t>进度安排</a:t>
              </a: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143919" y="2362439"/>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14:presetBounceEnd="30000">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14:bounceEnd="30000">
                                          <p:cBhvr additive="base">
                                            <p:cTn id="40"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14:presetBounceEnd="30000">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14:bounceEnd="30000">
                                          <p:cBhvr additive="base">
                                            <p:cTn id="44"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14:presetBounceEnd="30000">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14:bounceEnd="30000">
                                          <p:cBhvr additive="base">
                                            <p:cTn id="48"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14:presetBounceEnd="30000">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14:bounceEnd="30000">
                                          <p:cBhvr additive="base">
                                            <p:cTn id="52"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14:presetBounceEnd="30000">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14:bounceEnd="30000">
                                          <p:cBhvr additive="base">
                                            <p:cTn id="56"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14:presetBounceEnd="30000">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14:bounceEnd="30000">
                                          <p:cBhvr additive="base">
                                            <p:cTn id="60"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2000" fill="hold"/>
                                            <p:tgtEl>
                                              <p:spTgt spid="140"/>
                                            </p:tgtEl>
                                            <p:attrNameLst>
                                              <p:attrName>ppt_x</p:attrName>
                                            </p:attrNameLst>
                                          </p:cBhvr>
                                          <p:tavLst>
                                            <p:tav tm="0">
                                              <p:val>
                                                <p:strVal val="0-#ppt_w/2"/>
                                              </p:val>
                                            </p:tav>
                                            <p:tav tm="100000">
                                              <p:val>
                                                <p:strVal val="#ppt_x"/>
                                              </p:val>
                                            </p:tav>
                                          </p:tavLst>
                                        </p:anim>
                                        <p:anim calcmode="lin" valueType="num">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additive="base">
                                            <p:cTn id="44" dur="2000" fill="hold"/>
                                            <p:tgtEl>
                                              <p:spTgt spid="154"/>
                                            </p:tgtEl>
                                            <p:attrNameLst>
                                              <p:attrName>ppt_x</p:attrName>
                                            </p:attrNameLst>
                                          </p:cBhvr>
                                          <p:tavLst>
                                            <p:tav tm="0">
                                              <p:val>
                                                <p:strVal val="0-#ppt_w/2"/>
                                              </p:val>
                                            </p:tav>
                                            <p:tav tm="100000">
                                              <p:val>
                                                <p:strVal val="#ppt_x"/>
                                              </p:val>
                                            </p:tav>
                                          </p:tavLst>
                                        </p:anim>
                                        <p:anim calcmode="lin" valueType="num">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cBhvr additive="base">
                                            <p:cTn id="48" dur="2000" fill="hold"/>
                                            <p:tgtEl>
                                              <p:spTgt spid="176"/>
                                            </p:tgtEl>
                                            <p:attrNameLst>
                                              <p:attrName>ppt_x</p:attrName>
                                            </p:attrNameLst>
                                          </p:cBhvr>
                                          <p:tavLst>
                                            <p:tav tm="0">
                                              <p:val>
                                                <p:strVal val="1+#ppt_w/2"/>
                                              </p:val>
                                            </p:tav>
                                            <p:tav tm="100000">
                                              <p:val>
                                                <p:strVal val="#ppt_x"/>
                                              </p:val>
                                            </p:tav>
                                          </p:tavLst>
                                        </p:anim>
                                        <p:anim calcmode="lin" valueType="num">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2000" fill="hold"/>
                                            <p:tgtEl>
                                              <p:spTgt spid="182"/>
                                            </p:tgtEl>
                                            <p:attrNameLst>
                                              <p:attrName>ppt_x</p:attrName>
                                            </p:attrNameLst>
                                          </p:cBhvr>
                                          <p:tavLst>
                                            <p:tav tm="0">
                                              <p:val>
                                                <p:strVal val="1+#ppt_w/2"/>
                                              </p:val>
                                            </p:tav>
                                            <p:tav tm="100000">
                                              <p:val>
                                                <p:strVal val="#ppt_x"/>
                                              </p:val>
                                            </p:tav>
                                          </p:tavLst>
                                        </p:anim>
                                        <p:anim calcmode="lin" valueType="num">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cBhvr additive="base">
                                            <p:cTn id="56" dur="2000" fill="hold"/>
                                            <p:tgtEl>
                                              <p:spTgt spid="185"/>
                                            </p:tgtEl>
                                            <p:attrNameLst>
                                              <p:attrName>ppt_x</p:attrName>
                                            </p:attrNameLst>
                                          </p:cBhvr>
                                          <p:tavLst>
                                            <p:tav tm="0">
                                              <p:val>
                                                <p:strVal val="0-#ppt_w/2"/>
                                              </p:val>
                                            </p:tav>
                                            <p:tav tm="100000">
                                              <p:val>
                                                <p:strVal val="#ppt_x"/>
                                              </p:val>
                                            </p:tav>
                                          </p:tavLst>
                                        </p:anim>
                                        <p:anim calcmode="lin" valueType="num">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cBhvr additive="base">
                                            <p:cTn id="60" dur="2000" fill="hold"/>
                                            <p:tgtEl>
                                              <p:spTgt spid="195"/>
                                            </p:tgtEl>
                                            <p:attrNameLst>
                                              <p:attrName>ppt_x</p:attrName>
                                            </p:attrNameLst>
                                          </p:cBhvr>
                                          <p:tavLst>
                                            <p:tav tm="0">
                                              <p:val>
                                                <p:strVal val="1+#ppt_w/2"/>
                                              </p:val>
                                            </p:tav>
                                            <p:tav tm="100000">
                                              <p:val>
                                                <p:strVal val="#ppt_x"/>
                                              </p:val>
                                            </p:tav>
                                          </p:tavLst>
                                        </p:anim>
                                        <p:anim calcmode="lin" valueType="num">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 name="文本框 16"/>
          <p:cNvSpPr txBox="1"/>
          <p:nvPr/>
        </p:nvSpPr>
        <p:spPr>
          <a:xfrm>
            <a:off x="4213574" y="2094189"/>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课题综述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6"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27" name="组合 26"/>
          <p:cNvGrpSpPr/>
          <p:nvPr/>
        </p:nvGrpSpPr>
        <p:grpSpPr>
          <a:xfrm>
            <a:off x="377320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70228" y="2861324"/>
            <a:ext cx="131029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研究目的与意义</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5126028" y="2861324"/>
            <a:ext cx="131029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国内外研究现状</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a:t>
            </a:r>
            <a:r>
              <a:rPr lang="zh-CN" altLang="en-US" sz="1600" dirty="0" smtClean="0">
                <a:solidFill>
                  <a:schemeClr val="bg1"/>
                </a:solidFill>
                <a:latin typeface="微软雅黑" panose="020B0503020204020204" pitchFamily="34" charset="-122"/>
                <a:ea typeface="微软雅黑" panose="020B0503020204020204" pitchFamily="34" charset="-122"/>
              </a:rPr>
              <a:t>目的与意义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028768" y="2140595"/>
            <a:ext cx="3119566" cy="1988816"/>
            <a:chOff x="2261297" y="1643076"/>
            <a:chExt cx="2792293" cy="2651745"/>
          </a:xfrm>
        </p:grpSpPr>
        <p:sp>
          <p:nvSpPr>
            <p:cNvPr id="22"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3" name="文本框 22"/>
            <p:cNvSpPr txBox="1"/>
            <p:nvPr/>
          </p:nvSpPr>
          <p:spPr>
            <a:xfrm>
              <a:off x="2261297" y="1643076"/>
              <a:ext cx="2792293" cy="1415767"/>
            </a:xfrm>
            <a:prstGeom prst="rect">
              <a:avLst/>
            </a:prstGeom>
            <a:noFill/>
          </p:spPr>
          <p:txBody>
            <a:bodyPr wrap="square" rtlCol="0">
              <a:spAutoFit/>
            </a:bodyPr>
            <a:lstStyle/>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多</a:t>
              </a:r>
              <a:r>
                <a:rPr lang="zh-CN" altLang="en-US" sz="1400" dirty="0">
                  <a:latin typeface="Microsoft JhengHei UI" panose="020B0604030504040204" pitchFamily="34" charset="-120"/>
                  <a:ea typeface="Microsoft JhengHei UI" panose="020B0604030504040204" pitchFamily="34" charset="-120"/>
                  <a:sym typeface="Gill Sans" charset="0"/>
                </a:rPr>
                <a:t>个维度考虑网络</a:t>
              </a:r>
              <a:r>
                <a:rPr lang="zh-CN" altLang="en-US" sz="1400" dirty="0" smtClean="0">
                  <a:latin typeface="Microsoft JhengHei UI" panose="020B0604030504040204" pitchFamily="34" charset="-120"/>
                  <a:ea typeface="Microsoft JhengHei UI" panose="020B0604030504040204" pitchFamily="34" charset="-120"/>
                  <a:sym typeface="Gill Sans" charset="0"/>
                </a:rPr>
                <a:t>舆情的</a:t>
              </a:r>
              <a:r>
                <a:rPr lang="zh-CN" altLang="en-US" sz="1400" dirty="0">
                  <a:latin typeface="Microsoft JhengHei UI" panose="020B0604030504040204" pitchFamily="34" charset="-120"/>
                  <a:ea typeface="Microsoft JhengHei UI" panose="020B0604030504040204" pitchFamily="34" charset="-120"/>
                  <a:sym typeface="Gill Sans" charset="0"/>
                </a:rPr>
                <a:t>冷热</a:t>
              </a:r>
              <a:r>
                <a:rPr lang="zh-CN" altLang="en-US" sz="1400" dirty="0" smtClean="0">
                  <a:latin typeface="Microsoft JhengHei UI" panose="020B0604030504040204" pitchFamily="34" charset="-120"/>
                  <a:ea typeface="Microsoft JhengHei UI" panose="020B0604030504040204" pitchFamily="34" charset="-120"/>
                  <a:sym typeface="Gill Sans" charset="0"/>
                </a:rPr>
                <a:t>程度；</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smtClean="0">
                  <a:latin typeface="Microsoft JhengHei UI" panose="020B0604030504040204" pitchFamily="34" charset="-120"/>
                  <a:ea typeface="Microsoft JhengHei UI" panose="020B0604030504040204" pitchFamily="34" charset="-120"/>
                  <a:sym typeface="Gill Sans" charset="0"/>
                </a:rPr>
                <a:t>建立</a:t>
              </a:r>
              <a:r>
                <a:rPr lang="zh-CN" altLang="en-US" sz="1400" dirty="0">
                  <a:latin typeface="Microsoft JhengHei UI" panose="020B0604030504040204" pitchFamily="34" charset="-120"/>
                  <a:ea typeface="Microsoft JhengHei UI" panose="020B0604030504040204" pitchFamily="34" charset="-120"/>
                  <a:sym typeface="Gill Sans" charset="0"/>
                </a:rPr>
                <a:t>一个能反映网络舆情静动关系的热度计算模型。</a:t>
              </a:r>
              <a:endParaRPr lang="zh-CN" altLang="en-US" sz="1400" dirty="0">
                <a:latin typeface="Microsoft JhengHei UI" panose="020B0604030504040204" pitchFamily="34" charset="-120"/>
                <a:ea typeface="Microsoft JhengHei UI" panose="020B0604030504040204" pitchFamily="34" charset="-120"/>
              </a:endParaRPr>
            </a:p>
          </p:txBody>
        </p:sp>
      </p:grpSp>
      <p:sp>
        <p:nvSpPr>
          <p:cNvPr id="39" name="文本框 38"/>
          <p:cNvSpPr txBox="1"/>
          <p:nvPr/>
        </p:nvSpPr>
        <p:spPr>
          <a:xfrm>
            <a:off x="4640701" y="717488"/>
            <a:ext cx="1849016" cy="323165"/>
          </a:xfrm>
          <a:prstGeom prst="rect">
            <a:avLst/>
          </a:prstGeom>
          <a:noFill/>
        </p:spPr>
        <p:txBody>
          <a:bodyPr wrap="square" rtlCol="0">
            <a:spAutoFit/>
          </a:bodyPr>
          <a:lstStyle/>
          <a:p>
            <a:r>
              <a:rPr lang="en-US" altLang="zh-CN" sz="1500" dirty="0" smtClean="0">
                <a:solidFill>
                  <a:schemeClr val="bg1"/>
                </a:solidFill>
                <a:latin typeface="造字工房悦黑体验版细体" pitchFamily="50" charset="-122"/>
                <a:ea typeface="造字工房悦黑体验版细体" pitchFamily="50" charset="-122"/>
              </a:rPr>
              <a:t>1</a:t>
            </a:r>
            <a:endParaRPr lang="zh-CN" altLang="en-US" sz="1500" dirty="0">
              <a:solidFill>
                <a:schemeClr val="bg1"/>
              </a:solidFill>
              <a:latin typeface="造字工房悦黑体验版细体" pitchFamily="50" charset="-122"/>
              <a:ea typeface="造字工房悦黑体验版细体" pitchFamily="50" charset="-122"/>
            </a:endParaRPr>
          </a:p>
        </p:txBody>
      </p:sp>
      <p:cxnSp>
        <p:nvCxnSpPr>
          <p:cNvPr id="41" name="直接连接符 4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4930282" y="2093689"/>
            <a:ext cx="3034001" cy="2217469"/>
            <a:chOff x="3172681" y="1338206"/>
            <a:chExt cx="5405198" cy="2956615"/>
          </a:xfrm>
        </p:grpSpPr>
        <p:sp>
          <p:nvSpPr>
            <p:cNvPr id="25" name="文本框 24"/>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6" name="文本框 25"/>
            <p:cNvSpPr txBox="1"/>
            <p:nvPr/>
          </p:nvSpPr>
          <p:spPr>
            <a:xfrm>
              <a:off x="3172681" y="1338206"/>
              <a:ext cx="5405198" cy="1415767"/>
            </a:xfrm>
            <a:prstGeom prst="rect">
              <a:avLst/>
            </a:prstGeom>
            <a:noFill/>
          </p:spPr>
          <p:txBody>
            <a:bodyPr wrap="square" rtlCol="0">
              <a:spAutoFit/>
            </a:bodyPr>
            <a:lstStyle/>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反映</a:t>
              </a:r>
              <a:r>
                <a:rPr lang="zh-CN" altLang="en-US" sz="1400" dirty="0">
                  <a:latin typeface="Microsoft JhengHei UI" panose="020B0604030504040204" pitchFamily="34" charset="-120"/>
                  <a:ea typeface="Microsoft JhengHei UI" panose="020B0604030504040204" pitchFamily="34" charset="-120"/>
                  <a:sym typeface="Gill Sans" charset="0"/>
                </a:rPr>
                <a:t>舆情</a:t>
              </a:r>
              <a:r>
                <a:rPr lang="zh-CN" altLang="en-US" sz="1400" dirty="0" smtClean="0">
                  <a:latin typeface="Microsoft JhengHei UI" panose="020B0604030504040204" pitchFamily="34" charset="-120"/>
                  <a:ea typeface="Microsoft JhengHei UI" panose="020B0604030504040204" pitchFamily="34" charset="-120"/>
                  <a:sym typeface="Gill Sans" charset="0"/>
                </a:rPr>
                <a:t>发展趋势</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a:latin typeface="Microsoft JhengHei UI" panose="020B0604030504040204" pitchFamily="34" charset="-120"/>
                  <a:ea typeface="Microsoft JhengHei UI" panose="020B0604030504040204" pitchFamily="34" charset="-120"/>
                  <a:sym typeface="Gill Sans" charset="0"/>
                </a:rPr>
                <a:t>为决策提供</a:t>
              </a:r>
              <a:r>
                <a:rPr lang="zh-CN" altLang="en-US" sz="1400" dirty="0" smtClean="0">
                  <a:latin typeface="Microsoft JhengHei UI" panose="020B0604030504040204" pitchFamily="34" charset="-120"/>
                  <a:ea typeface="Microsoft JhengHei UI" panose="020B0604030504040204" pitchFamily="34" charset="-120"/>
                  <a:sym typeface="Gill Sans" charset="0"/>
                </a:rPr>
                <a:t>支撑</a:t>
              </a:r>
              <a:endParaRPr lang="en-US" altLang="zh-CN" sz="1400" dirty="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3.</a:t>
              </a:r>
              <a:r>
                <a:rPr lang="zh-CN" altLang="en-US" sz="1400" dirty="0">
                  <a:latin typeface="Microsoft JhengHei UI" panose="020B0604030504040204" pitchFamily="34" charset="-120"/>
                  <a:ea typeface="Microsoft JhengHei UI" panose="020B0604030504040204" pitchFamily="34" charset="-120"/>
                  <a:sym typeface="Gill Sans" charset="0"/>
                </a:rPr>
                <a:t>维护社会稳定，促进国家发展具有重要</a:t>
              </a:r>
              <a:r>
                <a:rPr lang="zh-CN" altLang="en-US" sz="1400" dirty="0" smtClean="0">
                  <a:latin typeface="Microsoft JhengHei UI" panose="020B0604030504040204" pitchFamily="34" charset="-120"/>
                  <a:ea typeface="Microsoft JhengHei UI" panose="020B0604030504040204" pitchFamily="34" charset="-120"/>
                  <a:sym typeface="Gill Sans" charset="0"/>
                </a:rPr>
                <a:t>意义</a:t>
              </a:r>
              <a:endParaRPr lang="zh-CN" altLang="en-US" sz="1400" dirty="0">
                <a:latin typeface="Microsoft JhengHei UI" panose="020B0604030504040204" pitchFamily="34" charset="-120"/>
                <a:ea typeface="Microsoft JhengHei UI" panose="020B0604030504040204" pitchFamily="34" charset="-120"/>
                <a:sym typeface="Gill Sans" charset="0"/>
              </a:endParaRPr>
            </a:p>
          </p:txBody>
        </p:sp>
      </p:grpSp>
      <p:grpSp>
        <p:nvGrpSpPr>
          <p:cNvPr id="27" name="Group 6"/>
          <p:cNvGrpSpPr>
            <a:grpSpLocks/>
          </p:cNvGrpSpPr>
          <p:nvPr/>
        </p:nvGrpSpPr>
        <p:grpSpPr bwMode="auto">
          <a:xfrm>
            <a:off x="1873738" y="1027944"/>
            <a:ext cx="1009162" cy="1238039"/>
            <a:chOff x="0" y="0"/>
            <a:chExt cx="1744662" cy="2168525"/>
          </a:xfrm>
          <a:solidFill>
            <a:schemeClr val="accent5">
              <a:lumMod val="20000"/>
              <a:lumOff val="80000"/>
            </a:schemeClr>
          </a:solidFill>
        </p:grpSpPr>
        <p:sp>
          <p:nvSpPr>
            <p:cNvPr id="28" name="Freeform 11"/>
            <p:cNvSpPr>
              <a:spLocks/>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Oval 15"/>
            <p:cNvSpPr>
              <a:spLocks noChangeArrowheads="1"/>
            </p:cNvSpPr>
            <p:nvPr/>
          </p:nvSpPr>
          <p:spPr bwMode="auto">
            <a:xfrm>
              <a:off x="222690" y="198685"/>
              <a:ext cx="1299280" cy="131160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t>研究目的</a:t>
              </a:r>
              <a:endParaRPr lang="zh-CN" altLang="en-US" b="1" dirty="0"/>
            </a:p>
          </p:txBody>
        </p:sp>
      </p:grpSp>
      <p:grpSp>
        <p:nvGrpSpPr>
          <p:cNvPr id="35" name="Group 6"/>
          <p:cNvGrpSpPr>
            <a:grpSpLocks/>
          </p:cNvGrpSpPr>
          <p:nvPr/>
        </p:nvGrpSpPr>
        <p:grpSpPr bwMode="auto">
          <a:xfrm>
            <a:off x="5186554" y="974803"/>
            <a:ext cx="1009162" cy="1238039"/>
            <a:chOff x="0" y="0"/>
            <a:chExt cx="1744662" cy="2168525"/>
          </a:xfrm>
          <a:solidFill>
            <a:schemeClr val="accent5">
              <a:lumMod val="20000"/>
              <a:lumOff val="80000"/>
            </a:schemeClr>
          </a:solidFill>
        </p:grpSpPr>
        <p:sp>
          <p:nvSpPr>
            <p:cNvPr id="36" name="Freeform 11"/>
            <p:cNvSpPr>
              <a:spLocks/>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Oval 15"/>
            <p:cNvSpPr>
              <a:spLocks noChangeArrowheads="1"/>
            </p:cNvSpPr>
            <p:nvPr/>
          </p:nvSpPr>
          <p:spPr bwMode="auto">
            <a:xfrm>
              <a:off x="222690" y="198685"/>
              <a:ext cx="1299280" cy="131160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t>研究意义</a:t>
              </a:r>
              <a:endParaRPr lang="zh-CN" altLang="en-US" b="1" dirty="0"/>
            </a:p>
          </p:txBody>
        </p:sp>
      </p:gr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800"/>
                                            <p:tgtEl>
                                              <p:spTgt spid="41"/>
                                            </p:tgtEl>
                                          </p:cBhvr>
                                        </p:animEffect>
                                      </p:childTnLst>
                                    </p:cTn>
                                  </p:par>
                                </p:childTnLst>
                              </p:cTn>
                            </p:par>
                            <p:par>
                              <p:cTn id="24" fill="hold">
                                <p:stCondLst>
                                  <p:cond delay="2800"/>
                                </p:stCondLst>
                                <p:childTnLst>
                                  <p:par>
                                    <p:cTn id="25" presetID="16" presetClass="entr" presetSubtype="37"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Vertical)">
                                          <p:cBhvr>
                                            <p:cTn id="27" dur="500"/>
                                            <p:tgtEl>
                                              <p:spTgt spid="21"/>
                                            </p:tgtEl>
                                          </p:cBhvr>
                                        </p:animEffect>
                                      </p:childTnLst>
                                    </p:cTn>
                                  </p:par>
                                </p:childTnLst>
                              </p:cTn>
                            </p:par>
                            <p:par>
                              <p:cTn id="28" fill="hold">
                                <p:stCondLst>
                                  <p:cond delay="3300"/>
                                </p:stCondLst>
                                <p:childTnLst>
                                  <p:par>
                                    <p:cTn id="29" presetID="16" presetClass="entr" presetSubtype="37"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outVertical)">
                                          <p:cBhvr>
                                            <p:cTn id="31" dur="500"/>
                                            <p:tgtEl>
                                              <p:spTgt spid="24"/>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3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800"/>
                                            <p:tgtEl>
                                              <p:spTgt spid="41"/>
                                            </p:tgtEl>
                                          </p:cBhvr>
                                        </p:animEffect>
                                      </p:childTnLst>
                                    </p:cTn>
                                  </p:par>
                                </p:childTnLst>
                              </p:cTn>
                            </p:par>
                            <p:par>
                              <p:cTn id="24" fill="hold">
                                <p:stCondLst>
                                  <p:cond delay="2800"/>
                                </p:stCondLst>
                                <p:childTnLst>
                                  <p:par>
                                    <p:cTn id="25" presetID="16" presetClass="entr" presetSubtype="37"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Vertical)">
                                          <p:cBhvr>
                                            <p:cTn id="27" dur="500"/>
                                            <p:tgtEl>
                                              <p:spTgt spid="21"/>
                                            </p:tgtEl>
                                          </p:cBhvr>
                                        </p:animEffect>
                                      </p:childTnLst>
                                    </p:cTn>
                                  </p:par>
                                </p:childTnLst>
                              </p:cTn>
                            </p:par>
                            <p:par>
                              <p:cTn id="28" fill="hold">
                                <p:stCondLst>
                                  <p:cond delay="3300"/>
                                </p:stCondLst>
                                <p:childTnLst>
                                  <p:par>
                                    <p:cTn id="29" presetID="16" presetClass="entr" presetSubtype="37"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outVertical)">
                                          <p:cBhvr>
                                            <p:cTn id="31" dur="500"/>
                                            <p:tgtEl>
                                              <p:spTgt spid="24"/>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3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873738" y="1442260"/>
            <a:ext cx="6014171" cy="1384995"/>
          </a:xfrm>
          <a:prstGeom prst="rect">
            <a:avLst/>
          </a:prstGeom>
          <a:noFill/>
        </p:spPr>
        <p:txBody>
          <a:bodyPr wrap="square" rtlCol="0">
            <a:spAutoFit/>
          </a:bodyPr>
          <a:lstStyle/>
          <a:p>
            <a:r>
              <a:rPr lang="zh-CN" altLang="en-US" sz="1400" dirty="0">
                <a:latin typeface="Microsoft JhengHei UI" panose="020B0604030504040204" pitchFamily="34" charset="-120"/>
                <a:ea typeface="Microsoft JhengHei UI" panose="020B0604030504040204" pitchFamily="34" charset="-120"/>
              </a:rPr>
              <a:t>国内外而言，近些年舆情分析的软件产品也层出不穷，许多学者和公司对舆情分析做了许多工作和研究</a:t>
            </a:r>
            <a:r>
              <a:rPr lang="zh-CN" altLang="en-US" sz="1400" dirty="0" smtClean="0">
                <a:latin typeface="Microsoft JhengHei UI" panose="020B0604030504040204" pitchFamily="34" charset="-120"/>
                <a:ea typeface="Microsoft JhengHei UI" panose="020B0604030504040204" pitchFamily="34" charset="-120"/>
              </a:rPr>
              <a:t>。</a:t>
            </a:r>
            <a:endParaRPr lang="en-US" altLang="zh-CN" sz="1400" dirty="0" smtClean="0">
              <a:latin typeface="Microsoft JhengHei UI" panose="020B0604030504040204" pitchFamily="34" charset="-120"/>
              <a:ea typeface="Microsoft JhengHei UI" panose="020B0604030504040204" pitchFamily="34" charset="-120"/>
            </a:endParaRPr>
          </a:p>
          <a:p>
            <a:endParaRPr lang="en-US" altLang="zh-CN" sz="1400" dirty="0" smtClean="0">
              <a:latin typeface="Microsoft JhengHei UI" panose="020B0604030504040204" pitchFamily="34" charset="-120"/>
              <a:ea typeface="Microsoft JhengHei UI" panose="020B0604030504040204" pitchFamily="34" charset="-120"/>
            </a:endParaRPr>
          </a:p>
          <a:p>
            <a:r>
              <a:rPr lang="zh-CN" altLang="en-US" sz="1400" dirty="0" smtClean="0">
                <a:latin typeface="Microsoft JhengHei UI" panose="020B0604030504040204" pitchFamily="34" charset="-120"/>
                <a:ea typeface="Microsoft JhengHei UI" panose="020B0604030504040204" pitchFamily="34" charset="-120"/>
              </a:rPr>
              <a:t>由于</a:t>
            </a:r>
            <a:r>
              <a:rPr lang="zh-CN" altLang="en-US" sz="1400" dirty="0">
                <a:latin typeface="Microsoft JhengHei UI" panose="020B0604030504040204" pitchFamily="34" charset="-120"/>
                <a:ea typeface="Microsoft JhengHei UI" panose="020B0604030504040204" pitchFamily="34" charset="-120"/>
              </a:rPr>
              <a:t>互联网传播方式和平台的多样性，造成了舆情指标体系过于</a:t>
            </a:r>
            <a:r>
              <a:rPr lang="zh-CN" altLang="en-US" sz="1400" dirty="0" smtClean="0">
                <a:latin typeface="Microsoft JhengHei UI" panose="020B0604030504040204" pitchFamily="34" charset="-120"/>
                <a:ea typeface="Microsoft JhengHei UI" panose="020B0604030504040204" pitchFamily="34" charset="-120"/>
              </a:rPr>
              <a:t>复杂，多数</a:t>
            </a:r>
            <a:r>
              <a:rPr lang="zh-CN" altLang="en-US" sz="1400" dirty="0">
                <a:latin typeface="Microsoft JhengHei UI" panose="020B0604030504040204" pitchFamily="34" charset="-120"/>
                <a:ea typeface="Microsoft JhengHei UI" panose="020B0604030504040204" pitchFamily="34" charset="-120"/>
              </a:rPr>
              <a:t>工作集中在单一的技术应用层面，</a:t>
            </a:r>
            <a:r>
              <a:rPr lang="zh-CN" altLang="en-US" sz="1400" dirty="0" smtClean="0">
                <a:latin typeface="Microsoft JhengHei UI" panose="020B0604030504040204" pitchFamily="34" charset="-120"/>
                <a:ea typeface="Microsoft JhengHei UI" panose="020B0604030504040204" pitchFamily="34" charset="-120"/>
              </a:rPr>
              <a:t>缺乏</a:t>
            </a:r>
            <a:r>
              <a:rPr lang="zh-CN" altLang="en-US" sz="1400" dirty="0">
                <a:latin typeface="Microsoft JhengHei UI" panose="020B0604030504040204" pitchFamily="34" charset="-120"/>
                <a:ea typeface="Microsoft JhengHei UI" panose="020B0604030504040204" pitchFamily="34" charset="-120"/>
              </a:rPr>
              <a:t>系统性、全局性的社交平台网络舆情分析方法的研究和</a:t>
            </a:r>
            <a:r>
              <a:rPr lang="zh-CN" altLang="en-US" sz="1400" dirty="0" smtClean="0">
                <a:latin typeface="Microsoft JhengHei UI" panose="020B0604030504040204" pitchFamily="34" charset="-120"/>
                <a:ea typeface="Microsoft JhengHei UI" panose="020B0604030504040204" pitchFamily="34" charset="-120"/>
              </a:rPr>
              <a:t>分析。</a:t>
            </a:r>
            <a:endParaRPr lang="zh-CN" altLang="en-US" sz="1400" dirty="0">
              <a:latin typeface="Microsoft JhengHei UI" panose="020B0604030504040204" pitchFamily="34" charset="-120"/>
              <a:ea typeface="Microsoft JhengHei UI" panose="020B0604030504040204" pitchFamily="34" charset="-120"/>
            </a:endParaRPr>
          </a:p>
        </p:txBody>
      </p:sp>
      <p:cxnSp>
        <p:nvCxnSpPr>
          <p:cNvPr id="15" name="直接连接符 14"/>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7320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研究内容</a:t>
            </a:r>
          </a:p>
        </p:txBody>
      </p:sp>
      <p:sp>
        <p:nvSpPr>
          <p:cNvPr id="26" name="矩形 25"/>
          <p:cNvSpPr/>
          <p:nvPr/>
        </p:nvSpPr>
        <p:spPr>
          <a:xfrm>
            <a:off x="3856233" y="2881585"/>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研究内容</a:t>
            </a:r>
          </a:p>
        </p:txBody>
      </p:sp>
      <p:sp>
        <p:nvSpPr>
          <p:cNvPr id="27" name="矩形 26"/>
          <p:cNvSpPr/>
          <p:nvPr/>
        </p:nvSpPr>
        <p:spPr>
          <a:xfrm>
            <a:off x="5485008" y="2865530"/>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研究思路</a:t>
            </a:r>
          </a:p>
        </p:txBody>
      </p:sp>
      <p:sp>
        <p:nvSpPr>
          <p:cNvPr id="28" name="矩形 27"/>
          <p:cNvSpPr/>
          <p:nvPr/>
        </p:nvSpPr>
        <p:spPr>
          <a:xfrm>
            <a:off x="3868933" y="3195161"/>
            <a:ext cx="92076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研究思路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研究内容</a:t>
            </a:r>
          </a:p>
        </p:txBody>
      </p:sp>
      <p:sp>
        <p:nvSpPr>
          <p:cNvPr id="18" name="TextBox 96"/>
          <p:cNvSpPr txBox="1"/>
          <p:nvPr/>
        </p:nvSpPr>
        <p:spPr>
          <a:xfrm>
            <a:off x="1678064" y="1343772"/>
            <a:ext cx="6221336"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网络舆情关联因素研究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基础数据指标</a:t>
            </a:r>
            <a:endParaRPr lang="zh-CN" altLang="en-US" sz="1400" dirty="0">
              <a:latin typeface="Microsoft JhengHei UI" panose="020B0604030504040204" pitchFamily="34" charset="-120"/>
              <a:ea typeface="Microsoft JhengHei UI" panose="020B0604030504040204" pitchFamily="34" charset="-120"/>
            </a:endParaRPr>
          </a:p>
        </p:txBody>
      </p:sp>
      <p:sp>
        <p:nvSpPr>
          <p:cNvPr id="26" name="TextBox 96"/>
          <p:cNvSpPr txBox="1"/>
          <p:nvPr/>
        </p:nvSpPr>
        <p:spPr>
          <a:xfrm>
            <a:off x="1678064" y="2862656"/>
            <a:ext cx="5789538"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3.</a:t>
            </a:r>
            <a:r>
              <a:rPr lang="zh-CN" altLang="en-US" sz="1400" dirty="0">
                <a:latin typeface="Microsoft JhengHei UI" panose="020B0604030504040204" pitchFamily="34" charset="-120"/>
                <a:ea typeface="Microsoft JhengHei UI" panose="020B0604030504040204" pitchFamily="34" charset="-120"/>
              </a:rPr>
              <a:t>舆情数据可视化</a:t>
            </a:r>
            <a:r>
              <a:rPr lang="zh-CN" altLang="en-US" sz="1400" dirty="0" smtClean="0">
                <a:latin typeface="Microsoft JhengHei UI" panose="020B0604030504040204" pitchFamily="34" charset="-120"/>
                <a:ea typeface="Microsoft JhengHei UI" panose="020B0604030504040204" pitchFamily="34" charset="-120"/>
              </a:rPr>
              <a:t>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数据具有可读性</a:t>
            </a:r>
            <a:endParaRPr lang="zh-CN" altLang="en-US" sz="1400" dirty="0">
              <a:latin typeface="Microsoft JhengHei UI" panose="020B0604030504040204" pitchFamily="34" charset="-120"/>
              <a:ea typeface="Microsoft JhengHei UI" panose="020B0604030504040204" pitchFamily="34" charset="-120"/>
            </a:endParaRPr>
          </a:p>
        </p:txBody>
      </p:sp>
      <p:sp>
        <p:nvSpPr>
          <p:cNvPr id="27" name="TextBox 96"/>
          <p:cNvSpPr txBox="1"/>
          <p:nvPr/>
        </p:nvSpPr>
        <p:spPr>
          <a:xfrm>
            <a:off x="1678064" y="2103214"/>
            <a:ext cx="5370437" cy="307777"/>
          </a:xfrm>
          <a:prstGeom prst="rect">
            <a:avLst/>
          </a:prstGeom>
          <a:noFill/>
        </p:spPr>
        <p:txBody>
          <a:bodyPr wrap="square" rtlCol="0">
            <a:spAutoFit/>
          </a:bodyPr>
          <a:lstStyle/>
          <a:p>
            <a:r>
              <a:rPr lang="en-US" altLang="zh-CN" sz="1400" dirty="0">
                <a:latin typeface="Microsoft JhengHei UI" panose="020B0604030504040204" pitchFamily="34" charset="-120"/>
                <a:ea typeface="Microsoft JhengHei UI" panose="020B0604030504040204" pitchFamily="34" charset="-120"/>
              </a:rPr>
              <a:t>2</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a:latin typeface="Microsoft JhengHei UI" panose="020B0604030504040204" pitchFamily="34" charset="-120"/>
                <a:ea typeface="Microsoft JhengHei UI" panose="020B0604030504040204" pitchFamily="34" charset="-120"/>
              </a:rPr>
              <a:t>舆情热度计算模型</a:t>
            </a:r>
            <a:r>
              <a:rPr lang="zh-CN" altLang="en-US" sz="1400" dirty="0" smtClean="0">
                <a:latin typeface="Microsoft JhengHei UI" panose="020B0604030504040204" pitchFamily="34" charset="-120"/>
                <a:ea typeface="Microsoft JhengHei UI" panose="020B0604030504040204" pitchFamily="34" charset="-120"/>
              </a:rPr>
              <a:t>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权重计算</a:t>
            </a:r>
            <a:endParaRPr lang="zh-CN" altLang="en-US" sz="1400" dirty="0">
              <a:latin typeface="Microsoft JhengHei UI" panose="020B0604030504040204" pitchFamily="34" charset="-120"/>
              <a:ea typeface="Microsoft JhengHei UI" panose="020B0604030504040204" pitchFamily="34" charset="-120"/>
            </a:endParaRPr>
          </a:p>
        </p:txBody>
      </p:sp>
      <p:cxnSp>
        <p:nvCxnSpPr>
          <p:cNvPr id="28" name="直接连接符 27"/>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269565"/>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a:t>
            </a:r>
            <a:r>
              <a:rPr lang="zh-CN" altLang="en-US" sz="1600" dirty="0">
                <a:solidFill>
                  <a:schemeClr val="bg1"/>
                </a:solidFill>
                <a:latin typeface="微软雅黑" panose="020B0503020204020204" pitchFamily="34" charset="-122"/>
                <a:ea typeface="微软雅黑" panose="020B0503020204020204" pitchFamily="34" charset="-122"/>
              </a:rPr>
              <a:t>方法</a:t>
            </a:r>
          </a:p>
        </p:txBody>
      </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10" name="矩形 47"/>
          <p:cNvSpPr>
            <a:spLocks noChangeArrowheads="1"/>
          </p:cNvSpPr>
          <p:nvPr/>
        </p:nvSpPr>
        <p:spPr bwMode="auto">
          <a:xfrm>
            <a:off x="1873738" y="1528811"/>
            <a:ext cx="6801299" cy="8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基于</a:t>
            </a:r>
            <a:r>
              <a:rPr lang="en-US" altLang="zh-CN" sz="1400" dirty="0">
                <a:latin typeface="Microsoft JhengHei UI" panose="020B0604030504040204" pitchFamily="34" charset="-120"/>
                <a:ea typeface="Microsoft JhengHei UI" panose="020B0604030504040204" pitchFamily="34" charset="-120"/>
              </a:rPr>
              <a:t>BP</a:t>
            </a:r>
            <a:r>
              <a:rPr lang="zh-CN" altLang="en-US" sz="1400" dirty="0" smtClean="0">
                <a:latin typeface="Microsoft JhengHei UI" panose="020B0604030504040204" pitchFamily="34" charset="-120"/>
                <a:ea typeface="Microsoft JhengHei UI" panose="020B0604030504040204" pitchFamily="34" charset="-120"/>
              </a:rPr>
              <a:t>神经网络进行数据学习，得到权重</a:t>
            </a:r>
            <a:endParaRPr lang="en-US" altLang="zh-CN" sz="1400" dirty="0" smtClean="0">
              <a:latin typeface="Microsoft JhengHei UI" panose="020B0604030504040204" pitchFamily="34" charset="-120"/>
              <a:ea typeface="Microsoft JhengHei UI" panose="020B0604030504040204" pitchFamily="34" charset="-120"/>
            </a:endParaRPr>
          </a:p>
          <a:p>
            <a:pPr>
              <a:lnSpc>
                <a:spcPct val="130000"/>
              </a:lnSpc>
              <a:spcBef>
                <a:spcPct val="0"/>
              </a:spcBef>
            </a:pPr>
            <a:endParaRPr lang="en-US" altLang="zh-CN" sz="1400" dirty="0" smtClean="0">
              <a:latin typeface="Microsoft JhengHei UI" panose="020B0604030504040204" pitchFamily="34" charset="-120"/>
              <a:ea typeface="Microsoft JhengHei UI" panose="020B0604030504040204" pitchFamily="34" charset="-120"/>
            </a:endParaRPr>
          </a:p>
          <a:p>
            <a:pPr>
              <a:lnSpc>
                <a:spcPct val="130000"/>
              </a:lnSpc>
              <a:spcBef>
                <a:spcPct val="0"/>
              </a:spcBef>
            </a:pPr>
            <a:r>
              <a:rPr lang="en-US" altLang="zh-CN" sz="1400" dirty="0" smtClean="0">
                <a:latin typeface="Microsoft JhengHei UI" panose="020B0604030504040204" pitchFamily="34" charset="-120"/>
                <a:ea typeface="Microsoft JhengHei UI" panose="020B0604030504040204" pitchFamily="34" charset="-120"/>
              </a:rPr>
              <a:t>2.</a:t>
            </a:r>
            <a:r>
              <a:rPr lang="zh-CN" altLang="en-US" sz="1400" dirty="0">
                <a:latin typeface="Microsoft JhengHei UI" panose="020B0604030504040204" pitchFamily="34" charset="-120"/>
                <a:ea typeface="Microsoft JhengHei UI" panose="020B0604030504040204" pitchFamily="34" charset="-120"/>
              </a:rPr>
              <a:t>层次分析法</a:t>
            </a:r>
            <a:r>
              <a:rPr lang="zh-CN" altLang="en-US" sz="1400" dirty="0" smtClean="0">
                <a:latin typeface="Microsoft JhengHei UI" panose="020B0604030504040204" pitchFamily="34" charset="-120"/>
                <a:ea typeface="Microsoft JhengHei UI" panose="020B0604030504040204" pitchFamily="34" charset="-120"/>
              </a:rPr>
              <a:t>，</a:t>
            </a:r>
            <a:r>
              <a:rPr lang="zh-CN" altLang="en-US" sz="1400" dirty="0">
                <a:latin typeface="Microsoft JhengHei UI" panose="020B0604030504040204" pitchFamily="34" charset="-120"/>
                <a:ea typeface="Microsoft JhengHei UI" panose="020B0604030504040204" pitchFamily="34" charset="-120"/>
              </a:rPr>
              <a:t>构建</a:t>
            </a:r>
            <a:r>
              <a:rPr lang="zh-CN" altLang="en-US" sz="1400" dirty="0" smtClean="0">
                <a:latin typeface="Microsoft JhengHei UI" panose="020B0604030504040204" pitchFamily="34" charset="-120"/>
                <a:ea typeface="Microsoft JhengHei UI" panose="020B0604030504040204" pitchFamily="34" charset="-120"/>
              </a:rPr>
              <a:t>计算</a:t>
            </a:r>
            <a:r>
              <a:rPr lang="zh-CN" altLang="en-US" sz="1400" dirty="0">
                <a:latin typeface="Microsoft JhengHei UI" panose="020B0604030504040204" pitchFamily="34" charset="-120"/>
                <a:ea typeface="Microsoft JhengHei UI" panose="020B0604030504040204" pitchFamily="34" charset="-120"/>
              </a:rPr>
              <a:t>网络舆情热度</a:t>
            </a:r>
            <a:r>
              <a:rPr lang="zh-CN" altLang="en-US" sz="1400" dirty="0" smtClean="0">
                <a:latin typeface="Microsoft JhengHei UI" panose="020B0604030504040204" pitchFamily="34" charset="-120"/>
                <a:ea typeface="Microsoft JhengHei UI" panose="020B0604030504040204" pitchFamily="34" charset="-120"/>
              </a:rPr>
              <a:t>模型</a:t>
            </a:r>
            <a:endParaRPr lang="en-US" altLang="zh-CN" sz="1400" dirty="0">
              <a:latin typeface="Microsoft JhengHei UI" panose="020B0604030504040204" pitchFamily="34" charset="-120"/>
              <a:ea typeface="Microsoft JhengHei UI" panose="020B0604030504040204" pitchFamily="34" charset="-120"/>
              <a:sym typeface="微软雅黑" panose="020B0503020204020204" pitchFamily="34" charset="-122"/>
            </a:endParaRPr>
          </a:p>
        </p:txBody>
      </p:sp>
      <p:cxnSp>
        <p:nvCxnSpPr>
          <p:cNvPr id="31" name="直接连接符 3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8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8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研究思路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一、舆情</a:t>
              </a:r>
              <a:r>
                <a:rPr lang="zh-CN" altLang="en-US" sz="1500" dirty="0">
                  <a:solidFill>
                    <a:schemeClr val="accent4"/>
                  </a:solidFill>
                  <a:latin typeface="造字工房悦黑体验版细体" pitchFamily="50" charset="-122"/>
                  <a:ea typeface="造字工房悦黑体验版细体" pitchFamily="50" charset="-122"/>
                </a:rPr>
                <a:t>热度指标构建</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pic>
        <p:nvPicPr>
          <p:cNvPr id="1026" name="图片 3" descr="未命名文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53" y="1071010"/>
            <a:ext cx="6466715" cy="263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2"/>
</p:tagLst>
</file>

<file path=ppt/tags/tag1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7"/>
</p:tagLst>
</file>

<file path=ppt/tags/tag1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8"/>
</p:tagLst>
</file>

<file path=ppt/tags/tag1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2"/>
</p:tagLst>
</file>

<file path=ppt/tags/tag1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3"/>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ags/tag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6"/>
</p:tagLst>
</file>

<file path=ppt/tags/tag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451</Words>
  <Application>Microsoft Office PowerPoint</Application>
  <PresentationFormat>全屏显示(16:9)</PresentationFormat>
  <Paragraphs>81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Gill Sans</vt:lpstr>
      <vt:lpstr>Lato Light</vt:lpstr>
      <vt:lpstr>LiHei Pro</vt:lpstr>
      <vt:lpstr>Microsoft JhengHei UI</vt:lpstr>
      <vt:lpstr>方正兰亭超细黑简体</vt:lpstr>
      <vt:lpstr>黑体</vt:lpstr>
      <vt:lpstr>华文细黑</vt:lpstr>
      <vt:lpstr>宋体</vt:lpstr>
      <vt:lpstr>微软雅黑</vt:lpstr>
      <vt:lpstr>造字工房悦黑体验版细体</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杨丹</cp:lastModifiedBy>
  <cp:revision>198</cp:revision>
  <dcterms:created xsi:type="dcterms:W3CDTF">2016-05-19T05:14:00Z</dcterms:created>
  <dcterms:modified xsi:type="dcterms:W3CDTF">2018-01-07T13:26:32Z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