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6" r:id="rId6"/>
    <p:sldId id="302" r:id="rId7"/>
    <p:sldId id="303" r:id="rId8"/>
    <p:sldId id="276" r:id="rId9"/>
    <p:sldId id="296" r:id="rId10"/>
    <p:sldId id="278" r:id="rId11"/>
    <p:sldId id="277" r:id="rId12"/>
    <p:sldId id="298" r:id="rId13"/>
    <p:sldId id="304" r:id="rId14"/>
    <p:sldId id="297" r:id="rId15"/>
    <p:sldId id="281" r:id="rId16"/>
    <p:sldId id="286" r:id="rId1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7CA"/>
    <a:srgbClr val="714383"/>
    <a:srgbClr val="FFB757"/>
    <a:srgbClr val="E5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8" d="100"/>
          <a:sy n="98" d="100"/>
        </p:scale>
        <p:origin x="558" y="108"/>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146755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404680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243669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0486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364530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387462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5487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13560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81022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266886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0530ABB-2682-448E-9618-3E47EEC6D889}" type="datetimeFigureOut">
              <a:rPr lang="zh-CN" altLang="en-US" smtClean="0"/>
              <a:t>2018/1/7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405617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530ABB-2682-448E-9618-3E47EEC6D889}" type="datetimeFigureOut">
              <a:rPr lang="zh-CN" altLang="en-US" smtClean="0"/>
              <a:t>2018/1/7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66DA4B3-3A17-4C7C-ABBC-3676A971A5E7}" type="slidenum">
              <a:rPr lang="zh-CN" altLang="en-US" smtClean="0"/>
              <a:t>‹#›</a:t>
            </a:fld>
            <a:endParaRPr lang="zh-CN" altLang="en-US"/>
          </a:p>
        </p:txBody>
      </p:sp>
    </p:spTree>
    <p:extLst>
      <p:ext uri="{BB962C8B-B14F-4D97-AF65-F5344CB8AC3E}">
        <p14:creationId xmlns:p14="http://schemas.microsoft.com/office/powerpoint/2010/main" val="3930172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grpSp>
        <p:nvGrpSpPr>
          <p:cNvPr id="99" name="组合 98"/>
          <p:cNvGrpSpPr/>
          <p:nvPr/>
        </p:nvGrpSpPr>
        <p:grpSpPr>
          <a:xfrm>
            <a:off x="1630325" y="1027988"/>
            <a:ext cx="2095864" cy="2613314"/>
            <a:chOff x="1630325" y="1027988"/>
            <a:chExt cx="2095864" cy="2613314"/>
          </a:xfrm>
        </p:grpSpPr>
        <p:grpSp>
          <p:nvGrpSpPr>
            <p:cNvPr id="100" name="组合 99"/>
            <p:cNvGrpSpPr/>
            <p:nvPr/>
          </p:nvGrpSpPr>
          <p:grpSpPr>
            <a:xfrm>
              <a:off x="1630325" y="1027988"/>
              <a:ext cx="2095864" cy="2613314"/>
              <a:chOff x="3295850" y="1908877"/>
              <a:chExt cx="3738030" cy="4660916"/>
            </a:xfrm>
          </p:grpSpPr>
          <p:sp>
            <p:nvSpPr>
              <p:cNvPr id="102" name="圆角矩形 101"/>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03"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sp>
            <p:nvSpPr>
              <p:cNvPr id="104" name="圆角矩形 103"/>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05"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grpSp>
        <p:sp>
          <p:nvSpPr>
            <p:cNvPr id="101" name="文本框 100"/>
            <p:cNvSpPr txBox="1"/>
            <p:nvPr/>
          </p:nvSpPr>
          <p:spPr>
            <a:xfrm>
              <a:off x="1985058" y="1479214"/>
              <a:ext cx="772855" cy="830997"/>
            </a:xfrm>
            <a:prstGeom prst="rect">
              <a:avLst/>
            </a:prstGeom>
            <a:noFill/>
          </p:spPr>
          <p:txBody>
            <a:bodyPr wrap="square" rtlCol="0">
              <a:spAutoFit/>
            </a:bodyPr>
            <a:lstStyle/>
            <a:p>
              <a:r>
                <a:rPr lang="zh-CN" altLang="en-US" sz="4800" b="1" dirty="0">
                  <a:solidFill>
                    <a:schemeClr val="bg1"/>
                  </a:solidFill>
                  <a:latin typeface="微软雅黑" pitchFamily="34" charset="-122"/>
                  <a:ea typeface="微软雅黑" pitchFamily="34" charset="-122"/>
                </a:rPr>
                <a:t>开</a:t>
              </a:r>
            </a:p>
          </p:txBody>
        </p:sp>
      </p:grpSp>
      <p:grpSp>
        <p:nvGrpSpPr>
          <p:cNvPr id="106" name="组合 105"/>
          <p:cNvGrpSpPr/>
          <p:nvPr/>
        </p:nvGrpSpPr>
        <p:grpSpPr>
          <a:xfrm>
            <a:off x="3099413" y="1027988"/>
            <a:ext cx="2088642" cy="2613314"/>
            <a:chOff x="3099413" y="1027988"/>
            <a:chExt cx="2088642" cy="2613314"/>
          </a:xfrm>
        </p:grpSpPr>
        <p:grpSp>
          <p:nvGrpSpPr>
            <p:cNvPr id="107" name="组合 106"/>
            <p:cNvGrpSpPr/>
            <p:nvPr/>
          </p:nvGrpSpPr>
          <p:grpSpPr>
            <a:xfrm>
              <a:off x="3099413" y="1027988"/>
              <a:ext cx="2088642" cy="2613314"/>
              <a:chOff x="3295850" y="1895995"/>
              <a:chExt cx="3725149" cy="4660916"/>
            </a:xfrm>
          </p:grpSpPr>
          <p:sp>
            <p:nvSpPr>
              <p:cNvPr id="109" name="圆角矩形 108"/>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10"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sp>
            <p:nvSpPr>
              <p:cNvPr id="111" name="圆角矩形 110"/>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12"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grpSp>
        <p:sp>
          <p:nvSpPr>
            <p:cNvPr id="108" name="文本框 107"/>
            <p:cNvSpPr txBox="1"/>
            <p:nvPr/>
          </p:nvSpPr>
          <p:spPr>
            <a:xfrm>
              <a:off x="3435010" y="1483285"/>
              <a:ext cx="804376" cy="830997"/>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题</a:t>
              </a:r>
              <a:endParaRPr lang="zh-CN" altLang="en-US" sz="4800" b="1" dirty="0">
                <a:solidFill>
                  <a:schemeClr val="bg1"/>
                </a:solidFill>
                <a:latin typeface="微软雅黑" pitchFamily="34" charset="-122"/>
                <a:ea typeface="微软雅黑" pitchFamily="34" charset="-122"/>
              </a:endParaRPr>
            </a:p>
          </p:txBody>
        </p:sp>
      </p:grpSp>
      <p:grpSp>
        <p:nvGrpSpPr>
          <p:cNvPr id="113" name="组合 112"/>
          <p:cNvGrpSpPr/>
          <p:nvPr/>
        </p:nvGrpSpPr>
        <p:grpSpPr>
          <a:xfrm>
            <a:off x="4589518" y="1003554"/>
            <a:ext cx="2088642" cy="2613314"/>
            <a:chOff x="4589518" y="1003554"/>
            <a:chExt cx="2088642" cy="2613314"/>
          </a:xfrm>
        </p:grpSpPr>
        <p:grpSp>
          <p:nvGrpSpPr>
            <p:cNvPr id="114" name="组合 113"/>
            <p:cNvGrpSpPr/>
            <p:nvPr/>
          </p:nvGrpSpPr>
          <p:grpSpPr>
            <a:xfrm>
              <a:off x="4589518" y="1003554"/>
              <a:ext cx="2088642" cy="2613314"/>
              <a:chOff x="3295850" y="1895995"/>
              <a:chExt cx="3725149" cy="4660916"/>
            </a:xfrm>
          </p:grpSpPr>
          <p:sp>
            <p:nvSpPr>
              <p:cNvPr id="116" name="圆角矩形 115"/>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1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sp>
            <p:nvSpPr>
              <p:cNvPr id="118" name="圆角矩形 117"/>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19"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grpSp>
        <p:sp>
          <p:nvSpPr>
            <p:cNvPr id="115" name="文本框 114"/>
            <p:cNvSpPr txBox="1"/>
            <p:nvPr/>
          </p:nvSpPr>
          <p:spPr>
            <a:xfrm>
              <a:off x="4944235" y="1483284"/>
              <a:ext cx="785256" cy="830997"/>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答</a:t>
              </a:r>
              <a:endParaRPr lang="zh-CN" altLang="en-US" sz="4800" b="1" dirty="0">
                <a:solidFill>
                  <a:schemeClr val="bg1"/>
                </a:solidFill>
                <a:latin typeface="微软雅黑" pitchFamily="34" charset="-122"/>
                <a:ea typeface="微软雅黑" pitchFamily="34" charset="-122"/>
              </a:endParaRPr>
            </a:p>
          </p:txBody>
        </p:sp>
      </p:grpSp>
      <p:grpSp>
        <p:nvGrpSpPr>
          <p:cNvPr id="120" name="组合 119"/>
          <p:cNvGrpSpPr/>
          <p:nvPr/>
        </p:nvGrpSpPr>
        <p:grpSpPr>
          <a:xfrm>
            <a:off x="6054605" y="1003554"/>
            <a:ext cx="2088642" cy="2613314"/>
            <a:chOff x="6054605" y="1003554"/>
            <a:chExt cx="2088642" cy="2613314"/>
          </a:xfrm>
        </p:grpSpPr>
        <p:grpSp>
          <p:nvGrpSpPr>
            <p:cNvPr id="121" name="组合 120"/>
            <p:cNvGrpSpPr/>
            <p:nvPr/>
          </p:nvGrpSpPr>
          <p:grpSpPr>
            <a:xfrm>
              <a:off x="6054605" y="1003554"/>
              <a:ext cx="2088642" cy="2613314"/>
              <a:chOff x="3295850" y="1895995"/>
              <a:chExt cx="3725149" cy="4660916"/>
            </a:xfrm>
          </p:grpSpPr>
          <p:sp>
            <p:nvSpPr>
              <p:cNvPr id="123" name="圆角矩形 12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2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sp>
            <p:nvSpPr>
              <p:cNvPr id="125" name="圆角矩形 12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itchFamily="34" charset="-122"/>
                  <a:ea typeface="微软雅黑" pitchFamily="34" charset="-122"/>
                </a:endParaRPr>
              </a:p>
            </p:txBody>
          </p:sp>
          <p:sp>
            <p:nvSpPr>
              <p:cNvPr id="12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sz="1200">
                  <a:solidFill>
                    <a:prstClr val="black"/>
                  </a:solidFill>
                  <a:latin typeface="微软雅黑" pitchFamily="34" charset="-122"/>
                  <a:ea typeface="微软雅黑" pitchFamily="34" charset="-122"/>
                </a:endParaRPr>
              </a:p>
            </p:txBody>
          </p:sp>
        </p:grpSp>
        <p:sp>
          <p:nvSpPr>
            <p:cNvPr id="122" name="文本框 121"/>
            <p:cNvSpPr txBox="1"/>
            <p:nvPr/>
          </p:nvSpPr>
          <p:spPr>
            <a:xfrm>
              <a:off x="6429759" y="1463128"/>
              <a:ext cx="819633" cy="830997"/>
            </a:xfrm>
            <a:prstGeom prst="rect">
              <a:avLst/>
            </a:prstGeom>
            <a:noFill/>
          </p:spPr>
          <p:txBody>
            <a:bodyPr wrap="square" rtlCol="0">
              <a:spAutoFit/>
            </a:bodyPr>
            <a:lstStyle/>
            <a:p>
              <a:r>
                <a:rPr lang="zh-CN" altLang="en-US" sz="4800" b="1" dirty="0" smtClean="0">
                  <a:solidFill>
                    <a:schemeClr val="bg1"/>
                  </a:solidFill>
                  <a:latin typeface="微软雅黑" pitchFamily="34" charset="-122"/>
                  <a:ea typeface="微软雅黑" pitchFamily="34" charset="-122"/>
                </a:rPr>
                <a:t>辩</a:t>
              </a:r>
              <a:endParaRPr lang="zh-CN" altLang="en-US" sz="4800" b="1" dirty="0">
                <a:solidFill>
                  <a:schemeClr val="bg1"/>
                </a:solidFill>
                <a:latin typeface="微软雅黑" pitchFamily="34" charset="-122"/>
                <a:ea typeface="微软雅黑" pitchFamily="34" charset="-122"/>
              </a:endParaRPr>
            </a:p>
          </p:txBody>
        </p:sp>
      </p:grpSp>
      <p:sp>
        <p:nvSpPr>
          <p:cNvPr id="127" name="TextBox 37"/>
          <p:cNvSpPr txBox="1"/>
          <p:nvPr/>
        </p:nvSpPr>
        <p:spPr>
          <a:xfrm>
            <a:off x="2732487" y="3730242"/>
            <a:ext cx="3624710" cy="338554"/>
          </a:xfrm>
          <a:prstGeom prst="rect">
            <a:avLst/>
          </a:prstGeom>
          <a:noFill/>
        </p:spPr>
        <p:txBody>
          <a:bodyPr wrap="none" rtlCol="0">
            <a:spAutoFit/>
          </a:bodyPr>
          <a:lstStyle/>
          <a:p>
            <a:r>
              <a:rPr lang="zh-CN" altLang="en-US" sz="1600" dirty="0" smtClean="0">
                <a:solidFill>
                  <a:srgbClr val="02B3C1"/>
                </a:solidFill>
                <a:latin typeface="微软雅黑" pitchFamily="34" charset="-122"/>
                <a:ea typeface="微软雅黑" pitchFamily="34" charset="-122"/>
              </a:rPr>
              <a:t>杨丹      </a:t>
            </a:r>
            <a:r>
              <a:rPr lang="en-US" altLang="zh-CN" sz="1600" dirty="0" smtClean="0">
                <a:solidFill>
                  <a:srgbClr val="02B3C1"/>
                </a:solidFill>
                <a:latin typeface="微软雅黑" pitchFamily="34" charset="-122"/>
                <a:ea typeface="微软雅黑" pitchFamily="34" charset="-122"/>
              </a:rPr>
              <a:t>5120141898      </a:t>
            </a:r>
            <a:r>
              <a:rPr lang="zh-CN" altLang="en-US" sz="1600" dirty="0" smtClean="0">
                <a:solidFill>
                  <a:srgbClr val="02B3C1"/>
                </a:solidFill>
                <a:latin typeface="微软雅黑" pitchFamily="34" charset="-122"/>
                <a:ea typeface="微软雅黑" pitchFamily="34" charset="-122"/>
              </a:rPr>
              <a:t>卓软</a:t>
            </a:r>
            <a:r>
              <a:rPr lang="en-US" altLang="zh-CN" sz="1600" dirty="0" smtClean="0">
                <a:solidFill>
                  <a:srgbClr val="02B3C1"/>
                </a:solidFill>
                <a:latin typeface="微软雅黑" pitchFamily="34" charset="-122"/>
                <a:ea typeface="微软雅黑" pitchFamily="34" charset="-122"/>
              </a:rPr>
              <a:t>1401</a:t>
            </a:r>
            <a:r>
              <a:rPr lang="zh-CN" altLang="en-US" sz="1600" dirty="0" smtClean="0">
                <a:solidFill>
                  <a:srgbClr val="02B3C1"/>
                </a:solidFill>
                <a:latin typeface="微软雅黑" pitchFamily="34" charset="-122"/>
                <a:ea typeface="微软雅黑" pitchFamily="34" charset="-122"/>
              </a:rPr>
              <a:t>班</a:t>
            </a:r>
            <a:endParaRPr lang="zh-CN" altLang="en-US" sz="1600" dirty="0">
              <a:solidFill>
                <a:srgbClr val="02B3C1"/>
              </a:solidFill>
              <a:latin typeface="微软雅黑" pitchFamily="34" charset="-122"/>
              <a:ea typeface="微软雅黑" pitchFamily="34" charset="-122"/>
            </a:endParaRPr>
          </a:p>
        </p:txBody>
      </p:sp>
      <p:sp>
        <p:nvSpPr>
          <p:cNvPr id="129" name="圆角矩形 128"/>
          <p:cNvSpPr/>
          <p:nvPr/>
        </p:nvSpPr>
        <p:spPr>
          <a:xfrm>
            <a:off x="1991871" y="3082292"/>
            <a:ext cx="4962545" cy="504056"/>
          </a:xfrm>
          <a:prstGeom prst="roundRect">
            <a:avLst>
              <a:gd name="adj" fmla="val 42270"/>
            </a:avLst>
          </a:prstGeom>
          <a:gradFill>
            <a:gsLst>
              <a:gs pos="99000">
                <a:schemeClr val="bg1"/>
              </a:gs>
              <a:gs pos="0">
                <a:schemeClr val="bg1">
                  <a:lumMod val="8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30" name="TextBox 40"/>
          <p:cNvSpPr txBox="1"/>
          <p:nvPr/>
        </p:nvSpPr>
        <p:spPr>
          <a:xfrm>
            <a:off x="3328390" y="3167199"/>
            <a:ext cx="2492991" cy="369332"/>
          </a:xfrm>
          <a:prstGeom prst="rect">
            <a:avLst/>
          </a:prstGeom>
          <a:noFill/>
        </p:spPr>
        <p:txBody>
          <a:bodyPr wrap="none" rtlCol="0">
            <a:spAutoFit/>
          </a:bodyPr>
          <a:lstStyle/>
          <a:p>
            <a:pPr algn="ctr"/>
            <a:r>
              <a:rPr lang="zh-CN" altLang="en-US" sz="1800">
                <a:solidFill>
                  <a:srgbClr val="E56666"/>
                </a:solidFill>
                <a:latin typeface="微软雅黑" pitchFamily="34" charset="-122"/>
                <a:ea typeface="微软雅黑" pitchFamily="34" charset="-122"/>
              </a:rPr>
              <a:t>网络舆情热度挖掘研究</a:t>
            </a:r>
            <a:endParaRPr lang="zh-CN" altLang="en-US" sz="1800" dirty="0">
              <a:solidFill>
                <a:srgbClr val="E56666"/>
              </a:solidFill>
              <a:latin typeface="微软雅黑" pitchFamily="34" charset="-122"/>
              <a:ea typeface="微软雅黑" pitchFamily="34" charset="-122"/>
            </a:endParaRPr>
          </a:p>
        </p:txBody>
      </p:sp>
      <p:grpSp>
        <p:nvGrpSpPr>
          <p:cNvPr id="131" name="组合 130"/>
          <p:cNvGrpSpPr/>
          <p:nvPr/>
        </p:nvGrpSpPr>
        <p:grpSpPr>
          <a:xfrm>
            <a:off x="1831438" y="3075817"/>
            <a:ext cx="720079" cy="574619"/>
            <a:chOff x="899592" y="2377261"/>
            <a:chExt cx="720079" cy="574619"/>
          </a:xfrm>
          <a:effectLst>
            <a:outerShdw blurRad="50800" dist="38100" dir="2700000" algn="tl" rotWithShape="0">
              <a:prstClr val="black">
                <a:alpha val="40000"/>
              </a:prstClr>
            </a:outerShdw>
          </a:effectLst>
        </p:grpSpPr>
        <p:sp>
          <p:nvSpPr>
            <p:cNvPr id="132" name="圆角矩形 131"/>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sp>
          <p:nvSpPr>
            <p:cNvPr id="133" name="圆角矩形 132"/>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itchFamily="34" charset="-122"/>
                <a:ea typeface="微软雅黑" pitchFamily="34" charset="-122"/>
              </a:endParaRPr>
            </a:p>
          </p:txBody>
        </p:sp>
      </p:grpSp>
      <p:pic>
        <p:nvPicPr>
          <p:cNvPr id="134" name="Picture 2" descr="C:\Users\Administrator\Desktop\手.png"/>
          <p:cNvPicPr>
            <a:picLocks noChangeAspect="1" noChangeArrowheads="1"/>
          </p:cNvPicPr>
          <p:nvPr/>
        </p:nvPicPr>
        <p:blipFill>
          <a:blip r:embed="rId3"/>
          <a:srcRect/>
          <a:stretch>
            <a:fillRect/>
          </a:stretch>
        </p:blipFill>
        <p:spPr bwMode="auto">
          <a:xfrm flipH="1">
            <a:off x="1746334" y="3147616"/>
            <a:ext cx="2959860" cy="2876318"/>
          </a:xfrm>
          <a:prstGeom prst="rect">
            <a:avLst/>
          </a:prstGeom>
          <a:noFill/>
        </p:spPr>
      </p:pic>
      <p:sp>
        <p:nvSpPr>
          <p:cNvPr id="135" name="Freeform 5"/>
          <p:cNvSpPr>
            <a:spLocks/>
          </p:cNvSpPr>
          <p:nvPr/>
        </p:nvSpPr>
        <p:spPr bwMode="auto">
          <a:xfrm rot="10800000">
            <a:off x="8242371" y="1103460"/>
            <a:ext cx="239180" cy="2119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36" name="Freeform 5"/>
          <p:cNvSpPr>
            <a:spLocks/>
          </p:cNvSpPr>
          <p:nvPr/>
        </p:nvSpPr>
        <p:spPr bwMode="auto">
          <a:xfrm rot="10800000">
            <a:off x="6071842" y="1049999"/>
            <a:ext cx="210992" cy="1870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37" name="Freeform 5"/>
          <p:cNvSpPr>
            <a:spLocks/>
          </p:cNvSpPr>
          <p:nvPr/>
        </p:nvSpPr>
        <p:spPr bwMode="auto">
          <a:xfrm rot="10800000">
            <a:off x="7742892" y="1932175"/>
            <a:ext cx="118950" cy="1054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38" name="Freeform 5"/>
          <p:cNvSpPr>
            <a:spLocks/>
          </p:cNvSpPr>
          <p:nvPr/>
        </p:nvSpPr>
        <p:spPr bwMode="auto">
          <a:xfrm rot="10800000">
            <a:off x="4375925" y="2569330"/>
            <a:ext cx="213593" cy="1893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39" name="Freeform 5"/>
          <p:cNvSpPr>
            <a:spLocks/>
          </p:cNvSpPr>
          <p:nvPr/>
        </p:nvSpPr>
        <p:spPr bwMode="auto">
          <a:xfrm rot="10800000">
            <a:off x="5880039" y="2554121"/>
            <a:ext cx="195587" cy="17334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40" name="Freeform 5"/>
          <p:cNvSpPr>
            <a:spLocks/>
          </p:cNvSpPr>
          <p:nvPr/>
        </p:nvSpPr>
        <p:spPr bwMode="auto">
          <a:xfrm rot="10800000">
            <a:off x="8022776" y="2209273"/>
            <a:ext cx="210992" cy="1870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41" name="Freeform 5"/>
          <p:cNvSpPr>
            <a:spLocks/>
          </p:cNvSpPr>
          <p:nvPr/>
        </p:nvSpPr>
        <p:spPr bwMode="auto">
          <a:xfrm rot="10800000">
            <a:off x="1052312" y="946436"/>
            <a:ext cx="213593" cy="1893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42" name="Freeform 5"/>
          <p:cNvSpPr>
            <a:spLocks/>
          </p:cNvSpPr>
          <p:nvPr/>
        </p:nvSpPr>
        <p:spPr bwMode="auto">
          <a:xfrm rot="10800000">
            <a:off x="2980642" y="1342435"/>
            <a:ext cx="195587" cy="17334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43" name="Freeform 5"/>
          <p:cNvSpPr>
            <a:spLocks/>
          </p:cNvSpPr>
          <p:nvPr/>
        </p:nvSpPr>
        <p:spPr bwMode="auto">
          <a:xfrm rot="10800000">
            <a:off x="1360213" y="1833919"/>
            <a:ext cx="136710" cy="12116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sp>
        <p:nvSpPr>
          <p:cNvPr id="144" name="Freeform 5"/>
          <p:cNvSpPr>
            <a:spLocks/>
          </p:cNvSpPr>
          <p:nvPr/>
        </p:nvSpPr>
        <p:spPr bwMode="auto">
          <a:xfrm rot="10800000">
            <a:off x="995851" y="2287636"/>
            <a:ext cx="202443" cy="1794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微软雅黑" pitchFamily="34" charset="-122"/>
              <a:ea typeface="微软雅黑" pitchFamily="34" charset="-122"/>
            </a:endParaRPr>
          </a:p>
        </p:txBody>
      </p:sp>
      <p:pic>
        <p:nvPicPr>
          <p:cNvPr id="145" name="Picture 3" descr="D:\360data\重要数据\桌面\未标题-1.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104542" y="1289370"/>
            <a:ext cx="3149031" cy="423245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4" descr="D:\360data\重要数据\桌面\未标题2-1.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825419" y="1315444"/>
            <a:ext cx="3250286" cy="427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64793"/>
      </p:ext>
    </p:extLst>
  </p:cSld>
  <p:clrMapOvr>
    <a:masterClrMapping/>
  </p:clrMapOvr>
  <mc:AlternateContent xmlns:mc="http://schemas.openxmlformats.org/markup-compatibility/2006" xmlns:p14="http://schemas.microsoft.com/office/powerpoint/2010/main">
    <mc:Choice Requires="p14">
      <p:transition spd="slow" p14:dur="3400" advTm="0">
        <p14:revea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ppt_x"/>
                                          </p:val>
                                        </p:tav>
                                        <p:tav tm="100000">
                                          <p:val>
                                            <p:strVal val="#ppt_x"/>
                                          </p:val>
                                        </p:tav>
                                      </p:tavLst>
                                    </p:anim>
                                    <p:anim calcmode="lin" valueType="num">
                                      <p:cBhvr additive="base">
                                        <p:cTn id="8" dur="500" fill="hold"/>
                                        <p:tgtEl>
                                          <p:spTgt spid="14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46"/>
                                        </p:tgtEl>
                                        <p:attrNameLst>
                                          <p:attrName>style.visibility</p:attrName>
                                        </p:attrNameLst>
                                      </p:cBhvr>
                                      <p:to>
                                        <p:strVal val="visible"/>
                                      </p:to>
                                    </p:set>
                                    <p:anim calcmode="lin" valueType="num">
                                      <p:cBhvr additive="base">
                                        <p:cTn id="11" dur="500" fill="hold"/>
                                        <p:tgtEl>
                                          <p:spTgt spid="146"/>
                                        </p:tgtEl>
                                        <p:attrNameLst>
                                          <p:attrName>ppt_x</p:attrName>
                                        </p:attrNameLst>
                                      </p:cBhvr>
                                      <p:tavLst>
                                        <p:tav tm="0">
                                          <p:val>
                                            <p:strVal val="#ppt_x"/>
                                          </p:val>
                                        </p:tav>
                                        <p:tav tm="100000">
                                          <p:val>
                                            <p:strVal val="#ppt_x"/>
                                          </p:val>
                                        </p:tav>
                                      </p:tavLst>
                                    </p:anim>
                                    <p:anim calcmode="lin" valueType="num">
                                      <p:cBhvr additive="base">
                                        <p:cTn id="12" dur="500" fill="hold"/>
                                        <p:tgtEl>
                                          <p:spTgt spid="146"/>
                                        </p:tgtEl>
                                        <p:attrNameLst>
                                          <p:attrName>ppt_y</p:attrName>
                                        </p:attrNameLst>
                                      </p:cBhvr>
                                      <p:tavLst>
                                        <p:tav tm="0">
                                          <p:val>
                                            <p:strVal val="1+#ppt_h/2"/>
                                          </p:val>
                                        </p:tav>
                                        <p:tav tm="100000">
                                          <p:val>
                                            <p:strVal val="#ppt_y"/>
                                          </p:val>
                                        </p:tav>
                                      </p:tavLst>
                                    </p:anim>
                                  </p:childTnLst>
                                </p:cTn>
                              </p:par>
                              <p:par>
                                <p:cTn id="13" presetID="63" presetClass="path" presetSubtype="0" fill="hold" nodeType="withEffect">
                                  <p:stCondLst>
                                    <p:cond delay="500"/>
                                  </p:stCondLst>
                                  <p:childTnLst>
                                    <p:animMotion origin="layout" path="M 1.38889E-6 -1.35802E-6 L 0.33333 -1.35802E-6 " pathEditMode="relative" rAng="0" ptsTypes="AA">
                                      <p:cBhvr>
                                        <p:cTn id="14" dur="500" fill="hold"/>
                                        <p:tgtEl>
                                          <p:spTgt spid="145"/>
                                        </p:tgtEl>
                                        <p:attrNameLst>
                                          <p:attrName>ppt_x</p:attrName>
                                          <p:attrName>ppt_y</p:attrName>
                                        </p:attrNameLst>
                                      </p:cBhvr>
                                      <p:rCtr x="16667" y="0"/>
                                    </p:animMotion>
                                  </p:childTnLst>
                                </p:cTn>
                              </p:par>
                              <p:par>
                                <p:cTn id="15" presetID="35" presetClass="path" presetSubtype="0" fill="hold" nodeType="withEffect">
                                  <p:stCondLst>
                                    <p:cond delay="500"/>
                                  </p:stCondLst>
                                  <p:childTnLst>
                                    <p:animMotion origin="layout" path="M 5.55556E-7 -2.71605E-6 L -0.33333 -2.71605E-6 " pathEditMode="relative" rAng="0" ptsTypes="AA">
                                      <p:cBhvr>
                                        <p:cTn id="16" dur="500" fill="hold"/>
                                        <p:tgtEl>
                                          <p:spTgt spid="146"/>
                                        </p:tgtEl>
                                        <p:attrNameLst>
                                          <p:attrName>ppt_x</p:attrName>
                                          <p:attrName>ppt_y</p:attrName>
                                        </p:attrNameLst>
                                      </p:cBhvr>
                                      <p:rCtr x="-16667" y="0"/>
                                    </p:animMotion>
                                  </p:childTnLst>
                                </p:cTn>
                              </p:par>
                              <p:par>
                                <p:cTn id="17" presetID="10" presetClass="exit" presetSubtype="0" fill="hold" nodeType="withEffect">
                                  <p:stCondLst>
                                    <p:cond delay="700"/>
                                  </p:stCondLst>
                                  <p:childTnLst>
                                    <p:animEffect transition="out" filter="fade">
                                      <p:cBhvr>
                                        <p:cTn id="18" dur="300"/>
                                        <p:tgtEl>
                                          <p:spTgt spid="146"/>
                                        </p:tgtEl>
                                      </p:cBhvr>
                                    </p:animEffect>
                                    <p:set>
                                      <p:cBhvr>
                                        <p:cTn id="19" dur="1" fill="hold">
                                          <p:stCondLst>
                                            <p:cond delay="299"/>
                                          </p:stCondLst>
                                        </p:cTn>
                                        <p:tgtEl>
                                          <p:spTgt spid="146"/>
                                        </p:tgtEl>
                                        <p:attrNameLst>
                                          <p:attrName>style.visibility</p:attrName>
                                        </p:attrNameLst>
                                      </p:cBhvr>
                                      <p:to>
                                        <p:strVal val="hidden"/>
                                      </p:to>
                                    </p:set>
                                  </p:childTnLst>
                                </p:cTn>
                              </p:par>
                              <p:par>
                                <p:cTn id="20" presetID="10" presetClass="exit" presetSubtype="0" fill="hold" nodeType="withEffect">
                                  <p:stCondLst>
                                    <p:cond delay="700"/>
                                  </p:stCondLst>
                                  <p:childTnLst>
                                    <p:animEffect transition="out" filter="fade">
                                      <p:cBhvr>
                                        <p:cTn id="21" dur="300"/>
                                        <p:tgtEl>
                                          <p:spTgt spid="145"/>
                                        </p:tgtEl>
                                      </p:cBhvr>
                                    </p:animEffect>
                                    <p:set>
                                      <p:cBhvr>
                                        <p:cTn id="22" dur="1" fill="hold">
                                          <p:stCondLst>
                                            <p:cond delay="299"/>
                                          </p:stCondLst>
                                        </p:cTn>
                                        <p:tgtEl>
                                          <p:spTgt spid="145"/>
                                        </p:tgtEl>
                                        <p:attrNameLst>
                                          <p:attrName>style.visibility</p:attrName>
                                        </p:attrNameLst>
                                      </p:cBhvr>
                                      <p:to>
                                        <p:strVal val="hidden"/>
                                      </p:to>
                                    </p:set>
                                  </p:childTnLst>
                                </p:cTn>
                              </p:par>
                            </p:childTnLst>
                          </p:cTn>
                        </p:par>
                        <p:par>
                          <p:cTn id="23" fill="hold">
                            <p:stCondLst>
                              <p:cond delay="1000"/>
                            </p:stCondLst>
                            <p:childTnLst>
                              <p:par>
                                <p:cTn id="24" presetID="23" presetClass="entr" presetSubtype="288" fill="hold" nodeType="afterEffect">
                                  <p:stCondLst>
                                    <p:cond delay="0"/>
                                  </p:stCondLst>
                                  <p:childTnLst>
                                    <p:set>
                                      <p:cBhvr>
                                        <p:cTn id="25" dur="1" fill="hold">
                                          <p:stCondLst>
                                            <p:cond delay="0"/>
                                          </p:stCondLst>
                                        </p:cTn>
                                        <p:tgtEl>
                                          <p:spTgt spid="99"/>
                                        </p:tgtEl>
                                        <p:attrNameLst>
                                          <p:attrName>style.visibility</p:attrName>
                                        </p:attrNameLst>
                                      </p:cBhvr>
                                      <p:to>
                                        <p:strVal val="visible"/>
                                      </p:to>
                                    </p:set>
                                    <p:anim calcmode="lin" valueType="num">
                                      <p:cBhvr>
                                        <p:cTn id="26" dur="500" fill="hold"/>
                                        <p:tgtEl>
                                          <p:spTgt spid="99"/>
                                        </p:tgtEl>
                                        <p:attrNameLst>
                                          <p:attrName>ppt_w</p:attrName>
                                        </p:attrNameLst>
                                      </p:cBhvr>
                                      <p:tavLst>
                                        <p:tav tm="0">
                                          <p:val>
                                            <p:strVal val="4/3*#ppt_w"/>
                                          </p:val>
                                        </p:tav>
                                        <p:tav tm="100000">
                                          <p:val>
                                            <p:strVal val="#ppt_w"/>
                                          </p:val>
                                        </p:tav>
                                      </p:tavLst>
                                    </p:anim>
                                    <p:anim calcmode="lin" valueType="num">
                                      <p:cBhvr>
                                        <p:cTn id="27" dur="500" fill="hold"/>
                                        <p:tgtEl>
                                          <p:spTgt spid="99"/>
                                        </p:tgtEl>
                                        <p:attrNameLst>
                                          <p:attrName>ppt_h</p:attrName>
                                        </p:attrNameLst>
                                      </p:cBhvr>
                                      <p:tavLst>
                                        <p:tav tm="0">
                                          <p:val>
                                            <p:strVal val="4/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106"/>
                                        </p:tgtEl>
                                        <p:attrNameLst>
                                          <p:attrName>style.visibility</p:attrName>
                                        </p:attrNameLst>
                                      </p:cBhvr>
                                      <p:to>
                                        <p:strVal val="visible"/>
                                      </p:to>
                                    </p:set>
                                    <p:anim calcmode="lin" valueType="num">
                                      <p:cBhvr>
                                        <p:cTn id="30" dur="500" fill="hold"/>
                                        <p:tgtEl>
                                          <p:spTgt spid="106"/>
                                        </p:tgtEl>
                                        <p:attrNameLst>
                                          <p:attrName>ppt_w</p:attrName>
                                        </p:attrNameLst>
                                      </p:cBhvr>
                                      <p:tavLst>
                                        <p:tav tm="0">
                                          <p:val>
                                            <p:strVal val="4/3*#ppt_w"/>
                                          </p:val>
                                        </p:tav>
                                        <p:tav tm="100000">
                                          <p:val>
                                            <p:strVal val="#ppt_w"/>
                                          </p:val>
                                        </p:tav>
                                      </p:tavLst>
                                    </p:anim>
                                    <p:anim calcmode="lin" valueType="num">
                                      <p:cBhvr>
                                        <p:cTn id="31" dur="500" fill="hold"/>
                                        <p:tgtEl>
                                          <p:spTgt spid="106"/>
                                        </p:tgtEl>
                                        <p:attrNameLst>
                                          <p:attrName>ppt_h</p:attrName>
                                        </p:attrNameLst>
                                      </p:cBhvr>
                                      <p:tavLst>
                                        <p:tav tm="0">
                                          <p:val>
                                            <p:strVal val="4/3*#ppt_h"/>
                                          </p:val>
                                        </p:tav>
                                        <p:tav tm="100000">
                                          <p:val>
                                            <p:strVal val="#ppt_h"/>
                                          </p:val>
                                        </p:tav>
                                      </p:tavLst>
                                    </p:anim>
                                  </p:childTnLst>
                                </p:cTn>
                              </p:par>
                              <p:par>
                                <p:cTn id="32" presetID="23" presetClass="entr" presetSubtype="288"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 calcmode="lin" valueType="num">
                                      <p:cBhvr>
                                        <p:cTn id="34" dur="500" fill="hold"/>
                                        <p:tgtEl>
                                          <p:spTgt spid="113"/>
                                        </p:tgtEl>
                                        <p:attrNameLst>
                                          <p:attrName>ppt_w</p:attrName>
                                        </p:attrNameLst>
                                      </p:cBhvr>
                                      <p:tavLst>
                                        <p:tav tm="0">
                                          <p:val>
                                            <p:strVal val="4/3*#ppt_w"/>
                                          </p:val>
                                        </p:tav>
                                        <p:tav tm="100000">
                                          <p:val>
                                            <p:strVal val="#ppt_w"/>
                                          </p:val>
                                        </p:tav>
                                      </p:tavLst>
                                    </p:anim>
                                    <p:anim calcmode="lin" valueType="num">
                                      <p:cBhvr>
                                        <p:cTn id="35" dur="500" fill="hold"/>
                                        <p:tgtEl>
                                          <p:spTgt spid="113"/>
                                        </p:tgtEl>
                                        <p:attrNameLst>
                                          <p:attrName>ppt_h</p:attrName>
                                        </p:attrNameLst>
                                      </p:cBhvr>
                                      <p:tavLst>
                                        <p:tav tm="0">
                                          <p:val>
                                            <p:strVal val="4/3*#ppt_h"/>
                                          </p:val>
                                        </p:tav>
                                        <p:tav tm="100000">
                                          <p:val>
                                            <p:strVal val="#ppt_h"/>
                                          </p:val>
                                        </p:tav>
                                      </p:tavLst>
                                    </p:anim>
                                  </p:childTnLst>
                                </p:cTn>
                              </p:par>
                              <p:par>
                                <p:cTn id="36" presetID="23" presetClass="entr" presetSubtype="288" fill="hold" nodeType="withEffect">
                                  <p:stCondLst>
                                    <p:cond delay="0"/>
                                  </p:stCondLst>
                                  <p:childTnLst>
                                    <p:set>
                                      <p:cBhvr>
                                        <p:cTn id="37" dur="1" fill="hold">
                                          <p:stCondLst>
                                            <p:cond delay="0"/>
                                          </p:stCondLst>
                                        </p:cTn>
                                        <p:tgtEl>
                                          <p:spTgt spid="120"/>
                                        </p:tgtEl>
                                        <p:attrNameLst>
                                          <p:attrName>style.visibility</p:attrName>
                                        </p:attrNameLst>
                                      </p:cBhvr>
                                      <p:to>
                                        <p:strVal val="visible"/>
                                      </p:to>
                                    </p:set>
                                    <p:anim calcmode="lin" valueType="num">
                                      <p:cBhvr>
                                        <p:cTn id="38" dur="500" fill="hold"/>
                                        <p:tgtEl>
                                          <p:spTgt spid="120"/>
                                        </p:tgtEl>
                                        <p:attrNameLst>
                                          <p:attrName>ppt_w</p:attrName>
                                        </p:attrNameLst>
                                      </p:cBhvr>
                                      <p:tavLst>
                                        <p:tav tm="0">
                                          <p:val>
                                            <p:strVal val="4/3*#ppt_w"/>
                                          </p:val>
                                        </p:tav>
                                        <p:tav tm="100000">
                                          <p:val>
                                            <p:strVal val="#ppt_w"/>
                                          </p:val>
                                        </p:tav>
                                      </p:tavLst>
                                    </p:anim>
                                    <p:anim calcmode="lin" valueType="num">
                                      <p:cBhvr>
                                        <p:cTn id="39" dur="500" fill="hold"/>
                                        <p:tgtEl>
                                          <p:spTgt spid="120"/>
                                        </p:tgtEl>
                                        <p:attrNameLst>
                                          <p:attrName>ppt_h</p:attrName>
                                        </p:attrNameLst>
                                      </p:cBhvr>
                                      <p:tavLst>
                                        <p:tav tm="0">
                                          <p:val>
                                            <p:strVal val="4/3*#ppt_h"/>
                                          </p:val>
                                        </p:tav>
                                        <p:tav tm="100000">
                                          <p:val>
                                            <p:strVal val="#ppt_h"/>
                                          </p:val>
                                        </p:tav>
                                      </p:tavLst>
                                    </p:anim>
                                  </p:childTnLst>
                                </p:cTn>
                              </p:par>
                            </p:childTnLst>
                          </p:cTn>
                        </p:par>
                        <p:par>
                          <p:cTn id="40" fill="hold">
                            <p:stCondLst>
                              <p:cond delay="1500"/>
                            </p:stCondLst>
                            <p:childTnLst>
                              <p:par>
                                <p:cTn id="41" presetID="53" presetClass="entr" presetSubtype="16" fill="hold" grpId="0" nodeType="afterEffect">
                                  <p:stCondLst>
                                    <p:cond delay="0"/>
                                  </p:stCondLst>
                                  <p:childTnLst>
                                    <p:set>
                                      <p:cBhvr>
                                        <p:cTn id="42" dur="1" fill="hold">
                                          <p:stCondLst>
                                            <p:cond delay="0"/>
                                          </p:stCondLst>
                                        </p:cTn>
                                        <p:tgtEl>
                                          <p:spTgt spid="135"/>
                                        </p:tgtEl>
                                        <p:attrNameLst>
                                          <p:attrName>style.visibility</p:attrName>
                                        </p:attrNameLst>
                                      </p:cBhvr>
                                      <p:to>
                                        <p:strVal val="visible"/>
                                      </p:to>
                                    </p:set>
                                    <p:anim calcmode="lin" valueType="num">
                                      <p:cBhvr>
                                        <p:cTn id="43" dur="500" fill="hold"/>
                                        <p:tgtEl>
                                          <p:spTgt spid="135"/>
                                        </p:tgtEl>
                                        <p:attrNameLst>
                                          <p:attrName>ppt_w</p:attrName>
                                        </p:attrNameLst>
                                      </p:cBhvr>
                                      <p:tavLst>
                                        <p:tav tm="0">
                                          <p:val>
                                            <p:fltVal val="0"/>
                                          </p:val>
                                        </p:tav>
                                        <p:tav tm="100000">
                                          <p:val>
                                            <p:strVal val="#ppt_w"/>
                                          </p:val>
                                        </p:tav>
                                      </p:tavLst>
                                    </p:anim>
                                    <p:anim calcmode="lin" valueType="num">
                                      <p:cBhvr>
                                        <p:cTn id="44" dur="500" fill="hold"/>
                                        <p:tgtEl>
                                          <p:spTgt spid="135"/>
                                        </p:tgtEl>
                                        <p:attrNameLst>
                                          <p:attrName>ppt_h</p:attrName>
                                        </p:attrNameLst>
                                      </p:cBhvr>
                                      <p:tavLst>
                                        <p:tav tm="0">
                                          <p:val>
                                            <p:fltVal val="0"/>
                                          </p:val>
                                        </p:tav>
                                        <p:tav tm="100000">
                                          <p:val>
                                            <p:strVal val="#ppt_h"/>
                                          </p:val>
                                        </p:tav>
                                      </p:tavLst>
                                    </p:anim>
                                    <p:animEffect transition="in" filter="fade">
                                      <p:cBhvr>
                                        <p:cTn id="45" dur="500"/>
                                        <p:tgtEl>
                                          <p:spTgt spid="135"/>
                                        </p:tgtEl>
                                      </p:cBhvr>
                                    </p:animEffect>
                                  </p:childTnLst>
                                </p:cTn>
                              </p:par>
                              <p:par>
                                <p:cTn id="46" presetID="53" presetClass="entr" presetSubtype="16" fill="hold" grpId="0" nodeType="withEffect">
                                  <p:stCondLst>
                                    <p:cond delay="100"/>
                                  </p:stCondLst>
                                  <p:childTnLst>
                                    <p:set>
                                      <p:cBhvr>
                                        <p:cTn id="47" dur="1" fill="hold">
                                          <p:stCondLst>
                                            <p:cond delay="0"/>
                                          </p:stCondLst>
                                        </p:cTn>
                                        <p:tgtEl>
                                          <p:spTgt spid="136"/>
                                        </p:tgtEl>
                                        <p:attrNameLst>
                                          <p:attrName>style.visibility</p:attrName>
                                        </p:attrNameLst>
                                      </p:cBhvr>
                                      <p:to>
                                        <p:strVal val="visible"/>
                                      </p:to>
                                    </p:set>
                                    <p:anim calcmode="lin" valueType="num">
                                      <p:cBhvr>
                                        <p:cTn id="48" dur="500" fill="hold"/>
                                        <p:tgtEl>
                                          <p:spTgt spid="136"/>
                                        </p:tgtEl>
                                        <p:attrNameLst>
                                          <p:attrName>ppt_w</p:attrName>
                                        </p:attrNameLst>
                                      </p:cBhvr>
                                      <p:tavLst>
                                        <p:tav tm="0">
                                          <p:val>
                                            <p:fltVal val="0"/>
                                          </p:val>
                                        </p:tav>
                                        <p:tav tm="100000">
                                          <p:val>
                                            <p:strVal val="#ppt_w"/>
                                          </p:val>
                                        </p:tav>
                                      </p:tavLst>
                                    </p:anim>
                                    <p:anim calcmode="lin" valueType="num">
                                      <p:cBhvr>
                                        <p:cTn id="49" dur="500" fill="hold"/>
                                        <p:tgtEl>
                                          <p:spTgt spid="136"/>
                                        </p:tgtEl>
                                        <p:attrNameLst>
                                          <p:attrName>ppt_h</p:attrName>
                                        </p:attrNameLst>
                                      </p:cBhvr>
                                      <p:tavLst>
                                        <p:tav tm="0">
                                          <p:val>
                                            <p:fltVal val="0"/>
                                          </p:val>
                                        </p:tav>
                                        <p:tav tm="100000">
                                          <p:val>
                                            <p:strVal val="#ppt_h"/>
                                          </p:val>
                                        </p:tav>
                                      </p:tavLst>
                                    </p:anim>
                                    <p:animEffect transition="in" filter="fade">
                                      <p:cBhvr>
                                        <p:cTn id="50" dur="500"/>
                                        <p:tgtEl>
                                          <p:spTgt spid="136"/>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137"/>
                                        </p:tgtEl>
                                        <p:attrNameLst>
                                          <p:attrName>style.visibility</p:attrName>
                                        </p:attrNameLst>
                                      </p:cBhvr>
                                      <p:to>
                                        <p:strVal val="visible"/>
                                      </p:to>
                                    </p:set>
                                    <p:anim calcmode="lin" valueType="num">
                                      <p:cBhvr>
                                        <p:cTn id="53" dur="500" fill="hold"/>
                                        <p:tgtEl>
                                          <p:spTgt spid="137"/>
                                        </p:tgtEl>
                                        <p:attrNameLst>
                                          <p:attrName>ppt_w</p:attrName>
                                        </p:attrNameLst>
                                      </p:cBhvr>
                                      <p:tavLst>
                                        <p:tav tm="0">
                                          <p:val>
                                            <p:fltVal val="0"/>
                                          </p:val>
                                        </p:tav>
                                        <p:tav tm="100000">
                                          <p:val>
                                            <p:strVal val="#ppt_w"/>
                                          </p:val>
                                        </p:tav>
                                      </p:tavLst>
                                    </p:anim>
                                    <p:anim calcmode="lin" valueType="num">
                                      <p:cBhvr>
                                        <p:cTn id="54" dur="500" fill="hold"/>
                                        <p:tgtEl>
                                          <p:spTgt spid="137"/>
                                        </p:tgtEl>
                                        <p:attrNameLst>
                                          <p:attrName>ppt_h</p:attrName>
                                        </p:attrNameLst>
                                      </p:cBhvr>
                                      <p:tavLst>
                                        <p:tav tm="0">
                                          <p:val>
                                            <p:fltVal val="0"/>
                                          </p:val>
                                        </p:tav>
                                        <p:tav tm="100000">
                                          <p:val>
                                            <p:strVal val="#ppt_h"/>
                                          </p:val>
                                        </p:tav>
                                      </p:tavLst>
                                    </p:anim>
                                    <p:animEffect transition="in" filter="fade">
                                      <p:cBhvr>
                                        <p:cTn id="55" dur="500"/>
                                        <p:tgtEl>
                                          <p:spTgt spid="1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38"/>
                                        </p:tgtEl>
                                        <p:attrNameLst>
                                          <p:attrName>style.visibility</p:attrName>
                                        </p:attrNameLst>
                                      </p:cBhvr>
                                      <p:to>
                                        <p:strVal val="visible"/>
                                      </p:to>
                                    </p:set>
                                    <p:anim calcmode="lin" valueType="num">
                                      <p:cBhvr>
                                        <p:cTn id="58" dur="500" fill="hold"/>
                                        <p:tgtEl>
                                          <p:spTgt spid="138"/>
                                        </p:tgtEl>
                                        <p:attrNameLst>
                                          <p:attrName>ppt_w</p:attrName>
                                        </p:attrNameLst>
                                      </p:cBhvr>
                                      <p:tavLst>
                                        <p:tav tm="0">
                                          <p:val>
                                            <p:fltVal val="0"/>
                                          </p:val>
                                        </p:tav>
                                        <p:tav tm="100000">
                                          <p:val>
                                            <p:strVal val="#ppt_w"/>
                                          </p:val>
                                        </p:tav>
                                      </p:tavLst>
                                    </p:anim>
                                    <p:anim calcmode="lin" valueType="num">
                                      <p:cBhvr>
                                        <p:cTn id="59" dur="500" fill="hold"/>
                                        <p:tgtEl>
                                          <p:spTgt spid="138"/>
                                        </p:tgtEl>
                                        <p:attrNameLst>
                                          <p:attrName>ppt_h</p:attrName>
                                        </p:attrNameLst>
                                      </p:cBhvr>
                                      <p:tavLst>
                                        <p:tav tm="0">
                                          <p:val>
                                            <p:fltVal val="0"/>
                                          </p:val>
                                        </p:tav>
                                        <p:tav tm="100000">
                                          <p:val>
                                            <p:strVal val="#ppt_h"/>
                                          </p:val>
                                        </p:tav>
                                      </p:tavLst>
                                    </p:anim>
                                    <p:animEffect transition="in" filter="fade">
                                      <p:cBhvr>
                                        <p:cTn id="60" dur="500"/>
                                        <p:tgtEl>
                                          <p:spTgt spid="138"/>
                                        </p:tgtEl>
                                      </p:cBhvr>
                                    </p:animEffect>
                                  </p:childTnLst>
                                </p:cTn>
                              </p:par>
                              <p:par>
                                <p:cTn id="61" presetID="53" presetClass="entr" presetSubtype="16" fill="hold" grpId="0" nodeType="withEffect">
                                  <p:stCondLst>
                                    <p:cond delay="300"/>
                                  </p:stCondLst>
                                  <p:childTnLst>
                                    <p:set>
                                      <p:cBhvr>
                                        <p:cTn id="62" dur="1" fill="hold">
                                          <p:stCondLst>
                                            <p:cond delay="0"/>
                                          </p:stCondLst>
                                        </p:cTn>
                                        <p:tgtEl>
                                          <p:spTgt spid="139"/>
                                        </p:tgtEl>
                                        <p:attrNameLst>
                                          <p:attrName>style.visibility</p:attrName>
                                        </p:attrNameLst>
                                      </p:cBhvr>
                                      <p:to>
                                        <p:strVal val="visible"/>
                                      </p:to>
                                    </p:set>
                                    <p:anim calcmode="lin" valueType="num">
                                      <p:cBhvr>
                                        <p:cTn id="63" dur="500" fill="hold"/>
                                        <p:tgtEl>
                                          <p:spTgt spid="139"/>
                                        </p:tgtEl>
                                        <p:attrNameLst>
                                          <p:attrName>ppt_w</p:attrName>
                                        </p:attrNameLst>
                                      </p:cBhvr>
                                      <p:tavLst>
                                        <p:tav tm="0">
                                          <p:val>
                                            <p:fltVal val="0"/>
                                          </p:val>
                                        </p:tav>
                                        <p:tav tm="100000">
                                          <p:val>
                                            <p:strVal val="#ppt_w"/>
                                          </p:val>
                                        </p:tav>
                                      </p:tavLst>
                                    </p:anim>
                                    <p:anim calcmode="lin" valueType="num">
                                      <p:cBhvr>
                                        <p:cTn id="64" dur="500" fill="hold"/>
                                        <p:tgtEl>
                                          <p:spTgt spid="139"/>
                                        </p:tgtEl>
                                        <p:attrNameLst>
                                          <p:attrName>ppt_h</p:attrName>
                                        </p:attrNameLst>
                                      </p:cBhvr>
                                      <p:tavLst>
                                        <p:tav tm="0">
                                          <p:val>
                                            <p:fltVal val="0"/>
                                          </p:val>
                                        </p:tav>
                                        <p:tav tm="100000">
                                          <p:val>
                                            <p:strVal val="#ppt_h"/>
                                          </p:val>
                                        </p:tav>
                                      </p:tavLst>
                                    </p:anim>
                                    <p:animEffect transition="in" filter="fade">
                                      <p:cBhvr>
                                        <p:cTn id="65" dur="500"/>
                                        <p:tgtEl>
                                          <p:spTgt spid="13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40"/>
                                        </p:tgtEl>
                                        <p:attrNameLst>
                                          <p:attrName>style.visibility</p:attrName>
                                        </p:attrNameLst>
                                      </p:cBhvr>
                                      <p:to>
                                        <p:strVal val="visible"/>
                                      </p:to>
                                    </p:set>
                                    <p:anim calcmode="lin" valueType="num">
                                      <p:cBhvr>
                                        <p:cTn id="68" dur="500" fill="hold"/>
                                        <p:tgtEl>
                                          <p:spTgt spid="140"/>
                                        </p:tgtEl>
                                        <p:attrNameLst>
                                          <p:attrName>ppt_w</p:attrName>
                                        </p:attrNameLst>
                                      </p:cBhvr>
                                      <p:tavLst>
                                        <p:tav tm="0">
                                          <p:val>
                                            <p:fltVal val="0"/>
                                          </p:val>
                                        </p:tav>
                                        <p:tav tm="100000">
                                          <p:val>
                                            <p:strVal val="#ppt_w"/>
                                          </p:val>
                                        </p:tav>
                                      </p:tavLst>
                                    </p:anim>
                                    <p:anim calcmode="lin" valueType="num">
                                      <p:cBhvr>
                                        <p:cTn id="69" dur="500" fill="hold"/>
                                        <p:tgtEl>
                                          <p:spTgt spid="140"/>
                                        </p:tgtEl>
                                        <p:attrNameLst>
                                          <p:attrName>ppt_h</p:attrName>
                                        </p:attrNameLst>
                                      </p:cBhvr>
                                      <p:tavLst>
                                        <p:tav tm="0">
                                          <p:val>
                                            <p:fltVal val="0"/>
                                          </p:val>
                                        </p:tav>
                                        <p:tav tm="100000">
                                          <p:val>
                                            <p:strVal val="#ppt_h"/>
                                          </p:val>
                                        </p:tav>
                                      </p:tavLst>
                                    </p:anim>
                                    <p:animEffect transition="in" filter="fade">
                                      <p:cBhvr>
                                        <p:cTn id="70" dur="500"/>
                                        <p:tgtEl>
                                          <p:spTgt spid="140"/>
                                        </p:tgtEl>
                                      </p:cBhvr>
                                    </p:animEffect>
                                  </p:childTnLst>
                                </p:cTn>
                              </p:par>
                              <p:par>
                                <p:cTn id="71" presetID="53" presetClass="entr" presetSubtype="16" fill="hold" grpId="0" nodeType="withEffect">
                                  <p:stCondLst>
                                    <p:cond delay="200"/>
                                  </p:stCondLst>
                                  <p:childTnLst>
                                    <p:set>
                                      <p:cBhvr>
                                        <p:cTn id="72" dur="1" fill="hold">
                                          <p:stCondLst>
                                            <p:cond delay="0"/>
                                          </p:stCondLst>
                                        </p:cTn>
                                        <p:tgtEl>
                                          <p:spTgt spid="142"/>
                                        </p:tgtEl>
                                        <p:attrNameLst>
                                          <p:attrName>style.visibility</p:attrName>
                                        </p:attrNameLst>
                                      </p:cBhvr>
                                      <p:to>
                                        <p:strVal val="visible"/>
                                      </p:to>
                                    </p:set>
                                    <p:anim calcmode="lin" valueType="num">
                                      <p:cBhvr>
                                        <p:cTn id="73" dur="500" fill="hold"/>
                                        <p:tgtEl>
                                          <p:spTgt spid="142"/>
                                        </p:tgtEl>
                                        <p:attrNameLst>
                                          <p:attrName>ppt_w</p:attrName>
                                        </p:attrNameLst>
                                      </p:cBhvr>
                                      <p:tavLst>
                                        <p:tav tm="0">
                                          <p:val>
                                            <p:fltVal val="0"/>
                                          </p:val>
                                        </p:tav>
                                        <p:tav tm="100000">
                                          <p:val>
                                            <p:strVal val="#ppt_w"/>
                                          </p:val>
                                        </p:tav>
                                      </p:tavLst>
                                    </p:anim>
                                    <p:anim calcmode="lin" valueType="num">
                                      <p:cBhvr>
                                        <p:cTn id="74" dur="500" fill="hold"/>
                                        <p:tgtEl>
                                          <p:spTgt spid="142"/>
                                        </p:tgtEl>
                                        <p:attrNameLst>
                                          <p:attrName>ppt_h</p:attrName>
                                        </p:attrNameLst>
                                      </p:cBhvr>
                                      <p:tavLst>
                                        <p:tav tm="0">
                                          <p:val>
                                            <p:fltVal val="0"/>
                                          </p:val>
                                        </p:tav>
                                        <p:tav tm="100000">
                                          <p:val>
                                            <p:strVal val="#ppt_h"/>
                                          </p:val>
                                        </p:tav>
                                      </p:tavLst>
                                    </p:anim>
                                    <p:animEffect transition="in" filter="fade">
                                      <p:cBhvr>
                                        <p:cTn id="75" dur="500"/>
                                        <p:tgtEl>
                                          <p:spTgt spid="142"/>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43"/>
                                        </p:tgtEl>
                                        <p:attrNameLst>
                                          <p:attrName>style.visibility</p:attrName>
                                        </p:attrNameLst>
                                      </p:cBhvr>
                                      <p:to>
                                        <p:strVal val="visible"/>
                                      </p:to>
                                    </p:set>
                                    <p:anim calcmode="lin" valueType="num">
                                      <p:cBhvr>
                                        <p:cTn id="78" dur="500" fill="hold"/>
                                        <p:tgtEl>
                                          <p:spTgt spid="143"/>
                                        </p:tgtEl>
                                        <p:attrNameLst>
                                          <p:attrName>ppt_w</p:attrName>
                                        </p:attrNameLst>
                                      </p:cBhvr>
                                      <p:tavLst>
                                        <p:tav tm="0">
                                          <p:val>
                                            <p:fltVal val="0"/>
                                          </p:val>
                                        </p:tav>
                                        <p:tav tm="100000">
                                          <p:val>
                                            <p:strVal val="#ppt_w"/>
                                          </p:val>
                                        </p:tav>
                                      </p:tavLst>
                                    </p:anim>
                                    <p:anim calcmode="lin" valueType="num">
                                      <p:cBhvr>
                                        <p:cTn id="79" dur="500" fill="hold"/>
                                        <p:tgtEl>
                                          <p:spTgt spid="143"/>
                                        </p:tgtEl>
                                        <p:attrNameLst>
                                          <p:attrName>ppt_h</p:attrName>
                                        </p:attrNameLst>
                                      </p:cBhvr>
                                      <p:tavLst>
                                        <p:tav tm="0">
                                          <p:val>
                                            <p:fltVal val="0"/>
                                          </p:val>
                                        </p:tav>
                                        <p:tav tm="100000">
                                          <p:val>
                                            <p:strVal val="#ppt_h"/>
                                          </p:val>
                                        </p:tav>
                                      </p:tavLst>
                                    </p:anim>
                                    <p:animEffect transition="in" filter="fade">
                                      <p:cBhvr>
                                        <p:cTn id="80" dur="500"/>
                                        <p:tgtEl>
                                          <p:spTgt spid="143"/>
                                        </p:tgtEl>
                                      </p:cBhvr>
                                    </p:animEffect>
                                  </p:childTnLst>
                                </p:cTn>
                              </p:par>
                              <p:par>
                                <p:cTn id="81" presetID="53" presetClass="entr" presetSubtype="16" fill="hold" grpId="0" nodeType="withEffect">
                                  <p:stCondLst>
                                    <p:cond delay="300"/>
                                  </p:stCondLst>
                                  <p:childTnLst>
                                    <p:set>
                                      <p:cBhvr>
                                        <p:cTn id="82" dur="1" fill="hold">
                                          <p:stCondLst>
                                            <p:cond delay="0"/>
                                          </p:stCondLst>
                                        </p:cTn>
                                        <p:tgtEl>
                                          <p:spTgt spid="144"/>
                                        </p:tgtEl>
                                        <p:attrNameLst>
                                          <p:attrName>style.visibility</p:attrName>
                                        </p:attrNameLst>
                                      </p:cBhvr>
                                      <p:to>
                                        <p:strVal val="visible"/>
                                      </p:to>
                                    </p:set>
                                    <p:anim calcmode="lin" valueType="num">
                                      <p:cBhvr>
                                        <p:cTn id="83" dur="500" fill="hold"/>
                                        <p:tgtEl>
                                          <p:spTgt spid="144"/>
                                        </p:tgtEl>
                                        <p:attrNameLst>
                                          <p:attrName>ppt_w</p:attrName>
                                        </p:attrNameLst>
                                      </p:cBhvr>
                                      <p:tavLst>
                                        <p:tav tm="0">
                                          <p:val>
                                            <p:fltVal val="0"/>
                                          </p:val>
                                        </p:tav>
                                        <p:tav tm="100000">
                                          <p:val>
                                            <p:strVal val="#ppt_w"/>
                                          </p:val>
                                        </p:tav>
                                      </p:tavLst>
                                    </p:anim>
                                    <p:anim calcmode="lin" valueType="num">
                                      <p:cBhvr>
                                        <p:cTn id="84" dur="500" fill="hold"/>
                                        <p:tgtEl>
                                          <p:spTgt spid="144"/>
                                        </p:tgtEl>
                                        <p:attrNameLst>
                                          <p:attrName>ppt_h</p:attrName>
                                        </p:attrNameLst>
                                      </p:cBhvr>
                                      <p:tavLst>
                                        <p:tav tm="0">
                                          <p:val>
                                            <p:fltVal val="0"/>
                                          </p:val>
                                        </p:tav>
                                        <p:tav tm="100000">
                                          <p:val>
                                            <p:strVal val="#ppt_h"/>
                                          </p:val>
                                        </p:tav>
                                      </p:tavLst>
                                    </p:anim>
                                    <p:animEffect transition="in" filter="fade">
                                      <p:cBhvr>
                                        <p:cTn id="85" dur="500"/>
                                        <p:tgtEl>
                                          <p:spTgt spid="144"/>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41"/>
                                        </p:tgtEl>
                                        <p:attrNameLst>
                                          <p:attrName>style.visibility</p:attrName>
                                        </p:attrNameLst>
                                      </p:cBhvr>
                                      <p:to>
                                        <p:strVal val="visible"/>
                                      </p:to>
                                    </p:set>
                                    <p:anim calcmode="lin" valueType="num">
                                      <p:cBhvr>
                                        <p:cTn id="88" dur="500" fill="hold"/>
                                        <p:tgtEl>
                                          <p:spTgt spid="141"/>
                                        </p:tgtEl>
                                        <p:attrNameLst>
                                          <p:attrName>ppt_w</p:attrName>
                                        </p:attrNameLst>
                                      </p:cBhvr>
                                      <p:tavLst>
                                        <p:tav tm="0">
                                          <p:val>
                                            <p:fltVal val="0"/>
                                          </p:val>
                                        </p:tav>
                                        <p:tav tm="100000">
                                          <p:val>
                                            <p:strVal val="#ppt_w"/>
                                          </p:val>
                                        </p:tav>
                                      </p:tavLst>
                                    </p:anim>
                                    <p:anim calcmode="lin" valueType="num">
                                      <p:cBhvr>
                                        <p:cTn id="89" dur="500" fill="hold"/>
                                        <p:tgtEl>
                                          <p:spTgt spid="141"/>
                                        </p:tgtEl>
                                        <p:attrNameLst>
                                          <p:attrName>ppt_h</p:attrName>
                                        </p:attrNameLst>
                                      </p:cBhvr>
                                      <p:tavLst>
                                        <p:tav tm="0">
                                          <p:val>
                                            <p:fltVal val="0"/>
                                          </p:val>
                                        </p:tav>
                                        <p:tav tm="100000">
                                          <p:val>
                                            <p:strVal val="#ppt_h"/>
                                          </p:val>
                                        </p:tav>
                                      </p:tavLst>
                                    </p:anim>
                                    <p:animEffect transition="in" filter="fade">
                                      <p:cBhvr>
                                        <p:cTn id="90" dur="500"/>
                                        <p:tgtEl>
                                          <p:spTgt spid="141"/>
                                        </p:tgtEl>
                                      </p:cBhvr>
                                    </p:animEffect>
                                  </p:childTnLst>
                                </p:cTn>
                              </p:par>
                            </p:childTnLst>
                          </p:cTn>
                        </p:par>
                        <p:par>
                          <p:cTn id="91" fill="hold">
                            <p:stCondLst>
                              <p:cond delay="2300"/>
                            </p:stCondLst>
                            <p:childTnLst>
                              <p:par>
                                <p:cTn id="92" presetID="10" presetClass="entr" presetSubtype="0" fill="hold" grpId="0" nodeType="afterEffect">
                                  <p:stCondLst>
                                    <p:cond delay="400"/>
                                  </p:stCondLst>
                                  <p:childTnLst>
                                    <p:set>
                                      <p:cBhvr>
                                        <p:cTn id="93" dur="1" fill="hold">
                                          <p:stCondLst>
                                            <p:cond delay="0"/>
                                          </p:stCondLst>
                                        </p:cTn>
                                        <p:tgtEl>
                                          <p:spTgt spid="129"/>
                                        </p:tgtEl>
                                        <p:attrNameLst>
                                          <p:attrName>style.visibility</p:attrName>
                                        </p:attrNameLst>
                                      </p:cBhvr>
                                      <p:to>
                                        <p:strVal val="visible"/>
                                      </p:to>
                                    </p:set>
                                    <p:animEffect transition="in" filter="fade">
                                      <p:cBhvr>
                                        <p:cTn id="94" dur="500"/>
                                        <p:tgtEl>
                                          <p:spTgt spid="129"/>
                                        </p:tgtEl>
                                      </p:cBhvr>
                                    </p:animEffect>
                                  </p:childTnLst>
                                </p:cTn>
                              </p:par>
                              <p:par>
                                <p:cTn id="95" presetID="10" presetClass="entr" presetSubtype="0" fill="hold" nodeType="withEffect">
                                  <p:stCondLst>
                                    <p:cond delay="400"/>
                                  </p:stCondLst>
                                  <p:childTnLst>
                                    <p:set>
                                      <p:cBhvr>
                                        <p:cTn id="96" dur="1" fill="hold">
                                          <p:stCondLst>
                                            <p:cond delay="0"/>
                                          </p:stCondLst>
                                        </p:cTn>
                                        <p:tgtEl>
                                          <p:spTgt spid="131"/>
                                        </p:tgtEl>
                                        <p:attrNameLst>
                                          <p:attrName>style.visibility</p:attrName>
                                        </p:attrNameLst>
                                      </p:cBhvr>
                                      <p:to>
                                        <p:strVal val="visible"/>
                                      </p:to>
                                    </p:set>
                                    <p:animEffect transition="in" filter="fade">
                                      <p:cBhvr>
                                        <p:cTn id="97" dur="500"/>
                                        <p:tgtEl>
                                          <p:spTgt spid="131"/>
                                        </p:tgtEl>
                                      </p:cBhvr>
                                    </p:animEffect>
                                  </p:childTnLst>
                                </p:cTn>
                              </p:par>
                            </p:childTnLst>
                          </p:cTn>
                        </p:par>
                        <p:par>
                          <p:cTn id="98" fill="hold">
                            <p:stCondLst>
                              <p:cond delay="3200"/>
                            </p:stCondLst>
                            <p:childTnLst>
                              <p:par>
                                <p:cTn id="99" presetID="1" presetClass="entr" presetSubtype="0" fill="hold" nodeType="afterEffect">
                                  <p:stCondLst>
                                    <p:cond delay="0"/>
                                  </p:stCondLst>
                                  <p:childTnLst>
                                    <p:set>
                                      <p:cBhvr>
                                        <p:cTn id="100" dur="1" fill="hold">
                                          <p:stCondLst>
                                            <p:cond delay="0"/>
                                          </p:stCondLst>
                                        </p:cTn>
                                        <p:tgtEl>
                                          <p:spTgt spid="131"/>
                                        </p:tgtEl>
                                        <p:attrNameLst>
                                          <p:attrName>style.visibility</p:attrName>
                                        </p:attrNameLst>
                                      </p:cBhvr>
                                      <p:to>
                                        <p:strVal val="visible"/>
                                      </p:to>
                                    </p:set>
                                  </p:childTnLst>
                                </p:cTn>
                              </p:par>
                              <p:par>
                                <p:cTn id="101" presetID="63" presetClass="path" presetSubtype="0" accel="50000" decel="50000" fill="hold" nodeType="withEffect">
                                  <p:stCondLst>
                                    <p:cond delay="0"/>
                                  </p:stCondLst>
                                  <p:childTnLst>
                                    <p:animMotion origin="layout" path="M 0.00677 -0.00463 L 0.5283 -0.00463 " pathEditMode="relative" rAng="0" ptsTypes="AA">
                                      <p:cBhvr>
                                        <p:cTn id="102" dur="2000" fill="hold"/>
                                        <p:tgtEl>
                                          <p:spTgt spid="131"/>
                                        </p:tgtEl>
                                        <p:attrNameLst>
                                          <p:attrName>ppt_x</p:attrName>
                                          <p:attrName>ppt_y</p:attrName>
                                        </p:attrNameLst>
                                      </p:cBhvr>
                                      <p:rCtr x="26076" y="0"/>
                                    </p:animMotion>
                                  </p:childTnLst>
                                </p:cTn>
                              </p:par>
                              <p:par>
                                <p:cTn id="103" presetID="22" presetClass="entr" presetSubtype="8" fill="hold" grpId="0" nodeType="withEffect">
                                  <p:stCondLst>
                                    <p:cond delay="250"/>
                                  </p:stCondLst>
                                  <p:childTnLst>
                                    <p:set>
                                      <p:cBhvr>
                                        <p:cTn id="104" dur="1" fill="hold">
                                          <p:stCondLst>
                                            <p:cond delay="0"/>
                                          </p:stCondLst>
                                        </p:cTn>
                                        <p:tgtEl>
                                          <p:spTgt spid="130"/>
                                        </p:tgtEl>
                                        <p:attrNameLst>
                                          <p:attrName>style.visibility</p:attrName>
                                        </p:attrNameLst>
                                      </p:cBhvr>
                                      <p:to>
                                        <p:strVal val="visible"/>
                                      </p:to>
                                    </p:set>
                                    <p:animEffect transition="in" filter="wipe(left)">
                                      <p:cBhvr>
                                        <p:cTn id="105" dur="1750"/>
                                        <p:tgtEl>
                                          <p:spTgt spid="130"/>
                                        </p:tgtEl>
                                      </p:cBhvr>
                                    </p:animEffect>
                                  </p:childTnLst>
                                </p:cTn>
                              </p:par>
                              <p:par>
                                <p:cTn id="106" presetID="1" presetClass="entr" presetSubtype="0" fill="hold" nodeType="withEffect">
                                  <p:stCondLst>
                                    <p:cond delay="0"/>
                                  </p:stCondLst>
                                  <p:childTnLst>
                                    <p:set>
                                      <p:cBhvr>
                                        <p:cTn id="107" dur="1" fill="hold">
                                          <p:stCondLst>
                                            <p:cond delay="0"/>
                                          </p:stCondLst>
                                        </p:cTn>
                                        <p:tgtEl>
                                          <p:spTgt spid="134"/>
                                        </p:tgtEl>
                                        <p:attrNameLst>
                                          <p:attrName>style.visibility</p:attrName>
                                        </p:attrNameLst>
                                      </p:cBhvr>
                                      <p:to>
                                        <p:strVal val="visible"/>
                                      </p:to>
                                    </p:set>
                                  </p:childTnLst>
                                </p:cTn>
                              </p:par>
                              <p:par>
                                <p:cTn id="108" presetID="63" presetClass="path" presetSubtype="0" accel="50000" decel="50000" fill="hold" nodeType="withEffect">
                                  <p:stCondLst>
                                    <p:cond delay="0"/>
                                  </p:stCondLst>
                                  <p:childTnLst>
                                    <p:animMotion origin="layout" path="M -3.61111E-6 -3.08642E-6 L 0.53351 -3.08642E-6 " pathEditMode="relative" rAng="0" ptsTypes="AA">
                                      <p:cBhvr>
                                        <p:cTn id="109" dur="2000" fill="hold"/>
                                        <p:tgtEl>
                                          <p:spTgt spid="134"/>
                                        </p:tgtEl>
                                        <p:attrNameLst>
                                          <p:attrName>ppt_x</p:attrName>
                                          <p:attrName>ppt_y</p:attrName>
                                        </p:attrNameLst>
                                      </p:cBhvr>
                                      <p:rCtr x="26667" y="0"/>
                                    </p:animMotion>
                                  </p:childTnLst>
                                </p:cTn>
                              </p:par>
                            </p:childTnLst>
                          </p:cTn>
                        </p:par>
                        <p:par>
                          <p:cTn id="110" fill="hold">
                            <p:stCondLst>
                              <p:cond delay="5200"/>
                            </p:stCondLst>
                            <p:childTnLst>
                              <p:par>
                                <p:cTn id="111" presetID="42" presetClass="entr" presetSubtype="0" fill="hold" grpId="0" nodeType="afterEffect">
                                  <p:stCondLst>
                                    <p:cond delay="0"/>
                                  </p:stCondLst>
                                  <p:childTnLst>
                                    <p:set>
                                      <p:cBhvr>
                                        <p:cTn id="112" dur="1" fill="hold">
                                          <p:stCondLst>
                                            <p:cond delay="0"/>
                                          </p:stCondLst>
                                        </p:cTn>
                                        <p:tgtEl>
                                          <p:spTgt spid="127"/>
                                        </p:tgtEl>
                                        <p:attrNameLst>
                                          <p:attrName>style.visibility</p:attrName>
                                        </p:attrNameLst>
                                      </p:cBhvr>
                                      <p:to>
                                        <p:strVal val="visible"/>
                                      </p:to>
                                    </p:set>
                                    <p:animEffect transition="in" filter="fade">
                                      <p:cBhvr>
                                        <p:cTn id="113" dur="1000"/>
                                        <p:tgtEl>
                                          <p:spTgt spid="127"/>
                                        </p:tgtEl>
                                      </p:cBhvr>
                                    </p:animEffect>
                                    <p:anim calcmode="lin" valueType="num">
                                      <p:cBhvr>
                                        <p:cTn id="114" dur="1000" fill="hold"/>
                                        <p:tgtEl>
                                          <p:spTgt spid="127"/>
                                        </p:tgtEl>
                                        <p:attrNameLst>
                                          <p:attrName>ppt_x</p:attrName>
                                        </p:attrNameLst>
                                      </p:cBhvr>
                                      <p:tavLst>
                                        <p:tav tm="0">
                                          <p:val>
                                            <p:strVal val="#ppt_x"/>
                                          </p:val>
                                        </p:tav>
                                        <p:tav tm="100000">
                                          <p:val>
                                            <p:strVal val="#ppt_x"/>
                                          </p:val>
                                        </p:tav>
                                      </p:tavLst>
                                    </p:anim>
                                    <p:anim calcmode="lin" valueType="num">
                                      <p:cBhvr>
                                        <p:cTn id="115" dur="1000" fill="hold"/>
                                        <p:tgtEl>
                                          <p:spTgt spid="127"/>
                                        </p:tgtEl>
                                        <p:attrNameLst>
                                          <p:attrName>ppt_y</p:attrName>
                                        </p:attrNameLst>
                                      </p:cBhvr>
                                      <p:tavLst>
                                        <p:tav tm="0">
                                          <p:val>
                                            <p:strVal val="#ppt_y+.1"/>
                                          </p:val>
                                        </p:tav>
                                        <p:tav tm="100000">
                                          <p:val>
                                            <p:strVal val="#ppt_y"/>
                                          </p:val>
                                        </p:tav>
                                      </p:tavLst>
                                    </p:anim>
                                  </p:childTnLst>
                                </p:cTn>
                              </p:par>
                              <p:par>
                                <p:cTn id="116" presetID="42" presetClass="exit" presetSubtype="0" fill="hold" nodeType="withEffect">
                                  <p:stCondLst>
                                    <p:cond delay="0"/>
                                  </p:stCondLst>
                                  <p:childTnLst>
                                    <p:animEffect transition="out" filter="fade">
                                      <p:cBhvr>
                                        <p:cTn id="117" dur="1000"/>
                                        <p:tgtEl>
                                          <p:spTgt spid="134"/>
                                        </p:tgtEl>
                                      </p:cBhvr>
                                    </p:animEffect>
                                    <p:anim calcmode="lin" valueType="num">
                                      <p:cBhvr>
                                        <p:cTn id="118" dur="1000"/>
                                        <p:tgtEl>
                                          <p:spTgt spid="134"/>
                                        </p:tgtEl>
                                        <p:attrNameLst>
                                          <p:attrName>ppt_x</p:attrName>
                                        </p:attrNameLst>
                                      </p:cBhvr>
                                      <p:tavLst>
                                        <p:tav tm="0">
                                          <p:val>
                                            <p:strVal val="ppt_x"/>
                                          </p:val>
                                        </p:tav>
                                        <p:tav tm="100000">
                                          <p:val>
                                            <p:strVal val="ppt_x"/>
                                          </p:val>
                                        </p:tav>
                                      </p:tavLst>
                                    </p:anim>
                                    <p:anim calcmode="lin" valueType="num">
                                      <p:cBhvr>
                                        <p:cTn id="119" dur="1000"/>
                                        <p:tgtEl>
                                          <p:spTgt spid="134"/>
                                        </p:tgtEl>
                                        <p:attrNameLst>
                                          <p:attrName>ppt_y</p:attrName>
                                        </p:attrNameLst>
                                      </p:cBhvr>
                                      <p:tavLst>
                                        <p:tav tm="0">
                                          <p:val>
                                            <p:strVal val="ppt_y"/>
                                          </p:val>
                                        </p:tav>
                                        <p:tav tm="100000">
                                          <p:val>
                                            <p:strVal val="ppt_y+.1"/>
                                          </p:val>
                                        </p:tav>
                                      </p:tavLst>
                                    </p:anim>
                                    <p:set>
                                      <p:cBhvr>
                                        <p:cTn id="120" dur="1" fill="hold">
                                          <p:stCondLst>
                                            <p:cond delay="999"/>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9" grpId="0" animBg="1"/>
      <p:bldP spid="130" grpId="0"/>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研究思路</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143" name="Group 4"/>
          <p:cNvGrpSpPr>
            <a:grpSpLocks noChangeAspect="1"/>
          </p:cNvGrpSpPr>
          <p:nvPr/>
        </p:nvGrpSpPr>
        <p:grpSpPr bwMode="auto">
          <a:xfrm>
            <a:off x="7271465" y="-691940"/>
            <a:ext cx="2218260" cy="2217458"/>
            <a:chOff x="2162" y="480"/>
            <a:chExt cx="3358" cy="3358"/>
          </a:xfrm>
          <a:solidFill>
            <a:schemeClr val="bg1"/>
          </a:solidFill>
        </p:grpSpPr>
        <p:sp>
          <p:nvSpPr>
            <p:cNvPr id="144" name="Freeform 5"/>
            <p:cNvSpPr>
              <a:spLocks noEditPoints="1"/>
            </p:cNvSpPr>
            <p:nvPr/>
          </p:nvSpPr>
          <p:spPr bwMode="auto">
            <a:xfrm>
              <a:off x="2252" y="570"/>
              <a:ext cx="3178" cy="3178"/>
            </a:xfrm>
            <a:custGeom>
              <a:avLst/>
              <a:gdLst>
                <a:gd name="T0" fmla="*/ 671 w 1342"/>
                <a:gd name="T1" fmla="*/ 1277 h 1342"/>
                <a:gd name="T2" fmla="*/ 65 w 1342"/>
                <a:gd name="T3" fmla="*/ 671 h 1342"/>
                <a:gd name="T4" fmla="*/ 671 w 1342"/>
                <a:gd name="T5" fmla="*/ 65 h 1342"/>
                <a:gd name="T6" fmla="*/ 1277 w 1342"/>
                <a:gd name="T7" fmla="*/ 671 h 1342"/>
                <a:gd name="T8" fmla="*/ 671 w 1342"/>
                <a:gd name="T9" fmla="*/ 1277 h 1342"/>
                <a:gd name="T10" fmla="*/ 671 w 1342"/>
                <a:gd name="T11" fmla="*/ 0 h 1342"/>
                <a:gd name="T12" fmla="*/ 0 w 1342"/>
                <a:gd name="T13" fmla="*/ 671 h 1342"/>
                <a:gd name="T14" fmla="*/ 671 w 1342"/>
                <a:gd name="T15" fmla="*/ 1342 h 1342"/>
                <a:gd name="T16" fmla="*/ 1342 w 1342"/>
                <a:gd name="T17" fmla="*/ 671 h 1342"/>
                <a:gd name="T18" fmla="*/ 671 w 1342"/>
                <a:gd name="T19" fmla="*/ 0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2" h="1342">
                  <a:moveTo>
                    <a:pt x="671" y="1277"/>
                  </a:moveTo>
                  <a:cubicBezTo>
                    <a:pt x="337" y="1277"/>
                    <a:pt x="65" y="1005"/>
                    <a:pt x="65" y="671"/>
                  </a:cubicBezTo>
                  <a:cubicBezTo>
                    <a:pt x="65" y="337"/>
                    <a:pt x="337" y="65"/>
                    <a:pt x="671" y="65"/>
                  </a:cubicBezTo>
                  <a:cubicBezTo>
                    <a:pt x="1005" y="65"/>
                    <a:pt x="1277" y="337"/>
                    <a:pt x="1277" y="671"/>
                  </a:cubicBezTo>
                  <a:cubicBezTo>
                    <a:pt x="1277" y="1005"/>
                    <a:pt x="1005" y="1277"/>
                    <a:pt x="671" y="1277"/>
                  </a:cubicBezTo>
                  <a:moveTo>
                    <a:pt x="671" y="0"/>
                  </a:moveTo>
                  <a:cubicBezTo>
                    <a:pt x="301" y="0"/>
                    <a:pt x="0" y="301"/>
                    <a:pt x="0" y="671"/>
                  </a:cubicBezTo>
                  <a:cubicBezTo>
                    <a:pt x="0" y="1041"/>
                    <a:pt x="301" y="1342"/>
                    <a:pt x="671" y="1342"/>
                  </a:cubicBezTo>
                  <a:cubicBezTo>
                    <a:pt x="1041" y="1342"/>
                    <a:pt x="1342" y="1041"/>
                    <a:pt x="1342" y="671"/>
                  </a:cubicBezTo>
                  <a:cubicBezTo>
                    <a:pt x="1342" y="301"/>
                    <a:pt x="1041" y="0"/>
                    <a:pt x="6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5" name="Freeform 6"/>
            <p:cNvSpPr>
              <a:spLocks noEditPoints="1"/>
            </p:cNvSpPr>
            <p:nvPr/>
          </p:nvSpPr>
          <p:spPr bwMode="auto">
            <a:xfrm>
              <a:off x="2162" y="480"/>
              <a:ext cx="3358" cy="3358"/>
            </a:xfrm>
            <a:custGeom>
              <a:avLst/>
              <a:gdLst>
                <a:gd name="T0" fmla="*/ 709 w 1418"/>
                <a:gd name="T1" fmla="*/ 1406 h 1418"/>
                <a:gd name="T2" fmla="*/ 13 w 1418"/>
                <a:gd name="T3" fmla="*/ 709 h 1418"/>
                <a:gd name="T4" fmla="*/ 709 w 1418"/>
                <a:gd name="T5" fmla="*/ 12 h 1418"/>
                <a:gd name="T6" fmla="*/ 1406 w 1418"/>
                <a:gd name="T7" fmla="*/ 709 h 1418"/>
                <a:gd name="T8" fmla="*/ 709 w 1418"/>
                <a:gd name="T9" fmla="*/ 1406 h 1418"/>
                <a:gd name="T10" fmla="*/ 709 w 1418"/>
                <a:gd name="T11" fmla="*/ 0 h 1418"/>
                <a:gd name="T12" fmla="*/ 0 w 1418"/>
                <a:gd name="T13" fmla="*/ 709 h 1418"/>
                <a:gd name="T14" fmla="*/ 709 w 1418"/>
                <a:gd name="T15" fmla="*/ 1418 h 1418"/>
                <a:gd name="T16" fmla="*/ 1418 w 1418"/>
                <a:gd name="T17" fmla="*/ 709 h 1418"/>
                <a:gd name="T18" fmla="*/ 709 w 1418"/>
                <a:gd name="T19" fmla="*/ 0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8" h="1418">
                  <a:moveTo>
                    <a:pt x="709" y="1406"/>
                  </a:moveTo>
                  <a:cubicBezTo>
                    <a:pt x="325" y="1406"/>
                    <a:pt x="13" y="1093"/>
                    <a:pt x="13" y="709"/>
                  </a:cubicBezTo>
                  <a:cubicBezTo>
                    <a:pt x="13" y="325"/>
                    <a:pt x="325" y="12"/>
                    <a:pt x="709" y="12"/>
                  </a:cubicBezTo>
                  <a:cubicBezTo>
                    <a:pt x="1093" y="12"/>
                    <a:pt x="1406" y="325"/>
                    <a:pt x="1406" y="709"/>
                  </a:cubicBezTo>
                  <a:cubicBezTo>
                    <a:pt x="1406" y="1093"/>
                    <a:pt x="1093" y="1406"/>
                    <a:pt x="709" y="1406"/>
                  </a:cubicBezTo>
                  <a:moveTo>
                    <a:pt x="709" y="0"/>
                  </a:moveTo>
                  <a:cubicBezTo>
                    <a:pt x="318" y="0"/>
                    <a:pt x="0" y="318"/>
                    <a:pt x="0" y="709"/>
                  </a:cubicBezTo>
                  <a:cubicBezTo>
                    <a:pt x="0" y="1100"/>
                    <a:pt x="318" y="1418"/>
                    <a:pt x="709" y="1418"/>
                  </a:cubicBezTo>
                  <a:cubicBezTo>
                    <a:pt x="1100" y="1418"/>
                    <a:pt x="1418" y="1100"/>
                    <a:pt x="1418" y="709"/>
                  </a:cubicBezTo>
                  <a:cubicBezTo>
                    <a:pt x="1418" y="318"/>
                    <a:pt x="1100" y="0"/>
                    <a:pt x="70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46" name="组合 145"/>
          <p:cNvGrpSpPr/>
          <p:nvPr/>
        </p:nvGrpSpPr>
        <p:grpSpPr>
          <a:xfrm rot="8100000">
            <a:off x="3180642" y="1888489"/>
            <a:ext cx="598913" cy="122338"/>
            <a:chOff x="8725719" y="1669670"/>
            <a:chExt cx="1424726" cy="291130"/>
          </a:xfrm>
        </p:grpSpPr>
        <p:sp>
          <p:nvSpPr>
            <p:cNvPr id="147" name="椭圆 146"/>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8" name="椭圆 147"/>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9" name="椭圆 148"/>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50" name="组合 149"/>
          <p:cNvGrpSpPr/>
          <p:nvPr/>
        </p:nvGrpSpPr>
        <p:grpSpPr>
          <a:xfrm rot="8100000">
            <a:off x="5138969" y="3859244"/>
            <a:ext cx="598913" cy="122338"/>
            <a:chOff x="8725719" y="1669670"/>
            <a:chExt cx="1424726" cy="291130"/>
          </a:xfrm>
        </p:grpSpPr>
        <p:sp>
          <p:nvSpPr>
            <p:cNvPr id="151" name="椭圆 150"/>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2" name="椭圆 151"/>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3" name="椭圆 152"/>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54" name="组合 153"/>
          <p:cNvGrpSpPr/>
          <p:nvPr/>
        </p:nvGrpSpPr>
        <p:grpSpPr>
          <a:xfrm rot="13500000">
            <a:off x="5128539" y="1878012"/>
            <a:ext cx="598696" cy="122382"/>
            <a:chOff x="8725719" y="1669670"/>
            <a:chExt cx="1424726" cy="291130"/>
          </a:xfrm>
        </p:grpSpPr>
        <p:sp>
          <p:nvSpPr>
            <p:cNvPr id="155" name="椭圆 154"/>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6" name="椭圆 155"/>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7" name="椭圆 156"/>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58" name="组合 157"/>
          <p:cNvGrpSpPr/>
          <p:nvPr/>
        </p:nvGrpSpPr>
        <p:grpSpPr>
          <a:xfrm rot="13500000">
            <a:off x="3157067" y="3835630"/>
            <a:ext cx="598696" cy="122382"/>
            <a:chOff x="8725719" y="1669670"/>
            <a:chExt cx="1424726" cy="291130"/>
          </a:xfrm>
        </p:grpSpPr>
        <p:sp>
          <p:nvSpPr>
            <p:cNvPr id="159" name="椭圆 158"/>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0" name="椭圆 159"/>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1" name="椭圆 160"/>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210" name="矩形 47"/>
          <p:cNvSpPr>
            <a:spLocks noChangeArrowheads="1"/>
          </p:cNvSpPr>
          <p:nvPr/>
        </p:nvSpPr>
        <p:spPr bwMode="auto">
          <a:xfrm>
            <a:off x="983800" y="1441455"/>
            <a:ext cx="6801299" cy="149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1400" dirty="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本</a:t>
            </a:r>
            <a:r>
              <a:rPr lang="zh-CN" altLang="en-US" sz="1400" dirty="0">
                <a:latin typeface="微软雅黑" pitchFamily="34" charset="-122"/>
                <a:ea typeface="微软雅黑" pitchFamily="34" charset="-122"/>
              </a:rPr>
              <a:t>课题采用层次分析的方法。在热度模型构建前，会针对一个话题事件的舆情热度进行分析，爬取当前事件点击量、转发量等数据。利用层次分析法，构建出因素的权重，筛选出对舆情热度的影响。在爬取数据的时候，采取垂直型网络爬虫，同时会结合其他爬虫的优点改善爬取的效率，提高爬取的效率。在可视化数据过程里，采用</a:t>
            </a:r>
            <a:r>
              <a:rPr lang="en-US" altLang="zh-CN" sz="1400" dirty="0" err="1">
                <a:latin typeface="微软雅黑" pitchFamily="34" charset="-122"/>
                <a:ea typeface="微软雅黑" pitchFamily="34" charset="-122"/>
              </a:rPr>
              <a:t>Echart</a:t>
            </a:r>
            <a:r>
              <a:rPr lang="zh-CN" altLang="en-US" sz="1400" dirty="0">
                <a:latin typeface="微软雅黑" pitchFamily="34" charset="-122"/>
                <a:ea typeface="微软雅黑" pitchFamily="34" charset="-122"/>
              </a:rPr>
              <a:t>插件，该插件具有丰富的图表类型，有利于多样性展示数据。</a:t>
            </a:r>
            <a:endParaRPr lang="en-US" altLang="zh-CN" sz="1400" dirty="0">
              <a:latin typeface="微软雅黑" pitchFamily="34" charset="-122"/>
              <a:ea typeface="微软雅黑" pitchFamily="34" charset="-122"/>
              <a:sym typeface="微软雅黑" pitchFamily="34" charset="-122"/>
            </a:endParaRPr>
          </a:p>
        </p:txBody>
      </p:sp>
      <p:sp>
        <p:nvSpPr>
          <p:cNvPr id="220" name="文本框 118"/>
          <p:cNvSpPr txBox="1"/>
          <p:nvPr/>
        </p:nvSpPr>
        <p:spPr>
          <a:xfrm>
            <a:off x="7698848" y="266265"/>
            <a:ext cx="1363493" cy="830997"/>
          </a:xfrm>
          <a:prstGeom prst="rect">
            <a:avLst/>
          </a:prstGeom>
          <a:noFill/>
        </p:spPr>
        <p:txBody>
          <a:bodyPr wrap="square" rtlCol="0">
            <a:spAutoFit/>
          </a:bodyPr>
          <a:lstStyle/>
          <a:p>
            <a:pPr algn="ctr"/>
            <a:r>
              <a:rPr lang="zh-CN" altLang="en-US" sz="2400" dirty="0" smtClean="0">
                <a:solidFill>
                  <a:srgbClr val="01ACBE"/>
                </a:solidFill>
                <a:latin typeface="微软雅黑" panose="020B0503020204020204" pitchFamily="34" charset="-122"/>
                <a:ea typeface="微软雅黑" panose="020B0503020204020204" pitchFamily="34" charset="-122"/>
              </a:rPr>
              <a:t>研究</a:t>
            </a:r>
            <a:endParaRPr lang="en-US" altLang="zh-CN" sz="2400" dirty="0" smtClean="0">
              <a:solidFill>
                <a:srgbClr val="01ACBE"/>
              </a:solidFill>
              <a:latin typeface="微软雅黑" panose="020B0503020204020204" pitchFamily="34" charset="-122"/>
              <a:ea typeface="微软雅黑" panose="020B0503020204020204" pitchFamily="34" charset="-122"/>
            </a:endParaRPr>
          </a:p>
          <a:p>
            <a:pPr algn="ctr"/>
            <a:r>
              <a:rPr lang="zh-CN" altLang="en-US" sz="2400" dirty="0" smtClean="0">
                <a:solidFill>
                  <a:srgbClr val="01ACBE"/>
                </a:solidFill>
                <a:latin typeface="微软雅黑" panose="020B0503020204020204" pitchFamily="34" charset="-122"/>
                <a:ea typeface="微软雅黑" panose="020B0503020204020204" pitchFamily="34" charset="-122"/>
              </a:rPr>
              <a:t>思路</a:t>
            </a:r>
            <a:endParaRPr lang="zh-CN" altLang="en-US" sz="2400"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3588320"/>
      </p:ext>
    </p:extLst>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wheel(1)">
                                          <p:cBhvr>
                                            <p:cTn id="23" dur="2000"/>
                                            <p:tgtEl>
                                              <p:spTgt spid="143"/>
                                            </p:tgtEl>
                                          </p:cBhvr>
                                        </p:animEffect>
                                      </p:childTnLst>
                                    </p:cTn>
                                  </p:par>
                                </p:childTnLst>
                              </p:cTn>
                            </p:par>
                            <p:par>
                              <p:cTn id="24" fill="hold">
                                <p:stCondLst>
                                  <p:cond delay="4000"/>
                                </p:stCondLst>
                                <p:childTnLst>
                                  <p:par>
                                    <p:cTn id="25" presetID="53" presetClass="entr" presetSubtype="16" fill="hold" grpId="0" nodeType="afterEffect">
                                      <p:stCondLst>
                                        <p:cond delay="0"/>
                                      </p:stCondLst>
                                      <p:childTnLst>
                                        <p:set>
                                          <p:cBhvr>
                                            <p:cTn id="26" dur="1" fill="hold">
                                              <p:stCondLst>
                                                <p:cond delay="0"/>
                                              </p:stCondLst>
                                            </p:cTn>
                                            <p:tgtEl>
                                              <p:spTgt spid="220"/>
                                            </p:tgtEl>
                                            <p:attrNameLst>
                                              <p:attrName>style.visibility</p:attrName>
                                            </p:attrNameLst>
                                          </p:cBhvr>
                                          <p:to>
                                            <p:strVal val="visible"/>
                                          </p:to>
                                        </p:set>
                                        <p:anim calcmode="lin" valueType="num">
                                          <p:cBhvr>
                                            <p:cTn id="27" dur="500" fill="hold"/>
                                            <p:tgtEl>
                                              <p:spTgt spid="220"/>
                                            </p:tgtEl>
                                            <p:attrNameLst>
                                              <p:attrName>ppt_w</p:attrName>
                                            </p:attrNameLst>
                                          </p:cBhvr>
                                          <p:tavLst>
                                            <p:tav tm="0">
                                              <p:val>
                                                <p:fltVal val="0"/>
                                              </p:val>
                                            </p:tav>
                                            <p:tav tm="100000">
                                              <p:val>
                                                <p:strVal val="#ppt_w"/>
                                              </p:val>
                                            </p:tav>
                                          </p:tavLst>
                                        </p:anim>
                                        <p:anim calcmode="lin" valueType="num">
                                          <p:cBhvr>
                                            <p:cTn id="28" dur="500" fill="hold"/>
                                            <p:tgtEl>
                                              <p:spTgt spid="220"/>
                                            </p:tgtEl>
                                            <p:attrNameLst>
                                              <p:attrName>ppt_h</p:attrName>
                                            </p:attrNameLst>
                                          </p:cBhvr>
                                          <p:tavLst>
                                            <p:tav tm="0">
                                              <p:val>
                                                <p:fltVal val="0"/>
                                              </p:val>
                                            </p:tav>
                                            <p:tav tm="100000">
                                              <p:val>
                                                <p:strVal val="#ppt_h"/>
                                              </p:val>
                                            </p:tav>
                                          </p:tavLst>
                                        </p:anim>
                                        <p:animEffect transition="in" filter="fade">
                                          <p:cBhvr>
                                            <p:cTn id="29" dur="500"/>
                                            <p:tgtEl>
                                              <p:spTgt spid="220"/>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par>
                                    <p:cTn id="34" presetID="10" presetClass="entr" presetSubtype="0" fill="hold"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500"/>
                                            <p:tgtEl>
                                              <p:spTgt spid="154"/>
                                            </p:tgtEl>
                                          </p:cBhvr>
                                        </p:animEffect>
                                      </p:childTnLst>
                                    </p:cTn>
                                  </p:par>
                                  <p:par>
                                    <p:cTn id="37" presetID="10" presetClass="entr" presetSubtype="0"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fade">
                                          <p:cBhvr>
                                            <p:cTn id="39" dur="500"/>
                                            <p:tgtEl>
                                              <p:spTgt spid="150"/>
                                            </p:tgtEl>
                                          </p:cBhvr>
                                        </p:animEffect>
                                      </p:childTnLst>
                                    </p:cTn>
                                  </p:par>
                                  <p:par>
                                    <p:cTn id="40" presetID="10" presetClass="entr" presetSubtype="0" fill="hold" nodeType="with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fade">
                                          <p:cBhvr>
                                            <p:cTn id="42"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2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wheel(1)">
                                          <p:cBhvr>
                                            <p:cTn id="23" dur="2000"/>
                                            <p:tgtEl>
                                              <p:spTgt spid="143"/>
                                            </p:tgtEl>
                                          </p:cBhvr>
                                        </p:animEffect>
                                      </p:childTnLst>
                                    </p:cTn>
                                  </p:par>
                                </p:childTnLst>
                              </p:cTn>
                            </p:par>
                            <p:par>
                              <p:cTn id="24" fill="hold">
                                <p:stCondLst>
                                  <p:cond delay="4000"/>
                                </p:stCondLst>
                                <p:childTnLst>
                                  <p:par>
                                    <p:cTn id="25" presetID="53" presetClass="entr" presetSubtype="16" fill="hold" grpId="0" nodeType="afterEffect">
                                      <p:stCondLst>
                                        <p:cond delay="0"/>
                                      </p:stCondLst>
                                      <p:childTnLst>
                                        <p:set>
                                          <p:cBhvr>
                                            <p:cTn id="26" dur="1" fill="hold">
                                              <p:stCondLst>
                                                <p:cond delay="0"/>
                                              </p:stCondLst>
                                            </p:cTn>
                                            <p:tgtEl>
                                              <p:spTgt spid="220"/>
                                            </p:tgtEl>
                                            <p:attrNameLst>
                                              <p:attrName>style.visibility</p:attrName>
                                            </p:attrNameLst>
                                          </p:cBhvr>
                                          <p:to>
                                            <p:strVal val="visible"/>
                                          </p:to>
                                        </p:set>
                                        <p:anim calcmode="lin" valueType="num">
                                          <p:cBhvr>
                                            <p:cTn id="27" dur="500" fill="hold"/>
                                            <p:tgtEl>
                                              <p:spTgt spid="220"/>
                                            </p:tgtEl>
                                            <p:attrNameLst>
                                              <p:attrName>ppt_w</p:attrName>
                                            </p:attrNameLst>
                                          </p:cBhvr>
                                          <p:tavLst>
                                            <p:tav tm="0">
                                              <p:val>
                                                <p:fltVal val="0"/>
                                              </p:val>
                                            </p:tav>
                                            <p:tav tm="100000">
                                              <p:val>
                                                <p:strVal val="#ppt_w"/>
                                              </p:val>
                                            </p:tav>
                                          </p:tavLst>
                                        </p:anim>
                                        <p:anim calcmode="lin" valueType="num">
                                          <p:cBhvr>
                                            <p:cTn id="28" dur="500" fill="hold"/>
                                            <p:tgtEl>
                                              <p:spTgt spid="220"/>
                                            </p:tgtEl>
                                            <p:attrNameLst>
                                              <p:attrName>ppt_h</p:attrName>
                                            </p:attrNameLst>
                                          </p:cBhvr>
                                          <p:tavLst>
                                            <p:tav tm="0">
                                              <p:val>
                                                <p:fltVal val="0"/>
                                              </p:val>
                                            </p:tav>
                                            <p:tav tm="100000">
                                              <p:val>
                                                <p:strVal val="#ppt_h"/>
                                              </p:val>
                                            </p:tav>
                                          </p:tavLst>
                                        </p:anim>
                                        <p:animEffect transition="in" filter="fade">
                                          <p:cBhvr>
                                            <p:cTn id="29" dur="500"/>
                                            <p:tgtEl>
                                              <p:spTgt spid="220"/>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par>
                                    <p:cTn id="34" presetID="10" presetClass="entr" presetSubtype="0" fill="hold"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500"/>
                                            <p:tgtEl>
                                              <p:spTgt spid="154"/>
                                            </p:tgtEl>
                                          </p:cBhvr>
                                        </p:animEffect>
                                      </p:childTnLst>
                                    </p:cTn>
                                  </p:par>
                                  <p:par>
                                    <p:cTn id="37" presetID="10" presetClass="entr" presetSubtype="0"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fade">
                                          <p:cBhvr>
                                            <p:cTn id="39" dur="500"/>
                                            <p:tgtEl>
                                              <p:spTgt spid="150"/>
                                            </p:tgtEl>
                                          </p:cBhvr>
                                        </p:animEffect>
                                      </p:childTnLst>
                                    </p:cTn>
                                  </p:par>
                                  <p:par>
                                    <p:cTn id="40" presetID="10" presetClass="entr" presetSubtype="0" fill="hold" nodeType="with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fade">
                                          <p:cBhvr>
                                            <p:cTn id="42"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2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关键问题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636003" y="563804"/>
            <a:ext cx="7574142" cy="2251780"/>
            <a:chOff x="8012935" y="4684144"/>
            <a:chExt cx="3197225" cy="1520642"/>
          </a:xfrm>
        </p:grpSpPr>
        <p:sp>
          <p:nvSpPr>
            <p:cNvPr id="40" name="MH_SubTitle_2"/>
            <p:cNvSpPr>
              <a:spLocks noChangeArrowheads="1"/>
            </p:cNvSpPr>
            <p:nvPr>
              <p:custDataLst>
                <p:tags r:id="rId1"/>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一、舆情</a:t>
              </a:r>
              <a:r>
                <a:rPr lang="zh-CN" altLang="en-US" sz="1500" dirty="0">
                  <a:solidFill>
                    <a:schemeClr val="accent4"/>
                  </a:solidFill>
                  <a:latin typeface="造字工房悦黑体验版细体" pitchFamily="50" charset="-122"/>
                  <a:ea typeface="造字工房悦黑体验版细体" pitchFamily="50" charset="-122"/>
                </a:rPr>
                <a:t>热度指标构建</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a:spLocks/>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1400" dirty="0" smtClean="0">
                  <a:latin typeface="Microsoft JhengHei UI" panose="020B0604030504040204" pitchFamily="34" charset="-120"/>
                  <a:ea typeface="Microsoft JhengHei UI" panose="020B0604030504040204" pitchFamily="34" charset="-120"/>
                  <a:sym typeface="Gill Sans" charset="0"/>
                </a:rPr>
                <a:t>1.</a:t>
              </a:r>
              <a:r>
                <a:rPr lang="zh-CN" altLang="en-US" sz="1400" dirty="0" smtClean="0">
                  <a:latin typeface="Microsoft JhengHei UI" panose="020B0604030504040204" pitchFamily="34" charset="-120"/>
                  <a:ea typeface="Microsoft JhengHei UI" panose="020B0604030504040204" pitchFamily="34" charset="-120"/>
                  <a:sym typeface="Gill Sans" charset="0"/>
                </a:rPr>
                <a:t>目标</a:t>
              </a:r>
              <a:r>
                <a:rPr lang="zh-CN" altLang="en-US" sz="1400" dirty="0">
                  <a:latin typeface="Microsoft JhengHei UI" panose="020B0604030504040204" pitchFamily="34" charset="-120"/>
                  <a:ea typeface="Microsoft JhengHei UI" panose="020B0604030504040204" pitchFamily="34" charset="-120"/>
                  <a:sym typeface="Gill Sans" charset="0"/>
                </a:rPr>
                <a:t>层，即合理评价网络舆情热度，以便最终以数值形式描述每一条舆情事件的舆情热度</a:t>
              </a:r>
              <a:r>
                <a:rPr lang="zh-CN" altLang="en-US" sz="1400" dirty="0" smtClean="0">
                  <a:latin typeface="Microsoft JhengHei UI" panose="020B0604030504040204" pitchFamily="34" charset="-120"/>
                  <a:ea typeface="Microsoft JhengHei UI" panose="020B0604030504040204" pitchFamily="34" charset="-120"/>
                  <a:sym typeface="Gill Sans" charset="0"/>
                </a:rPr>
                <a:t>；</a:t>
              </a:r>
              <a:endParaRPr lang="en-US" altLang="zh-CN" sz="1400" dirty="0" smtClean="0">
                <a:latin typeface="Microsoft JhengHei UI" panose="020B0604030504040204" pitchFamily="34" charset="-120"/>
                <a:ea typeface="Microsoft JhengHei UI" panose="020B0604030504040204" pitchFamily="34" charset="-120"/>
                <a:sym typeface="Gill Sans" charset="0"/>
              </a:endParaRPr>
            </a:p>
            <a:p>
              <a:pPr fontAlgn="base">
                <a:lnSpc>
                  <a:spcPct val="150000"/>
                </a:lnSpc>
                <a:spcBef>
                  <a:spcPct val="0"/>
                </a:spcBef>
                <a:spcAft>
                  <a:spcPct val="0"/>
                </a:spcAft>
              </a:pPr>
              <a:r>
                <a:rPr lang="en-US" altLang="zh-CN" sz="1400" dirty="0" smtClean="0">
                  <a:latin typeface="Microsoft JhengHei UI" panose="020B0604030504040204" pitchFamily="34" charset="-120"/>
                  <a:ea typeface="Microsoft JhengHei UI" panose="020B0604030504040204" pitchFamily="34" charset="-120"/>
                  <a:sym typeface="Gill Sans" charset="0"/>
                </a:rPr>
                <a:t>2.</a:t>
              </a:r>
              <a:r>
                <a:rPr lang="zh-CN" altLang="en-US" sz="1400" dirty="0" smtClean="0">
                  <a:latin typeface="Microsoft JhengHei UI" panose="020B0604030504040204" pitchFamily="34" charset="-120"/>
                  <a:ea typeface="Microsoft JhengHei UI" panose="020B0604030504040204" pitchFamily="34" charset="-120"/>
                  <a:sym typeface="Gill Sans" charset="0"/>
                </a:rPr>
                <a:t>准则</a:t>
              </a:r>
              <a:r>
                <a:rPr lang="zh-CN" altLang="en-US" sz="1400" dirty="0">
                  <a:latin typeface="Microsoft JhengHei UI" panose="020B0604030504040204" pitchFamily="34" charset="-120"/>
                  <a:ea typeface="Microsoft JhengHei UI" panose="020B0604030504040204" pitchFamily="34" charset="-120"/>
                  <a:sym typeface="Gill Sans" charset="0"/>
                </a:rPr>
                <a:t>层，即反映网络舆情热度的两大主要效应；话题效应、传播效应</a:t>
              </a:r>
              <a:r>
                <a:rPr lang="zh-CN" altLang="en-US" sz="1400" dirty="0" smtClean="0">
                  <a:latin typeface="Microsoft JhengHei UI" panose="020B0604030504040204" pitchFamily="34" charset="-120"/>
                  <a:ea typeface="Microsoft JhengHei UI" panose="020B0604030504040204" pitchFamily="34" charset="-120"/>
                  <a:sym typeface="Gill Sans" charset="0"/>
                </a:rPr>
                <a:t>；</a:t>
              </a:r>
              <a:endParaRPr lang="en-US" altLang="zh-CN" sz="1400" dirty="0" smtClean="0">
                <a:latin typeface="Microsoft JhengHei UI" panose="020B0604030504040204" pitchFamily="34" charset="-120"/>
                <a:ea typeface="Microsoft JhengHei UI" panose="020B0604030504040204" pitchFamily="34" charset="-120"/>
                <a:sym typeface="Gill Sans" charset="0"/>
              </a:endParaRPr>
            </a:p>
            <a:p>
              <a:pPr fontAlgn="base">
                <a:lnSpc>
                  <a:spcPct val="150000"/>
                </a:lnSpc>
                <a:spcBef>
                  <a:spcPct val="0"/>
                </a:spcBef>
                <a:spcAft>
                  <a:spcPct val="0"/>
                </a:spcAft>
              </a:pPr>
              <a:r>
                <a:rPr lang="en-US" altLang="zh-CN" sz="1400" dirty="0" smtClean="0">
                  <a:latin typeface="Microsoft JhengHei UI" panose="020B0604030504040204" pitchFamily="34" charset="-120"/>
                  <a:ea typeface="Microsoft JhengHei UI" panose="020B0604030504040204" pitchFamily="34" charset="-120"/>
                  <a:sym typeface="Gill Sans" charset="0"/>
                </a:rPr>
                <a:t>3.</a:t>
              </a:r>
              <a:r>
                <a:rPr lang="zh-CN" altLang="en-US" sz="1400" dirty="0" smtClean="0">
                  <a:latin typeface="Microsoft JhengHei UI" panose="020B0604030504040204" pitchFamily="34" charset="-120"/>
                  <a:ea typeface="Microsoft JhengHei UI" panose="020B0604030504040204" pitchFamily="34" charset="-120"/>
                  <a:sym typeface="Gill Sans" charset="0"/>
                </a:rPr>
                <a:t>指标</a:t>
              </a:r>
              <a:r>
                <a:rPr lang="zh-CN" altLang="en-US" sz="1400" dirty="0">
                  <a:latin typeface="Microsoft JhengHei UI" panose="020B0604030504040204" pitchFamily="34" charset="-120"/>
                  <a:ea typeface="Microsoft JhengHei UI" panose="020B0604030504040204" pitchFamily="34" charset="-120"/>
                  <a:sym typeface="Gill Sans" charset="0"/>
                </a:rPr>
                <a:t>层，即影响网络舆情热度效应的各项基础数据指标</a:t>
              </a:r>
              <a:r>
                <a:rPr lang="en-US" altLang="zh-CN" sz="1400" dirty="0">
                  <a:latin typeface="Microsoft JhengHei UI" panose="020B0604030504040204" pitchFamily="34" charset="-120"/>
                  <a:ea typeface="Microsoft JhengHei UI" panose="020B0604030504040204" pitchFamily="34" charset="-120"/>
                  <a:sym typeface="Gill Sans" charset="0"/>
                </a:rPr>
                <a:t>—</a:t>
              </a:r>
              <a:r>
                <a:rPr lang="zh-CN" altLang="en-US" sz="1400" dirty="0">
                  <a:latin typeface="Microsoft JhengHei UI" panose="020B0604030504040204" pitchFamily="34" charset="-120"/>
                  <a:ea typeface="Microsoft JhengHei UI" panose="020B0604030504040204" pitchFamily="34" charset="-120"/>
                  <a:sym typeface="Gill Sans" charset="0"/>
                </a:rPr>
                <a:t>点赞数，评论数、转发数。</a:t>
              </a:r>
              <a:endParaRPr lang="en-US" altLang="zh-CN" sz="1400" dirty="0" smtClean="0">
                <a:latin typeface="Microsoft JhengHei UI" panose="020B0604030504040204" pitchFamily="34" charset="-120"/>
                <a:ea typeface="Microsoft JhengHei UI" panose="020B0604030504040204" pitchFamily="34" charset="-120"/>
                <a:sym typeface="Gill Sans" charset="0"/>
              </a:endParaRPr>
            </a:p>
            <a:p>
              <a:pPr fontAlgn="base">
                <a:lnSpc>
                  <a:spcPct val="150000"/>
                </a:lnSpc>
                <a:spcBef>
                  <a:spcPct val="0"/>
                </a:spcBef>
                <a:spcAft>
                  <a:spcPct val="0"/>
                </a:spcAft>
              </a:pP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pic>
        <p:nvPicPr>
          <p:cNvPr id="1026" name="图片 3" descr="未命名文件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085" y="1996955"/>
            <a:ext cx="5945744" cy="242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884744"/>
      </p:ext>
    </p:extLst>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关键问题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636003" y="563804"/>
            <a:ext cx="7574142" cy="2251780"/>
            <a:chOff x="8012935" y="4684144"/>
            <a:chExt cx="3197225" cy="1520642"/>
          </a:xfrm>
        </p:grpSpPr>
        <p:sp>
          <p:nvSpPr>
            <p:cNvPr id="40" name="MH_SubTitle_2"/>
            <p:cNvSpPr>
              <a:spLocks noChangeArrowheads="1"/>
            </p:cNvSpPr>
            <p:nvPr>
              <p:custDataLst>
                <p:tags r:id="rId2"/>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二、各个</a:t>
              </a:r>
              <a:r>
                <a:rPr lang="zh-CN" altLang="en-US" sz="1500" dirty="0">
                  <a:solidFill>
                    <a:schemeClr val="accent4"/>
                  </a:solidFill>
                  <a:latin typeface="造字工房悦黑体验版细体" pitchFamily="50" charset="-122"/>
                  <a:ea typeface="造字工房悦黑体验版细体" pitchFamily="50" charset="-122"/>
                </a:rPr>
                <a:t>基础数据指标权重计算</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a:spLocks/>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        构建</a:t>
              </a:r>
              <a:r>
                <a:rPr lang="zh-CN" altLang="en-US" sz="1400" dirty="0">
                  <a:latin typeface="Microsoft JhengHei UI" panose="020B0604030504040204" pitchFamily="34" charset="-120"/>
                  <a:ea typeface="Microsoft JhengHei UI" panose="020B0604030504040204" pitchFamily="34" charset="-120"/>
                  <a:sym typeface="Gill Sans" charset="0"/>
                </a:rPr>
                <a:t>基于</a:t>
              </a:r>
              <a:r>
                <a:rPr lang="en-US" altLang="zh-CN" sz="1400" dirty="0">
                  <a:latin typeface="Microsoft JhengHei UI" panose="020B0604030504040204" pitchFamily="34" charset="-120"/>
                  <a:ea typeface="Microsoft JhengHei UI" panose="020B0604030504040204" pitchFamily="34" charset="-120"/>
                  <a:sym typeface="Gill Sans" charset="0"/>
                </a:rPr>
                <a:t>BP</a:t>
              </a:r>
              <a:r>
                <a:rPr lang="zh-CN" altLang="en-US" sz="1400" dirty="0">
                  <a:latin typeface="Microsoft JhengHei UI" panose="020B0604030504040204" pitchFamily="34" charset="-120"/>
                  <a:ea typeface="Microsoft JhengHei UI" panose="020B0604030504040204" pitchFamily="34" charset="-120"/>
                  <a:sym typeface="Gill Sans" charset="0"/>
                </a:rPr>
                <a:t>神经网络的网络舆情热度仿真模型，利用人工智能方法描述各个基础数据指标分别与网络舆情热度之间的内存联系，来表征整个事件的舆情热度相对当前指标的变化趋势。</a:t>
              </a: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15" name="组合 14"/>
          <p:cNvGrpSpPr/>
          <p:nvPr/>
        </p:nvGrpSpPr>
        <p:grpSpPr>
          <a:xfrm>
            <a:off x="636000" y="1996955"/>
            <a:ext cx="7574142" cy="2251780"/>
            <a:chOff x="8012935" y="4684144"/>
            <a:chExt cx="3197225" cy="1520642"/>
          </a:xfrm>
        </p:grpSpPr>
        <p:sp>
          <p:nvSpPr>
            <p:cNvPr id="16" name="MH_SubTitle_2"/>
            <p:cNvSpPr>
              <a:spLocks noChangeArrowheads="1"/>
            </p:cNvSpPr>
            <p:nvPr>
              <p:custDataLst>
                <p:tags r:id="rId1"/>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三、构建</a:t>
              </a:r>
              <a:r>
                <a:rPr lang="zh-CN" altLang="en-US" sz="1500" dirty="0">
                  <a:solidFill>
                    <a:schemeClr val="accent4"/>
                  </a:solidFill>
                  <a:latin typeface="造字工房悦黑体验版细体" pitchFamily="50" charset="-122"/>
                  <a:ea typeface="造字工房悦黑体验版细体" pitchFamily="50" charset="-122"/>
                </a:rPr>
                <a:t>舆情热度模型</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17" name="Rectangle 5"/>
            <p:cNvSpPr>
              <a:spLocks/>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利用层次分析模型的思想，在目标准则</a:t>
              </a:r>
              <a:r>
                <a:rPr lang="zh-CN" altLang="en-US" sz="1400" dirty="0">
                  <a:latin typeface="Microsoft JhengHei UI" panose="020B0604030504040204" pitchFamily="34" charset="-120"/>
                  <a:ea typeface="Microsoft JhengHei UI" panose="020B0604030504040204" pitchFamily="34" charset="-120"/>
                  <a:sym typeface="Gill Sans" charset="0"/>
                </a:rPr>
                <a:t>“网络舆情热度”下，按照它们的相对重要性赋予话题效应、</a:t>
              </a:r>
              <a:r>
                <a:rPr lang="zh-CN" altLang="en-US" sz="1400" dirty="0" smtClean="0">
                  <a:latin typeface="Microsoft JhengHei UI" panose="020B0604030504040204" pitchFamily="34" charset="-120"/>
                  <a:ea typeface="Microsoft JhengHei UI" panose="020B0604030504040204" pitchFamily="34" charset="-120"/>
                  <a:sym typeface="Gill Sans" charset="0"/>
                </a:rPr>
                <a:t>传播效应</a:t>
              </a:r>
              <a:r>
                <a:rPr lang="zh-CN" altLang="en-US" sz="1400" dirty="0">
                  <a:latin typeface="Microsoft JhengHei UI" panose="020B0604030504040204" pitchFamily="34" charset="-120"/>
                  <a:ea typeface="Microsoft JhengHei UI" panose="020B0604030504040204" pitchFamily="34" charset="-120"/>
                  <a:sym typeface="Gill Sans" charset="0"/>
                </a:rPr>
                <a:t>相应的权重值</a:t>
              </a:r>
              <a:r>
                <a:rPr lang="zh-CN" altLang="en-US" sz="1400" dirty="0" smtClean="0">
                  <a:latin typeface="Microsoft JhengHei UI" panose="020B0604030504040204" pitchFamily="34" charset="-120"/>
                  <a:ea typeface="Microsoft JhengHei UI" panose="020B0604030504040204" pitchFamily="34" charset="-120"/>
                  <a:sym typeface="Gill Sans" charset="0"/>
                </a:rPr>
                <a:t>。对各</a:t>
              </a:r>
              <a:r>
                <a:rPr lang="zh-CN" altLang="en-US" sz="1400" dirty="0">
                  <a:latin typeface="Microsoft JhengHei UI" panose="020B0604030504040204" pitchFamily="34" charset="-120"/>
                  <a:ea typeface="Microsoft JhengHei UI" panose="020B0604030504040204" pitchFamily="34" charset="-120"/>
                  <a:sym typeface="Gill Sans" charset="0"/>
                </a:rPr>
                <a:t>层次因素进行总体排序，计算出各项指标对网络舆情热度影响的权重，得到舆情热度表达式。</a:t>
              </a: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spTree>
    <p:extLst>
      <p:ext uri="{BB962C8B-B14F-4D97-AF65-F5344CB8AC3E}">
        <p14:creationId xmlns:p14="http://schemas.microsoft.com/office/powerpoint/2010/main" val="4263281982"/>
      </p:ext>
    </p:extLst>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par>
                                    <p:cTn id="23" presetID="22" presetClass="entr" presetSubtype="8" fill="hold" nodeType="withEffect">
                                      <p:stCondLst>
                                        <p:cond delay="16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par>
                                    <p:cTn id="23" presetID="22" presetClass="entr" presetSubtype="8" fill="hold" nodeType="withEffect">
                                      <p:stCondLst>
                                        <p:cond delay="16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技术路线</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050" name="图片 5" descr="未命名文件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228" y="-62581"/>
            <a:ext cx="6675571" cy="5206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83713055"/>
      </p:ext>
    </p:extLst>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1755" y="1505713"/>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 name="圆角矩形 4"/>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0B0F0"/>
                </a:gs>
                <a:gs pos="100000">
                  <a:srgbClr val="0070C0"/>
                </a:gs>
              </a:gsLst>
              <a:lin ang="2700000" scaled="1"/>
              <a:tileRect/>
            </a:gradFill>
            <a:ln w="25400">
              <a:gradFill flip="none" rotWithShape="1">
                <a:gsLst>
                  <a:gs pos="0">
                    <a:srgbClr val="0070C0"/>
                  </a:gs>
                  <a:gs pos="100000">
                    <a:srgbClr val="00B0F0"/>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 name="圆角矩形 6"/>
          <p:cNvSpPr/>
          <p:nvPr/>
        </p:nvSpPr>
        <p:spPr>
          <a:xfrm>
            <a:off x="3397295" y="1980707"/>
            <a:ext cx="3894951" cy="751080"/>
          </a:xfrm>
          <a:prstGeom prst="roundRect">
            <a:avLst>
              <a:gd name="adj" fmla="val 9976"/>
            </a:avLst>
          </a:prstGeom>
          <a:solidFill>
            <a:srgbClr val="00B0F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 name="组合 7"/>
          <p:cNvGrpSpPr/>
          <p:nvPr/>
        </p:nvGrpSpPr>
        <p:grpSpPr>
          <a:xfrm>
            <a:off x="3467584"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 name="组合 10"/>
          <p:cNvGrpSpPr/>
          <p:nvPr/>
        </p:nvGrpSpPr>
        <p:grpSpPr>
          <a:xfrm>
            <a:off x="3168079"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4" name="组合 13"/>
          <p:cNvGrpSpPr/>
          <p:nvPr/>
        </p:nvGrpSpPr>
        <p:grpSpPr>
          <a:xfrm>
            <a:off x="3234638" y="2328226"/>
            <a:ext cx="288238" cy="46073"/>
            <a:chOff x="4312849" y="3104300"/>
            <a:chExt cx="384317" cy="61430"/>
          </a:xfrm>
        </p:grpSpPr>
        <p:sp>
          <p:nvSpPr>
            <p:cNvPr id="15" name="圆角矩形 14"/>
            <p:cNvSpPr/>
            <p:nvPr/>
          </p:nvSpPr>
          <p:spPr>
            <a:xfrm rot="16200000">
              <a:off x="4493802"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圆角矩形 15"/>
            <p:cNvSpPr/>
            <p:nvPr/>
          </p:nvSpPr>
          <p:spPr>
            <a:xfrm rot="16200000">
              <a:off x="4493803"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 name="组合 16"/>
          <p:cNvGrpSpPr/>
          <p:nvPr/>
        </p:nvGrpSpPr>
        <p:grpSpPr>
          <a:xfrm>
            <a:off x="3748507" y="2158411"/>
            <a:ext cx="513267" cy="426728"/>
            <a:chOff x="4998010" y="2877878"/>
            <a:chExt cx="684356" cy="568970"/>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文本框 18"/>
            <p:cNvSpPr txBox="1"/>
            <p:nvPr/>
          </p:nvSpPr>
          <p:spPr>
            <a:xfrm>
              <a:off x="4998010" y="2877878"/>
              <a:ext cx="684356" cy="553996"/>
            </a:xfrm>
            <a:prstGeom prst="rect">
              <a:avLst/>
            </a:prstGeom>
            <a:noFill/>
          </p:spPr>
          <p:txBody>
            <a:bodyPr wrap="square" rtlCol="0">
              <a:spAutoFit/>
            </a:bodyPr>
            <a:lstStyle/>
            <a:p>
              <a:pPr algn="ctr"/>
              <a:r>
                <a:rPr lang="en-US" altLang="zh-CN" sz="2100" dirty="0" smtClean="0">
                  <a:solidFill>
                    <a:srgbClr val="00B0F0"/>
                  </a:solidFill>
                  <a:latin typeface="Impact" panose="020B0806030902050204" pitchFamily="34" charset="0"/>
                </a:rPr>
                <a:t>03</a:t>
              </a:r>
              <a:endParaRPr lang="zh-CN" altLang="en-US" sz="2100" dirty="0">
                <a:solidFill>
                  <a:srgbClr val="00B0F0"/>
                </a:solidFill>
                <a:latin typeface="Impact" panose="020B0806030902050204" pitchFamily="34" charset="0"/>
              </a:endParaRPr>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进度安排</a:t>
            </a:r>
          </a:p>
        </p:txBody>
      </p:sp>
      <p:sp>
        <p:nvSpPr>
          <p:cNvPr id="29" name="KSO_Shape"/>
          <p:cNvSpPr/>
          <p:nvPr/>
        </p:nvSpPr>
        <p:spPr>
          <a:xfrm>
            <a:off x="2303302" y="2098889"/>
            <a:ext cx="557228" cy="534011"/>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val="3034547687"/>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9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19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9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4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4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9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1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36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9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19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9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4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4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9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1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36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9"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进度安排</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3969634" y="2125403"/>
            <a:ext cx="1188385" cy="1340363"/>
            <a:chOff x="5292155" y="2834526"/>
            <a:chExt cx="1584307" cy="1787565"/>
          </a:xfrm>
        </p:grpSpPr>
        <p:sp>
          <p:nvSpPr>
            <p:cNvPr id="39" name="Freeform 5"/>
            <p:cNvSpPr>
              <a:spLocks/>
            </p:cNvSpPr>
            <p:nvPr/>
          </p:nvSpPr>
          <p:spPr bwMode="auto">
            <a:xfrm rot="16200000">
              <a:off x="519052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0" name="椭圆 39"/>
            <p:cNvSpPr/>
            <p:nvPr/>
          </p:nvSpPr>
          <p:spPr>
            <a:xfrm rot="20000116">
              <a:off x="5408541" y="2892189"/>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1" name="任意多边形 40"/>
            <p:cNvSpPr>
              <a:spLocks/>
            </p:cNvSpPr>
            <p:nvPr/>
          </p:nvSpPr>
          <p:spPr bwMode="auto">
            <a:xfrm rot="16200000">
              <a:off x="5094111" y="3071113"/>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42" name="任意多边形 41"/>
            <p:cNvSpPr>
              <a:spLocks/>
            </p:cNvSpPr>
            <p:nvPr/>
          </p:nvSpPr>
          <p:spPr bwMode="auto">
            <a:xfrm rot="16200000">
              <a:off x="5701348" y="3388843"/>
              <a:ext cx="762947" cy="681024"/>
            </a:xfrm>
            <a:custGeom>
              <a:avLst/>
              <a:gdLst>
                <a:gd name="connsiteX0" fmla="*/ 745583 w 834338"/>
                <a:gd name="connsiteY0" fmla="*/ 370233 h 744750"/>
                <a:gd name="connsiteX1" fmla="*/ 738521 w 834338"/>
                <a:gd name="connsiteY1" fmla="*/ 341029 h 744750"/>
                <a:gd name="connsiteX2" fmla="*/ 606702 w 834338"/>
                <a:gd name="connsiteY2" fmla="*/ 112575 h 744750"/>
                <a:gd name="connsiteX3" fmla="*/ 555857 w 834338"/>
                <a:gd name="connsiteY3" fmla="*/ 83370 h 744750"/>
                <a:gd name="connsiteX4" fmla="*/ 292217 w 834338"/>
                <a:gd name="connsiteY4" fmla="*/ 83370 h 744750"/>
                <a:gd name="connsiteX5" fmla="*/ 241372 w 834338"/>
                <a:gd name="connsiteY5" fmla="*/ 112575 h 744750"/>
                <a:gd name="connsiteX6" fmla="*/ 109552 w 834338"/>
                <a:gd name="connsiteY6" fmla="*/ 341029 h 744750"/>
                <a:gd name="connsiteX7" fmla="*/ 109552 w 834338"/>
                <a:gd name="connsiteY7" fmla="*/ 399438 h 744750"/>
                <a:gd name="connsiteX8" fmla="*/ 241372 w 834338"/>
                <a:gd name="connsiteY8" fmla="*/ 627892 h 744750"/>
                <a:gd name="connsiteX9" fmla="*/ 292217 w 834338"/>
                <a:gd name="connsiteY9" fmla="*/ 657096 h 744750"/>
                <a:gd name="connsiteX10" fmla="*/ 555857 w 834338"/>
                <a:gd name="connsiteY10" fmla="*/ 657096 h 744750"/>
                <a:gd name="connsiteX11" fmla="*/ 606702 w 834338"/>
                <a:gd name="connsiteY11" fmla="*/ 627892 h 744750"/>
                <a:gd name="connsiteX12" fmla="*/ 738521 w 834338"/>
                <a:gd name="connsiteY12" fmla="*/ 399438 h 744750"/>
                <a:gd name="connsiteX13" fmla="*/ 745583 w 834338"/>
                <a:gd name="connsiteY13" fmla="*/ 370233 h 744750"/>
                <a:gd name="connsiteX14" fmla="*/ 834338 w 834338"/>
                <a:gd name="connsiteY14" fmla="*/ 372375 h 744750"/>
                <a:gd name="connsiteX15" fmla="*/ 825172 w 834338"/>
                <a:gd name="connsiteY15" fmla="*/ 410285 h 744750"/>
                <a:gd name="connsiteX16" fmla="*/ 654057 w 834338"/>
                <a:gd name="connsiteY16" fmla="*/ 706840 h 744750"/>
                <a:gd name="connsiteX17" fmla="*/ 588055 w 834338"/>
                <a:gd name="connsiteY17" fmla="*/ 744750 h 744750"/>
                <a:gd name="connsiteX18" fmla="*/ 245826 w 834338"/>
                <a:gd name="connsiteY18" fmla="*/ 744750 h 744750"/>
                <a:gd name="connsiteX19" fmla="*/ 179824 w 834338"/>
                <a:gd name="connsiteY19" fmla="*/ 706840 h 744750"/>
                <a:gd name="connsiteX20" fmla="*/ 8709 w 834338"/>
                <a:gd name="connsiteY20" fmla="*/ 410285 h 744750"/>
                <a:gd name="connsiteX21" fmla="*/ 8709 w 834338"/>
                <a:gd name="connsiteY21" fmla="*/ 334465 h 744750"/>
                <a:gd name="connsiteX22" fmla="*/ 179824 w 834338"/>
                <a:gd name="connsiteY22" fmla="*/ 37910 h 744750"/>
                <a:gd name="connsiteX23" fmla="*/ 245826 w 834338"/>
                <a:gd name="connsiteY23" fmla="*/ 0 h 744750"/>
                <a:gd name="connsiteX24" fmla="*/ 588055 w 834338"/>
                <a:gd name="connsiteY24" fmla="*/ 0 h 744750"/>
                <a:gd name="connsiteX25" fmla="*/ 654057 w 834338"/>
                <a:gd name="connsiteY25" fmla="*/ 37910 h 744750"/>
                <a:gd name="connsiteX26" fmla="*/ 825172 w 834338"/>
                <a:gd name="connsiteY26" fmla="*/ 334465 h 744750"/>
                <a:gd name="connsiteX27" fmla="*/ 834338 w 834338"/>
                <a:gd name="connsiteY27" fmla="*/ 372375 h 7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4338" h="744750">
                  <a:moveTo>
                    <a:pt x="745583" y="370233"/>
                  </a:moveTo>
                  <a:cubicBezTo>
                    <a:pt x="745583" y="359635"/>
                    <a:pt x="743229" y="349037"/>
                    <a:pt x="738521" y="341029"/>
                  </a:cubicBezTo>
                  <a:cubicBezTo>
                    <a:pt x="738521" y="341029"/>
                    <a:pt x="738521" y="341029"/>
                    <a:pt x="606702" y="112575"/>
                  </a:cubicBezTo>
                  <a:cubicBezTo>
                    <a:pt x="597286" y="96559"/>
                    <a:pt x="574688" y="83370"/>
                    <a:pt x="555857" y="83370"/>
                  </a:cubicBezTo>
                  <a:cubicBezTo>
                    <a:pt x="555857" y="83370"/>
                    <a:pt x="555857" y="83370"/>
                    <a:pt x="292217" y="83370"/>
                  </a:cubicBezTo>
                  <a:cubicBezTo>
                    <a:pt x="273856" y="83370"/>
                    <a:pt x="250788" y="96559"/>
                    <a:pt x="241372" y="112575"/>
                  </a:cubicBezTo>
                  <a:cubicBezTo>
                    <a:pt x="241372" y="112575"/>
                    <a:pt x="241372" y="112575"/>
                    <a:pt x="109552" y="341029"/>
                  </a:cubicBezTo>
                  <a:cubicBezTo>
                    <a:pt x="100607" y="357044"/>
                    <a:pt x="100607" y="383422"/>
                    <a:pt x="109552" y="399438"/>
                  </a:cubicBezTo>
                  <a:cubicBezTo>
                    <a:pt x="109552" y="399438"/>
                    <a:pt x="109552" y="399438"/>
                    <a:pt x="241372" y="627892"/>
                  </a:cubicBezTo>
                  <a:cubicBezTo>
                    <a:pt x="250788" y="643907"/>
                    <a:pt x="273856" y="657096"/>
                    <a:pt x="292217" y="657096"/>
                  </a:cubicBezTo>
                  <a:lnTo>
                    <a:pt x="555857" y="657096"/>
                  </a:lnTo>
                  <a:cubicBezTo>
                    <a:pt x="574688" y="657096"/>
                    <a:pt x="597286" y="643907"/>
                    <a:pt x="606702" y="627892"/>
                  </a:cubicBezTo>
                  <a:cubicBezTo>
                    <a:pt x="606702" y="627892"/>
                    <a:pt x="606702" y="627892"/>
                    <a:pt x="738521" y="399438"/>
                  </a:cubicBezTo>
                  <a:cubicBezTo>
                    <a:pt x="743229" y="391430"/>
                    <a:pt x="745583" y="380832"/>
                    <a:pt x="745583" y="370233"/>
                  </a:cubicBezTo>
                  <a:close/>
                  <a:moveTo>
                    <a:pt x="834338" y="372375"/>
                  </a:moveTo>
                  <a:cubicBezTo>
                    <a:pt x="834338" y="386133"/>
                    <a:pt x="831283" y="399890"/>
                    <a:pt x="825172" y="410285"/>
                  </a:cubicBezTo>
                  <a:cubicBezTo>
                    <a:pt x="654057" y="706840"/>
                    <a:pt x="654057" y="706840"/>
                    <a:pt x="654057" y="706840"/>
                  </a:cubicBezTo>
                  <a:cubicBezTo>
                    <a:pt x="641834" y="727630"/>
                    <a:pt x="612500" y="744750"/>
                    <a:pt x="588055" y="744750"/>
                  </a:cubicBezTo>
                  <a:lnTo>
                    <a:pt x="245826" y="744750"/>
                  </a:lnTo>
                  <a:cubicBezTo>
                    <a:pt x="221992" y="744750"/>
                    <a:pt x="192047" y="727630"/>
                    <a:pt x="179824" y="706840"/>
                  </a:cubicBezTo>
                  <a:cubicBezTo>
                    <a:pt x="8709" y="410285"/>
                    <a:pt x="8709" y="410285"/>
                    <a:pt x="8709" y="410285"/>
                  </a:cubicBezTo>
                  <a:cubicBezTo>
                    <a:pt x="-2902" y="389496"/>
                    <a:pt x="-2902" y="355255"/>
                    <a:pt x="8709" y="334465"/>
                  </a:cubicBezTo>
                  <a:cubicBezTo>
                    <a:pt x="179824" y="37910"/>
                    <a:pt x="179824" y="37910"/>
                    <a:pt x="179824" y="37910"/>
                  </a:cubicBezTo>
                  <a:cubicBezTo>
                    <a:pt x="192047" y="17121"/>
                    <a:pt x="221992" y="0"/>
                    <a:pt x="245826" y="0"/>
                  </a:cubicBezTo>
                  <a:cubicBezTo>
                    <a:pt x="588055" y="0"/>
                    <a:pt x="588055" y="0"/>
                    <a:pt x="588055" y="0"/>
                  </a:cubicBezTo>
                  <a:cubicBezTo>
                    <a:pt x="612500" y="0"/>
                    <a:pt x="641834" y="17121"/>
                    <a:pt x="654057" y="37910"/>
                  </a:cubicBezTo>
                  <a:cubicBezTo>
                    <a:pt x="825172" y="334465"/>
                    <a:pt x="825172" y="334465"/>
                    <a:pt x="825172" y="334465"/>
                  </a:cubicBezTo>
                  <a:cubicBezTo>
                    <a:pt x="831283" y="344860"/>
                    <a:pt x="834338" y="358618"/>
                    <a:pt x="834338" y="372375"/>
                  </a:cubicBezTo>
                  <a:close/>
                </a:path>
              </a:pathLst>
            </a:custGeom>
            <a:solidFill>
              <a:schemeClr val="bg1">
                <a:lumMod val="75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43" name="Freeform 5"/>
            <p:cNvSpPr>
              <a:spLocks/>
            </p:cNvSpPr>
            <p:nvPr/>
          </p:nvSpPr>
          <p:spPr bwMode="auto">
            <a:xfrm rot="16200000">
              <a:off x="5864883" y="3540223"/>
              <a:ext cx="428867" cy="38010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BFBFBF"/>
            </a:solidFill>
            <a:ln w="25400">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44" name="组合 43"/>
          <p:cNvGrpSpPr/>
          <p:nvPr/>
        </p:nvGrpSpPr>
        <p:grpSpPr>
          <a:xfrm>
            <a:off x="3324699" y="1017004"/>
            <a:ext cx="1190969" cy="1349358"/>
            <a:chOff x="4432355" y="1356318"/>
            <a:chExt cx="1587751" cy="1799561"/>
          </a:xfrm>
        </p:grpSpPr>
        <p:sp>
          <p:nvSpPr>
            <p:cNvPr id="45" name="任意多边形 44"/>
            <p:cNvSpPr>
              <a:spLocks/>
            </p:cNvSpPr>
            <p:nvPr/>
          </p:nvSpPr>
          <p:spPr bwMode="auto">
            <a:xfrm rot="16200000">
              <a:off x="4313824" y="1695911"/>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srgbClr val="FFB850"/>
                </a:solidFill>
              </a:endParaRPr>
            </a:p>
          </p:txBody>
        </p:sp>
        <p:grpSp>
          <p:nvGrpSpPr>
            <p:cNvPr id="46" name="组合 45"/>
            <p:cNvGrpSpPr/>
            <p:nvPr/>
          </p:nvGrpSpPr>
          <p:grpSpPr>
            <a:xfrm>
              <a:off x="4432355" y="1356318"/>
              <a:ext cx="1587751" cy="1799561"/>
              <a:chOff x="4432355" y="1356318"/>
              <a:chExt cx="1587751" cy="1799561"/>
            </a:xfrm>
          </p:grpSpPr>
          <p:sp>
            <p:nvSpPr>
              <p:cNvPr id="47" name="Freeform 5"/>
              <p:cNvSpPr>
                <a:spLocks/>
              </p:cNvSpPr>
              <p:nvPr/>
            </p:nvSpPr>
            <p:spPr bwMode="auto">
              <a:xfrm rot="16200000">
                <a:off x="4330726"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8" name="椭圆 47"/>
              <p:cNvSpPr/>
              <p:nvPr/>
            </p:nvSpPr>
            <p:spPr>
              <a:xfrm rot="20000116">
                <a:off x="4550973" y="1402691"/>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9" name="Freeform 5"/>
              <p:cNvSpPr>
                <a:spLocks/>
              </p:cNvSpPr>
              <p:nvPr/>
            </p:nvSpPr>
            <p:spPr bwMode="auto">
              <a:xfrm rot="16200000">
                <a:off x="4334170" y="1469943"/>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文本框 63"/>
              <p:cNvSpPr txBox="1"/>
              <p:nvPr/>
            </p:nvSpPr>
            <p:spPr>
              <a:xfrm>
                <a:off x="4739473" y="1836755"/>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1</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1" name="组合 50"/>
          <p:cNvGrpSpPr/>
          <p:nvPr/>
        </p:nvGrpSpPr>
        <p:grpSpPr>
          <a:xfrm>
            <a:off x="2673232" y="2125403"/>
            <a:ext cx="1202180" cy="1349359"/>
            <a:chOff x="3563845" y="2834526"/>
            <a:chExt cx="1602697" cy="1799562"/>
          </a:xfrm>
        </p:grpSpPr>
        <p:sp>
          <p:nvSpPr>
            <p:cNvPr id="52" name="任意多边形 51"/>
            <p:cNvSpPr>
              <a:spLocks/>
            </p:cNvSpPr>
            <p:nvPr/>
          </p:nvSpPr>
          <p:spPr bwMode="auto">
            <a:xfrm rot="16200000">
              <a:off x="3457373" y="3172312"/>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srgbClr val="FFB850"/>
                </a:solidFill>
              </a:endParaRPr>
            </a:p>
          </p:txBody>
        </p:sp>
        <p:grpSp>
          <p:nvGrpSpPr>
            <p:cNvPr id="53" name="组合 52"/>
            <p:cNvGrpSpPr/>
            <p:nvPr/>
          </p:nvGrpSpPr>
          <p:grpSpPr>
            <a:xfrm>
              <a:off x="3563845" y="2834526"/>
              <a:ext cx="1602697" cy="1799562"/>
              <a:chOff x="3563845" y="2834526"/>
              <a:chExt cx="1602697" cy="1799562"/>
            </a:xfrm>
          </p:grpSpPr>
          <p:sp>
            <p:nvSpPr>
              <p:cNvPr id="54" name="Freeform 5"/>
              <p:cNvSpPr>
                <a:spLocks/>
              </p:cNvSpPr>
              <p:nvPr/>
            </p:nvSpPr>
            <p:spPr bwMode="auto">
              <a:xfrm rot="16200000">
                <a:off x="346221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5" name="椭圆 54"/>
              <p:cNvSpPr/>
              <p:nvPr/>
            </p:nvSpPr>
            <p:spPr>
              <a:xfrm rot="20000116">
                <a:off x="3692606" y="2870683"/>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6" name="Freeform 5"/>
              <p:cNvSpPr>
                <a:spLocks/>
              </p:cNvSpPr>
              <p:nvPr/>
            </p:nvSpPr>
            <p:spPr bwMode="auto">
              <a:xfrm rot="16200000">
                <a:off x="3480606" y="2948152"/>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7" name="文本框 64"/>
              <p:cNvSpPr txBox="1"/>
              <p:nvPr/>
            </p:nvSpPr>
            <p:spPr>
              <a:xfrm>
                <a:off x="3887811" y="3365850"/>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2</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8" name="组合 57"/>
          <p:cNvGrpSpPr/>
          <p:nvPr/>
        </p:nvGrpSpPr>
        <p:grpSpPr>
          <a:xfrm>
            <a:off x="3315327" y="3226272"/>
            <a:ext cx="1188385" cy="1343238"/>
            <a:chOff x="4419859" y="4302691"/>
            <a:chExt cx="1584307" cy="1791399"/>
          </a:xfrm>
        </p:grpSpPr>
        <p:sp>
          <p:nvSpPr>
            <p:cNvPr id="59" name="Freeform 5"/>
            <p:cNvSpPr>
              <a:spLocks/>
            </p:cNvSpPr>
            <p:nvPr/>
          </p:nvSpPr>
          <p:spPr bwMode="auto">
            <a:xfrm rot="16200000">
              <a:off x="4318230" y="4408154"/>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0" name="椭圆 59"/>
            <p:cNvSpPr/>
            <p:nvPr/>
          </p:nvSpPr>
          <p:spPr>
            <a:xfrm rot="20000116">
              <a:off x="4566869" y="4344130"/>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1" name="任意多边形 60"/>
            <p:cNvSpPr>
              <a:spLocks/>
            </p:cNvSpPr>
            <p:nvPr/>
          </p:nvSpPr>
          <p:spPr bwMode="auto">
            <a:xfrm rot="16200000">
              <a:off x="4207766" y="4527281"/>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62" name="任意多边形 61"/>
            <p:cNvSpPr>
              <a:spLocks/>
            </p:cNvSpPr>
            <p:nvPr/>
          </p:nvSpPr>
          <p:spPr bwMode="auto">
            <a:xfrm rot="9000000">
              <a:off x="4507408" y="4991046"/>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63" name="文本框 65"/>
            <p:cNvSpPr txBox="1"/>
            <p:nvPr/>
          </p:nvSpPr>
          <p:spPr>
            <a:xfrm>
              <a:off x="4750221" y="4774008"/>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3</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64" name="组合 63"/>
          <p:cNvGrpSpPr/>
          <p:nvPr/>
        </p:nvGrpSpPr>
        <p:grpSpPr>
          <a:xfrm>
            <a:off x="4617081" y="3217279"/>
            <a:ext cx="1193146" cy="1340363"/>
            <a:chOff x="6155307" y="4290697"/>
            <a:chExt cx="1590654" cy="1787565"/>
          </a:xfrm>
        </p:grpSpPr>
        <p:sp>
          <p:nvSpPr>
            <p:cNvPr id="65" name="Freeform 5"/>
            <p:cNvSpPr>
              <a:spLocks/>
            </p:cNvSpPr>
            <p:nvPr/>
          </p:nvSpPr>
          <p:spPr bwMode="auto">
            <a:xfrm rot="16200000">
              <a:off x="6060025" y="4392326"/>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6" name="椭圆 65"/>
            <p:cNvSpPr/>
            <p:nvPr/>
          </p:nvSpPr>
          <p:spPr>
            <a:xfrm rot="20000116">
              <a:off x="6318815" y="4333968"/>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7" name="任意多边形 66"/>
            <p:cNvSpPr>
              <a:spLocks/>
            </p:cNvSpPr>
            <p:nvPr/>
          </p:nvSpPr>
          <p:spPr bwMode="auto">
            <a:xfrm rot="16200000">
              <a:off x="6116981" y="4449794"/>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68" name="任意多边形 67"/>
            <p:cNvSpPr>
              <a:spLocks/>
            </p:cNvSpPr>
            <p:nvPr/>
          </p:nvSpPr>
          <p:spPr bwMode="auto">
            <a:xfrm rot="9000000">
              <a:off x="6249074" y="4994553"/>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69" name="文本框 66"/>
            <p:cNvSpPr txBox="1"/>
            <p:nvPr/>
          </p:nvSpPr>
          <p:spPr>
            <a:xfrm>
              <a:off x="6474921" y="4762622"/>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4</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70" name="组合 69"/>
          <p:cNvGrpSpPr/>
          <p:nvPr/>
        </p:nvGrpSpPr>
        <p:grpSpPr>
          <a:xfrm>
            <a:off x="4621843" y="1017004"/>
            <a:ext cx="1188385" cy="1340363"/>
            <a:chOff x="6161654" y="1356318"/>
            <a:chExt cx="1584307" cy="1787565"/>
          </a:xfrm>
        </p:grpSpPr>
        <p:sp>
          <p:nvSpPr>
            <p:cNvPr id="71" name="任意多边形 70"/>
            <p:cNvSpPr>
              <a:spLocks/>
            </p:cNvSpPr>
            <p:nvPr/>
          </p:nvSpPr>
          <p:spPr bwMode="auto">
            <a:xfrm rot="5400000" flipH="1">
              <a:off x="6472607" y="1670120"/>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grpSp>
          <p:nvGrpSpPr>
            <p:cNvPr id="72" name="组合 71"/>
            <p:cNvGrpSpPr/>
            <p:nvPr/>
          </p:nvGrpSpPr>
          <p:grpSpPr>
            <a:xfrm>
              <a:off x="6161654" y="1356318"/>
              <a:ext cx="1584307" cy="1787565"/>
              <a:chOff x="6161654" y="1356318"/>
              <a:chExt cx="1584307" cy="1787565"/>
            </a:xfrm>
          </p:grpSpPr>
          <p:sp>
            <p:nvSpPr>
              <p:cNvPr id="73" name="Freeform 5"/>
              <p:cNvSpPr>
                <a:spLocks/>
              </p:cNvSpPr>
              <p:nvPr/>
            </p:nvSpPr>
            <p:spPr bwMode="auto">
              <a:xfrm rot="16200000">
                <a:off x="6060025"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4" name="椭圆 73"/>
              <p:cNvSpPr/>
              <p:nvPr/>
            </p:nvSpPr>
            <p:spPr>
              <a:xfrm rot="20000116">
                <a:off x="6248973" y="142239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5" name="任意多边形 74"/>
              <p:cNvSpPr>
                <a:spLocks/>
              </p:cNvSpPr>
              <p:nvPr/>
            </p:nvSpPr>
            <p:spPr bwMode="auto">
              <a:xfrm rot="16200000">
                <a:off x="5953310" y="1592904"/>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104462 w 1627099"/>
                  <a:gd name="connsiteY5" fmla="*/ 88193 h 1135888"/>
                  <a:gd name="connsiteX6" fmla="*/ 258005 w 1627099"/>
                  <a:gd name="connsiteY6" fmla="*/ 0 h 1135888"/>
                  <a:gd name="connsiteX7" fmla="*/ 1054155 w 1627099"/>
                  <a:gd name="connsiteY7" fmla="*/ 0 h 1135888"/>
                  <a:gd name="connsiteX8" fmla="*/ 1207698 w 1627099"/>
                  <a:gd name="connsiteY8" fmla="*/ 88193 h 1135888"/>
                  <a:gd name="connsiteX9" fmla="*/ 1605773 w 1627099"/>
                  <a:gd name="connsiteY9" fmla="*/ 778085 h 1135888"/>
                  <a:gd name="connsiteX10" fmla="*/ 1627099 w 1627099"/>
                  <a:gd name="connsiteY10"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 name="connsiteX0" fmla="*/ 1627099 w 1627099"/>
                  <a:gd name="connsiteY0" fmla="*/ 866278 h 1135888"/>
                  <a:gd name="connsiteX1" fmla="*/ 1605773 w 1627099"/>
                  <a:gd name="connsiteY1" fmla="*/ 954470 h 1135888"/>
                  <a:gd name="connsiteX2" fmla="*/ 1501093 w 1627099"/>
                  <a:gd name="connsiteY2" fmla="*/ 1135888 h 1135888"/>
                  <a:gd name="connsiteX3" fmla="*/ 0 w 1627099"/>
                  <a:gd name="connsiteY3" fmla="*/ 269231 h 1135888"/>
                  <a:gd name="connsiteX4" fmla="*/ 104462 w 1627099"/>
                  <a:gd name="connsiteY4" fmla="*/ 88193 h 1135888"/>
                  <a:gd name="connsiteX5" fmla="*/ 258005 w 1627099"/>
                  <a:gd name="connsiteY5" fmla="*/ 0 h 1135888"/>
                  <a:gd name="connsiteX6" fmla="*/ 1054155 w 1627099"/>
                  <a:gd name="connsiteY6" fmla="*/ 0 h 1135888"/>
                  <a:gd name="connsiteX7" fmla="*/ 1207698 w 1627099"/>
                  <a:gd name="connsiteY7" fmla="*/ 88193 h 1135888"/>
                  <a:gd name="connsiteX8" fmla="*/ 1605773 w 1627099"/>
                  <a:gd name="connsiteY8" fmla="*/ 778085 h 1135888"/>
                  <a:gd name="connsiteX9" fmla="*/ 1627099 w 1627099"/>
                  <a:gd name="connsiteY9" fmla="*/ 866278 h 1135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76" name="文本框 67"/>
              <p:cNvSpPr txBox="1"/>
              <p:nvPr/>
            </p:nvSpPr>
            <p:spPr>
              <a:xfrm>
                <a:off x="6474921" y="1882151"/>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6</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77" name="组合 76"/>
          <p:cNvGrpSpPr/>
          <p:nvPr/>
        </p:nvGrpSpPr>
        <p:grpSpPr>
          <a:xfrm>
            <a:off x="5279002" y="2125403"/>
            <a:ext cx="1192958" cy="1340363"/>
            <a:chOff x="7037753" y="2834526"/>
            <a:chExt cx="1590404" cy="1787565"/>
          </a:xfrm>
        </p:grpSpPr>
        <p:sp>
          <p:nvSpPr>
            <p:cNvPr id="78" name="任意多边形 77"/>
            <p:cNvSpPr>
              <a:spLocks/>
            </p:cNvSpPr>
            <p:nvPr/>
          </p:nvSpPr>
          <p:spPr bwMode="auto">
            <a:xfrm rot="5400000" flipH="1">
              <a:off x="7329058" y="3160457"/>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grpSp>
          <p:nvGrpSpPr>
            <p:cNvPr id="79" name="组合 78"/>
            <p:cNvGrpSpPr/>
            <p:nvPr/>
          </p:nvGrpSpPr>
          <p:grpSpPr>
            <a:xfrm>
              <a:off x="7037753" y="2834526"/>
              <a:ext cx="1590404" cy="1787565"/>
              <a:chOff x="7037753" y="2834526"/>
              <a:chExt cx="1590404" cy="1787565"/>
            </a:xfrm>
          </p:grpSpPr>
          <p:sp>
            <p:nvSpPr>
              <p:cNvPr id="80" name="Freeform 5"/>
              <p:cNvSpPr>
                <a:spLocks/>
              </p:cNvSpPr>
              <p:nvPr/>
            </p:nvSpPr>
            <p:spPr bwMode="auto">
              <a:xfrm rot="16200000">
                <a:off x="6942221"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1" name="椭圆 80"/>
              <p:cNvSpPr/>
              <p:nvPr/>
            </p:nvSpPr>
            <p:spPr>
              <a:xfrm rot="20000116">
                <a:off x="7157934" y="289014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2" name="任意多边形 81"/>
              <p:cNvSpPr>
                <a:spLocks/>
              </p:cNvSpPr>
              <p:nvPr/>
            </p:nvSpPr>
            <p:spPr bwMode="auto">
              <a:xfrm rot="16200000">
                <a:off x="6999427" y="2979738"/>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83" name="文本框 68"/>
              <p:cNvSpPr txBox="1"/>
              <p:nvPr/>
            </p:nvSpPr>
            <p:spPr>
              <a:xfrm>
                <a:off x="7300071" y="3360729"/>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5</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84" name="组合 83"/>
          <p:cNvGrpSpPr/>
          <p:nvPr/>
        </p:nvGrpSpPr>
        <p:grpSpPr>
          <a:xfrm>
            <a:off x="435817" y="838350"/>
            <a:ext cx="2915516" cy="1303296"/>
            <a:chOff x="601761" y="1723088"/>
            <a:chExt cx="3477221" cy="1738128"/>
          </a:xfrm>
        </p:grpSpPr>
        <p:sp>
          <p:nvSpPr>
            <p:cNvPr id="85" name="文本框 70"/>
            <p:cNvSpPr txBox="1"/>
            <p:nvPr/>
          </p:nvSpPr>
          <p:spPr>
            <a:xfrm>
              <a:off x="609521" y="1723088"/>
              <a:ext cx="3469461" cy="369417"/>
            </a:xfrm>
            <a:prstGeom prst="rect">
              <a:avLst/>
            </a:prstGeom>
            <a:noFill/>
          </p:spPr>
          <p:txBody>
            <a:bodyPr wrap="square" rtlCol="0">
              <a:spAutoFit/>
            </a:bodyPr>
            <a:lstStyle/>
            <a:p>
              <a:pPr algn="ct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2017</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12</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86" name="文本框 113"/>
            <p:cNvSpPr txBox="1"/>
            <p:nvPr/>
          </p:nvSpPr>
          <p:spPr>
            <a:xfrm>
              <a:off x="601761" y="2045118"/>
              <a:ext cx="3449057" cy="1416098"/>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需求分析，学习文献，确认网络舆情热度挖掘研究课题的关键要素和基本功能。</a:t>
              </a:r>
            </a:p>
          </p:txBody>
        </p:sp>
      </p:grpSp>
      <p:sp>
        <p:nvSpPr>
          <p:cNvPr id="89" name="文本框 113"/>
          <p:cNvSpPr txBox="1"/>
          <p:nvPr/>
        </p:nvSpPr>
        <p:spPr>
          <a:xfrm>
            <a:off x="6080649" y="1248385"/>
            <a:ext cx="1545253"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顺利毕业！</a:t>
            </a:r>
            <a:endParaRPr lang="zh-CN" altLang="en-US" sz="1400"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117822" y="2300276"/>
            <a:ext cx="2552009" cy="1279774"/>
            <a:chOff x="1" y="3235256"/>
            <a:chExt cx="3566563" cy="1706758"/>
          </a:xfrm>
        </p:grpSpPr>
        <p:sp>
          <p:nvSpPr>
            <p:cNvPr id="91" name="文本框 76"/>
            <p:cNvSpPr txBox="1"/>
            <p:nvPr/>
          </p:nvSpPr>
          <p:spPr>
            <a:xfrm>
              <a:off x="192131" y="3235256"/>
              <a:ext cx="3374433"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9</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24</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92" name="文本框 113"/>
            <p:cNvSpPr txBox="1"/>
            <p:nvPr/>
          </p:nvSpPr>
          <p:spPr>
            <a:xfrm>
              <a:off x="1" y="3525916"/>
              <a:ext cx="3562951" cy="1416098"/>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学习数据挖掘和爬虫相关的知识，设计开展项目的总体框架以及编写代码的实现框架</a:t>
              </a:r>
            </a:p>
          </p:txBody>
        </p:sp>
      </p:grpSp>
      <p:grpSp>
        <p:nvGrpSpPr>
          <p:cNvPr id="93" name="组合 92"/>
          <p:cNvGrpSpPr/>
          <p:nvPr/>
        </p:nvGrpSpPr>
        <p:grpSpPr>
          <a:xfrm>
            <a:off x="845894" y="3751023"/>
            <a:ext cx="2683235" cy="666376"/>
            <a:chOff x="1032798" y="4732678"/>
            <a:chExt cx="3577181" cy="888706"/>
          </a:xfrm>
        </p:grpSpPr>
        <p:sp>
          <p:nvSpPr>
            <p:cNvPr id="94" name="文本框 79"/>
            <p:cNvSpPr txBox="1"/>
            <p:nvPr/>
          </p:nvSpPr>
          <p:spPr>
            <a:xfrm>
              <a:off x="1032798" y="4732678"/>
              <a:ext cx="3486522"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95" name="文本框 113"/>
            <p:cNvSpPr txBox="1"/>
            <p:nvPr/>
          </p:nvSpPr>
          <p:spPr>
            <a:xfrm>
              <a:off x="1168248" y="5067259"/>
              <a:ext cx="3441731" cy="55412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编写代码，实现基本功能</a:t>
              </a:r>
            </a:p>
          </p:txBody>
        </p:sp>
      </p:grpSp>
      <p:grpSp>
        <p:nvGrpSpPr>
          <p:cNvPr id="96" name="组合 95"/>
          <p:cNvGrpSpPr/>
          <p:nvPr/>
        </p:nvGrpSpPr>
        <p:grpSpPr>
          <a:xfrm>
            <a:off x="6595583" y="1850608"/>
            <a:ext cx="2411478" cy="992521"/>
            <a:chOff x="8975526" y="3235256"/>
            <a:chExt cx="3214886" cy="1323667"/>
          </a:xfrm>
        </p:grpSpPr>
        <p:sp>
          <p:nvSpPr>
            <p:cNvPr id="97" name="文本框 85"/>
            <p:cNvSpPr txBox="1"/>
            <p:nvPr/>
          </p:nvSpPr>
          <p:spPr>
            <a:xfrm>
              <a:off x="8975526" y="3235256"/>
              <a:ext cx="3214886"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98" name="文本框 113"/>
            <p:cNvSpPr txBox="1"/>
            <p:nvPr/>
          </p:nvSpPr>
          <p:spPr>
            <a:xfrm>
              <a:off x="9019675" y="3573810"/>
              <a:ext cx="3170737" cy="985113"/>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整理文档，完善毕业论文，准备毕业设计答辩。</a:t>
              </a:r>
            </a:p>
          </p:txBody>
        </p:sp>
      </p:grpSp>
      <p:grpSp>
        <p:nvGrpSpPr>
          <p:cNvPr id="99" name="组合 98"/>
          <p:cNvGrpSpPr/>
          <p:nvPr/>
        </p:nvGrpSpPr>
        <p:grpSpPr>
          <a:xfrm>
            <a:off x="6120533" y="3429429"/>
            <a:ext cx="2603446" cy="1302453"/>
            <a:chOff x="7788388" y="4732677"/>
            <a:chExt cx="3470811" cy="1737005"/>
          </a:xfrm>
        </p:grpSpPr>
        <p:sp>
          <p:nvSpPr>
            <p:cNvPr id="100" name="文本框 88"/>
            <p:cNvSpPr txBox="1"/>
            <p:nvPr/>
          </p:nvSpPr>
          <p:spPr>
            <a:xfrm>
              <a:off x="7788388" y="4732677"/>
              <a:ext cx="3291355"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p>
          </p:txBody>
        </p:sp>
        <p:sp>
          <p:nvSpPr>
            <p:cNvPr id="101" name="文本框 113"/>
            <p:cNvSpPr txBox="1"/>
            <p:nvPr/>
          </p:nvSpPr>
          <p:spPr>
            <a:xfrm>
              <a:off x="8042752" y="5053583"/>
              <a:ext cx="3216447" cy="1416099"/>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对实现代码进行数据测试。根据测试结果修改不完善的地方，优化热度计算模型。</a:t>
              </a:r>
            </a:p>
          </p:txBody>
        </p:sp>
      </p:grpSp>
    </p:spTree>
    <p:extLst>
      <p:ext uri="{BB962C8B-B14F-4D97-AF65-F5344CB8AC3E}">
        <p14:creationId xmlns:p14="http://schemas.microsoft.com/office/powerpoint/2010/main" val="1339721624"/>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5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50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725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1175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140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5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50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725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1175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140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785151" y="1159625"/>
            <a:ext cx="1350257" cy="1350258"/>
            <a:chOff x="2380201" y="1546167"/>
            <a:chExt cx="1800343" cy="1800344"/>
          </a:xfrm>
        </p:grpSpPr>
        <p:sp>
          <p:nvSpPr>
            <p:cNvPr id="11" name="菱形 10"/>
            <p:cNvSpPr/>
            <p:nvPr>
              <p:custDataLst>
                <p:tags r:id="rId10"/>
              </p:custDataLst>
            </p:nvPr>
          </p:nvSpPr>
          <p:spPr>
            <a:xfrm>
              <a:off x="2380201"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prstTxWarp prst="textNoShape">
                <a:avLst/>
              </a:prstTxWarp>
            </a:bodyPr>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2" name="菱形 11"/>
            <p:cNvSpPr/>
            <p:nvPr>
              <p:custDataLst>
                <p:tags r:id="rId11"/>
              </p:custDataLst>
            </p:nvPr>
          </p:nvSpPr>
          <p:spPr>
            <a:xfrm>
              <a:off x="2668216" y="1834183"/>
              <a:ext cx="1223439" cy="1223439"/>
            </a:xfrm>
            <a:prstGeom prst="diamond">
              <a:avLst/>
            </a:prstGeom>
            <a:solidFill>
              <a:srgbClr val="FF9A05"/>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p>
          </p:txBody>
        </p:sp>
      </p:grpSp>
      <p:grpSp>
        <p:nvGrpSpPr>
          <p:cNvPr id="13" name="组合 12"/>
          <p:cNvGrpSpPr/>
          <p:nvPr/>
        </p:nvGrpSpPr>
        <p:grpSpPr>
          <a:xfrm>
            <a:off x="3195893" y="1159625"/>
            <a:ext cx="1348622" cy="1350258"/>
            <a:chOff x="4261190" y="1546167"/>
            <a:chExt cx="1798163" cy="1800344"/>
          </a:xfrm>
        </p:grpSpPr>
        <p:sp>
          <p:nvSpPr>
            <p:cNvPr id="14" name="菱形 13"/>
            <p:cNvSpPr/>
            <p:nvPr>
              <p:custDataLst>
                <p:tags r:id="rId8"/>
              </p:custDataLst>
            </p:nvPr>
          </p:nvSpPr>
          <p:spPr>
            <a:xfrm>
              <a:off x="4261190" y="1546167"/>
              <a:ext cx="179816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prstTxWarp prst="textNoShape">
                <a:avLst/>
              </a:prstTxWarp>
            </a:bodyPr>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5" name="菱形 14"/>
            <p:cNvSpPr/>
            <p:nvPr>
              <p:custDataLst>
                <p:tags r:id="rId9"/>
              </p:custDataLst>
            </p:nvPr>
          </p:nvSpPr>
          <p:spPr>
            <a:xfrm>
              <a:off x="4548548" y="1834183"/>
              <a:ext cx="1223439" cy="1223439"/>
            </a:xfrm>
            <a:prstGeom prst="diamond">
              <a:avLst/>
            </a:prstGeom>
            <a:solidFill>
              <a:srgbClr val="02B3C1"/>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p>
          </p:txBody>
        </p:sp>
      </p:grpSp>
      <p:grpSp>
        <p:nvGrpSpPr>
          <p:cNvPr id="16" name="组合 15"/>
          <p:cNvGrpSpPr/>
          <p:nvPr/>
        </p:nvGrpSpPr>
        <p:grpSpPr>
          <a:xfrm>
            <a:off x="4604998" y="1159625"/>
            <a:ext cx="1350257" cy="1350258"/>
            <a:chOff x="6139997" y="1546167"/>
            <a:chExt cx="1800343" cy="1800344"/>
          </a:xfrm>
        </p:grpSpPr>
        <p:sp>
          <p:nvSpPr>
            <p:cNvPr id="17" name="菱形 16"/>
            <p:cNvSpPr/>
            <p:nvPr>
              <p:custDataLst>
                <p:tags r:id="rId6"/>
              </p:custDataLst>
            </p:nvPr>
          </p:nvSpPr>
          <p:spPr>
            <a:xfrm>
              <a:off x="6139997"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prstTxWarp prst="textNoShape">
                <a:avLst/>
              </a:prstTxWarp>
            </a:bodyPr>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8" name="菱形 17"/>
            <p:cNvSpPr/>
            <p:nvPr>
              <p:custDataLst>
                <p:tags r:id="rId7"/>
              </p:custDataLst>
            </p:nvPr>
          </p:nvSpPr>
          <p:spPr>
            <a:xfrm>
              <a:off x="6428880" y="1834183"/>
              <a:ext cx="1223439" cy="1223439"/>
            </a:xfrm>
            <a:prstGeom prst="diamond">
              <a:avLst/>
            </a:prstGeom>
            <a:solidFill>
              <a:srgbClr val="E45C5B"/>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聆</a:t>
              </a:r>
            </a:p>
          </p:txBody>
        </p:sp>
      </p:grpSp>
      <p:grpSp>
        <p:nvGrpSpPr>
          <p:cNvPr id="19" name="组合 18"/>
          <p:cNvGrpSpPr/>
          <p:nvPr/>
        </p:nvGrpSpPr>
        <p:grpSpPr>
          <a:xfrm>
            <a:off x="6015739" y="1159625"/>
            <a:ext cx="1350257" cy="1350258"/>
            <a:chOff x="8020984" y="1546167"/>
            <a:chExt cx="1800343" cy="1800344"/>
          </a:xfrm>
        </p:grpSpPr>
        <p:sp>
          <p:nvSpPr>
            <p:cNvPr id="20" name="菱形 19"/>
            <p:cNvSpPr/>
            <p:nvPr>
              <p:custDataLst>
                <p:tags r:id="rId4"/>
              </p:custDataLst>
            </p:nvPr>
          </p:nvSpPr>
          <p:spPr>
            <a:xfrm>
              <a:off x="8020984"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prstTxWarp prst="textNoShape">
                <a:avLst/>
              </a:prstTxWarp>
            </a:bodyPr>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21" name="菱形 20"/>
            <p:cNvSpPr/>
            <p:nvPr>
              <p:custDataLst>
                <p:tags r:id="rId5"/>
              </p:custDataLst>
            </p:nvPr>
          </p:nvSpPr>
          <p:spPr>
            <a:xfrm>
              <a:off x="8309212" y="1834183"/>
              <a:ext cx="1223439" cy="1223439"/>
            </a:xfrm>
            <a:prstGeom prst="diamond">
              <a:avLst/>
            </a:prstGeom>
            <a:solidFill>
              <a:srgbClr val="77468A"/>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听</a:t>
              </a:r>
            </a:p>
          </p:txBody>
        </p:sp>
      </p:grpSp>
      <p:sp>
        <p:nvSpPr>
          <p:cNvPr id="22" name="矩形 21"/>
          <p:cNvSpPr/>
          <p:nvPr>
            <p:custDataLst>
              <p:tags r:id="rId1"/>
            </p:custDataLst>
          </p:nvPr>
        </p:nvSpPr>
        <p:spPr>
          <a:xfrm>
            <a:off x="3823099" y="2896552"/>
            <a:ext cx="1610915" cy="339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作者</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a:t>
            </a: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杨</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丹</a:t>
            </a:r>
            <a:endPar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sp>
        <p:nvSpPr>
          <p:cNvPr id="23" name="矩形 22"/>
          <p:cNvSpPr/>
          <p:nvPr>
            <p:custDataLst>
              <p:tags r:id="rId2"/>
            </p:custDataLst>
          </p:nvPr>
        </p:nvSpPr>
        <p:spPr>
          <a:xfrm>
            <a:off x="3444478" y="3183980"/>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5120141898</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24" name="组合 23"/>
          <p:cNvGrpSpPr/>
          <p:nvPr/>
        </p:nvGrpSpPr>
        <p:grpSpPr>
          <a:xfrm>
            <a:off x="2828841" y="3080267"/>
            <a:ext cx="1231276" cy="34289"/>
            <a:chOff x="3060700" y="4724400"/>
            <a:chExt cx="5955507" cy="31432"/>
          </a:xfrm>
        </p:grpSpPr>
        <p:cxnSp>
          <p:nvCxnSpPr>
            <p:cNvPr id="25" name="直接连接符 24"/>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196994" y="3066217"/>
            <a:ext cx="1231276" cy="34289"/>
            <a:chOff x="3060700" y="4724400"/>
            <a:chExt cx="5955507" cy="31432"/>
          </a:xfrm>
        </p:grpSpPr>
        <p:cxnSp>
          <p:nvCxnSpPr>
            <p:cNvPr id="28" name="直接连接符 27"/>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矩形 29"/>
          <p:cNvSpPr/>
          <p:nvPr>
            <p:custDataLst>
              <p:tags r:id="rId3"/>
            </p:custDataLst>
          </p:nvPr>
        </p:nvSpPr>
        <p:spPr>
          <a:xfrm>
            <a:off x="3445378" y="3466552"/>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卓软</a:t>
            </a: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1401</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班</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31" name="Group 4"/>
          <p:cNvGrpSpPr>
            <a:grpSpLocks noChangeAspect="1"/>
          </p:cNvGrpSpPr>
          <p:nvPr/>
        </p:nvGrpSpPr>
        <p:grpSpPr bwMode="auto">
          <a:xfrm>
            <a:off x="107361" y="3788930"/>
            <a:ext cx="1653284" cy="1102190"/>
            <a:chOff x="2637" y="1359"/>
            <a:chExt cx="2406" cy="1604"/>
          </a:xfrm>
          <a:solidFill>
            <a:schemeClr val="tx1">
              <a:lumMod val="65000"/>
              <a:lumOff val="35000"/>
            </a:schemeClr>
          </a:solidFill>
        </p:grpSpPr>
        <p:grpSp>
          <p:nvGrpSpPr>
            <p:cNvPr id="32" name="Group 205"/>
            <p:cNvGrpSpPr>
              <a:grpSpLocks/>
            </p:cNvGrpSpPr>
            <p:nvPr/>
          </p:nvGrpSpPr>
          <p:grpSpPr bwMode="auto">
            <a:xfrm>
              <a:off x="3459" y="1364"/>
              <a:ext cx="905" cy="1564"/>
              <a:chOff x="3459" y="1364"/>
              <a:chExt cx="905" cy="1564"/>
            </a:xfrm>
            <a:grpFill/>
          </p:grpSpPr>
          <p:sp>
            <p:nvSpPr>
              <p:cNvPr id="63" name="Freeform 5"/>
              <p:cNvSpPr>
                <a:spLocks noEditPoints="1"/>
              </p:cNvSpPr>
              <p:nvPr/>
            </p:nvSpPr>
            <p:spPr bwMode="auto">
              <a:xfrm>
                <a:off x="3932" y="1470"/>
                <a:ext cx="12" cy="12"/>
              </a:xfrm>
              <a:custGeom>
                <a:avLst/>
                <a:gdLst>
                  <a:gd name="T0" fmla="*/ 5 w 5"/>
                  <a:gd name="T1" fmla="*/ 3 h 5"/>
                  <a:gd name="T2" fmla="*/ 4 w 5"/>
                  <a:gd name="T3" fmla="*/ 3 h 5"/>
                  <a:gd name="T4" fmla="*/ 4 w 5"/>
                  <a:gd name="T5" fmla="*/ 2 h 5"/>
                  <a:gd name="T6" fmla="*/ 5 w 5"/>
                  <a:gd name="T7" fmla="*/ 2 h 5"/>
                  <a:gd name="T8" fmla="*/ 5 w 5"/>
                  <a:gd name="T9" fmla="*/ 2 h 5"/>
                  <a:gd name="T10" fmla="*/ 5 w 5"/>
                  <a:gd name="T11" fmla="*/ 1 h 5"/>
                  <a:gd name="T12" fmla="*/ 4 w 5"/>
                  <a:gd name="T13" fmla="*/ 1 h 5"/>
                  <a:gd name="T14" fmla="*/ 4 w 5"/>
                  <a:gd name="T15" fmla="*/ 1 h 5"/>
                  <a:gd name="T16" fmla="*/ 4 w 5"/>
                  <a:gd name="T17" fmla="*/ 1 h 5"/>
                  <a:gd name="T18" fmla="*/ 4 w 5"/>
                  <a:gd name="T19" fmla="*/ 1 h 5"/>
                  <a:gd name="T20" fmla="*/ 4 w 5"/>
                  <a:gd name="T21" fmla="*/ 0 h 5"/>
                  <a:gd name="T22" fmla="*/ 3 w 5"/>
                  <a:gd name="T23" fmla="*/ 0 h 5"/>
                  <a:gd name="T24" fmla="*/ 3 w 5"/>
                  <a:gd name="T25" fmla="*/ 0 h 5"/>
                  <a:gd name="T26" fmla="*/ 3 w 5"/>
                  <a:gd name="T27" fmla="*/ 1 h 5"/>
                  <a:gd name="T28" fmla="*/ 2 w 5"/>
                  <a:gd name="T29" fmla="*/ 1 h 5"/>
                  <a:gd name="T30" fmla="*/ 2 w 5"/>
                  <a:gd name="T31" fmla="*/ 0 h 5"/>
                  <a:gd name="T32" fmla="*/ 2 w 5"/>
                  <a:gd name="T33" fmla="*/ 0 h 5"/>
                  <a:gd name="T34" fmla="*/ 1 w 5"/>
                  <a:gd name="T35" fmla="*/ 0 h 5"/>
                  <a:gd name="T36" fmla="*/ 1 w 5"/>
                  <a:gd name="T37" fmla="*/ 1 h 5"/>
                  <a:gd name="T38" fmla="*/ 1 w 5"/>
                  <a:gd name="T39" fmla="*/ 1 h 5"/>
                  <a:gd name="T40" fmla="*/ 1 w 5"/>
                  <a:gd name="T41" fmla="*/ 1 h 5"/>
                  <a:gd name="T42" fmla="*/ 1 w 5"/>
                  <a:gd name="T43" fmla="*/ 1 h 5"/>
                  <a:gd name="T44" fmla="*/ 0 w 5"/>
                  <a:gd name="T45" fmla="*/ 1 h 5"/>
                  <a:gd name="T46" fmla="*/ 0 w 5"/>
                  <a:gd name="T47" fmla="*/ 2 h 5"/>
                  <a:gd name="T48" fmla="*/ 0 w 5"/>
                  <a:gd name="T49" fmla="*/ 2 h 5"/>
                  <a:gd name="T50" fmla="*/ 1 w 5"/>
                  <a:gd name="T51" fmla="*/ 2 h 5"/>
                  <a:gd name="T52" fmla="*/ 1 w 5"/>
                  <a:gd name="T53" fmla="*/ 3 h 5"/>
                  <a:gd name="T54" fmla="*/ 0 w 5"/>
                  <a:gd name="T55" fmla="*/ 3 h 5"/>
                  <a:gd name="T56" fmla="*/ 0 w 5"/>
                  <a:gd name="T57" fmla="*/ 3 h 5"/>
                  <a:gd name="T58" fmla="*/ 0 w 5"/>
                  <a:gd name="T59" fmla="*/ 4 h 5"/>
                  <a:gd name="T60" fmla="*/ 1 w 5"/>
                  <a:gd name="T61" fmla="*/ 4 h 5"/>
                  <a:gd name="T62" fmla="*/ 1 w 5"/>
                  <a:gd name="T63" fmla="*/ 4 h 5"/>
                  <a:gd name="T64" fmla="*/ 1 w 5"/>
                  <a:gd name="T65" fmla="*/ 4 h 5"/>
                  <a:gd name="T66" fmla="*/ 1 w 5"/>
                  <a:gd name="T67" fmla="*/ 4 h 5"/>
                  <a:gd name="T68" fmla="*/ 1 w 5"/>
                  <a:gd name="T69" fmla="*/ 5 h 5"/>
                  <a:gd name="T70" fmla="*/ 2 w 5"/>
                  <a:gd name="T71" fmla="*/ 5 h 5"/>
                  <a:gd name="T72" fmla="*/ 2 w 5"/>
                  <a:gd name="T73" fmla="*/ 5 h 5"/>
                  <a:gd name="T74" fmla="*/ 2 w 5"/>
                  <a:gd name="T75" fmla="*/ 4 h 5"/>
                  <a:gd name="T76" fmla="*/ 3 w 5"/>
                  <a:gd name="T77" fmla="*/ 4 h 5"/>
                  <a:gd name="T78" fmla="*/ 3 w 5"/>
                  <a:gd name="T79" fmla="*/ 5 h 5"/>
                  <a:gd name="T80" fmla="*/ 3 w 5"/>
                  <a:gd name="T81" fmla="*/ 5 h 5"/>
                  <a:gd name="T82" fmla="*/ 4 w 5"/>
                  <a:gd name="T83" fmla="*/ 5 h 5"/>
                  <a:gd name="T84" fmla="*/ 4 w 5"/>
                  <a:gd name="T85" fmla="*/ 4 h 5"/>
                  <a:gd name="T86" fmla="*/ 4 w 5"/>
                  <a:gd name="T87" fmla="*/ 4 h 5"/>
                  <a:gd name="T88" fmla="*/ 4 w 5"/>
                  <a:gd name="T89" fmla="*/ 4 h 5"/>
                  <a:gd name="T90" fmla="*/ 4 w 5"/>
                  <a:gd name="T91" fmla="*/ 4 h 5"/>
                  <a:gd name="T92" fmla="*/ 5 w 5"/>
                  <a:gd name="T93" fmla="*/ 4 h 5"/>
                  <a:gd name="T94" fmla="*/ 5 w 5"/>
                  <a:gd name="T95" fmla="*/ 3 h 5"/>
                  <a:gd name="T96" fmla="*/ 5 w 5"/>
                  <a:gd name="T97" fmla="*/ 3 h 5"/>
                  <a:gd name="T98" fmla="*/ 3 w 5"/>
                  <a:gd name="T99" fmla="*/ 3 h 5"/>
                  <a:gd name="T100" fmla="*/ 2 w 5"/>
                  <a:gd name="T101" fmla="*/ 3 h 5"/>
                  <a:gd name="T102" fmla="*/ 2 w 5"/>
                  <a:gd name="T103" fmla="*/ 2 h 5"/>
                  <a:gd name="T104" fmla="*/ 3 w 5"/>
                  <a:gd name="T105" fmla="*/ 2 h 5"/>
                  <a:gd name="T106" fmla="*/ 3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5" y="3"/>
                    </a:moveTo>
                    <a:cubicBezTo>
                      <a:pt x="4" y="3"/>
                      <a:pt x="4" y="3"/>
                      <a:pt x="4" y="3"/>
                    </a:cubicBezTo>
                    <a:cubicBezTo>
                      <a:pt x="4" y="2"/>
                      <a:pt x="4" y="2"/>
                      <a:pt x="4" y="2"/>
                    </a:cubicBezTo>
                    <a:cubicBezTo>
                      <a:pt x="5" y="2"/>
                      <a:pt x="5" y="2"/>
                      <a:pt x="5" y="2"/>
                    </a:cubicBezTo>
                    <a:cubicBezTo>
                      <a:pt x="5" y="2"/>
                      <a:pt x="5" y="2"/>
                      <a:pt x="5" y="2"/>
                    </a:cubicBezTo>
                    <a:cubicBezTo>
                      <a:pt x="5" y="1"/>
                      <a:pt x="5" y="1"/>
                      <a:pt x="5" y="1"/>
                    </a:cubicBezTo>
                    <a:cubicBezTo>
                      <a:pt x="5" y="1"/>
                      <a:pt x="4" y="1"/>
                      <a:pt x="4" y="1"/>
                    </a:cubicBezTo>
                    <a:cubicBezTo>
                      <a:pt x="4" y="1"/>
                      <a:pt x="4" y="1"/>
                      <a:pt x="4" y="1"/>
                    </a:cubicBezTo>
                    <a:cubicBezTo>
                      <a:pt x="4" y="1"/>
                      <a:pt x="4" y="1"/>
                      <a:pt x="4" y="1"/>
                    </a:cubicBezTo>
                    <a:cubicBezTo>
                      <a:pt x="4" y="1"/>
                      <a:pt x="4" y="1"/>
                      <a:pt x="4" y="1"/>
                    </a:cubicBezTo>
                    <a:cubicBezTo>
                      <a:pt x="4" y="0"/>
                      <a:pt x="4" y="0"/>
                      <a:pt x="4" y="0"/>
                    </a:cubicBezTo>
                    <a:cubicBezTo>
                      <a:pt x="3" y="0"/>
                      <a:pt x="3" y="0"/>
                      <a:pt x="3" y="0"/>
                    </a:cubicBezTo>
                    <a:cubicBezTo>
                      <a:pt x="3" y="0"/>
                      <a:pt x="3" y="0"/>
                      <a:pt x="3" y="0"/>
                    </a:cubicBezTo>
                    <a:cubicBezTo>
                      <a:pt x="3" y="1"/>
                      <a:pt x="3" y="1"/>
                      <a:pt x="3" y="1"/>
                    </a:cubicBezTo>
                    <a:cubicBezTo>
                      <a:pt x="3" y="0"/>
                      <a:pt x="2" y="0"/>
                      <a:pt x="2" y="1"/>
                    </a:cubicBezTo>
                    <a:cubicBezTo>
                      <a:pt x="2" y="0"/>
                      <a:pt x="2" y="0"/>
                      <a:pt x="2" y="0"/>
                    </a:cubicBezTo>
                    <a:cubicBezTo>
                      <a:pt x="2" y="0"/>
                      <a:pt x="2" y="0"/>
                      <a:pt x="2"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0" y="1"/>
                      <a:pt x="0" y="1"/>
                      <a:pt x="0" y="1"/>
                    </a:cubicBezTo>
                    <a:cubicBezTo>
                      <a:pt x="0" y="2"/>
                      <a:pt x="0" y="2"/>
                      <a:pt x="0" y="2"/>
                    </a:cubicBezTo>
                    <a:cubicBezTo>
                      <a:pt x="0" y="2"/>
                      <a:pt x="0" y="2"/>
                      <a:pt x="0" y="2"/>
                    </a:cubicBezTo>
                    <a:cubicBezTo>
                      <a:pt x="1" y="2"/>
                      <a:pt x="1" y="2"/>
                      <a:pt x="1" y="2"/>
                    </a:cubicBezTo>
                    <a:cubicBezTo>
                      <a:pt x="1" y="2"/>
                      <a:pt x="1" y="3"/>
                      <a:pt x="1" y="3"/>
                    </a:cubicBezTo>
                    <a:cubicBezTo>
                      <a:pt x="0" y="3"/>
                      <a:pt x="0" y="3"/>
                      <a:pt x="0" y="3"/>
                    </a:cubicBezTo>
                    <a:cubicBezTo>
                      <a:pt x="0" y="3"/>
                      <a:pt x="0" y="3"/>
                      <a:pt x="0" y="3"/>
                    </a:cubicBezTo>
                    <a:cubicBezTo>
                      <a:pt x="0" y="4"/>
                      <a:pt x="0" y="4"/>
                      <a:pt x="0" y="4"/>
                    </a:cubicBezTo>
                    <a:cubicBezTo>
                      <a:pt x="0" y="4"/>
                      <a:pt x="1" y="4"/>
                      <a:pt x="1" y="4"/>
                    </a:cubicBezTo>
                    <a:cubicBezTo>
                      <a:pt x="1" y="4"/>
                      <a:pt x="1" y="4"/>
                      <a:pt x="1" y="4"/>
                    </a:cubicBezTo>
                    <a:cubicBezTo>
                      <a:pt x="1" y="4"/>
                      <a:pt x="1" y="4"/>
                      <a:pt x="1" y="4"/>
                    </a:cubicBezTo>
                    <a:cubicBezTo>
                      <a:pt x="1" y="4"/>
                      <a:pt x="1" y="4"/>
                      <a:pt x="1" y="4"/>
                    </a:cubicBezTo>
                    <a:cubicBezTo>
                      <a:pt x="1" y="4"/>
                      <a:pt x="1" y="5"/>
                      <a:pt x="1" y="5"/>
                    </a:cubicBezTo>
                    <a:cubicBezTo>
                      <a:pt x="2" y="5"/>
                      <a:pt x="2" y="5"/>
                      <a:pt x="2" y="5"/>
                    </a:cubicBezTo>
                    <a:cubicBezTo>
                      <a:pt x="2" y="5"/>
                      <a:pt x="2" y="5"/>
                      <a:pt x="2" y="5"/>
                    </a:cubicBezTo>
                    <a:cubicBezTo>
                      <a:pt x="2" y="4"/>
                      <a:pt x="2" y="4"/>
                      <a:pt x="2" y="4"/>
                    </a:cubicBezTo>
                    <a:cubicBezTo>
                      <a:pt x="2" y="4"/>
                      <a:pt x="3" y="4"/>
                      <a:pt x="3" y="4"/>
                    </a:cubicBezTo>
                    <a:cubicBezTo>
                      <a:pt x="3" y="5"/>
                      <a:pt x="3" y="5"/>
                      <a:pt x="3" y="5"/>
                    </a:cubicBezTo>
                    <a:cubicBezTo>
                      <a:pt x="3" y="5"/>
                      <a:pt x="3" y="5"/>
                      <a:pt x="3" y="5"/>
                    </a:cubicBezTo>
                    <a:cubicBezTo>
                      <a:pt x="4" y="5"/>
                      <a:pt x="4" y="5"/>
                      <a:pt x="4" y="5"/>
                    </a:cubicBezTo>
                    <a:cubicBezTo>
                      <a:pt x="4" y="5"/>
                      <a:pt x="4" y="4"/>
                      <a:pt x="4" y="4"/>
                    </a:cubicBezTo>
                    <a:cubicBezTo>
                      <a:pt x="4" y="4"/>
                      <a:pt x="4" y="4"/>
                      <a:pt x="4" y="4"/>
                    </a:cubicBezTo>
                    <a:cubicBezTo>
                      <a:pt x="4" y="4"/>
                      <a:pt x="4" y="4"/>
                      <a:pt x="4" y="4"/>
                    </a:cubicBezTo>
                    <a:cubicBezTo>
                      <a:pt x="4" y="4"/>
                      <a:pt x="4" y="4"/>
                      <a:pt x="4" y="4"/>
                    </a:cubicBezTo>
                    <a:cubicBezTo>
                      <a:pt x="5" y="4"/>
                      <a:pt x="5" y="4"/>
                      <a:pt x="5" y="4"/>
                    </a:cubicBezTo>
                    <a:cubicBezTo>
                      <a:pt x="5" y="3"/>
                      <a:pt x="5" y="3"/>
                      <a:pt x="5" y="3"/>
                    </a:cubicBezTo>
                    <a:cubicBezTo>
                      <a:pt x="5" y="3"/>
                      <a:pt x="5" y="3"/>
                      <a:pt x="5" y="3"/>
                    </a:cubicBezTo>
                    <a:close/>
                    <a:moveTo>
                      <a:pt x="3" y="3"/>
                    </a:moveTo>
                    <a:cubicBezTo>
                      <a:pt x="2" y="4"/>
                      <a:pt x="2" y="3"/>
                      <a:pt x="2" y="3"/>
                    </a:cubicBezTo>
                    <a:cubicBezTo>
                      <a:pt x="1" y="2"/>
                      <a:pt x="2" y="2"/>
                      <a:pt x="2" y="2"/>
                    </a:cubicBezTo>
                    <a:cubicBezTo>
                      <a:pt x="3" y="1"/>
                      <a:pt x="3" y="2"/>
                      <a:pt x="3" y="2"/>
                    </a:cubicBezTo>
                    <a:cubicBezTo>
                      <a:pt x="4" y="3"/>
                      <a:pt x="3"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
              <p:cNvSpPr>
                <a:spLocks noEditPoints="1"/>
              </p:cNvSpPr>
              <p:nvPr/>
            </p:nvSpPr>
            <p:spPr bwMode="auto">
              <a:xfrm>
                <a:off x="3895" y="1592"/>
                <a:ext cx="11" cy="11"/>
              </a:xfrm>
              <a:custGeom>
                <a:avLst/>
                <a:gdLst>
                  <a:gd name="T0" fmla="*/ 4 w 5"/>
                  <a:gd name="T1" fmla="*/ 3 h 5"/>
                  <a:gd name="T2" fmla="*/ 4 w 5"/>
                  <a:gd name="T3" fmla="*/ 3 h 5"/>
                  <a:gd name="T4" fmla="*/ 4 w 5"/>
                  <a:gd name="T5" fmla="*/ 2 h 5"/>
                  <a:gd name="T6" fmla="*/ 4 w 5"/>
                  <a:gd name="T7" fmla="*/ 2 h 5"/>
                  <a:gd name="T8" fmla="*/ 4 w 5"/>
                  <a:gd name="T9" fmla="*/ 2 h 5"/>
                  <a:gd name="T10" fmla="*/ 4 w 5"/>
                  <a:gd name="T11" fmla="*/ 1 h 5"/>
                  <a:gd name="T12" fmla="*/ 4 w 5"/>
                  <a:gd name="T13" fmla="*/ 1 h 5"/>
                  <a:gd name="T14" fmla="*/ 3 w 5"/>
                  <a:gd name="T15" fmla="*/ 1 h 5"/>
                  <a:gd name="T16" fmla="*/ 3 w 5"/>
                  <a:gd name="T17" fmla="*/ 1 h 5"/>
                  <a:gd name="T18" fmla="*/ 3 w 5"/>
                  <a:gd name="T19" fmla="*/ 1 h 5"/>
                  <a:gd name="T20" fmla="*/ 3 w 5"/>
                  <a:gd name="T21" fmla="*/ 0 h 5"/>
                  <a:gd name="T22" fmla="*/ 3 w 5"/>
                  <a:gd name="T23" fmla="*/ 0 h 5"/>
                  <a:gd name="T24" fmla="*/ 2 w 5"/>
                  <a:gd name="T25" fmla="*/ 0 h 5"/>
                  <a:gd name="T26" fmla="*/ 2 w 5"/>
                  <a:gd name="T27" fmla="*/ 1 h 5"/>
                  <a:gd name="T28" fmla="*/ 2 w 5"/>
                  <a:gd name="T29" fmla="*/ 1 h 5"/>
                  <a:gd name="T30" fmla="*/ 2 w 5"/>
                  <a:gd name="T31" fmla="*/ 0 h 5"/>
                  <a:gd name="T32" fmla="*/ 1 w 5"/>
                  <a:gd name="T33" fmla="*/ 0 h 5"/>
                  <a:gd name="T34" fmla="*/ 1 w 5"/>
                  <a:gd name="T35" fmla="*/ 0 h 5"/>
                  <a:gd name="T36" fmla="*/ 1 w 5"/>
                  <a:gd name="T37" fmla="*/ 1 h 5"/>
                  <a:gd name="T38" fmla="*/ 1 w 5"/>
                  <a:gd name="T39" fmla="*/ 1 h 5"/>
                  <a:gd name="T40" fmla="*/ 0 w 5"/>
                  <a:gd name="T41" fmla="*/ 1 h 5"/>
                  <a:gd name="T42" fmla="*/ 0 w 5"/>
                  <a:gd name="T43" fmla="*/ 1 h 5"/>
                  <a:gd name="T44" fmla="*/ 0 w 5"/>
                  <a:gd name="T45" fmla="*/ 1 h 5"/>
                  <a:gd name="T46" fmla="*/ 0 w 5"/>
                  <a:gd name="T47" fmla="*/ 2 h 5"/>
                  <a:gd name="T48" fmla="*/ 0 w 5"/>
                  <a:gd name="T49" fmla="*/ 2 h 5"/>
                  <a:gd name="T50" fmla="*/ 0 w 5"/>
                  <a:gd name="T51" fmla="*/ 2 h 5"/>
                  <a:gd name="T52" fmla="*/ 0 w 5"/>
                  <a:gd name="T53" fmla="*/ 3 h 5"/>
                  <a:gd name="T54" fmla="*/ 0 w 5"/>
                  <a:gd name="T55" fmla="*/ 3 h 5"/>
                  <a:gd name="T56" fmla="*/ 0 w 5"/>
                  <a:gd name="T57" fmla="*/ 3 h 5"/>
                  <a:gd name="T58" fmla="*/ 0 w 5"/>
                  <a:gd name="T59" fmla="*/ 4 h 5"/>
                  <a:gd name="T60" fmla="*/ 0 w 5"/>
                  <a:gd name="T61" fmla="*/ 4 h 5"/>
                  <a:gd name="T62" fmla="*/ 1 w 5"/>
                  <a:gd name="T63" fmla="*/ 4 h 5"/>
                  <a:gd name="T64" fmla="*/ 1 w 5"/>
                  <a:gd name="T65" fmla="*/ 4 h 5"/>
                  <a:gd name="T66" fmla="*/ 1 w 5"/>
                  <a:gd name="T67" fmla="*/ 4 h 5"/>
                  <a:gd name="T68" fmla="*/ 1 w 5"/>
                  <a:gd name="T69" fmla="*/ 5 h 5"/>
                  <a:gd name="T70" fmla="*/ 1 w 5"/>
                  <a:gd name="T71" fmla="*/ 5 h 5"/>
                  <a:gd name="T72" fmla="*/ 2 w 5"/>
                  <a:gd name="T73" fmla="*/ 5 h 5"/>
                  <a:gd name="T74" fmla="*/ 2 w 5"/>
                  <a:gd name="T75" fmla="*/ 5 h 5"/>
                  <a:gd name="T76" fmla="*/ 2 w 5"/>
                  <a:gd name="T77" fmla="*/ 5 h 5"/>
                  <a:gd name="T78" fmla="*/ 2 w 5"/>
                  <a:gd name="T79" fmla="*/ 5 h 5"/>
                  <a:gd name="T80" fmla="*/ 3 w 5"/>
                  <a:gd name="T81" fmla="*/ 5 h 5"/>
                  <a:gd name="T82" fmla="*/ 3 w 5"/>
                  <a:gd name="T83" fmla="*/ 5 h 5"/>
                  <a:gd name="T84" fmla="*/ 3 w 5"/>
                  <a:gd name="T85" fmla="*/ 4 h 5"/>
                  <a:gd name="T86" fmla="*/ 3 w 5"/>
                  <a:gd name="T87" fmla="*/ 4 h 5"/>
                  <a:gd name="T88" fmla="*/ 4 w 5"/>
                  <a:gd name="T89" fmla="*/ 4 h 5"/>
                  <a:gd name="T90" fmla="*/ 4 w 5"/>
                  <a:gd name="T91" fmla="*/ 4 h 5"/>
                  <a:gd name="T92" fmla="*/ 4 w 5"/>
                  <a:gd name="T93" fmla="*/ 4 h 5"/>
                  <a:gd name="T94" fmla="*/ 4 w 5"/>
                  <a:gd name="T95" fmla="*/ 3 h 5"/>
                  <a:gd name="T96" fmla="*/ 4 w 5"/>
                  <a:gd name="T97" fmla="*/ 3 h 5"/>
                  <a:gd name="T98" fmla="*/ 2 w 5"/>
                  <a:gd name="T99" fmla="*/ 3 h 5"/>
                  <a:gd name="T100" fmla="*/ 1 w 5"/>
                  <a:gd name="T101" fmla="*/ 3 h 5"/>
                  <a:gd name="T102" fmla="*/ 2 w 5"/>
                  <a:gd name="T103" fmla="*/ 2 h 5"/>
                  <a:gd name="T104" fmla="*/ 3 w 5"/>
                  <a:gd name="T105" fmla="*/ 2 h 5"/>
                  <a:gd name="T106" fmla="*/ 2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4" y="3"/>
                    </a:moveTo>
                    <a:cubicBezTo>
                      <a:pt x="4" y="3"/>
                      <a:pt x="4" y="3"/>
                      <a:pt x="4" y="3"/>
                    </a:cubicBezTo>
                    <a:cubicBezTo>
                      <a:pt x="4" y="3"/>
                      <a:pt x="4" y="3"/>
                      <a:pt x="4" y="2"/>
                    </a:cubicBezTo>
                    <a:cubicBezTo>
                      <a:pt x="4" y="2"/>
                      <a:pt x="4" y="2"/>
                      <a:pt x="4" y="2"/>
                    </a:cubicBezTo>
                    <a:cubicBezTo>
                      <a:pt x="4" y="2"/>
                      <a:pt x="4" y="2"/>
                      <a:pt x="4" y="2"/>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0"/>
                      <a:pt x="3" y="0"/>
                    </a:cubicBezTo>
                    <a:cubicBezTo>
                      <a:pt x="3" y="0"/>
                      <a:pt x="3" y="0"/>
                      <a:pt x="3" y="0"/>
                    </a:cubicBezTo>
                    <a:cubicBezTo>
                      <a:pt x="3" y="0"/>
                      <a:pt x="2" y="0"/>
                      <a:pt x="2" y="0"/>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1"/>
                      <a:pt x="1" y="1"/>
                    </a:cubicBezTo>
                    <a:cubicBezTo>
                      <a:pt x="1" y="1"/>
                      <a:pt x="1" y="1"/>
                      <a:pt x="1" y="1"/>
                    </a:cubicBezTo>
                    <a:cubicBezTo>
                      <a:pt x="1" y="1"/>
                      <a:pt x="1"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1" y="5"/>
                      <a:pt x="2" y="5"/>
                      <a:pt x="2" y="5"/>
                    </a:cubicBezTo>
                    <a:cubicBezTo>
                      <a:pt x="2" y="5"/>
                      <a:pt x="2" y="5"/>
                      <a:pt x="2" y="5"/>
                    </a:cubicBezTo>
                    <a:cubicBezTo>
                      <a:pt x="2" y="5"/>
                      <a:pt x="2" y="5"/>
                      <a:pt x="2" y="5"/>
                    </a:cubicBezTo>
                    <a:cubicBezTo>
                      <a:pt x="2" y="5"/>
                      <a:pt x="2" y="5"/>
                      <a:pt x="2" y="5"/>
                    </a:cubicBezTo>
                    <a:cubicBezTo>
                      <a:pt x="2" y="5"/>
                      <a:pt x="3" y="5"/>
                      <a:pt x="3" y="5"/>
                    </a:cubicBezTo>
                    <a:cubicBezTo>
                      <a:pt x="3" y="5"/>
                      <a:pt x="3" y="5"/>
                      <a:pt x="3" y="5"/>
                    </a:cubicBezTo>
                    <a:cubicBezTo>
                      <a:pt x="3" y="5"/>
                      <a:pt x="3" y="5"/>
                      <a:pt x="3" y="4"/>
                    </a:cubicBezTo>
                    <a:cubicBezTo>
                      <a:pt x="3" y="4"/>
                      <a:pt x="3" y="4"/>
                      <a:pt x="3" y="4"/>
                    </a:cubicBezTo>
                    <a:cubicBezTo>
                      <a:pt x="3" y="4"/>
                      <a:pt x="3" y="4"/>
                      <a:pt x="4" y="4"/>
                    </a:cubicBezTo>
                    <a:cubicBezTo>
                      <a:pt x="4" y="4"/>
                      <a:pt x="4" y="4"/>
                      <a:pt x="4" y="4"/>
                    </a:cubicBezTo>
                    <a:cubicBezTo>
                      <a:pt x="4" y="4"/>
                      <a:pt x="4" y="4"/>
                      <a:pt x="4" y="4"/>
                    </a:cubicBezTo>
                    <a:cubicBezTo>
                      <a:pt x="4" y="3"/>
                      <a:pt x="4" y="3"/>
                      <a:pt x="4" y="3"/>
                    </a:cubicBezTo>
                    <a:cubicBezTo>
                      <a:pt x="5" y="3"/>
                      <a:pt x="4" y="3"/>
                      <a:pt x="4" y="3"/>
                    </a:cubicBezTo>
                    <a:close/>
                    <a:moveTo>
                      <a:pt x="2" y="3"/>
                    </a:moveTo>
                    <a:cubicBezTo>
                      <a:pt x="2" y="4"/>
                      <a:pt x="1" y="3"/>
                      <a:pt x="1" y="3"/>
                    </a:cubicBezTo>
                    <a:cubicBezTo>
                      <a:pt x="1" y="3"/>
                      <a:pt x="1" y="2"/>
                      <a:pt x="2" y="2"/>
                    </a:cubicBezTo>
                    <a:cubicBezTo>
                      <a:pt x="2" y="2"/>
                      <a:pt x="3" y="2"/>
                      <a:pt x="3" y="2"/>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7"/>
              <p:cNvSpPr>
                <a:spLocks/>
              </p:cNvSpPr>
              <p:nvPr/>
            </p:nvSpPr>
            <p:spPr bwMode="auto">
              <a:xfrm>
                <a:off x="3816" y="1461"/>
                <a:ext cx="5" cy="12"/>
              </a:xfrm>
              <a:custGeom>
                <a:avLst/>
                <a:gdLst>
                  <a:gd name="T0" fmla="*/ 0 w 2"/>
                  <a:gd name="T1" fmla="*/ 2 h 5"/>
                  <a:gd name="T2" fmla="*/ 0 w 2"/>
                  <a:gd name="T3" fmla="*/ 3 h 5"/>
                  <a:gd name="T4" fmla="*/ 0 w 2"/>
                  <a:gd name="T5" fmla="*/ 3 h 5"/>
                  <a:gd name="T6" fmla="*/ 2 w 2"/>
                  <a:gd name="T7" fmla="*/ 5 h 5"/>
                  <a:gd name="T8" fmla="*/ 2 w 2"/>
                  <a:gd name="T9" fmla="*/ 3 h 5"/>
                  <a:gd name="T10" fmla="*/ 2 w 2"/>
                  <a:gd name="T11" fmla="*/ 0 h 5"/>
                  <a:gd name="T12" fmla="*/ 0 w 2"/>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2"/>
                    </a:moveTo>
                    <a:cubicBezTo>
                      <a:pt x="0" y="2"/>
                      <a:pt x="0" y="2"/>
                      <a:pt x="0" y="3"/>
                    </a:cubicBezTo>
                    <a:cubicBezTo>
                      <a:pt x="0" y="3"/>
                      <a:pt x="0" y="3"/>
                      <a:pt x="0" y="3"/>
                    </a:cubicBezTo>
                    <a:cubicBezTo>
                      <a:pt x="2" y="5"/>
                      <a:pt x="2" y="5"/>
                      <a:pt x="2" y="5"/>
                    </a:cubicBezTo>
                    <a:cubicBezTo>
                      <a:pt x="2" y="4"/>
                      <a:pt x="2" y="3"/>
                      <a:pt x="2" y="3"/>
                    </a:cubicBezTo>
                    <a:cubicBezTo>
                      <a:pt x="2" y="2"/>
                      <a:pt x="2" y="1"/>
                      <a:pt x="2"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8"/>
              <p:cNvSpPr>
                <a:spLocks/>
              </p:cNvSpPr>
              <p:nvPr/>
            </p:nvSpPr>
            <p:spPr bwMode="auto">
              <a:xfrm>
                <a:off x="3807" y="1459"/>
                <a:ext cx="12" cy="4"/>
              </a:xfrm>
              <a:custGeom>
                <a:avLst/>
                <a:gdLst>
                  <a:gd name="T0" fmla="*/ 3 w 5"/>
                  <a:gd name="T1" fmla="*/ 2 h 2"/>
                  <a:gd name="T2" fmla="*/ 3 w 5"/>
                  <a:gd name="T3" fmla="*/ 2 h 2"/>
                  <a:gd name="T4" fmla="*/ 5 w 5"/>
                  <a:gd name="T5" fmla="*/ 1 h 2"/>
                  <a:gd name="T6" fmla="*/ 3 w 5"/>
                  <a:gd name="T7" fmla="*/ 0 h 2"/>
                  <a:gd name="T8" fmla="*/ 0 w 5"/>
                  <a:gd name="T9" fmla="*/ 1 h 2"/>
                  <a:gd name="T10" fmla="*/ 2 w 5"/>
                  <a:gd name="T11" fmla="*/ 2 h 2"/>
                  <a:gd name="T12" fmla="*/ 3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3" y="2"/>
                    </a:moveTo>
                    <a:cubicBezTo>
                      <a:pt x="3" y="2"/>
                      <a:pt x="3" y="2"/>
                      <a:pt x="3" y="2"/>
                    </a:cubicBezTo>
                    <a:cubicBezTo>
                      <a:pt x="5" y="1"/>
                      <a:pt x="5" y="1"/>
                      <a:pt x="5" y="1"/>
                    </a:cubicBezTo>
                    <a:cubicBezTo>
                      <a:pt x="4" y="0"/>
                      <a:pt x="4" y="0"/>
                      <a:pt x="3" y="0"/>
                    </a:cubicBezTo>
                    <a:cubicBezTo>
                      <a:pt x="2" y="0"/>
                      <a:pt x="1" y="0"/>
                      <a:pt x="0" y="1"/>
                    </a:cubicBezTo>
                    <a:cubicBezTo>
                      <a:pt x="2" y="2"/>
                      <a:pt x="2"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9"/>
              <p:cNvSpPr>
                <a:spLocks/>
              </p:cNvSpPr>
              <p:nvPr/>
            </p:nvSpPr>
            <p:spPr bwMode="auto">
              <a:xfrm>
                <a:off x="3804" y="1461"/>
                <a:ext cx="8" cy="12"/>
              </a:xfrm>
              <a:custGeom>
                <a:avLst/>
                <a:gdLst>
                  <a:gd name="T0" fmla="*/ 2 w 3"/>
                  <a:gd name="T1" fmla="*/ 3 h 5"/>
                  <a:gd name="T2" fmla="*/ 3 w 3"/>
                  <a:gd name="T3" fmla="*/ 2 h 5"/>
                  <a:gd name="T4" fmla="*/ 1 w 3"/>
                  <a:gd name="T5" fmla="*/ 0 h 5"/>
                  <a:gd name="T6" fmla="*/ 0 w 3"/>
                  <a:gd name="T7" fmla="*/ 3 h 5"/>
                  <a:gd name="T8" fmla="*/ 1 w 3"/>
                  <a:gd name="T9" fmla="*/ 5 h 5"/>
                  <a:gd name="T10" fmla="*/ 3 w 3"/>
                  <a:gd name="T11" fmla="*/ 3 h 5"/>
                  <a:gd name="T12" fmla="*/ 2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3"/>
                    </a:moveTo>
                    <a:cubicBezTo>
                      <a:pt x="2" y="2"/>
                      <a:pt x="3" y="2"/>
                      <a:pt x="3" y="2"/>
                    </a:cubicBezTo>
                    <a:cubicBezTo>
                      <a:pt x="1" y="0"/>
                      <a:pt x="1" y="0"/>
                      <a:pt x="1" y="0"/>
                    </a:cubicBezTo>
                    <a:cubicBezTo>
                      <a:pt x="0" y="1"/>
                      <a:pt x="0" y="2"/>
                      <a:pt x="0" y="3"/>
                    </a:cubicBezTo>
                    <a:cubicBezTo>
                      <a:pt x="0" y="4"/>
                      <a:pt x="0" y="4"/>
                      <a:pt x="1" y="5"/>
                    </a:cubicBezTo>
                    <a:cubicBezTo>
                      <a:pt x="3" y="3"/>
                      <a:pt x="3" y="3"/>
                      <a:pt x="3" y="3"/>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0"/>
              <p:cNvSpPr>
                <a:spLocks/>
              </p:cNvSpPr>
              <p:nvPr/>
            </p:nvSpPr>
            <p:spPr bwMode="auto">
              <a:xfrm>
                <a:off x="3809" y="1470"/>
                <a:ext cx="10" cy="5"/>
              </a:xfrm>
              <a:custGeom>
                <a:avLst/>
                <a:gdLst>
                  <a:gd name="T0" fmla="*/ 2 w 4"/>
                  <a:gd name="T1" fmla="*/ 0 h 2"/>
                  <a:gd name="T2" fmla="*/ 1 w 4"/>
                  <a:gd name="T3" fmla="*/ 0 h 2"/>
                  <a:gd name="T4" fmla="*/ 0 w 4"/>
                  <a:gd name="T5" fmla="*/ 2 h 2"/>
                  <a:gd name="T6" fmla="*/ 2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cubicBezTo>
                      <a:pt x="2" y="0"/>
                      <a:pt x="1" y="0"/>
                      <a:pt x="1" y="0"/>
                    </a:cubicBezTo>
                    <a:cubicBezTo>
                      <a:pt x="0" y="2"/>
                      <a:pt x="0" y="2"/>
                      <a:pt x="0" y="2"/>
                    </a:cubicBezTo>
                    <a:cubicBezTo>
                      <a:pt x="0" y="2"/>
                      <a:pt x="1" y="2"/>
                      <a:pt x="2" y="2"/>
                    </a:cubicBezTo>
                    <a:cubicBezTo>
                      <a:pt x="3" y="2"/>
                      <a:pt x="3" y="2"/>
                      <a:pt x="4" y="2"/>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1"/>
              <p:cNvSpPr>
                <a:spLocks noEditPoints="1"/>
              </p:cNvSpPr>
              <p:nvPr/>
            </p:nvSpPr>
            <p:spPr bwMode="auto">
              <a:xfrm>
                <a:off x="3797" y="1444"/>
                <a:ext cx="41" cy="48"/>
              </a:xfrm>
              <a:custGeom>
                <a:avLst/>
                <a:gdLst>
                  <a:gd name="T0" fmla="*/ 17 w 17"/>
                  <a:gd name="T1" fmla="*/ 14 h 20"/>
                  <a:gd name="T2" fmla="*/ 17 w 17"/>
                  <a:gd name="T3" fmla="*/ 13 h 20"/>
                  <a:gd name="T4" fmla="*/ 17 w 17"/>
                  <a:gd name="T5" fmla="*/ 4 h 20"/>
                  <a:gd name="T6" fmla="*/ 13 w 17"/>
                  <a:gd name="T7" fmla="*/ 0 h 20"/>
                  <a:gd name="T8" fmla="*/ 3 w 17"/>
                  <a:gd name="T9" fmla="*/ 1 h 20"/>
                  <a:gd name="T10" fmla="*/ 0 w 17"/>
                  <a:gd name="T11" fmla="*/ 4 h 20"/>
                  <a:gd name="T12" fmla="*/ 0 w 17"/>
                  <a:gd name="T13" fmla="*/ 13 h 20"/>
                  <a:gd name="T14" fmla="*/ 0 w 17"/>
                  <a:gd name="T15" fmla="*/ 15 h 20"/>
                  <a:gd name="T16" fmla="*/ 0 w 17"/>
                  <a:gd name="T17" fmla="*/ 19 h 20"/>
                  <a:gd name="T18" fmla="*/ 1 w 17"/>
                  <a:gd name="T19" fmla="*/ 20 h 20"/>
                  <a:gd name="T20" fmla="*/ 3 w 17"/>
                  <a:gd name="T21" fmla="*/ 20 h 20"/>
                  <a:gd name="T22" fmla="*/ 4 w 17"/>
                  <a:gd name="T23" fmla="*/ 19 h 20"/>
                  <a:gd name="T24" fmla="*/ 4 w 17"/>
                  <a:gd name="T25" fmla="*/ 19 h 20"/>
                  <a:gd name="T26" fmla="*/ 13 w 17"/>
                  <a:gd name="T27" fmla="*/ 18 h 20"/>
                  <a:gd name="T28" fmla="*/ 13 w 17"/>
                  <a:gd name="T29" fmla="*/ 19 h 20"/>
                  <a:gd name="T30" fmla="*/ 13 w 17"/>
                  <a:gd name="T31" fmla="*/ 20 h 20"/>
                  <a:gd name="T32" fmla="*/ 16 w 17"/>
                  <a:gd name="T33" fmla="*/ 20 h 20"/>
                  <a:gd name="T34" fmla="*/ 17 w 17"/>
                  <a:gd name="T35" fmla="*/ 19 h 20"/>
                  <a:gd name="T36" fmla="*/ 17 w 17"/>
                  <a:gd name="T37" fmla="*/ 14 h 20"/>
                  <a:gd name="T38" fmla="*/ 7 w 17"/>
                  <a:gd name="T39" fmla="*/ 15 h 20"/>
                  <a:gd name="T40" fmla="*/ 2 w 17"/>
                  <a:gd name="T41" fmla="*/ 10 h 20"/>
                  <a:gd name="T42" fmla="*/ 7 w 17"/>
                  <a:gd name="T43" fmla="*/ 5 h 20"/>
                  <a:gd name="T44" fmla="*/ 12 w 17"/>
                  <a:gd name="T45" fmla="*/ 10 h 20"/>
                  <a:gd name="T46" fmla="*/ 7 w 17"/>
                  <a:gd name="T47" fmla="*/ 15 h 20"/>
                  <a:gd name="T48" fmla="*/ 15 w 17"/>
                  <a:gd name="T49" fmla="*/ 9 h 20"/>
                  <a:gd name="T50" fmla="*/ 15 w 17"/>
                  <a:gd name="T51" fmla="*/ 12 h 20"/>
                  <a:gd name="T52" fmla="*/ 14 w 17"/>
                  <a:gd name="T53" fmla="*/ 12 h 20"/>
                  <a:gd name="T54" fmla="*/ 14 w 17"/>
                  <a:gd name="T55" fmla="*/ 12 h 20"/>
                  <a:gd name="T56" fmla="*/ 14 w 17"/>
                  <a:gd name="T57" fmla="*/ 9 h 20"/>
                  <a:gd name="T58" fmla="*/ 13 w 17"/>
                  <a:gd name="T59" fmla="*/ 8 h 20"/>
                  <a:gd name="T60" fmla="*/ 13 w 17"/>
                  <a:gd name="T61" fmla="*/ 8 h 20"/>
                  <a:gd name="T62" fmla="*/ 14 w 17"/>
                  <a:gd name="T63" fmla="*/ 7 h 20"/>
                  <a:gd name="T64" fmla="*/ 15 w 17"/>
                  <a:gd name="T65" fmla="*/ 8 h 20"/>
                  <a:gd name="T66" fmla="*/ 15 w 17"/>
                  <a:gd name="T67" fmla="*/ 8 h 20"/>
                  <a:gd name="T68" fmla="*/ 15 w 17"/>
                  <a:gd name="T6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0">
                    <a:moveTo>
                      <a:pt x="17" y="14"/>
                    </a:moveTo>
                    <a:cubicBezTo>
                      <a:pt x="17" y="13"/>
                      <a:pt x="17" y="13"/>
                      <a:pt x="17" y="13"/>
                    </a:cubicBezTo>
                    <a:cubicBezTo>
                      <a:pt x="17" y="4"/>
                      <a:pt x="17" y="4"/>
                      <a:pt x="17" y="4"/>
                    </a:cubicBezTo>
                    <a:cubicBezTo>
                      <a:pt x="17" y="1"/>
                      <a:pt x="15" y="0"/>
                      <a:pt x="13" y="0"/>
                    </a:cubicBezTo>
                    <a:cubicBezTo>
                      <a:pt x="3" y="1"/>
                      <a:pt x="3" y="1"/>
                      <a:pt x="3" y="1"/>
                    </a:cubicBezTo>
                    <a:cubicBezTo>
                      <a:pt x="1" y="1"/>
                      <a:pt x="0" y="1"/>
                      <a:pt x="0" y="4"/>
                    </a:cubicBezTo>
                    <a:cubicBezTo>
                      <a:pt x="0" y="13"/>
                      <a:pt x="0" y="13"/>
                      <a:pt x="0" y="13"/>
                    </a:cubicBezTo>
                    <a:cubicBezTo>
                      <a:pt x="0" y="15"/>
                      <a:pt x="0" y="15"/>
                      <a:pt x="0" y="15"/>
                    </a:cubicBezTo>
                    <a:cubicBezTo>
                      <a:pt x="0" y="19"/>
                      <a:pt x="0" y="19"/>
                      <a:pt x="0" y="19"/>
                    </a:cubicBezTo>
                    <a:cubicBezTo>
                      <a:pt x="0" y="20"/>
                      <a:pt x="0" y="20"/>
                      <a:pt x="1" y="20"/>
                    </a:cubicBezTo>
                    <a:cubicBezTo>
                      <a:pt x="3" y="20"/>
                      <a:pt x="3" y="20"/>
                      <a:pt x="3" y="20"/>
                    </a:cubicBezTo>
                    <a:cubicBezTo>
                      <a:pt x="4" y="20"/>
                      <a:pt x="4" y="20"/>
                      <a:pt x="4" y="19"/>
                    </a:cubicBezTo>
                    <a:cubicBezTo>
                      <a:pt x="4" y="19"/>
                      <a:pt x="4" y="19"/>
                      <a:pt x="4" y="19"/>
                    </a:cubicBezTo>
                    <a:cubicBezTo>
                      <a:pt x="13" y="18"/>
                      <a:pt x="13" y="18"/>
                      <a:pt x="13" y="18"/>
                    </a:cubicBezTo>
                    <a:cubicBezTo>
                      <a:pt x="13" y="19"/>
                      <a:pt x="13" y="19"/>
                      <a:pt x="13" y="19"/>
                    </a:cubicBezTo>
                    <a:cubicBezTo>
                      <a:pt x="13" y="20"/>
                      <a:pt x="13" y="20"/>
                      <a:pt x="13" y="20"/>
                    </a:cubicBezTo>
                    <a:cubicBezTo>
                      <a:pt x="16" y="20"/>
                      <a:pt x="16" y="20"/>
                      <a:pt x="16" y="20"/>
                    </a:cubicBezTo>
                    <a:cubicBezTo>
                      <a:pt x="17" y="20"/>
                      <a:pt x="17" y="20"/>
                      <a:pt x="17" y="19"/>
                    </a:cubicBezTo>
                    <a:lnTo>
                      <a:pt x="17" y="14"/>
                    </a:lnTo>
                    <a:close/>
                    <a:moveTo>
                      <a:pt x="7" y="15"/>
                    </a:moveTo>
                    <a:cubicBezTo>
                      <a:pt x="4" y="15"/>
                      <a:pt x="2" y="12"/>
                      <a:pt x="2" y="10"/>
                    </a:cubicBezTo>
                    <a:cubicBezTo>
                      <a:pt x="2" y="7"/>
                      <a:pt x="4" y="5"/>
                      <a:pt x="7" y="5"/>
                    </a:cubicBezTo>
                    <a:cubicBezTo>
                      <a:pt x="10" y="5"/>
                      <a:pt x="12" y="7"/>
                      <a:pt x="12" y="10"/>
                    </a:cubicBezTo>
                    <a:cubicBezTo>
                      <a:pt x="12" y="12"/>
                      <a:pt x="10" y="15"/>
                      <a:pt x="7" y="15"/>
                    </a:cubicBezTo>
                    <a:close/>
                    <a:moveTo>
                      <a:pt x="15" y="9"/>
                    </a:moveTo>
                    <a:cubicBezTo>
                      <a:pt x="15" y="12"/>
                      <a:pt x="15" y="12"/>
                      <a:pt x="15" y="12"/>
                    </a:cubicBezTo>
                    <a:cubicBezTo>
                      <a:pt x="15" y="12"/>
                      <a:pt x="15" y="12"/>
                      <a:pt x="14" y="12"/>
                    </a:cubicBezTo>
                    <a:cubicBezTo>
                      <a:pt x="14" y="12"/>
                      <a:pt x="14" y="12"/>
                      <a:pt x="14" y="12"/>
                    </a:cubicBezTo>
                    <a:cubicBezTo>
                      <a:pt x="14" y="9"/>
                      <a:pt x="14" y="9"/>
                      <a:pt x="14" y="9"/>
                    </a:cubicBezTo>
                    <a:cubicBezTo>
                      <a:pt x="14" y="9"/>
                      <a:pt x="13" y="8"/>
                      <a:pt x="13" y="8"/>
                    </a:cubicBezTo>
                    <a:cubicBezTo>
                      <a:pt x="13" y="8"/>
                      <a:pt x="13" y="8"/>
                      <a:pt x="13" y="8"/>
                    </a:cubicBezTo>
                    <a:cubicBezTo>
                      <a:pt x="13" y="7"/>
                      <a:pt x="14" y="7"/>
                      <a:pt x="14" y="7"/>
                    </a:cubicBezTo>
                    <a:cubicBezTo>
                      <a:pt x="15" y="7"/>
                      <a:pt x="15" y="7"/>
                      <a:pt x="15" y="8"/>
                    </a:cubicBezTo>
                    <a:cubicBezTo>
                      <a:pt x="15" y="8"/>
                      <a:pt x="15" y="8"/>
                      <a:pt x="15" y="8"/>
                    </a:cubicBezTo>
                    <a:cubicBezTo>
                      <a:pt x="15" y="8"/>
                      <a:pt x="15" y="9"/>
                      <a:pt x="1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
              <p:cNvSpPr>
                <a:spLocks noEditPoints="1"/>
              </p:cNvSpPr>
              <p:nvPr/>
            </p:nvSpPr>
            <p:spPr bwMode="auto">
              <a:xfrm>
                <a:off x="3935" y="1444"/>
                <a:ext cx="23" cy="22"/>
              </a:xfrm>
              <a:custGeom>
                <a:avLst/>
                <a:gdLst>
                  <a:gd name="T0" fmla="*/ 9 w 10"/>
                  <a:gd name="T1" fmla="*/ 1 h 9"/>
                  <a:gd name="T2" fmla="*/ 9 w 10"/>
                  <a:gd name="T3" fmla="*/ 1 h 9"/>
                  <a:gd name="T4" fmla="*/ 9 w 10"/>
                  <a:gd name="T5" fmla="*/ 1 h 9"/>
                  <a:gd name="T6" fmla="*/ 8 w 10"/>
                  <a:gd name="T7" fmla="*/ 1 h 9"/>
                  <a:gd name="T8" fmla="*/ 7 w 10"/>
                  <a:gd name="T9" fmla="*/ 1 h 9"/>
                  <a:gd name="T10" fmla="*/ 7 w 10"/>
                  <a:gd name="T11" fmla="*/ 1 h 9"/>
                  <a:gd name="T12" fmla="*/ 7 w 10"/>
                  <a:gd name="T13" fmla="*/ 1 h 9"/>
                  <a:gd name="T14" fmla="*/ 6 w 10"/>
                  <a:gd name="T15" fmla="*/ 0 h 9"/>
                  <a:gd name="T16" fmla="*/ 5 w 10"/>
                  <a:gd name="T17" fmla="*/ 0 h 9"/>
                  <a:gd name="T18" fmla="*/ 3 w 10"/>
                  <a:gd name="T19" fmla="*/ 1 h 9"/>
                  <a:gd name="T20" fmla="*/ 3 w 10"/>
                  <a:gd name="T21" fmla="*/ 1 h 9"/>
                  <a:gd name="T22" fmla="*/ 3 w 10"/>
                  <a:gd name="T23" fmla="*/ 1 h 9"/>
                  <a:gd name="T24" fmla="*/ 3 w 10"/>
                  <a:gd name="T25" fmla="*/ 1 h 9"/>
                  <a:gd name="T26" fmla="*/ 2 w 10"/>
                  <a:gd name="T27" fmla="*/ 1 h 9"/>
                  <a:gd name="T28" fmla="*/ 1 w 10"/>
                  <a:gd name="T29" fmla="*/ 2 h 9"/>
                  <a:gd name="T30" fmla="*/ 1 w 10"/>
                  <a:gd name="T31" fmla="*/ 2 h 9"/>
                  <a:gd name="T32" fmla="*/ 0 w 10"/>
                  <a:gd name="T33" fmla="*/ 3 h 9"/>
                  <a:gd name="T34" fmla="*/ 0 w 10"/>
                  <a:gd name="T35" fmla="*/ 7 h 9"/>
                  <a:gd name="T36" fmla="*/ 2 w 10"/>
                  <a:gd name="T37" fmla="*/ 9 h 9"/>
                  <a:gd name="T38" fmla="*/ 9 w 10"/>
                  <a:gd name="T39" fmla="*/ 9 h 9"/>
                  <a:gd name="T40" fmla="*/ 10 w 10"/>
                  <a:gd name="T41" fmla="*/ 7 h 9"/>
                  <a:gd name="T42" fmla="*/ 10 w 10"/>
                  <a:gd name="T43" fmla="*/ 3 h 9"/>
                  <a:gd name="T44" fmla="*/ 9 w 10"/>
                  <a:gd name="T45" fmla="*/ 1 h 9"/>
                  <a:gd name="T46" fmla="*/ 4 w 10"/>
                  <a:gd name="T47" fmla="*/ 1 h 9"/>
                  <a:gd name="T48" fmla="*/ 5 w 10"/>
                  <a:gd name="T49" fmla="*/ 1 h 9"/>
                  <a:gd name="T50" fmla="*/ 6 w 10"/>
                  <a:gd name="T51" fmla="*/ 0 h 9"/>
                  <a:gd name="T52" fmla="*/ 6 w 10"/>
                  <a:gd name="T53" fmla="*/ 1 h 9"/>
                  <a:gd name="T54" fmla="*/ 6 w 10"/>
                  <a:gd name="T55" fmla="*/ 1 h 9"/>
                  <a:gd name="T56" fmla="*/ 4 w 10"/>
                  <a:gd name="T5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9">
                    <a:moveTo>
                      <a:pt x="9" y="1"/>
                    </a:moveTo>
                    <a:cubicBezTo>
                      <a:pt x="9" y="1"/>
                      <a:pt x="9" y="1"/>
                      <a:pt x="9" y="1"/>
                    </a:cubicBezTo>
                    <a:cubicBezTo>
                      <a:pt x="9" y="1"/>
                      <a:pt x="9" y="1"/>
                      <a:pt x="9" y="1"/>
                    </a:cubicBezTo>
                    <a:cubicBezTo>
                      <a:pt x="8" y="1"/>
                      <a:pt x="8" y="1"/>
                      <a:pt x="8" y="1"/>
                    </a:cubicBezTo>
                    <a:cubicBezTo>
                      <a:pt x="8" y="1"/>
                      <a:pt x="7" y="1"/>
                      <a:pt x="7" y="1"/>
                    </a:cubicBezTo>
                    <a:cubicBezTo>
                      <a:pt x="7" y="1"/>
                      <a:pt x="7" y="1"/>
                      <a:pt x="7" y="1"/>
                    </a:cubicBezTo>
                    <a:cubicBezTo>
                      <a:pt x="7" y="1"/>
                      <a:pt x="7" y="1"/>
                      <a:pt x="7" y="1"/>
                    </a:cubicBezTo>
                    <a:cubicBezTo>
                      <a:pt x="7" y="0"/>
                      <a:pt x="6" y="0"/>
                      <a:pt x="6" y="0"/>
                    </a:cubicBezTo>
                    <a:cubicBezTo>
                      <a:pt x="5" y="0"/>
                      <a:pt x="5" y="0"/>
                      <a:pt x="5" y="0"/>
                    </a:cubicBezTo>
                    <a:cubicBezTo>
                      <a:pt x="4" y="0"/>
                      <a:pt x="3" y="0"/>
                      <a:pt x="3" y="1"/>
                    </a:cubicBezTo>
                    <a:cubicBezTo>
                      <a:pt x="3" y="1"/>
                      <a:pt x="3" y="1"/>
                      <a:pt x="3" y="1"/>
                    </a:cubicBezTo>
                    <a:cubicBezTo>
                      <a:pt x="3" y="1"/>
                      <a:pt x="3" y="1"/>
                      <a:pt x="3" y="1"/>
                    </a:cubicBezTo>
                    <a:cubicBezTo>
                      <a:pt x="3" y="1"/>
                      <a:pt x="3" y="1"/>
                      <a:pt x="3" y="1"/>
                    </a:cubicBezTo>
                    <a:cubicBezTo>
                      <a:pt x="2" y="1"/>
                      <a:pt x="2" y="1"/>
                      <a:pt x="2" y="1"/>
                    </a:cubicBezTo>
                    <a:cubicBezTo>
                      <a:pt x="2" y="1"/>
                      <a:pt x="1" y="1"/>
                      <a:pt x="1" y="2"/>
                    </a:cubicBezTo>
                    <a:cubicBezTo>
                      <a:pt x="1" y="2"/>
                      <a:pt x="1" y="2"/>
                      <a:pt x="1" y="2"/>
                    </a:cubicBezTo>
                    <a:cubicBezTo>
                      <a:pt x="1" y="2"/>
                      <a:pt x="0" y="2"/>
                      <a:pt x="0" y="3"/>
                    </a:cubicBezTo>
                    <a:cubicBezTo>
                      <a:pt x="0" y="7"/>
                      <a:pt x="0" y="7"/>
                      <a:pt x="0" y="7"/>
                    </a:cubicBezTo>
                    <a:cubicBezTo>
                      <a:pt x="0" y="8"/>
                      <a:pt x="1" y="9"/>
                      <a:pt x="2" y="9"/>
                    </a:cubicBezTo>
                    <a:cubicBezTo>
                      <a:pt x="9" y="9"/>
                      <a:pt x="9" y="9"/>
                      <a:pt x="9" y="9"/>
                    </a:cubicBezTo>
                    <a:cubicBezTo>
                      <a:pt x="10" y="9"/>
                      <a:pt x="10" y="8"/>
                      <a:pt x="10" y="7"/>
                    </a:cubicBezTo>
                    <a:cubicBezTo>
                      <a:pt x="10" y="3"/>
                      <a:pt x="10" y="3"/>
                      <a:pt x="10" y="3"/>
                    </a:cubicBezTo>
                    <a:cubicBezTo>
                      <a:pt x="10" y="2"/>
                      <a:pt x="10" y="2"/>
                      <a:pt x="9" y="1"/>
                    </a:cubicBezTo>
                    <a:close/>
                    <a:moveTo>
                      <a:pt x="4" y="1"/>
                    </a:moveTo>
                    <a:cubicBezTo>
                      <a:pt x="4" y="1"/>
                      <a:pt x="4" y="1"/>
                      <a:pt x="5" y="1"/>
                    </a:cubicBezTo>
                    <a:cubicBezTo>
                      <a:pt x="6" y="0"/>
                      <a:pt x="6" y="0"/>
                      <a:pt x="6" y="0"/>
                    </a:cubicBezTo>
                    <a:cubicBezTo>
                      <a:pt x="6" y="0"/>
                      <a:pt x="6" y="1"/>
                      <a:pt x="6" y="1"/>
                    </a:cubicBezTo>
                    <a:cubicBezTo>
                      <a:pt x="6" y="1"/>
                      <a:pt x="6" y="1"/>
                      <a:pt x="6" y="1"/>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3"/>
              <p:cNvSpPr>
                <a:spLocks noEditPoints="1"/>
              </p:cNvSpPr>
              <p:nvPr/>
            </p:nvSpPr>
            <p:spPr bwMode="auto">
              <a:xfrm>
                <a:off x="3980" y="1857"/>
                <a:ext cx="28" cy="43"/>
              </a:xfrm>
              <a:custGeom>
                <a:avLst/>
                <a:gdLst>
                  <a:gd name="T0" fmla="*/ 12 w 12"/>
                  <a:gd name="T1" fmla="*/ 3 h 18"/>
                  <a:gd name="T2" fmla="*/ 9 w 12"/>
                  <a:gd name="T3" fmla="*/ 0 h 18"/>
                  <a:gd name="T4" fmla="*/ 3 w 12"/>
                  <a:gd name="T5" fmla="*/ 0 h 18"/>
                  <a:gd name="T6" fmla="*/ 0 w 12"/>
                  <a:gd name="T7" fmla="*/ 3 h 18"/>
                  <a:gd name="T8" fmla="*/ 0 w 12"/>
                  <a:gd name="T9" fmla="*/ 14 h 18"/>
                  <a:gd name="T10" fmla="*/ 3 w 12"/>
                  <a:gd name="T11" fmla="*/ 17 h 18"/>
                  <a:gd name="T12" fmla="*/ 9 w 12"/>
                  <a:gd name="T13" fmla="*/ 17 h 18"/>
                  <a:gd name="T14" fmla="*/ 12 w 12"/>
                  <a:gd name="T15" fmla="*/ 14 h 18"/>
                  <a:gd name="T16" fmla="*/ 12 w 12"/>
                  <a:gd name="T17" fmla="*/ 3 h 18"/>
                  <a:gd name="T18" fmla="*/ 7 w 12"/>
                  <a:gd name="T19" fmla="*/ 16 h 18"/>
                  <a:gd name="T20" fmla="*/ 5 w 12"/>
                  <a:gd name="T21" fmla="*/ 16 h 18"/>
                  <a:gd name="T22" fmla="*/ 5 w 12"/>
                  <a:gd name="T23" fmla="*/ 16 h 18"/>
                  <a:gd name="T24" fmla="*/ 5 w 12"/>
                  <a:gd name="T25" fmla="*/ 15 h 18"/>
                  <a:gd name="T26" fmla="*/ 5 w 12"/>
                  <a:gd name="T27" fmla="*/ 15 h 18"/>
                  <a:gd name="T28" fmla="*/ 7 w 12"/>
                  <a:gd name="T29" fmla="*/ 15 h 18"/>
                  <a:gd name="T30" fmla="*/ 7 w 12"/>
                  <a:gd name="T31" fmla="*/ 15 h 18"/>
                  <a:gd name="T32" fmla="*/ 7 w 12"/>
                  <a:gd name="T33" fmla="*/ 16 h 18"/>
                  <a:gd name="T34" fmla="*/ 7 w 12"/>
                  <a:gd name="T35" fmla="*/ 16 h 18"/>
                  <a:gd name="T36" fmla="*/ 9 w 12"/>
                  <a:gd name="T37" fmla="*/ 13 h 18"/>
                  <a:gd name="T38" fmla="*/ 3 w 12"/>
                  <a:gd name="T39" fmla="*/ 14 h 18"/>
                  <a:gd name="T40" fmla="*/ 1 w 12"/>
                  <a:gd name="T41" fmla="*/ 12 h 18"/>
                  <a:gd name="T42" fmla="*/ 1 w 12"/>
                  <a:gd name="T43" fmla="*/ 4 h 18"/>
                  <a:gd name="T44" fmla="*/ 3 w 12"/>
                  <a:gd name="T45" fmla="*/ 2 h 18"/>
                  <a:gd name="T46" fmla="*/ 8 w 12"/>
                  <a:gd name="T47" fmla="*/ 2 h 18"/>
                  <a:gd name="T48" fmla="*/ 10 w 12"/>
                  <a:gd name="T49" fmla="*/ 3 h 18"/>
                  <a:gd name="T50" fmla="*/ 10 w 12"/>
                  <a:gd name="T51" fmla="*/ 12 h 18"/>
                  <a:gd name="T52" fmla="*/ 9 w 12"/>
                  <a:gd name="T53"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18">
                    <a:moveTo>
                      <a:pt x="12" y="3"/>
                    </a:moveTo>
                    <a:cubicBezTo>
                      <a:pt x="12" y="1"/>
                      <a:pt x="10" y="0"/>
                      <a:pt x="9" y="0"/>
                    </a:cubicBezTo>
                    <a:cubicBezTo>
                      <a:pt x="3" y="0"/>
                      <a:pt x="3" y="0"/>
                      <a:pt x="3" y="0"/>
                    </a:cubicBezTo>
                    <a:cubicBezTo>
                      <a:pt x="1" y="0"/>
                      <a:pt x="0" y="2"/>
                      <a:pt x="0" y="3"/>
                    </a:cubicBezTo>
                    <a:cubicBezTo>
                      <a:pt x="0" y="14"/>
                      <a:pt x="0" y="14"/>
                      <a:pt x="0" y="14"/>
                    </a:cubicBezTo>
                    <a:cubicBezTo>
                      <a:pt x="0" y="16"/>
                      <a:pt x="2" y="18"/>
                      <a:pt x="3" y="17"/>
                    </a:cubicBezTo>
                    <a:cubicBezTo>
                      <a:pt x="9" y="17"/>
                      <a:pt x="9" y="17"/>
                      <a:pt x="9" y="17"/>
                    </a:cubicBezTo>
                    <a:cubicBezTo>
                      <a:pt x="11" y="17"/>
                      <a:pt x="12" y="16"/>
                      <a:pt x="12" y="14"/>
                    </a:cubicBezTo>
                    <a:lnTo>
                      <a:pt x="12" y="3"/>
                    </a:lnTo>
                    <a:close/>
                    <a:moveTo>
                      <a:pt x="7" y="16"/>
                    </a:moveTo>
                    <a:cubicBezTo>
                      <a:pt x="5" y="16"/>
                      <a:pt x="5" y="16"/>
                      <a:pt x="5" y="16"/>
                    </a:cubicBezTo>
                    <a:cubicBezTo>
                      <a:pt x="5" y="16"/>
                      <a:pt x="5" y="16"/>
                      <a:pt x="5" y="16"/>
                    </a:cubicBezTo>
                    <a:cubicBezTo>
                      <a:pt x="5" y="15"/>
                      <a:pt x="5" y="15"/>
                      <a:pt x="5" y="15"/>
                    </a:cubicBezTo>
                    <a:cubicBezTo>
                      <a:pt x="5" y="15"/>
                      <a:pt x="5" y="15"/>
                      <a:pt x="5" y="15"/>
                    </a:cubicBezTo>
                    <a:cubicBezTo>
                      <a:pt x="7" y="15"/>
                      <a:pt x="7" y="15"/>
                      <a:pt x="7" y="15"/>
                    </a:cubicBezTo>
                    <a:cubicBezTo>
                      <a:pt x="7" y="15"/>
                      <a:pt x="7" y="15"/>
                      <a:pt x="7" y="15"/>
                    </a:cubicBezTo>
                    <a:cubicBezTo>
                      <a:pt x="7" y="16"/>
                      <a:pt x="7" y="16"/>
                      <a:pt x="7" y="16"/>
                    </a:cubicBezTo>
                    <a:cubicBezTo>
                      <a:pt x="7" y="16"/>
                      <a:pt x="7" y="16"/>
                      <a:pt x="7" y="16"/>
                    </a:cubicBezTo>
                    <a:close/>
                    <a:moveTo>
                      <a:pt x="9" y="13"/>
                    </a:moveTo>
                    <a:cubicBezTo>
                      <a:pt x="3" y="14"/>
                      <a:pt x="3" y="14"/>
                      <a:pt x="3" y="14"/>
                    </a:cubicBezTo>
                    <a:cubicBezTo>
                      <a:pt x="2" y="14"/>
                      <a:pt x="1" y="13"/>
                      <a:pt x="1" y="12"/>
                    </a:cubicBezTo>
                    <a:cubicBezTo>
                      <a:pt x="1" y="4"/>
                      <a:pt x="1" y="4"/>
                      <a:pt x="1" y="4"/>
                    </a:cubicBezTo>
                    <a:cubicBezTo>
                      <a:pt x="1" y="3"/>
                      <a:pt x="2" y="2"/>
                      <a:pt x="3" y="2"/>
                    </a:cubicBezTo>
                    <a:cubicBezTo>
                      <a:pt x="8" y="2"/>
                      <a:pt x="8" y="2"/>
                      <a:pt x="8" y="2"/>
                    </a:cubicBezTo>
                    <a:cubicBezTo>
                      <a:pt x="9" y="2"/>
                      <a:pt x="10" y="2"/>
                      <a:pt x="10" y="3"/>
                    </a:cubicBezTo>
                    <a:cubicBezTo>
                      <a:pt x="10" y="12"/>
                      <a:pt x="10" y="12"/>
                      <a:pt x="10" y="12"/>
                    </a:cubicBezTo>
                    <a:cubicBezTo>
                      <a:pt x="11" y="13"/>
                      <a:pt x="10" y="13"/>
                      <a:pt x="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
              <p:cNvSpPr>
                <a:spLocks/>
              </p:cNvSpPr>
              <p:nvPr/>
            </p:nvSpPr>
            <p:spPr bwMode="auto">
              <a:xfrm>
                <a:off x="4011" y="1860"/>
                <a:ext cx="4" cy="38"/>
              </a:xfrm>
              <a:custGeom>
                <a:avLst/>
                <a:gdLst>
                  <a:gd name="T0" fmla="*/ 0 w 2"/>
                  <a:gd name="T1" fmla="*/ 0 h 16"/>
                  <a:gd name="T2" fmla="*/ 0 w 2"/>
                  <a:gd name="T3" fmla="*/ 1 h 16"/>
                  <a:gd name="T4" fmla="*/ 0 w 2"/>
                  <a:gd name="T5" fmla="*/ 15 h 16"/>
                  <a:gd name="T6" fmla="*/ 1 w 2"/>
                  <a:gd name="T7" fmla="*/ 16 h 16"/>
                  <a:gd name="T8" fmla="*/ 2 w 2"/>
                  <a:gd name="T9" fmla="*/ 15 h 16"/>
                  <a:gd name="T10" fmla="*/ 1 w 2"/>
                  <a:gd name="T11" fmla="*/ 1 h 16"/>
                  <a:gd name="T12" fmla="*/ 0 w 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0" y="0"/>
                    </a:moveTo>
                    <a:cubicBezTo>
                      <a:pt x="0" y="0"/>
                      <a:pt x="0" y="0"/>
                      <a:pt x="0" y="1"/>
                    </a:cubicBezTo>
                    <a:cubicBezTo>
                      <a:pt x="0" y="15"/>
                      <a:pt x="0" y="15"/>
                      <a:pt x="0" y="15"/>
                    </a:cubicBezTo>
                    <a:cubicBezTo>
                      <a:pt x="0" y="16"/>
                      <a:pt x="0" y="16"/>
                      <a:pt x="1" y="16"/>
                    </a:cubicBezTo>
                    <a:cubicBezTo>
                      <a:pt x="1" y="16"/>
                      <a:pt x="2" y="15"/>
                      <a:pt x="2" y="15"/>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5"/>
              <p:cNvSpPr>
                <a:spLocks/>
              </p:cNvSpPr>
              <p:nvPr/>
            </p:nvSpPr>
            <p:spPr bwMode="auto">
              <a:xfrm>
                <a:off x="4013" y="1862"/>
                <a:ext cx="2" cy="12"/>
              </a:xfrm>
              <a:custGeom>
                <a:avLst/>
                <a:gdLst>
                  <a:gd name="T0" fmla="*/ 1 w 1"/>
                  <a:gd name="T1" fmla="*/ 0 h 5"/>
                  <a:gd name="T2" fmla="*/ 0 w 1"/>
                  <a:gd name="T3" fmla="*/ 0 h 5"/>
                  <a:gd name="T4" fmla="*/ 1 w 1"/>
                  <a:gd name="T5" fmla="*/ 5 h 5"/>
                  <a:gd name="T6" fmla="*/ 1 w 1"/>
                  <a:gd name="T7" fmla="*/ 5 h 5"/>
                  <a:gd name="T8" fmla="*/ 1 w 1"/>
                  <a:gd name="T9" fmla="*/ 5 h 5"/>
                  <a:gd name="T10" fmla="*/ 1 w 1"/>
                  <a:gd name="T11" fmla="*/ 0 h 5"/>
                  <a:gd name="T12" fmla="*/ 1 w 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1" y="0"/>
                    </a:moveTo>
                    <a:cubicBezTo>
                      <a:pt x="1" y="0"/>
                      <a:pt x="0" y="0"/>
                      <a:pt x="0" y="0"/>
                    </a:cubicBezTo>
                    <a:cubicBezTo>
                      <a:pt x="1" y="5"/>
                      <a:pt x="1" y="5"/>
                      <a:pt x="1" y="5"/>
                    </a:cubicBezTo>
                    <a:cubicBezTo>
                      <a:pt x="1" y="5"/>
                      <a:pt x="1" y="5"/>
                      <a:pt x="1" y="5"/>
                    </a:cubicBezTo>
                    <a:cubicBezTo>
                      <a:pt x="1" y="5"/>
                      <a:pt x="1" y="5"/>
                      <a:pt x="1" y="5"/>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6"/>
              <p:cNvSpPr>
                <a:spLocks/>
              </p:cNvSpPr>
              <p:nvPr/>
            </p:nvSpPr>
            <p:spPr bwMode="auto">
              <a:xfrm>
                <a:off x="3985" y="1867"/>
                <a:ext cx="18" cy="2"/>
              </a:xfrm>
              <a:custGeom>
                <a:avLst/>
                <a:gdLst>
                  <a:gd name="T0" fmla="*/ 8 w 8"/>
                  <a:gd name="T1" fmla="*/ 1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1"/>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7"/>
              <p:cNvSpPr>
                <a:spLocks/>
              </p:cNvSpPr>
              <p:nvPr/>
            </p:nvSpPr>
            <p:spPr bwMode="auto">
              <a:xfrm>
                <a:off x="3985" y="1872"/>
                <a:ext cx="18" cy="2"/>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8"/>
              <p:cNvSpPr>
                <a:spLocks/>
              </p:cNvSpPr>
              <p:nvPr/>
            </p:nvSpPr>
            <p:spPr bwMode="auto">
              <a:xfrm>
                <a:off x="3985" y="1876"/>
                <a:ext cx="18" cy="3"/>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9"/>
              <p:cNvSpPr>
                <a:spLocks/>
              </p:cNvSpPr>
              <p:nvPr/>
            </p:nvSpPr>
            <p:spPr bwMode="auto">
              <a:xfrm>
                <a:off x="3992" y="1881"/>
                <a:ext cx="11" cy="2"/>
              </a:xfrm>
              <a:custGeom>
                <a:avLst/>
                <a:gdLst>
                  <a:gd name="T0" fmla="*/ 5 w 5"/>
                  <a:gd name="T1" fmla="*/ 0 h 1"/>
                  <a:gd name="T2" fmla="*/ 4 w 5"/>
                  <a:gd name="T3" fmla="*/ 1 h 1"/>
                  <a:gd name="T4" fmla="*/ 1 w 5"/>
                  <a:gd name="T5" fmla="*/ 1 h 1"/>
                  <a:gd name="T6" fmla="*/ 0 w 5"/>
                  <a:gd name="T7" fmla="*/ 0 h 1"/>
                  <a:gd name="T8" fmla="*/ 0 w 5"/>
                  <a:gd name="T9" fmla="*/ 0 h 1"/>
                  <a:gd name="T10" fmla="*/ 1 w 5"/>
                  <a:gd name="T11" fmla="*/ 0 h 1"/>
                  <a:gd name="T12" fmla="*/ 4 w 5"/>
                  <a:gd name="T13" fmla="*/ 0 h 1"/>
                  <a:gd name="T14" fmla="*/ 5 w 5"/>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5" y="0"/>
                    </a:moveTo>
                    <a:cubicBezTo>
                      <a:pt x="5" y="1"/>
                      <a:pt x="4" y="1"/>
                      <a:pt x="4" y="1"/>
                    </a:cubicBezTo>
                    <a:cubicBezTo>
                      <a:pt x="1" y="1"/>
                      <a:pt x="1" y="1"/>
                      <a:pt x="1" y="1"/>
                    </a:cubicBezTo>
                    <a:cubicBezTo>
                      <a:pt x="0" y="1"/>
                      <a:pt x="0" y="1"/>
                      <a:pt x="0" y="0"/>
                    </a:cubicBezTo>
                    <a:cubicBezTo>
                      <a:pt x="0" y="0"/>
                      <a:pt x="0" y="0"/>
                      <a:pt x="0" y="0"/>
                    </a:cubicBezTo>
                    <a:cubicBezTo>
                      <a:pt x="0" y="0"/>
                      <a:pt x="0" y="0"/>
                      <a:pt x="1" y="0"/>
                    </a:cubicBezTo>
                    <a:cubicBezTo>
                      <a:pt x="4" y="0"/>
                      <a:pt x="4" y="0"/>
                      <a:pt x="4" y="0"/>
                    </a:cubicBezTo>
                    <a:cubicBezTo>
                      <a:pt x="4" y="0"/>
                      <a:pt x="5"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0"/>
              <p:cNvSpPr>
                <a:spLocks/>
              </p:cNvSpPr>
              <p:nvPr/>
            </p:nvSpPr>
            <p:spPr bwMode="auto">
              <a:xfrm>
                <a:off x="3892" y="1456"/>
                <a:ext cx="36" cy="5"/>
              </a:xfrm>
              <a:custGeom>
                <a:avLst/>
                <a:gdLst>
                  <a:gd name="T0" fmla="*/ 0 w 15"/>
                  <a:gd name="T1" fmla="*/ 1 h 2"/>
                  <a:gd name="T2" fmla="*/ 0 w 15"/>
                  <a:gd name="T3" fmla="*/ 2 h 2"/>
                  <a:gd name="T4" fmla="*/ 15 w 15"/>
                  <a:gd name="T5" fmla="*/ 1 h 2"/>
                  <a:gd name="T6" fmla="*/ 15 w 15"/>
                  <a:gd name="T7" fmla="*/ 1 h 2"/>
                  <a:gd name="T8" fmla="*/ 15 w 15"/>
                  <a:gd name="T9" fmla="*/ 0 h 2"/>
                  <a:gd name="T10" fmla="*/ 0 w 15"/>
                  <a:gd name="T11" fmla="*/ 0 h 2"/>
                  <a:gd name="T12" fmla="*/ 0 w 1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5" h="2">
                    <a:moveTo>
                      <a:pt x="0" y="1"/>
                    </a:moveTo>
                    <a:cubicBezTo>
                      <a:pt x="0" y="1"/>
                      <a:pt x="0" y="2"/>
                      <a:pt x="0" y="2"/>
                    </a:cubicBezTo>
                    <a:cubicBezTo>
                      <a:pt x="15" y="1"/>
                      <a:pt x="15" y="1"/>
                      <a:pt x="15" y="1"/>
                    </a:cubicBezTo>
                    <a:cubicBezTo>
                      <a:pt x="15" y="1"/>
                      <a:pt x="15" y="1"/>
                      <a:pt x="15" y="1"/>
                    </a:cubicBezTo>
                    <a:cubicBezTo>
                      <a:pt x="15" y="0"/>
                      <a:pt x="15" y="0"/>
                      <a:pt x="15"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1"/>
              <p:cNvSpPr>
                <a:spLocks/>
              </p:cNvSpPr>
              <p:nvPr/>
            </p:nvSpPr>
            <p:spPr bwMode="auto">
              <a:xfrm>
                <a:off x="3892" y="1456"/>
                <a:ext cx="14" cy="0"/>
              </a:xfrm>
              <a:custGeom>
                <a:avLst/>
                <a:gdLst>
                  <a:gd name="T0" fmla="*/ 0 w 6"/>
                  <a:gd name="T1" fmla="*/ 1 w 6"/>
                  <a:gd name="T2" fmla="*/ 6 w 6"/>
                  <a:gd name="T3" fmla="*/ 6 w 6"/>
                  <a:gd name="T4" fmla="*/ 6 w 6"/>
                  <a:gd name="T5" fmla="*/ 1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cubicBezTo>
                      <a:pt x="0" y="0"/>
                      <a:pt x="1" y="0"/>
                      <a:pt x="1" y="0"/>
                    </a:cubicBezTo>
                    <a:cubicBezTo>
                      <a:pt x="6" y="0"/>
                      <a:pt x="6" y="0"/>
                      <a:pt x="6" y="0"/>
                    </a:cubicBezTo>
                    <a:cubicBezTo>
                      <a:pt x="6" y="0"/>
                      <a:pt x="6" y="0"/>
                      <a:pt x="6" y="0"/>
                    </a:cubicBezTo>
                    <a:cubicBezTo>
                      <a:pt x="6" y="0"/>
                      <a:pt x="6" y="0"/>
                      <a:pt x="6"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2"/>
              <p:cNvSpPr>
                <a:spLocks/>
              </p:cNvSpPr>
              <p:nvPr/>
            </p:nvSpPr>
            <p:spPr bwMode="auto">
              <a:xfrm>
                <a:off x="3954" y="2263"/>
                <a:ext cx="4" cy="38"/>
              </a:xfrm>
              <a:custGeom>
                <a:avLst/>
                <a:gdLst>
                  <a:gd name="T0" fmla="*/ 1 w 2"/>
                  <a:gd name="T1" fmla="*/ 1 h 16"/>
                  <a:gd name="T2" fmla="*/ 0 w 2"/>
                  <a:gd name="T3" fmla="*/ 1 h 16"/>
                  <a:gd name="T4" fmla="*/ 0 w 2"/>
                  <a:gd name="T5" fmla="*/ 16 h 16"/>
                  <a:gd name="T6" fmla="*/ 1 w 2"/>
                  <a:gd name="T7" fmla="*/ 16 h 16"/>
                  <a:gd name="T8" fmla="*/ 2 w 2"/>
                  <a:gd name="T9" fmla="*/ 16 h 16"/>
                  <a:gd name="T10" fmla="*/ 1 w 2"/>
                  <a:gd name="T11" fmla="*/ 1 h 16"/>
                  <a:gd name="T12" fmla="*/ 1 w 2"/>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1" y="1"/>
                    </a:moveTo>
                    <a:cubicBezTo>
                      <a:pt x="0" y="1"/>
                      <a:pt x="0" y="1"/>
                      <a:pt x="0" y="1"/>
                    </a:cubicBezTo>
                    <a:cubicBezTo>
                      <a:pt x="0" y="16"/>
                      <a:pt x="0" y="16"/>
                      <a:pt x="0" y="16"/>
                    </a:cubicBezTo>
                    <a:cubicBezTo>
                      <a:pt x="0" y="16"/>
                      <a:pt x="1" y="16"/>
                      <a:pt x="1" y="16"/>
                    </a:cubicBezTo>
                    <a:cubicBezTo>
                      <a:pt x="1" y="16"/>
                      <a:pt x="2" y="16"/>
                      <a:pt x="2" y="16"/>
                    </a:cubicBezTo>
                    <a:cubicBezTo>
                      <a:pt x="1" y="1"/>
                      <a:pt x="1" y="1"/>
                      <a:pt x="1" y="1"/>
                    </a:cubicBezTo>
                    <a:cubicBezTo>
                      <a:pt x="1" y="1"/>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3"/>
              <p:cNvSpPr>
                <a:spLocks/>
              </p:cNvSpPr>
              <p:nvPr/>
            </p:nvSpPr>
            <p:spPr bwMode="auto">
              <a:xfrm>
                <a:off x="3958" y="2266"/>
                <a:ext cx="0" cy="14"/>
              </a:xfrm>
              <a:custGeom>
                <a:avLst/>
                <a:gdLst>
                  <a:gd name="T0" fmla="*/ 0 h 6"/>
                  <a:gd name="T1" fmla="*/ 0 h 6"/>
                  <a:gd name="T2" fmla="*/ 5 h 6"/>
                  <a:gd name="T3" fmla="*/ 6 h 6"/>
                  <a:gd name="T4" fmla="*/ 5 h 6"/>
                  <a:gd name="T5" fmla="*/ 0 h 6"/>
                  <a:gd name="T6" fmla="*/ 0 h 6"/>
                </a:gdLst>
                <a:ahLst/>
                <a:cxnLst>
                  <a:cxn ang="0">
                    <a:pos x="0" y="T0"/>
                  </a:cxn>
                  <a:cxn ang="0">
                    <a:pos x="0" y="T1"/>
                  </a:cxn>
                  <a:cxn ang="0">
                    <a:pos x="0" y="T2"/>
                  </a:cxn>
                  <a:cxn ang="0">
                    <a:pos x="0" y="T3"/>
                  </a:cxn>
                  <a:cxn ang="0">
                    <a:pos x="0" y="T4"/>
                  </a:cxn>
                  <a:cxn ang="0">
                    <a:pos x="0" y="T5"/>
                  </a:cxn>
                  <a:cxn ang="0">
                    <a:pos x="0" y="T6"/>
                  </a:cxn>
                </a:cxnLst>
                <a:rect l="0" t="0" r="r" b="b"/>
                <a:pathLst>
                  <a:path h="6">
                    <a:moveTo>
                      <a:pt x="0" y="0"/>
                    </a:moveTo>
                    <a:cubicBezTo>
                      <a:pt x="0" y="0"/>
                      <a:pt x="0" y="0"/>
                      <a:pt x="0" y="0"/>
                    </a:cubicBezTo>
                    <a:cubicBezTo>
                      <a:pt x="0" y="5"/>
                      <a:pt x="0" y="5"/>
                      <a:pt x="0" y="5"/>
                    </a:cubicBezTo>
                    <a:cubicBezTo>
                      <a:pt x="0" y="6"/>
                      <a:pt x="0" y="6"/>
                      <a:pt x="0" y="6"/>
                    </a:cubicBezTo>
                    <a:cubicBezTo>
                      <a:pt x="0" y="6"/>
                      <a:pt x="0" y="6"/>
                      <a:pt x="0" y="5"/>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4"/>
              <p:cNvSpPr>
                <a:spLocks noEditPoints="1"/>
              </p:cNvSpPr>
              <p:nvPr/>
            </p:nvSpPr>
            <p:spPr bwMode="auto">
              <a:xfrm>
                <a:off x="4001" y="2472"/>
                <a:ext cx="36" cy="45"/>
              </a:xfrm>
              <a:custGeom>
                <a:avLst/>
                <a:gdLst>
                  <a:gd name="T0" fmla="*/ 10 w 15"/>
                  <a:gd name="T1" fmla="*/ 0 h 19"/>
                  <a:gd name="T2" fmla="*/ 0 w 15"/>
                  <a:gd name="T3" fmla="*/ 5 h 19"/>
                  <a:gd name="T4" fmla="*/ 5 w 15"/>
                  <a:gd name="T5" fmla="*/ 19 h 19"/>
                  <a:gd name="T6" fmla="*/ 15 w 15"/>
                  <a:gd name="T7" fmla="*/ 14 h 19"/>
                  <a:gd name="T8" fmla="*/ 1 w 15"/>
                  <a:gd name="T9" fmla="*/ 5 h 19"/>
                  <a:gd name="T10" fmla="*/ 10 w 15"/>
                  <a:gd name="T11" fmla="*/ 2 h 19"/>
                  <a:gd name="T12" fmla="*/ 13 w 15"/>
                  <a:gd name="T13" fmla="*/ 4 h 19"/>
                  <a:gd name="T14" fmla="*/ 4 w 15"/>
                  <a:gd name="T15" fmla="*/ 8 h 19"/>
                  <a:gd name="T16" fmla="*/ 1 w 15"/>
                  <a:gd name="T17" fmla="*/ 5 h 19"/>
                  <a:gd name="T18" fmla="*/ 2 w 15"/>
                  <a:gd name="T19" fmla="*/ 9 h 19"/>
                  <a:gd name="T20" fmla="*/ 4 w 15"/>
                  <a:gd name="T21" fmla="*/ 9 h 19"/>
                  <a:gd name="T22" fmla="*/ 4 w 15"/>
                  <a:gd name="T23" fmla="*/ 11 h 19"/>
                  <a:gd name="T24" fmla="*/ 2 w 15"/>
                  <a:gd name="T25" fmla="*/ 11 h 19"/>
                  <a:gd name="T26" fmla="*/ 2 w 15"/>
                  <a:gd name="T27" fmla="*/ 12 h 19"/>
                  <a:gd name="T28" fmla="*/ 4 w 15"/>
                  <a:gd name="T29" fmla="*/ 12 h 19"/>
                  <a:gd name="T30" fmla="*/ 5 w 15"/>
                  <a:gd name="T31" fmla="*/ 13 h 19"/>
                  <a:gd name="T32" fmla="*/ 3 w 15"/>
                  <a:gd name="T33" fmla="*/ 14 h 19"/>
                  <a:gd name="T34" fmla="*/ 2 w 15"/>
                  <a:gd name="T35" fmla="*/ 12 h 19"/>
                  <a:gd name="T36" fmla="*/ 3 w 15"/>
                  <a:gd name="T37" fmla="*/ 17 h 19"/>
                  <a:gd name="T38" fmla="*/ 3 w 15"/>
                  <a:gd name="T39" fmla="*/ 15 h 19"/>
                  <a:gd name="T40" fmla="*/ 5 w 15"/>
                  <a:gd name="T41" fmla="*/ 15 h 19"/>
                  <a:gd name="T42" fmla="*/ 5 w 15"/>
                  <a:gd name="T43" fmla="*/ 16 h 19"/>
                  <a:gd name="T44" fmla="*/ 5 w 15"/>
                  <a:gd name="T45" fmla="*/ 9 h 19"/>
                  <a:gd name="T46" fmla="*/ 7 w 15"/>
                  <a:gd name="T47" fmla="*/ 9 h 19"/>
                  <a:gd name="T48" fmla="*/ 7 w 15"/>
                  <a:gd name="T49" fmla="*/ 10 h 19"/>
                  <a:gd name="T50" fmla="*/ 5 w 15"/>
                  <a:gd name="T51" fmla="*/ 11 h 19"/>
                  <a:gd name="T52" fmla="*/ 5 w 15"/>
                  <a:gd name="T53" fmla="*/ 9 h 19"/>
                  <a:gd name="T54" fmla="*/ 6 w 15"/>
                  <a:gd name="T55" fmla="*/ 12 h 19"/>
                  <a:gd name="T56" fmla="*/ 7 w 15"/>
                  <a:gd name="T57" fmla="*/ 12 h 19"/>
                  <a:gd name="T58" fmla="*/ 7 w 15"/>
                  <a:gd name="T59" fmla="*/ 13 h 19"/>
                  <a:gd name="T60" fmla="*/ 5 w 15"/>
                  <a:gd name="T61" fmla="*/ 13 h 19"/>
                  <a:gd name="T62" fmla="*/ 8 w 15"/>
                  <a:gd name="T63" fmla="*/ 16 h 19"/>
                  <a:gd name="T64" fmla="*/ 6 w 15"/>
                  <a:gd name="T65" fmla="*/ 16 h 19"/>
                  <a:gd name="T66" fmla="*/ 6 w 15"/>
                  <a:gd name="T67" fmla="*/ 15 h 19"/>
                  <a:gd name="T68" fmla="*/ 8 w 15"/>
                  <a:gd name="T69" fmla="*/ 15 h 19"/>
                  <a:gd name="T70" fmla="*/ 8 w 15"/>
                  <a:gd name="T71" fmla="*/ 16 h 19"/>
                  <a:gd name="T72" fmla="*/ 8 w 15"/>
                  <a:gd name="T73" fmla="*/ 8 h 19"/>
                  <a:gd name="T74" fmla="*/ 10 w 15"/>
                  <a:gd name="T75" fmla="*/ 8 h 19"/>
                  <a:gd name="T76" fmla="*/ 10 w 15"/>
                  <a:gd name="T77" fmla="*/ 10 h 19"/>
                  <a:gd name="T78" fmla="*/ 8 w 15"/>
                  <a:gd name="T79" fmla="*/ 10 h 19"/>
                  <a:gd name="T80" fmla="*/ 8 w 15"/>
                  <a:gd name="T81" fmla="*/ 12 h 19"/>
                  <a:gd name="T82" fmla="*/ 10 w 15"/>
                  <a:gd name="T83" fmla="*/ 11 h 19"/>
                  <a:gd name="T84" fmla="*/ 11 w 15"/>
                  <a:gd name="T85" fmla="*/ 12 h 19"/>
                  <a:gd name="T86" fmla="*/ 9 w 15"/>
                  <a:gd name="T87" fmla="*/ 13 h 19"/>
                  <a:gd name="T88" fmla="*/ 8 w 15"/>
                  <a:gd name="T89" fmla="*/ 12 h 19"/>
                  <a:gd name="T90" fmla="*/ 9 w 15"/>
                  <a:gd name="T91" fmla="*/ 16 h 19"/>
                  <a:gd name="T92" fmla="*/ 9 w 15"/>
                  <a:gd name="T93" fmla="*/ 15 h 19"/>
                  <a:gd name="T94" fmla="*/ 10 w 15"/>
                  <a:gd name="T95" fmla="*/ 14 h 19"/>
                  <a:gd name="T96" fmla="*/ 11 w 15"/>
                  <a:gd name="T97" fmla="*/ 15 h 19"/>
                  <a:gd name="T98" fmla="*/ 11 w 15"/>
                  <a:gd name="T99" fmla="*/ 8 h 19"/>
                  <a:gd name="T100" fmla="*/ 13 w 15"/>
                  <a:gd name="T101" fmla="*/ 8 h 19"/>
                  <a:gd name="T102" fmla="*/ 13 w 15"/>
                  <a:gd name="T103" fmla="*/ 9 h 19"/>
                  <a:gd name="T104" fmla="*/ 11 w 15"/>
                  <a:gd name="T105" fmla="*/ 10 h 19"/>
                  <a:gd name="T106" fmla="*/ 11 w 15"/>
                  <a:gd name="T107" fmla="*/ 8 h 19"/>
                  <a:gd name="T108" fmla="*/ 11 w 15"/>
                  <a:gd name="T109" fmla="*/ 11 h 19"/>
                  <a:gd name="T110" fmla="*/ 13 w 15"/>
                  <a:gd name="T111" fmla="*/ 11 h 19"/>
                  <a:gd name="T112" fmla="*/ 13 w 15"/>
                  <a:gd name="T113" fmla="*/ 12 h 19"/>
                  <a:gd name="T114" fmla="*/ 11 w 15"/>
                  <a:gd name="T115" fmla="*/ 12 h 19"/>
                  <a:gd name="T116" fmla="*/ 14 w 15"/>
                  <a:gd name="T117" fmla="*/ 15 h 19"/>
                  <a:gd name="T118" fmla="*/ 12 w 15"/>
                  <a:gd name="T119" fmla="*/ 15 h 19"/>
                  <a:gd name="T120" fmla="*/ 12 w 15"/>
                  <a:gd name="T121" fmla="*/ 14 h 19"/>
                  <a:gd name="T122" fmla="*/ 14 w 15"/>
                  <a:gd name="T123" fmla="*/ 14 h 19"/>
                  <a:gd name="T124" fmla="*/ 14 w 15"/>
                  <a:gd name="T12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 h="19">
                    <a:moveTo>
                      <a:pt x="14" y="3"/>
                    </a:moveTo>
                    <a:cubicBezTo>
                      <a:pt x="14" y="1"/>
                      <a:pt x="12" y="0"/>
                      <a:pt x="10" y="0"/>
                    </a:cubicBezTo>
                    <a:cubicBezTo>
                      <a:pt x="3" y="1"/>
                      <a:pt x="3" y="1"/>
                      <a:pt x="3" y="1"/>
                    </a:cubicBezTo>
                    <a:cubicBezTo>
                      <a:pt x="1" y="1"/>
                      <a:pt x="0" y="3"/>
                      <a:pt x="0" y="5"/>
                    </a:cubicBezTo>
                    <a:cubicBezTo>
                      <a:pt x="1" y="16"/>
                      <a:pt x="1" y="16"/>
                      <a:pt x="1" y="16"/>
                    </a:cubicBezTo>
                    <a:cubicBezTo>
                      <a:pt x="2" y="18"/>
                      <a:pt x="3" y="19"/>
                      <a:pt x="5" y="19"/>
                    </a:cubicBezTo>
                    <a:cubicBezTo>
                      <a:pt x="12" y="18"/>
                      <a:pt x="12" y="18"/>
                      <a:pt x="12" y="18"/>
                    </a:cubicBezTo>
                    <a:cubicBezTo>
                      <a:pt x="14" y="18"/>
                      <a:pt x="15" y="16"/>
                      <a:pt x="15" y="14"/>
                    </a:cubicBezTo>
                    <a:lnTo>
                      <a:pt x="14" y="3"/>
                    </a:lnTo>
                    <a:close/>
                    <a:moveTo>
                      <a:pt x="1" y="5"/>
                    </a:moveTo>
                    <a:cubicBezTo>
                      <a:pt x="1" y="4"/>
                      <a:pt x="2" y="3"/>
                      <a:pt x="3" y="2"/>
                    </a:cubicBezTo>
                    <a:cubicBezTo>
                      <a:pt x="10" y="2"/>
                      <a:pt x="10" y="2"/>
                      <a:pt x="10" y="2"/>
                    </a:cubicBezTo>
                    <a:cubicBezTo>
                      <a:pt x="11" y="1"/>
                      <a:pt x="12" y="2"/>
                      <a:pt x="12" y="4"/>
                    </a:cubicBezTo>
                    <a:cubicBezTo>
                      <a:pt x="13" y="4"/>
                      <a:pt x="13" y="4"/>
                      <a:pt x="13" y="4"/>
                    </a:cubicBezTo>
                    <a:cubicBezTo>
                      <a:pt x="13" y="6"/>
                      <a:pt x="12" y="7"/>
                      <a:pt x="11" y="7"/>
                    </a:cubicBezTo>
                    <a:cubicBezTo>
                      <a:pt x="4" y="8"/>
                      <a:pt x="4" y="8"/>
                      <a:pt x="4" y="8"/>
                    </a:cubicBezTo>
                    <a:cubicBezTo>
                      <a:pt x="3" y="8"/>
                      <a:pt x="2" y="7"/>
                      <a:pt x="1" y="6"/>
                    </a:cubicBezTo>
                    <a:lnTo>
                      <a:pt x="1" y="5"/>
                    </a:lnTo>
                    <a:close/>
                    <a:moveTo>
                      <a:pt x="2" y="10"/>
                    </a:moveTo>
                    <a:cubicBezTo>
                      <a:pt x="2" y="9"/>
                      <a:pt x="2" y="9"/>
                      <a:pt x="2" y="9"/>
                    </a:cubicBezTo>
                    <a:cubicBezTo>
                      <a:pt x="4" y="9"/>
                      <a:pt x="4" y="9"/>
                      <a:pt x="4" y="9"/>
                    </a:cubicBezTo>
                    <a:cubicBezTo>
                      <a:pt x="4" y="9"/>
                      <a:pt x="4" y="9"/>
                      <a:pt x="4" y="9"/>
                    </a:cubicBezTo>
                    <a:cubicBezTo>
                      <a:pt x="4" y="10"/>
                      <a:pt x="4" y="10"/>
                      <a:pt x="4" y="10"/>
                    </a:cubicBezTo>
                    <a:cubicBezTo>
                      <a:pt x="4" y="10"/>
                      <a:pt x="4" y="11"/>
                      <a:pt x="4" y="11"/>
                    </a:cubicBezTo>
                    <a:cubicBezTo>
                      <a:pt x="2" y="11"/>
                      <a:pt x="2" y="11"/>
                      <a:pt x="2" y="11"/>
                    </a:cubicBezTo>
                    <a:cubicBezTo>
                      <a:pt x="2" y="11"/>
                      <a:pt x="2" y="11"/>
                      <a:pt x="2" y="11"/>
                    </a:cubicBezTo>
                    <a:lnTo>
                      <a:pt x="2" y="10"/>
                    </a:lnTo>
                    <a:close/>
                    <a:moveTo>
                      <a:pt x="2" y="12"/>
                    </a:moveTo>
                    <a:cubicBezTo>
                      <a:pt x="2" y="12"/>
                      <a:pt x="2" y="12"/>
                      <a:pt x="3" y="12"/>
                    </a:cubicBezTo>
                    <a:cubicBezTo>
                      <a:pt x="4" y="12"/>
                      <a:pt x="4" y="12"/>
                      <a:pt x="4" y="12"/>
                    </a:cubicBezTo>
                    <a:cubicBezTo>
                      <a:pt x="4" y="12"/>
                      <a:pt x="5" y="12"/>
                      <a:pt x="5" y="12"/>
                    </a:cubicBezTo>
                    <a:cubicBezTo>
                      <a:pt x="5" y="13"/>
                      <a:pt x="5" y="13"/>
                      <a:pt x="5" y="13"/>
                    </a:cubicBezTo>
                    <a:cubicBezTo>
                      <a:pt x="5" y="13"/>
                      <a:pt x="5" y="14"/>
                      <a:pt x="4" y="14"/>
                    </a:cubicBezTo>
                    <a:cubicBezTo>
                      <a:pt x="3" y="14"/>
                      <a:pt x="3" y="14"/>
                      <a:pt x="3" y="14"/>
                    </a:cubicBezTo>
                    <a:cubicBezTo>
                      <a:pt x="3" y="14"/>
                      <a:pt x="2" y="14"/>
                      <a:pt x="2" y="13"/>
                    </a:cubicBezTo>
                    <a:lnTo>
                      <a:pt x="2" y="12"/>
                    </a:lnTo>
                    <a:close/>
                    <a:moveTo>
                      <a:pt x="5" y="16"/>
                    </a:moveTo>
                    <a:cubicBezTo>
                      <a:pt x="3" y="17"/>
                      <a:pt x="3" y="17"/>
                      <a:pt x="3" y="17"/>
                    </a:cubicBezTo>
                    <a:cubicBezTo>
                      <a:pt x="3" y="17"/>
                      <a:pt x="3" y="17"/>
                      <a:pt x="3" y="16"/>
                    </a:cubicBezTo>
                    <a:cubicBezTo>
                      <a:pt x="3" y="15"/>
                      <a:pt x="3" y="15"/>
                      <a:pt x="3" y="15"/>
                    </a:cubicBezTo>
                    <a:cubicBezTo>
                      <a:pt x="3" y="15"/>
                      <a:pt x="3" y="15"/>
                      <a:pt x="3" y="15"/>
                    </a:cubicBezTo>
                    <a:cubicBezTo>
                      <a:pt x="5" y="15"/>
                      <a:pt x="5" y="15"/>
                      <a:pt x="5" y="15"/>
                    </a:cubicBezTo>
                    <a:cubicBezTo>
                      <a:pt x="5" y="15"/>
                      <a:pt x="5" y="15"/>
                      <a:pt x="5" y="15"/>
                    </a:cubicBezTo>
                    <a:cubicBezTo>
                      <a:pt x="5" y="16"/>
                      <a:pt x="5" y="16"/>
                      <a:pt x="5" y="16"/>
                    </a:cubicBezTo>
                    <a:cubicBezTo>
                      <a:pt x="5" y="16"/>
                      <a:pt x="5" y="16"/>
                      <a:pt x="5" y="16"/>
                    </a:cubicBezTo>
                    <a:close/>
                    <a:moveTo>
                      <a:pt x="5" y="9"/>
                    </a:moveTo>
                    <a:cubicBezTo>
                      <a:pt x="5" y="9"/>
                      <a:pt x="5" y="9"/>
                      <a:pt x="5" y="9"/>
                    </a:cubicBezTo>
                    <a:cubicBezTo>
                      <a:pt x="7" y="9"/>
                      <a:pt x="7" y="9"/>
                      <a:pt x="7" y="9"/>
                    </a:cubicBezTo>
                    <a:cubicBezTo>
                      <a:pt x="7" y="9"/>
                      <a:pt x="7" y="9"/>
                      <a:pt x="7" y="9"/>
                    </a:cubicBezTo>
                    <a:cubicBezTo>
                      <a:pt x="7" y="10"/>
                      <a:pt x="7" y="10"/>
                      <a:pt x="7" y="10"/>
                    </a:cubicBezTo>
                    <a:cubicBezTo>
                      <a:pt x="7" y="10"/>
                      <a:pt x="7" y="10"/>
                      <a:pt x="7" y="10"/>
                    </a:cubicBezTo>
                    <a:cubicBezTo>
                      <a:pt x="5" y="11"/>
                      <a:pt x="5" y="11"/>
                      <a:pt x="5" y="11"/>
                    </a:cubicBezTo>
                    <a:cubicBezTo>
                      <a:pt x="5" y="11"/>
                      <a:pt x="5" y="10"/>
                      <a:pt x="5" y="10"/>
                    </a:cubicBezTo>
                    <a:lnTo>
                      <a:pt x="5" y="9"/>
                    </a:lnTo>
                    <a:close/>
                    <a:moveTo>
                      <a:pt x="5" y="12"/>
                    </a:moveTo>
                    <a:cubicBezTo>
                      <a:pt x="5" y="12"/>
                      <a:pt x="5" y="12"/>
                      <a:pt x="6" y="12"/>
                    </a:cubicBezTo>
                    <a:cubicBezTo>
                      <a:pt x="7" y="11"/>
                      <a:pt x="7" y="11"/>
                      <a:pt x="7" y="11"/>
                    </a:cubicBezTo>
                    <a:cubicBezTo>
                      <a:pt x="7" y="11"/>
                      <a:pt x="7" y="12"/>
                      <a:pt x="7" y="12"/>
                    </a:cubicBezTo>
                    <a:cubicBezTo>
                      <a:pt x="8" y="13"/>
                      <a:pt x="8" y="13"/>
                      <a:pt x="8" y="13"/>
                    </a:cubicBezTo>
                    <a:cubicBezTo>
                      <a:pt x="8" y="13"/>
                      <a:pt x="8" y="13"/>
                      <a:pt x="7" y="13"/>
                    </a:cubicBezTo>
                    <a:cubicBezTo>
                      <a:pt x="6" y="13"/>
                      <a:pt x="6" y="13"/>
                      <a:pt x="6" y="13"/>
                    </a:cubicBezTo>
                    <a:cubicBezTo>
                      <a:pt x="6" y="13"/>
                      <a:pt x="5" y="13"/>
                      <a:pt x="5" y="13"/>
                    </a:cubicBezTo>
                    <a:lnTo>
                      <a:pt x="5" y="12"/>
                    </a:lnTo>
                    <a:close/>
                    <a:moveTo>
                      <a:pt x="8" y="16"/>
                    </a:moveTo>
                    <a:cubicBezTo>
                      <a:pt x="6" y="16"/>
                      <a:pt x="6" y="16"/>
                      <a:pt x="6" y="16"/>
                    </a:cubicBezTo>
                    <a:cubicBezTo>
                      <a:pt x="6" y="16"/>
                      <a:pt x="6" y="16"/>
                      <a:pt x="6" y="16"/>
                    </a:cubicBezTo>
                    <a:cubicBezTo>
                      <a:pt x="6" y="15"/>
                      <a:pt x="6" y="15"/>
                      <a:pt x="6" y="15"/>
                    </a:cubicBezTo>
                    <a:cubicBezTo>
                      <a:pt x="6" y="15"/>
                      <a:pt x="6" y="15"/>
                      <a:pt x="6" y="15"/>
                    </a:cubicBezTo>
                    <a:cubicBezTo>
                      <a:pt x="7" y="14"/>
                      <a:pt x="7" y="14"/>
                      <a:pt x="7" y="14"/>
                    </a:cubicBezTo>
                    <a:cubicBezTo>
                      <a:pt x="8" y="14"/>
                      <a:pt x="8" y="14"/>
                      <a:pt x="8" y="15"/>
                    </a:cubicBezTo>
                    <a:cubicBezTo>
                      <a:pt x="8" y="16"/>
                      <a:pt x="8" y="16"/>
                      <a:pt x="8" y="16"/>
                    </a:cubicBezTo>
                    <a:cubicBezTo>
                      <a:pt x="8" y="16"/>
                      <a:pt x="8" y="16"/>
                      <a:pt x="8" y="16"/>
                    </a:cubicBezTo>
                    <a:close/>
                    <a:moveTo>
                      <a:pt x="8" y="9"/>
                    </a:moveTo>
                    <a:cubicBezTo>
                      <a:pt x="8" y="9"/>
                      <a:pt x="8" y="8"/>
                      <a:pt x="8" y="8"/>
                    </a:cubicBezTo>
                    <a:cubicBezTo>
                      <a:pt x="10" y="8"/>
                      <a:pt x="10" y="8"/>
                      <a:pt x="10" y="8"/>
                    </a:cubicBezTo>
                    <a:cubicBezTo>
                      <a:pt x="10" y="8"/>
                      <a:pt x="10" y="8"/>
                      <a:pt x="10" y="8"/>
                    </a:cubicBezTo>
                    <a:cubicBezTo>
                      <a:pt x="10" y="10"/>
                      <a:pt x="10" y="10"/>
                      <a:pt x="10" y="10"/>
                    </a:cubicBezTo>
                    <a:cubicBezTo>
                      <a:pt x="10" y="10"/>
                      <a:pt x="10" y="10"/>
                      <a:pt x="10" y="10"/>
                    </a:cubicBezTo>
                    <a:cubicBezTo>
                      <a:pt x="8" y="10"/>
                      <a:pt x="8" y="10"/>
                      <a:pt x="8" y="10"/>
                    </a:cubicBezTo>
                    <a:cubicBezTo>
                      <a:pt x="8" y="10"/>
                      <a:pt x="8" y="10"/>
                      <a:pt x="8" y="10"/>
                    </a:cubicBezTo>
                    <a:lnTo>
                      <a:pt x="8" y="9"/>
                    </a:lnTo>
                    <a:close/>
                    <a:moveTo>
                      <a:pt x="8" y="12"/>
                    </a:moveTo>
                    <a:cubicBezTo>
                      <a:pt x="8" y="11"/>
                      <a:pt x="8" y="11"/>
                      <a:pt x="8" y="11"/>
                    </a:cubicBezTo>
                    <a:cubicBezTo>
                      <a:pt x="10" y="11"/>
                      <a:pt x="10" y="11"/>
                      <a:pt x="10" y="11"/>
                    </a:cubicBezTo>
                    <a:cubicBezTo>
                      <a:pt x="10" y="11"/>
                      <a:pt x="10" y="11"/>
                      <a:pt x="10" y="11"/>
                    </a:cubicBezTo>
                    <a:cubicBezTo>
                      <a:pt x="11" y="12"/>
                      <a:pt x="11" y="12"/>
                      <a:pt x="11" y="12"/>
                    </a:cubicBezTo>
                    <a:cubicBezTo>
                      <a:pt x="11" y="13"/>
                      <a:pt x="10" y="13"/>
                      <a:pt x="10" y="13"/>
                    </a:cubicBezTo>
                    <a:cubicBezTo>
                      <a:pt x="9" y="13"/>
                      <a:pt x="9" y="13"/>
                      <a:pt x="9" y="13"/>
                    </a:cubicBezTo>
                    <a:cubicBezTo>
                      <a:pt x="8" y="13"/>
                      <a:pt x="8" y="13"/>
                      <a:pt x="8" y="13"/>
                    </a:cubicBezTo>
                    <a:lnTo>
                      <a:pt x="8" y="12"/>
                    </a:lnTo>
                    <a:close/>
                    <a:moveTo>
                      <a:pt x="11" y="16"/>
                    </a:moveTo>
                    <a:cubicBezTo>
                      <a:pt x="9" y="16"/>
                      <a:pt x="9" y="16"/>
                      <a:pt x="9" y="16"/>
                    </a:cubicBezTo>
                    <a:cubicBezTo>
                      <a:pt x="9" y="16"/>
                      <a:pt x="9" y="16"/>
                      <a:pt x="9" y="16"/>
                    </a:cubicBezTo>
                    <a:cubicBezTo>
                      <a:pt x="9" y="15"/>
                      <a:pt x="9" y="15"/>
                      <a:pt x="9" y="15"/>
                    </a:cubicBezTo>
                    <a:cubicBezTo>
                      <a:pt x="9" y="14"/>
                      <a:pt x="9" y="14"/>
                      <a:pt x="9" y="14"/>
                    </a:cubicBezTo>
                    <a:cubicBezTo>
                      <a:pt x="10" y="14"/>
                      <a:pt x="10" y="14"/>
                      <a:pt x="10" y="14"/>
                    </a:cubicBezTo>
                    <a:cubicBezTo>
                      <a:pt x="11" y="14"/>
                      <a:pt x="11" y="14"/>
                      <a:pt x="11" y="14"/>
                    </a:cubicBezTo>
                    <a:cubicBezTo>
                      <a:pt x="11" y="15"/>
                      <a:pt x="11" y="15"/>
                      <a:pt x="11" y="15"/>
                    </a:cubicBezTo>
                    <a:cubicBezTo>
                      <a:pt x="11" y="16"/>
                      <a:pt x="11" y="16"/>
                      <a:pt x="11" y="16"/>
                    </a:cubicBezTo>
                    <a:close/>
                    <a:moveTo>
                      <a:pt x="11" y="8"/>
                    </a:moveTo>
                    <a:cubicBezTo>
                      <a:pt x="11" y="8"/>
                      <a:pt x="11" y="8"/>
                      <a:pt x="11" y="8"/>
                    </a:cubicBezTo>
                    <a:cubicBezTo>
                      <a:pt x="13" y="8"/>
                      <a:pt x="13" y="8"/>
                      <a:pt x="13" y="8"/>
                    </a:cubicBezTo>
                    <a:cubicBezTo>
                      <a:pt x="13" y="8"/>
                      <a:pt x="13" y="8"/>
                      <a:pt x="13" y="8"/>
                    </a:cubicBezTo>
                    <a:cubicBezTo>
                      <a:pt x="13" y="9"/>
                      <a:pt x="13" y="9"/>
                      <a:pt x="13" y="9"/>
                    </a:cubicBezTo>
                    <a:cubicBezTo>
                      <a:pt x="13" y="9"/>
                      <a:pt x="13" y="10"/>
                      <a:pt x="13" y="10"/>
                    </a:cubicBezTo>
                    <a:cubicBezTo>
                      <a:pt x="11" y="10"/>
                      <a:pt x="11" y="10"/>
                      <a:pt x="11" y="10"/>
                    </a:cubicBezTo>
                    <a:cubicBezTo>
                      <a:pt x="11" y="10"/>
                      <a:pt x="11" y="10"/>
                      <a:pt x="11" y="9"/>
                    </a:cubicBezTo>
                    <a:lnTo>
                      <a:pt x="11" y="8"/>
                    </a:lnTo>
                    <a:close/>
                    <a:moveTo>
                      <a:pt x="11" y="11"/>
                    </a:moveTo>
                    <a:cubicBezTo>
                      <a:pt x="11" y="11"/>
                      <a:pt x="11" y="11"/>
                      <a:pt x="11" y="11"/>
                    </a:cubicBezTo>
                    <a:cubicBezTo>
                      <a:pt x="13" y="11"/>
                      <a:pt x="13" y="11"/>
                      <a:pt x="13" y="11"/>
                    </a:cubicBezTo>
                    <a:cubicBezTo>
                      <a:pt x="13" y="11"/>
                      <a:pt x="13" y="11"/>
                      <a:pt x="13" y="11"/>
                    </a:cubicBezTo>
                    <a:cubicBezTo>
                      <a:pt x="14" y="12"/>
                      <a:pt x="14" y="12"/>
                      <a:pt x="14" y="12"/>
                    </a:cubicBezTo>
                    <a:cubicBezTo>
                      <a:pt x="14" y="12"/>
                      <a:pt x="13" y="12"/>
                      <a:pt x="13" y="12"/>
                    </a:cubicBezTo>
                    <a:cubicBezTo>
                      <a:pt x="12" y="13"/>
                      <a:pt x="12" y="13"/>
                      <a:pt x="12" y="13"/>
                    </a:cubicBezTo>
                    <a:cubicBezTo>
                      <a:pt x="11" y="13"/>
                      <a:pt x="11" y="13"/>
                      <a:pt x="11" y="12"/>
                    </a:cubicBezTo>
                    <a:lnTo>
                      <a:pt x="11" y="11"/>
                    </a:lnTo>
                    <a:close/>
                    <a:moveTo>
                      <a:pt x="14" y="15"/>
                    </a:moveTo>
                    <a:cubicBezTo>
                      <a:pt x="12" y="16"/>
                      <a:pt x="12" y="16"/>
                      <a:pt x="12" y="16"/>
                    </a:cubicBezTo>
                    <a:cubicBezTo>
                      <a:pt x="12" y="16"/>
                      <a:pt x="12" y="15"/>
                      <a:pt x="12" y="15"/>
                    </a:cubicBezTo>
                    <a:cubicBezTo>
                      <a:pt x="11" y="14"/>
                      <a:pt x="11" y="14"/>
                      <a:pt x="11" y="14"/>
                    </a:cubicBezTo>
                    <a:cubicBezTo>
                      <a:pt x="11" y="14"/>
                      <a:pt x="12" y="14"/>
                      <a:pt x="12" y="14"/>
                    </a:cubicBezTo>
                    <a:cubicBezTo>
                      <a:pt x="13" y="14"/>
                      <a:pt x="13" y="14"/>
                      <a:pt x="13" y="14"/>
                    </a:cubicBezTo>
                    <a:cubicBezTo>
                      <a:pt x="14" y="14"/>
                      <a:pt x="14" y="14"/>
                      <a:pt x="14" y="14"/>
                    </a:cubicBezTo>
                    <a:cubicBezTo>
                      <a:pt x="14" y="15"/>
                      <a:pt x="14" y="15"/>
                      <a:pt x="14" y="15"/>
                    </a:cubicBezTo>
                    <a:cubicBezTo>
                      <a:pt x="14" y="15"/>
                      <a:pt x="14" y="15"/>
                      <a:pt x="1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5"/>
              <p:cNvSpPr>
                <a:spLocks/>
              </p:cNvSpPr>
              <p:nvPr/>
            </p:nvSpPr>
            <p:spPr bwMode="auto">
              <a:xfrm>
                <a:off x="4006" y="2479"/>
                <a:ext cx="12" cy="10"/>
              </a:xfrm>
              <a:custGeom>
                <a:avLst/>
                <a:gdLst>
                  <a:gd name="T0" fmla="*/ 4 w 5"/>
                  <a:gd name="T1" fmla="*/ 1 h 4"/>
                  <a:gd name="T2" fmla="*/ 3 w 5"/>
                  <a:gd name="T3" fmla="*/ 1 h 4"/>
                  <a:gd name="T4" fmla="*/ 3 w 5"/>
                  <a:gd name="T5" fmla="*/ 1 h 4"/>
                  <a:gd name="T6" fmla="*/ 2 w 5"/>
                  <a:gd name="T7" fmla="*/ 0 h 4"/>
                  <a:gd name="T8" fmla="*/ 2 w 5"/>
                  <a:gd name="T9" fmla="*/ 1 h 4"/>
                  <a:gd name="T10" fmla="*/ 2 w 5"/>
                  <a:gd name="T11" fmla="*/ 2 h 4"/>
                  <a:gd name="T12" fmla="*/ 1 w 5"/>
                  <a:gd name="T13" fmla="*/ 2 h 4"/>
                  <a:gd name="T14" fmla="*/ 0 w 5"/>
                  <a:gd name="T15" fmla="*/ 2 h 4"/>
                  <a:gd name="T16" fmla="*/ 1 w 5"/>
                  <a:gd name="T17" fmla="*/ 3 h 4"/>
                  <a:gd name="T18" fmla="*/ 2 w 5"/>
                  <a:gd name="T19" fmla="*/ 3 h 4"/>
                  <a:gd name="T20" fmla="*/ 2 w 5"/>
                  <a:gd name="T21" fmla="*/ 4 h 4"/>
                  <a:gd name="T22" fmla="*/ 3 w 5"/>
                  <a:gd name="T23" fmla="*/ 4 h 4"/>
                  <a:gd name="T24" fmla="*/ 3 w 5"/>
                  <a:gd name="T25" fmla="*/ 4 h 4"/>
                  <a:gd name="T26" fmla="*/ 3 w 5"/>
                  <a:gd name="T27" fmla="*/ 3 h 4"/>
                  <a:gd name="T28" fmla="*/ 4 w 5"/>
                  <a:gd name="T29" fmla="*/ 3 h 4"/>
                  <a:gd name="T30" fmla="*/ 5 w 5"/>
                  <a:gd name="T31" fmla="*/ 2 h 4"/>
                  <a:gd name="T32" fmla="*/ 4 w 5"/>
                  <a:gd name="T3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4">
                    <a:moveTo>
                      <a:pt x="4" y="1"/>
                    </a:moveTo>
                    <a:cubicBezTo>
                      <a:pt x="3" y="1"/>
                      <a:pt x="3" y="1"/>
                      <a:pt x="3" y="1"/>
                    </a:cubicBezTo>
                    <a:cubicBezTo>
                      <a:pt x="3" y="1"/>
                      <a:pt x="3" y="1"/>
                      <a:pt x="3" y="1"/>
                    </a:cubicBezTo>
                    <a:cubicBezTo>
                      <a:pt x="3" y="0"/>
                      <a:pt x="2" y="0"/>
                      <a:pt x="2" y="0"/>
                    </a:cubicBezTo>
                    <a:cubicBezTo>
                      <a:pt x="2" y="0"/>
                      <a:pt x="2" y="0"/>
                      <a:pt x="2" y="1"/>
                    </a:cubicBezTo>
                    <a:cubicBezTo>
                      <a:pt x="2" y="2"/>
                      <a:pt x="2" y="2"/>
                      <a:pt x="2" y="2"/>
                    </a:cubicBezTo>
                    <a:cubicBezTo>
                      <a:pt x="1" y="2"/>
                      <a:pt x="1" y="2"/>
                      <a:pt x="1" y="2"/>
                    </a:cubicBezTo>
                    <a:cubicBezTo>
                      <a:pt x="0" y="2"/>
                      <a:pt x="0" y="2"/>
                      <a:pt x="0" y="2"/>
                    </a:cubicBezTo>
                    <a:cubicBezTo>
                      <a:pt x="0" y="3"/>
                      <a:pt x="1" y="3"/>
                      <a:pt x="1" y="3"/>
                    </a:cubicBezTo>
                    <a:cubicBezTo>
                      <a:pt x="2" y="3"/>
                      <a:pt x="2" y="3"/>
                      <a:pt x="2" y="3"/>
                    </a:cubicBezTo>
                    <a:cubicBezTo>
                      <a:pt x="2" y="4"/>
                      <a:pt x="2" y="4"/>
                      <a:pt x="2" y="4"/>
                    </a:cubicBezTo>
                    <a:cubicBezTo>
                      <a:pt x="2" y="4"/>
                      <a:pt x="2" y="4"/>
                      <a:pt x="3" y="4"/>
                    </a:cubicBezTo>
                    <a:cubicBezTo>
                      <a:pt x="3" y="4"/>
                      <a:pt x="3" y="4"/>
                      <a:pt x="3" y="4"/>
                    </a:cubicBezTo>
                    <a:cubicBezTo>
                      <a:pt x="3" y="3"/>
                      <a:pt x="3" y="3"/>
                      <a:pt x="3" y="3"/>
                    </a:cubicBezTo>
                    <a:cubicBezTo>
                      <a:pt x="4" y="3"/>
                      <a:pt x="4" y="3"/>
                      <a:pt x="4" y="3"/>
                    </a:cubicBezTo>
                    <a:cubicBezTo>
                      <a:pt x="4" y="2"/>
                      <a:pt x="5" y="2"/>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6"/>
              <p:cNvSpPr>
                <a:spLocks/>
              </p:cNvSpPr>
              <p:nvPr/>
            </p:nvSpPr>
            <p:spPr bwMode="auto">
              <a:xfrm>
                <a:off x="4018" y="2482"/>
                <a:ext cx="12" cy="2"/>
              </a:xfrm>
              <a:custGeom>
                <a:avLst/>
                <a:gdLst>
                  <a:gd name="T0" fmla="*/ 4 w 5"/>
                  <a:gd name="T1" fmla="*/ 0 h 1"/>
                  <a:gd name="T2" fmla="*/ 1 w 5"/>
                  <a:gd name="T3" fmla="*/ 0 h 1"/>
                  <a:gd name="T4" fmla="*/ 0 w 5"/>
                  <a:gd name="T5" fmla="*/ 1 h 1"/>
                  <a:gd name="T6" fmla="*/ 1 w 5"/>
                  <a:gd name="T7" fmla="*/ 1 h 1"/>
                  <a:gd name="T8" fmla="*/ 4 w 5"/>
                  <a:gd name="T9" fmla="*/ 1 h 1"/>
                  <a:gd name="T10" fmla="*/ 5 w 5"/>
                  <a:gd name="T11" fmla="*/ 0 h 1"/>
                  <a:gd name="T12" fmla="*/ 4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4" y="0"/>
                    </a:moveTo>
                    <a:cubicBezTo>
                      <a:pt x="1" y="0"/>
                      <a:pt x="1" y="0"/>
                      <a:pt x="1" y="0"/>
                    </a:cubicBezTo>
                    <a:cubicBezTo>
                      <a:pt x="0" y="0"/>
                      <a:pt x="0" y="0"/>
                      <a:pt x="0" y="1"/>
                    </a:cubicBezTo>
                    <a:cubicBezTo>
                      <a:pt x="0" y="1"/>
                      <a:pt x="1" y="1"/>
                      <a:pt x="1" y="1"/>
                    </a:cubicBezTo>
                    <a:cubicBezTo>
                      <a:pt x="4" y="1"/>
                      <a:pt x="4" y="1"/>
                      <a:pt x="4" y="1"/>
                    </a:cubicBezTo>
                    <a:cubicBezTo>
                      <a:pt x="4" y="1"/>
                      <a:pt x="5" y="1"/>
                      <a:pt x="5" y="0"/>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
              <p:cNvSpPr>
                <a:spLocks noEditPoints="1"/>
              </p:cNvSpPr>
              <p:nvPr/>
            </p:nvSpPr>
            <p:spPr bwMode="auto">
              <a:xfrm>
                <a:off x="3634" y="1691"/>
                <a:ext cx="19" cy="31"/>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7" y="13"/>
                      <a:pt x="8" y="12"/>
                      <a:pt x="8" y="11"/>
                    </a:cubicBezTo>
                    <a:cubicBezTo>
                      <a:pt x="8" y="2"/>
                      <a:pt x="8" y="2"/>
                      <a:pt x="8" y="2"/>
                    </a:cubicBezTo>
                    <a:cubicBezTo>
                      <a:pt x="8" y="1"/>
                      <a:pt x="7" y="0"/>
                      <a:pt x="6" y="0"/>
                    </a:cubicBezTo>
                    <a:close/>
                    <a:moveTo>
                      <a:pt x="7" y="11"/>
                    </a:moveTo>
                    <a:cubicBezTo>
                      <a:pt x="7"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8"/>
              <p:cNvSpPr>
                <a:spLocks/>
              </p:cNvSpPr>
              <p:nvPr/>
            </p:nvSpPr>
            <p:spPr bwMode="auto">
              <a:xfrm>
                <a:off x="3641" y="1715"/>
                <a:ext cx="5" cy="2"/>
              </a:xfrm>
              <a:custGeom>
                <a:avLst/>
                <a:gdLst>
                  <a:gd name="T0" fmla="*/ 2 w 2"/>
                  <a:gd name="T1" fmla="*/ 0 h 1"/>
                  <a:gd name="T2" fmla="*/ 1 w 2"/>
                  <a:gd name="T3" fmla="*/ 0 h 1"/>
                  <a:gd name="T4" fmla="*/ 0 w 2"/>
                  <a:gd name="T5" fmla="*/ 0 h 1"/>
                  <a:gd name="T6" fmla="*/ 0 w 2"/>
                  <a:gd name="T7" fmla="*/ 1 h 1"/>
                  <a:gd name="T8" fmla="*/ 1 w 2"/>
                  <a:gd name="T9" fmla="*/ 1 h 1"/>
                  <a:gd name="T10" fmla="*/ 2 w 2"/>
                  <a:gd name="T11" fmla="*/ 1 h 1"/>
                  <a:gd name="T12" fmla="*/ 2 w 2"/>
                  <a:gd name="T13" fmla="*/ 1 h 1"/>
                  <a:gd name="T14" fmla="*/ 2 w 2"/>
                  <a:gd name="T15" fmla="*/ 0 h 1"/>
                  <a:gd name="T16" fmla="*/ 2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2" y="0"/>
                    </a:moveTo>
                    <a:cubicBezTo>
                      <a:pt x="1" y="0"/>
                      <a:pt x="1" y="0"/>
                      <a:pt x="1" y="0"/>
                    </a:cubicBezTo>
                    <a:cubicBezTo>
                      <a:pt x="1" y="0"/>
                      <a:pt x="0" y="0"/>
                      <a:pt x="0" y="0"/>
                    </a:cubicBezTo>
                    <a:cubicBezTo>
                      <a:pt x="0" y="1"/>
                      <a:pt x="0" y="1"/>
                      <a:pt x="0" y="1"/>
                    </a:cubicBezTo>
                    <a:cubicBezTo>
                      <a:pt x="0" y="1"/>
                      <a:pt x="1" y="1"/>
                      <a:pt x="1" y="1"/>
                    </a:cubicBezTo>
                    <a:cubicBezTo>
                      <a:pt x="2" y="1"/>
                      <a:pt x="2" y="1"/>
                      <a:pt x="2" y="1"/>
                    </a:cubicBezTo>
                    <a:cubicBezTo>
                      <a:pt x="2" y="1"/>
                      <a:pt x="2" y="1"/>
                      <a:pt x="2" y="1"/>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9"/>
              <p:cNvSpPr>
                <a:spLocks/>
              </p:cNvSpPr>
              <p:nvPr/>
            </p:nvSpPr>
            <p:spPr bwMode="auto">
              <a:xfrm>
                <a:off x="3636" y="1696"/>
                <a:ext cx="14" cy="17"/>
              </a:xfrm>
              <a:custGeom>
                <a:avLst/>
                <a:gdLst>
                  <a:gd name="T0" fmla="*/ 5 w 6"/>
                  <a:gd name="T1" fmla="*/ 0 h 7"/>
                  <a:gd name="T2" fmla="*/ 1 w 6"/>
                  <a:gd name="T3" fmla="*/ 0 h 7"/>
                  <a:gd name="T4" fmla="*/ 0 w 6"/>
                  <a:gd name="T5" fmla="*/ 0 h 7"/>
                  <a:gd name="T6" fmla="*/ 0 w 6"/>
                  <a:gd name="T7" fmla="*/ 7 h 7"/>
                  <a:gd name="T8" fmla="*/ 1 w 6"/>
                  <a:gd name="T9" fmla="*/ 7 h 7"/>
                  <a:gd name="T10" fmla="*/ 5 w 6"/>
                  <a:gd name="T11" fmla="*/ 7 h 7"/>
                  <a:gd name="T12" fmla="*/ 6 w 6"/>
                  <a:gd name="T13" fmla="*/ 7 h 7"/>
                  <a:gd name="T14" fmla="*/ 6 w 6"/>
                  <a:gd name="T15" fmla="*/ 0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cubicBezTo>
                      <a:pt x="1" y="0"/>
                      <a:pt x="1" y="0"/>
                      <a:pt x="1" y="0"/>
                    </a:cubicBezTo>
                    <a:cubicBezTo>
                      <a:pt x="0" y="0"/>
                      <a:pt x="0" y="0"/>
                      <a:pt x="0" y="0"/>
                    </a:cubicBezTo>
                    <a:cubicBezTo>
                      <a:pt x="0" y="7"/>
                      <a:pt x="0" y="7"/>
                      <a:pt x="0" y="7"/>
                    </a:cubicBezTo>
                    <a:cubicBezTo>
                      <a:pt x="0" y="7"/>
                      <a:pt x="1" y="7"/>
                      <a:pt x="1" y="7"/>
                    </a:cubicBezTo>
                    <a:cubicBezTo>
                      <a:pt x="5" y="7"/>
                      <a:pt x="5" y="7"/>
                      <a:pt x="5" y="7"/>
                    </a:cubicBezTo>
                    <a:cubicBezTo>
                      <a:pt x="6" y="7"/>
                      <a:pt x="6" y="7"/>
                      <a:pt x="6" y="7"/>
                    </a:cubicBezTo>
                    <a:cubicBezTo>
                      <a:pt x="6" y="0"/>
                      <a:pt x="6" y="0"/>
                      <a:pt x="6" y="0"/>
                    </a:cubicBezTo>
                    <a:cubicBezTo>
                      <a:pt x="6" y="0"/>
                      <a:pt x="5"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0"/>
              <p:cNvSpPr>
                <a:spLocks noEditPoints="1"/>
              </p:cNvSpPr>
              <p:nvPr/>
            </p:nvSpPr>
            <p:spPr bwMode="auto">
              <a:xfrm>
                <a:off x="3463" y="1967"/>
                <a:ext cx="19" cy="30"/>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8" y="12"/>
                      <a:pt x="8" y="12"/>
                      <a:pt x="8" y="11"/>
                    </a:cubicBezTo>
                    <a:cubicBezTo>
                      <a:pt x="8" y="2"/>
                      <a:pt x="8" y="2"/>
                      <a:pt x="8" y="2"/>
                    </a:cubicBezTo>
                    <a:cubicBezTo>
                      <a:pt x="8" y="1"/>
                      <a:pt x="7" y="0"/>
                      <a:pt x="6" y="0"/>
                    </a:cubicBezTo>
                    <a:close/>
                    <a:moveTo>
                      <a:pt x="7" y="11"/>
                    </a:moveTo>
                    <a:cubicBezTo>
                      <a:pt x="8"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1"/>
              <p:cNvSpPr>
                <a:spLocks/>
              </p:cNvSpPr>
              <p:nvPr/>
            </p:nvSpPr>
            <p:spPr bwMode="auto">
              <a:xfrm>
                <a:off x="3473" y="1990"/>
                <a:ext cx="2" cy="3"/>
              </a:xfrm>
              <a:custGeom>
                <a:avLst/>
                <a:gdLst>
                  <a:gd name="T0" fmla="*/ 1 w 1"/>
                  <a:gd name="T1" fmla="*/ 0 h 1"/>
                  <a:gd name="T2" fmla="*/ 0 w 1"/>
                  <a:gd name="T3" fmla="*/ 0 h 1"/>
                  <a:gd name="T4" fmla="*/ 0 w 1"/>
                  <a:gd name="T5" fmla="*/ 0 h 1"/>
                  <a:gd name="T6" fmla="*/ 0 w 1"/>
                  <a:gd name="T7" fmla="*/ 1 h 1"/>
                  <a:gd name="T8" fmla="*/ 0 w 1"/>
                  <a:gd name="T9" fmla="*/ 1 h 1"/>
                  <a:gd name="T10" fmla="*/ 1 w 1"/>
                  <a:gd name="T11" fmla="*/ 1 h 1"/>
                  <a:gd name="T12" fmla="*/ 1 w 1"/>
                  <a:gd name="T13" fmla="*/ 1 h 1"/>
                  <a:gd name="T14" fmla="*/ 1 w 1"/>
                  <a:gd name="T15" fmla="*/ 0 h 1"/>
                  <a:gd name="T16" fmla="*/ 1 w 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0"/>
                    </a:moveTo>
                    <a:cubicBezTo>
                      <a:pt x="0" y="0"/>
                      <a:pt x="0" y="0"/>
                      <a:pt x="0"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32"/>
              <p:cNvSpPr>
                <a:spLocks/>
              </p:cNvSpPr>
              <p:nvPr/>
            </p:nvSpPr>
            <p:spPr bwMode="auto">
              <a:xfrm>
                <a:off x="3468" y="1971"/>
                <a:ext cx="12" cy="17"/>
              </a:xfrm>
              <a:custGeom>
                <a:avLst/>
                <a:gdLst>
                  <a:gd name="T0" fmla="*/ 4 w 5"/>
                  <a:gd name="T1" fmla="*/ 0 h 7"/>
                  <a:gd name="T2" fmla="*/ 0 w 5"/>
                  <a:gd name="T3" fmla="*/ 0 h 7"/>
                  <a:gd name="T4" fmla="*/ 0 w 5"/>
                  <a:gd name="T5" fmla="*/ 0 h 7"/>
                  <a:gd name="T6" fmla="*/ 0 w 5"/>
                  <a:gd name="T7" fmla="*/ 7 h 7"/>
                  <a:gd name="T8" fmla="*/ 0 w 5"/>
                  <a:gd name="T9" fmla="*/ 7 h 7"/>
                  <a:gd name="T10" fmla="*/ 5 w 5"/>
                  <a:gd name="T11" fmla="*/ 7 h 7"/>
                  <a:gd name="T12" fmla="*/ 5 w 5"/>
                  <a:gd name="T13" fmla="*/ 7 h 7"/>
                  <a:gd name="T14" fmla="*/ 5 w 5"/>
                  <a:gd name="T15" fmla="*/ 0 h 7"/>
                  <a:gd name="T16" fmla="*/ 4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0"/>
                    </a:moveTo>
                    <a:cubicBezTo>
                      <a:pt x="0" y="0"/>
                      <a:pt x="0" y="0"/>
                      <a:pt x="0" y="0"/>
                    </a:cubicBezTo>
                    <a:cubicBezTo>
                      <a:pt x="0" y="0"/>
                      <a:pt x="0" y="0"/>
                      <a:pt x="0" y="0"/>
                    </a:cubicBezTo>
                    <a:cubicBezTo>
                      <a:pt x="0" y="7"/>
                      <a:pt x="0" y="7"/>
                      <a:pt x="0" y="7"/>
                    </a:cubicBezTo>
                    <a:cubicBezTo>
                      <a:pt x="0" y="7"/>
                      <a:pt x="0" y="7"/>
                      <a:pt x="0" y="7"/>
                    </a:cubicBezTo>
                    <a:cubicBezTo>
                      <a:pt x="5" y="7"/>
                      <a:pt x="5" y="7"/>
                      <a:pt x="5" y="7"/>
                    </a:cubicBezTo>
                    <a:cubicBezTo>
                      <a:pt x="5" y="7"/>
                      <a:pt x="5" y="7"/>
                      <a:pt x="5" y="7"/>
                    </a:cubicBezTo>
                    <a:cubicBezTo>
                      <a:pt x="5" y="0"/>
                      <a:pt x="5" y="0"/>
                      <a:pt x="5" y="0"/>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33"/>
              <p:cNvSpPr>
                <a:spLocks noEditPoints="1"/>
              </p:cNvSpPr>
              <p:nvPr/>
            </p:nvSpPr>
            <p:spPr bwMode="auto">
              <a:xfrm>
                <a:off x="3868" y="1561"/>
                <a:ext cx="27" cy="33"/>
              </a:xfrm>
              <a:custGeom>
                <a:avLst/>
                <a:gdLst>
                  <a:gd name="T0" fmla="*/ 10 w 11"/>
                  <a:gd name="T1" fmla="*/ 2 h 14"/>
                  <a:gd name="T2" fmla="*/ 6 w 11"/>
                  <a:gd name="T3" fmla="*/ 0 h 14"/>
                  <a:gd name="T4" fmla="*/ 3 w 11"/>
                  <a:gd name="T5" fmla="*/ 1 h 14"/>
                  <a:gd name="T6" fmla="*/ 0 w 11"/>
                  <a:gd name="T7" fmla="*/ 9 h 14"/>
                  <a:gd name="T8" fmla="*/ 1 w 11"/>
                  <a:gd name="T9" fmla="*/ 12 h 14"/>
                  <a:gd name="T10" fmla="*/ 5 w 11"/>
                  <a:gd name="T11" fmla="*/ 13 h 14"/>
                  <a:gd name="T12" fmla="*/ 7 w 11"/>
                  <a:gd name="T13" fmla="*/ 12 h 14"/>
                  <a:gd name="T14" fmla="*/ 11 w 11"/>
                  <a:gd name="T15" fmla="*/ 4 h 14"/>
                  <a:gd name="T16" fmla="*/ 10 w 11"/>
                  <a:gd name="T17" fmla="*/ 2 h 14"/>
                  <a:gd name="T18" fmla="*/ 7 w 11"/>
                  <a:gd name="T19" fmla="*/ 12 h 14"/>
                  <a:gd name="T20" fmla="*/ 5 w 11"/>
                  <a:gd name="T21" fmla="*/ 12 h 14"/>
                  <a:gd name="T22" fmla="*/ 1 w 11"/>
                  <a:gd name="T23" fmla="*/ 11 h 14"/>
                  <a:gd name="T24" fmla="*/ 1 w 11"/>
                  <a:gd name="T25" fmla="*/ 9 h 14"/>
                  <a:gd name="T26" fmla="*/ 4 w 11"/>
                  <a:gd name="T27" fmla="*/ 2 h 14"/>
                  <a:gd name="T28" fmla="*/ 6 w 11"/>
                  <a:gd name="T29" fmla="*/ 1 h 14"/>
                  <a:gd name="T30" fmla="*/ 9 w 11"/>
                  <a:gd name="T31" fmla="*/ 3 h 14"/>
                  <a:gd name="T32" fmla="*/ 10 w 11"/>
                  <a:gd name="T33" fmla="*/ 4 h 14"/>
                  <a:gd name="T34" fmla="*/ 7 w 11"/>
                  <a:gd name="T3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10" y="2"/>
                    </a:moveTo>
                    <a:cubicBezTo>
                      <a:pt x="6" y="0"/>
                      <a:pt x="6" y="0"/>
                      <a:pt x="6" y="0"/>
                    </a:cubicBezTo>
                    <a:cubicBezTo>
                      <a:pt x="5" y="0"/>
                      <a:pt x="4" y="0"/>
                      <a:pt x="3" y="1"/>
                    </a:cubicBezTo>
                    <a:cubicBezTo>
                      <a:pt x="0" y="9"/>
                      <a:pt x="0" y="9"/>
                      <a:pt x="0" y="9"/>
                    </a:cubicBezTo>
                    <a:cubicBezTo>
                      <a:pt x="0" y="10"/>
                      <a:pt x="0" y="11"/>
                      <a:pt x="1" y="12"/>
                    </a:cubicBezTo>
                    <a:cubicBezTo>
                      <a:pt x="5" y="13"/>
                      <a:pt x="5" y="13"/>
                      <a:pt x="5" y="13"/>
                    </a:cubicBezTo>
                    <a:cubicBezTo>
                      <a:pt x="6" y="14"/>
                      <a:pt x="7" y="13"/>
                      <a:pt x="7" y="12"/>
                    </a:cubicBezTo>
                    <a:cubicBezTo>
                      <a:pt x="11" y="4"/>
                      <a:pt x="11" y="4"/>
                      <a:pt x="11" y="4"/>
                    </a:cubicBezTo>
                    <a:cubicBezTo>
                      <a:pt x="11" y="3"/>
                      <a:pt x="11" y="2"/>
                      <a:pt x="10" y="2"/>
                    </a:cubicBezTo>
                    <a:close/>
                    <a:moveTo>
                      <a:pt x="7" y="12"/>
                    </a:moveTo>
                    <a:cubicBezTo>
                      <a:pt x="6" y="12"/>
                      <a:pt x="6" y="13"/>
                      <a:pt x="5" y="12"/>
                    </a:cubicBezTo>
                    <a:cubicBezTo>
                      <a:pt x="1" y="11"/>
                      <a:pt x="1" y="11"/>
                      <a:pt x="1" y="11"/>
                    </a:cubicBezTo>
                    <a:cubicBezTo>
                      <a:pt x="1" y="11"/>
                      <a:pt x="1" y="10"/>
                      <a:pt x="1" y="9"/>
                    </a:cubicBezTo>
                    <a:cubicBezTo>
                      <a:pt x="4" y="2"/>
                      <a:pt x="4" y="2"/>
                      <a:pt x="4" y="2"/>
                    </a:cubicBezTo>
                    <a:cubicBezTo>
                      <a:pt x="4" y="1"/>
                      <a:pt x="5" y="1"/>
                      <a:pt x="6" y="1"/>
                    </a:cubicBezTo>
                    <a:cubicBezTo>
                      <a:pt x="9" y="3"/>
                      <a:pt x="9" y="3"/>
                      <a:pt x="9" y="3"/>
                    </a:cubicBezTo>
                    <a:cubicBezTo>
                      <a:pt x="10" y="3"/>
                      <a:pt x="10" y="4"/>
                      <a:pt x="10" y="4"/>
                    </a:cubicBezTo>
                    <a:lnTo>
                      <a:pt x="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34"/>
              <p:cNvSpPr>
                <a:spLocks/>
              </p:cNvSpPr>
              <p:nvPr/>
            </p:nvSpPr>
            <p:spPr bwMode="auto">
              <a:xfrm>
                <a:off x="3876" y="1582"/>
                <a:ext cx="4" cy="5"/>
              </a:xfrm>
              <a:custGeom>
                <a:avLst/>
                <a:gdLst>
                  <a:gd name="T0" fmla="*/ 1 w 2"/>
                  <a:gd name="T1" fmla="*/ 1 h 2"/>
                  <a:gd name="T2" fmla="*/ 1 w 2"/>
                  <a:gd name="T3" fmla="*/ 1 h 2"/>
                  <a:gd name="T4" fmla="*/ 0 w 2"/>
                  <a:gd name="T5" fmla="*/ 1 h 2"/>
                  <a:gd name="T6" fmla="*/ 0 w 2"/>
                  <a:gd name="T7" fmla="*/ 1 h 2"/>
                  <a:gd name="T8" fmla="*/ 0 w 2"/>
                  <a:gd name="T9" fmla="*/ 2 h 2"/>
                  <a:gd name="T10" fmla="*/ 1 w 2"/>
                  <a:gd name="T11" fmla="*/ 2 h 2"/>
                  <a:gd name="T12" fmla="*/ 1 w 2"/>
                  <a:gd name="T13" fmla="*/ 2 h 2"/>
                  <a:gd name="T14" fmla="*/ 2 w 2"/>
                  <a:gd name="T15" fmla="*/ 1 h 2"/>
                  <a:gd name="T16" fmla="*/ 1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1"/>
                    </a:moveTo>
                    <a:cubicBezTo>
                      <a:pt x="1" y="1"/>
                      <a:pt x="1" y="1"/>
                      <a:pt x="1" y="1"/>
                    </a:cubicBezTo>
                    <a:cubicBezTo>
                      <a:pt x="1" y="0"/>
                      <a:pt x="0" y="1"/>
                      <a:pt x="0" y="1"/>
                    </a:cubicBezTo>
                    <a:cubicBezTo>
                      <a:pt x="0" y="1"/>
                      <a:pt x="0" y="1"/>
                      <a:pt x="0" y="1"/>
                    </a:cubicBezTo>
                    <a:cubicBezTo>
                      <a:pt x="0" y="2"/>
                      <a:pt x="0" y="2"/>
                      <a:pt x="0" y="2"/>
                    </a:cubicBezTo>
                    <a:cubicBezTo>
                      <a:pt x="1" y="2"/>
                      <a:pt x="1" y="2"/>
                      <a:pt x="1" y="2"/>
                    </a:cubicBezTo>
                    <a:cubicBezTo>
                      <a:pt x="1" y="2"/>
                      <a:pt x="1" y="2"/>
                      <a:pt x="1" y="2"/>
                    </a:cubicBezTo>
                    <a:cubicBezTo>
                      <a:pt x="2" y="1"/>
                      <a:pt x="2" y="1"/>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35"/>
              <p:cNvSpPr>
                <a:spLocks/>
              </p:cNvSpPr>
              <p:nvPr/>
            </p:nvSpPr>
            <p:spPr bwMode="auto">
              <a:xfrm>
                <a:off x="3873" y="1565"/>
                <a:ext cx="17" cy="19"/>
              </a:xfrm>
              <a:custGeom>
                <a:avLst/>
                <a:gdLst>
                  <a:gd name="T0" fmla="*/ 7 w 7"/>
                  <a:gd name="T1" fmla="*/ 2 h 8"/>
                  <a:gd name="T2" fmla="*/ 3 w 7"/>
                  <a:gd name="T3" fmla="*/ 0 h 8"/>
                  <a:gd name="T4" fmla="*/ 3 w 7"/>
                  <a:gd name="T5" fmla="*/ 0 h 8"/>
                  <a:gd name="T6" fmla="*/ 0 w 7"/>
                  <a:gd name="T7" fmla="*/ 6 h 8"/>
                  <a:gd name="T8" fmla="*/ 0 w 7"/>
                  <a:gd name="T9" fmla="*/ 6 h 8"/>
                  <a:gd name="T10" fmla="*/ 4 w 7"/>
                  <a:gd name="T11" fmla="*/ 8 h 8"/>
                  <a:gd name="T12" fmla="*/ 5 w 7"/>
                  <a:gd name="T13" fmla="*/ 8 h 8"/>
                  <a:gd name="T14" fmla="*/ 7 w 7"/>
                  <a:gd name="T15" fmla="*/ 2 h 8"/>
                  <a:gd name="T16" fmla="*/ 7 w 7"/>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2"/>
                    </a:moveTo>
                    <a:cubicBezTo>
                      <a:pt x="3" y="0"/>
                      <a:pt x="3" y="0"/>
                      <a:pt x="3" y="0"/>
                    </a:cubicBezTo>
                    <a:cubicBezTo>
                      <a:pt x="3" y="0"/>
                      <a:pt x="3" y="0"/>
                      <a:pt x="3" y="0"/>
                    </a:cubicBezTo>
                    <a:cubicBezTo>
                      <a:pt x="0" y="6"/>
                      <a:pt x="0" y="6"/>
                      <a:pt x="0" y="6"/>
                    </a:cubicBezTo>
                    <a:cubicBezTo>
                      <a:pt x="0" y="6"/>
                      <a:pt x="0" y="6"/>
                      <a:pt x="0" y="6"/>
                    </a:cubicBezTo>
                    <a:cubicBezTo>
                      <a:pt x="4" y="8"/>
                      <a:pt x="4" y="8"/>
                      <a:pt x="4" y="8"/>
                    </a:cubicBezTo>
                    <a:cubicBezTo>
                      <a:pt x="5" y="8"/>
                      <a:pt x="5" y="8"/>
                      <a:pt x="5" y="8"/>
                    </a:cubicBezTo>
                    <a:cubicBezTo>
                      <a:pt x="7" y="2"/>
                      <a:pt x="7" y="2"/>
                      <a:pt x="7" y="2"/>
                    </a:cubicBezTo>
                    <a:cubicBezTo>
                      <a:pt x="7" y="2"/>
                      <a:pt x="7" y="2"/>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6"/>
              <p:cNvSpPr>
                <a:spLocks noEditPoints="1"/>
              </p:cNvSpPr>
              <p:nvPr/>
            </p:nvSpPr>
            <p:spPr bwMode="auto">
              <a:xfrm>
                <a:off x="3786" y="2133"/>
                <a:ext cx="45" cy="64"/>
              </a:xfrm>
              <a:custGeom>
                <a:avLst/>
                <a:gdLst>
                  <a:gd name="T0" fmla="*/ 14 w 19"/>
                  <a:gd name="T1" fmla="*/ 8 h 27"/>
                  <a:gd name="T2" fmla="*/ 16 w 19"/>
                  <a:gd name="T3" fmla="*/ 5 h 27"/>
                  <a:gd name="T4" fmla="*/ 13 w 19"/>
                  <a:gd name="T5" fmla="*/ 0 h 27"/>
                  <a:gd name="T6" fmla="*/ 6 w 19"/>
                  <a:gd name="T7" fmla="*/ 0 h 27"/>
                  <a:gd name="T8" fmla="*/ 3 w 19"/>
                  <a:gd name="T9" fmla="*/ 5 h 27"/>
                  <a:gd name="T10" fmla="*/ 6 w 19"/>
                  <a:gd name="T11" fmla="*/ 8 h 27"/>
                  <a:gd name="T12" fmla="*/ 0 w 19"/>
                  <a:gd name="T13" fmla="*/ 17 h 27"/>
                  <a:gd name="T14" fmla="*/ 10 w 19"/>
                  <a:gd name="T15" fmla="*/ 27 h 27"/>
                  <a:gd name="T16" fmla="*/ 19 w 19"/>
                  <a:gd name="T17" fmla="*/ 17 h 27"/>
                  <a:gd name="T18" fmla="*/ 14 w 19"/>
                  <a:gd name="T19" fmla="*/ 8 h 27"/>
                  <a:gd name="T20" fmla="*/ 12 w 19"/>
                  <a:gd name="T21" fmla="*/ 2 h 27"/>
                  <a:gd name="T22" fmla="*/ 14 w 19"/>
                  <a:gd name="T23" fmla="*/ 5 h 27"/>
                  <a:gd name="T24" fmla="*/ 12 w 19"/>
                  <a:gd name="T25" fmla="*/ 5 h 27"/>
                  <a:gd name="T26" fmla="*/ 12 w 19"/>
                  <a:gd name="T27" fmla="*/ 2 h 27"/>
                  <a:gd name="T28" fmla="*/ 5 w 19"/>
                  <a:gd name="T29" fmla="*/ 5 h 27"/>
                  <a:gd name="T30" fmla="*/ 7 w 19"/>
                  <a:gd name="T31" fmla="*/ 5 h 27"/>
                  <a:gd name="T32" fmla="*/ 7 w 19"/>
                  <a:gd name="T33" fmla="*/ 8 h 27"/>
                  <a:gd name="T34" fmla="*/ 5 w 19"/>
                  <a:gd name="T35" fmla="*/ 5 h 27"/>
                  <a:gd name="T36" fmla="*/ 10 w 19"/>
                  <a:gd name="T37" fmla="*/ 24 h 27"/>
                  <a:gd name="T38" fmla="*/ 2 w 19"/>
                  <a:gd name="T39" fmla="*/ 17 h 27"/>
                  <a:gd name="T40" fmla="*/ 9 w 19"/>
                  <a:gd name="T41" fmla="*/ 10 h 27"/>
                  <a:gd name="T42" fmla="*/ 17 w 19"/>
                  <a:gd name="T43" fmla="*/ 17 h 27"/>
                  <a:gd name="T44" fmla="*/ 10 w 19"/>
                  <a:gd name="T4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7">
                    <a:moveTo>
                      <a:pt x="14" y="8"/>
                    </a:moveTo>
                    <a:cubicBezTo>
                      <a:pt x="16" y="5"/>
                      <a:pt x="16" y="5"/>
                      <a:pt x="16" y="5"/>
                    </a:cubicBezTo>
                    <a:cubicBezTo>
                      <a:pt x="13" y="0"/>
                      <a:pt x="13" y="0"/>
                      <a:pt x="13" y="0"/>
                    </a:cubicBezTo>
                    <a:cubicBezTo>
                      <a:pt x="6" y="0"/>
                      <a:pt x="6" y="0"/>
                      <a:pt x="6" y="0"/>
                    </a:cubicBezTo>
                    <a:cubicBezTo>
                      <a:pt x="3" y="5"/>
                      <a:pt x="3" y="5"/>
                      <a:pt x="3" y="5"/>
                    </a:cubicBezTo>
                    <a:cubicBezTo>
                      <a:pt x="6" y="8"/>
                      <a:pt x="6" y="8"/>
                      <a:pt x="6" y="8"/>
                    </a:cubicBezTo>
                    <a:cubicBezTo>
                      <a:pt x="2" y="10"/>
                      <a:pt x="0" y="13"/>
                      <a:pt x="0" y="17"/>
                    </a:cubicBezTo>
                    <a:cubicBezTo>
                      <a:pt x="0" y="22"/>
                      <a:pt x="4" y="27"/>
                      <a:pt x="10" y="27"/>
                    </a:cubicBezTo>
                    <a:cubicBezTo>
                      <a:pt x="15" y="27"/>
                      <a:pt x="19" y="22"/>
                      <a:pt x="19" y="17"/>
                    </a:cubicBezTo>
                    <a:cubicBezTo>
                      <a:pt x="19" y="13"/>
                      <a:pt x="17" y="10"/>
                      <a:pt x="14" y="8"/>
                    </a:cubicBezTo>
                    <a:close/>
                    <a:moveTo>
                      <a:pt x="12" y="2"/>
                    </a:moveTo>
                    <a:cubicBezTo>
                      <a:pt x="14" y="5"/>
                      <a:pt x="14" y="5"/>
                      <a:pt x="14" y="5"/>
                    </a:cubicBezTo>
                    <a:cubicBezTo>
                      <a:pt x="12" y="5"/>
                      <a:pt x="12" y="5"/>
                      <a:pt x="12" y="5"/>
                    </a:cubicBezTo>
                    <a:lnTo>
                      <a:pt x="12" y="2"/>
                    </a:lnTo>
                    <a:close/>
                    <a:moveTo>
                      <a:pt x="5" y="5"/>
                    </a:moveTo>
                    <a:cubicBezTo>
                      <a:pt x="7" y="5"/>
                      <a:pt x="7" y="5"/>
                      <a:pt x="7" y="5"/>
                    </a:cubicBezTo>
                    <a:cubicBezTo>
                      <a:pt x="7" y="8"/>
                      <a:pt x="7" y="8"/>
                      <a:pt x="7" y="8"/>
                    </a:cubicBezTo>
                    <a:lnTo>
                      <a:pt x="5" y="5"/>
                    </a:lnTo>
                    <a:close/>
                    <a:moveTo>
                      <a:pt x="10" y="24"/>
                    </a:moveTo>
                    <a:cubicBezTo>
                      <a:pt x="6" y="24"/>
                      <a:pt x="2" y="21"/>
                      <a:pt x="2" y="17"/>
                    </a:cubicBezTo>
                    <a:cubicBezTo>
                      <a:pt x="2" y="13"/>
                      <a:pt x="5" y="10"/>
                      <a:pt x="9" y="10"/>
                    </a:cubicBezTo>
                    <a:cubicBezTo>
                      <a:pt x="13" y="10"/>
                      <a:pt x="16" y="13"/>
                      <a:pt x="17" y="17"/>
                    </a:cubicBezTo>
                    <a:cubicBezTo>
                      <a:pt x="17" y="21"/>
                      <a:pt x="13" y="24"/>
                      <a:pt x="1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7"/>
              <p:cNvSpPr>
                <a:spLocks/>
              </p:cNvSpPr>
              <p:nvPr/>
            </p:nvSpPr>
            <p:spPr bwMode="auto">
              <a:xfrm>
                <a:off x="3639" y="1772"/>
                <a:ext cx="49" cy="107"/>
              </a:xfrm>
              <a:custGeom>
                <a:avLst/>
                <a:gdLst>
                  <a:gd name="T0" fmla="*/ 0 w 21"/>
                  <a:gd name="T1" fmla="*/ 0 h 45"/>
                  <a:gd name="T2" fmla="*/ 1 w 21"/>
                  <a:gd name="T3" fmla="*/ 45 h 45"/>
                  <a:gd name="T4" fmla="*/ 21 w 21"/>
                  <a:gd name="T5" fmla="*/ 22 h 45"/>
                  <a:gd name="T6" fmla="*/ 0 w 21"/>
                  <a:gd name="T7" fmla="*/ 0 h 45"/>
                </a:gdLst>
                <a:ahLst/>
                <a:cxnLst>
                  <a:cxn ang="0">
                    <a:pos x="T0" y="T1"/>
                  </a:cxn>
                  <a:cxn ang="0">
                    <a:pos x="T2" y="T3"/>
                  </a:cxn>
                  <a:cxn ang="0">
                    <a:pos x="T4" y="T5"/>
                  </a:cxn>
                  <a:cxn ang="0">
                    <a:pos x="T6" y="T7"/>
                  </a:cxn>
                </a:cxnLst>
                <a:rect l="0" t="0" r="r" b="b"/>
                <a:pathLst>
                  <a:path w="21" h="45">
                    <a:moveTo>
                      <a:pt x="0" y="0"/>
                    </a:moveTo>
                    <a:cubicBezTo>
                      <a:pt x="1" y="45"/>
                      <a:pt x="1" y="45"/>
                      <a:pt x="1" y="45"/>
                    </a:cubicBezTo>
                    <a:cubicBezTo>
                      <a:pt x="12" y="43"/>
                      <a:pt x="21" y="34"/>
                      <a:pt x="21" y="22"/>
                    </a:cubicBezTo>
                    <a:cubicBezTo>
                      <a:pt x="20" y="10"/>
                      <a:pt x="1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38"/>
              <p:cNvSpPr>
                <a:spLocks/>
              </p:cNvSpPr>
              <p:nvPr/>
            </p:nvSpPr>
            <p:spPr bwMode="auto">
              <a:xfrm>
                <a:off x="3582" y="1772"/>
                <a:ext cx="47" cy="52"/>
              </a:xfrm>
              <a:custGeom>
                <a:avLst/>
                <a:gdLst>
                  <a:gd name="T0" fmla="*/ 20 w 20"/>
                  <a:gd name="T1" fmla="*/ 22 h 22"/>
                  <a:gd name="T2" fmla="*/ 20 w 20"/>
                  <a:gd name="T3" fmla="*/ 0 h 22"/>
                  <a:gd name="T4" fmla="*/ 0 w 20"/>
                  <a:gd name="T5" fmla="*/ 22 h 22"/>
                  <a:gd name="T6" fmla="*/ 20 w 20"/>
                  <a:gd name="T7" fmla="*/ 22 h 22"/>
                </a:gdLst>
                <a:ahLst/>
                <a:cxnLst>
                  <a:cxn ang="0">
                    <a:pos x="T0" y="T1"/>
                  </a:cxn>
                  <a:cxn ang="0">
                    <a:pos x="T2" y="T3"/>
                  </a:cxn>
                  <a:cxn ang="0">
                    <a:pos x="T4" y="T5"/>
                  </a:cxn>
                  <a:cxn ang="0">
                    <a:pos x="T6" y="T7"/>
                  </a:cxn>
                </a:cxnLst>
                <a:rect l="0" t="0" r="r" b="b"/>
                <a:pathLst>
                  <a:path w="20" h="22">
                    <a:moveTo>
                      <a:pt x="20" y="22"/>
                    </a:moveTo>
                    <a:cubicBezTo>
                      <a:pt x="20" y="0"/>
                      <a:pt x="20" y="0"/>
                      <a:pt x="20" y="0"/>
                    </a:cubicBezTo>
                    <a:cubicBezTo>
                      <a:pt x="9" y="1"/>
                      <a:pt x="0" y="11"/>
                      <a:pt x="0" y="22"/>
                    </a:cubicBezTo>
                    <a:lnTo>
                      <a:pt x="2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39"/>
              <p:cNvSpPr>
                <a:spLocks/>
              </p:cNvSpPr>
              <p:nvPr/>
            </p:nvSpPr>
            <p:spPr bwMode="auto">
              <a:xfrm>
                <a:off x="3582" y="1831"/>
                <a:ext cx="50" cy="48"/>
              </a:xfrm>
              <a:custGeom>
                <a:avLst/>
                <a:gdLst>
                  <a:gd name="T0" fmla="*/ 0 w 21"/>
                  <a:gd name="T1" fmla="*/ 1 h 20"/>
                  <a:gd name="T2" fmla="*/ 21 w 21"/>
                  <a:gd name="T3" fmla="*/ 20 h 20"/>
                  <a:gd name="T4" fmla="*/ 21 w 21"/>
                  <a:gd name="T5" fmla="*/ 0 h 20"/>
                  <a:gd name="T6" fmla="*/ 0 w 21"/>
                  <a:gd name="T7" fmla="*/ 1 h 20"/>
                </a:gdLst>
                <a:ahLst/>
                <a:cxnLst>
                  <a:cxn ang="0">
                    <a:pos x="T0" y="T1"/>
                  </a:cxn>
                  <a:cxn ang="0">
                    <a:pos x="T2" y="T3"/>
                  </a:cxn>
                  <a:cxn ang="0">
                    <a:pos x="T4" y="T5"/>
                  </a:cxn>
                  <a:cxn ang="0">
                    <a:pos x="T6" y="T7"/>
                  </a:cxn>
                </a:cxnLst>
                <a:rect l="0" t="0" r="r" b="b"/>
                <a:pathLst>
                  <a:path w="21" h="20">
                    <a:moveTo>
                      <a:pt x="0" y="1"/>
                    </a:moveTo>
                    <a:cubicBezTo>
                      <a:pt x="2" y="11"/>
                      <a:pt x="10" y="19"/>
                      <a:pt x="21" y="20"/>
                    </a:cubicBezTo>
                    <a:cubicBezTo>
                      <a:pt x="21" y="0"/>
                      <a:pt x="21" y="0"/>
                      <a:pt x="2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0"/>
              <p:cNvSpPr>
                <a:spLocks/>
              </p:cNvSpPr>
              <p:nvPr/>
            </p:nvSpPr>
            <p:spPr bwMode="auto">
              <a:xfrm>
                <a:off x="3487" y="2004"/>
                <a:ext cx="24" cy="53"/>
              </a:xfrm>
              <a:custGeom>
                <a:avLst/>
                <a:gdLst>
                  <a:gd name="T0" fmla="*/ 0 w 10"/>
                  <a:gd name="T1" fmla="*/ 0 h 22"/>
                  <a:gd name="T2" fmla="*/ 0 w 10"/>
                  <a:gd name="T3" fmla="*/ 22 h 22"/>
                  <a:gd name="T4" fmla="*/ 10 w 10"/>
                  <a:gd name="T5" fmla="*/ 11 h 22"/>
                  <a:gd name="T6" fmla="*/ 0 w 10"/>
                  <a:gd name="T7" fmla="*/ 0 h 22"/>
                </a:gdLst>
                <a:ahLst/>
                <a:cxnLst>
                  <a:cxn ang="0">
                    <a:pos x="T0" y="T1"/>
                  </a:cxn>
                  <a:cxn ang="0">
                    <a:pos x="T2" y="T3"/>
                  </a:cxn>
                  <a:cxn ang="0">
                    <a:pos x="T4" y="T5"/>
                  </a:cxn>
                  <a:cxn ang="0">
                    <a:pos x="T6" y="T7"/>
                  </a:cxn>
                </a:cxnLst>
                <a:rect l="0" t="0" r="r" b="b"/>
                <a:pathLst>
                  <a:path w="10" h="22">
                    <a:moveTo>
                      <a:pt x="0" y="0"/>
                    </a:moveTo>
                    <a:cubicBezTo>
                      <a:pt x="0" y="22"/>
                      <a:pt x="0" y="22"/>
                      <a:pt x="0" y="22"/>
                    </a:cubicBezTo>
                    <a:cubicBezTo>
                      <a:pt x="6" y="22"/>
                      <a:pt x="10" y="17"/>
                      <a:pt x="10" y="11"/>
                    </a:cubicBezTo>
                    <a:cubicBezTo>
                      <a:pt x="10" y="5"/>
                      <a:pt x="6"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1"/>
              <p:cNvSpPr>
                <a:spLocks/>
              </p:cNvSpPr>
              <p:nvPr/>
            </p:nvSpPr>
            <p:spPr bwMode="auto">
              <a:xfrm>
                <a:off x="3459" y="2004"/>
                <a:ext cx="23" cy="27"/>
              </a:xfrm>
              <a:custGeom>
                <a:avLst/>
                <a:gdLst>
                  <a:gd name="T0" fmla="*/ 10 w 10"/>
                  <a:gd name="T1" fmla="*/ 11 h 11"/>
                  <a:gd name="T2" fmla="*/ 10 w 10"/>
                  <a:gd name="T3" fmla="*/ 0 h 11"/>
                  <a:gd name="T4" fmla="*/ 0 w 10"/>
                  <a:gd name="T5" fmla="*/ 11 h 11"/>
                  <a:gd name="T6" fmla="*/ 10 w 10"/>
                  <a:gd name="T7" fmla="*/ 11 h 11"/>
                </a:gdLst>
                <a:ahLst/>
                <a:cxnLst>
                  <a:cxn ang="0">
                    <a:pos x="T0" y="T1"/>
                  </a:cxn>
                  <a:cxn ang="0">
                    <a:pos x="T2" y="T3"/>
                  </a:cxn>
                  <a:cxn ang="0">
                    <a:pos x="T4" y="T5"/>
                  </a:cxn>
                  <a:cxn ang="0">
                    <a:pos x="T6" y="T7"/>
                  </a:cxn>
                </a:cxnLst>
                <a:rect l="0" t="0" r="r" b="b"/>
                <a:pathLst>
                  <a:path w="10" h="11">
                    <a:moveTo>
                      <a:pt x="10" y="11"/>
                    </a:moveTo>
                    <a:cubicBezTo>
                      <a:pt x="10" y="0"/>
                      <a:pt x="10" y="0"/>
                      <a:pt x="10" y="0"/>
                    </a:cubicBezTo>
                    <a:cubicBezTo>
                      <a:pt x="5" y="1"/>
                      <a:pt x="0" y="6"/>
                      <a:pt x="0" y="11"/>
                    </a:cubicBezTo>
                    <a:lnTo>
                      <a:pt x="1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2"/>
              <p:cNvSpPr>
                <a:spLocks/>
              </p:cNvSpPr>
              <p:nvPr/>
            </p:nvSpPr>
            <p:spPr bwMode="auto">
              <a:xfrm>
                <a:off x="3459" y="2035"/>
                <a:ext cx="26" cy="24"/>
              </a:xfrm>
              <a:custGeom>
                <a:avLst/>
                <a:gdLst>
                  <a:gd name="T0" fmla="*/ 0 w 11"/>
                  <a:gd name="T1" fmla="*/ 0 h 10"/>
                  <a:gd name="T2" fmla="*/ 11 w 11"/>
                  <a:gd name="T3" fmla="*/ 10 h 10"/>
                  <a:gd name="T4" fmla="*/ 10 w 11"/>
                  <a:gd name="T5" fmla="*/ 0 h 10"/>
                  <a:gd name="T6" fmla="*/ 0 w 11"/>
                  <a:gd name="T7" fmla="*/ 0 h 10"/>
                </a:gdLst>
                <a:ahLst/>
                <a:cxnLst>
                  <a:cxn ang="0">
                    <a:pos x="T0" y="T1"/>
                  </a:cxn>
                  <a:cxn ang="0">
                    <a:pos x="T2" y="T3"/>
                  </a:cxn>
                  <a:cxn ang="0">
                    <a:pos x="T4" y="T5"/>
                  </a:cxn>
                  <a:cxn ang="0">
                    <a:pos x="T6" y="T7"/>
                  </a:cxn>
                </a:cxnLst>
                <a:rect l="0" t="0" r="r" b="b"/>
                <a:pathLst>
                  <a:path w="11" h="10">
                    <a:moveTo>
                      <a:pt x="0" y="0"/>
                    </a:moveTo>
                    <a:cubicBezTo>
                      <a:pt x="1" y="5"/>
                      <a:pt x="5" y="9"/>
                      <a:pt x="11" y="10"/>
                    </a:cubicBezTo>
                    <a:cubicBezTo>
                      <a:pt x="10" y="0"/>
                      <a:pt x="10" y="0"/>
                      <a:pt x="1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3"/>
              <p:cNvSpPr>
                <a:spLocks/>
              </p:cNvSpPr>
              <p:nvPr/>
            </p:nvSpPr>
            <p:spPr bwMode="auto">
              <a:xfrm>
                <a:off x="3854" y="1402"/>
                <a:ext cx="14" cy="28"/>
              </a:xfrm>
              <a:custGeom>
                <a:avLst/>
                <a:gdLst>
                  <a:gd name="T0" fmla="*/ 6 w 6"/>
                  <a:gd name="T1" fmla="*/ 10 h 12"/>
                  <a:gd name="T2" fmla="*/ 4 w 6"/>
                  <a:gd name="T3" fmla="*/ 11 h 12"/>
                  <a:gd name="T4" fmla="*/ 2 w 6"/>
                  <a:gd name="T5" fmla="*/ 12 h 12"/>
                  <a:gd name="T6" fmla="*/ 1 w 6"/>
                  <a:gd name="T7" fmla="*/ 10 h 12"/>
                  <a:gd name="T8" fmla="*/ 0 w 6"/>
                  <a:gd name="T9" fmla="*/ 1 h 12"/>
                  <a:gd name="T10" fmla="*/ 2 w 6"/>
                  <a:gd name="T11" fmla="*/ 0 h 12"/>
                  <a:gd name="T12" fmla="*/ 4 w 6"/>
                  <a:gd name="T13" fmla="*/ 0 h 12"/>
                  <a:gd name="T14" fmla="*/ 5 w 6"/>
                  <a:gd name="T15" fmla="*/ 1 h 12"/>
                  <a:gd name="T16" fmla="*/ 6 w 6"/>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6" y="10"/>
                    </a:moveTo>
                    <a:cubicBezTo>
                      <a:pt x="6" y="11"/>
                      <a:pt x="5" y="11"/>
                      <a:pt x="4" y="11"/>
                    </a:cubicBezTo>
                    <a:cubicBezTo>
                      <a:pt x="2" y="12"/>
                      <a:pt x="2" y="12"/>
                      <a:pt x="2" y="12"/>
                    </a:cubicBezTo>
                    <a:cubicBezTo>
                      <a:pt x="1" y="12"/>
                      <a:pt x="1" y="11"/>
                      <a:pt x="1" y="10"/>
                    </a:cubicBezTo>
                    <a:cubicBezTo>
                      <a:pt x="0" y="1"/>
                      <a:pt x="0" y="1"/>
                      <a:pt x="0" y="1"/>
                    </a:cubicBezTo>
                    <a:cubicBezTo>
                      <a:pt x="0" y="1"/>
                      <a:pt x="1" y="0"/>
                      <a:pt x="2" y="0"/>
                    </a:cubicBezTo>
                    <a:cubicBezTo>
                      <a:pt x="4" y="0"/>
                      <a:pt x="4" y="0"/>
                      <a:pt x="4" y="0"/>
                    </a:cubicBezTo>
                    <a:cubicBezTo>
                      <a:pt x="5" y="0"/>
                      <a:pt x="5" y="0"/>
                      <a:pt x="5" y="1"/>
                    </a:cubicBezTo>
                    <a:lnTo>
                      <a:pt x="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4"/>
              <p:cNvSpPr>
                <a:spLocks/>
              </p:cNvSpPr>
              <p:nvPr/>
            </p:nvSpPr>
            <p:spPr bwMode="auto">
              <a:xfrm>
                <a:off x="3871" y="1392"/>
                <a:ext cx="14" cy="36"/>
              </a:xfrm>
              <a:custGeom>
                <a:avLst/>
                <a:gdLst>
                  <a:gd name="T0" fmla="*/ 6 w 6"/>
                  <a:gd name="T1" fmla="*/ 14 h 15"/>
                  <a:gd name="T2" fmla="*/ 4 w 6"/>
                  <a:gd name="T3" fmla="*/ 15 h 15"/>
                  <a:gd name="T4" fmla="*/ 2 w 6"/>
                  <a:gd name="T5" fmla="*/ 15 h 15"/>
                  <a:gd name="T6" fmla="*/ 1 w 6"/>
                  <a:gd name="T7" fmla="*/ 14 h 15"/>
                  <a:gd name="T8" fmla="*/ 0 w 6"/>
                  <a:gd name="T9" fmla="*/ 2 h 15"/>
                  <a:gd name="T10" fmla="*/ 2 w 6"/>
                  <a:gd name="T11" fmla="*/ 0 h 15"/>
                  <a:gd name="T12" fmla="*/ 4 w 6"/>
                  <a:gd name="T13" fmla="*/ 0 h 15"/>
                  <a:gd name="T14" fmla="*/ 6 w 6"/>
                  <a:gd name="T15" fmla="*/ 2 h 15"/>
                  <a:gd name="T16" fmla="*/ 6 w 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14"/>
                    </a:moveTo>
                    <a:cubicBezTo>
                      <a:pt x="6" y="15"/>
                      <a:pt x="5" y="15"/>
                      <a:pt x="4" y="15"/>
                    </a:cubicBezTo>
                    <a:cubicBezTo>
                      <a:pt x="2" y="15"/>
                      <a:pt x="2" y="15"/>
                      <a:pt x="2" y="15"/>
                    </a:cubicBezTo>
                    <a:cubicBezTo>
                      <a:pt x="2" y="15"/>
                      <a:pt x="1" y="15"/>
                      <a:pt x="1" y="14"/>
                    </a:cubicBezTo>
                    <a:cubicBezTo>
                      <a:pt x="0" y="2"/>
                      <a:pt x="0" y="2"/>
                      <a:pt x="0" y="2"/>
                    </a:cubicBezTo>
                    <a:cubicBezTo>
                      <a:pt x="0" y="1"/>
                      <a:pt x="1" y="0"/>
                      <a:pt x="2" y="0"/>
                    </a:cubicBezTo>
                    <a:cubicBezTo>
                      <a:pt x="4" y="0"/>
                      <a:pt x="4" y="0"/>
                      <a:pt x="4" y="0"/>
                    </a:cubicBezTo>
                    <a:cubicBezTo>
                      <a:pt x="5" y="0"/>
                      <a:pt x="6" y="1"/>
                      <a:pt x="6" y="2"/>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5"/>
              <p:cNvSpPr>
                <a:spLocks/>
              </p:cNvSpPr>
              <p:nvPr/>
            </p:nvSpPr>
            <p:spPr bwMode="auto">
              <a:xfrm>
                <a:off x="3890" y="1371"/>
                <a:ext cx="12" cy="57"/>
              </a:xfrm>
              <a:custGeom>
                <a:avLst/>
                <a:gdLst>
                  <a:gd name="T0" fmla="*/ 5 w 5"/>
                  <a:gd name="T1" fmla="*/ 23 h 24"/>
                  <a:gd name="T2" fmla="*/ 3 w 5"/>
                  <a:gd name="T3" fmla="*/ 24 h 24"/>
                  <a:gd name="T4" fmla="*/ 2 w 5"/>
                  <a:gd name="T5" fmla="*/ 24 h 24"/>
                  <a:gd name="T6" fmla="*/ 0 w 5"/>
                  <a:gd name="T7" fmla="*/ 23 h 24"/>
                  <a:gd name="T8" fmla="*/ 0 w 5"/>
                  <a:gd name="T9" fmla="*/ 1 h 24"/>
                  <a:gd name="T10" fmla="*/ 1 w 5"/>
                  <a:gd name="T11" fmla="*/ 0 h 24"/>
                  <a:gd name="T12" fmla="*/ 3 w 5"/>
                  <a:gd name="T13" fmla="*/ 0 h 24"/>
                  <a:gd name="T14" fmla="*/ 5 w 5"/>
                  <a:gd name="T15" fmla="*/ 1 h 24"/>
                  <a:gd name="T16" fmla="*/ 5 w 5"/>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4">
                    <a:moveTo>
                      <a:pt x="5" y="23"/>
                    </a:moveTo>
                    <a:cubicBezTo>
                      <a:pt x="5" y="23"/>
                      <a:pt x="4" y="24"/>
                      <a:pt x="3" y="24"/>
                    </a:cubicBezTo>
                    <a:cubicBezTo>
                      <a:pt x="2" y="24"/>
                      <a:pt x="2" y="24"/>
                      <a:pt x="2" y="24"/>
                    </a:cubicBezTo>
                    <a:cubicBezTo>
                      <a:pt x="1" y="24"/>
                      <a:pt x="0" y="24"/>
                      <a:pt x="0" y="23"/>
                    </a:cubicBezTo>
                    <a:cubicBezTo>
                      <a:pt x="0" y="1"/>
                      <a:pt x="0" y="1"/>
                      <a:pt x="0" y="1"/>
                    </a:cubicBezTo>
                    <a:cubicBezTo>
                      <a:pt x="0" y="0"/>
                      <a:pt x="0" y="0"/>
                      <a:pt x="1" y="0"/>
                    </a:cubicBezTo>
                    <a:cubicBezTo>
                      <a:pt x="3" y="0"/>
                      <a:pt x="3" y="0"/>
                      <a:pt x="3" y="0"/>
                    </a:cubicBezTo>
                    <a:cubicBezTo>
                      <a:pt x="4" y="0"/>
                      <a:pt x="5" y="0"/>
                      <a:pt x="5" y="1"/>
                    </a:cubicBezTo>
                    <a:lnTo>
                      <a:pt x="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6"/>
              <p:cNvSpPr>
                <a:spLocks/>
              </p:cNvSpPr>
              <p:nvPr/>
            </p:nvSpPr>
            <p:spPr bwMode="auto">
              <a:xfrm>
                <a:off x="3852" y="1433"/>
                <a:ext cx="69" cy="11"/>
              </a:xfrm>
              <a:custGeom>
                <a:avLst/>
                <a:gdLst>
                  <a:gd name="T0" fmla="*/ 2 w 29"/>
                  <a:gd name="T1" fmla="*/ 5 h 5"/>
                  <a:gd name="T2" fmla="*/ 1 w 29"/>
                  <a:gd name="T3" fmla="*/ 4 h 5"/>
                  <a:gd name="T4" fmla="*/ 0 w 29"/>
                  <a:gd name="T5" fmla="*/ 2 h 5"/>
                  <a:gd name="T6" fmla="*/ 2 w 29"/>
                  <a:gd name="T7" fmla="*/ 1 h 5"/>
                  <a:gd name="T8" fmla="*/ 27 w 29"/>
                  <a:gd name="T9" fmla="*/ 0 h 5"/>
                  <a:gd name="T10" fmla="*/ 29 w 29"/>
                  <a:gd name="T11" fmla="*/ 2 h 5"/>
                  <a:gd name="T12" fmla="*/ 29 w 29"/>
                  <a:gd name="T13" fmla="*/ 3 h 5"/>
                  <a:gd name="T14" fmla="*/ 28 w 29"/>
                  <a:gd name="T15" fmla="*/ 5 h 5"/>
                  <a:gd name="T16" fmla="*/ 2 w 2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
                    <a:moveTo>
                      <a:pt x="2" y="5"/>
                    </a:moveTo>
                    <a:cubicBezTo>
                      <a:pt x="1" y="5"/>
                      <a:pt x="1" y="5"/>
                      <a:pt x="1" y="4"/>
                    </a:cubicBezTo>
                    <a:cubicBezTo>
                      <a:pt x="0" y="2"/>
                      <a:pt x="0" y="2"/>
                      <a:pt x="0" y="2"/>
                    </a:cubicBezTo>
                    <a:cubicBezTo>
                      <a:pt x="0" y="1"/>
                      <a:pt x="1" y="1"/>
                      <a:pt x="2" y="1"/>
                    </a:cubicBezTo>
                    <a:cubicBezTo>
                      <a:pt x="27" y="0"/>
                      <a:pt x="27" y="0"/>
                      <a:pt x="27" y="0"/>
                    </a:cubicBezTo>
                    <a:cubicBezTo>
                      <a:pt x="28" y="0"/>
                      <a:pt x="29" y="1"/>
                      <a:pt x="29" y="2"/>
                    </a:cubicBezTo>
                    <a:cubicBezTo>
                      <a:pt x="29" y="3"/>
                      <a:pt x="29" y="3"/>
                      <a:pt x="29" y="3"/>
                    </a:cubicBezTo>
                    <a:cubicBezTo>
                      <a:pt x="29" y="4"/>
                      <a:pt x="28" y="5"/>
                      <a:pt x="28" y="5"/>
                    </a:cubicBez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7"/>
              <p:cNvSpPr>
                <a:spLocks/>
              </p:cNvSpPr>
              <p:nvPr/>
            </p:nvSpPr>
            <p:spPr bwMode="auto">
              <a:xfrm>
                <a:off x="3904" y="1380"/>
                <a:ext cx="14" cy="48"/>
              </a:xfrm>
              <a:custGeom>
                <a:avLst/>
                <a:gdLst>
                  <a:gd name="T0" fmla="*/ 6 w 6"/>
                  <a:gd name="T1" fmla="*/ 18 h 20"/>
                  <a:gd name="T2" fmla="*/ 4 w 6"/>
                  <a:gd name="T3" fmla="*/ 20 h 20"/>
                  <a:gd name="T4" fmla="*/ 2 w 6"/>
                  <a:gd name="T5" fmla="*/ 20 h 20"/>
                  <a:gd name="T6" fmla="*/ 1 w 6"/>
                  <a:gd name="T7" fmla="*/ 18 h 20"/>
                  <a:gd name="T8" fmla="*/ 0 w 6"/>
                  <a:gd name="T9" fmla="*/ 2 h 20"/>
                  <a:gd name="T10" fmla="*/ 2 w 6"/>
                  <a:gd name="T11" fmla="*/ 0 h 20"/>
                  <a:gd name="T12" fmla="*/ 4 w 6"/>
                  <a:gd name="T13" fmla="*/ 0 h 20"/>
                  <a:gd name="T14" fmla="*/ 5 w 6"/>
                  <a:gd name="T15" fmla="*/ 2 h 20"/>
                  <a:gd name="T16" fmla="*/ 6 w 6"/>
                  <a:gd name="T1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0">
                    <a:moveTo>
                      <a:pt x="6" y="18"/>
                    </a:moveTo>
                    <a:cubicBezTo>
                      <a:pt x="6" y="19"/>
                      <a:pt x="5" y="20"/>
                      <a:pt x="4" y="20"/>
                    </a:cubicBezTo>
                    <a:cubicBezTo>
                      <a:pt x="2" y="20"/>
                      <a:pt x="2" y="20"/>
                      <a:pt x="2" y="20"/>
                    </a:cubicBezTo>
                    <a:cubicBezTo>
                      <a:pt x="1" y="20"/>
                      <a:pt x="1" y="19"/>
                      <a:pt x="1" y="18"/>
                    </a:cubicBezTo>
                    <a:cubicBezTo>
                      <a:pt x="0" y="2"/>
                      <a:pt x="0" y="2"/>
                      <a:pt x="0" y="2"/>
                    </a:cubicBezTo>
                    <a:cubicBezTo>
                      <a:pt x="0" y="1"/>
                      <a:pt x="1" y="0"/>
                      <a:pt x="2" y="0"/>
                    </a:cubicBezTo>
                    <a:cubicBezTo>
                      <a:pt x="4" y="0"/>
                      <a:pt x="4" y="0"/>
                      <a:pt x="4" y="0"/>
                    </a:cubicBezTo>
                    <a:cubicBezTo>
                      <a:pt x="5" y="0"/>
                      <a:pt x="5" y="1"/>
                      <a:pt x="5" y="2"/>
                    </a:cubicBezTo>
                    <a:lnTo>
                      <a:pt x="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8"/>
              <p:cNvSpPr>
                <a:spLocks/>
              </p:cNvSpPr>
              <p:nvPr/>
            </p:nvSpPr>
            <p:spPr bwMode="auto">
              <a:xfrm>
                <a:off x="3693" y="2220"/>
                <a:ext cx="12" cy="24"/>
              </a:xfrm>
              <a:custGeom>
                <a:avLst/>
                <a:gdLst>
                  <a:gd name="T0" fmla="*/ 5 w 5"/>
                  <a:gd name="T1" fmla="*/ 9 h 10"/>
                  <a:gd name="T2" fmla="*/ 4 w 5"/>
                  <a:gd name="T3" fmla="*/ 10 h 10"/>
                  <a:gd name="T4" fmla="*/ 2 w 5"/>
                  <a:gd name="T5" fmla="*/ 10 h 10"/>
                  <a:gd name="T6" fmla="*/ 1 w 5"/>
                  <a:gd name="T7" fmla="*/ 9 h 10"/>
                  <a:gd name="T8" fmla="*/ 0 w 5"/>
                  <a:gd name="T9" fmla="*/ 1 h 10"/>
                  <a:gd name="T10" fmla="*/ 2 w 5"/>
                  <a:gd name="T11" fmla="*/ 0 h 10"/>
                  <a:gd name="T12" fmla="*/ 3 w 5"/>
                  <a:gd name="T13" fmla="*/ 0 h 10"/>
                  <a:gd name="T14" fmla="*/ 5 w 5"/>
                  <a:gd name="T15" fmla="*/ 1 h 10"/>
                  <a:gd name="T16" fmla="*/ 5 w 5"/>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9"/>
                    </a:moveTo>
                    <a:cubicBezTo>
                      <a:pt x="5" y="10"/>
                      <a:pt x="4" y="10"/>
                      <a:pt x="4" y="10"/>
                    </a:cubicBezTo>
                    <a:cubicBezTo>
                      <a:pt x="2" y="10"/>
                      <a:pt x="2" y="10"/>
                      <a:pt x="2" y="10"/>
                    </a:cubicBezTo>
                    <a:cubicBezTo>
                      <a:pt x="1" y="10"/>
                      <a:pt x="1" y="10"/>
                      <a:pt x="1" y="9"/>
                    </a:cubicBezTo>
                    <a:cubicBezTo>
                      <a:pt x="0" y="1"/>
                      <a:pt x="0" y="1"/>
                      <a:pt x="0" y="1"/>
                    </a:cubicBezTo>
                    <a:cubicBezTo>
                      <a:pt x="0" y="1"/>
                      <a:pt x="1" y="0"/>
                      <a:pt x="2" y="0"/>
                    </a:cubicBezTo>
                    <a:cubicBezTo>
                      <a:pt x="3" y="0"/>
                      <a:pt x="3" y="0"/>
                      <a:pt x="3" y="0"/>
                    </a:cubicBezTo>
                    <a:cubicBezTo>
                      <a:pt x="4" y="0"/>
                      <a:pt x="5" y="1"/>
                      <a:pt x="5" y="1"/>
                    </a:cubicBez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9"/>
              <p:cNvSpPr>
                <a:spLocks/>
              </p:cNvSpPr>
              <p:nvPr/>
            </p:nvSpPr>
            <p:spPr bwMode="auto">
              <a:xfrm>
                <a:off x="3710" y="2213"/>
                <a:ext cx="9" cy="31"/>
              </a:xfrm>
              <a:custGeom>
                <a:avLst/>
                <a:gdLst>
                  <a:gd name="T0" fmla="*/ 4 w 4"/>
                  <a:gd name="T1" fmla="*/ 12 h 13"/>
                  <a:gd name="T2" fmla="*/ 3 w 4"/>
                  <a:gd name="T3" fmla="*/ 13 h 13"/>
                  <a:gd name="T4" fmla="*/ 1 w 4"/>
                  <a:gd name="T5" fmla="*/ 13 h 13"/>
                  <a:gd name="T6" fmla="*/ 0 w 4"/>
                  <a:gd name="T7" fmla="*/ 12 h 13"/>
                  <a:gd name="T8" fmla="*/ 0 w 4"/>
                  <a:gd name="T9" fmla="*/ 1 h 13"/>
                  <a:gd name="T10" fmla="*/ 1 w 4"/>
                  <a:gd name="T11" fmla="*/ 0 h 13"/>
                  <a:gd name="T12" fmla="*/ 3 w 4"/>
                  <a:gd name="T13" fmla="*/ 0 h 13"/>
                  <a:gd name="T14" fmla="*/ 4 w 4"/>
                  <a:gd name="T15" fmla="*/ 1 h 13"/>
                  <a:gd name="T16" fmla="*/ 4 w 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2"/>
                    </a:moveTo>
                    <a:cubicBezTo>
                      <a:pt x="4" y="12"/>
                      <a:pt x="4" y="13"/>
                      <a:pt x="3" y="13"/>
                    </a:cubicBezTo>
                    <a:cubicBezTo>
                      <a:pt x="1" y="13"/>
                      <a:pt x="1" y="13"/>
                      <a:pt x="1" y="13"/>
                    </a:cubicBezTo>
                    <a:cubicBezTo>
                      <a:pt x="0" y="13"/>
                      <a:pt x="0" y="13"/>
                      <a:pt x="0" y="12"/>
                    </a:cubicBezTo>
                    <a:cubicBezTo>
                      <a:pt x="0" y="1"/>
                      <a:pt x="0" y="1"/>
                      <a:pt x="0" y="1"/>
                    </a:cubicBezTo>
                    <a:cubicBezTo>
                      <a:pt x="0" y="1"/>
                      <a:pt x="0" y="0"/>
                      <a:pt x="1" y="0"/>
                    </a:cubicBezTo>
                    <a:cubicBezTo>
                      <a:pt x="3" y="0"/>
                      <a:pt x="3" y="0"/>
                      <a:pt x="3" y="0"/>
                    </a:cubicBezTo>
                    <a:cubicBezTo>
                      <a:pt x="3" y="0"/>
                      <a:pt x="4" y="1"/>
                      <a:pt x="4" y="1"/>
                    </a:cubicBez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0"/>
              <p:cNvSpPr>
                <a:spLocks/>
              </p:cNvSpPr>
              <p:nvPr/>
            </p:nvSpPr>
            <p:spPr bwMode="auto">
              <a:xfrm>
                <a:off x="3724" y="2204"/>
                <a:ext cx="12" cy="40"/>
              </a:xfrm>
              <a:custGeom>
                <a:avLst/>
                <a:gdLst>
                  <a:gd name="T0" fmla="*/ 5 w 5"/>
                  <a:gd name="T1" fmla="*/ 16 h 17"/>
                  <a:gd name="T2" fmla="*/ 3 w 5"/>
                  <a:gd name="T3" fmla="*/ 17 h 17"/>
                  <a:gd name="T4" fmla="*/ 2 w 5"/>
                  <a:gd name="T5" fmla="*/ 17 h 17"/>
                  <a:gd name="T6" fmla="*/ 0 w 5"/>
                  <a:gd name="T7" fmla="*/ 16 h 17"/>
                  <a:gd name="T8" fmla="*/ 0 w 5"/>
                  <a:gd name="T9" fmla="*/ 2 h 17"/>
                  <a:gd name="T10" fmla="*/ 1 w 5"/>
                  <a:gd name="T11" fmla="*/ 0 h 17"/>
                  <a:gd name="T12" fmla="*/ 3 w 5"/>
                  <a:gd name="T13" fmla="*/ 0 h 17"/>
                  <a:gd name="T14" fmla="*/ 4 w 5"/>
                  <a:gd name="T15" fmla="*/ 2 h 17"/>
                  <a:gd name="T16" fmla="*/ 5 w 5"/>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7">
                    <a:moveTo>
                      <a:pt x="5" y="16"/>
                    </a:moveTo>
                    <a:cubicBezTo>
                      <a:pt x="5" y="16"/>
                      <a:pt x="4" y="17"/>
                      <a:pt x="3" y="17"/>
                    </a:cubicBezTo>
                    <a:cubicBezTo>
                      <a:pt x="2" y="17"/>
                      <a:pt x="2" y="17"/>
                      <a:pt x="2" y="17"/>
                    </a:cubicBezTo>
                    <a:cubicBezTo>
                      <a:pt x="1" y="17"/>
                      <a:pt x="0" y="16"/>
                      <a:pt x="0" y="16"/>
                    </a:cubicBezTo>
                    <a:cubicBezTo>
                      <a:pt x="0" y="2"/>
                      <a:pt x="0" y="2"/>
                      <a:pt x="0" y="2"/>
                    </a:cubicBezTo>
                    <a:cubicBezTo>
                      <a:pt x="0" y="1"/>
                      <a:pt x="0" y="0"/>
                      <a:pt x="1" y="0"/>
                    </a:cubicBezTo>
                    <a:cubicBezTo>
                      <a:pt x="3" y="0"/>
                      <a:pt x="3" y="0"/>
                      <a:pt x="3" y="0"/>
                    </a:cubicBezTo>
                    <a:cubicBezTo>
                      <a:pt x="4" y="0"/>
                      <a:pt x="4" y="1"/>
                      <a:pt x="4" y="2"/>
                    </a:cubicBezTo>
                    <a:lnTo>
                      <a:pt x="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1"/>
              <p:cNvSpPr>
                <a:spLocks/>
              </p:cNvSpPr>
              <p:nvPr/>
            </p:nvSpPr>
            <p:spPr bwMode="auto">
              <a:xfrm>
                <a:off x="3693" y="2249"/>
                <a:ext cx="59" cy="9"/>
              </a:xfrm>
              <a:custGeom>
                <a:avLst/>
                <a:gdLst>
                  <a:gd name="T0" fmla="*/ 1 w 25"/>
                  <a:gd name="T1" fmla="*/ 4 h 4"/>
                  <a:gd name="T2" fmla="*/ 0 w 25"/>
                  <a:gd name="T3" fmla="*/ 3 h 4"/>
                  <a:gd name="T4" fmla="*/ 0 w 25"/>
                  <a:gd name="T5" fmla="*/ 2 h 4"/>
                  <a:gd name="T6" fmla="*/ 1 w 25"/>
                  <a:gd name="T7" fmla="*/ 0 h 4"/>
                  <a:gd name="T8" fmla="*/ 23 w 25"/>
                  <a:gd name="T9" fmla="*/ 0 h 4"/>
                  <a:gd name="T10" fmla="*/ 25 w 25"/>
                  <a:gd name="T11" fmla="*/ 1 h 4"/>
                  <a:gd name="T12" fmla="*/ 25 w 25"/>
                  <a:gd name="T13" fmla="*/ 2 h 4"/>
                  <a:gd name="T14" fmla="*/ 23 w 25"/>
                  <a:gd name="T15" fmla="*/ 4 h 4"/>
                  <a:gd name="T16" fmla="*/ 1 w 2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1" y="4"/>
                    </a:moveTo>
                    <a:cubicBezTo>
                      <a:pt x="0" y="4"/>
                      <a:pt x="0" y="4"/>
                      <a:pt x="0" y="3"/>
                    </a:cubicBezTo>
                    <a:cubicBezTo>
                      <a:pt x="0" y="2"/>
                      <a:pt x="0" y="2"/>
                      <a:pt x="0" y="2"/>
                    </a:cubicBezTo>
                    <a:cubicBezTo>
                      <a:pt x="0" y="1"/>
                      <a:pt x="0" y="0"/>
                      <a:pt x="1" y="0"/>
                    </a:cubicBezTo>
                    <a:cubicBezTo>
                      <a:pt x="23" y="0"/>
                      <a:pt x="23" y="0"/>
                      <a:pt x="23" y="0"/>
                    </a:cubicBezTo>
                    <a:cubicBezTo>
                      <a:pt x="24" y="0"/>
                      <a:pt x="25" y="0"/>
                      <a:pt x="25" y="1"/>
                    </a:cubicBezTo>
                    <a:cubicBezTo>
                      <a:pt x="25" y="2"/>
                      <a:pt x="25" y="2"/>
                      <a:pt x="25" y="2"/>
                    </a:cubicBezTo>
                    <a:cubicBezTo>
                      <a:pt x="25" y="3"/>
                      <a:pt x="24" y="4"/>
                      <a:pt x="23" y="4"/>
                    </a:cubicBez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2"/>
              <p:cNvSpPr>
                <a:spLocks/>
              </p:cNvSpPr>
              <p:nvPr/>
            </p:nvSpPr>
            <p:spPr bwMode="auto">
              <a:xfrm>
                <a:off x="3738" y="2213"/>
                <a:ext cx="10" cy="31"/>
              </a:xfrm>
              <a:custGeom>
                <a:avLst/>
                <a:gdLst>
                  <a:gd name="T0" fmla="*/ 4 w 4"/>
                  <a:gd name="T1" fmla="*/ 11 h 13"/>
                  <a:gd name="T2" fmla="*/ 3 w 4"/>
                  <a:gd name="T3" fmla="*/ 13 h 13"/>
                  <a:gd name="T4" fmla="*/ 2 w 4"/>
                  <a:gd name="T5" fmla="*/ 13 h 13"/>
                  <a:gd name="T6" fmla="*/ 0 w 4"/>
                  <a:gd name="T7" fmla="*/ 11 h 13"/>
                  <a:gd name="T8" fmla="*/ 0 w 4"/>
                  <a:gd name="T9" fmla="*/ 1 h 13"/>
                  <a:gd name="T10" fmla="*/ 1 w 4"/>
                  <a:gd name="T11" fmla="*/ 0 h 13"/>
                  <a:gd name="T12" fmla="*/ 3 w 4"/>
                  <a:gd name="T13" fmla="*/ 0 h 13"/>
                  <a:gd name="T14" fmla="*/ 4 w 4"/>
                  <a:gd name="T15" fmla="*/ 1 h 13"/>
                  <a:gd name="T16" fmla="*/ 4 w 4"/>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1"/>
                    </a:moveTo>
                    <a:cubicBezTo>
                      <a:pt x="4" y="12"/>
                      <a:pt x="4" y="13"/>
                      <a:pt x="3" y="13"/>
                    </a:cubicBezTo>
                    <a:cubicBezTo>
                      <a:pt x="2" y="13"/>
                      <a:pt x="2" y="13"/>
                      <a:pt x="2" y="13"/>
                    </a:cubicBezTo>
                    <a:cubicBezTo>
                      <a:pt x="1" y="13"/>
                      <a:pt x="0" y="12"/>
                      <a:pt x="0" y="11"/>
                    </a:cubicBezTo>
                    <a:cubicBezTo>
                      <a:pt x="0" y="1"/>
                      <a:pt x="0" y="1"/>
                      <a:pt x="0" y="1"/>
                    </a:cubicBezTo>
                    <a:cubicBezTo>
                      <a:pt x="0" y="0"/>
                      <a:pt x="0" y="0"/>
                      <a:pt x="1" y="0"/>
                    </a:cubicBezTo>
                    <a:cubicBezTo>
                      <a:pt x="3" y="0"/>
                      <a:pt x="3" y="0"/>
                      <a:pt x="3" y="0"/>
                    </a:cubicBezTo>
                    <a:cubicBezTo>
                      <a:pt x="4" y="0"/>
                      <a:pt x="4" y="0"/>
                      <a:pt x="4" y="1"/>
                    </a:cubicBezTo>
                    <a:lnTo>
                      <a:pt x="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3"/>
              <p:cNvSpPr>
                <a:spLocks/>
              </p:cNvSpPr>
              <p:nvPr/>
            </p:nvSpPr>
            <p:spPr bwMode="auto">
              <a:xfrm>
                <a:off x="3712" y="1608"/>
                <a:ext cx="10" cy="21"/>
              </a:xfrm>
              <a:custGeom>
                <a:avLst/>
                <a:gdLst>
                  <a:gd name="T0" fmla="*/ 3 w 4"/>
                  <a:gd name="T1" fmla="*/ 8 h 9"/>
                  <a:gd name="T2" fmla="*/ 2 w 4"/>
                  <a:gd name="T3" fmla="*/ 9 h 9"/>
                  <a:gd name="T4" fmla="*/ 1 w 4"/>
                  <a:gd name="T5" fmla="*/ 9 h 9"/>
                  <a:gd name="T6" fmla="*/ 0 w 4"/>
                  <a:gd name="T7" fmla="*/ 8 h 9"/>
                  <a:gd name="T8" fmla="*/ 0 w 4"/>
                  <a:gd name="T9" fmla="*/ 2 h 9"/>
                  <a:gd name="T10" fmla="*/ 1 w 4"/>
                  <a:gd name="T11" fmla="*/ 0 h 9"/>
                  <a:gd name="T12" fmla="*/ 3 w 4"/>
                  <a:gd name="T13" fmla="*/ 1 h 9"/>
                  <a:gd name="T14" fmla="*/ 4 w 4"/>
                  <a:gd name="T15" fmla="*/ 2 h 9"/>
                  <a:gd name="T16" fmla="*/ 3 w 4"/>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9">
                    <a:moveTo>
                      <a:pt x="3" y="8"/>
                    </a:moveTo>
                    <a:cubicBezTo>
                      <a:pt x="3" y="9"/>
                      <a:pt x="3" y="9"/>
                      <a:pt x="2" y="9"/>
                    </a:cubicBezTo>
                    <a:cubicBezTo>
                      <a:pt x="1" y="9"/>
                      <a:pt x="1" y="9"/>
                      <a:pt x="1" y="9"/>
                    </a:cubicBezTo>
                    <a:cubicBezTo>
                      <a:pt x="0" y="9"/>
                      <a:pt x="0" y="8"/>
                      <a:pt x="0" y="8"/>
                    </a:cubicBezTo>
                    <a:cubicBezTo>
                      <a:pt x="0" y="2"/>
                      <a:pt x="0" y="2"/>
                      <a:pt x="0" y="2"/>
                    </a:cubicBezTo>
                    <a:cubicBezTo>
                      <a:pt x="0" y="1"/>
                      <a:pt x="1" y="0"/>
                      <a:pt x="1" y="0"/>
                    </a:cubicBezTo>
                    <a:cubicBezTo>
                      <a:pt x="3" y="1"/>
                      <a:pt x="3" y="1"/>
                      <a:pt x="3" y="1"/>
                    </a:cubicBezTo>
                    <a:cubicBezTo>
                      <a:pt x="3" y="1"/>
                      <a:pt x="4" y="1"/>
                      <a:pt x="4" y="2"/>
                    </a:cubicBez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4"/>
              <p:cNvSpPr>
                <a:spLocks/>
              </p:cNvSpPr>
              <p:nvPr/>
            </p:nvSpPr>
            <p:spPr bwMode="auto">
              <a:xfrm>
                <a:off x="3724" y="1603"/>
                <a:ext cx="9" cy="26"/>
              </a:xfrm>
              <a:custGeom>
                <a:avLst/>
                <a:gdLst>
                  <a:gd name="T0" fmla="*/ 4 w 4"/>
                  <a:gd name="T1" fmla="*/ 10 h 11"/>
                  <a:gd name="T2" fmla="*/ 2 w 4"/>
                  <a:gd name="T3" fmla="*/ 11 h 11"/>
                  <a:gd name="T4" fmla="*/ 1 w 4"/>
                  <a:gd name="T5" fmla="*/ 11 h 11"/>
                  <a:gd name="T6" fmla="*/ 0 w 4"/>
                  <a:gd name="T7" fmla="*/ 10 h 11"/>
                  <a:gd name="T8" fmla="*/ 0 w 4"/>
                  <a:gd name="T9" fmla="*/ 2 h 11"/>
                  <a:gd name="T10" fmla="*/ 2 w 4"/>
                  <a:gd name="T11" fmla="*/ 0 h 11"/>
                  <a:gd name="T12" fmla="*/ 3 w 4"/>
                  <a:gd name="T13" fmla="*/ 0 h 11"/>
                  <a:gd name="T14" fmla="*/ 4 w 4"/>
                  <a:gd name="T15" fmla="*/ 2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2" y="11"/>
                    </a:cubicBezTo>
                    <a:cubicBezTo>
                      <a:pt x="1" y="11"/>
                      <a:pt x="1" y="11"/>
                      <a:pt x="1" y="11"/>
                    </a:cubicBezTo>
                    <a:cubicBezTo>
                      <a:pt x="0" y="11"/>
                      <a:pt x="0" y="11"/>
                      <a:pt x="0" y="10"/>
                    </a:cubicBezTo>
                    <a:cubicBezTo>
                      <a:pt x="0" y="2"/>
                      <a:pt x="0" y="2"/>
                      <a:pt x="0" y="2"/>
                    </a:cubicBezTo>
                    <a:cubicBezTo>
                      <a:pt x="1" y="1"/>
                      <a:pt x="1" y="0"/>
                      <a:pt x="2" y="0"/>
                    </a:cubicBezTo>
                    <a:cubicBezTo>
                      <a:pt x="3" y="0"/>
                      <a:pt x="3" y="0"/>
                      <a:pt x="3" y="0"/>
                    </a:cubicBezTo>
                    <a:cubicBezTo>
                      <a:pt x="4" y="1"/>
                      <a:pt x="4" y="1"/>
                      <a:pt x="4" y="2"/>
                    </a:cubicBez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5"/>
              <p:cNvSpPr>
                <a:spLocks/>
              </p:cNvSpPr>
              <p:nvPr/>
            </p:nvSpPr>
            <p:spPr bwMode="auto">
              <a:xfrm>
                <a:off x="3736" y="1599"/>
                <a:ext cx="12" cy="33"/>
              </a:xfrm>
              <a:custGeom>
                <a:avLst/>
                <a:gdLst>
                  <a:gd name="T0" fmla="*/ 4 w 5"/>
                  <a:gd name="T1" fmla="*/ 13 h 14"/>
                  <a:gd name="T2" fmla="*/ 3 w 5"/>
                  <a:gd name="T3" fmla="*/ 14 h 14"/>
                  <a:gd name="T4" fmla="*/ 1 w 5"/>
                  <a:gd name="T5" fmla="*/ 14 h 14"/>
                  <a:gd name="T6" fmla="*/ 0 w 5"/>
                  <a:gd name="T7" fmla="*/ 12 h 14"/>
                  <a:gd name="T8" fmla="*/ 1 w 5"/>
                  <a:gd name="T9" fmla="*/ 1 h 14"/>
                  <a:gd name="T10" fmla="*/ 2 w 5"/>
                  <a:gd name="T11" fmla="*/ 0 h 14"/>
                  <a:gd name="T12" fmla="*/ 3 w 5"/>
                  <a:gd name="T13" fmla="*/ 0 h 14"/>
                  <a:gd name="T14" fmla="*/ 5 w 5"/>
                  <a:gd name="T15" fmla="*/ 1 h 14"/>
                  <a:gd name="T16" fmla="*/ 4 w 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4" y="13"/>
                    </a:moveTo>
                    <a:cubicBezTo>
                      <a:pt x="4" y="13"/>
                      <a:pt x="3" y="14"/>
                      <a:pt x="3" y="14"/>
                    </a:cubicBezTo>
                    <a:cubicBezTo>
                      <a:pt x="1" y="14"/>
                      <a:pt x="1" y="14"/>
                      <a:pt x="1" y="14"/>
                    </a:cubicBezTo>
                    <a:cubicBezTo>
                      <a:pt x="1" y="14"/>
                      <a:pt x="0" y="13"/>
                      <a:pt x="0" y="12"/>
                    </a:cubicBezTo>
                    <a:cubicBezTo>
                      <a:pt x="1" y="1"/>
                      <a:pt x="1" y="1"/>
                      <a:pt x="1" y="1"/>
                    </a:cubicBezTo>
                    <a:cubicBezTo>
                      <a:pt x="1" y="0"/>
                      <a:pt x="2" y="0"/>
                      <a:pt x="2" y="0"/>
                    </a:cubicBezTo>
                    <a:cubicBezTo>
                      <a:pt x="3" y="0"/>
                      <a:pt x="3" y="0"/>
                      <a:pt x="3" y="0"/>
                    </a:cubicBezTo>
                    <a:cubicBezTo>
                      <a:pt x="4" y="0"/>
                      <a:pt x="5" y="0"/>
                      <a:pt x="5" y="1"/>
                    </a:cubicBez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6"/>
              <p:cNvSpPr>
                <a:spLocks/>
              </p:cNvSpPr>
              <p:nvPr/>
            </p:nvSpPr>
            <p:spPr bwMode="auto">
              <a:xfrm>
                <a:off x="3707" y="1632"/>
                <a:ext cx="50" cy="12"/>
              </a:xfrm>
              <a:custGeom>
                <a:avLst/>
                <a:gdLst>
                  <a:gd name="T0" fmla="*/ 2 w 21"/>
                  <a:gd name="T1" fmla="*/ 4 h 5"/>
                  <a:gd name="T2" fmla="*/ 1 w 21"/>
                  <a:gd name="T3" fmla="*/ 3 h 5"/>
                  <a:gd name="T4" fmla="*/ 1 w 21"/>
                  <a:gd name="T5" fmla="*/ 1 h 5"/>
                  <a:gd name="T6" fmla="*/ 2 w 21"/>
                  <a:gd name="T7" fmla="*/ 0 h 5"/>
                  <a:gd name="T8" fmla="*/ 20 w 21"/>
                  <a:gd name="T9" fmla="*/ 2 h 5"/>
                  <a:gd name="T10" fmla="*/ 21 w 21"/>
                  <a:gd name="T11" fmla="*/ 3 h 5"/>
                  <a:gd name="T12" fmla="*/ 21 w 21"/>
                  <a:gd name="T13" fmla="*/ 4 h 5"/>
                  <a:gd name="T14" fmla="*/ 20 w 21"/>
                  <a:gd name="T15" fmla="*/ 5 h 5"/>
                  <a:gd name="T16" fmla="*/ 2 w 2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
                    <a:moveTo>
                      <a:pt x="2" y="4"/>
                    </a:moveTo>
                    <a:cubicBezTo>
                      <a:pt x="1" y="4"/>
                      <a:pt x="0" y="3"/>
                      <a:pt x="1" y="3"/>
                    </a:cubicBezTo>
                    <a:cubicBezTo>
                      <a:pt x="1" y="1"/>
                      <a:pt x="1" y="1"/>
                      <a:pt x="1" y="1"/>
                    </a:cubicBezTo>
                    <a:cubicBezTo>
                      <a:pt x="1" y="1"/>
                      <a:pt x="1" y="0"/>
                      <a:pt x="2" y="0"/>
                    </a:cubicBezTo>
                    <a:cubicBezTo>
                      <a:pt x="20" y="2"/>
                      <a:pt x="20" y="2"/>
                      <a:pt x="20" y="2"/>
                    </a:cubicBezTo>
                    <a:cubicBezTo>
                      <a:pt x="21" y="2"/>
                      <a:pt x="21" y="2"/>
                      <a:pt x="21" y="3"/>
                    </a:cubicBezTo>
                    <a:cubicBezTo>
                      <a:pt x="21" y="4"/>
                      <a:pt x="21" y="4"/>
                      <a:pt x="21" y="4"/>
                    </a:cubicBezTo>
                    <a:cubicBezTo>
                      <a:pt x="21" y="4"/>
                      <a:pt x="21" y="5"/>
                      <a:pt x="20" y="5"/>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7"/>
              <p:cNvSpPr>
                <a:spLocks/>
              </p:cNvSpPr>
              <p:nvPr/>
            </p:nvSpPr>
            <p:spPr bwMode="auto">
              <a:xfrm>
                <a:off x="3748" y="1606"/>
                <a:ext cx="9" cy="26"/>
              </a:xfrm>
              <a:custGeom>
                <a:avLst/>
                <a:gdLst>
                  <a:gd name="T0" fmla="*/ 4 w 4"/>
                  <a:gd name="T1" fmla="*/ 10 h 11"/>
                  <a:gd name="T2" fmla="*/ 3 w 4"/>
                  <a:gd name="T3" fmla="*/ 11 h 11"/>
                  <a:gd name="T4" fmla="*/ 1 w 4"/>
                  <a:gd name="T5" fmla="*/ 11 h 11"/>
                  <a:gd name="T6" fmla="*/ 0 w 4"/>
                  <a:gd name="T7" fmla="*/ 10 h 11"/>
                  <a:gd name="T8" fmla="*/ 1 w 4"/>
                  <a:gd name="T9" fmla="*/ 1 h 11"/>
                  <a:gd name="T10" fmla="*/ 2 w 4"/>
                  <a:gd name="T11" fmla="*/ 0 h 11"/>
                  <a:gd name="T12" fmla="*/ 3 w 4"/>
                  <a:gd name="T13" fmla="*/ 0 h 11"/>
                  <a:gd name="T14" fmla="*/ 4 w 4"/>
                  <a:gd name="T15" fmla="*/ 1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3" y="11"/>
                    </a:cubicBezTo>
                    <a:cubicBezTo>
                      <a:pt x="1" y="11"/>
                      <a:pt x="1" y="11"/>
                      <a:pt x="1" y="11"/>
                    </a:cubicBezTo>
                    <a:cubicBezTo>
                      <a:pt x="1" y="11"/>
                      <a:pt x="0" y="10"/>
                      <a:pt x="0" y="10"/>
                    </a:cubicBezTo>
                    <a:cubicBezTo>
                      <a:pt x="1" y="1"/>
                      <a:pt x="1" y="1"/>
                      <a:pt x="1" y="1"/>
                    </a:cubicBezTo>
                    <a:cubicBezTo>
                      <a:pt x="1" y="0"/>
                      <a:pt x="1" y="0"/>
                      <a:pt x="2" y="0"/>
                    </a:cubicBezTo>
                    <a:cubicBezTo>
                      <a:pt x="3" y="0"/>
                      <a:pt x="3" y="0"/>
                      <a:pt x="3" y="0"/>
                    </a:cubicBezTo>
                    <a:cubicBezTo>
                      <a:pt x="4" y="0"/>
                      <a:pt x="4" y="1"/>
                      <a:pt x="4" y="1"/>
                    </a:cubicBez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8"/>
              <p:cNvSpPr>
                <a:spLocks/>
              </p:cNvSpPr>
              <p:nvPr/>
            </p:nvSpPr>
            <p:spPr bwMode="auto">
              <a:xfrm>
                <a:off x="3831" y="1786"/>
                <a:ext cx="26" cy="17"/>
              </a:xfrm>
              <a:custGeom>
                <a:avLst/>
                <a:gdLst>
                  <a:gd name="T0" fmla="*/ 5 w 11"/>
                  <a:gd name="T1" fmla="*/ 7 h 7"/>
                  <a:gd name="T2" fmla="*/ 6 w 11"/>
                  <a:gd name="T3" fmla="*/ 7 h 7"/>
                  <a:gd name="T4" fmla="*/ 9 w 11"/>
                  <a:gd name="T5" fmla="*/ 7 h 7"/>
                  <a:gd name="T6" fmla="*/ 11 w 11"/>
                  <a:gd name="T7" fmla="*/ 1 h 7"/>
                  <a:gd name="T8" fmla="*/ 10 w 11"/>
                  <a:gd name="T9" fmla="*/ 0 h 7"/>
                  <a:gd name="T10" fmla="*/ 6 w 11"/>
                  <a:gd name="T11" fmla="*/ 0 h 7"/>
                  <a:gd name="T12" fmla="*/ 5 w 11"/>
                  <a:gd name="T13" fmla="*/ 0 h 7"/>
                  <a:gd name="T14" fmla="*/ 1 w 11"/>
                  <a:gd name="T15" fmla="*/ 0 h 7"/>
                  <a:gd name="T16" fmla="*/ 0 w 11"/>
                  <a:gd name="T17" fmla="*/ 1 h 7"/>
                  <a:gd name="T18" fmla="*/ 2 w 11"/>
                  <a:gd name="T19" fmla="*/ 7 h 7"/>
                  <a:gd name="T20" fmla="*/ 5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5" y="7"/>
                    </a:moveTo>
                    <a:cubicBezTo>
                      <a:pt x="6" y="7"/>
                      <a:pt x="6" y="7"/>
                      <a:pt x="6" y="7"/>
                    </a:cubicBezTo>
                    <a:cubicBezTo>
                      <a:pt x="9" y="7"/>
                      <a:pt x="9" y="7"/>
                      <a:pt x="9" y="7"/>
                    </a:cubicBezTo>
                    <a:cubicBezTo>
                      <a:pt x="11" y="1"/>
                      <a:pt x="11" y="1"/>
                      <a:pt x="11" y="1"/>
                    </a:cubicBezTo>
                    <a:cubicBezTo>
                      <a:pt x="11" y="1"/>
                      <a:pt x="10" y="0"/>
                      <a:pt x="10" y="0"/>
                    </a:cubicBezTo>
                    <a:cubicBezTo>
                      <a:pt x="9" y="0"/>
                      <a:pt x="8" y="0"/>
                      <a:pt x="6" y="0"/>
                    </a:cubicBezTo>
                    <a:cubicBezTo>
                      <a:pt x="5" y="0"/>
                      <a:pt x="5" y="0"/>
                      <a:pt x="5" y="0"/>
                    </a:cubicBezTo>
                    <a:cubicBezTo>
                      <a:pt x="3" y="0"/>
                      <a:pt x="2" y="0"/>
                      <a:pt x="1" y="0"/>
                    </a:cubicBezTo>
                    <a:cubicBezTo>
                      <a:pt x="0" y="0"/>
                      <a:pt x="0" y="1"/>
                      <a:pt x="0" y="1"/>
                    </a:cubicBezTo>
                    <a:cubicBezTo>
                      <a:pt x="2" y="7"/>
                      <a:pt x="2" y="7"/>
                      <a:pt x="2" y="7"/>
                    </a:cubicBez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9"/>
              <p:cNvSpPr>
                <a:spLocks noEditPoints="1"/>
              </p:cNvSpPr>
              <p:nvPr/>
            </p:nvSpPr>
            <p:spPr bwMode="auto">
              <a:xfrm>
                <a:off x="3816" y="1805"/>
                <a:ext cx="55" cy="64"/>
              </a:xfrm>
              <a:custGeom>
                <a:avLst/>
                <a:gdLst>
                  <a:gd name="T0" fmla="*/ 8 w 23"/>
                  <a:gd name="T1" fmla="*/ 0 h 27"/>
                  <a:gd name="T2" fmla="*/ 0 w 23"/>
                  <a:gd name="T3" fmla="*/ 20 h 27"/>
                  <a:gd name="T4" fmla="*/ 16 w 23"/>
                  <a:gd name="T5" fmla="*/ 27 h 27"/>
                  <a:gd name="T6" fmla="*/ 23 w 23"/>
                  <a:gd name="T7" fmla="*/ 12 h 27"/>
                  <a:gd name="T8" fmla="*/ 15 w 23"/>
                  <a:gd name="T9" fmla="*/ 8 h 27"/>
                  <a:gd name="T10" fmla="*/ 14 w 23"/>
                  <a:gd name="T11" fmla="*/ 8 h 27"/>
                  <a:gd name="T12" fmla="*/ 12 w 23"/>
                  <a:gd name="T13" fmla="*/ 8 h 27"/>
                  <a:gd name="T14" fmla="*/ 10 w 23"/>
                  <a:gd name="T15" fmla="*/ 10 h 27"/>
                  <a:gd name="T16" fmla="*/ 12 w 23"/>
                  <a:gd name="T17" fmla="*/ 11 h 27"/>
                  <a:gd name="T18" fmla="*/ 15 w 23"/>
                  <a:gd name="T19" fmla="*/ 15 h 27"/>
                  <a:gd name="T20" fmla="*/ 15 w 23"/>
                  <a:gd name="T21" fmla="*/ 17 h 27"/>
                  <a:gd name="T22" fmla="*/ 13 w 23"/>
                  <a:gd name="T23" fmla="*/ 18 h 27"/>
                  <a:gd name="T24" fmla="*/ 13 w 23"/>
                  <a:gd name="T25" fmla="*/ 19 h 27"/>
                  <a:gd name="T26" fmla="*/ 11 w 23"/>
                  <a:gd name="T27" fmla="*/ 19 h 27"/>
                  <a:gd name="T28" fmla="*/ 11 w 23"/>
                  <a:gd name="T29" fmla="*/ 19 h 27"/>
                  <a:gd name="T30" fmla="*/ 9 w 23"/>
                  <a:gd name="T31" fmla="*/ 18 h 27"/>
                  <a:gd name="T32" fmla="*/ 8 w 23"/>
                  <a:gd name="T33" fmla="*/ 17 h 27"/>
                  <a:gd name="T34" fmla="*/ 8 w 23"/>
                  <a:gd name="T35" fmla="*/ 16 h 27"/>
                  <a:gd name="T36" fmla="*/ 9 w 23"/>
                  <a:gd name="T37" fmla="*/ 16 h 27"/>
                  <a:gd name="T38" fmla="*/ 10 w 23"/>
                  <a:gd name="T39" fmla="*/ 16 h 27"/>
                  <a:gd name="T40" fmla="*/ 12 w 23"/>
                  <a:gd name="T41" fmla="*/ 16 h 27"/>
                  <a:gd name="T42" fmla="*/ 13 w 23"/>
                  <a:gd name="T43" fmla="*/ 16 h 27"/>
                  <a:gd name="T44" fmla="*/ 13 w 23"/>
                  <a:gd name="T45" fmla="*/ 14 h 27"/>
                  <a:gd name="T46" fmla="*/ 12 w 23"/>
                  <a:gd name="T47" fmla="*/ 13 h 27"/>
                  <a:gd name="T48" fmla="*/ 10 w 23"/>
                  <a:gd name="T49" fmla="*/ 12 h 27"/>
                  <a:gd name="T50" fmla="*/ 9 w 23"/>
                  <a:gd name="T51" fmla="*/ 11 h 27"/>
                  <a:gd name="T52" fmla="*/ 9 w 23"/>
                  <a:gd name="T53" fmla="*/ 8 h 27"/>
                  <a:gd name="T54" fmla="*/ 11 w 23"/>
                  <a:gd name="T55" fmla="*/ 6 h 27"/>
                  <a:gd name="T56" fmla="*/ 12 w 23"/>
                  <a:gd name="T57" fmla="*/ 5 h 27"/>
                  <a:gd name="T58" fmla="*/ 13 w 23"/>
                  <a:gd name="T59" fmla="*/ 6 h 27"/>
                  <a:gd name="T60" fmla="*/ 13 w 23"/>
                  <a:gd name="T61" fmla="*/ 7 h 27"/>
                  <a:gd name="T62" fmla="*/ 14 w 23"/>
                  <a:gd name="T63" fmla="*/ 7 h 27"/>
                  <a:gd name="T64" fmla="*/ 15 w 23"/>
                  <a:gd name="T65" fmla="*/ 7 h 27"/>
                  <a:gd name="T66" fmla="*/ 15 w 23"/>
                  <a:gd name="T67"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27">
                    <a:moveTo>
                      <a:pt x="15" y="0"/>
                    </a:moveTo>
                    <a:cubicBezTo>
                      <a:pt x="8" y="0"/>
                      <a:pt x="8" y="0"/>
                      <a:pt x="8" y="0"/>
                    </a:cubicBezTo>
                    <a:cubicBezTo>
                      <a:pt x="4" y="0"/>
                      <a:pt x="0" y="9"/>
                      <a:pt x="0" y="12"/>
                    </a:cubicBezTo>
                    <a:cubicBezTo>
                      <a:pt x="0" y="20"/>
                      <a:pt x="0" y="20"/>
                      <a:pt x="0" y="20"/>
                    </a:cubicBezTo>
                    <a:cubicBezTo>
                      <a:pt x="1" y="24"/>
                      <a:pt x="4" y="27"/>
                      <a:pt x="8" y="27"/>
                    </a:cubicBezTo>
                    <a:cubicBezTo>
                      <a:pt x="16" y="27"/>
                      <a:pt x="16" y="27"/>
                      <a:pt x="16" y="27"/>
                    </a:cubicBezTo>
                    <a:cubicBezTo>
                      <a:pt x="20" y="27"/>
                      <a:pt x="23" y="24"/>
                      <a:pt x="23" y="20"/>
                    </a:cubicBezTo>
                    <a:cubicBezTo>
                      <a:pt x="23" y="12"/>
                      <a:pt x="23" y="12"/>
                      <a:pt x="23" y="12"/>
                    </a:cubicBezTo>
                    <a:cubicBezTo>
                      <a:pt x="23" y="8"/>
                      <a:pt x="19" y="0"/>
                      <a:pt x="15" y="0"/>
                    </a:cubicBezTo>
                    <a:close/>
                    <a:moveTo>
                      <a:pt x="15" y="8"/>
                    </a:moveTo>
                    <a:cubicBezTo>
                      <a:pt x="15" y="8"/>
                      <a:pt x="15" y="8"/>
                      <a:pt x="15" y="8"/>
                    </a:cubicBezTo>
                    <a:cubicBezTo>
                      <a:pt x="14" y="8"/>
                      <a:pt x="14" y="8"/>
                      <a:pt x="14" y="8"/>
                    </a:cubicBezTo>
                    <a:cubicBezTo>
                      <a:pt x="14" y="8"/>
                      <a:pt x="14" y="8"/>
                      <a:pt x="13" y="8"/>
                    </a:cubicBezTo>
                    <a:cubicBezTo>
                      <a:pt x="13" y="8"/>
                      <a:pt x="13" y="8"/>
                      <a:pt x="12" y="8"/>
                    </a:cubicBezTo>
                    <a:cubicBezTo>
                      <a:pt x="12" y="8"/>
                      <a:pt x="11" y="8"/>
                      <a:pt x="11" y="9"/>
                    </a:cubicBezTo>
                    <a:cubicBezTo>
                      <a:pt x="10" y="9"/>
                      <a:pt x="10" y="9"/>
                      <a:pt x="10" y="10"/>
                    </a:cubicBezTo>
                    <a:cubicBezTo>
                      <a:pt x="10" y="10"/>
                      <a:pt x="10" y="10"/>
                      <a:pt x="11" y="11"/>
                    </a:cubicBezTo>
                    <a:cubicBezTo>
                      <a:pt x="11" y="11"/>
                      <a:pt x="12" y="11"/>
                      <a:pt x="12" y="11"/>
                    </a:cubicBezTo>
                    <a:cubicBezTo>
                      <a:pt x="13" y="12"/>
                      <a:pt x="14" y="12"/>
                      <a:pt x="15" y="13"/>
                    </a:cubicBezTo>
                    <a:cubicBezTo>
                      <a:pt x="15" y="13"/>
                      <a:pt x="15" y="14"/>
                      <a:pt x="15" y="15"/>
                    </a:cubicBezTo>
                    <a:cubicBezTo>
                      <a:pt x="15" y="15"/>
                      <a:pt x="15" y="16"/>
                      <a:pt x="15" y="16"/>
                    </a:cubicBezTo>
                    <a:cubicBezTo>
                      <a:pt x="15" y="16"/>
                      <a:pt x="15" y="17"/>
                      <a:pt x="15" y="17"/>
                    </a:cubicBezTo>
                    <a:cubicBezTo>
                      <a:pt x="14" y="17"/>
                      <a:pt x="14" y="17"/>
                      <a:pt x="14" y="17"/>
                    </a:cubicBezTo>
                    <a:cubicBezTo>
                      <a:pt x="13" y="17"/>
                      <a:pt x="13" y="18"/>
                      <a:pt x="13" y="18"/>
                    </a:cubicBezTo>
                    <a:cubicBezTo>
                      <a:pt x="13" y="19"/>
                      <a:pt x="13" y="19"/>
                      <a:pt x="13" y="19"/>
                    </a:cubicBezTo>
                    <a:cubicBezTo>
                      <a:pt x="13" y="19"/>
                      <a:pt x="13" y="19"/>
                      <a:pt x="13" y="19"/>
                    </a:cubicBezTo>
                    <a:cubicBezTo>
                      <a:pt x="13" y="19"/>
                      <a:pt x="13" y="19"/>
                      <a:pt x="12" y="19"/>
                    </a:cubicBezTo>
                    <a:cubicBezTo>
                      <a:pt x="11" y="19"/>
                      <a:pt x="11" y="19"/>
                      <a:pt x="11" y="19"/>
                    </a:cubicBezTo>
                    <a:cubicBezTo>
                      <a:pt x="11" y="19"/>
                      <a:pt x="11" y="19"/>
                      <a:pt x="11" y="19"/>
                    </a:cubicBezTo>
                    <a:cubicBezTo>
                      <a:pt x="11" y="19"/>
                      <a:pt x="11" y="19"/>
                      <a:pt x="11" y="19"/>
                    </a:cubicBezTo>
                    <a:cubicBezTo>
                      <a:pt x="11" y="18"/>
                      <a:pt x="11" y="18"/>
                      <a:pt x="11" y="18"/>
                    </a:cubicBezTo>
                    <a:cubicBezTo>
                      <a:pt x="10" y="18"/>
                      <a:pt x="10" y="18"/>
                      <a:pt x="9" y="18"/>
                    </a:cubicBezTo>
                    <a:cubicBezTo>
                      <a:pt x="9" y="18"/>
                      <a:pt x="8" y="17"/>
                      <a:pt x="8" y="17"/>
                    </a:cubicBezTo>
                    <a:cubicBezTo>
                      <a:pt x="8" y="17"/>
                      <a:pt x="8" y="17"/>
                      <a:pt x="8" y="17"/>
                    </a:cubicBezTo>
                    <a:cubicBezTo>
                      <a:pt x="8" y="17"/>
                      <a:pt x="8" y="17"/>
                      <a:pt x="8" y="17"/>
                    </a:cubicBezTo>
                    <a:cubicBezTo>
                      <a:pt x="8" y="16"/>
                      <a:pt x="8" y="16"/>
                      <a:pt x="8" y="16"/>
                    </a:cubicBezTo>
                    <a:cubicBezTo>
                      <a:pt x="8" y="16"/>
                      <a:pt x="8" y="16"/>
                      <a:pt x="9" y="16"/>
                    </a:cubicBezTo>
                    <a:cubicBezTo>
                      <a:pt x="9" y="16"/>
                      <a:pt x="9" y="16"/>
                      <a:pt x="9" y="16"/>
                    </a:cubicBezTo>
                    <a:cubicBezTo>
                      <a:pt x="9" y="16"/>
                      <a:pt x="9" y="16"/>
                      <a:pt x="9" y="16"/>
                    </a:cubicBezTo>
                    <a:cubicBezTo>
                      <a:pt x="10" y="16"/>
                      <a:pt x="10" y="16"/>
                      <a:pt x="10" y="16"/>
                    </a:cubicBezTo>
                    <a:cubicBezTo>
                      <a:pt x="10" y="16"/>
                      <a:pt x="11" y="16"/>
                      <a:pt x="11" y="16"/>
                    </a:cubicBezTo>
                    <a:cubicBezTo>
                      <a:pt x="11" y="16"/>
                      <a:pt x="12" y="16"/>
                      <a:pt x="12" y="16"/>
                    </a:cubicBezTo>
                    <a:cubicBezTo>
                      <a:pt x="12" y="16"/>
                      <a:pt x="13" y="16"/>
                      <a:pt x="13" y="16"/>
                    </a:cubicBezTo>
                    <a:cubicBezTo>
                      <a:pt x="13" y="16"/>
                      <a:pt x="13" y="16"/>
                      <a:pt x="13" y="16"/>
                    </a:cubicBezTo>
                    <a:cubicBezTo>
                      <a:pt x="13" y="15"/>
                      <a:pt x="13" y="15"/>
                      <a:pt x="13" y="15"/>
                    </a:cubicBezTo>
                    <a:cubicBezTo>
                      <a:pt x="13" y="15"/>
                      <a:pt x="13" y="14"/>
                      <a:pt x="13" y="14"/>
                    </a:cubicBezTo>
                    <a:cubicBezTo>
                      <a:pt x="13" y="14"/>
                      <a:pt x="13" y="14"/>
                      <a:pt x="13" y="14"/>
                    </a:cubicBezTo>
                    <a:cubicBezTo>
                      <a:pt x="13" y="14"/>
                      <a:pt x="13" y="13"/>
                      <a:pt x="12" y="13"/>
                    </a:cubicBezTo>
                    <a:cubicBezTo>
                      <a:pt x="12" y="13"/>
                      <a:pt x="12" y="13"/>
                      <a:pt x="11" y="13"/>
                    </a:cubicBezTo>
                    <a:cubicBezTo>
                      <a:pt x="11" y="13"/>
                      <a:pt x="11" y="13"/>
                      <a:pt x="10" y="12"/>
                    </a:cubicBezTo>
                    <a:cubicBezTo>
                      <a:pt x="10" y="12"/>
                      <a:pt x="10" y="12"/>
                      <a:pt x="9" y="12"/>
                    </a:cubicBezTo>
                    <a:cubicBezTo>
                      <a:pt x="9" y="11"/>
                      <a:pt x="9" y="11"/>
                      <a:pt x="9" y="11"/>
                    </a:cubicBezTo>
                    <a:cubicBezTo>
                      <a:pt x="9" y="11"/>
                      <a:pt x="8" y="10"/>
                      <a:pt x="8" y="10"/>
                    </a:cubicBezTo>
                    <a:cubicBezTo>
                      <a:pt x="8" y="9"/>
                      <a:pt x="9" y="8"/>
                      <a:pt x="9" y="8"/>
                    </a:cubicBezTo>
                    <a:cubicBezTo>
                      <a:pt x="9" y="7"/>
                      <a:pt x="10" y="7"/>
                      <a:pt x="11" y="7"/>
                    </a:cubicBezTo>
                    <a:cubicBezTo>
                      <a:pt x="11" y="6"/>
                      <a:pt x="11" y="6"/>
                      <a:pt x="11" y="6"/>
                    </a:cubicBezTo>
                    <a:cubicBezTo>
                      <a:pt x="11" y="6"/>
                      <a:pt x="11" y="6"/>
                      <a:pt x="11" y="6"/>
                    </a:cubicBezTo>
                    <a:cubicBezTo>
                      <a:pt x="11" y="6"/>
                      <a:pt x="11" y="5"/>
                      <a:pt x="12" y="5"/>
                    </a:cubicBezTo>
                    <a:cubicBezTo>
                      <a:pt x="13" y="5"/>
                      <a:pt x="13" y="5"/>
                      <a:pt x="13" y="5"/>
                    </a:cubicBezTo>
                    <a:cubicBezTo>
                      <a:pt x="13" y="5"/>
                      <a:pt x="13" y="5"/>
                      <a:pt x="13" y="6"/>
                    </a:cubicBezTo>
                    <a:cubicBezTo>
                      <a:pt x="13" y="6"/>
                      <a:pt x="13" y="6"/>
                      <a:pt x="13" y="6"/>
                    </a:cubicBezTo>
                    <a:cubicBezTo>
                      <a:pt x="13" y="7"/>
                      <a:pt x="13" y="7"/>
                      <a:pt x="13" y="7"/>
                    </a:cubicBezTo>
                    <a:cubicBezTo>
                      <a:pt x="13" y="7"/>
                      <a:pt x="13" y="7"/>
                      <a:pt x="14" y="7"/>
                    </a:cubicBezTo>
                    <a:cubicBezTo>
                      <a:pt x="14" y="7"/>
                      <a:pt x="14" y="7"/>
                      <a:pt x="14" y="7"/>
                    </a:cubicBezTo>
                    <a:cubicBezTo>
                      <a:pt x="14" y="7"/>
                      <a:pt x="14" y="7"/>
                      <a:pt x="14" y="7"/>
                    </a:cubicBezTo>
                    <a:cubicBezTo>
                      <a:pt x="15" y="7"/>
                      <a:pt x="15" y="7"/>
                      <a:pt x="15" y="7"/>
                    </a:cubicBezTo>
                    <a:cubicBezTo>
                      <a:pt x="15" y="7"/>
                      <a:pt x="15" y="7"/>
                      <a:pt x="15" y="7"/>
                    </a:cubicBezTo>
                    <a:cubicBezTo>
                      <a:pt x="15" y="8"/>
                      <a:pt x="15" y="8"/>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0"/>
              <p:cNvSpPr>
                <a:spLocks/>
              </p:cNvSpPr>
              <p:nvPr/>
            </p:nvSpPr>
            <p:spPr bwMode="auto">
              <a:xfrm>
                <a:off x="3854" y="1798"/>
                <a:ext cx="22" cy="17"/>
              </a:xfrm>
              <a:custGeom>
                <a:avLst/>
                <a:gdLst>
                  <a:gd name="T0" fmla="*/ 9 w 9"/>
                  <a:gd name="T1" fmla="*/ 4 h 7"/>
                  <a:gd name="T2" fmla="*/ 0 w 9"/>
                  <a:gd name="T3" fmla="*/ 2 h 7"/>
                  <a:gd name="T4" fmla="*/ 0 w 9"/>
                  <a:gd name="T5" fmla="*/ 2 h 7"/>
                  <a:gd name="T6" fmla="*/ 0 w 9"/>
                  <a:gd name="T7" fmla="*/ 2 h 7"/>
                  <a:gd name="T8" fmla="*/ 0 w 9"/>
                  <a:gd name="T9" fmla="*/ 2 h 7"/>
                  <a:gd name="T10" fmla="*/ 0 w 9"/>
                  <a:gd name="T11" fmla="*/ 2 h 7"/>
                  <a:gd name="T12" fmla="*/ 0 w 9"/>
                  <a:gd name="T13" fmla="*/ 2 h 7"/>
                  <a:gd name="T14" fmla="*/ 7 w 9"/>
                  <a:gd name="T15" fmla="*/ 7 h 7"/>
                  <a:gd name="T16" fmla="*/ 8 w 9"/>
                  <a:gd name="T17" fmla="*/ 7 h 7"/>
                  <a:gd name="T18" fmla="*/ 3 w 9"/>
                  <a:gd name="T19" fmla="*/ 2 h 7"/>
                  <a:gd name="T20" fmla="*/ 8 w 9"/>
                  <a:gd name="T21" fmla="*/ 4 h 7"/>
                  <a:gd name="T22" fmla="*/ 9 w 9"/>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
                    <a:moveTo>
                      <a:pt x="9" y="4"/>
                    </a:moveTo>
                    <a:cubicBezTo>
                      <a:pt x="6" y="0"/>
                      <a:pt x="1"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5" y="3"/>
                      <a:pt x="7" y="7"/>
                      <a:pt x="7" y="7"/>
                    </a:cubicBezTo>
                    <a:cubicBezTo>
                      <a:pt x="8" y="7"/>
                      <a:pt x="8" y="7"/>
                      <a:pt x="8" y="7"/>
                    </a:cubicBezTo>
                    <a:cubicBezTo>
                      <a:pt x="7" y="4"/>
                      <a:pt x="5" y="3"/>
                      <a:pt x="3" y="2"/>
                    </a:cubicBezTo>
                    <a:cubicBezTo>
                      <a:pt x="6" y="3"/>
                      <a:pt x="8" y="4"/>
                      <a:pt x="8" y="4"/>
                    </a:cubicBezTo>
                    <a:cubicBezTo>
                      <a:pt x="9" y="4"/>
                      <a:pt x="9" y="4"/>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1"/>
              <p:cNvSpPr>
                <a:spLocks noEditPoints="1"/>
              </p:cNvSpPr>
              <p:nvPr/>
            </p:nvSpPr>
            <p:spPr bwMode="auto">
              <a:xfrm>
                <a:off x="4032" y="2524"/>
                <a:ext cx="99" cy="83"/>
              </a:xfrm>
              <a:custGeom>
                <a:avLst/>
                <a:gdLst>
                  <a:gd name="T0" fmla="*/ 35 w 42"/>
                  <a:gd name="T1" fmla="*/ 6 h 35"/>
                  <a:gd name="T2" fmla="*/ 35 w 42"/>
                  <a:gd name="T3" fmla="*/ 6 h 35"/>
                  <a:gd name="T4" fmla="*/ 34 w 42"/>
                  <a:gd name="T5" fmla="*/ 5 h 35"/>
                  <a:gd name="T6" fmla="*/ 30 w 42"/>
                  <a:gd name="T7" fmla="*/ 5 h 35"/>
                  <a:gd name="T8" fmla="*/ 30 w 42"/>
                  <a:gd name="T9" fmla="*/ 6 h 35"/>
                  <a:gd name="T10" fmla="*/ 28 w 42"/>
                  <a:gd name="T11" fmla="*/ 6 h 35"/>
                  <a:gd name="T12" fmla="*/ 27 w 42"/>
                  <a:gd name="T13" fmla="*/ 4 h 35"/>
                  <a:gd name="T14" fmla="*/ 22 w 42"/>
                  <a:gd name="T15" fmla="*/ 0 h 35"/>
                  <a:gd name="T16" fmla="*/ 19 w 42"/>
                  <a:gd name="T17" fmla="*/ 0 h 35"/>
                  <a:gd name="T18" fmla="*/ 14 w 42"/>
                  <a:gd name="T19" fmla="*/ 4 h 35"/>
                  <a:gd name="T20" fmla="*/ 14 w 42"/>
                  <a:gd name="T21" fmla="*/ 7 h 35"/>
                  <a:gd name="T22" fmla="*/ 12 w 42"/>
                  <a:gd name="T23" fmla="*/ 7 h 35"/>
                  <a:gd name="T24" fmla="*/ 11 w 42"/>
                  <a:gd name="T25" fmla="*/ 6 h 35"/>
                  <a:gd name="T26" fmla="*/ 7 w 42"/>
                  <a:gd name="T27" fmla="*/ 6 h 35"/>
                  <a:gd name="T28" fmla="*/ 6 w 42"/>
                  <a:gd name="T29" fmla="*/ 7 h 35"/>
                  <a:gd name="T30" fmla="*/ 6 w 42"/>
                  <a:gd name="T31" fmla="*/ 7 h 35"/>
                  <a:gd name="T32" fmla="*/ 0 w 42"/>
                  <a:gd name="T33" fmla="*/ 14 h 35"/>
                  <a:gd name="T34" fmla="*/ 0 w 42"/>
                  <a:gd name="T35" fmla="*/ 28 h 35"/>
                  <a:gd name="T36" fmla="*/ 8 w 42"/>
                  <a:gd name="T37" fmla="*/ 35 h 35"/>
                  <a:gd name="T38" fmla="*/ 34 w 42"/>
                  <a:gd name="T39" fmla="*/ 35 h 35"/>
                  <a:gd name="T40" fmla="*/ 41 w 42"/>
                  <a:gd name="T41" fmla="*/ 27 h 35"/>
                  <a:gd name="T42" fmla="*/ 41 w 42"/>
                  <a:gd name="T43" fmla="*/ 13 h 35"/>
                  <a:gd name="T44" fmla="*/ 35 w 42"/>
                  <a:gd name="T45" fmla="*/ 6 h 35"/>
                  <a:gd name="T46" fmla="*/ 16 w 42"/>
                  <a:gd name="T47" fmla="*/ 4 h 35"/>
                  <a:gd name="T48" fmla="*/ 19 w 42"/>
                  <a:gd name="T49" fmla="*/ 3 h 35"/>
                  <a:gd name="T50" fmla="*/ 22 w 42"/>
                  <a:gd name="T51" fmla="*/ 3 h 35"/>
                  <a:gd name="T52" fmla="*/ 25 w 42"/>
                  <a:gd name="T53" fmla="*/ 4 h 35"/>
                  <a:gd name="T54" fmla="*/ 25 w 42"/>
                  <a:gd name="T55" fmla="*/ 6 h 35"/>
                  <a:gd name="T56" fmla="*/ 16 w 42"/>
                  <a:gd name="T57" fmla="*/ 7 h 35"/>
                  <a:gd name="T58" fmla="*/ 16 w 42"/>
                  <a:gd name="T5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 h="35">
                    <a:moveTo>
                      <a:pt x="35" y="6"/>
                    </a:moveTo>
                    <a:cubicBezTo>
                      <a:pt x="35" y="6"/>
                      <a:pt x="35" y="6"/>
                      <a:pt x="35" y="6"/>
                    </a:cubicBezTo>
                    <a:cubicBezTo>
                      <a:pt x="35" y="6"/>
                      <a:pt x="34" y="5"/>
                      <a:pt x="34" y="5"/>
                    </a:cubicBezTo>
                    <a:cubicBezTo>
                      <a:pt x="30" y="5"/>
                      <a:pt x="30" y="5"/>
                      <a:pt x="30" y="5"/>
                    </a:cubicBezTo>
                    <a:cubicBezTo>
                      <a:pt x="30" y="5"/>
                      <a:pt x="30" y="6"/>
                      <a:pt x="30" y="6"/>
                    </a:cubicBezTo>
                    <a:cubicBezTo>
                      <a:pt x="28" y="6"/>
                      <a:pt x="28" y="6"/>
                      <a:pt x="28" y="6"/>
                    </a:cubicBezTo>
                    <a:cubicBezTo>
                      <a:pt x="27" y="4"/>
                      <a:pt x="27" y="4"/>
                      <a:pt x="27" y="4"/>
                    </a:cubicBezTo>
                    <a:cubicBezTo>
                      <a:pt x="27" y="1"/>
                      <a:pt x="25" y="0"/>
                      <a:pt x="22" y="0"/>
                    </a:cubicBezTo>
                    <a:cubicBezTo>
                      <a:pt x="19" y="0"/>
                      <a:pt x="19" y="0"/>
                      <a:pt x="19" y="0"/>
                    </a:cubicBezTo>
                    <a:cubicBezTo>
                      <a:pt x="16" y="1"/>
                      <a:pt x="14" y="1"/>
                      <a:pt x="14" y="4"/>
                    </a:cubicBezTo>
                    <a:cubicBezTo>
                      <a:pt x="14" y="7"/>
                      <a:pt x="14" y="7"/>
                      <a:pt x="14" y="7"/>
                    </a:cubicBezTo>
                    <a:cubicBezTo>
                      <a:pt x="12" y="7"/>
                      <a:pt x="12" y="7"/>
                      <a:pt x="12" y="7"/>
                    </a:cubicBezTo>
                    <a:cubicBezTo>
                      <a:pt x="12" y="6"/>
                      <a:pt x="11" y="6"/>
                      <a:pt x="11" y="6"/>
                    </a:cubicBezTo>
                    <a:cubicBezTo>
                      <a:pt x="7" y="6"/>
                      <a:pt x="7" y="6"/>
                      <a:pt x="7" y="6"/>
                    </a:cubicBezTo>
                    <a:cubicBezTo>
                      <a:pt x="7" y="6"/>
                      <a:pt x="6" y="6"/>
                      <a:pt x="6" y="7"/>
                    </a:cubicBezTo>
                    <a:cubicBezTo>
                      <a:pt x="6" y="7"/>
                      <a:pt x="6" y="7"/>
                      <a:pt x="6" y="7"/>
                    </a:cubicBezTo>
                    <a:cubicBezTo>
                      <a:pt x="3" y="8"/>
                      <a:pt x="0" y="11"/>
                      <a:pt x="0" y="14"/>
                    </a:cubicBezTo>
                    <a:cubicBezTo>
                      <a:pt x="0" y="28"/>
                      <a:pt x="0" y="28"/>
                      <a:pt x="0" y="28"/>
                    </a:cubicBezTo>
                    <a:cubicBezTo>
                      <a:pt x="0" y="32"/>
                      <a:pt x="4" y="35"/>
                      <a:pt x="8" y="35"/>
                    </a:cubicBezTo>
                    <a:cubicBezTo>
                      <a:pt x="34" y="35"/>
                      <a:pt x="34" y="35"/>
                      <a:pt x="34" y="35"/>
                    </a:cubicBezTo>
                    <a:cubicBezTo>
                      <a:pt x="38" y="35"/>
                      <a:pt x="42" y="31"/>
                      <a:pt x="41" y="27"/>
                    </a:cubicBezTo>
                    <a:cubicBezTo>
                      <a:pt x="41" y="13"/>
                      <a:pt x="41" y="13"/>
                      <a:pt x="41" y="13"/>
                    </a:cubicBezTo>
                    <a:cubicBezTo>
                      <a:pt x="41" y="10"/>
                      <a:pt x="38" y="7"/>
                      <a:pt x="35" y="6"/>
                    </a:cubicBezTo>
                    <a:close/>
                    <a:moveTo>
                      <a:pt x="16" y="4"/>
                    </a:moveTo>
                    <a:cubicBezTo>
                      <a:pt x="16" y="4"/>
                      <a:pt x="16" y="3"/>
                      <a:pt x="19" y="3"/>
                    </a:cubicBezTo>
                    <a:cubicBezTo>
                      <a:pt x="22" y="3"/>
                      <a:pt x="22" y="3"/>
                      <a:pt x="22" y="3"/>
                    </a:cubicBezTo>
                    <a:cubicBezTo>
                      <a:pt x="25" y="3"/>
                      <a:pt x="25" y="3"/>
                      <a:pt x="25" y="4"/>
                    </a:cubicBezTo>
                    <a:cubicBezTo>
                      <a:pt x="25" y="6"/>
                      <a:pt x="25" y="6"/>
                      <a:pt x="25" y="6"/>
                    </a:cubicBezTo>
                    <a:cubicBezTo>
                      <a:pt x="16" y="7"/>
                      <a:pt x="16" y="7"/>
                      <a:pt x="16" y="7"/>
                    </a:cubicBez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2"/>
              <p:cNvSpPr>
                <a:spLocks noEditPoints="1"/>
              </p:cNvSpPr>
              <p:nvPr/>
            </p:nvSpPr>
            <p:spPr bwMode="auto">
              <a:xfrm>
                <a:off x="4179" y="2624"/>
                <a:ext cx="71" cy="62"/>
              </a:xfrm>
              <a:custGeom>
                <a:avLst/>
                <a:gdLst>
                  <a:gd name="T0" fmla="*/ 25 w 30"/>
                  <a:gd name="T1" fmla="*/ 4 h 26"/>
                  <a:gd name="T2" fmla="*/ 26 w 30"/>
                  <a:gd name="T3" fmla="*/ 4 h 26"/>
                  <a:gd name="T4" fmla="*/ 25 w 30"/>
                  <a:gd name="T5" fmla="*/ 4 h 26"/>
                  <a:gd name="T6" fmla="*/ 22 w 30"/>
                  <a:gd name="T7" fmla="*/ 4 h 26"/>
                  <a:gd name="T8" fmla="*/ 21 w 30"/>
                  <a:gd name="T9" fmla="*/ 4 h 26"/>
                  <a:gd name="T10" fmla="*/ 20 w 30"/>
                  <a:gd name="T11" fmla="*/ 4 h 26"/>
                  <a:gd name="T12" fmla="*/ 20 w 30"/>
                  <a:gd name="T13" fmla="*/ 3 h 26"/>
                  <a:gd name="T14" fmla="*/ 16 w 30"/>
                  <a:gd name="T15" fmla="*/ 0 h 26"/>
                  <a:gd name="T16" fmla="*/ 13 w 30"/>
                  <a:gd name="T17" fmla="*/ 0 h 26"/>
                  <a:gd name="T18" fmla="*/ 10 w 30"/>
                  <a:gd name="T19" fmla="*/ 3 h 26"/>
                  <a:gd name="T20" fmla="*/ 10 w 30"/>
                  <a:gd name="T21" fmla="*/ 5 h 26"/>
                  <a:gd name="T22" fmla="*/ 8 w 30"/>
                  <a:gd name="T23" fmla="*/ 5 h 26"/>
                  <a:gd name="T24" fmla="*/ 8 w 30"/>
                  <a:gd name="T25" fmla="*/ 4 h 26"/>
                  <a:gd name="T26" fmla="*/ 5 w 30"/>
                  <a:gd name="T27" fmla="*/ 4 h 26"/>
                  <a:gd name="T28" fmla="*/ 4 w 30"/>
                  <a:gd name="T29" fmla="*/ 5 h 26"/>
                  <a:gd name="T30" fmla="*/ 4 w 30"/>
                  <a:gd name="T31" fmla="*/ 5 h 26"/>
                  <a:gd name="T32" fmla="*/ 0 w 30"/>
                  <a:gd name="T33" fmla="*/ 10 h 26"/>
                  <a:gd name="T34" fmla="*/ 0 w 30"/>
                  <a:gd name="T35" fmla="*/ 21 h 26"/>
                  <a:gd name="T36" fmla="*/ 5 w 30"/>
                  <a:gd name="T37" fmla="*/ 26 h 26"/>
                  <a:gd name="T38" fmla="*/ 25 w 30"/>
                  <a:gd name="T39" fmla="*/ 25 h 26"/>
                  <a:gd name="T40" fmla="*/ 30 w 30"/>
                  <a:gd name="T41" fmla="*/ 20 h 26"/>
                  <a:gd name="T42" fmla="*/ 30 w 30"/>
                  <a:gd name="T43" fmla="*/ 10 h 26"/>
                  <a:gd name="T44" fmla="*/ 25 w 30"/>
                  <a:gd name="T45" fmla="*/ 4 h 26"/>
                  <a:gd name="T46" fmla="*/ 12 w 30"/>
                  <a:gd name="T47" fmla="*/ 3 h 26"/>
                  <a:gd name="T48" fmla="*/ 13 w 30"/>
                  <a:gd name="T49" fmla="*/ 2 h 26"/>
                  <a:gd name="T50" fmla="*/ 16 w 30"/>
                  <a:gd name="T51" fmla="*/ 2 h 26"/>
                  <a:gd name="T52" fmla="*/ 18 w 30"/>
                  <a:gd name="T53" fmla="*/ 3 h 26"/>
                  <a:gd name="T54" fmla="*/ 18 w 30"/>
                  <a:gd name="T55" fmla="*/ 5 h 26"/>
                  <a:gd name="T56" fmla="*/ 12 w 30"/>
                  <a:gd name="T57" fmla="*/ 5 h 26"/>
                  <a:gd name="T58" fmla="*/ 12 w 30"/>
                  <a:gd name="T59"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26">
                    <a:moveTo>
                      <a:pt x="25" y="4"/>
                    </a:moveTo>
                    <a:cubicBezTo>
                      <a:pt x="25" y="4"/>
                      <a:pt x="26" y="4"/>
                      <a:pt x="26" y="4"/>
                    </a:cubicBezTo>
                    <a:cubicBezTo>
                      <a:pt x="25" y="4"/>
                      <a:pt x="25" y="4"/>
                      <a:pt x="25" y="4"/>
                    </a:cubicBezTo>
                    <a:cubicBezTo>
                      <a:pt x="22" y="4"/>
                      <a:pt x="22" y="4"/>
                      <a:pt x="22" y="4"/>
                    </a:cubicBezTo>
                    <a:cubicBezTo>
                      <a:pt x="22" y="4"/>
                      <a:pt x="21" y="4"/>
                      <a:pt x="21" y="4"/>
                    </a:cubicBezTo>
                    <a:cubicBezTo>
                      <a:pt x="20" y="4"/>
                      <a:pt x="20" y="4"/>
                      <a:pt x="20" y="4"/>
                    </a:cubicBezTo>
                    <a:cubicBezTo>
                      <a:pt x="20" y="3"/>
                      <a:pt x="20" y="3"/>
                      <a:pt x="20" y="3"/>
                    </a:cubicBezTo>
                    <a:cubicBezTo>
                      <a:pt x="20" y="1"/>
                      <a:pt x="18" y="0"/>
                      <a:pt x="16" y="0"/>
                    </a:cubicBezTo>
                    <a:cubicBezTo>
                      <a:pt x="13" y="0"/>
                      <a:pt x="13" y="0"/>
                      <a:pt x="13" y="0"/>
                    </a:cubicBezTo>
                    <a:cubicBezTo>
                      <a:pt x="11" y="0"/>
                      <a:pt x="10" y="1"/>
                      <a:pt x="10" y="3"/>
                    </a:cubicBezTo>
                    <a:cubicBezTo>
                      <a:pt x="10" y="5"/>
                      <a:pt x="10" y="5"/>
                      <a:pt x="10" y="5"/>
                    </a:cubicBezTo>
                    <a:cubicBezTo>
                      <a:pt x="8" y="5"/>
                      <a:pt x="8" y="5"/>
                      <a:pt x="8" y="5"/>
                    </a:cubicBezTo>
                    <a:cubicBezTo>
                      <a:pt x="8" y="4"/>
                      <a:pt x="8" y="4"/>
                      <a:pt x="8" y="4"/>
                    </a:cubicBezTo>
                    <a:cubicBezTo>
                      <a:pt x="5" y="4"/>
                      <a:pt x="5" y="4"/>
                      <a:pt x="5" y="4"/>
                    </a:cubicBezTo>
                    <a:cubicBezTo>
                      <a:pt x="4" y="4"/>
                      <a:pt x="4" y="5"/>
                      <a:pt x="4" y="5"/>
                    </a:cubicBezTo>
                    <a:cubicBezTo>
                      <a:pt x="4" y="5"/>
                      <a:pt x="4" y="5"/>
                      <a:pt x="4" y="5"/>
                    </a:cubicBezTo>
                    <a:cubicBezTo>
                      <a:pt x="2" y="5"/>
                      <a:pt x="0" y="8"/>
                      <a:pt x="0" y="10"/>
                    </a:cubicBezTo>
                    <a:cubicBezTo>
                      <a:pt x="0" y="21"/>
                      <a:pt x="0" y="21"/>
                      <a:pt x="0" y="21"/>
                    </a:cubicBezTo>
                    <a:cubicBezTo>
                      <a:pt x="0" y="24"/>
                      <a:pt x="2" y="26"/>
                      <a:pt x="5" y="26"/>
                    </a:cubicBezTo>
                    <a:cubicBezTo>
                      <a:pt x="25" y="25"/>
                      <a:pt x="25" y="25"/>
                      <a:pt x="25" y="25"/>
                    </a:cubicBezTo>
                    <a:cubicBezTo>
                      <a:pt x="28" y="25"/>
                      <a:pt x="30" y="23"/>
                      <a:pt x="30" y="20"/>
                    </a:cubicBezTo>
                    <a:cubicBezTo>
                      <a:pt x="30" y="10"/>
                      <a:pt x="30" y="10"/>
                      <a:pt x="30" y="10"/>
                    </a:cubicBezTo>
                    <a:cubicBezTo>
                      <a:pt x="30" y="7"/>
                      <a:pt x="28" y="5"/>
                      <a:pt x="25" y="4"/>
                    </a:cubicBezTo>
                    <a:close/>
                    <a:moveTo>
                      <a:pt x="12" y="3"/>
                    </a:moveTo>
                    <a:cubicBezTo>
                      <a:pt x="12" y="2"/>
                      <a:pt x="12" y="2"/>
                      <a:pt x="13" y="2"/>
                    </a:cubicBezTo>
                    <a:cubicBezTo>
                      <a:pt x="16" y="2"/>
                      <a:pt x="16" y="2"/>
                      <a:pt x="16" y="2"/>
                    </a:cubicBezTo>
                    <a:cubicBezTo>
                      <a:pt x="18" y="2"/>
                      <a:pt x="18" y="2"/>
                      <a:pt x="18" y="3"/>
                    </a:cubicBezTo>
                    <a:cubicBezTo>
                      <a:pt x="18" y="5"/>
                      <a:pt x="18" y="5"/>
                      <a:pt x="18" y="5"/>
                    </a:cubicBezTo>
                    <a:cubicBezTo>
                      <a:pt x="12" y="5"/>
                      <a:pt x="12" y="5"/>
                      <a:pt x="12" y="5"/>
                    </a:cubicBezTo>
                    <a:lnTo>
                      <a:pt x="1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3"/>
              <p:cNvSpPr>
                <a:spLocks noEditPoints="1"/>
              </p:cNvSpPr>
              <p:nvPr/>
            </p:nvSpPr>
            <p:spPr bwMode="auto">
              <a:xfrm>
                <a:off x="3812" y="2235"/>
                <a:ext cx="125" cy="107"/>
              </a:xfrm>
              <a:custGeom>
                <a:avLst/>
                <a:gdLst>
                  <a:gd name="T0" fmla="*/ 44 w 53"/>
                  <a:gd name="T1" fmla="*/ 8 h 45"/>
                  <a:gd name="T2" fmla="*/ 44 w 53"/>
                  <a:gd name="T3" fmla="*/ 8 h 45"/>
                  <a:gd name="T4" fmla="*/ 43 w 53"/>
                  <a:gd name="T5" fmla="*/ 7 h 45"/>
                  <a:gd name="T6" fmla="*/ 39 w 53"/>
                  <a:gd name="T7" fmla="*/ 7 h 45"/>
                  <a:gd name="T8" fmla="*/ 37 w 53"/>
                  <a:gd name="T9" fmla="*/ 8 h 45"/>
                  <a:gd name="T10" fmla="*/ 35 w 53"/>
                  <a:gd name="T11" fmla="*/ 8 h 45"/>
                  <a:gd name="T12" fmla="*/ 35 w 53"/>
                  <a:gd name="T13" fmla="*/ 5 h 45"/>
                  <a:gd name="T14" fmla="*/ 28 w 53"/>
                  <a:gd name="T15" fmla="*/ 0 h 45"/>
                  <a:gd name="T16" fmla="*/ 23 w 53"/>
                  <a:gd name="T17" fmla="*/ 0 h 45"/>
                  <a:gd name="T18" fmla="*/ 17 w 53"/>
                  <a:gd name="T19" fmla="*/ 5 h 45"/>
                  <a:gd name="T20" fmla="*/ 17 w 53"/>
                  <a:gd name="T21" fmla="*/ 8 h 45"/>
                  <a:gd name="T22" fmla="*/ 14 w 53"/>
                  <a:gd name="T23" fmla="*/ 8 h 45"/>
                  <a:gd name="T24" fmla="*/ 13 w 53"/>
                  <a:gd name="T25" fmla="*/ 7 h 45"/>
                  <a:gd name="T26" fmla="*/ 9 w 53"/>
                  <a:gd name="T27" fmla="*/ 7 h 45"/>
                  <a:gd name="T28" fmla="*/ 8 w 53"/>
                  <a:gd name="T29" fmla="*/ 9 h 45"/>
                  <a:gd name="T30" fmla="*/ 8 w 53"/>
                  <a:gd name="T31" fmla="*/ 9 h 45"/>
                  <a:gd name="T32" fmla="*/ 0 w 53"/>
                  <a:gd name="T33" fmla="*/ 18 h 45"/>
                  <a:gd name="T34" fmla="*/ 0 w 53"/>
                  <a:gd name="T35" fmla="*/ 36 h 45"/>
                  <a:gd name="T36" fmla="*/ 10 w 53"/>
                  <a:gd name="T37" fmla="*/ 45 h 45"/>
                  <a:gd name="T38" fmla="*/ 43 w 53"/>
                  <a:gd name="T39" fmla="*/ 44 h 45"/>
                  <a:gd name="T40" fmla="*/ 53 w 53"/>
                  <a:gd name="T41" fmla="*/ 34 h 45"/>
                  <a:gd name="T42" fmla="*/ 52 w 53"/>
                  <a:gd name="T43" fmla="*/ 17 h 45"/>
                  <a:gd name="T44" fmla="*/ 44 w 53"/>
                  <a:gd name="T45" fmla="*/ 8 h 45"/>
                  <a:gd name="T46" fmla="*/ 20 w 53"/>
                  <a:gd name="T47" fmla="*/ 5 h 45"/>
                  <a:gd name="T48" fmla="*/ 24 w 53"/>
                  <a:gd name="T49" fmla="*/ 3 h 45"/>
                  <a:gd name="T50" fmla="*/ 28 w 53"/>
                  <a:gd name="T51" fmla="*/ 3 h 45"/>
                  <a:gd name="T52" fmla="*/ 32 w 53"/>
                  <a:gd name="T53" fmla="*/ 5 h 45"/>
                  <a:gd name="T54" fmla="*/ 32 w 53"/>
                  <a:gd name="T55" fmla="*/ 8 h 45"/>
                  <a:gd name="T56" fmla="*/ 20 w 53"/>
                  <a:gd name="T57" fmla="*/ 8 h 45"/>
                  <a:gd name="T58" fmla="*/ 20 w 53"/>
                  <a:gd name="T5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45">
                    <a:moveTo>
                      <a:pt x="44" y="8"/>
                    </a:moveTo>
                    <a:cubicBezTo>
                      <a:pt x="44" y="8"/>
                      <a:pt x="44" y="8"/>
                      <a:pt x="44" y="8"/>
                    </a:cubicBezTo>
                    <a:cubicBezTo>
                      <a:pt x="44" y="7"/>
                      <a:pt x="44" y="7"/>
                      <a:pt x="43" y="7"/>
                    </a:cubicBezTo>
                    <a:cubicBezTo>
                      <a:pt x="39" y="7"/>
                      <a:pt x="39" y="7"/>
                      <a:pt x="39" y="7"/>
                    </a:cubicBezTo>
                    <a:cubicBezTo>
                      <a:pt x="38" y="7"/>
                      <a:pt x="37" y="7"/>
                      <a:pt x="37" y="8"/>
                    </a:cubicBezTo>
                    <a:cubicBezTo>
                      <a:pt x="35" y="8"/>
                      <a:pt x="35" y="8"/>
                      <a:pt x="35" y="8"/>
                    </a:cubicBezTo>
                    <a:cubicBezTo>
                      <a:pt x="35" y="5"/>
                      <a:pt x="35" y="5"/>
                      <a:pt x="35" y="5"/>
                    </a:cubicBezTo>
                    <a:cubicBezTo>
                      <a:pt x="35" y="1"/>
                      <a:pt x="32" y="0"/>
                      <a:pt x="28" y="0"/>
                    </a:cubicBezTo>
                    <a:cubicBezTo>
                      <a:pt x="23" y="0"/>
                      <a:pt x="23" y="0"/>
                      <a:pt x="23" y="0"/>
                    </a:cubicBezTo>
                    <a:cubicBezTo>
                      <a:pt x="20" y="0"/>
                      <a:pt x="17" y="1"/>
                      <a:pt x="17" y="5"/>
                    </a:cubicBezTo>
                    <a:cubicBezTo>
                      <a:pt x="17" y="8"/>
                      <a:pt x="17" y="8"/>
                      <a:pt x="17" y="8"/>
                    </a:cubicBezTo>
                    <a:cubicBezTo>
                      <a:pt x="14" y="8"/>
                      <a:pt x="14" y="8"/>
                      <a:pt x="14" y="8"/>
                    </a:cubicBezTo>
                    <a:cubicBezTo>
                      <a:pt x="14" y="8"/>
                      <a:pt x="14" y="7"/>
                      <a:pt x="13" y="7"/>
                    </a:cubicBezTo>
                    <a:cubicBezTo>
                      <a:pt x="9" y="7"/>
                      <a:pt x="9" y="7"/>
                      <a:pt x="9" y="7"/>
                    </a:cubicBezTo>
                    <a:cubicBezTo>
                      <a:pt x="8" y="7"/>
                      <a:pt x="8" y="8"/>
                      <a:pt x="8" y="9"/>
                    </a:cubicBezTo>
                    <a:cubicBezTo>
                      <a:pt x="8" y="9"/>
                      <a:pt x="8" y="9"/>
                      <a:pt x="8" y="9"/>
                    </a:cubicBezTo>
                    <a:cubicBezTo>
                      <a:pt x="3" y="9"/>
                      <a:pt x="0" y="13"/>
                      <a:pt x="0" y="18"/>
                    </a:cubicBezTo>
                    <a:cubicBezTo>
                      <a:pt x="0" y="36"/>
                      <a:pt x="0" y="36"/>
                      <a:pt x="0" y="36"/>
                    </a:cubicBezTo>
                    <a:cubicBezTo>
                      <a:pt x="0" y="41"/>
                      <a:pt x="4" y="45"/>
                      <a:pt x="10" y="45"/>
                    </a:cubicBezTo>
                    <a:cubicBezTo>
                      <a:pt x="43" y="44"/>
                      <a:pt x="43" y="44"/>
                      <a:pt x="43" y="44"/>
                    </a:cubicBezTo>
                    <a:cubicBezTo>
                      <a:pt x="49" y="44"/>
                      <a:pt x="53" y="40"/>
                      <a:pt x="53" y="34"/>
                    </a:cubicBezTo>
                    <a:cubicBezTo>
                      <a:pt x="52" y="17"/>
                      <a:pt x="52" y="17"/>
                      <a:pt x="52" y="17"/>
                    </a:cubicBezTo>
                    <a:cubicBezTo>
                      <a:pt x="52" y="12"/>
                      <a:pt x="49" y="8"/>
                      <a:pt x="44" y="8"/>
                    </a:cubicBezTo>
                    <a:close/>
                    <a:moveTo>
                      <a:pt x="20" y="5"/>
                    </a:moveTo>
                    <a:cubicBezTo>
                      <a:pt x="20" y="4"/>
                      <a:pt x="20" y="3"/>
                      <a:pt x="24" y="3"/>
                    </a:cubicBezTo>
                    <a:cubicBezTo>
                      <a:pt x="28" y="3"/>
                      <a:pt x="28" y="3"/>
                      <a:pt x="28" y="3"/>
                    </a:cubicBezTo>
                    <a:cubicBezTo>
                      <a:pt x="32" y="3"/>
                      <a:pt x="32" y="4"/>
                      <a:pt x="32" y="5"/>
                    </a:cubicBezTo>
                    <a:cubicBezTo>
                      <a:pt x="32" y="8"/>
                      <a:pt x="32" y="8"/>
                      <a:pt x="32" y="8"/>
                    </a:cubicBezTo>
                    <a:cubicBezTo>
                      <a:pt x="20" y="8"/>
                      <a:pt x="20" y="8"/>
                      <a:pt x="20" y="8"/>
                    </a:cubicBezTo>
                    <a:lnTo>
                      <a:pt x="2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4"/>
              <p:cNvSpPr>
                <a:spLocks noEditPoints="1"/>
              </p:cNvSpPr>
              <p:nvPr/>
            </p:nvSpPr>
            <p:spPr bwMode="auto">
              <a:xfrm>
                <a:off x="3923" y="2356"/>
                <a:ext cx="107" cy="109"/>
              </a:xfrm>
              <a:custGeom>
                <a:avLst/>
                <a:gdLst>
                  <a:gd name="T0" fmla="*/ 45 w 45"/>
                  <a:gd name="T1" fmla="*/ 26 h 46"/>
                  <a:gd name="T2" fmla="*/ 45 w 45"/>
                  <a:gd name="T3" fmla="*/ 8 h 46"/>
                  <a:gd name="T4" fmla="*/ 36 w 45"/>
                  <a:gd name="T5" fmla="*/ 0 h 46"/>
                  <a:gd name="T6" fmla="*/ 8 w 45"/>
                  <a:gd name="T7" fmla="*/ 1 h 46"/>
                  <a:gd name="T8" fmla="*/ 0 w 45"/>
                  <a:gd name="T9" fmla="*/ 9 h 46"/>
                  <a:gd name="T10" fmla="*/ 1 w 45"/>
                  <a:gd name="T11" fmla="*/ 27 h 46"/>
                  <a:gd name="T12" fmla="*/ 9 w 45"/>
                  <a:gd name="T13" fmla="*/ 35 h 46"/>
                  <a:gd name="T14" fmla="*/ 20 w 45"/>
                  <a:gd name="T15" fmla="*/ 35 h 46"/>
                  <a:gd name="T16" fmla="*/ 20 w 45"/>
                  <a:gd name="T17" fmla="*/ 41 h 46"/>
                  <a:gd name="T18" fmla="*/ 7 w 45"/>
                  <a:gd name="T19" fmla="*/ 41 h 46"/>
                  <a:gd name="T20" fmla="*/ 5 w 45"/>
                  <a:gd name="T21" fmla="*/ 44 h 46"/>
                  <a:gd name="T22" fmla="*/ 7 w 45"/>
                  <a:gd name="T23" fmla="*/ 46 h 46"/>
                  <a:gd name="T24" fmla="*/ 40 w 45"/>
                  <a:gd name="T25" fmla="*/ 45 h 46"/>
                  <a:gd name="T26" fmla="*/ 42 w 45"/>
                  <a:gd name="T27" fmla="*/ 43 h 46"/>
                  <a:gd name="T28" fmla="*/ 39 w 45"/>
                  <a:gd name="T29" fmla="*/ 40 h 46"/>
                  <a:gd name="T30" fmla="*/ 27 w 45"/>
                  <a:gd name="T31" fmla="*/ 41 h 46"/>
                  <a:gd name="T32" fmla="*/ 27 w 45"/>
                  <a:gd name="T33" fmla="*/ 35 h 46"/>
                  <a:gd name="T34" fmla="*/ 37 w 45"/>
                  <a:gd name="T35" fmla="*/ 35 h 46"/>
                  <a:gd name="T36" fmla="*/ 45 w 45"/>
                  <a:gd name="T37" fmla="*/ 26 h 46"/>
                  <a:gd name="T38" fmla="*/ 9 w 45"/>
                  <a:gd name="T39" fmla="*/ 32 h 46"/>
                  <a:gd name="T40" fmla="*/ 4 w 45"/>
                  <a:gd name="T41" fmla="*/ 27 h 46"/>
                  <a:gd name="T42" fmla="*/ 3 w 45"/>
                  <a:gd name="T43" fmla="*/ 9 h 46"/>
                  <a:gd name="T44" fmla="*/ 8 w 45"/>
                  <a:gd name="T45" fmla="*/ 4 h 46"/>
                  <a:gd name="T46" fmla="*/ 37 w 45"/>
                  <a:gd name="T47" fmla="*/ 3 h 46"/>
                  <a:gd name="T48" fmla="*/ 42 w 45"/>
                  <a:gd name="T49" fmla="*/ 8 h 46"/>
                  <a:gd name="T50" fmla="*/ 42 w 45"/>
                  <a:gd name="T51" fmla="*/ 26 h 46"/>
                  <a:gd name="T52" fmla="*/ 37 w 45"/>
                  <a:gd name="T53" fmla="*/ 31 h 46"/>
                  <a:gd name="T54" fmla="*/ 9 w 45"/>
                  <a:gd name="T55"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6">
                    <a:moveTo>
                      <a:pt x="45" y="26"/>
                    </a:moveTo>
                    <a:cubicBezTo>
                      <a:pt x="45" y="8"/>
                      <a:pt x="45" y="8"/>
                      <a:pt x="45" y="8"/>
                    </a:cubicBezTo>
                    <a:cubicBezTo>
                      <a:pt x="45" y="4"/>
                      <a:pt x="41" y="0"/>
                      <a:pt x="36" y="0"/>
                    </a:cubicBezTo>
                    <a:cubicBezTo>
                      <a:pt x="8" y="1"/>
                      <a:pt x="8" y="1"/>
                      <a:pt x="8" y="1"/>
                    </a:cubicBezTo>
                    <a:cubicBezTo>
                      <a:pt x="4" y="1"/>
                      <a:pt x="0" y="5"/>
                      <a:pt x="0" y="9"/>
                    </a:cubicBezTo>
                    <a:cubicBezTo>
                      <a:pt x="1" y="27"/>
                      <a:pt x="1" y="27"/>
                      <a:pt x="1" y="27"/>
                    </a:cubicBezTo>
                    <a:cubicBezTo>
                      <a:pt x="1" y="32"/>
                      <a:pt x="5" y="35"/>
                      <a:pt x="9" y="35"/>
                    </a:cubicBezTo>
                    <a:cubicBezTo>
                      <a:pt x="20" y="35"/>
                      <a:pt x="20" y="35"/>
                      <a:pt x="20" y="35"/>
                    </a:cubicBezTo>
                    <a:cubicBezTo>
                      <a:pt x="20" y="41"/>
                      <a:pt x="20" y="41"/>
                      <a:pt x="20" y="41"/>
                    </a:cubicBezTo>
                    <a:cubicBezTo>
                      <a:pt x="7" y="41"/>
                      <a:pt x="7" y="41"/>
                      <a:pt x="7" y="41"/>
                    </a:cubicBezTo>
                    <a:cubicBezTo>
                      <a:pt x="6" y="41"/>
                      <a:pt x="4" y="42"/>
                      <a:pt x="5" y="44"/>
                    </a:cubicBezTo>
                    <a:cubicBezTo>
                      <a:pt x="5" y="45"/>
                      <a:pt x="6" y="46"/>
                      <a:pt x="7" y="46"/>
                    </a:cubicBezTo>
                    <a:cubicBezTo>
                      <a:pt x="40" y="45"/>
                      <a:pt x="40" y="45"/>
                      <a:pt x="40" y="45"/>
                    </a:cubicBezTo>
                    <a:cubicBezTo>
                      <a:pt x="41" y="45"/>
                      <a:pt x="42" y="44"/>
                      <a:pt x="42" y="43"/>
                    </a:cubicBezTo>
                    <a:cubicBezTo>
                      <a:pt x="42" y="41"/>
                      <a:pt x="41" y="40"/>
                      <a:pt x="39" y="40"/>
                    </a:cubicBezTo>
                    <a:cubicBezTo>
                      <a:pt x="27" y="41"/>
                      <a:pt x="27" y="41"/>
                      <a:pt x="27" y="41"/>
                    </a:cubicBezTo>
                    <a:cubicBezTo>
                      <a:pt x="27" y="35"/>
                      <a:pt x="27" y="35"/>
                      <a:pt x="27" y="35"/>
                    </a:cubicBezTo>
                    <a:cubicBezTo>
                      <a:pt x="37" y="35"/>
                      <a:pt x="37" y="35"/>
                      <a:pt x="37" y="35"/>
                    </a:cubicBezTo>
                    <a:cubicBezTo>
                      <a:pt x="42" y="34"/>
                      <a:pt x="45" y="31"/>
                      <a:pt x="45" y="26"/>
                    </a:cubicBezTo>
                    <a:close/>
                    <a:moveTo>
                      <a:pt x="9" y="32"/>
                    </a:moveTo>
                    <a:cubicBezTo>
                      <a:pt x="6" y="32"/>
                      <a:pt x="4" y="30"/>
                      <a:pt x="4" y="27"/>
                    </a:cubicBezTo>
                    <a:cubicBezTo>
                      <a:pt x="3" y="9"/>
                      <a:pt x="3" y="9"/>
                      <a:pt x="3" y="9"/>
                    </a:cubicBezTo>
                    <a:cubicBezTo>
                      <a:pt x="3" y="6"/>
                      <a:pt x="6" y="4"/>
                      <a:pt x="8" y="4"/>
                    </a:cubicBezTo>
                    <a:cubicBezTo>
                      <a:pt x="37" y="3"/>
                      <a:pt x="37" y="3"/>
                      <a:pt x="37" y="3"/>
                    </a:cubicBezTo>
                    <a:cubicBezTo>
                      <a:pt x="39" y="3"/>
                      <a:pt x="42" y="5"/>
                      <a:pt x="42" y="8"/>
                    </a:cubicBezTo>
                    <a:cubicBezTo>
                      <a:pt x="42" y="26"/>
                      <a:pt x="42" y="26"/>
                      <a:pt x="42" y="26"/>
                    </a:cubicBezTo>
                    <a:cubicBezTo>
                      <a:pt x="42" y="29"/>
                      <a:pt x="40" y="31"/>
                      <a:pt x="37" y="31"/>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5"/>
              <p:cNvSpPr>
                <a:spLocks/>
              </p:cNvSpPr>
              <p:nvPr/>
            </p:nvSpPr>
            <p:spPr bwMode="auto">
              <a:xfrm>
                <a:off x="3940" y="2375"/>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0"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66"/>
              <p:cNvSpPr>
                <a:spLocks/>
              </p:cNvSpPr>
              <p:nvPr/>
            </p:nvSpPr>
            <p:spPr bwMode="auto">
              <a:xfrm>
                <a:off x="3940" y="2387"/>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1"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67"/>
              <p:cNvSpPr>
                <a:spLocks/>
              </p:cNvSpPr>
              <p:nvPr/>
            </p:nvSpPr>
            <p:spPr bwMode="auto">
              <a:xfrm>
                <a:off x="3942" y="2398"/>
                <a:ext cx="71" cy="10"/>
              </a:xfrm>
              <a:custGeom>
                <a:avLst/>
                <a:gdLst>
                  <a:gd name="T0" fmla="*/ 30 w 30"/>
                  <a:gd name="T1" fmla="*/ 2 h 4"/>
                  <a:gd name="T2" fmla="*/ 28 w 30"/>
                  <a:gd name="T3" fmla="*/ 3 h 4"/>
                  <a:gd name="T4" fmla="*/ 1 w 30"/>
                  <a:gd name="T5" fmla="*/ 4 h 4"/>
                  <a:gd name="T6" fmla="*/ 0 w 30"/>
                  <a:gd name="T7" fmla="*/ 2 h 4"/>
                  <a:gd name="T8" fmla="*/ 0 w 30"/>
                  <a:gd name="T9" fmla="*/ 2 h 4"/>
                  <a:gd name="T10" fmla="*/ 1 w 30"/>
                  <a:gd name="T11" fmla="*/ 1 h 4"/>
                  <a:gd name="T12" fmla="*/ 28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29" y="3"/>
                      <a:pt x="28" y="3"/>
                    </a:cubicBezTo>
                    <a:cubicBezTo>
                      <a:pt x="1" y="4"/>
                      <a:pt x="1" y="4"/>
                      <a:pt x="1" y="4"/>
                    </a:cubicBezTo>
                    <a:cubicBezTo>
                      <a:pt x="0" y="4"/>
                      <a:pt x="0" y="3"/>
                      <a:pt x="0" y="2"/>
                    </a:cubicBezTo>
                    <a:cubicBezTo>
                      <a:pt x="0" y="2"/>
                      <a:pt x="0" y="2"/>
                      <a:pt x="0" y="2"/>
                    </a:cubicBezTo>
                    <a:cubicBezTo>
                      <a:pt x="0" y="2"/>
                      <a:pt x="0" y="1"/>
                      <a:pt x="1" y="1"/>
                    </a:cubicBezTo>
                    <a:cubicBezTo>
                      <a:pt x="28" y="0"/>
                      <a:pt x="28" y="0"/>
                      <a:pt x="28" y="0"/>
                    </a:cubicBezTo>
                    <a:cubicBezTo>
                      <a:pt x="29" y="0"/>
                      <a:pt x="29" y="1"/>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68"/>
              <p:cNvSpPr>
                <a:spLocks/>
              </p:cNvSpPr>
              <p:nvPr/>
            </p:nvSpPr>
            <p:spPr bwMode="auto">
              <a:xfrm>
                <a:off x="3961" y="2410"/>
                <a:ext cx="52" cy="10"/>
              </a:xfrm>
              <a:custGeom>
                <a:avLst/>
                <a:gdLst>
                  <a:gd name="T0" fmla="*/ 22 w 22"/>
                  <a:gd name="T1" fmla="*/ 2 h 4"/>
                  <a:gd name="T2" fmla="*/ 20 w 22"/>
                  <a:gd name="T3" fmla="*/ 3 h 4"/>
                  <a:gd name="T4" fmla="*/ 1 w 22"/>
                  <a:gd name="T5" fmla="*/ 4 h 4"/>
                  <a:gd name="T6" fmla="*/ 0 w 22"/>
                  <a:gd name="T7" fmla="*/ 2 h 4"/>
                  <a:gd name="T8" fmla="*/ 0 w 22"/>
                  <a:gd name="T9" fmla="*/ 2 h 4"/>
                  <a:gd name="T10" fmla="*/ 1 w 22"/>
                  <a:gd name="T11" fmla="*/ 1 h 4"/>
                  <a:gd name="T12" fmla="*/ 20 w 22"/>
                  <a:gd name="T13" fmla="*/ 0 h 4"/>
                  <a:gd name="T14" fmla="*/ 22 w 22"/>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
                    <a:moveTo>
                      <a:pt x="22" y="2"/>
                    </a:moveTo>
                    <a:cubicBezTo>
                      <a:pt x="22" y="3"/>
                      <a:pt x="21" y="3"/>
                      <a:pt x="20" y="3"/>
                    </a:cubicBezTo>
                    <a:cubicBezTo>
                      <a:pt x="1" y="4"/>
                      <a:pt x="1" y="4"/>
                      <a:pt x="1" y="4"/>
                    </a:cubicBezTo>
                    <a:cubicBezTo>
                      <a:pt x="0" y="4"/>
                      <a:pt x="0" y="3"/>
                      <a:pt x="0" y="2"/>
                    </a:cubicBezTo>
                    <a:cubicBezTo>
                      <a:pt x="0" y="2"/>
                      <a:pt x="0" y="2"/>
                      <a:pt x="0" y="2"/>
                    </a:cubicBezTo>
                    <a:cubicBezTo>
                      <a:pt x="0" y="2"/>
                      <a:pt x="0" y="1"/>
                      <a:pt x="1" y="1"/>
                    </a:cubicBezTo>
                    <a:cubicBezTo>
                      <a:pt x="20" y="0"/>
                      <a:pt x="20" y="0"/>
                      <a:pt x="20" y="0"/>
                    </a:cubicBezTo>
                    <a:cubicBezTo>
                      <a:pt x="21" y="0"/>
                      <a:pt x="22" y="1"/>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69"/>
              <p:cNvSpPr>
                <a:spLocks noEditPoints="1"/>
              </p:cNvSpPr>
              <p:nvPr/>
            </p:nvSpPr>
            <p:spPr bwMode="auto">
              <a:xfrm>
                <a:off x="3954" y="1907"/>
                <a:ext cx="90" cy="93"/>
              </a:xfrm>
              <a:custGeom>
                <a:avLst/>
                <a:gdLst>
                  <a:gd name="T0" fmla="*/ 38 w 38"/>
                  <a:gd name="T1" fmla="*/ 22 h 39"/>
                  <a:gd name="T2" fmla="*/ 38 w 38"/>
                  <a:gd name="T3" fmla="*/ 7 h 39"/>
                  <a:gd name="T4" fmla="*/ 31 w 38"/>
                  <a:gd name="T5" fmla="*/ 0 h 39"/>
                  <a:gd name="T6" fmla="*/ 7 w 38"/>
                  <a:gd name="T7" fmla="*/ 0 h 39"/>
                  <a:gd name="T8" fmla="*/ 0 w 38"/>
                  <a:gd name="T9" fmla="*/ 7 h 39"/>
                  <a:gd name="T10" fmla="*/ 1 w 38"/>
                  <a:gd name="T11" fmla="*/ 23 h 39"/>
                  <a:gd name="T12" fmla="*/ 8 w 38"/>
                  <a:gd name="T13" fmla="*/ 30 h 39"/>
                  <a:gd name="T14" fmla="*/ 17 w 38"/>
                  <a:gd name="T15" fmla="*/ 29 h 39"/>
                  <a:gd name="T16" fmla="*/ 17 w 38"/>
                  <a:gd name="T17" fmla="*/ 34 h 39"/>
                  <a:gd name="T18" fmla="*/ 6 w 38"/>
                  <a:gd name="T19" fmla="*/ 34 h 39"/>
                  <a:gd name="T20" fmla="*/ 4 w 38"/>
                  <a:gd name="T21" fmla="*/ 37 h 39"/>
                  <a:gd name="T22" fmla="*/ 6 w 38"/>
                  <a:gd name="T23" fmla="*/ 39 h 39"/>
                  <a:gd name="T24" fmla="*/ 33 w 38"/>
                  <a:gd name="T25" fmla="*/ 38 h 39"/>
                  <a:gd name="T26" fmla="*/ 36 w 38"/>
                  <a:gd name="T27" fmla="*/ 36 h 39"/>
                  <a:gd name="T28" fmla="*/ 33 w 38"/>
                  <a:gd name="T29" fmla="*/ 34 h 39"/>
                  <a:gd name="T30" fmla="*/ 23 w 38"/>
                  <a:gd name="T31" fmla="*/ 34 h 39"/>
                  <a:gd name="T32" fmla="*/ 22 w 38"/>
                  <a:gd name="T33" fmla="*/ 29 h 39"/>
                  <a:gd name="T34" fmla="*/ 31 w 38"/>
                  <a:gd name="T35" fmla="*/ 29 h 39"/>
                  <a:gd name="T36" fmla="*/ 38 w 38"/>
                  <a:gd name="T37" fmla="*/ 22 h 39"/>
                  <a:gd name="T38" fmla="*/ 8 w 38"/>
                  <a:gd name="T39" fmla="*/ 27 h 39"/>
                  <a:gd name="T40" fmla="*/ 3 w 38"/>
                  <a:gd name="T41" fmla="*/ 23 h 39"/>
                  <a:gd name="T42" fmla="*/ 3 w 38"/>
                  <a:gd name="T43" fmla="*/ 7 h 39"/>
                  <a:gd name="T44" fmla="*/ 7 w 38"/>
                  <a:gd name="T45" fmla="*/ 3 h 39"/>
                  <a:gd name="T46" fmla="*/ 31 w 38"/>
                  <a:gd name="T47" fmla="*/ 2 h 39"/>
                  <a:gd name="T48" fmla="*/ 35 w 38"/>
                  <a:gd name="T49" fmla="*/ 7 h 39"/>
                  <a:gd name="T50" fmla="*/ 36 w 38"/>
                  <a:gd name="T51" fmla="*/ 22 h 39"/>
                  <a:gd name="T52" fmla="*/ 31 w 38"/>
                  <a:gd name="T53" fmla="*/ 26 h 39"/>
                  <a:gd name="T54" fmla="*/ 8 w 38"/>
                  <a:gd name="T55"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39">
                    <a:moveTo>
                      <a:pt x="38" y="22"/>
                    </a:moveTo>
                    <a:cubicBezTo>
                      <a:pt x="38" y="7"/>
                      <a:pt x="38" y="7"/>
                      <a:pt x="38" y="7"/>
                    </a:cubicBezTo>
                    <a:cubicBezTo>
                      <a:pt x="38" y="3"/>
                      <a:pt x="35" y="0"/>
                      <a:pt x="31" y="0"/>
                    </a:cubicBezTo>
                    <a:cubicBezTo>
                      <a:pt x="7" y="0"/>
                      <a:pt x="7" y="0"/>
                      <a:pt x="7" y="0"/>
                    </a:cubicBezTo>
                    <a:cubicBezTo>
                      <a:pt x="3" y="0"/>
                      <a:pt x="0" y="4"/>
                      <a:pt x="0" y="7"/>
                    </a:cubicBezTo>
                    <a:cubicBezTo>
                      <a:pt x="1" y="23"/>
                      <a:pt x="1" y="23"/>
                      <a:pt x="1" y="23"/>
                    </a:cubicBezTo>
                    <a:cubicBezTo>
                      <a:pt x="1" y="27"/>
                      <a:pt x="4" y="30"/>
                      <a:pt x="8" y="30"/>
                    </a:cubicBezTo>
                    <a:cubicBezTo>
                      <a:pt x="17" y="29"/>
                      <a:pt x="17" y="29"/>
                      <a:pt x="17" y="29"/>
                    </a:cubicBezTo>
                    <a:cubicBezTo>
                      <a:pt x="17" y="34"/>
                      <a:pt x="17" y="34"/>
                      <a:pt x="17" y="34"/>
                    </a:cubicBezTo>
                    <a:cubicBezTo>
                      <a:pt x="6" y="34"/>
                      <a:pt x="6" y="34"/>
                      <a:pt x="6" y="34"/>
                    </a:cubicBezTo>
                    <a:cubicBezTo>
                      <a:pt x="5" y="35"/>
                      <a:pt x="4" y="35"/>
                      <a:pt x="4" y="37"/>
                    </a:cubicBezTo>
                    <a:cubicBezTo>
                      <a:pt x="4" y="38"/>
                      <a:pt x="5" y="39"/>
                      <a:pt x="6" y="39"/>
                    </a:cubicBezTo>
                    <a:cubicBezTo>
                      <a:pt x="33" y="38"/>
                      <a:pt x="33" y="38"/>
                      <a:pt x="33" y="38"/>
                    </a:cubicBezTo>
                    <a:cubicBezTo>
                      <a:pt x="35" y="38"/>
                      <a:pt x="36" y="37"/>
                      <a:pt x="36" y="36"/>
                    </a:cubicBezTo>
                    <a:cubicBezTo>
                      <a:pt x="36" y="35"/>
                      <a:pt x="35" y="34"/>
                      <a:pt x="33" y="34"/>
                    </a:cubicBezTo>
                    <a:cubicBezTo>
                      <a:pt x="23" y="34"/>
                      <a:pt x="23" y="34"/>
                      <a:pt x="23" y="34"/>
                    </a:cubicBezTo>
                    <a:cubicBezTo>
                      <a:pt x="22" y="29"/>
                      <a:pt x="22" y="29"/>
                      <a:pt x="22" y="29"/>
                    </a:cubicBezTo>
                    <a:cubicBezTo>
                      <a:pt x="31" y="29"/>
                      <a:pt x="31" y="29"/>
                      <a:pt x="31" y="29"/>
                    </a:cubicBezTo>
                    <a:cubicBezTo>
                      <a:pt x="35" y="29"/>
                      <a:pt x="38" y="26"/>
                      <a:pt x="38" y="22"/>
                    </a:cubicBezTo>
                    <a:close/>
                    <a:moveTo>
                      <a:pt x="8" y="27"/>
                    </a:moveTo>
                    <a:cubicBezTo>
                      <a:pt x="5" y="27"/>
                      <a:pt x="3" y="25"/>
                      <a:pt x="3" y="23"/>
                    </a:cubicBezTo>
                    <a:cubicBezTo>
                      <a:pt x="3" y="7"/>
                      <a:pt x="3" y="7"/>
                      <a:pt x="3" y="7"/>
                    </a:cubicBezTo>
                    <a:cubicBezTo>
                      <a:pt x="3" y="5"/>
                      <a:pt x="5" y="3"/>
                      <a:pt x="7" y="3"/>
                    </a:cubicBezTo>
                    <a:cubicBezTo>
                      <a:pt x="31" y="2"/>
                      <a:pt x="31" y="2"/>
                      <a:pt x="31" y="2"/>
                    </a:cubicBezTo>
                    <a:cubicBezTo>
                      <a:pt x="33" y="2"/>
                      <a:pt x="35" y="4"/>
                      <a:pt x="35" y="7"/>
                    </a:cubicBezTo>
                    <a:cubicBezTo>
                      <a:pt x="36" y="22"/>
                      <a:pt x="36" y="22"/>
                      <a:pt x="36" y="22"/>
                    </a:cubicBezTo>
                    <a:cubicBezTo>
                      <a:pt x="36" y="24"/>
                      <a:pt x="34" y="26"/>
                      <a:pt x="31" y="26"/>
                    </a:cubicBezTo>
                    <a:lnTo>
                      <a:pt x="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0"/>
              <p:cNvSpPr>
                <a:spLocks/>
              </p:cNvSpPr>
              <p:nvPr/>
            </p:nvSpPr>
            <p:spPr bwMode="auto">
              <a:xfrm>
                <a:off x="3968" y="1924"/>
                <a:ext cx="62" cy="7"/>
              </a:xfrm>
              <a:custGeom>
                <a:avLst/>
                <a:gdLst>
                  <a:gd name="T0" fmla="*/ 26 w 26"/>
                  <a:gd name="T1" fmla="*/ 1 h 3"/>
                  <a:gd name="T2" fmla="*/ 24 w 26"/>
                  <a:gd name="T3" fmla="*/ 2 h 3"/>
                  <a:gd name="T4" fmla="*/ 1 w 26"/>
                  <a:gd name="T5" fmla="*/ 3 h 3"/>
                  <a:gd name="T6" fmla="*/ 0 w 26"/>
                  <a:gd name="T7" fmla="*/ 2 h 3"/>
                  <a:gd name="T8" fmla="*/ 0 w 26"/>
                  <a:gd name="T9" fmla="*/ 2 h 3"/>
                  <a:gd name="T10" fmla="*/ 1 w 26"/>
                  <a:gd name="T11" fmla="*/ 0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2"/>
                    </a:cubicBezTo>
                    <a:cubicBezTo>
                      <a:pt x="1" y="3"/>
                      <a:pt x="1" y="3"/>
                      <a:pt x="1" y="3"/>
                    </a:cubicBezTo>
                    <a:cubicBezTo>
                      <a:pt x="1" y="3"/>
                      <a:pt x="0" y="2"/>
                      <a:pt x="0" y="2"/>
                    </a:cubicBezTo>
                    <a:cubicBezTo>
                      <a:pt x="0" y="2"/>
                      <a:pt x="0" y="2"/>
                      <a:pt x="0" y="2"/>
                    </a:cubicBezTo>
                    <a:cubicBezTo>
                      <a:pt x="0" y="1"/>
                      <a:pt x="1" y="0"/>
                      <a:pt x="1" y="0"/>
                    </a:cubicBezTo>
                    <a:cubicBezTo>
                      <a:pt x="24" y="0"/>
                      <a:pt x="24" y="0"/>
                      <a:pt x="24" y="0"/>
                    </a:cubicBezTo>
                    <a:cubicBezTo>
                      <a:pt x="25" y="0"/>
                      <a:pt x="25" y="0"/>
                      <a:pt x="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1"/>
              <p:cNvSpPr>
                <a:spLocks/>
              </p:cNvSpPr>
              <p:nvPr/>
            </p:nvSpPr>
            <p:spPr bwMode="auto">
              <a:xfrm>
                <a:off x="3968" y="1933"/>
                <a:ext cx="62" cy="7"/>
              </a:xfrm>
              <a:custGeom>
                <a:avLst/>
                <a:gdLst>
                  <a:gd name="T0" fmla="*/ 26 w 26"/>
                  <a:gd name="T1" fmla="*/ 1 h 3"/>
                  <a:gd name="T2" fmla="*/ 24 w 26"/>
                  <a:gd name="T3" fmla="*/ 3 h 3"/>
                  <a:gd name="T4" fmla="*/ 2 w 26"/>
                  <a:gd name="T5" fmla="*/ 3 h 3"/>
                  <a:gd name="T6" fmla="*/ 0 w 26"/>
                  <a:gd name="T7" fmla="*/ 2 h 3"/>
                  <a:gd name="T8" fmla="*/ 0 w 26"/>
                  <a:gd name="T9" fmla="*/ 2 h 3"/>
                  <a:gd name="T10" fmla="*/ 1 w 26"/>
                  <a:gd name="T11" fmla="*/ 1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3"/>
                    </a:cubicBezTo>
                    <a:cubicBezTo>
                      <a:pt x="2" y="3"/>
                      <a:pt x="2" y="3"/>
                      <a:pt x="2" y="3"/>
                    </a:cubicBezTo>
                    <a:cubicBezTo>
                      <a:pt x="1" y="3"/>
                      <a:pt x="0" y="3"/>
                      <a:pt x="0" y="2"/>
                    </a:cubicBezTo>
                    <a:cubicBezTo>
                      <a:pt x="0" y="2"/>
                      <a:pt x="0" y="2"/>
                      <a:pt x="0" y="2"/>
                    </a:cubicBezTo>
                    <a:cubicBezTo>
                      <a:pt x="0" y="1"/>
                      <a:pt x="1" y="1"/>
                      <a:pt x="1" y="1"/>
                    </a:cubicBezTo>
                    <a:cubicBezTo>
                      <a:pt x="24" y="0"/>
                      <a:pt x="24" y="0"/>
                      <a:pt x="24" y="0"/>
                    </a:cubicBezTo>
                    <a:cubicBezTo>
                      <a:pt x="25" y="0"/>
                      <a:pt x="26" y="1"/>
                      <a:pt x="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2"/>
              <p:cNvSpPr>
                <a:spLocks/>
              </p:cNvSpPr>
              <p:nvPr/>
            </p:nvSpPr>
            <p:spPr bwMode="auto">
              <a:xfrm>
                <a:off x="3968" y="1943"/>
                <a:ext cx="62" cy="7"/>
              </a:xfrm>
              <a:custGeom>
                <a:avLst/>
                <a:gdLst>
                  <a:gd name="T0" fmla="*/ 26 w 26"/>
                  <a:gd name="T1" fmla="*/ 2 h 3"/>
                  <a:gd name="T2" fmla="*/ 25 w 26"/>
                  <a:gd name="T3" fmla="*/ 3 h 3"/>
                  <a:gd name="T4" fmla="*/ 2 w 26"/>
                  <a:gd name="T5" fmla="*/ 3 h 3"/>
                  <a:gd name="T6" fmla="*/ 0 w 26"/>
                  <a:gd name="T7" fmla="*/ 2 h 3"/>
                  <a:gd name="T8" fmla="*/ 0 w 26"/>
                  <a:gd name="T9" fmla="*/ 2 h 3"/>
                  <a:gd name="T10" fmla="*/ 2 w 26"/>
                  <a:gd name="T11" fmla="*/ 1 h 3"/>
                  <a:gd name="T12" fmla="*/ 24 w 26"/>
                  <a:gd name="T13" fmla="*/ 0 h 3"/>
                  <a:gd name="T14" fmla="*/ 26 w 26"/>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2"/>
                    </a:moveTo>
                    <a:cubicBezTo>
                      <a:pt x="26" y="2"/>
                      <a:pt x="25" y="3"/>
                      <a:pt x="25" y="3"/>
                    </a:cubicBezTo>
                    <a:cubicBezTo>
                      <a:pt x="2" y="3"/>
                      <a:pt x="2" y="3"/>
                      <a:pt x="2" y="3"/>
                    </a:cubicBezTo>
                    <a:cubicBezTo>
                      <a:pt x="1" y="3"/>
                      <a:pt x="0" y="3"/>
                      <a:pt x="0" y="2"/>
                    </a:cubicBezTo>
                    <a:cubicBezTo>
                      <a:pt x="0" y="2"/>
                      <a:pt x="0" y="2"/>
                      <a:pt x="0" y="2"/>
                    </a:cubicBezTo>
                    <a:cubicBezTo>
                      <a:pt x="0" y="1"/>
                      <a:pt x="1" y="1"/>
                      <a:pt x="2" y="1"/>
                    </a:cubicBezTo>
                    <a:cubicBezTo>
                      <a:pt x="24" y="0"/>
                      <a:pt x="24" y="0"/>
                      <a:pt x="24"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3"/>
              <p:cNvSpPr>
                <a:spLocks/>
              </p:cNvSpPr>
              <p:nvPr/>
            </p:nvSpPr>
            <p:spPr bwMode="auto">
              <a:xfrm>
                <a:off x="3985" y="1955"/>
                <a:ext cx="45" cy="4"/>
              </a:xfrm>
              <a:custGeom>
                <a:avLst/>
                <a:gdLst>
                  <a:gd name="T0" fmla="*/ 19 w 19"/>
                  <a:gd name="T1" fmla="*/ 1 h 2"/>
                  <a:gd name="T2" fmla="*/ 18 w 19"/>
                  <a:gd name="T3" fmla="*/ 2 h 2"/>
                  <a:gd name="T4" fmla="*/ 2 w 19"/>
                  <a:gd name="T5" fmla="*/ 2 h 2"/>
                  <a:gd name="T6" fmla="*/ 0 w 19"/>
                  <a:gd name="T7" fmla="*/ 1 h 2"/>
                  <a:gd name="T8" fmla="*/ 0 w 19"/>
                  <a:gd name="T9" fmla="*/ 1 h 2"/>
                  <a:gd name="T10" fmla="*/ 2 w 19"/>
                  <a:gd name="T11" fmla="*/ 0 h 2"/>
                  <a:gd name="T12" fmla="*/ 18 w 19"/>
                  <a:gd name="T13" fmla="*/ 0 h 2"/>
                  <a:gd name="T14" fmla="*/ 19 w 19"/>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
                    <a:moveTo>
                      <a:pt x="19" y="1"/>
                    </a:moveTo>
                    <a:cubicBezTo>
                      <a:pt x="19" y="1"/>
                      <a:pt x="18" y="2"/>
                      <a:pt x="18" y="2"/>
                    </a:cubicBezTo>
                    <a:cubicBezTo>
                      <a:pt x="2" y="2"/>
                      <a:pt x="2" y="2"/>
                      <a:pt x="2" y="2"/>
                    </a:cubicBezTo>
                    <a:cubicBezTo>
                      <a:pt x="1" y="2"/>
                      <a:pt x="0" y="2"/>
                      <a:pt x="0" y="1"/>
                    </a:cubicBezTo>
                    <a:cubicBezTo>
                      <a:pt x="0" y="1"/>
                      <a:pt x="0" y="1"/>
                      <a:pt x="0" y="1"/>
                    </a:cubicBezTo>
                    <a:cubicBezTo>
                      <a:pt x="0" y="1"/>
                      <a:pt x="1" y="0"/>
                      <a:pt x="2" y="0"/>
                    </a:cubicBezTo>
                    <a:cubicBezTo>
                      <a:pt x="18" y="0"/>
                      <a:pt x="18" y="0"/>
                      <a:pt x="18" y="0"/>
                    </a:cubicBezTo>
                    <a:cubicBezTo>
                      <a:pt x="18" y="0"/>
                      <a:pt x="19" y="0"/>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4"/>
              <p:cNvSpPr>
                <a:spLocks noEditPoints="1"/>
              </p:cNvSpPr>
              <p:nvPr/>
            </p:nvSpPr>
            <p:spPr bwMode="auto">
              <a:xfrm>
                <a:off x="3733" y="2679"/>
                <a:ext cx="79" cy="80"/>
              </a:xfrm>
              <a:custGeom>
                <a:avLst/>
                <a:gdLst>
                  <a:gd name="T0" fmla="*/ 33 w 33"/>
                  <a:gd name="T1" fmla="*/ 20 h 34"/>
                  <a:gd name="T2" fmla="*/ 32 w 33"/>
                  <a:gd name="T3" fmla="*/ 6 h 34"/>
                  <a:gd name="T4" fmla="*/ 26 w 33"/>
                  <a:gd name="T5" fmla="*/ 0 h 34"/>
                  <a:gd name="T6" fmla="*/ 5 w 33"/>
                  <a:gd name="T7" fmla="*/ 1 h 34"/>
                  <a:gd name="T8" fmla="*/ 0 w 33"/>
                  <a:gd name="T9" fmla="*/ 7 h 34"/>
                  <a:gd name="T10" fmla="*/ 0 w 33"/>
                  <a:gd name="T11" fmla="*/ 20 h 34"/>
                  <a:gd name="T12" fmla="*/ 6 w 33"/>
                  <a:gd name="T13" fmla="*/ 26 h 34"/>
                  <a:gd name="T14" fmla="*/ 14 w 33"/>
                  <a:gd name="T15" fmla="*/ 26 h 34"/>
                  <a:gd name="T16" fmla="*/ 14 w 33"/>
                  <a:gd name="T17" fmla="*/ 30 h 34"/>
                  <a:gd name="T18" fmla="*/ 5 w 33"/>
                  <a:gd name="T19" fmla="*/ 31 h 34"/>
                  <a:gd name="T20" fmla="*/ 3 w 33"/>
                  <a:gd name="T21" fmla="*/ 33 h 34"/>
                  <a:gd name="T22" fmla="*/ 5 w 33"/>
                  <a:gd name="T23" fmla="*/ 34 h 34"/>
                  <a:gd name="T24" fmla="*/ 29 w 33"/>
                  <a:gd name="T25" fmla="*/ 34 h 34"/>
                  <a:gd name="T26" fmla="*/ 30 w 33"/>
                  <a:gd name="T27" fmla="*/ 32 h 34"/>
                  <a:gd name="T28" fmla="*/ 29 w 33"/>
                  <a:gd name="T29" fmla="*/ 30 h 34"/>
                  <a:gd name="T30" fmla="*/ 19 w 33"/>
                  <a:gd name="T31" fmla="*/ 30 h 34"/>
                  <a:gd name="T32" fmla="*/ 19 w 33"/>
                  <a:gd name="T33" fmla="*/ 26 h 34"/>
                  <a:gd name="T34" fmla="*/ 27 w 33"/>
                  <a:gd name="T35" fmla="*/ 26 h 34"/>
                  <a:gd name="T36" fmla="*/ 33 w 33"/>
                  <a:gd name="T37" fmla="*/ 20 h 34"/>
                  <a:gd name="T38" fmla="*/ 6 w 33"/>
                  <a:gd name="T39" fmla="*/ 24 h 34"/>
                  <a:gd name="T40" fmla="*/ 2 w 33"/>
                  <a:gd name="T41" fmla="*/ 20 h 34"/>
                  <a:gd name="T42" fmla="*/ 2 w 33"/>
                  <a:gd name="T43" fmla="*/ 7 h 34"/>
                  <a:gd name="T44" fmla="*/ 6 w 33"/>
                  <a:gd name="T45" fmla="*/ 3 h 34"/>
                  <a:gd name="T46" fmla="*/ 26 w 33"/>
                  <a:gd name="T47" fmla="*/ 3 h 34"/>
                  <a:gd name="T48" fmla="*/ 30 w 33"/>
                  <a:gd name="T49" fmla="*/ 6 h 34"/>
                  <a:gd name="T50" fmla="*/ 30 w 33"/>
                  <a:gd name="T51" fmla="*/ 20 h 34"/>
                  <a:gd name="T52" fmla="*/ 27 w 33"/>
                  <a:gd name="T53" fmla="*/ 23 h 34"/>
                  <a:gd name="T54" fmla="*/ 6 w 33"/>
                  <a:gd name="T55"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4">
                    <a:moveTo>
                      <a:pt x="33" y="20"/>
                    </a:moveTo>
                    <a:cubicBezTo>
                      <a:pt x="32" y="6"/>
                      <a:pt x="32" y="6"/>
                      <a:pt x="32" y="6"/>
                    </a:cubicBezTo>
                    <a:cubicBezTo>
                      <a:pt x="32" y="3"/>
                      <a:pt x="30" y="0"/>
                      <a:pt x="26" y="0"/>
                    </a:cubicBezTo>
                    <a:cubicBezTo>
                      <a:pt x="5" y="1"/>
                      <a:pt x="5" y="1"/>
                      <a:pt x="5" y="1"/>
                    </a:cubicBezTo>
                    <a:cubicBezTo>
                      <a:pt x="2" y="1"/>
                      <a:pt x="0" y="4"/>
                      <a:pt x="0" y="7"/>
                    </a:cubicBezTo>
                    <a:cubicBezTo>
                      <a:pt x="0" y="20"/>
                      <a:pt x="0" y="20"/>
                      <a:pt x="0" y="20"/>
                    </a:cubicBezTo>
                    <a:cubicBezTo>
                      <a:pt x="0" y="24"/>
                      <a:pt x="3" y="26"/>
                      <a:pt x="6" y="26"/>
                    </a:cubicBezTo>
                    <a:cubicBezTo>
                      <a:pt x="14" y="26"/>
                      <a:pt x="14" y="26"/>
                      <a:pt x="14" y="26"/>
                    </a:cubicBezTo>
                    <a:cubicBezTo>
                      <a:pt x="14" y="30"/>
                      <a:pt x="14" y="30"/>
                      <a:pt x="14" y="30"/>
                    </a:cubicBezTo>
                    <a:cubicBezTo>
                      <a:pt x="5" y="31"/>
                      <a:pt x="5" y="31"/>
                      <a:pt x="5" y="31"/>
                    </a:cubicBezTo>
                    <a:cubicBezTo>
                      <a:pt x="4" y="31"/>
                      <a:pt x="3" y="31"/>
                      <a:pt x="3" y="33"/>
                    </a:cubicBezTo>
                    <a:cubicBezTo>
                      <a:pt x="3" y="34"/>
                      <a:pt x="4" y="34"/>
                      <a:pt x="5" y="34"/>
                    </a:cubicBezTo>
                    <a:cubicBezTo>
                      <a:pt x="29" y="34"/>
                      <a:pt x="29" y="34"/>
                      <a:pt x="29" y="34"/>
                    </a:cubicBezTo>
                    <a:cubicBezTo>
                      <a:pt x="30" y="34"/>
                      <a:pt x="30" y="33"/>
                      <a:pt x="30" y="32"/>
                    </a:cubicBezTo>
                    <a:cubicBezTo>
                      <a:pt x="30" y="31"/>
                      <a:pt x="30" y="30"/>
                      <a:pt x="29" y="30"/>
                    </a:cubicBezTo>
                    <a:cubicBezTo>
                      <a:pt x="19" y="30"/>
                      <a:pt x="19" y="30"/>
                      <a:pt x="19" y="30"/>
                    </a:cubicBezTo>
                    <a:cubicBezTo>
                      <a:pt x="19" y="26"/>
                      <a:pt x="19" y="26"/>
                      <a:pt x="19" y="26"/>
                    </a:cubicBezTo>
                    <a:cubicBezTo>
                      <a:pt x="27" y="26"/>
                      <a:pt x="27" y="26"/>
                      <a:pt x="27" y="26"/>
                    </a:cubicBezTo>
                    <a:cubicBezTo>
                      <a:pt x="30" y="26"/>
                      <a:pt x="33" y="23"/>
                      <a:pt x="33" y="20"/>
                    </a:cubicBezTo>
                    <a:close/>
                    <a:moveTo>
                      <a:pt x="6" y="24"/>
                    </a:moveTo>
                    <a:cubicBezTo>
                      <a:pt x="4" y="24"/>
                      <a:pt x="2" y="22"/>
                      <a:pt x="2" y="20"/>
                    </a:cubicBezTo>
                    <a:cubicBezTo>
                      <a:pt x="2" y="7"/>
                      <a:pt x="2" y="7"/>
                      <a:pt x="2" y="7"/>
                    </a:cubicBezTo>
                    <a:cubicBezTo>
                      <a:pt x="2" y="5"/>
                      <a:pt x="3" y="3"/>
                      <a:pt x="6" y="3"/>
                    </a:cubicBezTo>
                    <a:cubicBezTo>
                      <a:pt x="26" y="3"/>
                      <a:pt x="26" y="3"/>
                      <a:pt x="26" y="3"/>
                    </a:cubicBezTo>
                    <a:cubicBezTo>
                      <a:pt x="28" y="3"/>
                      <a:pt x="30" y="4"/>
                      <a:pt x="30" y="6"/>
                    </a:cubicBezTo>
                    <a:cubicBezTo>
                      <a:pt x="30" y="20"/>
                      <a:pt x="30" y="20"/>
                      <a:pt x="30" y="20"/>
                    </a:cubicBezTo>
                    <a:cubicBezTo>
                      <a:pt x="31" y="22"/>
                      <a:pt x="29" y="23"/>
                      <a:pt x="27" y="23"/>
                    </a:cubicBezTo>
                    <a:lnTo>
                      <a:pt x="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5"/>
              <p:cNvSpPr>
                <a:spLocks/>
              </p:cNvSpPr>
              <p:nvPr/>
            </p:nvSpPr>
            <p:spPr bwMode="auto">
              <a:xfrm>
                <a:off x="3745" y="2693"/>
                <a:ext cx="52" cy="7"/>
              </a:xfrm>
              <a:custGeom>
                <a:avLst/>
                <a:gdLst>
                  <a:gd name="T0" fmla="*/ 22 w 22"/>
                  <a:gd name="T1" fmla="*/ 1 h 3"/>
                  <a:gd name="T2" fmla="*/ 21 w 22"/>
                  <a:gd name="T3" fmla="*/ 3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1" y="3"/>
                    </a:cubicBezTo>
                    <a:cubicBezTo>
                      <a:pt x="1" y="3"/>
                      <a:pt x="1" y="3"/>
                      <a:pt x="1" y="3"/>
                    </a:cubicBezTo>
                    <a:cubicBezTo>
                      <a:pt x="0" y="3"/>
                      <a:pt x="0" y="3"/>
                      <a:pt x="0" y="2"/>
                    </a:cubicBezTo>
                    <a:cubicBezTo>
                      <a:pt x="0" y="2"/>
                      <a:pt x="0" y="2"/>
                      <a:pt x="0" y="2"/>
                    </a:cubicBezTo>
                    <a:cubicBezTo>
                      <a:pt x="0" y="1"/>
                      <a:pt x="0" y="1"/>
                      <a:pt x="1" y="1"/>
                    </a:cubicBezTo>
                    <a:cubicBezTo>
                      <a:pt x="21" y="0"/>
                      <a:pt x="21" y="0"/>
                      <a:pt x="21" y="0"/>
                    </a:cubicBezTo>
                    <a:cubicBezTo>
                      <a:pt x="21" y="0"/>
                      <a:pt x="22" y="1"/>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76"/>
              <p:cNvSpPr>
                <a:spLocks/>
              </p:cNvSpPr>
              <p:nvPr/>
            </p:nvSpPr>
            <p:spPr bwMode="auto">
              <a:xfrm>
                <a:off x="3745" y="2702"/>
                <a:ext cx="52" cy="7"/>
              </a:xfrm>
              <a:custGeom>
                <a:avLst/>
                <a:gdLst>
                  <a:gd name="T0" fmla="*/ 22 w 22"/>
                  <a:gd name="T1" fmla="*/ 1 h 3"/>
                  <a:gd name="T2" fmla="*/ 21 w 22"/>
                  <a:gd name="T3" fmla="*/ 2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2" y="2"/>
                      <a:pt x="21" y="2"/>
                    </a:cubicBezTo>
                    <a:cubicBezTo>
                      <a:pt x="1" y="3"/>
                      <a:pt x="1" y="3"/>
                      <a:pt x="1" y="3"/>
                    </a:cubicBezTo>
                    <a:cubicBezTo>
                      <a:pt x="0" y="3"/>
                      <a:pt x="0" y="2"/>
                      <a:pt x="0" y="2"/>
                    </a:cubicBezTo>
                    <a:cubicBezTo>
                      <a:pt x="0" y="2"/>
                      <a:pt x="0" y="2"/>
                      <a:pt x="0" y="2"/>
                    </a:cubicBezTo>
                    <a:cubicBezTo>
                      <a:pt x="0" y="1"/>
                      <a:pt x="0" y="1"/>
                      <a:pt x="1" y="1"/>
                    </a:cubicBezTo>
                    <a:cubicBezTo>
                      <a:pt x="21" y="0"/>
                      <a:pt x="21" y="0"/>
                      <a:pt x="21" y="0"/>
                    </a:cubicBezTo>
                    <a:cubicBezTo>
                      <a:pt x="22" y="0"/>
                      <a:pt x="22" y="1"/>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77"/>
              <p:cNvSpPr>
                <a:spLocks/>
              </p:cNvSpPr>
              <p:nvPr/>
            </p:nvSpPr>
            <p:spPr bwMode="auto">
              <a:xfrm>
                <a:off x="3745" y="2712"/>
                <a:ext cx="52" cy="5"/>
              </a:xfrm>
              <a:custGeom>
                <a:avLst/>
                <a:gdLst>
                  <a:gd name="T0" fmla="*/ 22 w 22"/>
                  <a:gd name="T1" fmla="*/ 1 h 2"/>
                  <a:gd name="T2" fmla="*/ 21 w 22"/>
                  <a:gd name="T3" fmla="*/ 2 h 2"/>
                  <a:gd name="T4" fmla="*/ 1 w 22"/>
                  <a:gd name="T5" fmla="*/ 2 h 2"/>
                  <a:gd name="T6" fmla="*/ 0 w 22"/>
                  <a:gd name="T7" fmla="*/ 1 h 2"/>
                  <a:gd name="T8" fmla="*/ 0 w 22"/>
                  <a:gd name="T9" fmla="*/ 1 h 2"/>
                  <a:gd name="T10" fmla="*/ 1 w 22"/>
                  <a:gd name="T11" fmla="*/ 0 h 2"/>
                  <a:gd name="T12" fmla="*/ 21 w 22"/>
                  <a:gd name="T13" fmla="*/ 0 h 2"/>
                  <a:gd name="T14" fmla="*/ 22 w 2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
                    <a:moveTo>
                      <a:pt x="22" y="1"/>
                    </a:moveTo>
                    <a:cubicBezTo>
                      <a:pt x="22" y="2"/>
                      <a:pt x="22" y="2"/>
                      <a:pt x="21" y="2"/>
                    </a:cubicBezTo>
                    <a:cubicBezTo>
                      <a:pt x="1" y="2"/>
                      <a:pt x="1" y="2"/>
                      <a:pt x="1" y="2"/>
                    </a:cubicBezTo>
                    <a:cubicBezTo>
                      <a:pt x="0" y="2"/>
                      <a:pt x="0" y="2"/>
                      <a:pt x="0" y="1"/>
                    </a:cubicBezTo>
                    <a:cubicBezTo>
                      <a:pt x="0" y="1"/>
                      <a:pt x="0" y="1"/>
                      <a:pt x="0" y="1"/>
                    </a:cubicBezTo>
                    <a:cubicBezTo>
                      <a:pt x="0" y="1"/>
                      <a:pt x="0" y="0"/>
                      <a:pt x="1" y="0"/>
                    </a:cubicBezTo>
                    <a:cubicBezTo>
                      <a:pt x="21" y="0"/>
                      <a:pt x="21" y="0"/>
                      <a:pt x="21" y="0"/>
                    </a:cubicBezTo>
                    <a:cubicBezTo>
                      <a:pt x="22" y="0"/>
                      <a:pt x="22" y="0"/>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78"/>
              <p:cNvSpPr>
                <a:spLocks/>
              </p:cNvSpPr>
              <p:nvPr/>
            </p:nvSpPr>
            <p:spPr bwMode="auto">
              <a:xfrm>
                <a:off x="3759" y="2721"/>
                <a:ext cx="38" cy="5"/>
              </a:xfrm>
              <a:custGeom>
                <a:avLst/>
                <a:gdLst>
                  <a:gd name="T0" fmla="*/ 16 w 16"/>
                  <a:gd name="T1" fmla="*/ 1 h 2"/>
                  <a:gd name="T2" fmla="*/ 15 w 16"/>
                  <a:gd name="T3" fmla="*/ 2 h 2"/>
                  <a:gd name="T4" fmla="*/ 1 w 16"/>
                  <a:gd name="T5" fmla="*/ 2 h 2"/>
                  <a:gd name="T6" fmla="*/ 0 w 16"/>
                  <a:gd name="T7" fmla="*/ 1 h 2"/>
                  <a:gd name="T8" fmla="*/ 0 w 16"/>
                  <a:gd name="T9" fmla="*/ 1 h 2"/>
                  <a:gd name="T10" fmla="*/ 1 w 16"/>
                  <a:gd name="T11" fmla="*/ 0 h 2"/>
                  <a:gd name="T12" fmla="*/ 15 w 16"/>
                  <a:gd name="T13" fmla="*/ 0 h 2"/>
                  <a:gd name="T14" fmla="*/ 16 w 1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
                    <a:moveTo>
                      <a:pt x="16" y="1"/>
                    </a:moveTo>
                    <a:cubicBezTo>
                      <a:pt x="16" y="1"/>
                      <a:pt x="16" y="2"/>
                      <a:pt x="15" y="2"/>
                    </a:cubicBezTo>
                    <a:cubicBezTo>
                      <a:pt x="1" y="2"/>
                      <a:pt x="1" y="2"/>
                      <a:pt x="1" y="2"/>
                    </a:cubicBezTo>
                    <a:cubicBezTo>
                      <a:pt x="1" y="2"/>
                      <a:pt x="0" y="2"/>
                      <a:pt x="0" y="1"/>
                    </a:cubicBezTo>
                    <a:cubicBezTo>
                      <a:pt x="0" y="1"/>
                      <a:pt x="0" y="1"/>
                      <a:pt x="0" y="1"/>
                    </a:cubicBezTo>
                    <a:cubicBezTo>
                      <a:pt x="0" y="0"/>
                      <a:pt x="1" y="0"/>
                      <a:pt x="1" y="0"/>
                    </a:cubicBezTo>
                    <a:cubicBezTo>
                      <a:pt x="15" y="0"/>
                      <a:pt x="15" y="0"/>
                      <a:pt x="15" y="0"/>
                    </a:cubicBezTo>
                    <a:cubicBezTo>
                      <a:pt x="16" y="0"/>
                      <a:pt x="16"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9"/>
              <p:cNvSpPr>
                <a:spLocks noEditPoints="1"/>
              </p:cNvSpPr>
              <p:nvPr/>
            </p:nvSpPr>
            <p:spPr bwMode="auto">
              <a:xfrm>
                <a:off x="3660" y="2019"/>
                <a:ext cx="147" cy="109"/>
              </a:xfrm>
              <a:custGeom>
                <a:avLst/>
                <a:gdLst>
                  <a:gd name="T0" fmla="*/ 52 w 62"/>
                  <a:gd name="T1" fmla="*/ 0 h 46"/>
                  <a:gd name="T2" fmla="*/ 9 w 62"/>
                  <a:gd name="T3" fmla="*/ 1 h 46"/>
                  <a:gd name="T4" fmla="*/ 0 w 62"/>
                  <a:gd name="T5" fmla="*/ 11 h 46"/>
                  <a:gd name="T6" fmla="*/ 0 w 62"/>
                  <a:gd name="T7" fmla="*/ 37 h 46"/>
                  <a:gd name="T8" fmla="*/ 10 w 62"/>
                  <a:gd name="T9" fmla="*/ 46 h 46"/>
                  <a:gd name="T10" fmla="*/ 53 w 62"/>
                  <a:gd name="T11" fmla="*/ 45 h 46"/>
                  <a:gd name="T12" fmla="*/ 62 w 62"/>
                  <a:gd name="T13" fmla="*/ 35 h 46"/>
                  <a:gd name="T14" fmla="*/ 61 w 62"/>
                  <a:gd name="T15" fmla="*/ 9 h 46"/>
                  <a:gd name="T16" fmla="*/ 52 w 62"/>
                  <a:gd name="T17" fmla="*/ 0 h 46"/>
                  <a:gd name="T18" fmla="*/ 9 w 62"/>
                  <a:gd name="T19" fmla="*/ 5 h 46"/>
                  <a:gd name="T20" fmla="*/ 52 w 62"/>
                  <a:gd name="T21" fmla="*/ 4 h 46"/>
                  <a:gd name="T22" fmla="*/ 57 w 62"/>
                  <a:gd name="T23" fmla="*/ 9 h 46"/>
                  <a:gd name="T24" fmla="*/ 57 w 62"/>
                  <a:gd name="T25" fmla="*/ 12 h 46"/>
                  <a:gd name="T26" fmla="*/ 4 w 62"/>
                  <a:gd name="T27" fmla="*/ 13 h 46"/>
                  <a:gd name="T28" fmla="*/ 4 w 62"/>
                  <a:gd name="T29" fmla="*/ 11 h 46"/>
                  <a:gd name="T30" fmla="*/ 9 w 62"/>
                  <a:gd name="T31" fmla="*/ 5 h 46"/>
                  <a:gd name="T32" fmla="*/ 52 w 62"/>
                  <a:gd name="T33" fmla="*/ 41 h 46"/>
                  <a:gd name="T34" fmla="*/ 10 w 62"/>
                  <a:gd name="T35" fmla="*/ 42 h 46"/>
                  <a:gd name="T36" fmla="*/ 5 w 62"/>
                  <a:gd name="T37" fmla="*/ 37 h 46"/>
                  <a:gd name="T38" fmla="*/ 4 w 62"/>
                  <a:gd name="T39" fmla="*/ 23 h 46"/>
                  <a:gd name="T40" fmla="*/ 57 w 62"/>
                  <a:gd name="T41" fmla="*/ 22 h 46"/>
                  <a:gd name="T42" fmla="*/ 58 w 62"/>
                  <a:gd name="T43" fmla="*/ 36 h 46"/>
                  <a:gd name="T44" fmla="*/ 52 w 62"/>
                  <a:gd name="T4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6">
                    <a:moveTo>
                      <a:pt x="52" y="0"/>
                    </a:moveTo>
                    <a:cubicBezTo>
                      <a:pt x="9" y="1"/>
                      <a:pt x="9" y="1"/>
                      <a:pt x="9" y="1"/>
                    </a:cubicBezTo>
                    <a:cubicBezTo>
                      <a:pt x="4" y="1"/>
                      <a:pt x="0" y="5"/>
                      <a:pt x="0" y="11"/>
                    </a:cubicBezTo>
                    <a:cubicBezTo>
                      <a:pt x="0" y="37"/>
                      <a:pt x="0" y="37"/>
                      <a:pt x="0" y="37"/>
                    </a:cubicBezTo>
                    <a:cubicBezTo>
                      <a:pt x="1" y="42"/>
                      <a:pt x="5" y="46"/>
                      <a:pt x="10" y="46"/>
                    </a:cubicBezTo>
                    <a:cubicBezTo>
                      <a:pt x="53" y="45"/>
                      <a:pt x="53" y="45"/>
                      <a:pt x="53" y="45"/>
                    </a:cubicBezTo>
                    <a:cubicBezTo>
                      <a:pt x="58" y="45"/>
                      <a:pt x="62" y="41"/>
                      <a:pt x="62" y="35"/>
                    </a:cubicBezTo>
                    <a:cubicBezTo>
                      <a:pt x="61" y="9"/>
                      <a:pt x="61" y="9"/>
                      <a:pt x="61" y="9"/>
                    </a:cubicBezTo>
                    <a:cubicBezTo>
                      <a:pt x="61" y="4"/>
                      <a:pt x="57" y="0"/>
                      <a:pt x="52" y="0"/>
                    </a:cubicBezTo>
                    <a:close/>
                    <a:moveTo>
                      <a:pt x="9" y="5"/>
                    </a:moveTo>
                    <a:cubicBezTo>
                      <a:pt x="52" y="4"/>
                      <a:pt x="52" y="4"/>
                      <a:pt x="52" y="4"/>
                    </a:cubicBezTo>
                    <a:cubicBezTo>
                      <a:pt x="55" y="4"/>
                      <a:pt x="57" y="6"/>
                      <a:pt x="57" y="9"/>
                    </a:cubicBezTo>
                    <a:cubicBezTo>
                      <a:pt x="57" y="12"/>
                      <a:pt x="57" y="12"/>
                      <a:pt x="57" y="12"/>
                    </a:cubicBezTo>
                    <a:cubicBezTo>
                      <a:pt x="4" y="13"/>
                      <a:pt x="4" y="13"/>
                      <a:pt x="4" y="13"/>
                    </a:cubicBezTo>
                    <a:cubicBezTo>
                      <a:pt x="4" y="11"/>
                      <a:pt x="4" y="11"/>
                      <a:pt x="4" y="11"/>
                    </a:cubicBezTo>
                    <a:cubicBezTo>
                      <a:pt x="4" y="8"/>
                      <a:pt x="6" y="5"/>
                      <a:pt x="9" y="5"/>
                    </a:cubicBezTo>
                    <a:close/>
                    <a:moveTo>
                      <a:pt x="52" y="41"/>
                    </a:moveTo>
                    <a:cubicBezTo>
                      <a:pt x="10" y="42"/>
                      <a:pt x="10" y="42"/>
                      <a:pt x="10" y="42"/>
                    </a:cubicBezTo>
                    <a:cubicBezTo>
                      <a:pt x="7" y="42"/>
                      <a:pt x="5" y="40"/>
                      <a:pt x="5" y="37"/>
                    </a:cubicBezTo>
                    <a:cubicBezTo>
                      <a:pt x="4" y="23"/>
                      <a:pt x="4" y="23"/>
                      <a:pt x="4" y="23"/>
                    </a:cubicBezTo>
                    <a:cubicBezTo>
                      <a:pt x="57" y="22"/>
                      <a:pt x="57" y="22"/>
                      <a:pt x="57" y="22"/>
                    </a:cubicBezTo>
                    <a:cubicBezTo>
                      <a:pt x="58" y="36"/>
                      <a:pt x="58" y="36"/>
                      <a:pt x="58" y="36"/>
                    </a:cubicBezTo>
                    <a:cubicBezTo>
                      <a:pt x="58" y="39"/>
                      <a:pt x="55" y="41"/>
                      <a:pt x="5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0"/>
              <p:cNvSpPr>
                <a:spLocks/>
              </p:cNvSpPr>
              <p:nvPr/>
            </p:nvSpPr>
            <p:spPr bwMode="auto">
              <a:xfrm>
                <a:off x="3679" y="2080"/>
                <a:ext cx="71" cy="12"/>
              </a:xfrm>
              <a:custGeom>
                <a:avLst/>
                <a:gdLst>
                  <a:gd name="T0" fmla="*/ 30 w 30"/>
                  <a:gd name="T1" fmla="*/ 2 h 5"/>
                  <a:gd name="T2" fmla="*/ 28 w 30"/>
                  <a:gd name="T3" fmla="*/ 4 h 5"/>
                  <a:gd name="T4" fmla="*/ 2 w 30"/>
                  <a:gd name="T5" fmla="*/ 5 h 5"/>
                  <a:gd name="T6" fmla="*/ 0 w 30"/>
                  <a:gd name="T7" fmla="*/ 3 h 5"/>
                  <a:gd name="T8" fmla="*/ 0 w 30"/>
                  <a:gd name="T9" fmla="*/ 3 h 5"/>
                  <a:gd name="T10" fmla="*/ 2 w 30"/>
                  <a:gd name="T11" fmla="*/ 1 h 5"/>
                  <a:gd name="T12" fmla="*/ 28 w 30"/>
                  <a:gd name="T13" fmla="*/ 0 h 5"/>
                  <a:gd name="T14" fmla="*/ 30 w 30"/>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
                    <a:moveTo>
                      <a:pt x="30" y="2"/>
                    </a:moveTo>
                    <a:cubicBezTo>
                      <a:pt x="30" y="3"/>
                      <a:pt x="29" y="4"/>
                      <a:pt x="28" y="4"/>
                    </a:cubicBezTo>
                    <a:cubicBezTo>
                      <a:pt x="2" y="5"/>
                      <a:pt x="2" y="5"/>
                      <a:pt x="2" y="5"/>
                    </a:cubicBezTo>
                    <a:cubicBezTo>
                      <a:pt x="1" y="5"/>
                      <a:pt x="0" y="4"/>
                      <a:pt x="0" y="3"/>
                    </a:cubicBezTo>
                    <a:cubicBezTo>
                      <a:pt x="0" y="3"/>
                      <a:pt x="0" y="3"/>
                      <a:pt x="0" y="3"/>
                    </a:cubicBezTo>
                    <a:cubicBezTo>
                      <a:pt x="0" y="2"/>
                      <a:pt x="1" y="1"/>
                      <a:pt x="2" y="1"/>
                    </a:cubicBezTo>
                    <a:cubicBezTo>
                      <a:pt x="28" y="0"/>
                      <a:pt x="28" y="0"/>
                      <a:pt x="28" y="0"/>
                    </a:cubicBezTo>
                    <a:cubicBezTo>
                      <a:pt x="29" y="0"/>
                      <a:pt x="30" y="1"/>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1"/>
              <p:cNvSpPr>
                <a:spLocks/>
              </p:cNvSpPr>
              <p:nvPr/>
            </p:nvSpPr>
            <p:spPr bwMode="auto">
              <a:xfrm>
                <a:off x="3679" y="2099"/>
                <a:ext cx="43" cy="10"/>
              </a:xfrm>
              <a:custGeom>
                <a:avLst/>
                <a:gdLst>
                  <a:gd name="T0" fmla="*/ 18 w 18"/>
                  <a:gd name="T1" fmla="*/ 2 h 4"/>
                  <a:gd name="T2" fmla="*/ 16 w 18"/>
                  <a:gd name="T3" fmla="*/ 4 h 4"/>
                  <a:gd name="T4" fmla="*/ 3 w 18"/>
                  <a:gd name="T5" fmla="*/ 4 h 4"/>
                  <a:gd name="T6" fmla="*/ 0 w 18"/>
                  <a:gd name="T7" fmla="*/ 2 h 4"/>
                  <a:gd name="T8" fmla="*/ 0 w 18"/>
                  <a:gd name="T9" fmla="*/ 2 h 4"/>
                  <a:gd name="T10" fmla="*/ 3 w 18"/>
                  <a:gd name="T11" fmla="*/ 0 h 4"/>
                  <a:gd name="T12" fmla="*/ 16 w 18"/>
                  <a:gd name="T13" fmla="*/ 0 h 4"/>
                  <a:gd name="T14" fmla="*/ 18 w 1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
                    <a:moveTo>
                      <a:pt x="18" y="2"/>
                    </a:moveTo>
                    <a:cubicBezTo>
                      <a:pt x="18" y="3"/>
                      <a:pt x="17" y="4"/>
                      <a:pt x="16" y="4"/>
                    </a:cubicBezTo>
                    <a:cubicBezTo>
                      <a:pt x="3" y="4"/>
                      <a:pt x="3" y="4"/>
                      <a:pt x="3" y="4"/>
                    </a:cubicBezTo>
                    <a:cubicBezTo>
                      <a:pt x="1" y="4"/>
                      <a:pt x="1" y="3"/>
                      <a:pt x="0" y="2"/>
                    </a:cubicBezTo>
                    <a:cubicBezTo>
                      <a:pt x="0" y="2"/>
                      <a:pt x="0" y="2"/>
                      <a:pt x="0" y="2"/>
                    </a:cubicBezTo>
                    <a:cubicBezTo>
                      <a:pt x="0" y="1"/>
                      <a:pt x="1" y="0"/>
                      <a:pt x="3" y="0"/>
                    </a:cubicBezTo>
                    <a:cubicBezTo>
                      <a:pt x="16" y="0"/>
                      <a:pt x="16" y="0"/>
                      <a:pt x="16" y="0"/>
                    </a:cubicBezTo>
                    <a:cubicBezTo>
                      <a:pt x="17" y="0"/>
                      <a:pt x="18" y="1"/>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2"/>
              <p:cNvSpPr>
                <a:spLocks noEditPoints="1"/>
              </p:cNvSpPr>
              <p:nvPr/>
            </p:nvSpPr>
            <p:spPr bwMode="auto">
              <a:xfrm>
                <a:off x="3726" y="2586"/>
                <a:ext cx="112" cy="83"/>
              </a:xfrm>
              <a:custGeom>
                <a:avLst/>
                <a:gdLst>
                  <a:gd name="T0" fmla="*/ 39 w 47"/>
                  <a:gd name="T1" fmla="*/ 0 h 35"/>
                  <a:gd name="T2" fmla="*/ 7 w 47"/>
                  <a:gd name="T3" fmla="*/ 1 h 35"/>
                  <a:gd name="T4" fmla="*/ 0 w 47"/>
                  <a:gd name="T5" fmla="*/ 8 h 35"/>
                  <a:gd name="T6" fmla="*/ 1 w 47"/>
                  <a:gd name="T7" fmla="*/ 28 h 35"/>
                  <a:gd name="T8" fmla="*/ 8 w 47"/>
                  <a:gd name="T9" fmla="*/ 35 h 35"/>
                  <a:gd name="T10" fmla="*/ 40 w 47"/>
                  <a:gd name="T11" fmla="*/ 34 h 35"/>
                  <a:gd name="T12" fmla="*/ 47 w 47"/>
                  <a:gd name="T13" fmla="*/ 27 h 35"/>
                  <a:gd name="T14" fmla="*/ 46 w 47"/>
                  <a:gd name="T15" fmla="*/ 7 h 35"/>
                  <a:gd name="T16" fmla="*/ 39 w 47"/>
                  <a:gd name="T17" fmla="*/ 0 h 35"/>
                  <a:gd name="T18" fmla="*/ 7 w 47"/>
                  <a:gd name="T19" fmla="*/ 4 h 35"/>
                  <a:gd name="T20" fmla="*/ 39 w 47"/>
                  <a:gd name="T21" fmla="*/ 3 h 35"/>
                  <a:gd name="T22" fmla="*/ 43 w 47"/>
                  <a:gd name="T23" fmla="*/ 7 h 35"/>
                  <a:gd name="T24" fmla="*/ 43 w 47"/>
                  <a:gd name="T25" fmla="*/ 9 h 35"/>
                  <a:gd name="T26" fmla="*/ 3 w 47"/>
                  <a:gd name="T27" fmla="*/ 10 h 35"/>
                  <a:gd name="T28" fmla="*/ 3 w 47"/>
                  <a:gd name="T29" fmla="*/ 8 h 35"/>
                  <a:gd name="T30" fmla="*/ 7 w 47"/>
                  <a:gd name="T31" fmla="*/ 4 h 35"/>
                  <a:gd name="T32" fmla="*/ 40 w 47"/>
                  <a:gd name="T33" fmla="*/ 31 h 35"/>
                  <a:gd name="T34" fmla="*/ 8 w 47"/>
                  <a:gd name="T35" fmla="*/ 32 h 35"/>
                  <a:gd name="T36" fmla="*/ 4 w 47"/>
                  <a:gd name="T37" fmla="*/ 28 h 35"/>
                  <a:gd name="T38" fmla="*/ 4 w 47"/>
                  <a:gd name="T39" fmla="*/ 18 h 35"/>
                  <a:gd name="T40" fmla="*/ 43 w 47"/>
                  <a:gd name="T41" fmla="*/ 17 h 35"/>
                  <a:gd name="T42" fmla="*/ 44 w 47"/>
                  <a:gd name="T43" fmla="*/ 27 h 35"/>
                  <a:gd name="T44" fmla="*/ 40 w 47"/>
                  <a:gd name="T4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35">
                    <a:moveTo>
                      <a:pt x="39" y="0"/>
                    </a:moveTo>
                    <a:cubicBezTo>
                      <a:pt x="7" y="1"/>
                      <a:pt x="7" y="1"/>
                      <a:pt x="7" y="1"/>
                    </a:cubicBezTo>
                    <a:cubicBezTo>
                      <a:pt x="3" y="1"/>
                      <a:pt x="0" y="4"/>
                      <a:pt x="0" y="8"/>
                    </a:cubicBezTo>
                    <a:cubicBezTo>
                      <a:pt x="1" y="28"/>
                      <a:pt x="1" y="28"/>
                      <a:pt x="1" y="28"/>
                    </a:cubicBezTo>
                    <a:cubicBezTo>
                      <a:pt x="1" y="32"/>
                      <a:pt x="4" y="35"/>
                      <a:pt x="8" y="35"/>
                    </a:cubicBezTo>
                    <a:cubicBezTo>
                      <a:pt x="40" y="34"/>
                      <a:pt x="40" y="34"/>
                      <a:pt x="40" y="34"/>
                    </a:cubicBezTo>
                    <a:cubicBezTo>
                      <a:pt x="44" y="34"/>
                      <a:pt x="47" y="31"/>
                      <a:pt x="47" y="27"/>
                    </a:cubicBezTo>
                    <a:cubicBezTo>
                      <a:pt x="46" y="7"/>
                      <a:pt x="46" y="7"/>
                      <a:pt x="46" y="7"/>
                    </a:cubicBezTo>
                    <a:cubicBezTo>
                      <a:pt x="46" y="3"/>
                      <a:pt x="43" y="0"/>
                      <a:pt x="39" y="0"/>
                    </a:cubicBezTo>
                    <a:close/>
                    <a:moveTo>
                      <a:pt x="7" y="4"/>
                    </a:moveTo>
                    <a:cubicBezTo>
                      <a:pt x="39" y="3"/>
                      <a:pt x="39" y="3"/>
                      <a:pt x="39" y="3"/>
                    </a:cubicBezTo>
                    <a:cubicBezTo>
                      <a:pt x="41" y="3"/>
                      <a:pt x="43" y="5"/>
                      <a:pt x="43" y="7"/>
                    </a:cubicBezTo>
                    <a:cubicBezTo>
                      <a:pt x="43" y="9"/>
                      <a:pt x="43" y="9"/>
                      <a:pt x="43" y="9"/>
                    </a:cubicBezTo>
                    <a:cubicBezTo>
                      <a:pt x="3" y="10"/>
                      <a:pt x="3" y="10"/>
                      <a:pt x="3" y="10"/>
                    </a:cubicBezTo>
                    <a:cubicBezTo>
                      <a:pt x="3" y="8"/>
                      <a:pt x="3" y="8"/>
                      <a:pt x="3" y="8"/>
                    </a:cubicBezTo>
                    <a:cubicBezTo>
                      <a:pt x="3" y="6"/>
                      <a:pt x="5" y="4"/>
                      <a:pt x="7" y="4"/>
                    </a:cubicBezTo>
                    <a:close/>
                    <a:moveTo>
                      <a:pt x="40" y="31"/>
                    </a:moveTo>
                    <a:cubicBezTo>
                      <a:pt x="8" y="32"/>
                      <a:pt x="8" y="32"/>
                      <a:pt x="8" y="32"/>
                    </a:cubicBezTo>
                    <a:cubicBezTo>
                      <a:pt x="6" y="32"/>
                      <a:pt x="4" y="30"/>
                      <a:pt x="4" y="28"/>
                    </a:cubicBezTo>
                    <a:cubicBezTo>
                      <a:pt x="4" y="18"/>
                      <a:pt x="4" y="18"/>
                      <a:pt x="4" y="18"/>
                    </a:cubicBezTo>
                    <a:cubicBezTo>
                      <a:pt x="43" y="17"/>
                      <a:pt x="43" y="17"/>
                      <a:pt x="43" y="17"/>
                    </a:cubicBezTo>
                    <a:cubicBezTo>
                      <a:pt x="44" y="27"/>
                      <a:pt x="44" y="27"/>
                      <a:pt x="44" y="27"/>
                    </a:cubicBezTo>
                    <a:cubicBezTo>
                      <a:pt x="44" y="29"/>
                      <a:pt x="42"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3"/>
              <p:cNvSpPr>
                <a:spLocks/>
              </p:cNvSpPr>
              <p:nvPr/>
            </p:nvSpPr>
            <p:spPr bwMode="auto">
              <a:xfrm>
                <a:off x="3743" y="2633"/>
                <a:ext cx="52" cy="8"/>
              </a:xfrm>
              <a:custGeom>
                <a:avLst/>
                <a:gdLst>
                  <a:gd name="T0" fmla="*/ 22 w 22"/>
                  <a:gd name="T1" fmla="*/ 1 h 3"/>
                  <a:gd name="T2" fmla="*/ 20 w 22"/>
                  <a:gd name="T3" fmla="*/ 3 h 3"/>
                  <a:gd name="T4" fmla="*/ 1 w 22"/>
                  <a:gd name="T5" fmla="*/ 3 h 3"/>
                  <a:gd name="T6" fmla="*/ 0 w 22"/>
                  <a:gd name="T7" fmla="*/ 2 h 3"/>
                  <a:gd name="T8" fmla="*/ 0 w 22"/>
                  <a:gd name="T9" fmla="*/ 2 h 3"/>
                  <a:gd name="T10" fmla="*/ 1 w 22"/>
                  <a:gd name="T11" fmla="*/ 0 h 3"/>
                  <a:gd name="T12" fmla="*/ 20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0" y="3"/>
                    </a:cubicBezTo>
                    <a:cubicBezTo>
                      <a:pt x="1" y="3"/>
                      <a:pt x="1" y="3"/>
                      <a:pt x="1" y="3"/>
                    </a:cubicBezTo>
                    <a:cubicBezTo>
                      <a:pt x="0" y="3"/>
                      <a:pt x="0" y="3"/>
                      <a:pt x="0" y="2"/>
                    </a:cubicBezTo>
                    <a:cubicBezTo>
                      <a:pt x="0" y="2"/>
                      <a:pt x="0" y="2"/>
                      <a:pt x="0" y="2"/>
                    </a:cubicBezTo>
                    <a:cubicBezTo>
                      <a:pt x="0" y="1"/>
                      <a:pt x="0" y="0"/>
                      <a:pt x="1" y="0"/>
                    </a:cubicBezTo>
                    <a:cubicBezTo>
                      <a:pt x="20" y="0"/>
                      <a:pt x="20" y="0"/>
                      <a:pt x="20" y="0"/>
                    </a:cubicBezTo>
                    <a:cubicBezTo>
                      <a:pt x="21" y="0"/>
                      <a:pt x="22" y="0"/>
                      <a:pt x="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4"/>
              <p:cNvSpPr>
                <a:spLocks/>
              </p:cNvSpPr>
              <p:nvPr/>
            </p:nvSpPr>
            <p:spPr bwMode="auto">
              <a:xfrm>
                <a:off x="3743" y="2648"/>
                <a:ext cx="31" cy="7"/>
              </a:xfrm>
              <a:custGeom>
                <a:avLst/>
                <a:gdLst>
                  <a:gd name="T0" fmla="*/ 13 w 13"/>
                  <a:gd name="T1" fmla="*/ 1 h 3"/>
                  <a:gd name="T2" fmla="*/ 11 w 13"/>
                  <a:gd name="T3" fmla="*/ 3 h 3"/>
                  <a:gd name="T4" fmla="*/ 1 w 13"/>
                  <a:gd name="T5" fmla="*/ 3 h 3"/>
                  <a:gd name="T6" fmla="*/ 0 w 13"/>
                  <a:gd name="T7" fmla="*/ 1 h 3"/>
                  <a:gd name="T8" fmla="*/ 0 w 13"/>
                  <a:gd name="T9" fmla="*/ 1 h 3"/>
                  <a:gd name="T10" fmla="*/ 1 w 13"/>
                  <a:gd name="T11" fmla="*/ 0 h 3"/>
                  <a:gd name="T12" fmla="*/ 11 w 13"/>
                  <a:gd name="T13" fmla="*/ 0 h 3"/>
                  <a:gd name="T14" fmla="*/ 13 w 1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
                    <a:moveTo>
                      <a:pt x="13" y="1"/>
                    </a:moveTo>
                    <a:cubicBezTo>
                      <a:pt x="13" y="2"/>
                      <a:pt x="12" y="3"/>
                      <a:pt x="11" y="3"/>
                    </a:cubicBezTo>
                    <a:cubicBezTo>
                      <a:pt x="1" y="3"/>
                      <a:pt x="1" y="3"/>
                      <a:pt x="1" y="3"/>
                    </a:cubicBezTo>
                    <a:cubicBezTo>
                      <a:pt x="0" y="3"/>
                      <a:pt x="0" y="2"/>
                      <a:pt x="0" y="1"/>
                    </a:cubicBezTo>
                    <a:cubicBezTo>
                      <a:pt x="0" y="1"/>
                      <a:pt x="0" y="1"/>
                      <a:pt x="0" y="1"/>
                    </a:cubicBezTo>
                    <a:cubicBezTo>
                      <a:pt x="0" y="1"/>
                      <a:pt x="0" y="0"/>
                      <a:pt x="1" y="0"/>
                    </a:cubicBezTo>
                    <a:cubicBezTo>
                      <a:pt x="11" y="0"/>
                      <a:pt x="11" y="0"/>
                      <a:pt x="11" y="0"/>
                    </a:cubicBezTo>
                    <a:cubicBezTo>
                      <a:pt x="12" y="0"/>
                      <a:pt x="13"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5"/>
              <p:cNvSpPr>
                <a:spLocks noEditPoints="1"/>
              </p:cNvSpPr>
              <p:nvPr/>
            </p:nvSpPr>
            <p:spPr bwMode="auto">
              <a:xfrm>
                <a:off x="3861" y="2484"/>
                <a:ext cx="15" cy="28"/>
              </a:xfrm>
              <a:custGeom>
                <a:avLst/>
                <a:gdLst>
                  <a:gd name="T0" fmla="*/ 1 w 6"/>
                  <a:gd name="T1" fmla="*/ 6 h 12"/>
                  <a:gd name="T2" fmla="*/ 0 w 6"/>
                  <a:gd name="T3" fmla="*/ 7 h 12"/>
                  <a:gd name="T4" fmla="*/ 0 w 6"/>
                  <a:gd name="T5" fmla="*/ 9 h 12"/>
                  <a:gd name="T6" fmla="*/ 1 w 6"/>
                  <a:gd name="T7" fmla="*/ 9 h 12"/>
                  <a:gd name="T8" fmla="*/ 2 w 6"/>
                  <a:gd name="T9" fmla="*/ 10 h 12"/>
                  <a:gd name="T10" fmla="*/ 2 w 6"/>
                  <a:gd name="T11" fmla="*/ 11 h 12"/>
                  <a:gd name="T12" fmla="*/ 2 w 6"/>
                  <a:gd name="T13" fmla="*/ 12 h 12"/>
                  <a:gd name="T14" fmla="*/ 2 w 6"/>
                  <a:gd name="T15" fmla="*/ 11 h 12"/>
                  <a:gd name="T16" fmla="*/ 2 w 6"/>
                  <a:gd name="T17" fmla="*/ 10 h 12"/>
                  <a:gd name="T18" fmla="*/ 3 w 6"/>
                  <a:gd name="T19" fmla="*/ 10 h 12"/>
                  <a:gd name="T20" fmla="*/ 3 w 6"/>
                  <a:gd name="T21" fmla="*/ 11 h 12"/>
                  <a:gd name="T22" fmla="*/ 4 w 6"/>
                  <a:gd name="T23" fmla="*/ 12 h 12"/>
                  <a:gd name="T24" fmla="*/ 4 w 6"/>
                  <a:gd name="T25" fmla="*/ 11 h 12"/>
                  <a:gd name="T26" fmla="*/ 4 w 6"/>
                  <a:gd name="T27" fmla="*/ 10 h 12"/>
                  <a:gd name="T28" fmla="*/ 5 w 6"/>
                  <a:gd name="T29" fmla="*/ 10 h 12"/>
                  <a:gd name="T30" fmla="*/ 6 w 6"/>
                  <a:gd name="T31" fmla="*/ 10 h 12"/>
                  <a:gd name="T32" fmla="*/ 6 w 6"/>
                  <a:gd name="T33" fmla="*/ 9 h 12"/>
                  <a:gd name="T34" fmla="*/ 6 w 6"/>
                  <a:gd name="T35" fmla="*/ 9 h 12"/>
                  <a:gd name="T36" fmla="*/ 6 w 6"/>
                  <a:gd name="T37" fmla="*/ 8 h 12"/>
                  <a:gd name="T38" fmla="*/ 6 w 6"/>
                  <a:gd name="T39" fmla="*/ 8 h 12"/>
                  <a:gd name="T40" fmla="*/ 5 w 6"/>
                  <a:gd name="T41" fmla="*/ 8 h 12"/>
                  <a:gd name="T42" fmla="*/ 4 w 6"/>
                  <a:gd name="T43" fmla="*/ 9 h 12"/>
                  <a:gd name="T44" fmla="*/ 4 w 6"/>
                  <a:gd name="T45" fmla="*/ 6 h 12"/>
                  <a:gd name="T46" fmla="*/ 4 w 6"/>
                  <a:gd name="T47" fmla="*/ 6 h 12"/>
                  <a:gd name="T48" fmla="*/ 5 w 6"/>
                  <a:gd name="T49" fmla="*/ 5 h 12"/>
                  <a:gd name="T50" fmla="*/ 6 w 6"/>
                  <a:gd name="T51" fmla="*/ 5 h 12"/>
                  <a:gd name="T52" fmla="*/ 6 w 6"/>
                  <a:gd name="T53" fmla="*/ 4 h 12"/>
                  <a:gd name="T54" fmla="*/ 6 w 6"/>
                  <a:gd name="T55" fmla="*/ 3 h 12"/>
                  <a:gd name="T56" fmla="*/ 5 w 6"/>
                  <a:gd name="T57" fmla="*/ 2 h 12"/>
                  <a:gd name="T58" fmla="*/ 4 w 6"/>
                  <a:gd name="T59" fmla="*/ 2 h 12"/>
                  <a:gd name="T60" fmla="*/ 4 w 6"/>
                  <a:gd name="T61" fmla="*/ 0 h 12"/>
                  <a:gd name="T62" fmla="*/ 4 w 6"/>
                  <a:gd name="T63" fmla="*/ 0 h 12"/>
                  <a:gd name="T64" fmla="*/ 4 w 6"/>
                  <a:gd name="T65" fmla="*/ 0 h 12"/>
                  <a:gd name="T66" fmla="*/ 4 w 6"/>
                  <a:gd name="T67" fmla="*/ 1 h 12"/>
                  <a:gd name="T68" fmla="*/ 3 w 6"/>
                  <a:gd name="T69" fmla="*/ 1 h 12"/>
                  <a:gd name="T70" fmla="*/ 3 w 6"/>
                  <a:gd name="T71" fmla="*/ 1 h 12"/>
                  <a:gd name="T72" fmla="*/ 3 w 6"/>
                  <a:gd name="T73" fmla="*/ 0 h 12"/>
                  <a:gd name="T74" fmla="*/ 2 w 6"/>
                  <a:gd name="T75" fmla="*/ 0 h 12"/>
                  <a:gd name="T76" fmla="*/ 2 w 6"/>
                  <a:gd name="T77" fmla="*/ 0 h 12"/>
                  <a:gd name="T78" fmla="*/ 2 w 6"/>
                  <a:gd name="T79" fmla="*/ 1 h 12"/>
                  <a:gd name="T80" fmla="*/ 1 w 6"/>
                  <a:gd name="T81" fmla="*/ 1 h 12"/>
                  <a:gd name="T82" fmla="*/ 1 w 6"/>
                  <a:gd name="T83" fmla="*/ 1 h 12"/>
                  <a:gd name="T84" fmla="*/ 1 w 6"/>
                  <a:gd name="T85" fmla="*/ 1 h 12"/>
                  <a:gd name="T86" fmla="*/ 1 w 6"/>
                  <a:gd name="T87" fmla="*/ 2 h 12"/>
                  <a:gd name="T88" fmla="*/ 1 w 6"/>
                  <a:gd name="T89" fmla="*/ 2 h 12"/>
                  <a:gd name="T90" fmla="*/ 1 w 6"/>
                  <a:gd name="T91" fmla="*/ 3 h 12"/>
                  <a:gd name="T92" fmla="*/ 1 w 6"/>
                  <a:gd name="T93" fmla="*/ 3 h 12"/>
                  <a:gd name="T94" fmla="*/ 2 w 6"/>
                  <a:gd name="T95" fmla="*/ 3 h 12"/>
                  <a:gd name="T96" fmla="*/ 2 w 6"/>
                  <a:gd name="T97" fmla="*/ 3 h 12"/>
                  <a:gd name="T98" fmla="*/ 2 w 6"/>
                  <a:gd name="T99" fmla="*/ 5 h 12"/>
                  <a:gd name="T100" fmla="*/ 1 w 6"/>
                  <a:gd name="T101" fmla="*/ 6 h 12"/>
                  <a:gd name="T102" fmla="*/ 3 w 6"/>
                  <a:gd name="T103" fmla="*/ 7 h 12"/>
                  <a:gd name="T104" fmla="*/ 3 w 6"/>
                  <a:gd name="T105" fmla="*/ 6 h 12"/>
                  <a:gd name="T106" fmla="*/ 3 w 6"/>
                  <a:gd name="T107" fmla="*/ 9 h 12"/>
                  <a:gd name="T108" fmla="*/ 3 w 6"/>
                  <a:gd name="T109" fmla="*/ 8 h 12"/>
                  <a:gd name="T110" fmla="*/ 3 w 6"/>
                  <a:gd name="T111" fmla="*/ 7 h 12"/>
                  <a:gd name="T112" fmla="*/ 3 w 6"/>
                  <a:gd name="T113" fmla="*/ 3 h 12"/>
                  <a:gd name="T114" fmla="*/ 3 w 6"/>
                  <a:gd name="T115" fmla="*/ 3 h 12"/>
                  <a:gd name="T116" fmla="*/ 3 w 6"/>
                  <a:gd name="T117" fmla="*/ 4 h 12"/>
                  <a:gd name="T118" fmla="*/ 3 w 6"/>
                  <a:gd name="T119" fmla="*/ 5 h 12"/>
                  <a:gd name="T120" fmla="*/ 3 w 6"/>
                  <a:gd name="T12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1" y="6"/>
                    </a:moveTo>
                    <a:cubicBezTo>
                      <a:pt x="0" y="6"/>
                      <a:pt x="0" y="7"/>
                      <a:pt x="0" y="7"/>
                    </a:cubicBezTo>
                    <a:cubicBezTo>
                      <a:pt x="0" y="8"/>
                      <a:pt x="0" y="8"/>
                      <a:pt x="0" y="9"/>
                    </a:cubicBezTo>
                    <a:cubicBezTo>
                      <a:pt x="1" y="9"/>
                      <a:pt x="1" y="9"/>
                      <a:pt x="1" y="9"/>
                    </a:cubicBezTo>
                    <a:cubicBezTo>
                      <a:pt x="1" y="10"/>
                      <a:pt x="1" y="10"/>
                      <a:pt x="2" y="10"/>
                    </a:cubicBezTo>
                    <a:cubicBezTo>
                      <a:pt x="2" y="11"/>
                      <a:pt x="2" y="11"/>
                      <a:pt x="2" y="11"/>
                    </a:cubicBezTo>
                    <a:cubicBezTo>
                      <a:pt x="2" y="11"/>
                      <a:pt x="2" y="12"/>
                      <a:pt x="2" y="12"/>
                    </a:cubicBezTo>
                    <a:cubicBezTo>
                      <a:pt x="2" y="12"/>
                      <a:pt x="2" y="11"/>
                      <a:pt x="2" y="11"/>
                    </a:cubicBezTo>
                    <a:cubicBezTo>
                      <a:pt x="2" y="10"/>
                      <a:pt x="2" y="10"/>
                      <a:pt x="2" y="10"/>
                    </a:cubicBezTo>
                    <a:cubicBezTo>
                      <a:pt x="3" y="10"/>
                      <a:pt x="3" y="10"/>
                      <a:pt x="3" y="10"/>
                    </a:cubicBezTo>
                    <a:cubicBezTo>
                      <a:pt x="3" y="11"/>
                      <a:pt x="3" y="11"/>
                      <a:pt x="3" y="11"/>
                    </a:cubicBezTo>
                    <a:cubicBezTo>
                      <a:pt x="3" y="12"/>
                      <a:pt x="3" y="12"/>
                      <a:pt x="4" y="12"/>
                    </a:cubicBezTo>
                    <a:cubicBezTo>
                      <a:pt x="4" y="12"/>
                      <a:pt x="4" y="12"/>
                      <a:pt x="4" y="11"/>
                    </a:cubicBezTo>
                    <a:cubicBezTo>
                      <a:pt x="4" y="10"/>
                      <a:pt x="4" y="10"/>
                      <a:pt x="4" y="10"/>
                    </a:cubicBezTo>
                    <a:cubicBezTo>
                      <a:pt x="4" y="10"/>
                      <a:pt x="5" y="10"/>
                      <a:pt x="5" y="10"/>
                    </a:cubicBezTo>
                    <a:cubicBezTo>
                      <a:pt x="5" y="10"/>
                      <a:pt x="6" y="10"/>
                      <a:pt x="6" y="10"/>
                    </a:cubicBezTo>
                    <a:cubicBezTo>
                      <a:pt x="6" y="10"/>
                      <a:pt x="6" y="9"/>
                      <a:pt x="6" y="9"/>
                    </a:cubicBezTo>
                    <a:cubicBezTo>
                      <a:pt x="6" y="9"/>
                      <a:pt x="6" y="9"/>
                      <a:pt x="6" y="9"/>
                    </a:cubicBezTo>
                    <a:cubicBezTo>
                      <a:pt x="6" y="9"/>
                      <a:pt x="6" y="9"/>
                      <a:pt x="6" y="8"/>
                    </a:cubicBezTo>
                    <a:cubicBezTo>
                      <a:pt x="6" y="8"/>
                      <a:pt x="6" y="8"/>
                      <a:pt x="6" y="8"/>
                    </a:cubicBezTo>
                    <a:cubicBezTo>
                      <a:pt x="5" y="8"/>
                      <a:pt x="5" y="8"/>
                      <a:pt x="5" y="8"/>
                    </a:cubicBezTo>
                    <a:cubicBezTo>
                      <a:pt x="5" y="9"/>
                      <a:pt x="4" y="9"/>
                      <a:pt x="4" y="9"/>
                    </a:cubicBezTo>
                    <a:cubicBezTo>
                      <a:pt x="4" y="6"/>
                      <a:pt x="4" y="6"/>
                      <a:pt x="4" y="6"/>
                    </a:cubicBezTo>
                    <a:cubicBezTo>
                      <a:pt x="4" y="6"/>
                      <a:pt x="4" y="6"/>
                      <a:pt x="4" y="6"/>
                    </a:cubicBezTo>
                    <a:cubicBezTo>
                      <a:pt x="5" y="6"/>
                      <a:pt x="5" y="5"/>
                      <a:pt x="5" y="5"/>
                    </a:cubicBezTo>
                    <a:cubicBezTo>
                      <a:pt x="5" y="5"/>
                      <a:pt x="5" y="5"/>
                      <a:pt x="6" y="5"/>
                    </a:cubicBezTo>
                    <a:cubicBezTo>
                      <a:pt x="6" y="4"/>
                      <a:pt x="6" y="4"/>
                      <a:pt x="6" y="4"/>
                    </a:cubicBezTo>
                    <a:cubicBezTo>
                      <a:pt x="6" y="3"/>
                      <a:pt x="6" y="3"/>
                      <a:pt x="6" y="3"/>
                    </a:cubicBezTo>
                    <a:cubicBezTo>
                      <a:pt x="6" y="2"/>
                      <a:pt x="5" y="2"/>
                      <a:pt x="5" y="2"/>
                    </a:cubicBezTo>
                    <a:cubicBezTo>
                      <a:pt x="5" y="2"/>
                      <a:pt x="5" y="2"/>
                      <a:pt x="4" y="2"/>
                    </a:cubicBezTo>
                    <a:cubicBezTo>
                      <a:pt x="4" y="0"/>
                      <a:pt x="4" y="0"/>
                      <a:pt x="4" y="0"/>
                    </a:cubicBezTo>
                    <a:cubicBezTo>
                      <a:pt x="4" y="0"/>
                      <a:pt x="4" y="0"/>
                      <a:pt x="4" y="0"/>
                    </a:cubicBezTo>
                    <a:cubicBezTo>
                      <a:pt x="4" y="0"/>
                      <a:pt x="4" y="0"/>
                      <a:pt x="4" y="0"/>
                    </a:cubicBezTo>
                    <a:cubicBezTo>
                      <a:pt x="4" y="1"/>
                      <a:pt x="4" y="1"/>
                      <a:pt x="4" y="1"/>
                    </a:cubicBezTo>
                    <a:cubicBezTo>
                      <a:pt x="3" y="1"/>
                      <a:pt x="3" y="1"/>
                      <a:pt x="3" y="1"/>
                    </a:cubicBezTo>
                    <a:cubicBezTo>
                      <a:pt x="3" y="1"/>
                      <a:pt x="3" y="1"/>
                      <a:pt x="3" y="1"/>
                    </a:cubicBezTo>
                    <a:cubicBezTo>
                      <a:pt x="3" y="0"/>
                      <a:pt x="3" y="0"/>
                      <a:pt x="3" y="0"/>
                    </a:cubicBezTo>
                    <a:cubicBezTo>
                      <a:pt x="3" y="0"/>
                      <a:pt x="3" y="0"/>
                      <a:pt x="2" y="0"/>
                    </a:cubicBezTo>
                    <a:cubicBezTo>
                      <a:pt x="2" y="0"/>
                      <a:pt x="2" y="0"/>
                      <a:pt x="2" y="0"/>
                    </a:cubicBezTo>
                    <a:cubicBezTo>
                      <a:pt x="2" y="1"/>
                      <a:pt x="2" y="1"/>
                      <a:pt x="2" y="1"/>
                    </a:cubicBezTo>
                    <a:cubicBezTo>
                      <a:pt x="2" y="1"/>
                      <a:pt x="2" y="1"/>
                      <a:pt x="1" y="1"/>
                    </a:cubicBezTo>
                    <a:cubicBezTo>
                      <a:pt x="1" y="1"/>
                      <a:pt x="1" y="1"/>
                      <a:pt x="1" y="1"/>
                    </a:cubicBezTo>
                    <a:cubicBezTo>
                      <a:pt x="1" y="1"/>
                      <a:pt x="1" y="1"/>
                      <a:pt x="1" y="1"/>
                    </a:cubicBezTo>
                    <a:cubicBezTo>
                      <a:pt x="1" y="2"/>
                      <a:pt x="1" y="2"/>
                      <a:pt x="1" y="2"/>
                    </a:cubicBezTo>
                    <a:cubicBezTo>
                      <a:pt x="1" y="2"/>
                      <a:pt x="1" y="2"/>
                      <a:pt x="1" y="2"/>
                    </a:cubicBezTo>
                    <a:cubicBezTo>
                      <a:pt x="1" y="2"/>
                      <a:pt x="1" y="3"/>
                      <a:pt x="1" y="3"/>
                    </a:cubicBezTo>
                    <a:cubicBezTo>
                      <a:pt x="1" y="3"/>
                      <a:pt x="1" y="3"/>
                      <a:pt x="1" y="3"/>
                    </a:cubicBezTo>
                    <a:cubicBezTo>
                      <a:pt x="1" y="3"/>
                      <a:pt x="1" y="3"/>
                      <a:pt x="2" y="3"/>
                    </a:cubicBezTo>
                    <a:cubicBezTo>
                      <a:pt x="2" y="3"/>
                      <a:pt x="2" y="3"/>
                      <a:pt x="2" y="3"/>
                    </a:cubicBezTo>
                    <a:cubicBezTo>
                      <a:pt x="2" y="5"/>
                      <a:pt x="2" y="5"/>
                      <a:pt x="2" y="5"/>
                    </a:cubicBezTo>
                    <a:cubicBezTo>
                      <a:pt x="1" y="5"/>
                      <a:pt x="1" y="6"/>
                      <a:pt x="1" y="6"/>
                    </a:cubicBezTo>
                    <a:close/>
                    <a:moveTo>
                      <a:pt x="3" y="7"/>
                    </a:moveTo>
                    <a:cubicBezTo>
                      <a:pt x="3" y="6"/>
                      <a:pt x="3" y="6"/>
                      <a:pt x="3" y="6"/>
                    </a:cubicBezTo>
                    <a:cubicBezTo>
                      <a:pt x="3" y="9"/>
                      <a:pt x="3" y="9"/>
                      <a:pt x="3" y="9"/>
                    </a:cubicBezTo>
                    <a:cubicBezTo>
                      <a:pt x="3" y="9"/>
                      <a:pt x="3" y="8"/>
                      <a:pt x="3" y="8"/>
                    </a:cubicBezTo>
                    <a:lnTo>
                      <a:pt x="3" y="7"/>
                    </a:lnTo>
                    <a:close/>
                    <a:moveTo>
                      <a:pt x="3" y="3"/>
                    </a:moveTo>
                    <a:cubicBezTo>
                      <a:pt x="3" y="3"/>
                      <a:pt x="3" y="3"/>
                      <a:pt x="3" y="3"/>
                    </a:cubicBezTo>
                    <a:cubicBezTo>
                      <a:pt x="3" y="4"/>
                      <a:pt x="3" y="4"/>
                      <a:pt x="3" y="4"/>
                    </a:cubicBezTo>
                    <a:cubicBezTo>
                      <a:pt x="3" y="5"/>
                      <a:pt x="3" y="5"/>
                      <a:pt x="3" y="5"/>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86"/>
              <p:cNvSpPr>
                <a:spLocks noEditPoints="1"/>
              </p:cNvSpPr>
              <p:nvPr/>
            </p:nvSpPr>
            <p:spPr bwMode="auto">
              <a:xfrm>
                <a:off x="3840" y="2470"/>
                <a:ext cx="57" cy="83"/>
              </a:xfrm>
              <a:custGeom>
                <a:avLst/>
                <a:gdLst>
                  <a:gd name="T0" fmla="*/ 9 w 24"/>
                  <a:gd name="T1" fmla="*/ 23 h 35"/>
                  <a:gd name="T2" fmla="*/ 8 w 24"/>
                  <a:gd name="T3" fmla="*/ 33 h 35"/>
                  <a:gd name="T4" fmla="*/ 10 w 24"/>
                  <a:gd name="T5" fmla="*/ 35 h 35"/>
                  <a:gd name="T6" fmla="*/ 13 w 24"/>
                  <a:gd name="T7" fmla="*/ 35 h 35"/>
                  <a:gd name="T8" fmla="*/ 15 w 24"/>
                  <a:gd name="T9" fmla="*/ 33 h 35"/>
                  <a:gd name="T10" fmla="*/ 15 w 24"/>
                  <a:gd name="T11" fmla="*/ 23 h 35"/>
                  <a:gd name="T12" fmla="*/ 24 w 24"/>
                  <a:gd name="T13" fmla="*/ 12 h 35"/>
                  <a:gd name="T14" fmla="*/ 12 w 24"/>
                  <a:gd name="T15" fmla="*/ 0 h 35"/>
                  <a:gd name="T16" fmla="*/ 0 w 24"/>
                  <a:gd name="T17" fmla="*/ 11 h 35"/>
                  <a:gd name="T18" fmla="*/ 9 w 24"/>
                  <a:gd name="T19" fmla="*/ 23 h 35"/>
                  <a:gd name="T20" fmla="*/ 4 w 24"/>
                  <a:gd name="T21" fmla="*/ 12 h 35"/>
                  <a:gd name="T22" fmla="*/ 12 w 24"/>
                  <a:gd name="T23" fmla="*/ 3 h 35"/>
                  <a:gd name="T24" fmla="*/ 20 w 24"/>
                  <a:gd name="T25" fmla="*/ 12 h 35"/>
                  <a:gd name="T26" fmla="*/ 12 w 24"/>
                  <a:gd name="T27" fmla="*/ 20 h 35"/>
                  <a:gd name="T28" fmla="*/ 4 w 24"/>
                  <a:gd name="T2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5">
                    <a:moveTo>
                      <a:pt x="9" y="23"/>
                    </a:moveTo>
                    <a:cubicBezTo>
                      <a:pt x="8" y="33"/>
                      <a:pt x="8" y="33"/>
                      <a:pt x="8" y="33"/>
                    </a:cubicBezTo>
                    <a:cubicBezTo>
                      <a:pt x="8" y="34"/>
                      <a:pt x="9" y="35"/>
                      <a:pt x="10" y="35"/>
                    </a:cubicBezTo>
                    <a:cubicBezTo>
                      <a:pt x="13" y="35"/>
                      <a:pt x="13" y="35"/>
                      <a:pt x="13" y="35"/>
                    </a:cubicBezTo>
                    <a:cubicBezTo>
                      <a:pt x="14" y="35"/>
                      <a:pt x="15" y="34"/>
                      <a:pt x="15" y="33"/>
                    </a:cubicBezTo>
                    <a:cubicBezTo>
                      <a:pt x="15" y="23"/>
                      <a:pt x="15" y="23"/>
                      <a:pt x="15" y="23"/>
                    </a:cubicBezTo>
                    <a:cubicBezTo>
                      <a:pt x="20" y="22"/>
                      <a:pt x="24" y="17"/>
                      <a:pt x="24" y="12"/>
                    </a:cubicBezTo>
                    <a:cubicBezTo>
                      <a:pt x="24" y="6"/>
                      <a:pt x="19" y="0"/>
                      <a:pt x="12" y="0"/>
                    </a:cubicBezTo>
                    <a:cubicBezTo>
                      <a:pt x="6" y="0"/>
                      <a:pt x="1" y="5"/>
                      <a:pt x="0" y="11"/>
                    </a:cubicBezTo>
                    <a:cubicBezTo>
                      <a:pt x="0" y="17"/>
                      <a:pt x="4" y="21"/>
                      <a:pt x="9" y="23"/>
                    </a:cubicBezTo>
                    <a:close/>
                    <a:moveTo>
                      <a:pt x="4" y="12"/>
                    </a:moveTo>
                    <a:cubicBezTo>
                      <a:pt x="4" y="7"/>
                      <a:pt x="8" y="3"/>
                      <a:pt x="12" y="3"/>
                    </a:cubicBezTo>
                    <a:cubicBezTo>
                      <a:pt x="17" y="4"/>
                      <a:pt x="21" y="7"/>
                      <a:pt x="20" y="12"/>
                    </a:cubicBezTo>
                    <a:cubicBezTo>
                      <a:pt x="20" y="17"/>
                      <a:pt x="16" y="20"/>
                      <a:pt x="12" y="20"/>
                    </a:cubicBezTo>
                    <a:cubicBezTo>
                      <a:pt x="7" y="20"/>
                      <a:pt x="4" y="16"/>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7"/>
              <p:cNvSpPr>
                <a:spLocks/>
              </p:cNvSpPr>
              <p:nvPr/>
            </p:nvSpPr>
            <p:spPr bwMode="auto">
              <a:xfrm>
                <a:off x="3807" y="2460"/>
                <a:ext cx="104" cy="64"/>
              </a:xfrm>
              <a:custGeom>
                <a:avLst/>
                <a:gdLst>
                  <a:gd name="T0" fmla="*/ 7 w 44"/>
                  <a:gd name="T1" fmla="*/ 0 h 27"/>
                  <a:gd name="T2" fmla="*/ 38 w 44"/>
                  <a:gd name="T3" fmla="*/ 1 h 27"/>
                  <a:gd name="T4" fmla="*/ 44 w 44"/>
                  <a:gd name="T5" fmla="*/ 6 h 27"/>
                  <a:gd name="T6" fmla="*/ 43 w 44"/>
                  <a:gd name="T7" fmla="*/ 22 h 27"/>
                  <a:gd name="T8" fmla="*/ 38 w 44"/>
                  <a:gd name="T9" fmla="*/ 27 h 27"/>
                  <a:gd name="T10" fmla="*/ 35 w 44"/>
                  <a:gd name="T11" fmla="*/ 27 h 27"/>
                  <a:gd name="T12" fmla="*/ 38 w 44"/>
                  <a:gd name="T13" fmla="*/ 25 h 27"/>
                  <a:gd name="T14" fmla="*/ 38 w 44"/>
                  <a:gd name="T15" fmla="*/ 25 h 27"/>
                  <a:gd name="T16" fmla="*/ 41 w 44"/>
                  <a:gd name="T17" fmla="*/ 22 h 27"/>
                  <a:gd name="T18" fmla="*/ 41 w 44"/>
                  <a:gd name="T19" fmla="*/ 6 h 27"/>
                  <a:gd name="T20" fmla="*/ 38 w 44"/>
                  <a:gd name="T21" fmla="*/ 3 h 27"/>
                  <a:gd name="T22" fmla="*/ 6 w 44"/>
                  <a:gd name="T23" fmla="*/ 2 h 27"/>
                  <a:gd name="T24" fmla="*/ 3 w 44"/>
                  <a:gd name="T25" fmla="*/ 5 h 27"/>
                  <a:gd name="T26" fmla="*/ 3 w 44"/>
                  <a:gd name="T27" fmla="*/ 21 h 27"/>
                  <a:gd name="T28" fmla="*/ 6 w 44"/>
                  <a:gd name="T29" fmla="*/ 24 h 27"/>
                  <a:gd name="T30" fmla="*/ 14 w 44"/>
                  <a:gd name="T31" fmla="*/ 24 h 27"/>
                  <a:gd name="T32" fmla="*/ 16 w 44"/>
                  <a:gd name="T33" fmla="*/ 27 h 27"/>
                  <a:gd name="T34" fmla="*/ 6 w 44"/>
                  <a:gd name="T35" fmla="*/ 26 h 27"/>
                  <a:gd name="T36" fmla="*/ 0 w 44"/>
                  <a:gd name="T37" fmla="*/ 21 h 27"/>
                  <a:gd name="T38" fmla="*/ 1 w 44"/>
                  <a:gd name="T39" fmla="*/ 5 h 27"/>
                  <a:gd name="T40" fmla="*/ 7 w 44"/>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27">
                    <a:moveTo>
                      <a:pt x="7" y="0"/>
                    </a:moveTo>
                    <a:cubicBezTo>
                      <a:pt x="38" y="1"/>
                      <a:pt x="38" y="1"/>
                      <a:pt x="38" y="1"/>
                    </a:cubicBezTo>
                    <a:cubicBezTo>
                      <a:pt x="41" y="1"/>
                      <a:pt x="44" y="3"/>
                      <a:pt x="44" y="6"/>
                    </a:cubicBezTo>
                    <a:cubicBezTo>
                      <a:pt x="43" y="22"/>
                      <a:pt x="43" y="22"/>
                      <a:pt x="43" y="22"/>
                    </a:cubicBezTo>
                    <a:cubicBezTo>
                      <a:pt x="43" y="25"/>
                      <a:pt x="41" y="27"/>
                      <a:pt x="38" y="27"/>
                    </a:cubicBezTo>
                    <a:cubicBezTo>
                      <a:pt x="35" y="27"/>
                      <a:pt x="35" y="27"/>
                      <a:pt x="35" y="27"/>
                    </a:cubicBezTo>
                    <a:cubicBezTo>
                      <a:pt x="36" y="27"/>
                      <a:pt x="37" y="26"/>
                      <a:pt x="38" y="25"/>
                    </a:cubicBezTo>
                    <a:cubicBezTo>
                      <a:pt x="38" y="25"/>
                      <a:pt x="38" y="25"/>
                      <a:pt x="38" y="25"/>
                    </a:cubicBezTo>
                    <a:cubicBezTo>
                      <a:pt x="39" y="25"/>
                      <a:pt x="41" y="24"/>
                      <a:pt x="41" y="22"/>
                    </a:cubicBezTo>
                    <a:cubicBezTo>
                      <a:pt x="41" y="6"/>
                      <a:pt x="41" y="6"/>
                      <a:pt x="41" y="6"/>
                    </a:cubicBezTo>
                    <a:cubicBezTo>
                      <a:pt x="41" y="5"/>
                      <a:pt x="40" y="3"/>
                      <a:pt x="38" y="3"/>
                    </a:cubicBezTo>
                    <a:cubicBezTo>
                      <a:pt x="6" y="2"/>
                      <a:pt x="6" y="2"/>
                      <a:pt x="6" y="2"/>
                    </a:cubicBezTo>
                    <a:cubicBezTo>
                      <a:pt x="5" y="2"/>
                      <a:pt x="3" y="3"/>
                      <a:pt x="3" y="5"/>
                    </a:cubicBezTo>
                    <a:cubicBezTo>
                      <a:pt x="3" y="21"/>
                      <a:pt x="3" y="21"/>
                      <a:pt x="3" y="21"/>
                    </a:cubicBezTo>
                    <a:cubicBezTo>
                      <a:pt x="3" y="22"/>
                      <a:pt x="4" y="24"/>
                      <a:pt x="6" y="24"/>
                    </a:cubicBezTo>
                    <a:cubicBezTo>
                      <a:pt x="14" y="24"/>
                      <a:pt x="14" y="24"/>
                      <a:pt x="14" y="24"/>
                    </a:cubicBezTo>
                    <a:cubicBezTo>
                      <a:pt x="15" y="25"/>
                      <a:pt x="15" y="26"/>
                      <a:pt x="16" y="27"/>
                    </a:cubicBezTo>
                    <a:cubicBezTo>
                      <a:pt x="6" y="26"/>
                      <a:pt x="6" y="26"/>
                      <a:pt x="6" y="26"/>
                    </a:cubicBezTo>
                    <a:cubicBezTo>
                      <a:pt x="3" y="26"/>
                      <a:pt x="0" y="24"/>
                      <a:pt x="0" y="21"/>
                    </a:cubicBezTo>
                    <a:cubicBezTo>
                      <a:pt x="1" y="5"/>
                      <a:pt x="1" y="5"/>
                      <a:pt x="1" y="5"/>
                    </a:cubicBezTo>
                    <a:cubicBezTo>
                      <a:pt x="1" y="2"/>
                      <a:pt x="3"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8"/>
              <p:cNvSpPr>
                <a:spLocks/>
              </p:cNvSpPr>
              <p:nvPr/>
            </p:nvSpPr>
            <p:spPr bwMode="auto">
              <a:xfrm>
                <a:off x="3783" y="2353"/>
                <a:ext cx="69" cy="43"/>
              </a:xfrm>
              <a:custGeom>
                <a:avLst/>
                <a:gdLst>
                  <a:gd name="T0" fmla="*/ 29 w 29"/>
                  <a:gd name="T1" fmla="*/ 0 h 18"/>
                  <a:gd name="T2" fmla="*/ 15 w 29"/>
                  <a:gd name="T3" fmla="*/ 15 h 18"/>
                  <a:gd name="T4" fmla="*/ 10 w 29"/>
                  <a:gd name="T5" fmla="*/ 10 h 18"/>
                  <a:gd name="T6" fmla="*/ 0 w 29"/>
                  <a:gd name="T7" fmla="*/ 18 h 18"/>
                  <a:gd name="T8" fmla="*/ 0 w 29"/>
                  <a:gd name="T9" fmla="*/ 14 h 18"/>
                  <a:gd name="T10" fmla="*/ 10 w 29"/>
                  <a:gd name="T11" fmla="*/ 6 h 18"/>
                  <a:gd name="T12" fmla="*/ 15 w 29"/>
                  <a:gd name="T13" fmla="*/ 11 h 18"/>
                  <a:gd name="T14" fmla="*/ 29 w 29"/>
                  <a:gd name="T15" fmla="*/ 0 h 18"/>
                  <a:gd name="T16" fmla="*/ 29 w 2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8">
                    <a:moveTo>
                      <a:pt x="29" y="0"/>
                    </a:moveTo>
                    <a:cubicBezTo>
                      <a:pt x="15" y="15"/>
                      <a:pt x="15" y="15"/>
                      <a:pt x="15" y="15"/>
                    </a:cubicBezTo>
                    <a:cubicBezTo>
                      <a:pt x="10" y="10"/>
                      <a:pt x="10" y="10"/>
                      <a:pt x="10" y="10"/>
                    </a:cubicBezTo>
                    <a:cubicBezTo>
                      <a:pt x="0" y="18"/>
                      <a:pt x="0" y="18"/>
                      <a:pt x="0" y="18"/>
                    </a:cubicBezTo>
                    <a:cubicBezTo>
                      <a:pt x="0" y="14"/>
                      <a:pt x="0" y="14"/>
                      <a:pt x="0" y="14"/>
                    </a:cubicBezTo>
                    <a:cubicBezTo>
                      <a:pt x="10" y="6"/>
                      <a:pt x="10" y="6"/>
                      <a:pt x="10" y="6"/>
                    </a:cubicBezTo>
                    <a:cubicBezTo>
                      <a:pt x="15" y="11"/>
                      <a:pt x="15" y="11"/>
                      <a:pt x="15" y="11"/>
                    </a:cubicBezTo>
                    <a:cubicBezTo>
                      <a:pt x="29" y="0"/>
                      <a:pt x="29" y="0"/>
                      <a:pt x="29" y="0"/>
                    </a:cubicBezTo>
                    <a:cubicBezTo>
                      <a:pt x="29" y="0"/>
                      <a:pt x="29"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9"/>
              <p:cNvSpPr>
                <a:spLocks/>
              </p:cNvSpPr>
              <p:nvPr/>
            </p:nvSpPr>
            <p:spPr bwMode="auto">
              <a:xfrm>
                <a:off x="3842" y="2401"/>
                <a:ext cx="0" cy="5"/>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2"/>
                      <a:pt x="0" y="2"/>
                      <a:pt x="0" y="2"/>
                    </a:cubicBezTo>
                    <a:cubicBezTo>
                      <a:pt x="0" y="2"/>
                      <a:pt x="0" y="1"/>
                      <a:pt x="0" y="1"/>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90"/>
              <p:cNvSpPr>
                <a:spLocks/>
              </p:cNvSpPr>
              <p:nvPr/>
            </p:nvSpPr>
            <p:spPr bwMode="auto">
              <a:xfrm>
                <a:off x="3842" y="2394"/>
                <a:ext cx="0" cy="4"/>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2"/>
                      <a:pt x="0" y="2"/>
                      <a:pt x="0" y="2"/>
                    </a:cubicBezTo>
                    <a:cubicBezTo>
                      <a:pt x="0" y="2"/>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91"/>
              <p:cNvSpPr>
                <a:spLocks noEditPoints="1"/>
              </p:cNvSpPr>
              <p:nvPr/>
            </p:nvSpPr>
            <p:spPr bwMode="auto">
              <a:xfrm>
                <a:off x="3783" y="2363"/>
                <a:ext cx="71" cy="52"/>
              </a:xfrm>
              <a:custGeom>
                <a:avLst/>
                <a:gdLst>
                  <a:gd name="T0" fmla="*/ 29 w 30"/>
                  <a:gd name="T1" fmla="*/ 0 h 22"/>
                  <a:gd name="T2" fmla="*/ 27 w 30"/>
                  <a:gd name="T3" fmla="*/ 3 h 22"/>
                  <a:gd name="T4" fmla="*/ 15 w 30"/>
                  <a:gd name="T5" fmla="*/ 15 h 22"/>
                  <a:gd name="T6" fmla="*/ 10 w 30"/>
                  <a:gd name="T7" fmla="*/ 11 h 22"/>
                  <a:gd name="T8" fmla="*/ 0 w 30"/>
                  <a:gd name="T9" fmla="*/ 18 h 22"/>
                  <a:gd name="T10" fmla="*/ 0 w 30"/>
                  <a:gd name="T11" fmla="*/ 20 h 22"/>
                  <a:gd name="T12" fmla="*/ 2 w 30"/>
                  <a:gd name="T13" fmla="*/ 22 h 22"/>
                  <a:gd name="T14" fmla="*/ 27 w 30"/>
                  <a:gd name="T15" fmla="*/ 22 h 22"/>
                  <a:gd name="T16" fmla="*/ 30 w 30"/>
                  <a:gd name="T17" fmla="*/ 19 h 22"/>
                  <a:gd name="T18" fmla="*/ 29 w 30"/>
                  <a:gd name="T19" fmla="*/ 0 h 22"/>
                  <a:gd name="T20" fmla="*/ 27 w 30"/>
                  <a:gd name="T21" fmla="*/ 18 h 22"/>
                  <a:gd name="T22" fmla="*/ 26 w 30"/>
                  <a:gd name="T23" fmla="*/ 18 h 22"/>
                  <a:gd name="T24" fmla="*/ 26 w 30"/>
                  <a:gd name="T25" fmla="*/ 18 h 22"/>
                  <a:gd name="T26" fmla="*/ 26 w 30"/>
                  <a:gd name="T27" fmla="*/ 20 h 22"/>
                  <a:gd name="T28" fmla="*/ 26 w 30"/>
                  <a:gd name="T29" fmla="*/ 20 h 22"/>
                  <a:gd name="T30" fmla="*/ 25 w 30"/>
                  <a:gd name="T31" fmla="*/ 20 h 22"/>
                  <a:gd name="T32" fmla="*/ 25 w 30"/>
                  <a:gd name="T33" fmla="*/ 19 h 22"/>
                  <a:gd name="T34" fmla="*/ 25 w 30"/>
                  <a:gd name="T35" fmla="*/ 19 h 22"/>
                  <a:gd name="T36" fmla="*/ 25 w 30"/>
                  <a:gd name="T37" fmla="*/ 20 h 22"/>
                  <a:gd name="T38" fmla="*/ 24 w 30"/>
                  <a:gd name="T39" fmla="*/ 20 h 22"/>
                  <a:gd name="T40" fmla="*/ 24 w 30"/>
                  <a:gd name="T41" fmla="*/ 20 h 22"/>
                  <a:gd name="T42" fmla="*/ 24 w 30"/>
                  <a:gd name="T43" fmla="*/ 19 h 22"/>
                  <a:gd name="T44" fmla="*/ 23 w 30"/>
                  <a:gd name="T45" fmla="*/ 18 h 22"/>
                  <a:gd name="T46" fmla="*/ 23 w 30"/>
                  <a:gd name="T47" fmla="*/ 18 h 22"/>
                  <a:gd name="T48" fmla="*/ 23 w 30"/>
                  <a:gd name="T49" fmla="*/ 18 h 22"/>
                  <a:gd name="T50" fmla="*/ 23 w 30"/>
                  <a:gd name="T51" fmla="*/ 18 h 22"/>
                  <a:gd name="T52" fmla="*/ 23 w 30"/>
                  <a:gd name="T53" fmla="*/ 17 h 22"/>
                  <a:gd name="T54" fmla="*/ 23 w 30"/>
                  <a:gd name="T55" fmla="*/ 17 h 22"/>
                  <a:gd name="T56" fmla="*/ 24 w 30"/>
                  <a:gd name="T57" fmla="*/ 17 h 22"/>
                  <a:gd name="T58" fmla="*/ 24 w 30"/>
                  <a:gd name="T59" fmla="*/ 18 h 22"/>
                  <a:gd name="T60" fmla="*/ 24 w 30"/>
                  <a:gd name="T61" fmla="*/ 16 h 22"/>
                  <a:gd name="T62" fmla="*/ 24 w 30"/>
                  <a:gd name="T63" fmla="*/ 16 h 22"/>
                  <a:gd name="T64" fmla="*/ 23 w 30"/>
                  <a:gd name="T65" fmla="*/ 15 h 22"/>
                  <a:gd name="T66" fmla="*/ 23 w 30"/>
                  <a:gd name="T67" fmla="*/ 15 h 22"/>
                  <a:gd name="T68" fmla="*/ 23 w 30"/>
                  <a:gd name="T69" fmla="*/ 14 h 22"/>
                  <a:gd name="T70" fmla="*/ 23 w 30"/>
                  <a:gd name="T71" fmla="*/ 13 h 22"/>
                  <a:gd name="T72" fmla="*/ 23 w 30"/>
                  <a:gd name="T73" fmla="*/ 13 h 22"/>
                  <a:gd name="T74" fmla="*/ 24 w 30"/>
                  <a:gd name="T75" fmla="*/ 12 h 22"/>
                  <a:gd name="T76" fmla="*/ 24 w 30"/>
                  <a:gd name="T77" fmla="*/ 12 h 22"/>
                  <a:gd name="T78" fmla="*/ 24 w 30"/>
                  <a:gd name="T79" fmla="*/ 11 h 22"/>
                  <a:gd name="T80" fmla="*/ 25 w 30"/>
                  <a:gd name="T81" fmla="*/ 11 h 22"/>
                  <a:gd name="T82" fmla="*/ 25 w 30"/>
                  <a:gd name="T83" fmla="*/ 12 h 22"/>
                  <a:gd name="T84" fmla="*/ 25 w 30"/>
                  <a:gd name="T85" fmla="*/ 12 h 22"/>
                  <a:gd name="T86" fmla="*/ 25 w 30"/>
                  <a:gd name="T87" fmla="*/ 12 h 22"/>
                  <a:gd name="T88" fmla="*/ 25 w 30"/>
                  <a:gd name="T89" fmla="*/ 11 h 22"/>
                  <a:gd name="T90" fmla="*/ 25 w 30"/>
                  <a:gd name="T91" fmla="*/ 11 h 22"/>
                  <a:gd name="T92" fmla="*/ 26 w 30"/>
                  <a:gd name="T93" fmla="*/ 11 h 22"/>
                  <a:gd name="T94" fmla="*/ 26 w 30"/>
                  <a:gd name="T95" fmla="*/ 12 h 22"/>
                  <a:gd name="T96" fmla="*/ 26 w 30"/>
                  <a:gd name="T97" fmla="*/ 12 h 22"/>
                  <a:gd name="T98" fmla="*/ 26 w 30"/>
                  <a:gd name="T99" fmla="*/ 12 h 22"/>
                  <a:gd name="T100" fmla="*/ 27 w 30"/>
                  <a:gd name="T101" fmla="*/ 12 h 22"/>
                  <a:gd name="T102" fmla="*/ 27 w 30"/>
                  <a:gd name="T103" fmla="*/ 13 h 22"/>
                  <a:gd name="T104" fmla="*/ 27 w 30"/>
                  <a:gd name="T105" fmla="*/ 13 h 22"/>
                  <a:gd name="T106" fmla="*/ 27 w 30"/>
                  <a:gd name="T107" fmla="*/ 13 h 22"/>
                  <a:gd name="T108" fmla="*/ 26 w 30"/>
                  <a:gd name="T109" fmla="*/ 13 h 22"/>
                  <a:gd name="T110" fmla="*/ 26 w 30"/>
                  <a:gd name="T111" fmla="*/ 13 h 22"/>
                  <a:gd name="T112" fmla="*/ 26 w 30"/>
                  <a:gd name="T113" fmla="*/ 13 h 22"/>
                  <a:gd name="T114" fmla="*/ 26 w 30"/>
                  <a:gd name="T115" fmla="*/ 15 h 22"/>
                  <a:gd name="T116" fmla="*/ 27 w 30"/>
                  <a:gd name="T117" fmla="*/ 16 h 22"/>
                  <a:gd name="T118" fmla="*/ 27 w 30"/>
                  <a:gd name="T119" fmla="*/ 17 h 22"/>
                  <a:gd name="T120" fmla="*/ 27 w 30"/>
                  <a:gd name="T12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2">
                    <a:moveTo>
                      <a:pt x="29" y="0"/>
                    </a:moveTo>
                    <a:cubicBezTo>
                      <a:pt x="27" y="3"/>
                      <a:pt x="27" y="3"/>
                      <a:pt x="27" y="3"/>
                    </a:cubicBezTo>
                    <a:cubicBezTo>
                      <a:pt x="15" y="15"/>
                      <a:pt x="15" y="15"/>
                      <a:pt x="15" y="15"/>
                    </a:cubicBezTo>
                    <a:cubicBezTo>
                      <a:pt x="10" y="11"/>
                      <a:pt x="10" y="11"/>
                      <a:pt x="10" y="11"/>
                    </a:cubicBezTo>
                    <a:cubicBezTo>
                      <a:pt x="0" y="18"/>
                      <a:pt x="0" y="18"/>
                      <a:pt x="0" y="18"/>
                    </a:cubicBezTo>
                    <a:cubicBezTo>
                      <a:pt x="0" y="20"/>
                      <a:pt x="0" y="20"/>
                      <a:pt x="0" y="20"/>
                    </a:cubicBezTo>
                    <a:cubicBezTo>
                      <a:pt x="0" y="22"/>
                      <a:pt x="2" y="22"/>
                      <a:pt x="2" y="22"/>
                    </a:cubicBezTo>
                    <a:cubicBezTo>
                      <a:pt x="2" y="22"/>
                      <a:pt x="25" y="22"/>
                      <a:pt x="27" y="22"/>
                    </a:cubicBezTo>
                    <a:cubicBezTo>
                      <a:pt x="30" y="22"/>
                      <a:pt x="30" y="19"/>
                      <a:pt x="30" y="19"/>
                    </a:cubicBezTo>
                    <a:lnTo>
                      <a:pt x="29" y="0"/>
                    </a:lnTo>
                    <a:close/>
                    <a:moveTo>
                      <a:pt x="27" y="18"/>
                    </a:moveTo>
                    <a:cubicBezTo>
                      <a:pt x="27" y="18"/>
                      <a:pt x="27" y="18"/>
                      <a:pt x="26" y="18"/>
                    </a:cubicBezTo>
                    <a:cubicBezTo>
                      <a:pt x="26" y="18"/>
                      <a:pt x="26" y="18"/>
                      <a:pt x="26" y="18"/>
                    </a:cubicBezTo>
                    <a:cubicBezTo>
                      <a:pt x="26" y="20"/>
                      <a:pt x="26" y="20"/>
                      <a:pt x="26" y="20"/>
                    </a:cubicBezTo>
                    <a:cubicBezTo>
                      <a:pt x="26" y="20"/>
                      <a:pt x="26" y="20"/>
                      <a:pt x="26" y="20"/>
                    </a:cubicBezTo>
                    <a:cubicBezTo>
                      <a:pt x="25" y="20"/>
                      <a:pt x="25" y="20"/>
                      <a:pt x="25" y="20"/>
                    </a:cubicBezTo>
                    <a:cubicBezTo>
                      <a:pt x="25" y="19"/>
                      <a:pt x="25" y="19"/>
                      <a:pt x="25" y="19"/>
                    </a:cubicBezTo>
                    <a:cubicBezTo>
                      <a:pt x="25" y="19"/>
                      <a:pt x="25" y="19"/>
                      <a:pt x="25" y="19"/>
                    </a:cubicBezTo>
                    <a:cubicBezTo>
                      <a:pt x="25" y="20"/>
                      <a:pt x="25" y="20"/>
                      <a:pt x="25" y="20"/>
                    </a:cubicBezTo>
                    <a:cubicBezTo>
                      <a:pt x="25" y="20"/>
                      <a:pt x="25" y="20"/>
                      <a:pt x="24" y="20"/>
                    </a:cubicBezTo>
                    <a:cubicBezTo>
                      <a:pt x="24" y="20"/>
                      <a:pt x="24" y="20"/>
                      <a:pt x="24" y="20"/>
                    </a:cubicBezTo>
                    <a:cubicBezTo>
                      <a:pt x="24" y="19"/>
                      <a:pt x="24" y="19"/>
                      <a:pt x="24" y="19"/>
                    </a:cubicBezTo>
                    <a:cubicBezTo>
                      <a:pt x="24" y="19"/>
                      <a:pt x="24" y="19"/>
                      <a:pt x="23" y="18"/>
                    </a:cubicBezTo>
                    <a:cubicBezTo>
                      <a:pt x="23" y="18"/>
                      <a:pt x="23" y="18"/>
                      <a:pt x="23" y="18"/>
                    </a:cubicBezTo>
                    <a:cubicBezTo>
                      <a:pt x="23" y="18"/>
                      <a:pt x="23" y="18"/>
                      <a:pt x="23" y="18"/>
                    </a:cubicBezTo>
                    <a:cubicBezTo>
                      <a:pt x="23" y="18"/>
                      <a:pt x="23" y="18"/>
                      <a:pt x="23" y="18"/>
                    </a:cubicBezTo>
                    <a:cubicBezTo>
                      <a:pt x="23" y="18"/>
                      <a:pt x="23" y="17"/>
                      <a:pt x="23" y="17"/>
                    </a:cubicBezTo>
                    <a:cubicBezTo>
                      <a:pt x="23" y="17"/>
                      <a:pt x="23" y="17"/>
                      <a:pt x="23" y="17"/>
                    </a:cubicBezTo>
                    <a:cubicBezTo>
                      <a:pt x="23" y="17"/>
                      <a:pt x="23" y="17"/>
                      <a:pt x="24" y="17"/>
                    </a:cubicBezTo>
                    <a:cubicBezTo>
                      <a:pt x="24" y="18"/>
                      <a:pt x="24" y="18"/>
                      <a:pt x="24" y="18"/>
                    </a:cubicBezTo>
                    <a:cubicBezTo>
                      <a:pt x="24" y="16"/>
                      <a:pt x="24" y="16"/>
                      <a:pt x="24" y="16"/>
                    </a:cubicBezTo>
                    <a:cubicBezTo>
                      <a:pt x="24" y="16"/>
                      <a:pt x="24" y="16"/>
                      <a:pt x="24" y="16"/>
                    </a:cubicBezTo>
                    <a:cubicBezTo>
                      <a:pt x="24" y="15"/>
                      <a:pt x="24" y="15"/>
                      <a:pt x="23" y="15"/>
                    </a:cubicBezTo>
                    <a:cubicBezTo>
                      <a:pt x="23" y="15"/>
                      <a:pt x="23" y="15"/>
                      <a:pt x="23" y="15"/>
                    </a:cubicBezTo>
                    <a:cubicBezTo>
                      <a:pt x="23" y="14"/>
                      <a:pt x="23" y="14"/>
                      <a:pt x="23" y="14"/>
                    </a:cubicBezTo>
                    <a:cubicBezTo>
                      <a:pt x="23" y="14"/>
                      <a:pt x="23" y="14"/>
                      <a:pt x="23" y="13"/>
                    </a:cubicBezTo>
                    <a:cubicBezTo>
                      <a:pt x="23" y="13"/>
                      <a:pt x="23" y="13"/>
                      <a:pt x="23" y="13"/>
                    </a:cubicBezTo>
                    <a:cubicBezTo>
                      <a:pt x="24" y="13"/>
                      <a:pt x="24" y="13"/>
                      <a:pt x="24" y="12"/>
                    </a:cubicBezTo>
                    <a:cubicBezTo>
                      <a:pt x="24" y="12"/>
                      <a:pt x="24" y="12"/>
                      <a:pt x="24" y="12"/>
                    </a:cubicBezTo>
                    <a:cubicBezTo>
                      <a:pt x="24" y="11"/>
                      <a:pt x="24" y="11"/>
                      <a:pt x="24" y="11"/>
                    </a:cubicBezTo>
                    <a:cubicBezTo>
                      <a:pt x="24" y="11"/>
                      <a:pt x="25" y="11"/>
                      <a:pt x="25" y="11"/>
                    </a:cubicBezTo>
                    <a:cubicBezTo>
                      <a:pt x="25" y="12"/>
                      <a:pt x="25" y="12"/>
                      <a:pt x="25" y="12"/>
                    </a:cubicBezTo>
                    <a:cubicBezTo>
                      <a:pt x="25" y="12"/>
                      <a:pt x="25" y="12"/>
                      <a:pt x="25" y="12"/>
                    </a:cubicBezTo>
                    <a:cubicBezTo>
                      <a:pt x="25" y="12"/>
                      <a:pt x="25" y="12"/>
                      <a:pt x="25" y="12"/>
                    </a:cubicBezTo>
                    <a:cubicBezTo>
                      <a:pt x="25" y="11"/>
                      <a:pt x="25" y="11"/>
                      <a:pt x="25" y="11"/>
                    </a:cubicBezTo>
                    <a:cubicBezTo>
                      <a:pt x="25" y="11"/>
                      <a:pt x="25" y="11"/>
                      <a:pt x="25" y="11"/>
                    </a:cubicBezTo>
                    <a:cubicBezTo>
                      <a:pt x="26" y="11"/>
                      <a:pt x="26" y="11"/>
                      <a:pt x="26" y="11"/>
                    </a:cubicBezTo>
                    <a:cubicBezTo>
                      <a:pt x="26" y="12"/>
                      <a:pt x="26" y="12"/>
                      <a:pt x="26" y="12"/>
                    </a:cubicBezTo>
                    <a:cubicBezTo>
                      <a:pt x="26" y="12"/>
                      <a:pt x="26" y="12"/>
                      <a:pt x="26" y="12"/>
                    </a:cubicBezTo>
                    <a:cubicBezTo>
                      <a:pt x="26" y="12"/>
                      <a:pt x="26" y="12"/>
                      <a:pt x="26" y="12"/>
                    </a:cubicBezTo>
                    <a:cubicBezTo>
                      <a:pt x="26" y="12"/>
                      <a:pt x="27" y="12"/>
                      <a:pt x="27" y="12"/>
                    </a:cubicBezTo>
                    <a:cubicBezTo>
                      <a:pt x="27" y="12"/>
                      <a:pt x="27" y="12"/>
                      <a:pt x="27" y="13"/>
                    </a:cubicBezTo>
                    <a:cubicBezTo>
                      <a:pt x="27" y="13"/>
                      <a:pt x="27" y="13"/>
                      <a:pt x="27" y="13"/>
                    </a:cubicBezTo>
                    <a:cubicBezTo>
                      <a:pt x="27" y="13"/>
                      <a:pt x="27" y="13"/>
                      <a:pt x="27" y="13"/>
                    </a:cubicBezTo>
                    <a:cubicBezTo>
                      <a:pt x="26" y="13"/>
                      <a:pt x="26" y="13"/>
                      <a:pt x="26" y="13"/>
                    </a:cubicBezTo>
                    <a:cubicBezTo>
                      <a:pt x="26" y="13"/>
                      <a:pt x="26" y="13"/>
                      <a:pt x="26" y="13"/>
                    </a:cubicBezTo>
                    <a:cubicBezTo>
                      <a:pt x="26" y="13"/>
                      <a:pt x="26" y="13"/>
                      <a:pt x="26" y="13"/>
                    </a:cubicBezTo>
                    <a:cubicBezTo>
                      <a:pt x="26" y="15"/>
                      <a:pt x="26" y="15"/>
                      <a:pt x="26" y="15"/>
                    </a:cubicBezTo>
                    <a:cubicBezTo>
                      <a:pt x="26" y="15"/>
                      <a:pt x="26" y="15"/>
                      <a:pt x="27" y="16"/>
                    </a:cubicBezTo>
                    <a:cubicBezTo>
                      <a:pt x="27" y="16"/>
                      <a:pt x="27" y="16"/>
                      <a:pt x="27" y="17"/>
                    </a:cubicBezTo>
                    <a:cubicBezTo>
                      <a:pt x="27" y="17"/>
                      <a:pt x="27" y="17"/>
                      <a:pt x="2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92"/>
              <p:cNvSpPr>
                <a:spLocks/>
              </p:cNvSpPr>
              <p:nvPr/>
            </p:nvSpPr>
            <p:spPr bwMode="auto">
              <a:xfrm>
                <a:off x="3778" y="1613"/>
                <a:ext cx="83" cy="52"/>
              </a:xfrm>
              <a:custGeom>
                <a:avLst/>
                <a:gdLst>
                  <a:gd name="T0" fmla="*/ 35 w 35"/>
                  <a:gd name="T1" fmla="*/ 1 h 22"/>
                  <a:gd name="T2" fmla="*/ 18 w 35"/>
                  <a:gd name="T3" fmla="*/ 19 h 22"/>
                  <a:gd name="T4" fmla="*/ 12 w 35"/>
                  <a:gd name="T5" fmla="*/ 13 h 22"/>
                  <a:gd name="T6" fmla="*/ 0 w 35"/>
                  <a:gd name="T7" fmla="*/ 22 h 22"/>
                  <a:gd name="T8" fmla="*/ 0 w 35"/>
                  <a:gd name="T9" fmla="*/ 18 h 22"/>
                  <a:gd name="T10" fmla="*/ 12 w 35"/>
                  <a:gd name="T11" fmla="*/ 8 h 22"/>
                  <a:gd name="T12" fmla="*/ 18 w 35"/>
                  <a:gd name="T13" fmla="*/ 14 h 22"/>
                  <a:gd name="T14" fmla="*/ 35 w 35"/>
                  <a:gd name="T15" fmla="*/ 0 h 22"/>
                  <a:gd name="T16" fmla="*/ 35 w 35"/>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35" y="1"/>
                    </a:moveTo>
                    <a:cubicBezTo>
                      <a:pt x="18" y="19"/>
                      <a:pt x="18" y="19"/>
                      <a:pt x="18" y="19"/>
                    </a:cubicBezTo>
                    <a:cubicBezTo>
                      <a:pt x="12" y="13"/>
                      <a:pt x="12" y="13"/>
                      <a:pt x="12" y="13"/>
                    </a:cubicBezTo>
                    <a:cubicBezTo>
                      <a:pt x="0" y="22"/>
                      <a:pt x="0" y="22"/>
                      <a:pt x="0" y="22"/>
                    </a:cubicBezTo>
                    <a:cubicBezTo>
                      <a:pt x="0" y="18"/>
                      <a:pt x="0" y="18"/>
                      <a:pt x="0" y="18"/>
                    </a:cubicBezTo>
                    <a:cubicBezTo>
                      <a:pt x="12" y="8"/>
                      <a:pt x="12" y="8"/>
                      <a:pt x="12" y="8"/>
                    </a:cubicBezTo>
                    <a:cubicBezTo>
                      <a:pt x="18" y="14"/>
                      <a:pt x="18" y="14"/>
                      <a:pt x="18" y="14"/>
                    </a:cubicBezTo>
                    <a:cubicBezTo>
                      <a:pt x="35" y="0"/>
                      <a:pt x="35" y="0"/>
                      <a:pt x="35" y="0"/>
                    </a:cubicBezTo>
                    <a:cubicBezTo>
                      <a:pt x="35" y="0"/>
                      <a:pt x="35" y="0"/>
                      <a:pt x="3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93"/>
              <p:cNvSpPr>
                <a:spLocks/>
              </p:cNvSpPr>
              <p:nvPr/>
            </p:nvSpPr>
            <p:spPr bwMode="auto">
              <a:xfrm>
                <a:off x="3849" y="1670"/>
                <a:ext cx="3" cy="7"/>
              </a:xfrm>
              <a:custGeom>
                <a:avLst/>
                <a:gdLst>
                  <a:gd name="T0" fmla="*/ 0 w 1"/>
                  <a:gd name="T1" fmla="*/ 0 h 3"/>
                  <a:gd name="T2" fmla="*/ 0 w 1"/>
                  <a:gd name="T3" fmla="*/ 3 h 3"/>
                  <a:gd name="T4" fmla="*/ 1 w 1"/>
                  <a:gd name="T5" fmla="*/ 2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3"/>
                      <a:pt x="0" y="3"/>
                      <a:pt x="0" y="3"/>
                    </a:cubicBezTo>
                    <a:cubicBezTo>
                      <a:pt x="0" y="2"/>
                      <a:pt x="0" y="2"/>
                      <a:pt x="1" y="2"/>
                    </a:cubicBezTo>
                    <a:cubicBezTo>
                      <a:pt x="1" y="1"/>
                      <a:pt x="1" y="1"/>
                      <a:pt x="1"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94"/>
              <p:cNvSpPr>
                <a:spLocks/>
              </p:cNvSpPr>
              <p:nvPr/>
            </p:nvSpPr>
            <p:spPr bwMode="auto">
              <a:xfrm>
                <a:off x="3849" y="1663"/>
                <a:ext cx="3" cy="4"/>
              </a:xfrm>
              <a:custGeom>
                <a:avLst/>
                <a:gdLst>
                  <a:gd name="T0" fmla="*/ 0 w 1"/>
                  <a:gd name="T1" fmla="*/ 0 h 2"/>
                  <a:gd name="T2" fmla="*/ 0 w 1"/>
                  <a:gd name="T3" fmla="*/ 0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2"/>
                      <a:pt x="0" y="2"/>
                      <a:pt x="0" y="2"/>
                    </a:cubicBezTo>
                    <a:cubicBezTo>
                      <a:pt x="0" y="2"/>
                      <a:pt x="0" y="2"/>
                      <a:pt x="1" y="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95"/>
              <p:cNvSpPr>
                <a:spLocks noEditPoints="1"/>
              </p:cNvSpPr>
              <p:nvPr/>
            </p:nvSpPr>
            <p:spPr bwMode="auto">
              <a:xfrm>
                <a:off x="3778" y="1627"/>
                <a:ext cx="86" cy="62"/>
              </a:xfrm>
              <a:custGeom>
                <a:avLst/>
                <a:gdLst>
                  <a:gd name="T0" fmla="*/ 35 w 36"/>
                  <a:gd name="T1" fmla="*/ 0 h 26"/>
                  <a:gd name="T2" fmla="*/ 33 w 36"/>
                  <a:gd name="T3" fmla="*/ 3 h 26"/>
                  <a:gd name="T4" fmla="*/ 18 w 36"/>
                  <a:gd name="T5" fmla="*/ 18 h 26"/>
                  <a:gd name="T6" fmla="*/ 12 w 36"/>
                  <a:gd name="T7" fmla="*/ 12 h 26"/>
                  <a:gd name="T8" fmla="*/ 0 w 36"/>
                  <a:gd name="T9" fmla="*/ 21 h 26"/>
                  <a:gd name="T10" fmla="*/ 0 w 36"/>
                  <a:gd name="T11" fmla="*/ 23 h 26"/>
                  <a:gd name="T12" fmla="*/ 3 w 36"/>
                  <a:gd name="T13" fmla="*/ 26 h 26"/>
                  <a:gd name="T14" fmla="*/ 33 w 36"/>
                  <a:gd name="T15" fmla="*/ 26 h 26"/>
                  <a:gd name="T16" fmla="*/ 36 w 36"/>
                  <a:gd name="T17" fmla="*/ 22 h 26"/>
                  <a:gd name="T18" fmla="*/ 35 w 36"/>
                  <a:gd name="T19" fmla="*/ 0 h 26"/>
                  <a:gd name="T20" fmla="*/ 32 w 36"/>
                  <a:gd name="T21" fmla="*/ 21 h 26"/>
                  <a:gd name="T22" fmla="*/ 32 w 36"/>
                  <a:gd name="T23" fmla="*/ 21 h 26"/>
                  <a:gd name="T24" fmla="*/ 31 w 36"/>
                  <a:gd name="T25" fmla="*/ 22 h 26"/>
                  <a:gd name="T26" fmla="*/ 31 w 36"/>
                  <a:gd name="T27" fmla="*/ 23 h 26"/>
                  <a:gd name="T28" fmla="*/ 31 w 36"/>
                  <a:gd name="T29" fmla="*/ 23 h 26"/>
                  <a:gd name="T30" fmla="*/ 31 w 36"/>
                  <a:gd name="T31" fmla="*/ 23 h 26"/>
                  <a:gd name="T32" fmla="*/ 31 w 36"/>
                  <a:gd name="T33" fmla="*/ 22 h 26"/>
                  <a:gd name="T34" fmla="*/ 30 w 36"/>
                  <a:gd name="T35" fmla="*/ 22 h 26"/>
                  <a:gd name="T36" fmla="*/ 30 w 36"/>
                  <a:gd name="T37" fmla="*/ 23 h 26"/>
                  <a:gd name="T38" fmla="*/ 30 w 36"/>
                  <a:gd name="T39" fmla="*/ 23 h 26"/>
                  <a:gd name="T40" fmla="*/ 29 w 36"/>
                  <a:gd name="T41" fmla="*/ 23 h 26"/>
                  <a:gd name="T42" fmla="*/ 29 w 36"/>
                  <a:gd name="T43" fmla="*/ 22 h 26"/>
                  <a:gd name="T44" fmla="*/ 28 w 36"/>
                  <a:gd name="T45" fmla="*/ 22 h 26"/>
                  <a:gd name="T46" fmla="*/ 28 w 36"/>
                  <a:gd name="T47" fmla="*/ 21 h 26"/>
                  <a:gd name="T48" fmla="*/ 28 w 36"/>
                  <a:gd name="T49" fmla="*/ 21 h 26"/>
                  <a:gd name="T50" fmla="*/ 28 w 36"/>
                  <a:gd name="T51" fmla="*/ 21 h 26"/>
                  <a:gd name="T52" fmla="*/ 28 w 36"/>
                  <a:gd name="T53" fmla="*/ 20 h 26"/>
                  <a:gd name="T54" fmla="*/ 28 w 36"/>
                  <a:gd name="T55" fmla="*/ 20 h 26"/>
                  <a:gd name="T56" fmla="*/ 29 w 36"/>
                  <a:gd name="T57" fmla="*/ 20 h 26"/>
                  <a:gd name="T58" fmla="*/ 29 w 36"/>
                  <a:gd name="T59" fmla="*/ 21 h 26"/>
                  <a:gd name="T60" fmla="*/ 29 w 36"/>
                  <a:gd name="T61" fmla="*/ 18 h 26"/>
                  <a:gd name="T62" fmla="*/ 29 w 36"/>
                  <a:gd name="T63" fmla="*/ 18 h 26"/>
                  <a:gd name="T64" fmla="*/ 28 w 36"/>
                  <a:gd name="T65" fmla="*/ 18 h 26"/>
                  <a:gd name="T66" fmla="*/ 28 w 36"/>
                  <a:gd name="T67" fmla="*/ 17 h 26"/>
                  <a:gd name="T68" fmla="*/ 28 w 36"/>
                  <a:gd name="T69" fmla="*/ 16 h 26"/>
                  <a:gd name="T70" fmla="*/ 28 w 36"/>
                  <a:gd name="T71" fmla="*/ 15 h 26"/>
                  <a:gd name="T72" fmla="*/ 28 w 36"/>
                  <a:gd name="T73" fmla="*/ 15 h 26"/>
                  <a:gd name="T74" fmla="*/ 29 w 36"/>
                  <a:gd name="T75" fmla="*/ 14 h 26"/>
                  <a:gd name="T76" fmla="*/ 29 w 36"/>
                  <a:gd name="T77" fmla="*/ 13 h 26"/>
                  <a:gd name="T78" fmla="*/ 29 w 36"/>
                  <a:gd name="T79" fmla="*/ 13 h 26"/>
                  <a:gd name="T80" fmla="*/ 30 w 36"/>
                  <a:gd name="T81" fmla="*/ 13 h 26"/>
                  <a:gd name="T82" fmla="*/ 30 w 36"/>
                  <a:gd name="T83" fmla="*/ 14 h 26"/>
                  <a:gd name="T84" fmla="*/ 30 w 36"/>
                  <a:gd name="T85" fmla="*/ 14 h 26"/>
                  <a:gd name="T86" fmla="*/ 30 w 36"/>
                  <a:gd name="T87" fmla="*/ 14 h 26"/>
                  <a:gd name="T88" fmla="*/ 30 w 36"/>
                  <a:gd name="T89" fmla="*/ 13 h 26"/>
                  <a:gd name="T90" fmla="*/ 31 w 36"/>
                  <a:gd name="T91" fmla="*/ 13 h 26"/>
                  <a:gd name="T92" fmla="*/ 31 w 36"/>
                  <a:gd name="T93" fmla="*/ 13 h 26"/>
                  <a:gd name="T94" fmla="*/ 31 w 36"/>
                  <a:gd name="T95" fmla="*/ 14 h 26"/>
                  <a:gd name="T96" fmla="*/ 32 w 36"/>
                  <a:gd name="T97" fmla="*/ 14 h 26"/>
                  <a:gd name="T98" fmla="*/ 32 w 36"/>
                  <a:gd name="T99" fmla="*/ 14 h 26"/>
                  <a:gd name="T100" fmla="*/ 32 w 36"/>
                  <a:gd name="T101" fmla="*/ 14 h 26"/>
                  <a:gd name="T102" fmla="*/ 32 w 36"/>
                  <a:gd name="T103" fmla="*/ 15 h 26"/>
                  <a:gd name="T104" fmla="*/ 32 w 36"/>
                  <a:gd name="T105" fmla="*/ 15 h 26"/>
                  <a:gd name="T106" fmla="*/ 32 w 36"/>
                  <a:gd name="T107" fmla="*/ 15 h 26"/>
                  <a:gd name="T108" fmla="*/ 32 w 36"/>
                  <a:gd name="T109" fmla="*/ 16 h 26"/>
                  <a:gd name="T110" fmla="*/ 31 w 36"/>
                  <a:gd name="T111" fmla="*/ 15 h 26"/>
                  <a:gd name="T112" fmla="*/ 31 w 36"/>
                  <a:gd name="T113" fmla="*/ 15 h 26"/>
                  <a:gd name="T114" fmla="*/ 31 w 36"/>
                  <a:gd name="T115" fmla="*/ 18 h 26"/>
                  <a:gd name="T116" fmla="*/ 32 w 36"/>
                  <a:gd name="T117" fmla="*/ 18 h 26"/>
                  <a:gd name="T118" fmla="*/ 33 w 36"/>
                  <a:gd name="T119" fmla="*/ 20 h 26"/>
                  <a:gd name="T120" fmla="*/ 32 w 36"/>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26">
                    <a:moveTo>
                      <a:pt x="35" y="0"/>
                    </a:moveTo>
                    <a:cubicBezTo>
                      <a:pt x="33" y="3"/>
                      <a:pt x="33" y="3"/>
                      <a:pt x="33" y="3"/>
                    </a:cubicBezTo>
                    <a:cubicBezTo>
                      <a:pt x="18" y="18"/>
                      <a:pt x="18" y="18"/>
                      <a:pt x="18" y="18"/>
                    </a:cubicBezTo>
                    <a:cubicBezTo>
                      <a:pt x="12" y="12"/>
                      <a:pt x="12" y="12"/>
                      <a:pt x="12" y="12"/>
                    </a:cubicBezTo>
                    <a:cubicBezTo>
                      <a:pt x="0" y="21"/>
                      <a:pt x="0" y="21"/>
                      <a:pt x="0" y="21"/>
                    </a:cubicBezTo>
                    <a:cubicBezTo>
                      <a:pt x="0" y="23"/>
                      <a:pt x="0" y="23"/>
                      <a:pt x="0" y="23"/>
                    </a:cubicBezTo>
                    <a:cubicBezTo>
                      <a:pt x="0" y="26"/>
                      <a:pt x="3" y="26"/>
                      <a:pt x="3" y="26"/>
                    </a:cubicBezTo>
                    <a:cubicBezTo>
                      <a:pt x="3" y="26"/>
                      <a:pt x="31" y="26"/>
                      <a:pt x="33" y="26"/>
                    </a:cubicBezTo>
                    <a:cubicBezTo>
                      <a:pt x="36" y="25"/>
                      <a:pt x="36" y="22"/>
                      <a:pt x="36" y="22"/>
                    </a:cubicBezTo>
                    <a:lnTo>
                      <a:pt x="35" y="0"/>
                    </a:lnTo>
                    <a:close/>
                    <a:moveTo>
                      <a:pt x="32" y="21"/>
                    </a:moveTo>
                    <a:cubicBezTo>
                      <a:pt x="32" y="21"/>
                      <a:pt x="32" y="21"/>
                      <a:pt x="32" y="21"/>
                    </a:cubicBezTo>
                    <a:cubicBezTo>
                      <a:pt x="32" y="21"/>
                      <a:pt x="31" y="21"/>
                      <a:pt x="31" y="22"/>
                    </a:cubicBezTo>
                    <a:cubicBezTo>
                      <a:pt x="31" y="23"/>
                      <a:pt x="31" y="23"/>
                      <a:pt x="31" y="23"/>
                    </a:cubicBezTo>
                    <a:cubicBezTo>
                      <a:pt x="31" y="23"/>
                      <a:pt x="31" y="23"/>
                      <a:pt x="31" y="23"/>
                    </a:cubicBezTo>
                    <a:cubicBezTo>
                      <a:pt x="31" y="23"/>
                      <a:pt x="31" y="23"/>
                      <a:pt x="31" y="23"/>
                    </a:cubicBezTo>
                    <a:cubicBezTo>
                      <a:pt x="31" y="22"/>
                      <a:pt x="31" y="22"/>
                      <a:pt x="31" y="22"/>
                    </a:cubicBezTo>
                    <a:cubicBezTo>
                      <a:pt x="30" y="22"/>
                      <a:pt x="30" y="22"/>
                      <a:pt x="30" y="22"/>
                    </a:cubicBezTo>
                    <a:cubicBezTo>
                      <a:pt x="30" y="23"/>
                      <a:pt x="30" y="23"/>
                      <a:pt x="30" y="23"/>
                    </a:cubicBezTo>
                    <a:cubicBezTo>
                      <a:pt x="30" y="23"/>
                      <a:pt x="30" y="23"/>
                      <a:pt x="30" y="23"/>
                    </a:cubicBezTo>
                    <a:cubicBezTo>
                      <a:pt x="29" y="23"/>
                      <a:pt x="29" y="23"/>
                      <a:pt x="29" y="23"/>
                    </a:cubicBezTo>
                    <a:cubicBezTo>
                      <a:pt x="29" y="22"/>
                      <a:pt x="29" y="22"/>
                      <a:pt x="29" y="22"/>
                    </a:cubicBezTo>
                    <a:cubicBezTo>
                      <a:pt x="29" y="22"/>
                      <a:pt x="29" y="22"/>
                      <a:pt x="28" y="22"/>
                    </a:cubicBezTo>
                    <a:cubicBezTo>
                      <a:pt x="28" y="22"/>
                      <a:pt x="28" y="21"/>
                      <a:pt x="28" y="21"/>
                    </a:cubicBezTo>
                    <a:cubicBezTo>
                      <a:pt x="28" y="21"/>
                      <a:pt x="28" y="21"/>
                      <a:pt x="28" y="21"/>
                    </a:cubicBezTo>
                    <a:cubicBezTo>
                      <a:pt x="28" y="21"/>
                      <a:pt x="28" y="21"/>
                      <a:pt x="28" y="21"/>
                    </a:cubicBezTo>
                    <a:cubicBezTo>
                      <a:pt x="28" y="21"/>
                      <a:pt x="28" y="20"/>
                      <a:pt x="28" y="20"/>
                    </a:cubicBezTo>
                    <a:cubicBezTo>
                      <a:pt x="28" y="20"/>
                      <a:pt x="28" y="20"/>
                      <a:pt x="28" y="20"/>
                    </a:cubicBezTo>
                    <a:cubicBezTo>
                      <a:pt x="28" y="20"/>
                      <a:pt x="28" y="20"/>
                      <a:pt x="29" y="20"/>
                    </a:cubicBezTo>
                    <a:cubicBezTo>
                      <a:pt x="29" y="20"/>
                      <a:pt x="29" y="21"/>
                      <a:pt x="29" y="21"/>
                    </a:cubicBezTo>
                    <a:cubicBezTo>
                      <a:pt x="29" y="18"/>
                      <a:pt x="29" y="18"/>
                      <a:pt x="29" y="18"/>
                    </a:cubicBezTo>
                    <a:cubicBezTo>
                      <a:pt x="29" y="18"/>
                      <a:pt x="29" y="18"/>
                      <a:pt x="29" y="18"/>
                    </a:cubicBezTo>
                    <a:cubicBezTo>
                      <a:pt x="29" y="18"/>
                      <a:pt x="29" y="18"/>
                      <a:pt x="28" y="18"/>
                    </a:cubicBezTo>
                    <a:cubicBezTo>
                      <a:pt x="28" y="17"/>
                      <a:pt x="28" y="17"/>
                      <a:pt x="28" y="17"/>
                    </a:cubicBezTo>
                    <a:cubicBezTo>
                      <a:pt x="28" y="17"/>
                      <a:pt x="28" y="17"/>
                      <a:pt x="28" y="16"/>
                    </a:cubicBezTo>
                    <a:cubicBezTo>
                      <a:pt x="28" y="16"/>
                      <a:pt x="28" y="16"/>
                      <a:pt x="28" y="15"/>
                    </a:cubicBezTo>
                    <a:cubicBezTo>
                      <a:pt x="28" y="15"/>
                      <a:pt x="28" y="15"/>
                      <a:pt x="28" y="15"/>
                    </a:cubicBezTo>
                    <a:cubicBezTo>
                      <a:pt x="29" y="15"/>
                      <a:pt x="29" y="14"/>
                      <a:pt x="29" y="14"/>
                    </a:cubicBezTo>
                    <a:cubicBezTo>
                      <a:pt x="29" y="13"/>
                      <a:pt x="29" y="13"/>
                      <a:pt x="29" y="13"/>
                    </a:cubicBezTo>
                    <a:cubicBezTo>
                      <a:pt x="29" y="13"/>
                      <a:pt x="29" y="13"/>
                      <a:pt x="29" y="13"/>
                    </a:cubicBezTo>
                    <a:cubicBezTo>
                      <a:pt x="30" y="13"/>
                      <a:pt x="30" y="13"/>
                      <a:pt x="30" y="13"/>
                    </a:cubicBezTo>
                    <a:cubicBezTo>
                      <a:pt x="30" y="14"/>
                      <a:pt x="30" y="14"/>
                      <a:pt x="30" y="14"/>
                    </a:cubicBezTo>
                    <a:cubicBezTo>
                      <a:pt x="30" y="14"/>
                      <a:pt x="30" y="14"/>
                      <a:pt x="30" y="14"/>
                    </a:cubicBezTo>
                    <a:cubicBezTo>
                      <a:pt x="30" y="14"/>
                      <a:pt x="30" y="14"/>
                      <a:pt x="30" y="14"/>
                    </a:cubicBezTo>
                    <a:cubicBezTo>
                      <a:pt x="30" y="13"/>
                      <a:pt x="30" y="13"/>
                      <a:pt x="30" y="13"/>
                    </a:cubicBezTo>
                    <a:cubicBezTo>
                      <a:pt x="30" y="13"/>
                      <a:pt x="31" y="13"/>
                      <a:pt x="31" y="13"/>
                    </a:cubicBezTo>
                    <a:cubicBezTo>
                      <a:pt x="31" y="13"/>
                      <a:pt x="31" y="13"/>
                      <a:pt x="31" y="13"/>
                    </a:cubicBezTo>
                    <a:cubicBezTo>
                      <a:pt x="31" y="14"/>
                      <a:pt x="31" y="14"/>
                      <a:pt x="31" y="14"/>
                    </a:cubicBezTo>
                    <a:cubicBezTo>
                      <a:pt x="31" y="14"/>
                      <a:pt x="31" y="14"/>
                      <a:pt x="32" y="14"/>
                    </a:cubicBezTo>
                    <a:cubicBezTo>
                      <a:pt x="32" y="14"/>
                      <a:pt x="32" y="14"/>
                      <a:pt x="32" y="14"/>
                    </a:cubicBezTo>
                    <a:cubicBezTo>
                      <a:pt x="32" y="14"/>
                      <a:pt x="32" y="14"/>
                      <a:pt x="32" y="14"/>
                    </a:cubicBezTo>
                    <a:cubicBezTo>
                      <a:pt x="32" y="14"/>
                      <a:pt x="32" y="14"/>
                      <a:pt x="32" y="15"/>
                    </a:cubicBezTo>
                    <a:cubicBezTo>
                      <a:pt x="32" y="15"/>
                      <a:pt x="32" y="15"/>
                      <a:pt x="32" y="15"/>
                    </a:cubicBezTo>
                    <a:cubicBezTo>
                      <a:pt x="32" y="15"/>
                      <a:pt x="32" y="15"/>
                      <a:pt x="32" y="15"/>
                    </a:cubicBezTo>
                    <a:cubicBezTo>
                      <a:pt x="32" y="16"/>
                      <a:pt x="32" y="16"/>
                      <a:pt x="32" y="16"/>
                    </a:cubicBezTo>
                    <a:cubicBezTo>
                      <a:pt x="32" y="15"/>
                      <a:pt x="32" y="15"/>
                      <a:pt x="31" y="15"/>
                    </a:cubicBezTo>
                    <a:cubicBezTo>
                      <a:pt x="31" y="15"/>
                      <a:pt x="31" y="15"/>
                      <a:pt x="31" y="15"/>
                    </a:cubicBezTo>
                    <a:cubicBezTo>
                      <a:pt x="31" y="18"/>
                      <a:pt x="31" y="18"/>
                      <a:pt x="31" y="18"/>
                    </a:cubicBezTo>
                    <a:cubicBezTo>
                      <a:pt x="32" y="18"/>
                      <a:pt x="32" y="18"/>
                      <a:pt x="32" y="18"/>
                    </a:cubicBezTo>
                    <a:cubicBezTo>
                      <a:pt x="33" y="19"/>
                      <a:pt x="33" y="19"/>
                      <a:pt x="33" y="20"/>
                    </a:cubicBezTo>
                    <a:cubicBezTo>
                      <a:pt x="33" y="20"/>
                      <a:pt x="33" y="20"/>
                      <a:pt x="3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96"/>
              <p:cNvSpPr>
                <a:spLocks noEditPoints="1"/>
              </p:cNvSpPr>
              <p:nvPr/>
            </p:nvSpPr>
            <p:spPr bwMode="auto">
              <a:xfrm>
                <a:off x="3660" y="1874"/>
                <a:ext cx="45" cy="45"/>
              </a:xfrm>
              <a:custGeom>
                <a:avLst/>
                <a:gdLst>
                  <a:gd name="T0" fmla="*/ 9 w 19"/>
                  <a:gd name="T1" fmla="*/ 0 h 19"/>
                  <a:gd name="T2" fmla="*/ 0 w 19"/>
                  <a:gd name="T3" fmla="*/ 9 h 19"/>
                  <a:gd name="T4" fmla="*/ 10 w 19"/>
                  <a:gd name="T5" fmla="*/ 18 h 19"/>
                  <a:gd name="T6" fmla="*/ 19 w 19"/>
                  <a:gd name="T7" fmla="*/ 9 h 19"/>
                  <a:gd name="T8" fmla="*/ 9 w 19"/>
                  <a:gd name="T9" fmla="*/ 0 h 19"/>
                  <a:gd name="T10" fmla="*/ 10 w 19"/>
                  <a:gd name="T11" fmla="*/ 17 h 19"/>
                  <a:gd name="T12" fmla="*/ 2 w 19"/>
                  <a:gd name="T13" fmla="*/ 9 h 19"/>
                  <a:gd name="T14" fmla="*/ 9 w 19"/>
                  <a:gd name="T15" fmla="*/ 2 h 19"/>
                  <a:gd name="T16" fmla="*/ 17 w 19"/>
                  <a:gd name="T17" fmla="*/ 9 h 19"/>
                  <a:gd name="T18" fmla="*/ 10 w 19"/>
                  <a:gd name="T1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0"/>
                    </a:moveTo>
                    <a:cubicBezTo>
                      <a:pt x="4" y="0"/>
                      <a:pt x="0" y="4"/>
                      <a:pt x="0" y="9"/>
                    </a:cubicBezTo>
                    <a:cubicBezTo>
                      <a:pt x="0" y="14"/>
                      <a:pt x="4" y="19"/>
                      <a:pt x="10" y="18"/>
                    </a:cubicBezTo>
                    <a:cubicBezTo>
                      <a:pt x="15" y="18"/>
                      <a:pt x="19" y="14"/>
                      <a:pt x="19" y="9"/>
                    </a:cubicBezTo>
                    <a:cubicBezTo>
                      <a:pt x="19" y="4"/>
                      <a:pt x="14" y="0"/>
                      <a:pt x="9" y="0"/>
                    </a:cubicBezTo>
                    <a:close/>
                    <a:moveTo>
                      <a:pt x="10" y="17"/>
                    </a:moveTo>
                    <a:cubicBezTo>
                      <a:pt x="5" y="17"/>
                      <a:pt x="2" y="13"/>
                      <a:pt x="2" y="9"/>
                    </a:cubicBezTo>
                    <a:cubicBezTo>
                      <a:pt x="2" y="5"/>
                      <a:pt x="5" y="2"/>
                      <a:pt x="9" y="2"/>
                    </a:cubicBezTo>
                    <a:cubicBezTo>
                      <a:pt x="13" y="2"/>
                      <a:pt x="17" y="5"/>
                      <a:pt x="17" y="9"/>
                    </a:cubicBezTo>
                    <a:cubicBezTo>
                      <a:pt x="17" y="13"/>
                      <a:pt x="14" y="17"/>
                      <a:pt x="1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97"/>
              <p:cNvSpPr>
                <a:spLocks noEditPoints="1"/>
              </p:cNvSpPr>
              <p:nvPr/>
            </p:nvSpPr>
            <p:spPr bwMode="auto">
              <a:xfrm>
                <a:off x="3674" y="1881"/>
                <a:ext cx="17" cy="29"/>
              </a:xfrm>
              <a:custGeom>
                <a:avLst/>
                <a:gdLst>
                  <a:gd name="T0" fmla="*/ 5 w 7"/>
                  <a:gd name="T1" fmla="*/ 5 h 12"/>
                  <a:gd name="T2" fmla="*/ 5 w 7"/>
                  <a:gd name="T3" fmla="*/ 3 h 12"/>
                  <a:gd name="T4" fmla="*/ 5 w 7"/>
                  <a:gd name="T5" fmla="*/ 3 h 12"/>
                  <a:gd name="T6" fmla="*/ 6 w 7"/>
                  <a:gd name="T7" fmla="*/ 3 h 12"/>
                  <a:gd name="T8" fmla="*/ 6 w 7"/>
                  <a:gd name="T9" fmla="*/ 3 h 12"/>
                  <a:gd name="T10" fmla="*/ 6 w 7"/>
                  <a:gd name="T11" fmla="*/ 2 h 12"/>
                  <a:gd name="T12" fmla="*/ 6 w 7"/>
                  <a:gd name="T13" fmla="*/ 2 h 12"/>
                  <a:gd name="T14" fmla="*/ 6 w 7"/>
                  <a:gd name="T15" fmla="*/ 2 h 12"/>
                  <a:gd name="T16" fmla="*/ 6 w 7"/>
                  <a:gd name="T17" fmla="*/ 2 h 12"/>
                  <a:gd name="T18" fmla="*/ 5 w 7"/>
                  <a:gd name="T19" fmla="*/ 2 h 12"/>
                  <a:gd name="T20" fmla="*/ 5 w 7"/>
                  <a:gd name="T21" fmla="*/ 1 h 12"/>
                  <a:gd name="T22" fmla="*/ 5 w 7"/>
                  <a:gd name="T23" fmla="*/ 0 h 12"/>
                  <a:gd name="T24" fmla="*/ 4 w 7"/>
                  <a:gd name="T25" fmla="*/ 0 h 12"/>
                  <a:gd name="T26" fmla="*/ 4 w 7"/>
                  <a:gd name="T27" fmla="*/ 0 h 12"/>
                  <a:gd name="T28" fmla="*/ 4 w 7"/>
                  <a:gd name="T29" fmla="*/ 1 h 12"/>
                  <a:gd name="T30" fmla="*/ 4 w 7"/>
                  <a:gd name="T31" fmla="*/ 1 h 12"/>
                  <a:gd name="T32" fmla="*/ 3 w 7"/>
                  <a:gd name="T33" fmla="*/ 2 h 12"/>
                  <a:gd name="T34" fmla="*/ 3 w 7"/>
                  <a:gd name="T35" fmla="*/ 0 h 12"/>
                  <a:gd name="T36" fmla="*/ 3 w 7"/>
                  <a:gd name="T37" fmla="*/ 0 h 12"/>
                  <a:gd name="T38" fmla="*/ 2 w 7"/>
                  <a:gd name="T39" fmla="*/ 0 h 12"/>
                  <a:gd name="T40" fmla="*/ 2 w 7"/>
                  <a:gd name="T41" fmla="*/ 2 h 12"/>
                  <a:gd name="T42" fmla="*/ 1 w 7"/>
                  <a:gd name="T43" fmla="*/ 2 h 12"/>
                  <a:gd name="T44" fmla="*/ 1 w 7"/>
                  <a:gd name="T45" fmla="*/ 3 h 12"/>
                  <a:gd name="T46" fmla="*/ 1 w 7"/>
                  <a:gd name="T47" fmla="*/ 4 h 12"/>
                  <a:gd name="T48" fmla="*/ 1 w 7"/>
                  <a:gd name="T49" fmla="*/ 5 h 12"/>
                  <a:gd name="T50" fmla="*/ 1 w 7"/>
                  <a:gd name="T51" fmla="*/ 6 h 12"/>
                  <a:gd name="T52" fmla="*/ 2 w 7"/>
                  <a:gd name="T53" fmla="*/ 6 h 12"/>
                  <a:gd name="T54" fmla="*/ 2 w 7"/>
                  <a:gd name="T55" fmla="*/ 6 h 12"/>
                  <a:gd name="T56" fmla="*/ 2 w 7"/>
                  <a:gd name="T57" fmla="*/ 9 h 12"/>
                  <a:gd name="T58" fmla="*/ 2 w 7"/>
                  <a:gd name="T59" fmla="*/ 9 h 12"/>
                  <a:gd name="T60" fmla="*/ 1 w 7"/>
                  <a:gd name="T61" fmla="*/ 9 h 12"/>
                  <a:gd name="T62" fmla="*/ 1 w 7"/>
                  <a:gd name="T63" fmla="*/ 9 h 12"/>
                  <a:gd name="T64" fmla="*/ 1 w 7"/>
                  <a:gd name="T65" fmla="*/ 9 h 12"/>
                  <a:gd name="T66" fmla="*/ 0 w 7"/>
                  <a:gd name="T67" fmla="*/ 10 h 12"/>
                  <a:gd name="T68" fmla="*/ 1 w 7"/>
                  <a:gd name="T69" fmla="*/ 10 h 12"/>
                  <a:gd name="T70" fmla="*/ 1 w 7"/>
                  <a:gd name="T71" fmla="*/ 10 h 12"/>
                  <a:gd name="T72" fmla="*/ 3 w 7"/>
                  <a:gd name="T73" fmla="*/ 11 h 12"/>
                  <a:gd name="T74" fmla="*/ 3 w 7"/>
                  <a:gd name="T75" fmla="*/ 12 h 12"/>
                  <a:gd name="T76" fmla="*/ 3 w 7"/>
                  <a:gd name="T77" fmla="*/ 12 h 12"/>
                  <a:gd name="T78" fmla="*/ 3 w 7"/>
                  <a:gd name="T79" fmla="*/ 12 h 12"/>
                  <a:gd name="T80" fmla="*/ 3 w 7"/>
                  <a:gd name="T81" fmla="*/ 11 h 12"/>
                  <a:gd name="T82" fmla="*/ 4 w 7"/>
                  <a:gd name="T83" fmla="*/ 11 h 12"/>
                  <a:gd name="T84" fmla="*/ 4 w 7"/>
                  <a:gd name="T85" fmla="*/ 12 h 12"/>
                  <a:gd name="T86" fmla="*/ 5 w 7"/>
                  <a:gd name="T87" fmla="*/ 12 h 12"/>
                  <a:gd name="T88" fmla="*/ 5 w 7"/>
                  <a:gd name="T89" fmla="*/ 12 h 12"/>
                  <a:gd name="T90" fmla="*/ 5 w 7"/>
                  <a:gd name="T91" fmla="*/ 10 h 12"/>
                  <a:gd name="T92" fmla="*/ 6 w 7"/>
                  <a:gd name="T93" fmla="*/ 10 h 12"/>
                  <a:gd name="T94" fmla="*/ 6 w 7"/>
                  <a:gd name="T95" fmla="*/ 9 h 12"/>
                  <a:gd name="T96" fmla="*/ 7 w 7"/>
                  <a:gd name="T97" fmla="*/ 8 h 12"/>
                  <a:gd name="T98" fmla="*/ 6 w 7"/>
                  <a:gd name="T99" fmla="*/ 6 h 12"/>
                  <a:gd name="T100" fmla="*/ 5 w 7"/>
                  <a:gd name="T101" fmla="*/ 5 h 12"/>
                  <a:gd name="T102" fmla="*/ 4 w 7"/>
                  <a:gd name="T103" fmla="*/ 9 h 12"/>
                  <a:gd name="T104" fmla="*/ 3 w 7"/>
                  <a:gd name="T105" fmla="*/ 9 h 12"/>
                  <a:gd name="T106" fmla="*/ 3 w 7"/>
                  <a:gd name="T107" fmla="*/ 7 h 12"/>
                  <a:gd name="T108" fmla="*/ 4 w 7"/>
                  <a:gd name="T109" fmla="*/ 7 h 12"/>
                  <a:gd name="T110" fmla="*/ 4 w 7"/>
                  <a:gd name="T111" fmla="*/ 9 h 12"/>
                  <a:gd name="T112" fmla="*/ 4 w 7"/>
                  <a:gd name="T113" fmla="*/ 5 h 12"/>
                  <a:gd name="T114" fmla="*/ 3 w 7"/>
                  <a:gd name="T115" fmla="*/ 5 h 12"/>
                  <a:gd name="T116" fmla="*/ 3 w 7"/>
                  <a:gd name="T117" fmla="*/ 3 h 12"/>
                  <a:gd name="T118" fmla="*/ 4 w 7"/>
                  <a:gd name="T119" fmla="*/ 3 h 12"/>
                  <a:gd name="T120" fmla="*/ 4 w 7"/>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2">
                    <a:moveTo>
                      <a:pt x="5" y="5"/>
                    </a:moveTo>
                    <a:cubicBezTo>
                      <a:pt x="5" y="3"/>
                      <a:pt x="5" y="3"/>
                      <a:pt x="5" y="3"/>
                    </a:cubicBezTo>
                    <a:cubicBezTo>
                      <a:pt x="5" y="3"/>
                      <a:pt x="5" y="3"/>
                      <a:pt x="5" y="3"/>
                    </a:cubicBezTo>
                    <a:cubicBezTo>
                      <a:pt x="5" y="3"/>
                      <a:pt x="5" y="3"/>
                      <a:pt x="6" y="3"/>
                    </a:cubicBezTo>
                    <a:cubicBezTo>
                      <a:pt x="6" y="3"/>
                      <a:pt x="6" y="3"/>
                      <a:pt x="6" y="3"/>
                    </a:cubicBezTo>
                    <a:cubicBezTo>
                      <a:pt x="6" y="3"/>
                      <a:pt x="6" y="3"/>
                      <a:pt x="6" y="2"/>
                    </a:cubicBezTo>
                    <a:cubicBezTo>
                      <a:pt x="6" y="2"/>
                      <a:pt x="6" y="2"/>
                      <a:pt x="6" y="2"/>
                    </a:cubicBezTo>
                    <a:cubicBezTo>
                      <a:pt x="6" y="2"/>
                      <a:pt x="6" y="2"/>
                      <a:pt x="6" y="2"/>
                    </a:cubicBezTo>
                    <a:cubicBezTo>
                      <a:pt x="6" y="2"/>
                      <a:pt x="6" y="2"/>
                      <a:pt x="6" y="2"/>
                    </a:cubicBezTo>
                    <a:cubicBezTo>
                      <a:pt x="6" y="2"/>
                      <a:pt x="5" y="2"/>
                      <a:pt x="5" y="2"/>
                    </a:cubicBezTo>
                    <a:cubicBezTo>
                      <a:pt x="5" y="2"/>
                      <a:pt x="5" y="1"/>
                      <a:pt x="5" y="1"/>
                    </a:cubicBezTo>
                    <a:cubicBezTo>
                      <a:pt x="5" y="0"/>
                      <a:pt x="5" y="0"/>
                      <a:pt x="5" y="0"/>
                    </a:cubicBezTo>
                    <a:cubicBezTo>
                      <a:pt x="5" y="0"/>
                      <a:pt x="5" y="0"/>
                      <a:pt x="4" y="0"/>
                    </a:cubicBezTo>
                    <a:cubicBezTo>
                      <a:pt x="4" y="0"/>
                      <a:pt x="4" y="0"/>
                      <a:pt x="4" y="0"/>
                    </a:cubicBezTo>
                    <a:cubicBezTo>
                      <a:pt x="4" y="1"/>
                      <a:pt x="4" y="1"/>
                      <a:pt x="4" y="1"/>
                    </a:cubicBezTo>
                    <a:cubicBezTo>
                      <a:pt x="4" y="1"/>
                      <a:pt x="4" y="1"/>
                      <a:pt x="4" y="1"/>
                    </a:cubicBezTo>
                    <a:cubicBezTo>
                      <a:pt x="4" y="1"/>
                      <a:pt x="3" y="2"/>
                      <a:pt x="3" y="2"/>
                    </a:cubicBezTo>
                    <a:cubicBezTo>
                      <a:pt x="3" y="0"/>
                      <a:pt x="3" y="0"/>
                      <a:pt x="3" y="0"/>
                    </a:cubicBezTo>
                    <a:cubicBezTo>
                      <a:pt x="3" y="0"/>
                      <a:pt x="3" y="0"/>
                      <a:pt x="3" y="0"/>
                    </a:cubicBezTo>
                    <a:cubicBezTo>
                      <a:pt x="2"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5"/>
                      <a:pt x="1" y="6"/>
                    </a:cubicBezTo>
                    <a:cubicBezTo>
                      <a:pt x="2" y="6"/>
                      <a:pt x="2" y="6"/>
                      <a:pt x="2" y="6"/>
                    </a:cubicBezTo>
                    <a:cubicBezTo>
                      <a:pt x="2" y="6"/>
                      <a:pt x="2" y="6"/>
                      <a:pt x="2" y="6"/>
                    </a:cubicBezTo>
                    <a:cubicBezTo>
                      <a:pt x="2" y="9"/>
                      <a:pt x="2" y="9"/>
                      <a:pt x="2" y="9"/>
                    </a:cubicBezTo>
                    <a:cubicBezTo>
                      <a:pt x="2" y="9"/>
                      <a:pt x="2" y="9"/>
                      <a:pt x="2" y="9"/>
                    </a:cubicBezTo>
                    <a:cubicBezTo>
                      <a:pt x="1" y="9"/>
                      <a:pt x="1" y="9"/>
                      <a:pt x="1" y="9"/>
                    </a:cubicBezTo>
                    <a:cubicBezTo>
                      <a:pt x="1" y="9"/>
                      <a:pt x="1" y="9"/>
                      <a:pt x="1" y="9"/>
                    </a:cubicBezTo>
                    <a:cubicBezTo>
                      <a:pt x="1" y="9"/>
                      <a:pt x="1" y="9"/>
                      <a:pt x="1" y="9"/>
                    </a:cubicBezTo>
                    <a:cubicBezTo>
                      <a:pt x="1" y="10"/>
                      <a:pt x="0" y="10"/>
                      <a:pt x="0" y="10"/>
                    </a:cubicBezTo>
                    <a:cubicBezTo>
                      <a:pt x="0" y="10"/>
                      <a:pt x="0" y="10"/>
                      <a:pt x="1" y="10"/>
                    </a:cubicBezTo>
                    <a:cubicBezTo>
                      <a:pt x="1" y="10"/>
                      <a:pt x="1" y="10"/>
                      <a:pt x="1" y="10"/>
                    </a:cubicBezTo>
                    <a:cubicBezTo>
                      <a:pt x="2" y="11"/>
                      <a:pt x="2" y="11"/>
                      <a:pt x="3" y="11"/>
                    </a:cubicBezTo>
                    <a:cubicBezTo>
                      <a:pt x="3" y="12"/>
                      <a:pt x="3" y="12"/>
                      <a:pt x="3" y="12"/>
                    </a:cubicBezTo>
                    <a:cubicBezTo>
                      <a:pt x="3" y="12"/>
                      <a:pt x="3" y="12"/>
                      <a:pt x="3" y="12"/>
                    </a:cubicBezTo>
                    <a:cubicBezTo>
                      <a:pt x="3" y="12"/>
                      <a:pt x="3" y="12"/>
                      <a:pt x="3" y="12"/>
                    </a:cubicBezTo>
                    <a:cubicBezTo>
                      <a:pt x="3" y="11"/>
                      <a:pt x="3" y="11"/>
                      <a:pt x="3" y="11"/>
                    </a:cubicBezTo>
                    <a:cubicBezTo>
                      <a:pt x="4" y="11"/>
                      <a:pt x="4" y="11"/>
                      <a:pt x="4" y="11"/>
                    </a:cubicBezTo>
                    <a:cubicBezTo>
                      <a:pt x="4" y="12"/>
                      <a:pt x="4" y="12"/>
                      <a:pt x="4" y="12"/>
                    </a:cubicBezTo>
                    <a:cubicBezTo>
                      <a:pt x="4" y="12"/>
                      <a:pt x="4" y="12"/>
                      <a:pt x="5" y="12"/>
                    </a:cubicBezTo>
                    <a:cubicBezTo>
                      <a:pt x="5" y="12"/>
                      <a:pt x="5" y="12"/>
                      <a:pt x="5" y="12"/>
                    </a:cubicBezTo>
                    <a:cubicBezTo>
                      <a:pt x="5" y="10"/>
                      <a:pt x="5" y="10"/>
                      <a:pt x="5" y="10"/>
                    </a:cubicBezTo>
                    <a:cubicBezTo>
                      <a:pt x="5" y="10"/>
                      <a:pt x="5" y="10"/>
                      <a:pt x="6" y="10"/>
                    </a:cubicBezTo>
                    <a:cubicBezTo>
                      <a:pt x="6" y="10"/>
                      <a:pt x="6" y="10"/>
                      <a:pt x="6" y="9"/>
                    </a:cubicBezTo>
                    <a:cubicBezTo>
                      <a:pt x="7" y="9"/>
                      <a:pt x="7" y="8"/>
                      <a:pt x="7" y="8"/>
                    </a:cubicBezTo>
                    <a:cubicBezTo>
                      <a:pt x="7" y="7"/>
                      <a:pt x="6" y="7"/>
                      <a:pt x="6" y="6"/>
                    </a:cubicBezTo>
                    <a:cubicBezTo>
                      <a:pt x="6" y="6"/>
                      <a:pt x="5" y="6"/>
                      <a:pt x="5" y="5"/>
                    </a:cubicBezTo>
                    <a:close/>
                    <a:moveTo>
                      <a:pt x="4" y="9"/>
                    </a:moveTo>
                    <a:cubicBezTo>
                      <a:pt x="4" y="9"/>
                      <a:pt x="4" y="9"/>
                      <a:pt x="3" y="9"/>
                    </a:cubicBezTo>
                    <a:cubicBezTo>
                      <a:pt x="3" y="7"/>
                      <a:pt x="3" y="7"/>
                      <a:pt x="3" y="7"/>
                    </a:cubicBezTo>
                    <a:cubicBezTo>
                      <a:pt x="4" y="7"/>
                      <a:pt x="4" y="7"/>
                      <a:pt x="4" y="7"/>
                    </a:cubicBezTo>
                    <a:lnTo>
                      <a:pt x="4" y="9"/>
                    </a:lnTo>
                    <a:close/>
                    <a:moveTo>
                      <a:pt x="4" y="5"/>
                    </a:moveTo>
                    <a:cubicBezTo>
                      <a:pt x="4" y="5"/>
                      <a:pt x="3" y="5"/>
                      <a:pt x="3" y="5"/>
                    </a:cubicBezTo>
                    <a:cubicBezTo>
                      <a:pt x="3" y="3"/>
                      <a:pt x="3" y="3"/>
                      <a:pt x="3" y="3"/>
                    </a:cubicBezTo>
                    <a:cubicBezTo>
                      <a:pt x="3"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98"/>
              <p:cNvSpPr>
                <a:spLocks noEditPoints="1"/>
              </p:cNvSpPr>
              <p:nvPr/>
            </p:nvSpPr>
            <p:spPr bwMode="auto">
              <a:xfrm>
                <a:off x="3906" y="1974"/>
                <a:ext cx="41" cy="40"/>
              </a:xfrm>
              <a:custGeom>
                <a:avLst/>
                <a:gdLst>
                  <a:gd name="T0" fmla="*/ 9 w 17"/>
                  <a:gd name="T1" fmla="*/ 0 h 17"/>
                  <a:gd name="T2" fmla="*/ 0 w 17"/>
                  <a:gd name="T3" fmla="*/ 9 h 17"/>
                  <a:gd name="T4" fmla="*/ 9 w 17"/>
                  <a:gd name="T5" fmla="*/ 17 h 17"/>
                  <a:gd name="T6" fmla="*/ 17 w 17"/>
                  <a:gd name="T7" fmla="*/ 8 h 17"/>
                  <a:gd name="T8" fmla="*/ 9 w 17"/>
                  <a:gd name="T9" fmla="*/ 0 h 17"/>
                  <a:gd name="T10" fmla="*/ 9 w 17"/>
                  <a:gd name="T11" fmla="*/ 16 h 17"/>
                  <a:gd name="T12" fmla="*/ 2 w 17"/>
                  <a:gd name="T13" fmla="*/ 9 h 17"/>
                  <a:gd name="T14" fmla="*/ 9 w 17"/>
                  <a:gd name="T15" fmla="*/ 2 h 17"/>
                  <a:gd name="T16" fmla="*/ 16 w 17"/>
                  <a:gd name="T17" fmla="*/ 8 h 17"/>
                  <a:gd name="T18" fmla="*/ 9 w 17"/>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0"/>
                    </a:moveTo>
                    <a:cubicBezTo>
                      <a:pt x="4" y="0"/>
                      <a:pt x="0" y="4"/>
                      <a:pt x="0" y="9"/>
                    </a:cubicBezTo>
                    <a:cubicBezTo>
                      <a:pt x="0" y="14"/>
                      <a:pt x="4" y="17"/>
                      <a:pt x="9" y="17"/>
                    </a:cubicBezTo>
                    <a:cubicBezTo>
                      <a:pt x="14" y="17"/>
                      <a:pt x="17" y="13"/>
                      <a:pt x="17" y="8"/>
                    </a:cubicBezTo>
                    <a:cubicBezTo>
                      <a:pt x="17" y="4"/>
                      <a:pt x="13" y="0"/>
                      <a:pt x="9" y="0"/>
                    </a:cubicBezTo>
                    <a:close/>
                    <a:moveTo>
                      <a:pt x="9" y="16"/>
                    </a:moveTo>
                    <a:cubicBezTo>
                      <a:pt x="5" y="16"/>
                      <a:pt x="2" y="13"/>
                      <a:pt x="2" y="9"/>
                    </a:cubicBezTo>
                    <a:cubicBezTo>
                      <a:pt x="2" y="5"/>
                      <a:pt x="5" y="2"/>
                      <a:pt x="9" y="2"/>
                    </a:cubicBezTo>
                    <a:cubicBezTo>
                      <a:pt x="12" y="2"/>
                      <a:pt x="16" y="5"/>
                      <a:pt x="16" y="8"/>
                    </a:cubicBezTo>
                    <a:cubicBezTo>
                      <a:pt x="16" y="12"/>
                      <a:pt x="13" y="15"/>
                      <a:pt x="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99"/>
              <p:cNvSpPr>
                <a:spLocks noEditPoints="1"/>
              </p:cNvSpPr>
              <p:nvPr/>
            </p:nvSpPr>
            <p:spPr bwMode="auto">
              <a:xfrm>
                <a:off x="3921" y="1981"/>
                <a:ext cx="14" cy="26"/>
              </a:xfrm>
              <a:custGeom>
                <a:avLst/>
                <a:gdLst>
                  <a:gd name="T0" fmla="*/ 4 w 6"/>
                  <a:gd name="T1" fmla="*/ 5 h 11"/>
                  <a:gd name="T2" fmla="*/ 4 w 6"/>
                  <a:gd name="T3" fmla="*/ 3 h 11"/>
                  <a:gd name="T4" fmla="*/ 4 w 6"/>
                  <a:gd name="T5" fmla="*/ 3 h 11"/>
                  <a:gd name="T6" fmla="*/ 5 w 6"/>
                  <a:gd name="T7" fmla="*/ 3 h 11"/>
                  <a:gd name="T8" fmla="*/ 5 w 6"/>
                  <a:gd name="T9" fmla="*/ 3 h 11"/>
                  <a:gd name="T10" fmla="*/ 5 w 6"/>
                  <a:gd name="T11" fmla="*/ 2 h 11"/>
                  <a:gd name="T12" fmla="*/ 5 w 6"/>
                  <a:gd name="T13" fmla="*/ 2 h 11"/>
                  <a:gd name="T14" fmla="*/ 5 w 6"/>
                  <a:gd name="T15" fmla="*/ 2 h 11"/>
                  <a:gd name="T16" fmla="*/ 5 w 6"/>
                  <a:gd name="T17" fmla="*/ 1 h 11"/>
                  <a:gd name="T18" fmla="*/ 5 w 6"/>
                  <a:gd name="T19" fmla="*/ 1 h 11"/>
                  <a:gd name="T20" fmla="*/ 4 w 6"/>
                  <a:gd name="T21" fmla="*/ 1 h 11"/>
                  <a:gd name="T22" fmla="*/ 4 w 6"/>
                  <a:gd name="T23" fmla="*/ 0 h 11"/>
                  <a:gd name="T24" fmla="*/ 4 w 6"/>
                  <a:gd name="T25" fmla="*/ 0 h 11"/>
                  <a:gd name="T26" fmla="*/ 3 w 6"/>
                  <a:gd name="T27" fmla="*/ 0 h 11"/>
                  <a:gd name="T28" fmla="*/ 3 w 6"/>
                  <a:gd name="T29" fmla="*/ 1 h 11"/>
                  <a:gd name="T30" fmla="*/ 3 w 6"/>
                  <a:gd name="T31" fmla="*/ 1 h 11"/>
                  <a:gd name="T32" fmla="*/ 3 w 6"/>
                  <a:gd name="T33" fmla="*/ 1 h 11"/>
                  <a:gd name="T34" fmla="*/ 2 w 6"/>
                  <a:gd name="T35" fmla="*/ 0 h 11"/>
                  <a:gd name="T36" fmla="*/ 2 w 6"/>
                  <a:gd name="T37" fmla="*/ 0 h 11"/>
                  <a:gd name="T38" fmla="*/ 2 w 6"/>
                  <a:gd name="T39" fmla="*/ 0 h 11"/>
                  <a:gd name="T40" fmla="*/ 2 w 6"/>
                  <a:gd name="T41" fmla="*/ 2 h 11"/>
                  <a:gd name="T42" fmla="*/ 1 w 6"/>
                  <a:gd name="T43" fmla="*/ 2 h 11"/>
                  <a:gd name="T44" fmla="*/ 0 w 6"/>
                  <a:gd name="T45" fmla="*/ 3 h 11"/>
                  <a:gd name="T46" fmla="*/ 0 w 6"/>
                  <a:gd name="T47" fmla="*/ 4 h 11"/>
                  <a:gd name="T48" fmla="*/ 0 w 6"/>
                  <a:gd name="T49" fmla="*/ 5 h 11"/>
                  <a:gd name="T50" fmla="*/ 1 w 6"/>
                  <a:gd name="T51" fmla="*/ 5 h 11"/>
                  <a:gd name="T52" fmla="*/ 2 w 6"/>
                  <a:gd name="T53" fmla="*/ 6 h 11"/>
                  <a:gd name="T54" fmla="*/ 2 w 6"/>
                  <a:gd name="T55" fmla="*/ 6 h 11"/>
                  <a:gd name="T56" fmla="*/ 2 w 6"/>
                  <a:gd name="T57" fmla="*/ 8 h 11"/>
                  <a:gd name="T58" fmla="*/ 1 w 6"/>
                  <a:gd name="T59" fmla="*/ 8 h 11"/>
                  <a:gd name="T60" fmla="*/ 0 w 6"/>
                  <a:gd name="T61" fmla="*/ 8 h 11"/>
                  <a:gd name="T62" fmla="*/ 0 w 6"/>
                  <a:gd name="T63" fmla="*/ 8 h 11"/>
                  <a:gd name="T64" fmla="*/ 0 w 6"/>
                  <a:gd name="T65" fmla="*/ 9 h 11"/>
                  <a:gd name="T66" fmla="*/ 0 w 6"/>
                  <a:gd name="T67" fmla="*/ 9 h 11"/>
                  <a:gd name="T68" fmla="*/ 0 w 6"/>
                  <a:gd name="T69" fmla="*/ 9 h 11"/>
                  <a:gd name="T70" fmla="*/ 1 w 6"/>
                  <a:gd name="T71" fmla="*/ 10 h 11"/>
                  <a:gd name="T72" fmla="*/ 2 w 6"/>
                  <a:gd name="T73" fmla="*/ 10 h 11"/>
                  <a:gd name="T74" fmla="*/ 2 w 6"/>
                  <a:gd name="T75" fmla="*/ 11 h 11"/>
                  <a:gd name="T76" fmla="*/ 2 w 6"/>
                  <a:gd name="T77" fmla="*/ 11 h 11"/>
                  <a:gd name="T78" fmla="*/ 3 w 6"/>
                  <a:gd name="T79" fmla="*/ 11 h 11"/>
                  <a:gd name="T80" fmla="*/ 3 w 6"/>
                  <a:gd name="T81" fmla="*/ 10 h 11"/>
                  <a:gd name="T82" fmla="*/ 3 w 6"/>
                  <a:gd name="T83" fmla="*/ 10 h 11"/>
                  <a:gd name="T84" fmla="*/ 3 w 6"/>
                  <a:gd name="T85" fmla="*/ 11 h 11"/>
                  <a:gd name="T86" fmla="*/ 4 w 6"/>
                  <a:gd name="T87" fmla="*/ 11 h 11"/>
                  <a:gd name="T88" fmla="*/ 4 w 6"/>
                  <a:gd name="T89" fmla="*/ 11 h 11"/>
                  <a:gd name="T90" fmla="*/ 4 w 6"/>
                  <a:gd name="T91" fmla="*/ 10 h 11"/>
                  <a:gd name="T92" fmla="*/ 5 w 6"/>
                  <a:gd name="T93" fmla="*/ 9 h 11"/>
                  <a:gd name="T94" fmla="*/ 5 w 6"/>
                  <a:gd name="T95" fmla="*/ 9 h 11"/>
                  <a:gd name="T96" fmla="*/ 6 w 6"/>
                  <a:gd name="T97" fmla="*/ 7 h 11"/>
                  <a:gd name="T98" fmla="*/ 5 w 6"/>
                  <a:gd name="T99" fmla="*/ 6 h 11"/>
                  <a:gd name="T100" fmla="*/ 4 w 6"/>
                  <a:gd name="T101" fmla="*/ 5 h 11"/>
                  <a:gd name="T102" fmla="*/ 3 w 6"/>
                  <a:gd name="T103" fmla="*/ 8 h 11"/>
                  <a:gd name="T104" fmla="*/ 3 w 6"/>
                  <a:gd name="T105" fmla="*/ 8 h 11"/>
                  <a:gd name="T106" fmla="*/ 3 w 6"/>
                  <a:gd name="T107" fmla="*/ 6 h 11"/>
                  <a:gd name="T108" fmla="*/ 3 w 6"/>
                  <a:gd name="T109" fmla="*/ 6 h 11"/>
                  <a:gd name="T110" fmla="*/ 3 w 6"/>
                  <a:gd name="T111" fmla="*/ 8 h 11"/>
                  <a:gd name="T112" fmla="*/ 3 w 6"/>
                  <a:gd name="T113" fmla="*/ 5 h 11"/>
                  <a:gd name="T114" fmla="*/ 3 w 6"/>
                  <a:gd name="T115" fmla="*/ 4 h 11"/>
                  <a:gd name="T116" fmla="*/ 3 w 6"/>
                  <a:gd name="T117" fmla="*/ 3 h 11"/>
                  <a:gd name="T118" fmla="*/ 3 w 6"/>
                  <a:gd name="T119" fmla="*/ 3 h 11"/>
                  <a:gd name="T120" fmla="*/ 3 w 6"/>
                  <a:gd name="T1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1">
                    <a:moveTo>
                      <a:pt x="4" y="5"/>
                    </a:moveTo>
                    <a:cubicBezTo>
                      <a:pt x="4" y="3"/>
                      <a:pt x="4" y="3"/>
                      <a:pt x="4" y="3"/>
                    </a:cubicBezTo>
                    <a:cubicBezTo>
                      <a:pt x="4" y="3"/>
                      <a:pt x="4" y="3"/>
                      <a:pt x="4" y="3"/>
                    </a:cubicBezTo>
                    <a:cubicBezTo>
                      <a:pt x="4" y="3"/>
                      <a:pt x="5" y="3"/>
                      <a:pt x="5" y="3"/>
                    </a:cubicBezTo>
                    <a:cubicBezTo>
                      <a:pt x="5" y="3"/>
                      <a:pt x="5" y="3"/>
                      <a:pt x="5" y="3"/>
                    </a:cubicBezTo>
                    <a:cubicBezTo>
                      <a:pt x="5" y="3"/>
                      <a:pt x="5" y="2"/>
                      <a:pt x="5" y="2"/>
                    </a:cubicBezTo>
                    <a:cubicBezTo>
                      <a:pt x="5" y="2"/>
                      <a:pt x="5" y="2"/>
                      <a:pt x="5" y="2"/>
                    </a:cubicBezTo>
                    <a:cubicBezTo>
                      <a:pt x="5" y="2"/>
                      <a:pt x="5" y="2"/>
                      <a:pt x="5" y="2"/>
                    </a:cubicBezTo>
                    <a:cubicBezTo>
                      <a:pt x="5" y="2"/>
                      <a:pt x="5" y="2"/>
                      <a:pt x="5" y="1"/>
                    </a:cubicBezTo>
                    <a:cubicBezTo>
                      <a:pt x="5" y="1"/>
                      <a:pt x="5" y="1"/>
                      <a:pt x="5" y="1"/>
                    </a:cubicBezTo>
                    <a:cubicBezTo>
                      <a:pt x="4" y="1"/>
                      <a:pt x="4" y="1"/>
                      <a:pt x="4" y="1"/>
                    </a:cubicBezTo>
                    <a:cubicBezTo>
                      <a:pt x="4" y="0"/>
                      <a:pt x="4" y="0"/>
                      <a:pt x="4" y="0"/>
                    </a:cubicBezTo>
                    <a:cubicBezTo>
                      <a:pt x="4" y="0"/>
                      <a:pt x="4" y="0"/>
                      <a:pt x="4" y="0"/>
                    </a:cubicBezTo>
                    <a:cubicBezTo>
                      <a:pt x="3" y="0"/>
                      <a:pt x="3" y="0"/>
                      <a:pt x="3" y="0"/>
                    </a:cubicBezTo>
                    <a:cubicBezTo>
                      <a:pt x="3" y="1"/>
                      <a:pt x="3" y="1"/>
                      <a:pt x="3" y="1"/>
                    </a:cubicBezTo>
                    <a:cubicBezTo>
                      <a:pt x="3" y="1"/>
                      <a:pt x="3" y="1"/>
                      <a:pt x="3" y="1"/>
                    </a:cubicBezTo>
                    <a:cubicBezTo>
                      <a:pt x="3" y="1"/>
                      <a:pt x="3" y="1"/>
                      <a:pt x="3" y="1"/>
                    </a:cubicBezTo>
                    <a:cubicBezTo>
                      <a:pt x="2" y="0"/>
                      <a:pt x="2" y="0"/>
                      <a:pt x="2" y="0"/>
                    </a:cubicBezTo>
                    <a:cubicBezTo>
                      <a:pt x="2" y="0"/>
                      <a:pt x="2" y="0"/>
                      <a:pt x="2" y="0"/>
                    </a:cubicBezTo>
                    <a:cubicBezTo>
                      <a:pt x="2" y="0"/>
                      <a:pt x="2" y="0"/>
                      <a:pt x="2" y="0"/>
                    </a:cubicBezTo>
                    <a:cubicBezTo>
                      <a:pt x="2" y="2"/>
                      <a:pt x="2" y="2"/>
                      <a:pt x="2" y="2"/>
                    </a:cubicBezTo>
                    <a:cubicBezTo>
                      <a:pt x="1" y="2"/>
                      <a:pt x="1" y="2"/>
                      <a:pt x="1" y="2"/>
                    </a:cubicBezTo>
                    <a:cubicBezTo>
                      <a:pt x="1" y="2"/>
                      <a:pt x="1" y="2"/>
                      <a:pt x="0" y="3"/>
                    </a:cubicBezTo>
                    <a:cubicBezTo>
                      <a:pt x="0" y="3"/>
                      <a:pt x="0" y="3"/>
                      <a:pt x="0" y="4"/>
                    </a:cubicBezTo>
                    <a:cubicBezTo>
                      <a:pt x="0" y="4"/>
                      <a:pt x="0" y="4"/>
                      <a:pt x="0" y="5"/>
                    </a:cubicBezTo>
                    <a:cubicBezTo>
                      <a:pt x="1" y="5"/>
                      <a:pt x="1" y="5"/>
                      <a:pt x="1" y="5"/>
                    </a:cubicBezTo>
                    <a:cubicBezTo>
                      <a:pt x="1" y="5"/>
                      <a:pt x="1" y="6"/>
                      <a:pt x="2" y="6"/>
                    </a:cubicBezTo>
                    <a:cubicBezTo>
                      <a:pt x="2" y="6"/>
                      <a:pt x="2" y="6"/>
                      <a:pt x="2" y="6"/>
                    </a:cubicBezTo>
                    <a:cubicBezTo>
                      <a:pt x="2" y="8"/>
                      <a:pt x="2" y="8"/>
                      <a:pt x="2" y="8"/>
                    </a:cubicBezTo>
                    <a:cubicBezTo>
                      <a:pt x="2" y="8"/>
                      <a:pt x="1" y="8"/>
                      <a:pt x="1" y="8"/>
                    </a:cubicBezTo>
                    <a:cubicBezTo>
                      <a:pt x="1" y="8"/>
                      <a:pt x="1" y="8"/>
                      <a:pt x="0" y="8"/>
                    </a:cubicBezTo>
                    <a:cubicBezTo>
                      <a:pt x="0" y="8"/>
                      <a:pt x="0" y="8"/>
                      <a:pt x="0" y="8"/>
                    </a:cubicBezTo>
                    <a:cubicBezTo>
                      <a:pt x="0" y="8"/>
                      <a:pt x="0" y="8"/>
                      <a:pt x="0" y="9"/>
                    </a:cubicBezTo>
                    <a:cubicBezTo>
                      <a:pt x="0" y="9"/>
                      <a:pt x="0" y="9"/>
                      <a:pt x="0" y="9"/>
                    </a:cubicBezTo>
                    <a:cubicBezTo>
                      <a:pt x="0" y="9"/>
                      <a:pt x="0" y="9"/>
                      <a:pt x="0" y="9"/>
                    </a:cubicBezTo>
                    <a:cubicBezTo>
                      <a:pt x="0" y="9"/>
                      <a:pt x="1" y="10"/>
                      <a:pt x="1" y="10"/>
                    </a:cubicBezTo>
                    <a:cubicBezTo>
                      <a:pt x="1" y="10"/>
                      <a:pt x="2" y="10"/>
                      <a:pt x="2" y="10"/>
                    </a:cubicBezTo>
                    <a:cubicBezTo>
                      <a:pt x="2" y="11"/>
                      <a:pt x="2" y="11"/>
                      <a:pt x="2" y="11"/>
                    </a:cubicBezTo>
                    <a:cubicBezTo>
                      <a:pt x="2" y="11"/>
                      <a:pt x="2" y="11"/>
                      <a:pt x="2" y="11"/>
                    </a:cubicBezTo>
                    <a:cubicBezTo>
                      <a:pt x="3" y="11"/>
                      <a:pt x="3" y="11"/>
                      <a:pt x="3" y="11"/>
                    </a:cubicBezTo>
                    <a:cubicBezTo>
                      <a:pt x="3" y="10"/>
                      <a:pt x="3" y="10"/>
                      <a:pt x="3" y="10"/>
                    </a:cubicBezTo>
                    <a:cubicBezTo>
                      <a:pt x="3" y="10"/>
                      <a:pt x="3" y="10"/>
                      <a:pt x="3" y="10"/>
                    </a:cubicBezTo>
                    <a:cubicBezTo>
                      <a:pt x="3" y="11"/>
                      <a:pt x="3" y="11"/>
                      <a:pt x="3" y="11"/>
                    </a:cubicBezTo>
                    <a:cubicBezTo>
                      <a:pt x="3" y="11"/>
                      <a:pt x="4" y="11"/>
                      <a:pt x="4" y="11"/>
                    </a:cubicBezTo>
                    <a:cubicBezTo>
                      <a:pt x="4" y="11"/>
                      <a:pt x="4" y="11"/>
                      <a:pt x="4" y="11"/>
                    </a:cubicBezTo>
                    <a:cubicBezTo>
                      <a:pt x="4" y="10"/>
                      <a:pt x="4" y="10"/>
                      <a:pt x="4" y="10"/>
                    </a:cubicBezTo>
                    <a:cubicBezTo>
                      <a:pt x="4" y="9"/>
                      <a:pt x="5" y="9"/>
                      <a:pt x="5" y="9"/>
                    </a:cubicBezTo>
                    <a:cubicBezTo>
                      <a:pt x="5" y="9"/>
                      <a:pt x="5" y="9"/>
                      <a:pt x="5" y="9"/>
                    </a:cubicBezTo>
                    <a:cubicBezTo>
                      <a:pt x="6" y="8"/>
                      <a:pt x="6" y="8"/>
                      <a:pt x="6" y="7"/>
                    </a:cubicBezTo>
                    <a:cubicBezTo>
                      <a:pt x="6" y="7"/>
                      <a:pt x="6" y="6"/>
                      <a:pt x="5" y="6"/>
                    </a:cubicBezTo>
                    <a:cubicBezTo>
                      <a:pt x="5" y="6"/>
                      <a:pt x="5" y="5"/>
                      <a:pt x="4" y="5"/>
                    </a:cubicBezTo>
                    <a:close/>
                    <a:moveTo>
                      <a:pt x="3" y="8"/>
                    </a:moveTo>
                    <a:cubicBezTo>
                      <a:pt x="3" y="8"/>
                      <a:pt x="3" y="8"/>
                      <a:pt x="3" y="8"/>
                    </a:cubicBezTo>
                    <a:cubicBezTo>
                      <a:pt x="3" y="6"/>
                      <a:pt x="3" y="6"/>
                      <a:pt x="3" y="6"/>
                    </a:cubicBezTo>
                    <a:cubicBezTo>
                      <a:pt x="3" y="6"/>
                      <a:pt x="3" y="6"/>
                      <a:pt x="3" y="6"/>
                    </a:cubicBezTo>
                    <a:lnTo>
                      <a:pt x="3" y="8"/>
                    </a:lnTo>
                    <a:close/>
                    <a:moveTo>
                      <a:pt x="3" y="5"/>
                    </a:moveTo>
                    <a:cubicBezTo>
                      <a:pt x="3" y="5"/>
                      <a:pt x="3" y="5"/>
                      <a:pt x="3" y="4"/>
                    </a:cubicBezTo>
                    <a:cubicBezTo>
                      <a:pt x="3" y="3"/>
                      <a:pt x="3" y="3"/>
                      <a:pt x="3" y="3"/>
                    </a:cubicBezTo>
                    <a:cubicBezTo>
                      <a:pt x="3"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00"/>
              <p:cNvSpPr>
                <a:spLocks noEditPoints="1"/>
              </p:cNvSpPr>
              <p:nvPr/>
            </p:nvSpPr>
            <p:spPr bwMode="auto">
              <a:xfrm>
                <a:off x="3847" y="1454"/>
                <a:ext cx="36" cy="33"/>
              </a:xfrm>
              <a:custGeom>
                <a:avLst/>
                <a:gdLst>
                  <a:gd name="T0" fmla="*/ 7 w 15"/>
                  <a:gd name="T1" fmla="*/ 0 h 14"/>
                  <a:gd name="T2" fmla="*/ 0 w 15"/>
                  <a:gd name="T3" fmla="*/ 7 h 14"/>
                  <a:gd name="T4" fmla="*/ 7 w 15"/>
                  <a:gd name="T5" fmla="*/ 14 h 14"/>
                  <a:gd name="T6" fmla="*/ 14 w 15"/>
                  <a:gd name="T7" fmla="*/ 7 h 14"/>
                  <a:gd name="T8" fmla="*/ 7 w 15"/>
                  <a:gd name="T9" fmla="*/ 0 h 14"/>
                  <a:gd name="T10" fmla="*/ 7 w 15"/>
                  <a:gd name="T11" fmla="*/ 13 h 14"/>
                  <a:gd name="T12" fmla="*/ 1 w 15"/>
                  <a:gd name="T13" fmla="*/ 7 h 14"/>
                  <a:gd name="T14" fmla="*/ 7 w 15"/>
                  <a:gd name="T15" fmla="*/ 1 h 14"/>
                  <a:gd name="T16" fmla="*/ 13 w 15"/>
                  <a:gd name="T17" fmla="*/ 7 h 14"/>
                  <a:gd name="T18" fmla="*/ 7 w 15"/>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0"/>
                    </a:moveTo>
                    <a:cubicBezTo>
                      <a:pt x="3" y="0"/>
                      <a:pt x="0" y="3"/>
                      <a:pt x="0" y="7"/>
                    </a:cubicBezTo>
                    <a:cubicBezTo>
                      <a:pt x="0" y="11"/>
                      <a:pt x="3" y="14"/>
                      <a:pt x="7" y="14"/>
                    </a:cubicBezTo>
                    <a:cubicBezTo>
                      <a:pt x="11" y="14"/>
                      <a:pt x="15" y="11"/>
                      <a:pt x="14" y="7"/>
                    </a:cubicBezTo>
                    <a:cubicBezTo>
                      <a:pt x="14" y="3"/>
                      <a:pt x="11" y="0"/>
                      <a:pt x="7" y="0"/>
                    </a:cubicBezTo>
                    <a:close/>
                    <a:moveTo>
                      <a:pt x="7" y="13"/>
                    </a:moveTo>
                    <a:cubicBezTo>
                      <a:pt x="4" y="13"/>
                      <a:pt x="1" y="10"/>
                      <a:pt x="1" y="7"/>
                    </a:cubicBezTo>
                    <a:cubicBezTo>
                      <a:pt x="1" y="4"/>
                      <a:pt x="4" y="1"/>
                      <a:pt x="7" y="1"/>
                    </a:cubicBezTo>
                    <a:cubicBezTo>
                      <a:pt x="10" y="1"/>
                      <a:pt x="13" y="4"/>
                      <a:pt x="13" y="7"/>
                    </a:cubicBezTo>
                    <a:cubicBezTo>
                      <a:pt x="13" y="10"/>
                      <a:pt x="10" y="13"/>
                      <a:pt x="7"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01"/>
              <p:cNvSpPr>
                <a:spLocks noEditPoints="1"/>
              </p:cNvSpPr>
              <p:nvPr/>
            </p:nvSpPr>
            <p:spPr bwMode="auto">
              <a:xfrm>
                <a:off x="3859" y="1459"/>
                <a:ext cx="12" cy="23"/>
              </a:xfrm>
              <a:custGeom>
                <a:avLst/>
                <a:gdLst>
                  <a:gd name="T0" fmla="*/ 3 w 5"/>
                  <a:gd name="T1" fmla="*/ 4 h 10"/>
                  <a:gd name="T2" fmla="*/ 3 w 5"/>
                  <a:gd name="T3" fmla="*/ 2 h 10"/>
                  <a:gd name="T4" fmla="*/ 3 w 5"/>
                  <a:gd name="T5" fmla="*/ 2 h 10"/>
                  <a:gd name="T6" fmla="*/ 4 w 5"/>
                  <a:gd name="T7" fmla="*/ 3 h 10"/>
                  <a:gd name="T8" fmla="*/ 4 w 5"/>
                  <a:gd name="T9" fmla="*/ 2 h 10"/>
                  <a:gd name="T10" fmla="*/ 4 w 5"/>
                  <a:gd name="T11" fmla="*/ 2 h 10"/>
                  <a:gd name="T12" fmla="*/ 4 w 5"/>
                  <a:gd name="T13" fmla="*/ 2 h 10"/>
                  <a:gd name="T14" fmla="*/ 4 w 5"/>
                  <a:gd name="T15" fmla="*/ 1 h 10"/>
                  <a:gd name="T16" fmla="*/ 4 w 5"/>
                  <a:gd name="T17" fmla="*/ 1 h 10"/>
                  <a:gd name="T18" fmla="*/ 4 w 5"/>
                  <a:gd name="T19" fmla="*/ 1 h 10"/>
                  <a:gd name="T20" fmla="*/ 3 w 5"/>
                  <a:gd name="T21" fmla="*/ 1 h 10"/>
                  <a:gd name="T22" fmla="*/ 3 w 5"/>
                  <a:gd name="T23" fmla="*/ 0 h 10"/>
                  <a:gd name="T24" fmla="*/ 3 w 5"/>
                  <a:gd name="T25" fmla="*/ 0 h 10"/>
                  <a:gd name="T26" fmla="*/ 3 w 5"/>
                  <a:gd name="T27" fmla="*/ 0 h 10"/>
                  <a:gd name="T28" fmla="*/ 3 w 5"/>
                  <a:gd name="T29" fmla="*/ 1 h 10"/>
                  <a:gd name="T30" fmla="*/ 2 w 5"/>
                  <a:gd name="T31" fmla="*/ 1 h 10"/>
                  <a:gd name="T32" fmla="*/ 2 w 5"/>
                  <a:gd name="T33" fmla="*/ 1 h 10"/>
                  <a:gd name="T34" fmla="*/ 2 w 5"/>
                  <a:gd name="T35" fmla="*/ 0 h 10"/>
                  <a:gd name="T36" fmla="*/ 2 w 5"/>
                  <a:gd name="T37" fmla="*/ 0 h 10"/>
                  <a:gd name="T38" fmla="*/ 1 w 5"/>
                  <a:gd name="T39" fmla="*/ 0 h 10"/>
                  <a:gd name="T40" fmla="*/ 1 w 5"/>
                  <a:gd name="T41" fmla="*/ 1 h 10"/>
                  <a:gd name="T42" fmla="*/ 1 w 5"/>
                  <a:gd name="T43" fmla="*/ 2 h 10"/>
                  <a:gd name="T44" fmla="*/ 0 w 5"/>
                  <a:gd name="T45" fmla="*/ 2 h 10"/>
                  <a:gd name="T46" fmla="*/ 0 w 5"/>
                  <a:gd name="T47" fmla="*/ 3 h 10"/>
                  <a:gd name="T48" fmla="*/ 0 w 5"/>
                  <a:gd name="T49" fmla="*/ 4 h 10"/>
                  <a:gd name="T50" fmla="*/ 1 w 5"/>
                  <a:gd name="T51" fmla="*/ 5 h 10"/>
                  <a:gd name="T52" fmla="*/ 1 w 5"/>
                  <a:gd name="T53" fmla="*/ 5 h 10"/>
                  <a:gd name="T54" fmla="*/ 1 w 5"/>
                  <a:gd name="T55" fmla="*/ 5 h 10"/>
                  <a:gd name="T56" fmla="*/ 1 w 5"/>
                  <a:gd name="T57" fmla="*/ 7 h 10"/>
                  <a:gd name="T58" fmla="*/ 1 w 5"/>
                  <a:gd name="T59" fmla="*/ 7 h 10"/>
                  <a:gd name="T60" fmla="*/ 0 w 5"/>
                  <a:gd name="T61" fmla="*/ 7 h 10"/>
                  <a:gd name="T62" fmla="*/ 0 w 5"/>
                  <a:gd name="T63" fmla="*/ 7 h 10"/>
                  <a:gd name="T64" fmla="*/ 0 w 5"/>
                  <a:gd name="T65" fmla="*/ 7 h 10"/>
                  <a:gd name="T66" fmla="*/ 0 w 5"/>
                  <a:gd name="T67" fmla="*/ 8 h 10"/>
                  <a:gd name="T68" fmla="*/ 0 w 5"/>
                  <a:gd name="T69" fmla="*/ 8 h 10"/>
                  <a:gd name="T70" fmla="*/ 1 w 5"/>
                  <a:gd name="T71" fmla="*/ 8 h 10"/>
                  <a:gd name="T72" fmla="*/ 1 w 5"/>
                  <a:gd name="T73" fmla="*/ 8 h 10"/>
                  <a:gd name="T74" fmla="*/ 1 w 5"/>
                  <a:gd name="T75" fmla="*/ 10 h 10"/>
                  <a:gd name="T76" fmla="*/ 2 w 5"/>
                  <a:gd name="T77" fmla="*/ 10 h 10"/>
                  <a:gd name="T78" fmla="*/ 2 w 5"/>
                  <a:gd name="T79" fmla="*/ 10 h 10"/>
                  <a:gd name="T80" fmla="*/ 2 w 5"/>
                  <a:gd name="T81" fmla="*/ 8 h 10"/>
                  <a:gd name="T82" fmla="*/ 3 w 5"/>
                  <a:gd name="T83" fmla="*/ 8 h 10"/>
                  <a:gd name="T84" fmla="*/ 3 w 5"/>
                  <a:gd name="T85" fmla="*/ 10 h 10"/>
                  <a:gd name="T86" fmla="*/ 3 w 5"/>
                  <a:gd name="T87" fmla="*/ 10 h 10"/>
                  <a:gd name="T88" fmla="*/ 3 w 5"/>
                  <a:gd name="T89" fmla="*/ 10 h 10"/>
                  <a:gd name="T90" fmla="*/ 3 w 5"/>
                  <a:gd name="T91" fmla="*/ 8 h 10"/>
                  <a:gd name="T92" fmla="*/ 4 w 5"/>
                  <a:gd name="T93" fmla="*/ 8 h 10"/>
                  <a:gd name="T94" fmla="*/ 4 w 5"/>
                  <a:gd name="T95" fmla="*/ 7 h 10"/>
                  <a:gd name="T96" fmla="*/ 5 w 5"/>
                  <a:gd name="T97" fmla="*/ 6 h 10"/>
                  <a:gd name="T98" fmla="*/ 4 w 5"/>
                  <a:gd name="T99" fmla="*/ 5 h 10"/>
                  <a:gd name="T100" fmla="*/ 3 w 5"/>
                  <a:gd name="T101" fmla="*/ 4 h 10"/>
                  <a:gd name="T102" fmla="*/ 3 w 5"/>
                  <a:gd name="T103" fmla="*/ 7 h 10"/>
                  <a:gd name="T104" fmla="*/ 2 w 5"/>
                  <a:gd name="T105" fmla="*/ 7 h 10"/>
                  <a:gd name="T106" fmla="*/ 2 w 5"/>
                  <a:gd name="T107" fmla="*/ 5 h 10"/>
                  <a:gd name="T108" fmla="*/ 3 w 5"/>
                  <a:gd name="T109" fmla="*/ 6 h 10"/>
                  <a:gd name="T110" fmla="*/ 3 w 5"/>
                  <a:gd name="T111" fmla="*/ 7 h 10"/>
                  <a:gd name="T112" fmla="*/ 3 w 5"/>
                  <a:gd name="T113" fmla="*/ 4 h 10"/>
                  <a:gd name="T114" fmla="*/ 2 w 5"/>
                  <a:gd name="T115" fmla="*/ 4 h 10"/>
                  <a:gd name="T116" fmla="*/ 2 w 5"/>
                  <a:gd name="T117" fmla="*/ 2 h 10"/>
                  <a:gd name="T118" fmla="*/ 3 w 5"/>
                  <a:gd name="T119" fmla="*/ 2 h 10"/>
                  <a:gd name="T120" fmla="*/ 3 w 5"/>
                  <a:gd name="T121"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 h="10">
                    <a:moveTo>
                      <a:pt x="3" y="4"/>
                    </a:moveTo>
                    <a:cubicBezTo>
                      <a:pt x="3" y="2"/>
                      <a:pt x="3" y="2"/>
                      <a:pt x="3" y="2"/>
                    </a:cubicBezTo>
                    <a:cubicBezTo>
                      <a:pt x="3" y="2"/>
                      <a:pt x="3" y="2"/>
                      <a:pt x="3" y="2"/>
                    </a:cubicBezTo>
                    <a:cubicBezTo>
                      <a:pt x="4" y="2"/>
                      <a:pt x="4" y="3"/>
                      <a:pt x="4" y="3"/>
                    </a:cubicBezTo>
                    <a:cubicBezTo>
                      <a:pt x="4" y="3"/>
                      <a:pt x="4" y="3"/>
                      <a:pt x="4" y="2"/>
                    </a:cubicBezTo>
                    <a:cubicBezTo>
                      <a:pt x="4" y="2"/>
                      <a:pt x="4" y="2"/>
                      <a:pt x="4" y="2"/>
                    </a:cubicBezTo>
                    <a:cubicBezTo>
                      <a:pt x="4" y="2"/>
                      <a:pt x="4" y="2"/>
                      <a:pt x="4" y="2"/>
                    </a:cubicBezTo>
                    <a:cubicBezTo>
                      <a:pt x="4" y="2"/>
                      <a:pt x="4" y="1"/>
                      <a:pt x="4" y="1"/>
                    </a:cubicBezTo>
                    <a:cubicBezTo>
                      <a:pt x="4" y="1"/>
                      <a:pt x="4" y="1"/>
                      <a:pt x="4" y="1"/>
                    </a:cubicBezTo>
                    <a:cubicBezTo>
                      <a:pt x="4" y="1"/>
                      <a:pt x="4" y="1"/>
                      <a:pt x="4" y="1"/>
                    </a:cubicBezTo>
                    <a:cubicBezTo>
                      <a:pt x="3" y="1"/>
                      <a:pt x="3" y="1"/>
                      <a:pt x="3" y="1"/>
                    </a:cubicBezTo>
                    <a:cubicBezTo>
                      <a:pt x="3" y="0"/>
                      <a:pt x="3" y="0"/>
                      <a:pt x="3" y="0"/>
                    </a:cubicBezTo>
                    <a:cubicBezTo>
                      <a:pt x="3" y="0"/>
                      <a:pt x="3" y="0"/>
                      <a:pt x="3" y="0"/>
                    </a:cubicBezTo>
                    <a:cubicBezTo>
                      <a:pt x="3" y="0"/>
                      <a:pt x="2" y="0"/>
                      <a:pt x="3" y="0"/>
                    </a:cubicBezTo>
                    <a:cubicBezTo>
                      <a:pt x="3" y="1"/>
                      <a:pt x="3" y="1"/>
                      <a:pt x="3" y="1"/>
                    </a:cubicBezTo>
                    <a:cubicBezTo>
                      <a:pt x="2" y="1"/>
                      <a:pt x="2" y="1"/>
                      <a:pt x="2" y="1"/>
                    </a:cubicBezTo>
                    <a:cubicBezTo>
                      <a:pt x="2" y="1"/>
                      <a:pt x="2" y="1"/>
                      <a:pt x="2" y="1"/>
                    </a:cubicBezTo>
                    <a:cubicBezTo>
                      <a:pt x="2" y="0"/>
                      <a:pt x="2" y="0"/>
                      <a:pt x="2" y="0"/>
                    </a:cubicBezTo>
                    <a:cubicBezTo>
                      <a:pt x="2" y="0"/>
                      <a:pt x="2" y="0"/>
                      <a:pt x="2" y="0"/>
                    </a:cubicBezTo>
                    <a:cubicBezTo>
                      <a:pt x="1" y="0"/>
                      <a:pt x="1" y="0"/>
                      <a:pt x="1" y="0"/>
                    </a:cubicBezTo>
                    <a:cubicBezTo>
                      <a:pt x="1" y="1"/>
                      <a:pt x="1" y="1"/>
                      <a:pt x="1" y="1"/>
                    </a:cubicBezTo>
                    <a:cubicBezTo>
                      <a:pt x="1" y="2"/>
                      <a:pt x="1" y="2"/>
                      <a:pt x="1" y="2"/>
                    </a:cubicBezTo>
                    <a:cubicBezTo>
                      <a:pt x="0" y="2"/>
                      <a:pt x="0" y="2"/>
                      <a:pt x="0" y="2"/>
                    </a:cubicBezTo>
                    <a:cubicBezTo>
                      <a:pt x="0" y="3"/>
                      <a:pt x="0" y="3"/>
                      <a:pt x="0" y="3"/>
                    </a:cubicBezTo>
                    <a:cubicBezTo>
                      <a:pt x="0" y="3"/>
                      <a:pt x="0" y="4"/>
                      <a:pt x="0" y="4"/>
                    </a:cubicBezTo>
                    <a:cubicBezTo>
                      <a:pt x="0" y="4"/>
                      <a:pt x="0" y="4"/>
                      <a:pt x="1" y="5"/>
                    </a:cubicBezTo>
                    <a:cubicBezTo>
                      <a:pt x="1" y="5"/>
                      <a:pt x="1" y="5"/>
                      <a:pt x="1" y="5"/>
                    </a:cubicBezTo>
                    <a:cubicBezTo>
                      <a:pt x="1" y="5"/>
                      <a:pt x="1" y="5"/>
                      <a:pt x="1" y="5"/>
                    </a:cubicBezTo>
                    <a:cubicBezTo>
                      <a:pt x="1" y="7"/>
                      <a:pt x="1" y="7"/>
                      <a:pt x="1" y="7"/>
                    </a:cubicBezTo>
                    <a:cubicBezTo>
                      <a:pt x="1" y="7"/>
                      <a:pt x="1" y="7"/>
                      <a:pt x="1" y="7"/>
                    </a:cubicBezTo>
                    <a:cubicBezTo>
                      <a:pt x="1"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1" y="8"/>
                    </a:cubicBezTo>
                    <a:cubicBezTo>
                      <a:pt x="1" y="8"/>
                      <a:pt x="1" y="8"/>
                      <a:pt x="1" y="8"/>
                    </a:cubicBezTo>
                    <a:cubicBezTo>
                      <a:pt x="1" y="10"/>
                      <a:pt x="1" y="10"/>
                      <a:pt x="1" y="10"/>
                    </a:cubicBezTo>
                    <a:cubicBezTo>
                      <a:pt x="1" y="10"/>
                      <a:pt x="2" y="10"/>
                      <a:pt x="2" y="10"/>
                    </a:cubicBezTo>
                    <a:cubicBezTo>
                      <a:pt x="2" y="10"/>
                      <a:pt x="2" y="10"/>
                      <a:pt x="2" y="10"/>
                    </a:cubicBezTo>
                    <a:cubicBezTo>
                      <a:pt x="2" y="8"/>
                      <a:pt x="2" y="8"/>
                      <a:pt x="2" y="8"/>
                    </a:cubicBezTo>
                    <a:cubicBezTo>
                      <a:pt x="2" y="8"/>
                      <a:pt x="2" y="8"/>
                      <a:pt x="3" y="8"/>
                    </a:cubicBezTo>
                    <a:cubicBezTo>
                      <a:pt x="3" y="10"/>
                      <a:pt x="3" y="10"/>
                      <a:pt x="3" y="10"/>
                    </a:cubicBezTo>
                    <a:cubicBezTo>
                      <a:pt x="3" y="10"/>
                      <a:pt x="3" y="10"/>
                      <a:pt x="3" y="10"/>
                    </a:cubicBezTo>
                    <a:cubicBezTo>
                      <a:pt x="3" y="10"/>
                      <a:pt x="3" y="10"/>
                      <a:pt x="3" y="10"/>
                    </a:cubicBezTo>
                    <a:cubicBezTo>
                      <a:pt x="3" y="8"/>
                      <a:pt x="3" y="8"/>
                      <a:pt x="3" y="8"/>
                    </a:cubicBezTo>
                    <a:cubicBezTo>
                      <a:pt x="3" y="8"/>
                      <a:pt x="4" y="8"/>
                      <a:pt x="4" y="8"/>
                    </a:cubicBezTo>
                    <a:cubicBezTo>
                      <a:pt x="4" y="8"/>
                      <a:pt x="4" y="8"/>
                      <a:pt x="4" y="7"/>
                    </a:cubicBezTo>
                    <a:cubicBezTo>
                      <a:pt x="5" y="7"/>
                      <a:pt x="5" y="7"/>
                      <a:pt x="5" y="6"/>
                    </a:cubicBezTo>
                    <a:cubicBezTo>
                      <a:pt x="5" y="6"/>
                      <a:pt x="4" y="5"/>
                      <a:pt x="4" y="5"/>
                    </a:cubicBezTo>
                    <a:cubicBezTo>
                      <a:pt x="4" y="5"/>
                      <a:pt x="4" y="5"/>
                      <a:pt x="3" y="4"/>
                    </a:cubicBezTo>
                    <a:close/>
                    <a:moveTo>
                      <a:pt x="3" y="7"/>
                    </a:moveTo>
                    <a:cubicBezTo>
                      <a:pt x="2" y="7"/>
                      <a:pt x="2" y="7"/>
                      <a:pt x="2" y="7"/>
                    </a:cubicBezTo>
                    <a:cubicBezTo>
                      <a:pt x="2" y="5"/>
                      <a:pt x="2" y="5"/>
                      <a:pt x="2" y="5"/>
                    </a:cubicBezTo>
                    <a:cubicBezTo>
                      <a:pt x="2" y="5"/>
                      <a:pt x="2" y="6"/>
                      <a:pt x="3" y="6"/>
                    </a:cubicBezTo>
                    <a:lnTo>
                      <a:pt x="3" y="7"/>
                    </a:lnTo>
                    <a:close/>
                    <a:moveTo>
                      <a:pt x="3" y="4"/>
                    </a:moveTo>
                    <a:cubicBezTo>
                      <a:pt x="2" y="4"/>
                      <a:pt x="2" y="4"/>
                      <a:pt x="2" y="4"/>
                    </a:cubicBezTo>
                    <a:cubicBezTo>
                      <a:pt x="2" y="2"/>
                      <a:pt x="2" y="2"/>
                      <a:pt x="2" y="2"/>
                    </a:cubicBezTo>
                    <a:cubicBezTo>
                      <a:pt x="2" y="2"/>
                      <a:pt x="2" y="2"/>
                      <a:pt x="3" y="2"/>
                    </a:cubicBez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02"/>
              <p:cNvSpPr>
                <a:spLocks noEditPoints="1"/>
              </p:cNvSpPr>
              <p:nvPr/>
            </p:nvSpPr>
            <p:spPr bwMode="auto">
              <a:xfrm>
                <a:off x="3755" y="2242"/>
                <a:ext cx="45" cy="43"/>
              </a:xfrm>
              <a:custGeom>
                <a:avLst/>
                <a:gdLst>
                  <a:gd name="T0" fmla="*/ 9 w 19"/>
                  <a:gd name="T1" fmla="*/ 0 h 18"/>
                  <a:gd name="T2" fmla="*/ 0 w 19"/>
                  <a:gd name="T3" fmla="*/ 9 h 18"/>
                  <a:gd name="T4" fmla="*/ 10 w 19"/>
                  <a:gd name="T5" fmla="*/ 18 h 18"/>
                  <a:gd name="T6" fmla="*/ 19 w 19"/>
                  <a:gd name="T7" fmla="*/ 9 h 18"/>
                  <a:gd name="T8" fmla="*/ 9 w 19"/>
                  <a:gd name="T9" fmla="*/ 0 h 18"/>
                  <a:gd name="T10" fmla="*/ 10 w 19"/>
                  <a:gd name="T11" fmla="*/ 17 h 18"/>
                  <a:gd name="T12" fmla="*/ 2 w 19"/>
                  <a:gd name="T13" fmla="*/ 9 h 18"/>
                  <a:gd name="T14" fmla="*/ 9 w 19"/>
                  <a:gd name="T15" fmla="*/ 2 h 18"/>
                  <a:gd name="T16" fmla="*/ 17 w 19"/>
                  <a:gd name="T17" fmla="*/ 9 h 18"/>
                  <a:gd name="T18" fmla="*/ 10 w 19"/>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8">
                    <a:moveTo>
                      <a:pt x="9" y="0"/>
                    </a:moveTo>
                    <a:cubicBezTo>
                      <a:pt x="4" y="0"/>
                      <a:pt x="0" y="4"/>
                      <a:pt x="0" y="9"/>
                    </a:cubicBezTo>
                    <a:cubicBezTo>
                      <a:pt x="0" y="14"/>
                      <a:pt x="5" y="18"/>
                      <a:pt x="10" y="18"/>
                    </a:cubicBezTo>
                    <a:cubicBezTo>
                      <a:pt x="15" y="18"/>
                      <a:pt x="19" y="14"/>
                      <a:pt x="19" y="9"/>
                    </a:cubicBezTo>
                    <a:cubicBezTo>
                      <a:pt x="19" y="4"/>
                      <a:pt x="14" y="0"/>
                      <a:pt x="9" y="0"/>
                    </a:cubicBezTo>
                    <a:close/>
                    <a:moveTo>
                      <a:pt x="10" y="17"/>
                    </a:moveTo>
                    <a:cubicBezTo>
                      <a:pt x="6" y="17"/>
                      <a:pt x="2" y="13"/>
                      <a:pt x="2" y="9"/>
                    </a:cubicBezTo>
                    <a:cubicBezTo>
                      <a:pt x="2" y="5"/>
                      <a:pt x="5" y="2"/>
                      <a:pt x="9" y="2"/>
                    </a:cubicBezTo>
                    <a:cubicBezTo>
                      <a:pt x="13" y="2"/>
                      <a:pt x="17" y="5"/>
                      <a:pt x="17" y="9"/>
                    </a:cubicBezTo>
                    <a:cubicBezTo>
                      <a:pt x="17" y="13"/>
                      <a:pt x="14" y="16"/>
                      <a:pt x="1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03"/>
              <p:cNvSpPr>
                <a:spLocks noEditPoints="1"/>
              </p:cNvSpPr>
              <p:nvPr/>
            </p:nvSpPr>
            <p:spPr bwMode="auto">
              <a:xfrm>
                <a:off x="3771" y="2249"/>
                <a:ext cx="15" cy="28"/>
              </a:xfrm>
              <a:custGeom>
                <a:avLst/>
                <a:gdLst>
                  <a:gd name="T0" fmla="*/ 4 w 6"/>
                  <a:gd name="T1" fmla="*/ 6 h 12"/>
                  <a:gd name="T2" fmla="*/ 4 w 6"/>
                  <a:gd name="T3" fmla="*/ 3 h 12"/>
                  <a:gd name="T4" fmla="*/ 4 w 6"/>
                  <a:gd name="T5" fmla="*/ 3 h 12"/>
                  <a:gd name="T6" fmla="*/ 5 w 6"/>
                  <a:gd name="T7" fmla="*/ 3 h 12"/>
                  <a:gd name="T8" fmla="*/ 5 w 6"/>
                  <a:gd name="T9" fmla="*/ 3 h 12"/>
                  <a:gd name="T10" fmla="*/ 5 w 6"/>
                  <a:gd name="T11" fmla="*/ 3 h 12"/>
                  <a:gd name="T12" fmla="*/ 5 w 6"/>
                  <a:gd name="T13" fmla="*/ 2 h 12"/>
                  <a:gd name="T14" fmla="*/ 5 w 6"/>
                  <a:gd name="T15" fmla="*/ 2 h 12"/>
                  <a:gd name="T16" fmla="*/ 5 w 6"/>
                  <a:gd name="T17" fmla="*/ 2 h 12"/>
                  <a:gd name="T18" fmla="*/ 4 w 6"/>
                  <a:gd name="T19" fmla="*/ 2 h 12"/>
                  <a:gd name="T20" fmla="*/ 4 w 6"/>
                  <a:gd name="T21" fmla="*/ 2 h 12"/>
                  <a:gd name="T22" fmla="*/ 4 w 6"/>
                  <a:gd name="T23" fmla="*/ 0 h 12"/>
                  <a:gd name="T24" fmla="*/ 3 w 6"/>
                  <a:gd name="T25" fmla="*/ 0 h 12"/>
                  <a:gd name="T26" fmla="*/ 3 w 6"/>
                  <a:gd name="T27" fmla="*/ 1 h 12"/>
                  <a:gd name="T28" fmla="*/ 3 w 6"/>
                  <a:gd name="T29" fmla="*/ 2 h 12"/>
                  <a:gd name="T30" fmla="*/ 3 w 6"/>
                  <a:gd name="T31" fmla="*/ 2 h 12"/>
                  <a:gd name="T32" fmla="*/ 2 w 6"/>
                  <a:gd name="T33" fmla="*/ 2 h 12"/>
                  <a:gd name="T34" fmla="*/ 2 w 6"/>
                  <a:gd name="T35" fmla="*/ 1 h 12"/>
                  <a:gd name="T36" fmla="*/ 2 w 6"/>
                  <a:gd name="T37" fmla="*/ 0 h 12"/>
                  <a:gd name="T38" fmla="*/ 1 w 6"/>
                  <a:gd name="T39" fmla="*/ 1 h 12"/>
                  <a:gd name="T40" fmla="*/ 1 w 6"/>
                  <a:gd name="T41" fmla="*/ 2 h 12"/>
                  <a:gd name="T42" fmla="*/ 0 w 6"/>
                  <a:gd name="T43" fmla="*/ 2 h 12"/>
                  <a:gd name="T44" fmla="*/ 0 w 6"/>
                  <a:gd name="T45" fmla="*/ 3 h 12"/>
                  <a:gd name="T46" fmla="*/ 0 w 6"/>
                  <a:gd name="T47" fmla="*/ 4 h 12"/>
                  <a:gd name="T48" fmla="*/ 0 w 6"/>
                  <a:gd name="T49" fmla="*/ 5 h 12"/>
                  <a:gd name="T50" fmla="*/ 1 w 6"/>
                  <a:gd name="T51" fmla="*/ 6 h 12"/>
                  <a:gd name="T52" fmla="*/ 1 w 6"/>
                  <a:gd name="T53" fmla="*/ 6 h 12"/>
                  <a:gd name="T54" fmla="*/ 1 w 6"/>
                  <a:gd name="T55" fmla="*/ 6 h 12"/>
                  <a:gd name="T56" fmla="*/ 2 w 6"/>
                  <a:gd name="T57" fmla="*/ 9 h 12"/>
                  <a:gd name="T58" fmla="*/ 1 w 6"/>
                  <a:gd name="T59" fmla="*/ 9 h 12"/>
                  <a:gd name="T60" fmla="*/ 0 w 6"/>
                  <a:gd name="T61" fmla="*/ 9 h 12"/>
                  <a:gd name="T62" fmla="*/ 0 w 6"/>
                  <a:gd name="T63" fmla="*/ 9 h 12"/>
                  <a:gd name="T64" fmla="*/ 0 w 6"/>
                  <a:gd name="T65" fmla="*/ 9 h 12"/>
                  <a:gd name="T66" fmla="*/ 0 w 6"/>
                  <a:gd name="T67" fmla="*/ 10 h 12"/>
                  <a:gd name="T68" fmla="*/ 0 w 6"/>
                  <a:gd name="T69" fmla="*/ 10 h 12"/>
                  <a:gd name="T70" fmla="*/ 1 w 6"/>
                  <a:gd name="T71" fmla="*/ 10 h 12"/>
                  <a:gd name="T72" fmla="*/ 2 w 6"/>
                  <a:gd name="T73" fmla="*/ 11 h 12"/>
                  <a:gd name="T74" fmla="*/ 2 w 6"/>
                  <a:gd name="T75" fmla="*/ 12 h 12"/>
                  <a:gd name="T76" fmla="*/ 2 w 6"/>
                  <a:gd name="T77" fmla="*/ 12 h 12"/>
                  <a:gd name="T78" fmla="*/ 2 w 6"/>
                  <a:gd name="T79" fmla="*/ 12 h 12"/>
                  <a:gd name="T80" fmla="*/ 2 w 6"/>
                  <a:gd name="T81" fmla="*/ 11 h 12"/>
                  <a:gd name="T82" fmla="*/ 3 w 6"/>
                  <a:gd name="T83" fmla="*/ 11 h 12"/>
                  <a:gd name="T84" fmla="*/ 3 w 6"/>
                  <a:gd name="T85" fmla="*/ 12 h 12"/>
                  <a:gd name="T86" fmla="*/ 4 w 6"/>
                  <a:gd name="T87" fmla="*/ 12 h 12"/>
                  <a:gd name="T88" fmla="*/ 4 w 6"/>
                  <a:gd name="T89" fmla="*/ 12 h 12"/>
                  <a:gd name="T90" fmla="*/ 4 w 6"/>
                  <a:gd name="T91" fmla="*/ 10 h 12"/>
                  <a:gd name="T92" fmla="*/ 5 w 6"/>
                  <a:gd name="T93" fmla="*/ 10 h 12"/>
                  <a:gd name="T94" fmla="*/ 5 w 6"/>
                  <a:gd name="T95" fmla="*/ 9 h 12"/>
                  <a:gd name="T96" fmla="*/ 6 w 6"/>
                  <a:gd name="T97" fmla="*/ 8 h 12"/>
                  <a:gd name="T98" fmla="*/ 5 w 6"/>
                  <a:gd name="T99" fmla="*/ 6 h 12"/>
                  <a:gd name="T100" fmla="*/ 4 w 6"/>
                  <a:gd name="T101" fmla="*/ 6 h 12"/>
                  <a:gd name="T102" fmla="*/ 3 w 6"/>
                  <a:gd name="T103" fmla="*/ 9 h 12"/>
                  <a:gd name="T104" fmla="*/ 2 w 6"/>
                  <a:gd name="T105" fmla="*/ 9 h 12"/>
                  <a:gd name="T106" fmla="*/ 2 w 6"/>
                  <a:gd name="T107" fmla="*/ 7 h 12"/>
                  <a:gd name="T108" fmla="*/ 3 w 6"/>
                  <a:gd name="T109" fmla="*/ 7 h 12"/>
                  <a:gd name="T110" fmla="*/ 3 w 6"/>
                  <a:gd name="T111" fmla="*/ 9 h 12"/>
                  <a:gd name="T112" fmla="*/ 3 w 6"/>
                  <a:gd name="T113" fmla="*/ 5 h 12"/>
                  <a:gd name="T114" fmla="*/ 2 w 6"/>
                  <a:gd name="T115" fmla="*/ 5 h 12"/>
                  <a:gd name="T116" fmla="*/ 2 w 6"/>
                  <a:gd name="T117" fmla="*/ 3 h 12"/>
                  <a:gd name="T118" fmla="*/ 3 w 6"/>
                  <a:gd name="T119" fmla="*/ 3 h 12"/>
                  <a:gd name="T120" fmla="*/ 3 w 6"/>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4" y="6"/>
                    </a:move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2"/>
                      <a:pt x="5" y="2"/>
                      <a:pt x="5" y="2"/>
                    </a:cubicBezTo>
                    <a:cubicBezTo>
                      <a:pt x="5" y="2"/>
                      <a:pt x="5" y="2"/>
                      <a:pt x="5" y="2"/>
                    </a:cubicBezTo>
                    <a:cubicBezTo>
                      <a:pt x="5" y="2"/>
                      <a:pt x="5" y="2"/>
                      <a:pt x="5" y="2"/>
                    </a:cubicBezTo>
                    <a:cubicBezTo>
                      <a:pt x="5" y="2"/>
                      <a:pt x="4" y="2"/>
                      <a:pt x="4" y="2"/>
                    </a:cubicBezTo>
                    <a:cubicBezTo>
                      <a:pt x="4" y="2"/>
                      <a:pt x="4" y="2"/>
                      <a:pt x="4" y="2"/>
                    </a:cubicBezTo>
                    <a:cubicBezTo>
                      <a:pt x="4" y="0"/>
                      <a:pt x="4" y="0"/>
                      <a:pt x="4" y="0"/>
                    </a:cubicBezTo>
                    <a:cubicBezTo>
                      <a:pt x="4" y="0"/>
                      <a:pt x="4" y="0"/>
                      <a:pt x="3" y="0"/>
                    </a:cubicBezTo>
                    <a:cubicBezTo>
                      <a:pt x="3" y="0"/>
                      <a:pt x="3" y="0"/>
                      <a:pt x="3" y="1"/>
                    </a:cubicBezTo>
                    <a:cubicBezTo>
                      <a:pt x="3" y="2"/>
                      <a:pt x="3" y="2"/>
                      <a:pt x="3" y="2"/>
                    </a:cubicBezTo>
                    <a:cubicBezTo>
                      <a:pt x="3" y="2"/>
                      <a:pt x="3" y="2"/>
                      <a:pt x="3" y="2"/>
                    </a:cubicBezTo>
                    <a:cubicBezTo>
                      <a:pt x="3" y="2"/>
                      <a:pt x="2" y="2"/>
                      <a:pt x="2" y="2"/>
                    </a:cubicBezTo>
                    <a:cubicBezTo>
                      <a:pt x="2" y="1"/>
                      <a:pt x="2" y="1"/>
                      <a:pt x="2" y="1"/>
                    </a:cubicBezTo>
                    <a:cubicBezTo>
                      <a:pt x="2" y="0"/>
                      <a:pt x="2" y="0"/>
                      <a:pt x="2" y="0"/>
                    </a:cubicBezTo>
                    <a:cubicBezTo>
                      <a:pt x="2" y="0"/>
                      <a:pt x="1" y="0"/>
                      <a:pt x="1" y="1"/>
                    </a:cubicBezTo>
                    <a:cubicBezTo>
                      <a:pt x="1" y="2"/>
                      <a:pt x="1" y="2"/>
                      <a:pt x="1" y="2"/>
                    </a:cubicBezTo>
                    <a:cubicBezTo>
                      <a:pt x="1" y="2"/>
                      <a:pt x="1" y="2"/>
                      <a:pt x="0" y="2"/>
                    </a:cubicBezTo>
                    <a:cubicBezTo>
                      <a:pt x="0" y="3"/>
                      <a:pt x="0" y="3"/>
                      <a:pt x="0" y="3"/>
                    </a:cubicBezTo>
                    <a:cubicBezTo>
                      <a:pt x="0" y="3"/>
                      <a:pt x="0" y="4"/>
                      <a:pt x="0" y="4"/>
                    </a:cubicBezTo>
                    <a:cubicBezTo>
                      <a:pt x="0" y="4"/>
                      <a:pt x="0" y="5"/>
                      <a:pt x="0" y="5"/>
                    </a:cubicBezTo>
                    <a:cubicBezTo>
                      <a:pt x="0" y="5"/>
                      <a:pt x="0" y="6"/>
                      <a:pt x="1" y="6"/>
                    </a:cubicBezTo>
                    <a:cubicBezTo>
                      <a:pt x="1" y="6"/>
                      <a:pt x="1" y="6"/>
                      <a:pt x="1" y="6"/>
                    </a:cubicBezTo>
                    <a:cubicBezTo>
                      <a:pt x="1" y="6"/>
                      <a:pt x="1" y="6"/>
                      <a:pt x="1" y="6"/>
                    </a:cubicBezTo>
                    <a:cubicBezTo>
                      <a:pt x="2" y="9"/>
                      <a:pt x="2" y="9"/>
                      <a:pt x="2" y="9"/>
                    </a:cubicBezTo>
                    <a:cubicBezTo>
                      <a:pt x="1" y="9"/>
                      <a:pt x="1" y="9"/>
                      <a:pt x="1" y="9"/>
                    </a:cubicBezTo>
                    <a:cubicBezTo>
                      <a:pt x="1" y="9"/>
                      <a:pt x="0" y="9"/>
                      <a:pt x="0" y="9"/>
                    </a:cubicBezTo>
                    <a:cubicBezTo>
                      <a:pt x="0" y="9"/>
                      <a:pt x="0" y="9"/>
                      <a:pt x="0" y="9"/>
                    </a:cubicBezTo>
                    <a:cubicBezTo>
                      <a:pt x="0" y="9"/>
                      <a:pt x="0" y="9"/>
                      <a:pt x="0" y="9"/>
                    </a:cubicBezTo>
                    <a:cubicBezTo>
                      <a:pt x="0" y="10"/>
                      <a:pt x="0" y="10"/>
                      <a:pt x="0" y="10"/>
                    </a:cubicBezTo>
                    <a:cubicBezTo>
                      <a:pt x="0" y="10"/>
                      <a:pt x="0" y="10"/>
                      <a:pt x="0" y="10"/>
                    </a:cubicBezTo>
                    <a:cubicBezTo>
                      <a:pt x="0" y="10"/>
                      <a:pt x="0" y="10"/>
                      <a:pt x="1" y="10"/>
                    </a:cubicBezTo>
                    <a:cubicBezTo>
                      <a:pt x="1" y="11"/>
                      <a:pt x="1" y="11"/>
                      <a:pt x="2" y="11"/>
                    </a:cubicBezTo>
                    <a:cubicBezTo>
                      <a:pt x="2" y="12"/>
                      <a:pt x="2" y="12"/>
                      <a:pt x="2" y="12"/>
                    </a:cubicBezTo>
                    <a:cubicBezTo>
                      <a:pt x="2" y="12"/>
                      <a:pt x="2" y="12"/>
                      <a:pt x="2" y="12"/>
                    </a:cubicBezTo>
                    <a:cubicBezTo>
                      <a:pt x="2" y="12"/>
                      <a:pt x="2" y="12"/>
                      <a:pt x="2" y="12"/>
                    </a:cubicBezTo>
                    <a:cubicBezTo>
                      <a:pt x="2" y="11"/>
                      <a:pt x="2" y="11"/>
                      <a:pt x="2" y="11"/>
                    </a:cubicBezTo>
                    <a:cubicBezTo>
                      <a:pt x="3" y="11"/>
                      <a:pt x="3" y="11"/>
                      <a:pt x="3" y="11"/>
                    </a:cubicBezTo>
                    <a:cubicBezTo>
                      <a:pt x="3" y="12"/>
                      <a:pt x="3" y="12"/>
                      <a:pt x="3" y="12"/>
                    </a:cubicBezTo>
                    <a:cubicBezTo>
                      <a:pt x="3" y="12"/>
                      <a:pt x="3" y="12"/>
                      <a:pt x="4" y="12"/>
                    </a:cubicBezTo>
                    <a:cubicBezTo>
                      <a:pt x="4" y="12"/>
                      <a:pt x="4" y="12"/>
                      <a:pt x="4" y="12"/>
                    </a:cubicBezTo>
                    <a:cubicBezTo>
                      <a:pt x="4" y="10"/>
                      <a:pt x="4" y="10"/>
                      <a:pt x="4" y="10"/>
                    </a:cubicBezTo>
                    <a:cubicBezTo>
                      <a:pt x="4" y="10"/>
                      <a:pt x="4" y="10"/>
                      <a:pt x="5" y="10"/>
                    </a:cubicBezTo>
                    <a:cubicBezTo>
                      <a:pt x="5" y="10"/>
                      <a:pt x="5" y="10"/>
                      <a:pt x="5" y="9"/>
                    </a:cubicBezTo>
                    <a:cubicBezTo>
                      <a:pt x="6" y="9"/>
                      <a:pt x="6" y="8"/>
                      <a:pt x="6" y="8"/>
                    </a:cubicBezTo>
                    <a:cubicBezTo>
                      <a:pt x="6" y="7"/>
                      <a:pt x="5" y="7"/>
                      <a:pt x="5" y="6"/>
                    </a:cubicBezTo>
                    <a:cubicBezTo>
                      <a:pt x="5" y="6"/>
                      <a:pt x="4" y="6"/>
                      <a:pt x="4" y="6"/>
                    </a:cubicBezTo>
                    <a:close/>
                    <a:moveTo>
                      <a:pt x="3" y="9"/>
                    </a:moveTo>
                    <a:cubicBezTo>
                      <a:pt x="3" y="9"/>
                      <a:pt x="3" y="9"/>
                      <a:pt x="2" y="9"/>
                    </a:cubicBezTo>
                    <a:cubicBezTo>
                      <a:pt x="2" y="7"/>
                      <a:pt x="2" y="7"/>
                      <a:pt x="2" y="7"/>
                    </a:cubicBezTo>
                    <a:cubicBezTo>
                      <a:pt x="3" y="7"/>
                      <a:pt x="3" y="7"/>
                      <a:pt x="3" y="7"/>
                    </a:cubicBezTo>
                    <a:lnTo>
                      <a:pt x="3" y="9"/>
                    </a:lnTo>
                    <a:close/>
                    <a:moveTo>
                      <a:pt x="3" y="5"/>
                    </a:moveTo>
                    <a:cubicBezTo>
                      <a:pt x="3" y="5"/>
                      <a:pt x="2" y="5"/>
                      <a:pt x="2" y="5"/>
                    </a:cubicBezTo>
                    <a:cubicBezTo>
                      <a:pt x="2" y="3"/>
                      <a:pt x="2" y="3"/>
                      <a:pt x="2" y="3"/>
                    </a:cubicBezTo>
                    <a:cubicBezTo>
                      <a:pt x="2"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04"/>
              <p:cNvSpPr>
                <a:spLocks noEditPoints="1"/>
              </p:cNvSpPr>
              <p:nvPr/>
            </p:nvSpPr>
            <p:spPr bwMode="auto">
              <a:xfrm>
                <a:off x="4148" y="2572"/>
                <a:ext cx="50" cy="50"/>
              </a:xfrm>
              <a:custGeom>
                <a:avLst/>
                <a:gdLst>
                  <a:gd name="T0" fmla="*/ 10 w 21"/>
                  <a:gd name="T1" fmla="*/ 0 h 21"/>
                  <a:gd name="T2" fmla="*/ 0 w 21"/>
                  <a:gd name="T3" fmla="*/ 11 h 21"/>
                  <a:gd name="T4" fmla="*/ 11 w 21"/>
                  <a:gd name="T5" fmla="*/ 21 h 21"/>
                  <a:gd name="T6" fmla="*/ 21 w 21"/>
                  <a:gd name="T7" fmla="*/ 10 h 21"/>
                  <a:gd name="T8" fmla="*/ 10 w 21"/>
                  <a:gd name="T9" fmla="*/ 0 h 21"/>
                  <a:gd name="T10" fmla="*/ 11 w 21"/>
                  <a:gd name="T11" fmla="*/ 19 h 21"/>
                  <a:gd name="T12" fmla="*/ 2 w 21"/>
                  <a:gd name="T13" fmla="*/ 11 h 21"/>
                  <a:gd name="T14" fmla="*/ 10 w 21"/>
                  <a:gd name="T15" fmla="*/ 2 h 21"/>
                  <a:gd name="T16" fmla="*/ 19 w 21"/>
                  <a:gd name="T17" fmla="*/ 10 h 21"/>
                  <a:gd name="T18" fmla="*/ 11 w 21"/>
                  <a:gd name="T19"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0"/>
                    </a:moveTo>
                    <a:cubicBezTo>
                      <a:pt x="5" y="0"/>
                      <a:pt x="0" y="5"/>
                      <a:pt x="0" y="11"/>
                    </a:cubicBezTo>
                    <a:cubicBezTo>
                      <a:pt x="0" y="16"/>
                      <a:pt x="5" y="21"/>
                      <a:pt x="11" y="21"/>
                    </a:cubicBezTo>
                    <a:cubicBezTo>
                      <a:pt x="17" y="21"/>
                      <a:pt x="21" y="16"/>
                      <a:pt x="21" y="10"/>
                    </a:cubicBezTo>
                    <a:cubicBezTo>
                      <a:pt x="21" y="5"/>
                      <a:pt x="16" y="0"/>
                      <a:pt x="10" y="0"/>
                    </a:cubicBezTo>
                    <a:close/>
                    <a:moveTo>
                      <a:pt x="11" y="19"/>
                    </a:moveTo>
                    <a:cubicBezTo>
                      <a:pt x="6" y="19"/>
                      <a:pt x="2" y="15"/>
                      <a:pt x="2" y="11"/>
                    </a:cubicBezTo>
                    <a:cubicBezTo>
                      <a:pt x="2" y="6"/>
                      <a:pt x="6" y="2"/>
                      <a:pt x="10" y="2"/>
                    </a:cubicBezTo>
                    <a:cubicBezTo>
                      <a:pt x="15" y="2"/>
                      <a:pt x="19" y="6"/>
                      <a:pt x="19" y="10"/>
                    </a:cubicBezTo>
                    <a:cubicBezTo>
                      <a:pt x="19" y="15"/>
                      <a:pt x="15" y="19"/>
                      <a:pt x="11"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05"/>
              <p:cNvSpPr>
                <a:spLocks noEditPoints="1"/>
              </p:cNvSpPr>
              <p:nvPr/>
            </p:nvSpPr>
            <p:spPr bwMode="auto">
              <a:xfrm>
                <a:off x="4165" y="2581"/>
                <a:ext cx="16" cy="31"/>
              </a:xfrm>
              <a:custGeom>
                <a:avLst/>
                <a:gdLst>
                  <a:gd name="T0" fmla="*/ 5 w 7"/>
                  <a:gd name="T1" fmla="*/ 6 h 13"/>
                  <a:gd name="T2" fmla="*/ 5 w 7"/>
                  <a:gd name="T3" fmla="*/ 3 h 13"/>
                  <a:gd name="T4" fmla="*/ 5 w 7"/>
                  <a:gd name="T5" fmla="*/ 3 h 13"/>
                  <a:gd name="T6" fmla="*/ 6 w 7"/>
                  <a:gd name="T7" fmla="*/ 3 h 13"/>
                  <a:gd name="T8" fmla="*/ 6 w 7"/>
                  <a:gd name="T9" fmla="*/ 3 h 13"/>
                  <a:gd name="T10" fmla="*/ 7 w 7"/>
                  <a:gd name="T11" fmla="*/ 2 h 13"/>
                  <a:gd name="T12" fmla="*/ 7 w 7"/>
                  <a:gd name="T13" fmla="*/ 2 h 13"/>
                  <a:gd name="T14" fmla="*/ 7 w 7"/>
                  <a:gd name="T15" fmla="*/ 2 h 13"/>
                  <a:gd name="T16" fmla="*/ 6 w 7"/>
                  <a:gd name="T17" fmla="*/ 1 h 13"/>
                  <a:gd name="T18" fmla="*/ 6 w 7"/>
                  <a:gd name="T19" fmla="*/ 1 h 13"/>
                  <a:gd name="T20" fmla="*/ 5 w 7"/>
                  <a:gd name="T21" fmla="*/ 1 h 13"/>
                  <a:gd name="T22" fmla="*/ 5 w 7"/>
                  <a:gd name="T23" fmla="*/ 0 h 13"/>
                  <a:gd name="T24" fmla="*/ 5 w 7"/>
                  <a:gd name="T25" fmla="*/ 0 h 13"/>
                  <a:gd name="T26" fmla="*/ 4 w 7"/>
                  <a:gd name="T27" fmla="*/ 0 h 13"/>
                  <a:gd name="T28" fmla="*/ 4 w 7"/>
                  <a:gd name="T29" fmla="*/ 1 h 13"/>
                  <a:gd name="T30" fmla="*/ 4 w 7"/>
                  <a:gd name="T31" fmla="*/ 1 h 13"/>
                  <a:gd name="T32" fmla="*/ 3 w 7"/>
                  <a:gd name="T33" fmla="*/ 1 h 13"/>
                  <a:gd name="T34" fmla="*/ 3 w 7"/>
                  <a:gd name="T35" fmla="*/ 0 h 13"/>
                  <a:gd name="T36" fmla="*/ 3 w 7"/>
                  <a:gd name="T37" fmla="*/ 0 h 13"/>
                  <a:gd name="T38" fmla="*/ 2 w 7"/>
                  <a:gd name="T39" fmla="*/ 0 h 13"/>
                  <a:gd name="T40" fmla="*/ 2 w 7"/>
                  <a:gd name="T41" fmla="*/ 2 h 13"/>
                  <a:gd name="T42" fmla="*/ 1 w 7"/>
                  <a:gd name="T43" fmla="*/ 2 h 13"/>
                  <a:gd name="T44" fmla="*/ 1 w 7"/>
                  <a:gd name="T45" fmla="*/ 3 h 13"/>
                  <a:gd name="T46" fmla="*/ 1 w 7"/>
                  <a:gd name="T47" fmla="*/ 4 h 13"/>
                  <a:gd name="T48" fmla="*/ 1 w 7"/>
                  <a:gd name="T49" fmla="*/ 5 h 13"/>
                  <a:gd name="T50" fmla="*/ 1 w 7"/>
                  <a:gd name="T51" fmla="*/ 6 h 13"/>
                  <a:gd name="T52" fmla="*/ 2 w 7"/>
                  <a:gd name="T53" fmla="*/ 7 h 13"/>
                  <a:gd name="T54" fmla="*/ 3 w 7"/>
                  <a:gd name="T55" fmla="*/ 7 h 13"/>
                  <a:gd name="T56" fmla="*/ 3 w 7"/>
                  <a:gd name="T57" fmla="*/ 10 h 13"/>
                  <a:gd name="T58" fmla="*/ 2 w 7"/>
                  <a:gd name="T59" fmla="*/ 10 h 13"/>
                  <a:gd name="T60" fmla="*/ 1 w 7"/>
                  <a:gd name="T61" fmla="*/ 9 h 13"/>
                  <a:gd name="T62" fmla="*/ 1 w 7"/>
                  <a:gd name="T63" fmla="*/ 10 h 13"/>
                  <a:gd name="T64" fmla="*/ 1 w 7"/>
                  <a:gd name="T65" fmla="*/ 10 h 13"/>
                  <a:gd name="T66" fmla="*/ 0 w 7"/>
                  <a:gd name="T67" fmla="*/ 11 h 13"/>
                  <a:gd name="T68" fmla="*/ 0 w 7"/>
                  <a:gd name="T69" fmla="*/ 11 h 13"/>
                  <a:gd name="T70" fmla="*/ 2 w 7"/>
                  <a:gd name="T71" fmla="*/ 11 h 13"/>
                  <a:gd name="T72" fmla="*/ 3 w 7"/>
                  <a:gd name="T73" fmla="*/ 11 h 13"/>
                  <a:gd name="T74" fmla="*/ 3 w 7"/>
                  <a:gd name="T75" fmla="*/ 13 h 13"/>
                  <a:gd name="T76" fmla="*/ 3 w 7"/>
                  <a:gd name="T77" fmla="*/ 13 h 13"/>
                  <a:gd name="T78" fmla="*/ 4 w 7"/>
                  <a:gd name="T79" fmla="*/ 13 h 13"/>
                  <a:gd name="T80" fmla="*/ 4 w 7"/>
                  <a:gd name="T81" fmla="*/ 11 h 13"/>
                  <a:gd name="T82" fmla="*/ 4 w 7"/>
                  <a:gd name="T83" fmla="*/ 11 h 13"/>
                  <a:gd name="T84" fmla="*/ 4 w 7"/>
                  <a:gd name="T85" fmla="*/ 13 h 13"/>
                  <a:gd name="T86" fmla="*/ 5 w 7"/>
                  <a:gd name="T87" fmla="*/ 13 h 13"/>
                  <a:gd name="T88" fmla="*/ 5 w 7"/>
                  <a:gd name="T89" fmla="*/ 13 h 13"/>
                  <a:gd name="T90" fmla="*/ 5 w 7"/>
                  <a:gd name="T91" fmla="*/ 11 h 13"/>
                  <a:gd name="T92" fmla="*/ 6 w 7"/>
                  <a:gd name="T93" fmla="*/ 11 h 13"/>
                  <a:gd name="T94" fmla="*/ 7 w 7"/>
                  <a:gd name="T95" fmla="*/ 10 h 13"/>
                  <a:gd name="T96" fmla="*/ 7 w 7"/>
                  <a:gd name="T97" fmla="*/ 9 h 13"/>
                  <a:gd name="T98" fmla="*/ 6 w 7"/>
                  <a:gd name="T99" fmla="*/ 7 h 13"/>
                  <a:gd name="T100" fmla="*/ 5 w 7"/>
                  <a:gd name="T101" fmla="*/ 6 h 13"/>
                  <a:gd name="T102" fmla="*/ 4 w 7"/>
                  <a:gd name="T103" fmla="*/ 10 h 13"/>
                  <a:gd name="T104" fmla="*/ 4 w 7"/>
                  <a:gd name="T105" fmla="*/ 10 h 13"/>
                  <a:gd name="T106" fmla="*/ 3 w 7"/>
                  <a:gd name="T107" fmla="*/ 7 h 13"/>
                  <a:gd name="T108" fmla="*/ 4 w 7"/>
                  <a:gd name="T109" fmla="*/ 7 h 13"/>
                  <a:gd name="T110" fmla="*/ 4 w 7"/>
                  <a:gd name="T111" fmla="*/ 10 h 13"/>
                  <a:gd name="T112" fmla="*/ 4 w 7"/>
                  <a:gd name="T113" fmla="*/ 5 h 13"/>
                  <a:gd name="T114" fmla="*/ 3 w 7"/>
                  <a:gd name="T115" fmla="*/ 5 h 13"/>
                  <a:gd name="T116" fmla="*/ 3 w 7"/>
                  <a:gd name="T117" fmla="*/ 3 h 13"/>
                  <a:gd name="T118" fmla="*/ 4 w 7"/>
                  <a:gd name="T119" fmla="*/ 3 h 13"/>
                  <a:gd name="T120" fmla="*/ 4 w 7"/>
                  <a:gd name="T12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3">
                    <a:moveTo>
                      <a:pt x="5" y="6"/>
                    </a:moveTo>
                    <a:cubicBezTo>
                      <a:pt x="5" y="3"/>
                      <a:pt x="5" y="3"/>
                      <a:pt x="5" y="3"/>
                    </a:cubicBezTo>
                    <a:cubicBezTo>
                      <a:pt x="5" y="3"/>
                      <a:pt x="5" y="3"/>
                      <a:pt x="5" y="3"/>
                    </a:cubicBezTo>
                    <a:cubicBezTo>
                      <a:pt x="6" y="3"/>
                      <a:pt x="6" y="3"/>
                      <a:pt x="6" y="3"/>
                    </a:cubicBezTo>
                    <a:cubicBezTo>
                      <a:pt x="6" y="3"/>
                      <a:pt x="6" y="3"/>
                      <a:pt x="6" y="3"/>
                    </a:cubicBezTo>
                    <a:cubicBezTo>
                      <a:pt x="6" y="3"/>
                      <a:pt x="7" y="3"/>
                      <a:pt x="7" y="2"/>
                    </a:cubicBezTo>
                    <a:cubicBezTo>
                      <a:pt x="7" y="2"/>
                      <a:pt x="7" y="2"/>
                      <a:pt x="7" y="2"/>
                    </a:cubicBezTo>
                    <a:cubicBezTo>
                      <a:pt x="7" y="2"/>
                      <a:pt x="7" y="2"/>
                      <a:pt x="7" y="2"/>
                    </a:cubicBezTo>
                    <a:cubicBezTo>
                      <a:pt x="6" y="2"/>
                      <a:pt x="6" y="2"/>
                      <a:pt x="6" y="1"/>
                    </a:cubicBezTo>
                    <a:cubicBezTo>
                      <a:pt x="6" y="1"/>
                      <a:pt x="6" y="1"/>
                      <a:pt x="6" y="1"/>
                    </a:cubicBezTo>
                    <a:cubicBezTo>
                      <a:pt x="6" y="1"/>
                      <a:pt x="5" y="1"/>
                      <a:pt x="5" y="1"/>
                    </a:cubicBezTo>
                    <a:cubicBezTo>
                      <a:pt x="5" y="0"/>
                      <a:pt x="5" y="0"/>
                      <a:pt x="5" y="0"/>
                    </a:cubicBezTo>
                    <a:cubicBezTo>
                      <a:pt x="5" y="0"/>
                      <a:pt x="5" y="0"/>
                      <a:pt x="5" y="0"/>
                    </a:cubicBezTo>
                    <a:cubicBezTo>
                      <a:pt x="4" y="0"/>
                      <a:pt x="4" y="0"/>
                      <a:pt x="4" y="0"/>
                    </a:cubicBezTo>
                    <a:cubicBezTo>
                      <a:pt x="4" y="1"/>
                      <a:pt x="4" y="1"/>
                      <a:pt x="4" y="1"/>
                    </a:cubicBezTo>
                    <a:cubicBezTo>
                      <a:pt x="4" y="1"/>
                      <a:pt x="4" y="1"/>
                      <a:pt x="4" y="1"/>
                    </a:cubicBezTo>
                    <a:cubicBezTo>
                      <a:pt x="4" y="1"/>
                      <a:pt x="4" y="1"/>
                      <a:pt x="3" y="1"/>
                    </a:cubicBezTo>
                    <a:cubicBezTo>
                      <a:pt x="3" y="0"/>
                      <a:pt x="3" y="0"/>
                      <a:pt x="3" y="0"/>
                    </a:cubicBezTo>
                    <a:cubicBezTo>
                      <a:pt x="3" y="0"/>
                      <a:pt x="3" y="0"/>
                      <a:pt x="3" y="0"/>
                    </a:cubicBezTo>
                    <a:cubicBezTo>
                      <a:pt x="3"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6"/>
                      <a:pt x="1" y="6"/>
                    </a:cubicBezTo>
                    <a:cubicBezTo>
                      <a:pt x="2" y="6"/>
                      <a:pt x="2" y="6"/>
                      <a:pt x="2" y="7"/>
                    </a:cubicBezTo>
                    <a:cubicBezTo>
                      <a:pt x="2" y="7"/>
                      <a:pt x="3" y="7"/>
                      <a:pt x="3" y="7"/>
                    </a:cubicBezTo>
                    <a:cubicBezTo>
                      <a:pt x="3" y="10"/>
                      <a:pt x="3" y="10"/>
                      <a:pt x="3" y="10"/>
                    </a:cubicBezTo>
                    <a:cubicBezTo>
                      <a:pt x="2" y="10"/>
                      <a:pt x="2" y="10"/>
                      <a:pt x="2" y="10"/>
                    </a:cubicBezTo>
                    <a:cubicBezTo>
                      <a:pt x="1" y="10"/>
                      <a:pt x="1" y="9"/>
                      <a:pt x="1" y="9"/>
                    </a:cubicBezTo>
                    <a:cubicBezTo>
                      <a:pt x="1" y="9"/>
                      <a:pt x="1" y="9"/>
                      <a:pt x="1" y="10"/>
                    </a:cubicBezTo>
                    <a:cubicBezTo>
                      <a:pt x="1" y="10"/>
                      <a:pt x="1" y="10"/>
                      <a:pt x="1" y="10"/>
                    </a:cubicBezTo>
                    <a:cubicBezTo>
                      <a:pt x="0" y="10"/>
                      <a:pt x="0" y="10"/>
                      <a:pt x="0" y="11"/>
                    </a:cubicBezTo>
                    <a:cubicBezTo>
                      <a:pt x="0" y="11"/>
                      <a:pt x="0" y="11"/>
                      <a:pt x="0" y="11"/>
                    </a:cubicBezTo>
                    <a:cubicBezTo>
                      <a:pt x="1" y="11"/>
                      <a:pt x="1" y="11"/>
                      <a:pt x="2" y="11"/>
                    </a:cubicBezTo>
                    <a:cubicBezTo>
                      <a:pt x="2" y="11"/>
                      <a:pt x="2" y="11"/>
                      <a:pt x="3" y="11"/>
                    </a:cubicBezTo>
                    <a:cubicBezTo>
                      <a:pt x="3" y="13"/>
                      <a:pt x="3" y="13"/>
                      <a:pt x="3" y="13"/>
                    </a:cubicBezTo>
                    <a:cubicBezTo>
                      <a:pt x="3" y="13"/>
                      <a:pt x="3" y="13"/>
                      <a:pt x="3" y="13"/>
                    </a:cubicBezTo>
                    <a:cubicBezTo>
                      <a:pt x="3" y="13"/>
                      <a:pt x="4" y="13"/>
                      <a:pt x="4" y="13"/>
                    </a:cubicBezTo>
                    <a:cubicBezTo>
                      <a:pt x="4" y="11"/>
                      <a:pt x="4" y="11"/>
                      <a:pt x="4" y="11"/>
                    </a:cubicBezTo>
                    <a:cubicBezTo>
                      <a:pt x="4" y="11"/>
                      <a:pt x="4" y="11"/>
                      <a:pt x="4" y="11"/>
                    </a:cubicBezTo>
                    <a:cubicBezTo>
                      <a:pt x="4" y="13"/>
                      <a:pt x="4" y="13"/>
                      <a:pt x="4" y="13"/>
                    </a:cubicBezTo>
                    <a:cubicBezTo>
                      <a:pt x="4" y="13"/>
                      <a:pt x="5" y="13"/>
                      <a:pt x="5" y="13"/>
                    </a:cubicBezTo>
                    <a:cubicBezTo>
                      <a:pt x="5" y="13"/>
                      <a:pt x="5" y="13"/>
                      <a:pt x="5" y="13"/>
                    </a:cubicBezTo>
                    <a:cubicBezTo>
                      <a:pt x="5" y="11"/>
                      <a:pt x="5" y="11"/>
                      <a:pt x="5" y="11"/>
                    </a:cubicBezTo>
                    <a:cubicBezTo>
                      <a:pt x="6" y="11"/>
                      <a:pt x="6" y="11"/>
                      <a:pt x="6" y="11"/>
                    </a:cubicBezTo>
                    <a:cubicBezTo>
                      <a:pt x="6" y="11"/>
                      <a:pt x="7" y="10"/>
                      <a:pt x="7" y="10"/>
                    </a:cubicBezTo>
                    <a:cubicBezTo>
                      <a:pt x="7" y="10"/>
                      <a:pt x="7" y="9"/>
                      <a:pt x="7" y="9"/>
                    </a:cubicBezTo>
                    <a:cubicBezTo>
                      <a:pt x="7" y="8"/>
                      <a:pt x="7" y="7"/>
                      <a:pt x="6" y="7"/>
                    </a:cubicBezTo>
                    <a:cubicBezTo>
                      <a:pt x="6" y="6"/>
                      <a:pt x="6" y="6"/>
                      <a:pt x="5" y="6"/>
                    </a:cubicBezTo>
                    <a:close/>
                    <a:moveTo>
                      <a:pt x="4" y="10"/>
                    </a:moveTo>
                    <a:cubicBezTo>
                      <a:pt x="4" y="10"/>
                      <a:pt x="4" y="10"/>
                      <a:pt x="4" y="10"/>
                    </a:cubicBezTo>
                    <a:cubicBezTo>
                      <a:pt x="3" y="7"/>
                      <a:pt x="3" y="7"/>
                      <a:pt x="3" y="7"/>
                    </a:cubicBezTo>
                    <a:cubicBezTo>
                      <a:pt x="4" y="7"/>
                      <a:pt x="4" y="7"/>
                      <a:pt x="4" y="7"/>
                    </a:cubicBezTo>
                    <a:lnTo>
                      <a:pt x="4" y="10"/>
                    </a:lnTo>
                    <a:close/>
                    <a:moveTo>
                      <a:pt x="4" y="5"/>
                    </a:moveTo>
                    <a:cubicBezTo>
                      <a:pt x="4" y="5"/>
                      <a:pt x="4" y="5"/>
                      <a:pt x="3" y="5"/>
                    </a:cubicBezTo>
                    <a:cubicBezTo>
                      <a:pt x="3" y="3"/>
                      <a:pt x="3" y="3"/>
                      <a:pt x="3" y="3"/>
                    </a:cubicBezTo>
                    <a:cubicBezTo>
                      <a:pt x="4"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06"/>
              <p:cNvSpPr>
                <a:spLocks noEditPoints="1"/>
              </p:cNvSpPr>
              <p:nvPr/>
            </p:nvSpPr>
            <p:spPr bwMode="auto">
              <a:xfrm>
                <a:off x="3923" y="1416"/>
                <a:ext cx="26" cy="24"/>
              </a:xfrm>
              <a:custGeom>
                <a:avLst/>
                <a:gdLst>
                  <a:gd name="T0" fmla="*/ 10 w 11"/>
                  <a:gd name="T1" fmla="*/ 6 h 10"/>
                  <a:gd name="T2" fmla="*/ 9 w 11"/>
                  <a:gd name="T3" fmla="*/ 5 h 10"/>
                  <a:gd name="T4" fmla="*/ 9 w 11"/>
                  <a:gd name="T5" fmla="*/ 5 h 10"/>
                  <a:gd name="T6" fmla="*/ 10 w 11"/>
                  <a:gd name="T7" fmla="*/ 4 h 10"/>
                  <a:gd name="T8" fmla="*/ 10 w 11"/>
                  <a:gd name="T9" fmla="*/ 3 h 10"/>
                  <a:gd name="T10" fmla="*/ 10 w 11"/>
                  <a:gd name="T11" fmla="*/ 2 h 10"/>
                  <a:gd name="T12" fmla="*/ 9 w 11"/>
                  <a:gd name="T13" fmla="*/ 2 h 10"/>
                  <a:gd name="T14" fmla="*/ 8 w 11"/>
                  <a:gd name="T15" fmla="*/ 2 h 10"/>
                  <a:gd name="T16" fmla="*/ 8 w 11"/>
                  <a:gd name="T17" fmla="*/ 2 h 10"/>
                  <a:gd name="T18" fmla="*/ 8 w 11"/>
                  <a:gd name="T19" fmla="*/ 1 h 10"/>
                  <a:gd name="T20" fmla="*/ 8 w 11"/>
                  <a:gd name="T21" fmla="*/ 0 h 10"/>
                  <a:gd name="T22" fmla="*/ 7 w 11"/>
                  <a:gd name="T23" fmla="*/ 0 h 10"/>
                  <a:gd name="T24" fmla="*/ 6 w 11"/>
                  <a:gd name="T25" fmla="*/ 0 h 10"/>
                  <a:gd name="T26" fmla="*/ 6 w 11"/>
                  <a:gd name="T27" fmla="*/ 1 h 10"/>
                  <a:gd name="T28" fmla="*/ 5 w 11"/>
                  <a:gd name="T29" fmla="*/ 1 h 10"/>
                  <a:gd name="T30" fmla="*/ 5 w 11"/>
                  <a:gd name="T31" fmla="*/ 0 h 10"/>
                  <a:gd name="T32" fmla="*/ 4 w 11"/>
                  <a:gd name="T33" fmla="*/ 0 h 10"/>
                  <a:gd name="T34" fmla="*/ 3 w 11"/>
                  <a:gd name="T35" fmla="*/ 0 h 10"/>
                  <a:gd name="T36" fmla="*/ 2 w 11"/>
                  <a:gd name="T37" fmla="*/ 1 h 10"/>
                  <a:gd name="T38" fmla="*/ 3 w 11"/>
                  <a:gd name="T39" fmla="*/ 2 h 10"/>
                  <a:gd name="T40" fmla="*/ 2 w 11"/>
                  <a:gd name="T41" fmla="*/ 2 h 10"/>
                  <a:gd name="T42" fmla="*/ 2 w 11"/>
                  <a:gd name="T43" fmla="*/ 2 h 10"/>
                  <a:gd name="T44" fmla="*/ 1 w 11"/>
                  <a:gd name="T45" fmla="*/ 3 h 10"/>
                  <a:gd name="T46" fmla="*/ 0 w 11"/>
                  <a:gd name="T47" fmla="*/ 3 h 10"/>
                  <a:gd name="T48" fmla="*/ 1 w 11"/>
                  <a:gd name="T49" fmla="*/ 4 h 10"/>
                  <a:gd name="T50" fmla="*/ 1 w 11"/>
                  <a:gd name="T51" fmla="*/ 5 h 10"/>
                  <a:gd name="T52" fmla="*/ 1 w 11"/>
                  <a:gd name="T53" fmla="*/ 5 h 10"/>
                  <a:gd name="T54" fmla="*/ 1 w 11"/>
                  <a:gd name="T55" fmla="*/ 6 h 10"/>
                  <a:gd name="T56" fmla="*/ 0 w 11"/>
                  <a:gd name="T57" fmla="*/ 7 h 10"/>
                  <a:gd name="T58" fmla="*/ 1 w 11"/>
                  <a:gd name="T59" fmla="*/ 7 h 10"/>
                  <a:gd name="T60" fmla="*/ 2 w 11"/>
                  <a:gd name="T61" fmla="*/ 8 h 10"/>
                  <a:gd name="T62" fmla="*/ 2 w 11"/>
                  <a:gd name="T63" fmla="*/ 8 h 10"/>
                  <a:gd name="T64" fmla="*/ 3 w 11"/>
                  <a:gd name="T65" fmla="*/ 8 h 10"/>
                  <a:gd name="T66" fmla="*/ 3 w 11"/>
                  <a:gd name="T67" fmla="*/ 9 h 10"/>
                  <a:gd name="T68" fmla="*/ 3 w 11"/>
                  <a:gd name="T69" fmla="*/ 10 h 10"/>
                  <a:gd name="T70" fmla="*/ 4 w 11"/>
                  <a:gd name="T71" fmla="*/ 10 h 10"/>
                  <a:gd name="T72" fmla="*/ 5 w 11"/>
                  <a:gd name="T73" fmla="*/ 10 h 10"/>
                  <a:gd name="T74" fmla="*/ 5 w 11"/>
                  <a:gd name="T75" fmla="*/ 9 h 10"/>
                  <a:gd name="T76" fmla="*/ 6 w 11"/>
                  <a:gd name="T77" fmla="*/ 9 h 10"/>
                  <a:gd name="T78" fmla="*/ 6 w 11"/>
                  <a:gd name="T79" fmla="*/ 10 h 10"/>
                  <a:gd name="T80" fmla="*/ 7 w 11"/>
                  <a:gd name="T81" fmla="*/ 10 h 10"/>
                  <a:gd name="T82" fmla="*/ 8 w 11"/>
                  <a:gd name="T83" fmla="*/ 10 h 10"/>
                  <a:gd name="T84" fmla="*/ 8 w 11"/>
                  <a:gd name="T85" fmla="*/ 9 h 10"/>
                  <a:gd name="T86" fmla="*/ 8 w 11"/>
                  <a:gd name="T87" fmla="*/ 8 h 10"/>
                  <a:gd name="T88" fmla="*/ 8 w 11"/>
                  <a:gd name="T89" fmla="*/ 7 h 10"/>
                  <a:gd name="T90" fmla="*/ 9 w 11"/>
                  <a:gd name="T91" fmla="*/ 8 h 10"/>
                  <a:gd name="T92" fmla="*/ 10 w 11"/>
                  <a:gd name="T93" fmla="*/ 7 h 10"/>
                  <a:gd name="T94" fmla="*/ 10 w 11"/>
                  <a:gd name="T95" fmla="*/ 7 h 10"/>
                  <a:gd name="T96" fmla="*/ 10 w 11"/>
                  <a:gd name="T97" fmla="*/ 6 h 10"/>
                  <a:gd name="T98" fmla="*/ 6 w 11"/>
                  <a:gd name="T99" fmla="*/ 7 h 10"/>
                  <a:gd name="T100" fmla="*/ 3 w 11"/>
                  <a:gd name="T101" fmla="*/ 6 h 10"/>
                  <a:gd name="T102" fmla="*/ 4 w 11"/>
                  <a:gd name="T103" fmla="*/ 3 h 10"/>
                  <a:gd name="T104" fmla="*/ 7 w 11"/>
                  <a:gd name="T105" fmla="*/ 4 h 10"/>
                  <a:gd name="T106" fmla="*/ 6 w 11"/>
                  <a:gd name="T10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0">
                    <a:moveTo>
                      <a:pt x="10" y="6"/>
                    </a:moveTo>
                    <a:cubicBezTo>
                      <a:pt x="9" y="5"/>
                      <a:pt x="9" y="5"/>
                      <a:pt x="9" y="5"/>
                    </a:cubicBezTo>
                    <a:cubicBezTo>
                      <a:pt x="9" y="5"/>
                      <a:pt x="9" y="5"/>
                      <a:pt x="9" y="5"/>
                    </a:cubicBezTo>
                    <a:cubicBezTo>
                      <a:pt x="10" y="4"/>
                      <a:pt x="10" y="4"/>
                      <a:pt x="10" y="4"/>
                    </a:cubicBezTo>
                    <a:cubicBezTo>
                      <a:pt x="10" y="4"/>
                      <a:pt x="10" y="4"/>
                      <a:pt x="10" y="3"/>
                    </a:cubicBezTo>
                    <a:cubicBezTo>
                      <a:pt x="10" y="2"/>
                      <a:pt x="10" y="2"/>
                      <a:pt x="10" y="2"/>
                    </a:cubicBezTo>
                    <a:cubicBezTo>
                      <a:pt x="10" y="2"/>
                      <a:pt x="9" y="2"/>
                      <a:pt x="9" y="2"/>
                    </a:cubicBezTo>
                    <a:cubicBezTo>
                      <a:pt x="8" y="2"/>
                      <a:pt x="8" y="2"/>
                      <a:pt x="8" y="2"/>
                    </a:cubicBezTo>
                    <a:cubicBezTo>
                      <a:pt x="8" y="2"/>
                      <a:pt x="8" y="2"/>
                      <a:pt x="8" y="2"/>
                    </a:cubicBezTo>
                    <a:cubicBezTo>
                      <a:pt x="8" y="1"/>
                      <a:pt x="8" y="1"/>
                      <a:pt x="8" y="1"/>
                    </a:cubicBezTo>
                    <a:cubicBezTo>
                      <a:pt x="8" y="1"/>
                      <a:pt x="8" y="0"/>
                      <a:pt x="8" y="0"/>
                    </a:cubicBezTo>
                    <a:cubicBezTo>
                      <a:pt x="7" y="0"/>
                      <a:pt x="7" y="0"/>
                      <a:pt x="7" y="0"/>
                    </a:cubicBezTo>
                    <a:cubicBezTo>
                      <a:pt x="6"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2" y="2"/>
                      <a:pt x="2" y="2"/>
                      <a:pt x="2" y="2"/>
                    </a:cubicBezTo>
                    <a:cubicBezTo>
                      <a:pt x="1" y="2"/>
                      <a:pt x="1" y="2"/>
                      <a:pt x="1" y="3"/>
                    </a:cubicBezTo>
                    <a:cubicBezTo>
                      <a:pt x="0" y="3"/>
                      <a:pt x="0" y="3"/>
                      <a:pt x="0" y="3"/>
                    </a:cubicBezTo>
                    <a:cubicBezTo>
                      <a:pt x="0" y="4"/>
                      <a:pt x="0" y="4"/>
                      <a:pt x="1" y="4"/>
                    </a:cubicBezTo>
                    <a:cubicBezTo>
                      <a:pt x="1" y="5"/>
                      <a:pt x="1" y="5"/>
                      <a:pt x="1" y="5"/>
                    </a:cubicBezTo>
                    <a:cubicBezTo>
                      <a:pt x="1" y="5"/>
                      <a:pt x="1" y="5"/>
                      <a:pt x="1" y="5"/>
                    </a:cubicBezTo>
                    <a:cubicBezTo>
                      <a:pt x="1" y="6"/>
                      <a:pt x="1" y="6"/>
                      <a:pt x="1" y="6"/>
                    </a:cubicBezTo>
                    <a:cubicBezTo>
                      <a:pt x="0" y="6"/>
                      <a:pt x="0" y="6"/>
                      <a:pt x="0" y="7"/>
                    </a:cubicBezTo>
                    <a:cubicBezTo>
                      <a:pt x="1" y="7"/>
                      <a:pt x="1" y="7"/>
                      <a:pt x="1" y="7"/>
                    </a:cubicBezTo>
                    <a:cubicBezTo>
                      <a:pt x="1" y="8"/>
                      <a:pt x="1" y="8"/>
                      <a:pt x="2" y="8"/>
                    </a:cubicBezTo>
                    <a:cubicBezTo>
                      <a:pt x="2" y="8"/>
                      <a:pt x="2" y="8"/>
                      <a:pt x="2" y="8"/>
                    </a:cubicBezTo>
                    <a:cubicBezTo>
                      <a:pt x="2" y="8"/>
                      <a:pt x="3" y="8"/>
                      <a:pt x="3" y="8"/>
                    </a:cubicBezTo>
                    <a:cubicBezTo>
                      <a:pt x="3" y="9"/>
                      <a:pt x="3" y="9"/>
                      <a:pt x="3" y="9"/>
                    </a:cubicBezTo>
                    <a:cubicBezTo>
                      <a:pt x="2" y="9"/>
                      <a:pt x="3" y="10"/>
                      <a:pt x="3" y="10"/>
                    </a:cubicBezTo>
                    <a:cubicBezTo>
                      <a:pt x="4" y="10"/>
                      <a:pt x="4" y="10"/>
                      <a:pt x="4" y="10"/>
                    </a:cubicBezTo>
                    <a:cubicBezTo>
                      <a:pt x="4" y="10"/>
                      <a:pt x="5" y="10"/>
                      <a:pt x="5" y="10"/>
                    </a:cubicBezTo>
                    <a:cubicBezTo>
                      <a:pt x="5" y="9"/>
                      <a:pt x="5" y="9"/>
                      <a:pt x="5" y="9"/>
                    </a:cubicBezTo>
                    <a:cubicBezTo>
                      <a:pt x="5" y="9"/>
                      <a:pt x="6" y="9"/>
                      <a:pt x="6" y="9"/>
                    </a:cubicBezTo>
                    <a:cubicBezTo>
                      <a:pt x="6" y="10"/>
                      <a:pt x="6" y="10"/>
                      <a:pt x="6" y="10"/>
                    </a:cubicBezTo>
                    <a:cubicBezTo>
                      <a:pt x="6" y="10"/>
                      <a:pt x="7" y="10"/>
                      <a:pt x="7" y="10"/>
                    </a:cubicBezTo>
                    <a:cubicBezTo>
                      <a:pt x="8" y="10"/>
                      <a:pt x="8" y="10"/>
                      <a:pt x="8" y="10"/>
                    </a:cubicBezTo>
                    <a:cubicBezTo>
                      <a:pt x="8" y="9"/>
                      <a:pt x="8" y="9"/>
                      <a:pt x="8" y="9"/>
                    </a:cubicBezTo>
                    <a:cubicBezTo>
                      <a:pt x="8" y="8"/>
                      <a:pt x="8" y="8"/>
                      <a:pt x="8" y="8"/>
                    </a:cubicBezTo>
                    <a:cubicBezTo>
                      <a:pt x="8" y="8"/>
                      <a:pt x="8" y="8"/>
                      <a:pt x="8" y="7"/>
                    </a:cubicBezTo>
                    <a:cubicBezTo>
                      <a:pt x="9" y="8"/>
                      <a:pt x="9" y="8"/>
                      <a:pt x="9" y="8"/>
                    </a:cubicBezTo>
                    <a:cubicBezTo>
                      <a:pt x="10" y="8"/>
                      <a:pt x="10" y="8"/>
                      <a:pt x="10" y="7"/>
                    </a:cubicBezTo>
                    <a:cubicBezTo>
                      <a:pt x="10" y="7"/>
                      <a:pt x="10" y="7"/>
                      <a:pt x="10" y="7"/>
                    </a:cubicBezTo>
                    <a:cubicBezTo>
                      <a:pt x="11" y="6"/>
                      <a:pt x="10" y="6"/>
                      <a:pt x="10" y="6"/>
                    </a:cubicBezTo>
                    <a:close/>
                    <a:moveTo>
                      <a:pt x="6" y="7"/>
                    </a:moveTo>
                    <a:cubicBezTo>
                      <a:pt x="5" y="7"/>
                      <a:pt x="4" y="7"/>
                      <a:pt x="3" y="6"/>
                    </a:cubicBezTo>
                    <a:cubicBezTo>
                      <a:pt x="3" y="5"/>
                      <a:pt x="3" y="4"/>
                      <a:pt x="4" y="3"/>
                    </a:cubicBezTo>
                    <a:cubicBezTo>
                      <a:pt x="5" y="3"/>
                      <a:pt x="7" y="3"/>
                      <a:pt x="7" y="4"/>
                    </a:cubicBezTo>
                    <a:cubicBezTo>
                      <a:pt x="8" y="5"/>
                      <a:pt x="7" y="6"/>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07"/>
              <p:cNvSpPr>
                <a:spLocks noEditPoints="1"/>
              </p:cNvSpPr>
              <p:nvPr/>
            </p:nvSpPr>
            <p:spPr bwMode="auto">
              <a:xfrm>
                <a:off x="3878" y="1468"/>
                <a:ext cx="52" cy="55"/>
              </a:xfrm>
              <a:custGeom>
                <a:avLst/>
                <a:gdLst>
                  <a:gd name="T0" fmla="*/ 21 w 22"/>
                  <a:gd name="T1" fmla="*/ 13 h 23"/>
                  <a:gd name="T2" fmla="*/ 20 w 22"/>
                  <a:gd name="T3" fmla="*/ 12 h 23"/>
                  <a:gd name="T4" fmla="*/ 20 w 22"/>
                  <a:gd name="T5" fmla="*/ 11 h 23"/>
                  <a:gd name="T6" fmla="*/ 21 w 22"/>
                  <a:gd name="T7" fmla="*/ 10 h 23"/>
                  <a:gd name="T8" fmla="*/ 22 w 22"/>
                  <a:gd name="T9" fmla="*/ 8 h 23"/>
                  <a:gd name="T10" fmla="*/ 21 w 22"/>
                  <a:gd name="T11" fmla="*/ 6 h 23"/>
                  <a:gd name="T12" fmla="*/ 19 w 22"/>
                  <a:gd name="T13" fmla="*/ 5 h 23"/>
                  <a:gd name="T14" fmla="*/ 18 w 22"/>
                  <a:gd name="T15" fmla="*/ 6 h 23"/>
                  <a:gd name="T16" fmla="*/ 16 w 22"/>
                  <a:gd name="T17" fmla="*/ 5 h 23"/>
                  <a:gd name="T18" fmla="*/ 17 w 22"/>
                  <a:gd name="T19" fmla="*/ 3 h 23"/>
                  <a:gd name="T20" fmla="*/ 16 w 22"/>
                  <a:gd name="T21" fmla="*/ 1 h 23"/>
                  <a:gd name="T22" fmla="*/ 14 w 22"/>
                  <a:gd name="T23" fmla="*/ 1 h 23"/>
                  <a:gd name="T24" fmla="*/ 12 w 22"/>
                  <a:gd name="T25" fmla="*/ 2 h 23"/>
                  <a:gd name="T26" fmla="*/ 12 w 22"/>
                  <a:gd name="T27" fmla="*/ 3 h 23"/>
                  <a:gd name="T28" fmla="*/ 10 w 22"/>
                  <a:gd name="T29" fmla="*/ 3 h 23"/>
                  <a:gd name="T30" fmla="*/ 9 w 22"/>
                  <a:gd name="T31" fmla="*/ 2 h 23"/>
                  <a:gd name="T32" fmla="*/ 7 w 22"/>
                  <a:gd name="T33" fmla="*/ 1 h 23"/>
                  <a:gd name="T34" fmla="*/ 6 w 22"/>
                  <a:gd name="T35" fmla="*/ 2 h 23"/>
                  <a:gd name="T36" fmla="*/ 5 w 22"/>
                  <a:gd name="T37" fmla="*/ 4 h 23"/>
                  <a:gd name="T38" fmla="*/ 5 w 22"/>
                  <a:gd name="T39" fmla="*/ 5 h 23"/>
                  <a:gd name="T40" fmla="*/ 4 w 22"/>
                  <a:gd name="T41" fmla="*/ 6 h 23"/>
                  <a:gd name="T42" fmla="*/ 3 w 22"/>
                  <a:gd name="T43" fmla="*/ 6 h 23"/>
                  <a:gd name="T44" fmla="*/ 1 w 22"/>
                  <a:gd name="T45" fmla="*/ 7 h 23"/>
                  <a:gd name="T46" fmla="*/ 0 w 22"/>
                  <a:gd name="T47" fmla="*/ 8 h 23"/>
                  <a:gd name="T48" fmla="*/ 1 w 22"/>
                  <a:gd name="T49" fmla="*/ 10 h 23"/>
                  <a:gd name="T50" fmla="*/ 2 w 22"/>
                  <a:gd name="T51" fmla="*/ 11 h 23"/>
                  <a:gd name="T52" fmla="*/ 2 w 22"/>
                  <a:gd name="T53" fmla="*/ 13 h 23"/>
                  <a:gd name="T54" fmla="*/ 1 w 22"/>
                  <a:gd name="T55" fmla="*/ 13 h 23"/>
                  <a:gd name="T56" fmla="*/ 0 w 22"/>
                  <a:gd name="T57" fmla="*/ 15 h 23"/>
                  <a:gd name="T58" fmla="*/ 1 w 22"/>
                  <a:gd name="T59" fmla="*/ 17 h 23"/>
                  <a:gd name="T60" fmla="*/ 3 w 22"/>
                  <a:gd name="T61" fmla="*/ 18 h 23"/>
                  <a:gd name="T62" fmla="*/ 4 w 22"/>
                  <a:gd name="T63" fmla="*/ 17 h 23"/>
                  <a:gd name="T64" fmla="*/ 6 w 22"/>
                  <a:gd name="T65" fmla="*/ 19 h 23"/>
                  <a:gd name="T66" fmla="*/ 5 w 22"/>
                  <a:gd name="T67" fmla="*/ 20 h 23"/>
                  <a:gd name="T68" fmla="*/ 6 w 22"/>
                  <a:gd name="T69" fmla="*/ 22 h 23"/>
                  <a:gd name="T70" fmla="*/ 8 w 22"/>
                  <a:gd name="T71" fmla="*/ 23 h 23"/>
                  <a:gd name="T72" fmla="*/ 10 w 22"/>
                  <a:gd name="T73" fmla="*/ 22 h 23"/>
                  <a:gd name="T74" fmla="*/ 10 w 22"/>
                  <a:gd name="T75" fmla="*/ 20 h 23"/>
                  <a:gd name="T76" fmla="*/ 12 w 22"/>
                  <a:gd name="T77" fmla="*/ 20 h 23"/>
                  <a:gd name="T78" fmla="*/ 13 w 22"/>
                  <a:gd name="T79" fmla="*/ 22 h 23"/>
                  <a:gd name="T80" fmla="*/ 15 w 22"/>
                  <a:gd name="T81" fmla="*/ 23 h 23"/>
                  <a:gd name="T82" fmla="*/ 16 w 22"/>
                  <a:gd name="T83" fmla="*/ 22 h 23"/>
                  <a:gd name="T84" fmla="*/ 17 w 22"/>
                  <a:gd name="T85" fmla="*/ 20 h 23"/>
                  <a:gd name="T86" fmla="*/ 17 w 22"/>
                  <a:gd name="T87" fmla="*/ 18 h 23"/>
                  <a:gd name="T88" fmla="*/ 18 w 22"/>
                  <a:gd name="T89" fmla="*/ 17 h 23"/>
                  <a:gd name="T90" fmla="*/ 19 w 22"/>
                  <a:gd name="T91" fmla="*/ 18 h 23"/>
                  <a:gd name="T92" fmla="*/ 21 w 22"/>
                  <a:gd name="T93" fmla="*/ 17 h 23"/>
                  <a:gd name="T94" fmla="*/ 22 w 22"/>
                  <a:gd name="T95" fmla="*/ 15 h 23"/>
                  <a:gd name="T96" fmla="*/ 21 w 22"/>
                  <a:gd name="T97" fmla="*/ 13 h 23"/>
                  <a:gd name="T98" fmla="*/ 13 w 22"/>
                  <a:gd name="T99" fmla="*/ 16 h 23"/>
                  <a:gd name="T100" fmla="*/ 7 w 22"/>
                  <a:gd name="T101" fmla="*/ 14 h 23"/>
                  <a:gd name="T102" fmla="*/ 9 w 22"/>
                  <a:gd name="T103" fmla="*/ 8 h 23"/>
                  <a:gd name="T104" fmla="*/ 15 w 22"/>
                  <a:gd name="T105" fmla="*/ 10 h 23"/>
                  <a:gd name="T106" fmla="*/ 13 w 22"/>
                  <a:gd name="T107"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 h="23">
                    <a:moveTo>
                      <a:pt x="21" y="13"/>
                    </a:moveTo>
                    <a:cubicBezTo>
                      <a:pt x="20" y="12"/>
                      <a:pt x="20" y="12"/>
                      <a:pt x="20" y="12"/>
                    </a:cubicBezTo>
                    <a:cubicBezTo>
                      <a:pt x="20" y="12"/>
                      <a:pt x="20" y="11"/>
                      <a:pt x="20" y="11"/>
                    </a:cubicBezTo>
                    <a:cubicBezTo>
                      <a:pt x="21" y="10"/>
                      <a:pt x="21" y="10"/>
                      <a:pt x="21" y="10"/>
                    </a:cubicBezTo>
                    <a:cubicBezTo>
                      <a:pt x="22" y="10"/>
                      <a:pt x="22" y="9"/>
                      <a:pt x="22" y="8"/>
                    </a:cubicBezTo>
                    <a:cubicBezTo>
                      <a:pt x="21" y="6"/>
                      <a:pt x="21" y="6"/>
                      <a:pt x="21" y="6"/>
                    </a:cubicBezTo>
                    <a:cubicBezTo>
                      <a:pt x="21" y="5"/>
                      <a:pt x="20" y="5"/>
                      <a:pt x="19" y="5"/>
                    </a:cubicBezTo>
                    <a:cubicBezTo>
                      <a:pt x="18" y="6"/>
                      <a:pt x="18" y="6"/>
                      <a:pt x="18" y="6"/>
                    </a:cubicBezTo>
                    <a:cubicBezTo>
                      <a:pt x="17" y="6"/>
                      <a:pt x="17" y="5"/>
                      <a:pt x="16" y="5"/>
                    </a:cubicBezTo>
                    <a:cubicBezTo>
                      <a:pt x="17" y="3"/>
                      <a:pt x="17" y="3"/>
                      <a:pt x="17" y="3"/>
                    </a:cubicBezTo>
                    <a:cubicBezTo>
                      <a:pt x="17" y="3"/>
                      <a:pt x="17" y="2"/>
                      <a:pt x="16" y="1"/>
                    </a:cubicBezTo>
                    <a:cubicBezTo>
                      <a:pt x="14" y="1"/>
                      <a:pt x="14" y="1"/>
                      <a:pt x="14" y="1"/>
                    </a:cubicBezTo>
                    <a:cubicBezTo>
                      <a:pt x="14" y="0"/>
                      <a:pt x="13" y="1"/>
                      <a:pt x="12" y="2"/>
                    </a:cubicBezTo>
                    <a:cubicBezTo>
                      <a:pt x="12" y="3"/>
                      <a:pt x="12" y="3"/>
                      <a:pt x="12" y="3"/>
                    </a:cubicBezTo>
                    <a:cubicBezTo>
                      <a:pt x="11" y="3"/>
                      <a:pt x="11" y="3"/>
                      <a:pt x="10" y="3"/>
                    </a:cubicBezTo>
                    <a:cubicBezTo>
                      <a:pt x="9" y="2"/>
                      <a:pt x="9" y="2"/>
                      <a:pt x="9" y="2"/>
                    </a:cubicBezTo>
                    <a:cubicBezTo>
                      <a:pt x="9" y="1"/>
                      <a:pt x="8" y="0"/>
                      <a:pt x="7" y="1"/>
                    </a:cubicBezTo>
                    <a:cubicBezTo>
                      <a:pt x="6" y="2"/>
                      <a:pt x="6" y="2"/>
                      <a:pt x="6" y="2"/>
                    </a:cubicBezTo>
                    <a:cubicBezTo>
                      <a:pt x="5" y="2"/>
                      <a:pt x="4" y="3"/>
                      <a:pt x="5" y="4"/>
                    </a:cubicBezTo>
                    <a:cubicBezTo>
                      <a:pt x="5" y="5"/>
                      <a:pt x="5" y="5"/>
                      <a:pt x="5" y="5"/>
                    </a:cubicBezTo>
                    <a:cubicBezTo>
                      <a:pt x="5" y="5"/>
                      <a:pt x="5" y="6"/>
                      <a:pt x="4" y="6"/>
                    </a:cubicBezTo>
                    <a:cubicBezTo>
                      <a:pt x="3" y="6"/>
                      <a:pt x="3" y="6"/>
                      <a:pt x="3" y="6"/>
                    </a:cubicBezTo>
                    <a:cubicBezTo>
                      <a:pt x="2" y="5"/>
                      <a:pt x="1" y="6"/>
                      <a:pt x="1" y="7"/>
                    </a:cubicBezTo>
                    <a:cubicBezTo>
                      <a:pt x="0" y="8"/>
                      <a:pt x="0" y="8"/>
                      <a:pt x="0" y="8"/>
                    </a:cubicBezTo>
                    <a:cubicBezTo>
                      <a:pt x="0" y="9"/>
                      <a:pt x="0" y="10"/>
                      <a:pt x="1" y="10"/>
                    </a:cubicBezTo>
                    <a:cubicBezTo>
                      <a:pt x="2" y="11"/>
                      <a:pt x="2" y="11"/>
                      <a:pt x="2" y="11"/>
                    </a:cubicBezTo>
                    <a:cubicBezTo>
                      <a:pt x="2" y="12"/>
                      <a:pt x="2" y="12"/>
                      <a:pt x="2" y="13"/>
                    </a:cubicBezTo>
                    <a:cubicBezTo>
                      <a:pt x="1" y="13"/>
                      <a:pt x="1" y="13"/>
                      <a:pt x="1" y="13"/>
                    </a:cubicBezTo>
                    <a:cubicBezTo>
                      <a:pt x="0" y="14"/>
                      <a:pt x="0" y="15"/>
                      <a:pt x="0" y="15"/>
                    </a:cubicBezTo>
                    <a:cubicBezTo>
                      <a:pt x="1" y="17"/>
                      <a:pt x="1" y="17"/>
                      <a:pt x="1" y="17"/>
                    </a:cubicBezTo>
                    <a:cubicBezTo>
                      <a:pt x="1" y="18"/>
                      <a:pt x="2" y="18"/>
                      <a:pt x="3" y="18"/>
                    </a:cubicBezTo>
                    <a:cubicBezTo>
                      <a:pt x="4" y="17"/>
                      <a:pt x="4" y="17"/>
                      <a:pt x="4" y="17"/>
                    </a:cubicBezTo>
                    <a:cubicBezTo>
                      <a:pt x="5" y="18"/>
                      <a:pt x="5" y="18"/>
                      <a:pt x="6" y="19"/>
                    </a:cubicBezTo>
                    <a:cubicBezTo>
                      <a:pt x="5" y="20"/>
                      <a:pt x="5" y="20"/>
                      <a:pt x="5" y="20"/>
                    </a:cubicBezTo>
                    <a:cubicBezTo>
                      <a:pt x="5" y="21"/>
                      <a:pt x="5" y="22"/>
                      <a:pt x="6" y="22"/>
                    </a:cubicBezTo>
                    <a:cubicBezTo>
                      <a:pt x="8" y="23"/>
                      <a:pt x="8" y="23"/>
                      <a:pt x="8" y="23"/>
                    </a:cubicBezTo>
                    <a:cubicBezTo>
                      <a:pt x="9" y="23"/>
                      <a:pt x="9" y="23"/>
                      <a:pt x="10" y="22"/>
                    </a:cubicBezTo>
                    <a:cubicBezTo>
                      <a:pt x="10" y="20"/>
                      <a:pt x="10" y="20"/>
                      <a:pt x="10" y="20"/>
                    </a:cubicBezTo>
                    <a:cubicBezTo>
                      <a:pt x="11" y="20"/>
                      <a:pt x="12" y="20"/>
                      <a:pt x="12" y="20"/>
                    </a:cubicBezTo>
                    <a:cubicBezTo>
                      <a:pt x="13" y="22"/>
                      <a:pt x="13" y="22"/>
                      <a:pt x="13" y="22"/>
                    </a:cubicBezTo>
                    <a:cubicBezTo>
                      <a:pt x="13" y="23"/>
                      <a:pt x="14" y="23"/>
                      <a:pt x="15" y="23"/>
                    </a:cubicBezTo>
                    <a:cubicBezTo>
                      <a:pt x="16" y="22"/>
                      <a:pt x="16" y="22"/>
                      <a:pt x="16" y="22"/>
                    </a:cubicBezTo>
                    <a:cubicBezTo>
                      <a:pt x="17" y="21"/>
                      <a:pt x="18" y="21"/>
                      <a:pt x="17" y="20"/>
                    </a:cubicBezTo>
                    <a:cubicBezTo>
                      <a:pt x="17" y="18"/>
                      <a:pt x="17" y="18"/>
                      <a:pt x="17" y="18"/>
                    </a:cubicBezTo>
                    <a:cubicBezTo>
                      <a:pt x="17" y="18"/>
                      <a:pt x="17" y="17"/>
                      <a:pt x="18" y="17"/>
                    </a:cubicBezTo>
                    <a:cubicBezTo>
                      <a:pt x="19" y="18"/>
                      <a:pt x="19" y="18"/>
                      <a:pt x="19" y="18"/>
                    </a:cubicBezTo>
                    <a:cubicBezTo>
                      <a:pt x="20" y="18"/>
                      <a:pt x="21" y="18"/>
                      <a:pt x="21" y="17"/>
                    </a:cubicBezTo>
                    <a:cubicBezTo>
                      <a:pt x="22" y="15"/>
                      <a:pt x="22" y="15"/>
                      <a:pt x="22" y="15"/>
                    </a:cubicBezTo>
                    <a:cubicBezTo>
                      <a:pt x="22" y="14"/>
                      <a:pt x="22" y="13"/>
                      <a:pt x="21" y="13"/>
                    </a:cubicBezTo>
                    <a:close/>
                    <a:moveTo>
                      <a:pt x="13" y="16"/>
                    </a:moveTo>
                    <a:cubicBezTo>
                      <a:pt x="10" y="17"/>
                      <a:pt x="8" y="16"/>
                      <a:pt x="7" y="14"/>
                    </a:cubicBezTo>
                    <a:cubicBezTo>
                      <a:pt x="6" y="11"/>
                      <a:pt x="7" y="9"/>
                      <a:pt x="9" y="8"/>
                    </a:cubicBezTo>
                    <a:cubicBezTo>
                      <a:pt x="11" y="7"/>
                      <a:pt x="14" y="8"/>
                      <a:pt x="15" y="10"/>
                    </a:cubicBezTo>
                    <a:cubicBezTo>
                      <a:pt x="16" y="12"/>
                      <a:pt x="15" y="15"/>
                      <a:pt x="1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08"/>
              <p:cNvSpPr>
                <a:spLocks noEditPoints="1"/>
              </p:cNvSpPr>
              <p:nvPr/>
            </p:nvSpPr>
            <p:spPr bwMode="auto">
              <a:xfrm>
                <a:off x="4165" y="2016"/>
                <a:ext cx="68" cy="69"/>
              </a:xfrm>
              <a:custGeom>
                <a:avLst/>
                <a:gdLst>
                  <a:gd name="T0" fmla="*/ 28 w 29"/>
                  <a:gd name="T1" fmla="*/ 16 h 29"/>
                  <a:gd name="T2" fmla="*/ 26 w 29"/>
                  <a:gd name="T3" fmla="*/ 15 h 29"/>
                  <a:gd name="T4" fmla="*/ 26 w 29"/>
                  <a:gd name="T5" fmla="*/ 13 h 29"/>
                  <a:gd name="T6" fmla="*/ 28 w 29"/>
                  <a:gd name="T7" fmla="*/ 12 h 29"/>
                  <a:gd name="T8" fmla="*/ 29 w 29"/>
                  <a:gd name="T9" fmla="*/ 10 h 29"/>
                  <a:gd name="T10" fmla="*/ 28 w 29"/>
                  <a:gd name="T11" fmla="*/ 7 h 29"/>
                  <a:gd name="T12" fmla="*/ 25 w 29"/>
                  <a:gd name="T13" fmla="*/ 6 h 29"/>
                  <a:gd name="T14" fmla="*/ 23 w 29"/>
                  <a:gd name="T15" fmla="*/ 7 h 29"/>
                  <a:gd name="T16" fmla="*/ 22 w 29"/>
                  <a:gd name="T17" fmla="*/ 6 h 29"/>
                  <a:gd name="T18" fmla="*/ 22 w 29"/>
                  <a:gd name="T19" fmla="*/ 4 h 29"/>
                  <a:gd name="T20" fmla="*/ 21 w 29"/>
                  <a:gd name="T21" fmla="*/ 1 h 29"/>
                  <a:gd name="T22" fmla="*/ 19 w 29"/>
                  <a:gd name="T23" fmla="*/ 0 h 29"/>
                  <a:gd name="T24" fmla="*/ 16 w 29"/>
                  <a:gd name="T25" fmla="*/ 1 h 29"/>
                  <a:gd name="T26" fmla="*/ 16 w 29"/>
                  <a:gd name="T27" fmla="*/ 3 h 29"/>
                  <a:gd name="T28" fmla="*/ 13 w 29"/>
                  <a:gd name="T29" fmla="*/ 3 h 29"/>
                  <a:gd name="T30" fmla="*/ 13 w 29"/>
                  <a:gd name="T31" fmla="*/ 1 h 29"/>
                  <a:gd name="T32" fmla="*/ 10 w 29"/>
                  <a:gd name="T33" fmla="*/ 0 h 29"/>
                  <a:gd name="T34" fmla="*/ 8 w 29"/>
                  <a:gd name="T35" fmla="*/ 1 h 29"/>
                  <a:gd name="T36" fmla="*/ 7 w 29"/>
                  <a:gd name="T37" fmla="*/ 4 h 29"/>
                  <a:gd name="T38" fmla="*/ 7 w 29"/>
                  <a:gd name="T39" fmla="*/ 6 h 29"/>
                  <a:gd name="T40" fmla="*/ 6 w 29"/>
                  <a:gd name="T41" fmla="*/ 7 h 29"/>
                  <a:gd name="T42" fmla="*/ 4 w 29"/>
                  <a:gd name="T43" fmla="*/ 7 h 29"/>
                  <a:gd name="T44" fmla="*/ 1 w 29"/>
                  <a:gd name="T45" fmla="*/ 8 h 29"/>
                  <a:gd name="T46" fmla="*/ 1 w 29"/>
                  <a:gd name="T47" fmla="*/ 10 h 29"/>
                  <a:gd name="T48" fmla="*/ 2 w 29"/>
                  <a:gd name="T49" fmla="*/ 13 h 29"/>
                  <a:gd name="T50" fmla="*/ 3 w 29"/>
                  <a:gd name="T51" fmla="*/ 13 h 29"/>
                  <a:gd name="T52" fmla="*/ 3 w 29"/>
                  <a:gd name="T53" fmla="*/ 16 h 29"/>
                  <a:gd name="T54" fmla="*/ 2 w 29"/>
                  <a:gd name="T55" fmla="*/ 16 h 29"/>
                  <a:gd name="T56" fmla="*/ 1 w 29"/>
                  <a:gd name="T57" fmla="*/ 19 h 29"/>
                  <a:gd name="T58" fmla="*/ 2 w 29"/>
                  <a:gd name="T59" fmla="*/ 21 h 29"/>
                  <a:gd name="T60" fmla="*/ 4 w 29"/>
                  <a:gd name="T61" fmla="*/ 22 h 29"/>
                  <a:gd name="T62" fmla="*/ 6 w 29"/>
                  <a:gd name="T63" fmla="*/ 22 h 29"/>
                  <a:gd name="T64" fmla="*/ 8 w 29"/>
                  <a:gd name="T65" fmla="*/ 23 h 29"/>
                  <a:gd name="T66" fmla="*/ 7 w 29"/>
                  <a:gd name="T67" fmla="*/ 25 h 29"/>
                  <a:gd name="T68" fmla="*/ 8 w 29"/>
                  <a:gd name="T69" fmla="*/ 28 h 29"/>
                  <a:gd name="T70" fmla="*/ 10 w 29"/>
                  <a:gd name="T71" fmla="*/ 28 h 29"/>
                  <a:gd name="T72" fmla="*/ 13 w 29"/>
                  <a:gd name="T73" fmla="*/ 27 h 29"/>
                  <a:gd name="T74" fmla="*/ 14 w 29"/>
                  <a:gd name="T75" fmla="*/ 26 h 29"/>
                  <a:gd name="T76" fmla="*/ 16 w 29"/>
                  <a:gd name="T77" fmla="*/ 25 h 29"/>
                  <a:gd name="T78" fmla="*/ 17 w 29"/>
                  <a:gd name="T79" fmla="*/ 27 h 29"/>
                  <a:gd name="T80" fmla="*/ 20 w 29"/>
                  <a:gd name="T81" fmla="*/ 28 h 29"/>
                  <a:gd name="T82" fmla="*/ 22 w 29"/>
                  <a:gd name="T83" fmla="*/ 27 h 29"/>
                  <a:gd name="T84" fmla="*/ 23 w 29"/>
                  <a:gd name="T85" fmla="*/ 25 h 29"/>
                  <a:gd name="T86" fmla="*/ 22 w 29"/>
                  <a:gd name="T87" fmla="*/ 23 h 29"/>
                  <a:gd name="T88" fmla="*/ 23 w 29"/>
                  <a:gd name="T89" fmla="*/ 21 h 29"/>
                  <a:gd name="T90" fmla="*/ 25 w 29"/>
                  <a:gd name="T91" fmla="*/ 22 h 29"/>
                  <a:gd name="T92" fmla="*/ 28 w 29"/>
                  <a:gd name="T93" fmla="*/ 21 h 29"/>
                  <a:gd name="T94" fmla="*/ 29 w 29"/>
                  <a:gd name="T95" fmla="*/ 19 h 29"/>
                  <a:gd name="T96" fmla="*/ 28 w 29"/>
                  <a:gd name="T97" fmla="*/ 16 h 29"/>
                  <a:gd name="T98" fmla="*/ 17 w 29"/>
                  <a:gd name="T99" fmla="*/ 20 h 29"/>
                  <a:gd name="T100" fmla="*/ 9 w 29"/>
                  <a:gd name="T101" fmla="*/ 17 h 29"/>
                  <a:gd name="T102" fmla="*/ 12 w 29"/>
                  <a:gd name="T103" fmla="*/ 9 h 29"/>
                  <a:gd name="T104" fmla="*/ 20 w 29"/>
                  <a:gd name="T105" fmla="*/ 12 h 29"/>
                  <a:gd name="T106" fmla="*/ 17 w 29"/>
                  <a:gd name="T10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9">
                    <a:moveTo>
                      <a:pt x="28" y="16"/>
                    </a:moveTo>
                    <a:cubicBezTo>
                      <a:pt x="26" y="15"/>
                      <a:pt x="26" y="15"/>
                      <a:pt x="26" y="15"/>
                    </a:cubicBezTo>
                    <a:cubicBezTo>
                      <a:pt x="26" y="14"/>
                      <a:pt x="26" y="14"/>
                      <a:pt x="26" y="13"/>
                    </a:cubicBezTo>
                    <a:cubicBezTo>
                      <a:pt x="28" y="12"/>
                      <a:pt x="28" y="12"/>
                      <a:pt x="28" y="12"/>
                    </a:cubicBezTo>
                    <a:cubicBezTo>
                      <a:pt x="29" y="12"/>
                      <a:pt x="29" y="11"/>
                      <a:pt x="29" y="10"/>
                    </a:cubicBezTo>
                    <a:cubicBezTo>
                      <a:pt x="28" y="7"/>
                      <a:pt x="28" y="7"/>
                      <a:pt x="28" y="7"/>
                    </a:cubicBezTo>
                    <a:cubicBezTo>
                      <a:pt x="27" y="6"/>
                      <a:pt x="26" y="6"/>
                      <a:pt x="25" y="6"/>
                    </a:cubicBezTo>
                    <a:cubicBezTo>
                      <a:pt x="23" y="7"/>
                      <a:pt x="23" y="7"/>
                      <a:pt x="23" y="7"/>
                    </a:cubicBezTo>
                    <a:cubicBezTo>
                      <a:pt x="23" y="7"/>
                      <a:pt x="22" y="6"/>
                      <a:pt x="22" y="6"/>
                    </a:cubicBezTo>
                    <a:cubicBezTo>
                      <a:pt x="22" y="4"/>
                      <a:pt x="22" y="4"/>
                      <a:pt x="22" y="4"/>
                    </a:cubicBezTo>
                    <a:cubicBezTo>
                      <a:pt x="23" y="3"/>
                      <a:pt x="22" y="2"/>
                      <a:pt x="21" y="1"/>
                    </a:cubicBezTo>
                    <a:cubicBezTo>
                      <a:pt x="19" y="0"/>
                      <a:pt x="19" y="0"/>
                      <a:pt x="19" y="0"/>
                    </a:cubicBezTo>
                    <a:cubicBezTo>
                      <a:pt x="18" y="0"/>
                      <a:pt x="17" y="0"/>
                      <a:pt x="16" y="1"/>
                    </a:cubicBezTo>
                    <a:cubicBezTo>
                      <a:pt x="16" y="3"/>
                      <a:pt x="16" y="3"/>
                      <a:pt x="16" y="3"/>
                    </a:cubicBezTo>
                    <a:cubicBezTo>
                      <a:pt x="15" y="3"/>
                      <a:pt x="14" y="3"/>
                      <a:pt x="13" y="3"/>
                    </a:cubicBezTo>
                    <a:cubicBezTo>
                      <a:pt x="13" y="1"/>
                      <a:pt x="13" y="1"/>
                      <a:pt x="13" y="1"/>
                    </a:cubicBezTo>
                    <a:cubicBezTo>
                      <a:pt x="12" y="0"/>
                      <a:pt x="11" y="0"/>
                      <a:pt x="10" y="0"/>
                    </a:cubicBezTo>
                    <a:cubicBezTo>
                      <a:pt x="8" y="1"/>
                      <a:pt x="8" y="1"/>
                      <a:pt x="8" y="1"/>
                    </a:cubicBezTo>
                    <a:cubicBezTo>
                      <a:pt x="7" y="2"/>
                      <a:pt x="6" y="3"/>
                      <a:pt x="7" y="4"/>
                    </a:cubicBezTo>
                    <a:cubicBezTo>
                      <a:pt x="7" y="6"/>
                      <a:pt x="7" y="6"/>
                      <a:pt x="7" y="6"/>
                    </a:cubicBezTo>
                    <a:cubicBezTo>
                      <a:pt x="7" y="6"/>
                      <a:pt x="6" y="7"/>
                      <a:pt x="6" y="7"/>
                    </a:cubicBezTo>
                    <a:cubicBezTo>
                      <a:pt x="4" y="7"/>
                      <a:pt x="4" y="7"/>
                      <a:pt x="4" y="7"/>
                    </a:cubicBezTo>
                    <a:cubicBezTo>
                      <a:pt x="3" y="6"/>
                      <a:pt x="2" y="7"/>
                      <a:pt x="1" y="8"/>
                    </a:cubicBezTo>
                    <a:cubicBezTo>
                      <a:pt x="1" y="10"/>
                      <a:pt x="1" y="10"/>
                      <a:pt x="1" y="10"/>
                    </a:cubicBezTo>
                    <a:cubicBezTo>
                      <a:pt x="0" y="11"/>
                      <a:pt x="1" y="12"/>
                      <a:pt x="2" y="13"/>
                    </a:cubicBezTo>
                    <a:cubicBezTo>
                      <a:pt x="3" y="13"/>
                      <a:pt x="3" y="13"/>
                      <a:pt x="3" y="13"/>
                    </a:cubicBezTo>
                    <a:cubicBezTo>
                      <a:pt x="3" y="14"/>
                      <a:pt x="3" y="15"/>
                      <a:pt x="3" y="16"/>
                    </a:cubicBezTo>
                    <a:cubicBezTo>
                      <a:pt x="2" y="16"/>
                      <a:pt x="2" y="16"/>
                      <a:pt x="2" y="16"/>
                    </a:cubicBezTo>
                    <a:cubicBezTo>
                      <a:pt x="1" y="17"/>
                      <a:pt x="0" y="18"/>
                      <a:pt x="1" y="19"/>
                    </a:cubicBezTo>
                    <a:cubicBezTo>
                      <a:pt x="2" y="21"/>
                      <a:pt x="2" y="21"/>
                      <a:pt x="2" y="21"/>
                    </a:cubicBezTo>
                    <a:cubicBezTo>
                      <a:pt x="2" y="22"/>
                      <a:pt x="3" y="23"/>
                      <a:pt x="4" y="22"/>
                    </a:cubicBezTo>
                    <a:cubicBezTo>
                      <a:pt x="6" y="22"/>
                      <a:pt x="6" y="22"/>
                      <a:pt x="6" y="22"/>
                    </a:cubicBezTo>
                    <a:cubicBezTo>
                      <a:pt x="7" y="22"/>
                      <a:pt x="7" y="23"/>
                      <a:pt x="8" y="23"/>
                    </a:cubicBezTo>
                    <a:cubicBezTo>
                      <a:pt x="7" y="25"/>
                      <a:pt x="7" y="25"/>
                      <a:pt x="7" y="25"/>
                    </a:cubicBezTo>
                    <a:cubicBezTo>
                      <a:pt x="7" y="26"/>
                      <a:pt x="7" y="27"/>
                      <a:pt x="8" y="28"/>
                    </a:cubicBezTo>
                    <a:cubicBezTo>
                      <a:pt x="10" y="28"/>
                      <a:pt x="10" y="28"/>
                      <a:pt x="10" y="28"/>
                    </a:cubicBezTo>
                    <a:cubicBezTo>
                      <a:pt x="12" y="29"/>
                      <a:pt x="13" y="28"/>
                      <a:pt x="13" y="27"/>
                    </a:cubicBezTo>
                    <a:cubicBezTo>
                      <a:pt x="14" y="26"/>
                      <a:pt x="14" y="26"/>
                      <a:pt x="14" y="26"/>
                    </a:cubicBezTo>
                    <a:cubicBezTo>
                      <a:pt x="15" y="26"/>
                      <a:pt x="15" y="26"/>
                      <a:pt x="16" y="25"/>
                    </a:cubicBezTo>
                    <a:cubicBezTo>
                      <a:pt x="17" y="27"/>
                      <a:pt x="17" y="27"/>
                      <a:pt x="17" y="27"/>
                    </a:cubicBezTo>
                    <a:cubicBezTo>
                      <a:pt x="17" y="28"/>
                      <a:pt x="19" y="29"/>
                      <a:pt x="20" y="28"/>
                    </a:cubicBezTo>
                    <a:cubicBezTo>
                      <a:pt x="22" y="27"/>
                      <a:pt x="22" y="27"/>
                      <a:pt x="22" y="27"/>
                    </a:cubicBezTo>
                    <a:cubicBezTo>
                      <a:pt x="23" y="27"/>
                      <a:pt x="23" y="26"/>
                      <a:pt x="23" y="25"/>
                    </a:cubicBezTo>
                    <a:cubicBezTo>
                      <a:pt x="22" y="23"/>
                      <a:pt x="22" y="23"/>
                      <a:pt x="22" y="23"/>
                    </a:cubicBezTo>
                    <a:cubicBezTo>
                      <a:pt x="22" y="22"/>
                      <a:pt x="23" y="22"/>
                      <a:pt x="23" y="21"/>
                    </a:cubicBezTo>
                    <a:cubicBezTo>
                      <a:pt x="25" y="22"/>
                      <a:pt x="25" y="22"/>
                      <a:pt x="25" y="22"/>
                    </a:cubicBezTo>
                    <a:cubicBezTo>
                      <a:pt x="26" y="22"/>
                      <a:pt x="28" y="22"/>
                      <a:pt x="28" y="21"/>
                    </a:cubicBezTo>
                    <a:cubicBezTo>
                      <a:pt x="29" y="19"/>
                      <a:pt x="29" y="19"/>
                      <a:pt x="29" y="19"/>
                    </a:cubicBezTo>
                    <a:cubicBezTo>
                      <a:pt x="29" y="18"/>
                      <a:pt x="29" y="16"/>
                      <a:pt x="28" y="16"/>
                    </a:cubicBezTo>
                    <a:close/>
                    <a:moveTo>
                      <a:pt x="17" y="20"/>
                    </a:moveTo>
                    <a:cubicBezTo>
                      <a:pt x="14" y="21"/>
                      <a:pt x="11" y="19"/>
                      <a:pt x="9" y="17"/>
                    </a:cubicBezTo>
                    <a:cubicBezTo>
                      <a:pt x="8" y="14"/>
                      <a:pt x="9" y="11"/>
                      <a:pt x="12" y="9"/>
                    </a:cubicBezTo>
                    <a:cubicBezTo>
                      <a:pt x="15" y="8"/>
                      <a:pt x="18" y="9"/>
                      <a:pt x="20" y="12"/>
                    </a:cubicBezTo>
                    <a:cubicBezTo>
                      <a:pt x="21" y="15"/>
                      <a:pt x="20" y="18"/>
                      <a:pt x="1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09"/>
              <p:cNvSpPr>
                <a:spLocks noEditPoints="1"/>
              </p:cNvSpPr>
              <p:nvPr/>
            </p:nvSpPr>
            <p:spPr bwMode="auto">
              <a:xfrm>
                <a:off x="4046" y="1967"/>
                <a:ext cx="76" cy="78"/>
              </a:xfrm>
              <a:custGeom>
                <a:avLst/>
                <a:gdLst>
                  <a:gd name="T0" fmla="*/ 31 w 32"/>
                  <a:gd name="T1" fmla="*/ 19 h 33"/>
                  <a:gd name="T2" fmla="*/ 28 w 32"/>
                  <a:gd name="T3" fmla="*/ 18 h 33"/>
                  <a:gd name="T4" fmla="*/ 28 w 32"/>
                  <a:gd name="T5" fmla="*/ 15 h 33"/>
                  <a:gd name="T6" fmla="*/ 30 w 32"/>
                  <a:gd name="T7" fmla="*/ 14 h 33"/>
                  <a:gd name="T8" fmla="*/ 32 w 32"/>
                  <a:gd name="T9" fmla="*/ 11 h 33"/>
                  <a:gd name="T10" fmla="*/ 31 w 32"/>
                  <a:gd name="T11" fmla="*/ 9 h 33"/>
                  <a:gd name="T12" fmla="*/ 28 w 32"/>
                  <a:gd name="T13" fmla="*/ 8 h 33"/>
                  <a:gd name="T14" fmla="*/ 25 w 32"/>
                  <a:gd name="T15" fmla="*/ 9 h 33"/>
                  <a:gd name="T16" fmla="*/ 24 w 32"/>
                  <a:gd name="T17" fmla="*/ 7 h 33"/>
                  <a:gd name="T18" fmla="*/ 25 w 32"/>
                  <a:gd name="T19" fmla="*/ 5 h 33"/>
                  <a:gd name="T20" fmla="*/ 23 w 32"/>
                  <a:gd name="T21" fmla="*/ 2 h 33"/>
                  <a:gd name="T22" fmla="*/ 21 w 32"/>
                  <a:gd name="T23" fmla="*/ 1 h 33"/>
                  <a:gd name="T24" fmla="*/ 18 w 32"/>
                  <a:gd name="T25" fmla="*/ 2 h 33"/>
                  <a:gd name="T26" fmla="*/ 17 w 32"/>
                  <a:gd name="T27" fmla="*/ 4 h 33"/>
                  <a:gd name="T28" fmla="*/ 15 w 32"/>
                  <a:gd name="T29" fmla="*/ 4 h 33"/>
                  <a:gd name="T30" fmla="*/ 14 w 32"/>
                  <a:gd name="T31" fmla="*/ 2 h 33"/>
                  <a:gd name="T32" fmla="*/ 11 w 32"/>
                  <a:gd name="T33" fmla="*/ 1 h 33"/>
                  <a:gd name="T34" fmla="*/ 8 w 32"/>
                  <a:gd name="T35" fmla="*/ 2 h 33"/>
                  <a:gd name="T36" fmla="*/ 7 w 32"/>
                  <a:gd name="T37" fmla="*/ 5 h 33"/>
                  <a:gd name="T38" fmla="*/ 8 w 32"/>
                  <a:gd name="T39" fmla="*/ 7 h 33"/>
                  <a:gd name="T40" fmla="*/ 6 w 32"/>
                  <a:gd name="T41" fmla="*/ 9 h 33"/>
                  <a:gd name="T42" fmla="*/ 4 w 32"/>
                  <a:gd name="T43" fmla="*/ 8 h 33"/>
                  <a:gd name="T44" fmla="*/ 1 w 32"/>
                  <a:gd name="T45" fmla="*/ 9 h 33"/>
                  <a:gd name="T46" fmla="*/ 0 w 32"/>
                  <a:gd name="T47" fmla="*/ 12 h 33"/>
                  <a:gd name="T48" fmla="*/ 1 w 32"/>
                  <a:gd name="T49" fmla="*/ 15 h 33"/>
                  <a:gd name="T50" fmla="*/ 3 w 32"/>
                  <a:gd name="T51" fmla="*/ 16 h 33"/>
                  <a:gd name="T52" fmla="*/ 3 w 32"/>
                  <a:gd name="T53" fmla="*/ 18 h 33"/>
                  <a:gd name="T54" fmla="*/ 1 w 32"/>
                  <a:gd name="T55" fmla="*/ 19 h 33"/>
                  <a:gd name="T56" fmla="*/ 0 w 32"/>
                  <a:gd name="T57" fmla="*/ 22 h 33"/>
                  <a:gd name="T58" fmla="*/ 1 w 32"/>
                  <a:gd name="T59" fmla="*/ 25 h 33"/>
                  <a:gd name="T60" fmla="*/ 4 w 32"/>
                  <a:gd name="T61" fmla="*/ 26 h 33"/>
                  <a:gd name="T62" fmla="*/ 6 w 32"/>
                  <a:gd name="T63" fmla="*/ 25 h 33"/>
                  <a:gd name="T64" fmla="*/ 8 w 32"/>
                  <a:gd name="T65" fmla="*/ 27 h 33"/>
                  <a:gd name="T66" fmla="*/ 7 w 32"/>
                  <a:gd name="T67" fmla="*/ 29 h 33"/>
                  <a:gd name="T68" fmla="*/ 9 w 32"/>
                  <a:gd name="T69" fmla="*/ 32 h 33"/>
                  <a:gd name="T70" fmla="*/ 11 w 32"/>
                  <a:gd name="T71" fmla="*/ 33 h 33"/>
                  <a:gd name="T72" fmla="*/ 14 w 32"/>
                  <a:gd name="T73" fmla="*/ 31 h 33"/>
                  <a:gd name="T74" fmla="*/ 15 w 32"/>
                  <a:gd name="T75" fmla="*/ 29 h 33"/>
                  <a:gd name="T76" fmla="*/ 17 w 32"/>
                  <a:gd name="T77" fmla="*/ 29 h 33"/>
                  <a:gd name="T78" fmla="*/ 18 w 32"/>
                  <a:gd name="T79" fmla="*/ 31 h 33"/>
                  <a:gd name="T80" fmla="*/ 21 w 32"/>
                  <a:gd name="T81" fmla="*/ 32 h 33"/>
                  <a:gd name="T82" fmla="*/ 24 w 32"/>
                  <a:gd name="T83" fmla="*/ 31 h 33"/>
                  <a:gd name="T84" fmla="*/ 25 w 32"/>
                  <a:gd name="T85" fmla="*/ 28 h 33"/>
                  <a:gd name="T86" fmla="*/ 24 w 32"/>
                  <a:gd name="T87" fmla="*/ 26 h 33"/>
                  <a:gd name="T88" fmla="*/ 26 w 32"/>
                  <a:gd name="T89" fmla="*/ 24 h 33"/>
                  <a:gd name="T90" fmla="*/ 28 w 32"/>
                  <a:gd name="T91" fmla="*/ 25 h 33"/>
                  <a:gd name="T92" fmla="*/ 31 w 32"/>
                  <a:gd name="T93" fmla="*/ 24 h 33"/>
                  <a:gd name="T94" fmla="*/ 32 w 32"/>
                  <a:gd name="T95" fmla="*/ 22 h 33"/>
                  <a:gd name="T96" fmla="*/ 31 w 32"/>
                  <a:gd name="T97" fmla="*/ 19 h 33"/>
                  <a:gd name="T98" fmla="*/ 18 w 32"/>
                  <a:gd name="T99" fmla="*/ 23 h 33"/>
                  <a:gd name="T100" fmla="*/ 10 w 32"/>
                  <a:gd name="T101" fmla="*/ 19 h 33"/>
                  <a:gd name="T102" fmla="*/ 13 w 32"/>
                  <a:gd name="T103" fmla="*/ 11 h 33"/>
                  <a:gd name="T104" fmla="*/ 21 w 32"/>
                  <a:gd name="T105" fmla="*/ 14 h 33"/>
                  <a:gd name="T106" fmla="*/ 18 w 32"/>
                  <a:gd name="T10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3">
                    <a:moveTo>
                      <a:pt x="31" y="19"/>
                    </a:moveTo>
                    <a:cubicBezTo>
                      <a:pt x="28" y="18"/>
                      <a:pt x="28" y="18"/>
                      <a:pt x="28" y="18"/>
                    </a:cubicBezTo>
                    <a:cubicBezTo>
                      <a:pt x="28" y="17"/>
                      <a:pt x="28" y="16"/>
                      <a:pt x="28" y="15"/>
                    </a:cubicBezTo>
                    <a:cubicBezTo>
                      <a:pt x="30" y="14"/>
                      <a:pt x="30" y="14"/>
                      <a:pt x="30" y="14"/>
                    </a:cubicBezTo>
                    <a:cubicBezTo>
                      <a:pt x="32" y="14"/>
                      <a:pt x="32" y="12"/>
                      <a:pt x="32" y="11"/>
                    </a:cubicBezTo>
                    <a:cubicBezTo>
                      <a:pt x="31" y="9"/>
                      <a:pt x="31" y="9"/>
                      <a:pt x="31" y="9"/>
                    </a:cubicBezTo>
                    <a:cubicBezTo>
                      <a:pt x="30" y="8"/>
                      <a:pt x="29" y="7"/>
                      <a:pt x="28" y="8"/>
                    </a:cubicBezTo>
                    <a:cubicBezTo>
                      <a:pt x="25" y="9"/>
                      <a:pt x="25" y="9"/>
                      <a:pt x="25" y="9"/>
                    </a:cubicBezTo>
                    <a:cubicBezTo>
                      <a:pt x="25" y="8"/>
                      <a:pt x="24" y="8"/>
                      <a:pt x="24" y="7"/>
                    </a:cubicBezTo>
                    <a:cubicBezTo>
                      <a:pt x="25" y="5"/>
                      <a:pt x="25" y="5"/>
                      <a:pt x="25" y="5"/>
                    </a:cubicBezTo>
                    <a:cubicBezTo>
                      <a:pt x="25" y="4"/>
                      <a:pt x="24" y="2"/>
                      <a:pt x="23" y="2"/>
                    </a:cubicBezTo>
                    <a:cubicBezTo>
                      <a:pt x="21" y="1"/>
                      <a:pt x="21" y="1"/>
                      <a:pt x="21" y="1"/>
                    </a:cubicBezTo>
                    <a:cubicBezTo>
                      <a:pt x="20" y="0"/>
                      <a:pt x="18" y="1"/>
                      <a:pt x="18" y="2"/>
                    </a:cubicBezTo>
                    <a:cubicBezTo>
                      <a:pt x="17" y="4"/>
                      <a:pt x="17" y="4"/>
                      <a:pt x="17" y="4"/>
                    </a:cubicBezTo>
                    <a:cubicBezTo>
                      <a:pt x="16" y="4"/>
                      <a:pt x="15" y="4"/>
                      <a:pt x="15" y="4"/>
                    </a:cubicBezTo>
                    <a:cubicBezTo>
                      <a:pt x="14" y="2"/>
                      <a:pt x="14" y="2"/>
                      <a:pt x="14" y="2"/>
                    </a:cubicBezTo>
                    <a:cubicBezTo>
                      <a:pt x="13" y="1"/>
                      <a:pt x="12" y="1"/>
                      <a:pt x="11" y="1"/>
                    </a:cubicBezTo>
                    <a:cubicBezTo>
                      <a:pt x="8" y="2"/>
                      <a:pt x="8" y="2"/>
                      <a:pt x="8" y="2"/>
                    </a:cubicBezTo>
                    <a:cubicBezTo>
                      <a:pt x="7" y="3"/>
                      <a:pt x="6" y="4"/>
                      <a:pt x="7" y="5"/>
                    </a:cubicBezTo>
                    <a:cubicBezTo>
                      <a:pt x="8" y="7"/>
                      <a:pt x="8" y="7"/>
                      <a:pt x="8" y="7"/>
                    </a:cubicBezTo>
                    <a:cubicBezTo>
                      <a:pt x="7" y="8"/>
                      <a:pt x="7" y="8"/>
                      <a:pt x="6" y="9"/>
                    </a:cubicBezTo>
                    <a:cubicBezTo>
                      <a:pt x="4" y="8"/>
                      <a:pt x="4" y="8"/>
                      <a:pt x="4" y="8"/>
                    </a:cubicBezTo>
                    <a:cubicBezTo>
                      <a:pt x="3" y="8"/>
                      <a:pt x="2" y="8"/>
                      <a:pt x="1" y="9"/>
                    </a:cubicBezTo>
                    <a:cubicBezTo>
                      <a:pt x="0" y="12"/>
                      <a:pt x="0" y="12"/>
                      <a:pt x="0" y="12"/>
                    </a:cubicBezTo>
                    <a:cubicBezTo>
                      <a:pt x="0" y="13"/>
                      <a:pt x="0" y="14"/>
                      <a:pt x="1" y="15"/>
                    </a:cubicBezTo>
                    <a:cubicBezTo>
                      <a:pt x="3" y="16"/>
                      <a:pt x="3" y="16"/>
                      <a:pt x="3" y="16"/>
                    </a:cubicBezTo>
                    <a:cubicBezTo>
                      <a:pt x="3" y="17"/>
                      <a:pt x="3" y="17"/>
                      <a:pt x="3" y="18"/>
                    </a:cubicBezTo>
                    <a:cubicBezTo>
                      <a:pt x="1" y="19"/>
                      <a:pt x="1" y="19"/>
                      <a:pt x="1" y="19"/>
                    </a:cubicBezTo>
                    <a:cubicBezTo>
                      <a:pt x="0" y="20"/>
                      <a:pt x="0" y="21"/>
                      <a:pt x="0" y="22"/>
                    </a:cubicBezTo>
                    <a:cubicBezTo>
                      <a:pt x="1" y="25"/>
                      <a:pt x="1" y="25"/>
                      <a:pt x="1" y="25"/>
                    </a:cubicBezTo>
                    <a:cubicBezTo>
                      <a:pt x="2" y="26"/>
                      <a:pt x="3" y="26"/>
                      <a:pt x="4" y="26"/>
                    </a:cubicBezTo>
                    <a:cubicBezTo>
                      <a:pt x="6" y="25"/>
                      <a:pt x="6" y="25"/>
                      <a:pt x="6" y="25"/>
                    </a:cubicBezTo>
                    <a:cubicBezTo>
                      <a:pt x="7" y="26"/>
                      <a:pt x="7" y="26"/>
                      <a:pt x="8" y="27"/>
                    </a:cubicBezTo>
                    <a:cubicBezTo>
                      <a:pt x="7" y="29"/>
                      <a:pt x="7" y="29"/>
                      <a:pt x="7" y="29"/>
                    </a:cubicBezTo>
                    <a:cubicBezTo>
                      <a:pt x="7" y="30"/>
                      <a:pt x="8" y="31"/>
                      <a:pt x="9" y="32"/>
                    </a:cubicBezTo>
                    <a:cubicBezTo>
                      <a:pt x="11" y="33"/>
                      <a:pt x="11" y="33"/>
                      <a:pt x="11" y="33"/>
                    </a:cubicBezTo>
                    <a:cubicBezTo>
                      <a:pt x="12" y="33"/>
                      <a:pt x="14" y="32"/>
                      <a:pt x="14" y="31"/>
                    </a:cubicBezTo>
                    <a:cubicBezTo>
                      <a:pt x="15" y="29"/>
                      <a:pt x="15" y="29"/>
                      <a:pt x="15" y="29"/>
                    </a:cubicBezTo>
                    <a:cubicBezTo>
                      <a:pt x="16" y="29"/>
                      <a:pt x="17" y="29"/>
                      <a:pt x="17" y="29"/>
                    </a:cubicBezTo>
                    <a:cubicBezTo>
                      <a:pt x="18" y="31"/>
                      <a:pt x="18" y="31"/>
                      <a:pt x="18" y="31"/>
                    </a:cubicBezTo>
                    <a:cubicBezTo>
                      <a:pt x="19" y="32"/>
                      <a:pt x="20" y="33"/>
                      <a:pt x="21" y="32"/>
                    </a:cubicBezTo>
                    <a:cubicBezTo>
                      <a:pt x="24" y="31"/>
                      <a:pt x="24" y="31"/>
                      <a:pt x="24" y="31"/>
                    </a:cubicBezTo>
                    <a:cubicBezTo>
                      <a:pt x="25" y="31"/>
                      <a:pt x="26" y="30"/>
                      <a:pt x="25" y="28"/>
                    </a:cubicBezTo>
                    <a:cubicBezTo>
                      <a:pt x="24" y="26"/>
                      <a:pt x="24" y="26"/>
                      <a:pt x="24" y="26"/>
                    </a:cubicBezTo>
                    <a:cubicBezTo>
                      <a:pt x="25" y="26"/>
                      <a:pt x="25" y="25"/>
                      <a:pt x="26" y="24"/>
                    </a:cubicBezTo>
                    <a:cubicBezTo>
                      <a:pt x="28" y="25"/>
                      <a:pt x="28" y="25"/>
                      <a:pt x="28" y="25"/>
                    </a:cubicBezTo>
                    <a:cubicBezTo>
                      <a:pt x="29" y="26"/>
                      <a:pt x="30" y="25"/>
                      <a:pt x="31" y="24"/>
                    </a:cubicBezTo>
                    <a:cubicBezTo>
                      <a:pt x="32" y="22"/>
                      <a:pt x="32" y="22"/>
                      <a:pt x="32" y="22"/>
                    </a:cubicBezTo>
                    <a:cubicBezTo>
                      <a:pt x="32" y="20"/>
                      <a:pt x="32" y="19"/>
                      <a:pt x="31" y="19"/>
                    </a:cubicBezTo>
                    <a:close/>
                    <a:moveTo>
                      <a:pt x="18" y="23"/>
                    </a:moveTo>
                    <a:cubicBezTo>
                      <a:pt x="15" y="24"/>
                      <a:pt x="11" y="23"/>
                      <a:pt x="10" y="19"/>
                    </a:cubicBezTo>
                    <a:cubicBezTo>
                      <a:pt x="9" y="16"/>
                      <a:pt x="10" y="12"/>
                      <a:pt x="13" y="11"/>
                    </a:cubicBezTo>
                    <a:cubicBezTo>
                      <a:pt x="16" y="10"/>
                      <a:pt x="20" y="11"/>
                      <a:pt x="21" y="14"/>
                    </a:cubicBezTo>
                    <a:cubicBezTo>
                      <a:pt x="23" y="18"/>
                      <a:pt x="21" y="21"/>
                      <a:pt x="1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10"/>
              <p:cNvSpPr>
                <a:spLocks/>
              </p:cNvSpPr>
              <p:nvPr/>
            </p:nvSpPr>
            <p:spPr bwMode="auto">
              <a:xfrm>
                <a:off x="3750" y="2776"/>
                <a:ext cx="26" cy="28"/>
              </a:xfrm>
              <a:custGeom>
                <a:avLst/>
                <a:gdLst>
                  <a:gd name="T0" fmla="*/ 19 w 26"/>
                  <a:gd name="T1" fmla="*/ 28 h 28"/>
                  <a:gd name="T2" fmla="*/ 26 w 26"/>
                  <a:gd name="T3" fmla="*/ 21 h 28"/>
                  <a:gd name="T4" fmla="*/ 26 w 26"/>
                  <a:gd name="T5" fmla="*/ 9 h 28"/>
                  <a:gd name="T6" fmla="*/ 19 w 26"/>
                  <a:gd name="T7" fmla="*/ 0 h 28"/>
                  <a:gd name="T8" fmla="*/ 7 w 26"/>
                  <a:gd name="T9" fmla="*/ 0 h 28"/>
                  <a:gd name="T10" fmla="*/ 0 w 26"/>
                  <a:gd name="T11" fmla="*/ 9 h 28"/>
                  <a:gd name="T12" fmla="*/ 0 w 26"/>
                  <a:gd name="T13" fmla="*/ 21 h 28"/>
                  <a:gd name="T14" fmla="*/ 7 w 26"/>
                  <a:gd name="T15" fmla="*/ 28 h 28"/>
                  <a:gd name="T16" fmla="*/ 19 w 2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19" y="28"/>
                    </a:moveTo>
                    <a:lnTo>
                      <a:pt x="26" y="21"/>
                    </a:lnTo>
                    <a:lnTo>
                      <a:pt x="26" y="9"/>
                    </a:lnTo>
                    <a:lnTo>
                      <a:pt x="19" y="0"/>
                    </a:lnTo>
                    <a:lnTo>
                      <a:pt x="7" y="0"/>
                    </a:lnTo>
                    <a:lnTo>
                      <a:pt x="0" y="9"/>
                    </a:lnTo>
                    <a:lnTo>
                      <a:pt x="0" y="21"/>
                    </a:lnTo>
                    <a:lnTo>
                      <a:pt x="7" y="28"/>
                    </a:lnTo>
                    <a:lnTo>
                      <a:pt x="1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11"/>
              <p:cNvSpPr>
                <a:spLocks/>
              </p:cNvSpPr>
              <p:nvPr/>
            </p:nvSpPr>
            <p:spPr bwMode="auto">
              <a:xfrm>
                <a:off x="3724" y="2781"/>
                <a:ext cx="78" cy="85"/>
              </a:xfrm>
              <a:custGeom>
                <a:avLst/>
                <a:gdLst>
                  <a:gd name="T0" fmla="*/ 29 w 33"/>
                  <a:gd name="T1" fmla="*/ 8 h 36"/>
                  <a:gd name="T2" fmla="*/ 26 w 33"/>
                  <a:gd name="T3" fmla="*/ 0 h 36"/>
                  <a:gd name="T4" fmla="*/ 25 w 33"/>
                  <a:gd name="T5" fmla="*/ 0 h 36"/>
                  <a:gd name="T6" fmla="*/ 25 w 33"/>
                  <a:gd name="T7" fmla="*/ 8 h 36"/>
                  <a:gd name="T8" fmla="*/ 20 w 33"/>
                  <a:gd name="T9" fmla="*/ 13 h 36"/>
                  <a:gd name="T10" fmla="*/ 17 w 33"/>
                  <a:gd name="T11" fmla="*/ 13 h 36"/>
                  <a:gd name="T12" fmla="*/ 16 w 33"/>
                  <a:gd name="T13" fmla="*/ 13 h 36"/>
                  <a:gd name="T14" fmla="*/ 13 w 33"/>
                  <a:gd name="T15" fmla="*/ 13 h 36"/>
                  <a:gd name="T16" fmla="*/ 8 w 33"/>
                  <a:gd name="T17" fmla="*/ 8 h 36"/>
                  <a:gd name="T18" fmla="*/ 8 w 33"/>
                  <a:gd name="T19" fmla="*/ 0 h 36"/>
                  <a:gd name="T20" fmla="*/ 7 w 33"/>
                  <a:gd name="T21" fmla="*/ 0 h 36"/>
                  <a:gd name="T22" fmla="*/ 4 w 33"/>
                  <a:gd name="T23" fmla="*/ 8 h 36"/>
                  <a:gd name="T24" fmla="*/ 12 w 33"/>
                  <a:gd name="T25" fmla="*/ 23 h 36"/>
                  <a:gd name="T26" fmla="*/ 12 w 33"/>
                  <a:gd name="T27" fmla="*/ 34 h 36"/>
                  <a:gd name="T28" fmla="*/ 14 w 33"/>
                  <a:gd name="T29" fmla="*/ 36 h 36"/>
                  <a:gd name="T30" fmla="*/ 19 w 33"/>
                  <a:gd name="T31" fmla="*/ 36 h 36"/>
                  <a:gd name="T32" fmla="*/ 22 w 33"/>
                  <a:gd name="T33" fmla="*/ 33 h 36"/>
                  <a:gd name="T34" fmla="*/ 22 w 33"/>
                  <a:gd name="T35" fmla="*/ 23 h 36"/>
                  <a:gd name="T36" fmla="*/ 29 w 33"/>
                  <a:gd name="T3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6">
                    <a:moveTo>
                      <a:pt x="29" y="8"/>
                    </a:moveTo>
                    <a:cubicBezTo>
                      <a:pt x="26" y="0"/>
                      <a:pt x="26" y="0"/>
                      <a:pt x="26" y="0"/>
                    </a:cubicBezTo>
                    <a:cubicBezTo>
                      <a:pt x="25" y="0"/>
                      <a:pt x="25" y="0"/>
                      <a:pt x="25" y="0"/>
                    </a:cubicBezTo>
                    <a:cubicBezTo>
                      <a:pt x="25" y="8"/>
                      <a:pt x="25" y="8"/>
                      <a:pt x="25" y="8"/>
                    </a:cubicBezTo>
                    <a:cubicBezTo>
                      <a:pt x="20" y="13"/>
                      <a:pt x="20" y="13"/>
                      <a:pt x="20" y="13"/>
                    </a:cubicBezTo>
                    <a:cubicBezTo>
                      <a:pt x="17" y="13"/>
                      <a:pt x="17" y="13"/>
                      <a:pt x="17" y="13"/>
                    </a:cubicBezTo>
                    <a:cubicBezTo>
                      <a:pt x="16" y="13"/>
                      <a:pt x="16" y="13"/>
                      <a:pt x="16" y="13"/>
                    </a:cubicBezTo>
                    <a:cubicBezTo>
                      <a:pt x="13" y="13"/>
                      <a:pt x="13" y="13"/>
                      <a:pt x="13" y="13"/>
                    </a:cubicBezTo>
                    <a:cubicBezTo>
                      <a:pt x="8" y="8"/>
                      <a:pt x="8" y="8"/>
                      <a:pt x="8" y="8"/>
                    </a:cubicBezTo>
                    <a:cubicBezTo>
                      <a:pt x="8" y="0"/>
                      <a:pt x="8" y="0"/>
                      <a:pt x="8" y="0"/>
                    </a:cubicBezTo>
                    <a:cubicBezTo>
                      <a:pt x="7" y="0"/>
                      <a:pt x="7" y="0"/>
                      <a:pt x="7" y="0"/>
                    </a:cubicBezTo>
                    <a:cubicBezTo>
                      <a:pt x="4" y="8"/>
                      <a:pt x="4" y="8"/>
                      <a:pt x="4" y="8"/>
                    </a:cubicBezTo>
                    <a:cubicBezTo>
                      <a:pt x="4" y="8"/>
                      <a:pt x="0" y="18"/>
                      <a:pt x="12" y="23"/>
                    </a:cubicBezTo>
                    <a:cubicBezTo>
                      <a:pt x="12" y="34"/>
                      <a:pt x="12" y="34"/>
                      <a:pt x="12" y="34"/>
                    </a:cubicBezTo>
                    <a:cubicBezTo>
                      <a:pt x="12" y="35"/>
                      <a:pt x="13" y="36"/>
                      <a:pt x="14" y="36"/>
                    </a:cubicBezTo>
                    <a:cubicBezTo>
                      <a:pt x="19" y="36"/>
                      <a:pt x="19" y="36"/>
                      <a:pt x="19" y="36"/>
                    </a:cubicBezTo>
                    <a:cubicBezTo>
                      <a:pt x="21" y="36"/>
                      <a:pt x="22" y="35"/>
                      <a:pt x="22" y="33"/>
                    </a:cubicBezTo>
                    <a:cubicBezTo>
                      <a:pt x="22" y="23"/>
                      <a:pt x="22" y="23"/>
                      <a:pt x="22" y="23"/>
                    </a:cubicBezTo>
                    <a:cubicBezTo>
                      <a:pt x="33" y="18"/>
                      <a:pt x="29"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12"/>
              <p:cNvSpPr>
                <a:spLocks/>
              </p:cNvSpPr>
              <p:nvPr/>
            </p:nvSpPr>
            <p:spPr bwMode="auto">
              <a:xfrm>
                <a:off x="3826" y="1406"/>
                <a:ext cx="19" cy="19"/>
              </a:xfrm>
              <a:custGeom>
                <a:avLst/>
                <a:gdLst>
                  <a:gd name="T0" fmla="*/ 0 w 19"/>
                  <a:gd name="T1" fmla="*/ 15 h 19"/>
                  <a:gd name="T2" fmla="*/ 5 w 19"/>
                  <a:gd name="T3" fmla="*/ 19 h 19"/>
                  <a:gd name="T4" fmla="*/ 14 w 19"/>
                  <a:gd name="T5" fmla="*/ 19 h 19"/>
                  <a:gd name="T6" fmla="*/ 19 w 19"/>
                  <a:gd name="T7" fmla="*/ 15 h 19"/>
                  <a:gd name="T8" fmla="*/ 19 w 19"/>
                  <a:gd name="T9" fmla="*/ 5 h 19"/>
                  <a:gd name="T10" fmla="*/ 14 w 19"/>
                  <a:gd name="T11" fmla="*/ 0 h 19"/>
                  <a:gd name="T12" fmla="*/ 5 w 19"/>
                  <a:gd name="T13" fmla="*/ 0 h 19"/>
                  <a:gd name="T14" fmla="*/ 0 w 19"/>
                  <a:gd name="T15" fmla="*/ 5 h 19"/>
                  <a:gd name="T16" fmla="*/ 0 w 1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0" y="15"/>
                    </a:moveTo>
                    <a:lnTo>
                      <a:pt x="5" y="19"/>
                    </a:lnTo>
                    <a:lnTo>
                      <a:pt x="14" y="19"/>
                    </a:lnTo>
                    <a:lnTo>
                      <a:pt x="19" y="15"/>
                    </a:lnTo>
                    <a:lnTo>
                      <a:pt x="19" y="5"/>
                    </a:lnTo>
                    <a:lnTo>
                      <a:pt x="14" y="0"/>
                    </a:lnTo>
                    <a:lnTo>
                      <a:pt x="5" y="0"/>
                    </a:lnTo>
                    <a:lnTo>
                      <a:pt x="0" y="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13"/>
              <p:cNvSpPr>
                <a:spLocks/>
              </p:cNvSpPr>
              <p:nvPr/>
            </p:nvSpPr>
            <p:spPr bwMode="auto">
              <a:xfrm>
                <a:off x="3783" y="1387"/>
                <a:ext cx="59" cy="57"/>
              </a:xfrm>
              <a:custGeom>
                <a:avLst/>
                <a:gdLst>
                  <a:gd name="T0" fmla="*/ 19 w 25"/>
                  <a:gd name="T1" fmla="*/ 21 h 24"/>
                  <a:gd name="T2" fmla="*/ 25 w 25"/>
                  <a:gd name="T3" fmla="*/ 19 h 24"/>
                  <a:gd name="T4" fmla="*/ 25 w 25"/>
                  <a:gd name="T5" fmla="*/ 18 h 24"/>
                  <a:gd name="T6" fmla="*/ 19 w 25"/>
                  <a:gd name="T7" fmla="*/ 18 h 24"/>
                  <a:gd name="T8" fmla="*/ 16 w 25"/>
                  <a:gd name="T9" fmla="*/ 14 h 24"/>
                  <a:gd name="T10" fmla="*/ 16 w 25"/>
                  <a:gd name="T11" fmla="*/ 13 h 24"/>
                  <a:gd name="T12" fmla="*/ 16 w 25"/>
                  <a:gd name="T13" fmla="*/ 11 h 24"/>
                  <a:gd name="T14" fmla="*/ 16 w 25"/>
                  <a:gd name="T15" fmla="*/ 10 h 24"/>
                  <a:gd name="T16" fmla="*/ 19 w 25"/>
                  <a:gd name="T17" fmla="*/ 6 h 24"/>
                  <a:gd name="T18" fmla="*/ 25 w 25"/>
                  <a:gd name="T19" fmla="*/ 6 h 24"/>
                  <a:gd name="T20" fmla="*/ 25 w 25"/>
                  <a:gd name="T21" fmla="*/ 6 h 24"/>
                  <a:gd name="T22" fmla="*/ 19 w 25"/>
                  <a:gd name="T23" fmla="*/ 3 h 24"/>
                  <a:gd name="T24" fmla="*/ 9 w 25"/>
                  <a:gd name="T25" fmla="*/ 9 h 24"/>
                  <a:gd name="T26" fmla="*/ 1 w 25"/>
                  <a:gd name="T27" fmla="*/ 9 h 24"/>
                  <a:gd name="T28" fmla="*/ 0 w 25"/>
                  <a:gd name="T29" fmla="*/ 10 h 24"/>
                  <a:gd name="T30" fmla="*/ 0 w 25"/>
                  <a:gd name="T31" fmla="*/ 14 h 24"/>
                  <a:gd name="T32" fmla="*/ 1 w 25"/>
                  <a:gd name="T33" fmla="*/ 16 h 24"/>
                  <a:gd name="T34" fmla="*/ 9 w 25"/>
                  <a:gd name="T35" fmla="*/ 16 h 24"/>
                  <a:gd name="T36" fmla="*/ 19 w 25"/>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4">
                    <a:moveTo>
                      <a:pt x="19" y="21"/>
                    </a:moveTo>
                    <a:cubicBezTo>
                      <a:pt x="25" y="19"/>
                      <a:pt x="25" y="19"/>
                      <a:pt x="25" y="19"/>
                    </a:cubicBezTo>
                    <a:cubicBezTo>
                      <a:pt x="25" y="18"/>
                      <a:pt x="25" y="18"/>
                      <a:pt x="25" y="18"/>
                    </a:cubicBezTo>
                    <a:cubicBezTo>
                      <a:pt x="19" y="18"/>
                      <a:pt x="19" y="18"/>
                      <a:pt x="19" y="18"/>
                    </a:cubicBezTo>
                    <a:cubicBezTo>
                      <a:pt x="16" y="14"/>
                      <a:pt x="16" y="14"/>
                      <a:pt x="16" y="14"/>
                    </a:cubicBezTo>
                    <a:cubicBezTo>
                      <a:pt x="16" y="13"/>
                      <a:pt x="16" y="13"/>
                      <a:pt x="16" y="13"/>
                    </a:cubicBezTo>
                    <a:cubicBezTo>
                      <a:pt x="16" y="11"/>
                      <a:pt x="16" y="11"/>
                      <a:pt x="16" y="11"/>
                    </a:cubicBezTo>
                    <a:cubicBezTo>
                      <a:pt x="16" y="10"/>
                      <a:pt x="16" y="10"/>
                      <a:pt x="16" y="10"/>
                    </a:cubicBezTo>
                    <a:cubicBezTo>
                      <a:pt x="19" y="6"/>
                      <a:pt x="19" y="6"/>
                      <a:pt x="19" y="6"/>
                    </a:cubicBezTo>
                    <a:cubicBezTo>
                      <a:pt x="25" y="6"/>
                      <a:pt x="25" y="6"/>
                      <a:pt x="25" y="6"/>
                    </a:cubicBezTo>
                    <a:cubicBezTo>
                      <a:pt x="25" y="6"/>
                      <a:pt x="25" y="6"/>
                      <a:pt x="25" y="6"/>
                    </a:cubicBezTo>
                    <a:cubicBezTo>
                      <a:pt x="19" y="3"/>
                      <a:pt x="19" y="3"/>
                      <a:pt x="19" y="3"/>
                    </a:cubicBezTo>
                    <a:cubicBezTo>
                      <a:pt x="19" y="3"/>
                      <a:pt x="12" y="0"/>
                      <a:pt x="9" y="9"/>
                    </a:cubicBezTo>
                    <a:cubicBezTo>
                      <a:pt x="1" y="9"/>
                      <a:pt x="1" y="9"/>
                      <a:pt x="1" y="9"/>
                    </a:cubicBezTo>
                    <a:cubicBezTo>
                      <a:pt x="0" y="9"/>
                      <a:pt x="0" y="9"/>
                      <a:pt x="0" y="10"/>
                    </a:cubicBezTo>
                    <a:cubicBezTo>
                      <a:pt x="0" y="14"/>
                      <a:pt x="0" y="14"/>
                      <a:pt x="0" y="14"/>
                    </a:cubicBezTo>
                    <a:cubicBezTo>
                      <a:pt x="0" y="15"/>
                      <a:pt x="0" y="16"/>
                      <a:pt x="1" y="16"/>
                    </a:cubicBezTo>
                    <a:cubicBezTo>
                      <a:pt x="9" y="16"/>
                      <a:pt x="9" y="16"/>
                      <a:pt x="9" y="16"/>
                    </a:cubicBezTo>
                    <a:cubicBezTo>
                      <a:pt x="12" y="24"/>
                      <a:pt x="19" y="21"/>
                      <a:pt x="1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14"/>
              <p:cNvSpPr>
                <a:spLocks noEditPoints="1"/>
              </p:cNvSpPr>
              <p:nvPr/>
            </p:nvSpPr>
            <p:spPr bwMode="auto">
              <a:xfrm>
                <a:off x="3764" y="1694"/>
                <a:ext cx="29" cy="26"/>
              </a:xfrm>
              <a:custGeom>
                <a:avLst/>
                <a:gdLst>
                  <a:gd name="T0" fmla="*/ 1 w 12"/>
                  <a:gd name="T1" fmla="*/ 6 h 11"/>
                  <a:gd name="T2" fmla="*/ 12 w 12"/>
                  <a:gd name="T3" fmla="*/ 5 h 11"/>
                  <a:gd name="T4" fmla="*/ 10 w 12"/>
                  <a:gd name="T5" fmla="*/ 9 h 11"/>
                  <a:gd name="T6" fmla="*/ 9 w 12"/>
                  <a:gd name="T7" fmla="*/ 8 h 11"/>
                  <a:gd name="T8" fmla="*/ 9 w 12"/>
                  <a:gd name="T9" fmla="*/ 9 h 11"/>
                  <a:gd name="T10" fmla="*/ 8 w 12"/>
                  <a:gd name="T11" fmla="*/ 9 h 11"/>
                  <a:gd name="T12" fmla="*/ 8 w 12"/>
                  <a:gd name="T13" fmla="*/ 9 h 11"/>
                  <a:gd name="T14" fmla="*/ 7 w 12"/>
                  <a:gd name="T15" fmla="*/ 10 h 11"/>
                  <a:gd name="T16" fmla="*/ 6 w 12"/>
                  <a:gd name="T17" fmla="*/ 9 h 11"/>
                  <a:gd name="T18" fmla="*/ 6 w 12"/>
                  <a:gd name="T19" fmla="*/ 10 h 11"/>
                  <a:gd name="T20" fmla="*/ 5 w 12"/>
                  <a:gd name="T21" fmla="*/ 10 h 11"/>
                  <a:gd name="T22" fmla="*/ 4 w 12"/>
                  <a:gd name="T23" fmla="*/ 9 h 11"/>
                  <a:gd name="T24" fmla="*/ 3 w 12"/>
                  <a:gd name="T25" fmla="*/ 9 h 11"/>
                  <a:gd name="T26" fmla="*/ 4 w 12"/>
                  <a:gd name="T27" fmla="*/ 8 h 11"/>
                  <a:gd name="T28" fmla="*/ 3 w 12"/>
                  <a:gd name="T29" fmla="*/ 9 h 11"/>
                  <a:gd name="T30" fmla="*/ 2 w 12"/>
                  <a:gd name="T31" fmla="*/ 7 h 11"/>
                  <a:gd name="T32" fmla="*/ 2 w 12"/>
                  <a:gd name="T33" fmla="*/ 7 h 11"/>
                  <a:gd name="T34" fmla="*/ 1 w 12"/>
                  <a:gd name="T35" fmla="*/ 6 h 11"/>
                  <a:gd name="T36" fmla="*/ 2 w 12"/>
                  <a:gd name="T37" fmla="*/ 6 h 11"/>
                  <a:gd name="T38" fmla="*/ 1 w 12"/>
                  <a:gd name="T39" fmla="*/ 5 h 11"/>
                  <a:gd name="T40" fmla="*/ 2 w 12"/>
                  <a:gd name="T41" fmla="*/ 4 h 11"/>
                  <a:gd name="T42" fmla="*/ 2 w 12"/>
                  <a:gd name="T43" fmla="*/ 4 h 11"/>
                  <a:gd name="T44" fmla="*/ 2 w 12"/>
                  <a:gd name="T45" fmla="*/ 2 h 11"/>
                  <a:gd name="T46" fmla="*/ 4 w 12"/>
                  <a:gd name="T47" fmla="*/ 3 h 11"/>
                  <a:gd name="T48" fmla="*/ 3 w 12"/>
                  <a:gd name="T49" fmla="*/ 2 h 11"/>
                  <a:gd name="T50" fmla="*/ 4 w 12"/>
                  <a:gd name="T51" fmla="*/ 2 h 11"/>
                  <a:gd name="T52" fmla="*/ 5 w 12"/>
                  <a:gd name="T53" fmla="*/ 2 h 11"/>
                  <a:gd name="T54" fmla="*/ 6 w 12"/>
                  <a:gd name="T55" fmla="*/ 1 h 11"/>
                  <a:gd name="T56" fmla="*/ 6 w 12"/>
                  <a:gd name="T57" fmla="*/ 2 h 11"/>
                  <a:gd name="T58" fmla="*/ 7 w 12"/>
                  <a:gd name="T59" fmla="*/ 1 h 11"/>
                  <a:gd name="T60" fmla="*/ 8 w 12"/>
                  <a:gd name="T61" fmla="*/ 1 h 11"/>
                  <a:gd name="T62" fmla="*/ 8 w 12"/>
                  <a:gd name="T63" fmla="*/ 2 h 11"/>
                  <a:gd name="T64" fmla="*/ 9 w 12"/>
                  <a:gd name="T65" fmla="*/ 2 h 11"/>
                  <a:gd name="T66" fmla="*/ 9 w 12"/>
                  <a:gd name="T67" fmla="*/ 3 h 11"/>
                  <a:gd name="T68" fmla="*/ 10 w 12"/>
                  <a:gd name="T69" fmla="*/ 2 h 11"/>
                  <a:gd name="T70" fmla="*/ 10 w 12"/>
                  <a:gd name="T71" fmla="*/ 4 h 11"/>
                  <a:gd name="T72" fmla="*/ 10 w 12"/>
                  <a:gd name="T73" fmla="*/ 4 h 11"/>
                  <a:gd name="T74" fmla="*/ 11 w 12"/>
                  <a:gd name="T75" fmla="*/ 5 h 11"/>
                  <a:gd name="T76" fmla="*/ 10 w 12"/>
                  <a:gd name="T77" fmla="*/ 5 h 11"/>
                  <a:gd name="T78" fmla="*/ 11 w 12"/>
                  <a:gd name="T79" fmla="*/ 6 h 11"/>
                  <a:gd name="T80" fmla="*/ 10 w 12"/>
                  <a:gd name="T81" fmla="*/ 7 h 11"/>
                  <a:gd name="T82" fmla="*/ 10 w 12"/>
                  <a:gd name="T83" fmla="*/ 7 h 11"/>
                  <a:gd name="T84" fmla="*/ 10 w 12"/>
                  <a:gd name="T8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 h="11">
                    <a:moveTo>
                      <a:pt x="6" y="0"/>
                    </a:moveTo>
                    <a:cubicBezTo>
                      <a:pt x="3" y="0"/>
                      <a:pt x="0" y="2"/>
                      <a:pt x="1" y="6"/>
                    </a:cubicBezTo>
                    <a:cubicBezTo>
                      <a:pt x="1" y="9"/>
                      <a:pt x="3" y="11"/>
                      <a:pt x="6" y="11"/>
                    </a:cubicBezTo>
                    <a:cubicBezTo>
                      <a:pt x="9" y="11"/>
                      <a:pt x="12" y="8"/>
                      <a:pt x="12" y="5"/>
                    </a:cubicBezTo>
                    <a:cubicBezTo>
                      <a:pt x="12" y="2"/>
                      <a:pt x="9" y="0"/>
                      <a:pt x="6" y="0"/>
                    </a:cubicBezTo>
                    <a:close/>
                    <a:moveTo>
                      <a:pt x="10" y="9"/>
                    </a:moveTo>
                    <a:cubicBezTo>
                      <a:pt x="9" y="8"/>
                      <a:pt x="9" y="8"/>
                      <a:pt x="9" y="8"/>
                    </a:cubicBezTo>
                    <a:cubicBezTo>
                      <a:pt x="9" y="8"/>
                      <a:pt x="9" y="8"/>
                      <a:pt x="9" y="8"/>
                    </a:cubicBezTo>
                    <a:cubicBezTo>
                      <a:pt x="9" y="8"/>
                      <a:pt x="9" y="8"/>
                      <a:pt x="9" y="9"/>
                    </a:cubicBezTo>
                    <a:cubicBezTo>
                      <a:pt x="9" y="9"/>
                      <a:pt x="9" y="9"/>
                      <a:pt x="9" y="9"/>
                    </a:cubicBezTo>
                    <a:cubicBezTo>
                      <a:pt x="9" y="9"/>
                      <a:pt x="9" y="10"/>
                      <a:pt x="8" y="10"/>
                    </a:cubicBezTo>
                    <a:cubicBezTo>
                      <a:pt x="8" y="9"/>
                      <a:pt x="8" y="9"/>
                      <a:pt x="8" y="9"/>
                    </a:cubicBezTo>
                    <a:cubicBezTo>
                      <a:pt x="8" y="9"/>
                      <a:pt x="8" y="9"/>
                      <a:pt x="8" y="9"/>
                    </a:cubicBezTo>
                    <a:cubicBezTo>
                      <a:pt x="8" y="9"/>
                      <a:pt x="8" y="9"/>
                      <a:pt x="8" y="9"/>
                    </a:cubicBezTo>
                    <a:cubicBezTo>
                      <a:pt x="8" y="10"/>
                      <a:pt x="8" y="10"/>
                      <a:pt x="8" y="10"/>
                    </a:cubicBezTo>
                    <a:cubicBezTo>
                      <a:pt x="8" y="10"/>
                      <a:pt x="7" y="10"/>
                      <a:pt x="7" y="10"/>
                    </a:cubicBezTo>
                    <a:cubicBezTo>
                      <a:pt x="7" y="10"/>
                      <a:pt x="7" y="10"/>
                      <a:pt x="7" y="10"/>
                    </a:cubicBezTo>
                    <a:cubicBezTo>
                      <a:pt x="7" y="9"/>
                      <a:pt x="7" y="9"/>
                      <a:pt x="6" y="9"/>
                    </a:cubicBezTo>
                    <a:cubicBezTo>
                      <a:pt x="6" y="9"/>
                      <a:pt x="6" y="9"/>
                      <a:pt x="6" y="10"/>
                    </a:cubicBezTo>
                    <a:cubicBezTo>
                      <a:pt x="6" y="10"/>
                      <a:pt x="6" y="10"/>
                      <a:pt x="6" y="10"/>
                    </a:cubicBezTo>
                    <a:cubicBezTo>
                      <a:pt x="6" y="10"/>
                      <a:pt x="5" y="10"/>
                      <a:pt x="5" y="10"/>
                    </a:cubicBezTo>
                    <a:cubicBezTo>
                      <a:pt x="5" y="10"/>
                      <a:pt x="5" y="10"/>
                      <a:pt x="5" y="10"/>
                    </a:cubicBezTo>
                    <a:cubicBezTo>
                      <a:pt x="5" y="9"/>
                      <a:pt x="5" y="9"/>
                      <a:pt x="5" y="9"/>
                    </a:cubicBezTo>
                    <a:cubicBezTo>
                      <a:pt x="5" y="9"/>
                      <a:pt x="4" y="9"/>
                      <a:pt x="4" y="9"/>
                    </a:cubicBezTo>
                    <a:cubicBezTo>
                      <a:pt x="4" y="10"/>
                      <a:pt x="4" y="10"/>
                      <a:pt x="4" y="10"/>
                    </a:cubicBezTo>
                    <a:cubicBezTo>
                      <a:pt x="4" y="10"/>
                      <a:pt x="3" y="9"/>
                      <a:pt x="3" y="9"/>
                    </a:cubicBezTo>
                    <a:cubicBezTo>
                      <a:pt x="4" y="9"/>
                      <a:pt x="4" y="9"/>
                      <a:pt x="4" y="9"/>
                    </a:cubicBezTo>
                    <a:cubicBezTo>
                      <a:pt x="4" y="9"/>
                      <a:pt x="4" y="8"/>
                      <a:pt x="4" y="8"/>
                    </a:cubicBezTo>
                    <a:cubicBezTo>
                      <a:pt x="3" y="8"/>
                      <a:pt x="3" y="8"/>
                      <a:pt x="3" y="8"/>
                    </a:cubicBezTo>
                    <a:cubicBezTo>
                      <a:pt x="3" y="9"/>
                      <a:pt x="3" y="9"/>
                      <a:pt x="3" y="9"/>
                    </a:cubicBezTo>
                    <a:cubicBezTo>
                      <a:pt x="2" y="8"/>
                      <a:pt x="2" y="8"/>
                      <a:pt x="2" y="8"/>
                    </a:cubicBezTo>
                    <a:cubicBezTo>
                      <a:pt x="2" y="7"/>
                      <a:pt x="2" y="7"/>
                      <a:pt x="2" y="7"/>
                    </a:cubicBezTo>
                    <a:cubicBezTo>
                      <a:pt x="3" y="7"/>
                      <a:pt x="3" y="7"/>
                      <a:pt x="3" y="7"/>
                    </a:cubicBezTo>
                    <a:cubicBezTo>
                      <a:pt x="3" y="7"/>
                      <a:pt x="2" y="7"/>
                      <a:pt x="2" y="7"/>
                    </a:cubicBezTo>
                    <a:cubicBezTo>
                      <a:pt x="2" y="7"/>
                      <a:pt x="2" y="7"/>
                      <a:pt x="2" y="7"/>
                    </a:cubicBezTo>
                    <a:cubicBezTo>
                      <a:pt x="2" y="7"/>
                      <a:pt x="1" y="6"/>
                      <a:pt x="1" y="6"/>
                    </a:cubicBezTo>
                    <a:cubicBezTo>
                      <a:pt x="2" y="6"/>
                      <a:pt x="2" y="6"/>
                      <a:pt x="2" y="6"/>
                    </a:cubicBezTo>
                    <a:cubicBezTo>
                      <a:pt x="2" y="6"/>
                      <a:pt x="2" y="6"/>
                      <a:pt x="2" y="6"/>
                    </a:cubicBezTo>
                    <a:cubicBezTo>
                      <a:pt x="2" y="5"/>
                      <a:pt x="2" y="5"/>
                      <a:pt x="2" y="5"/>
                    </a:cubicBezTo>
                    <a:cubicBezTo>
                      <a:pt x="1" y="5"/>
                      <a:pt x="1" y="5"/>
                      <a:pt x="1" y="5"/>
                    </a:cubicBezTo>
                    <a:cubicBezTo>
                      <a:pt x="1" y="5"/>
                      <a:pt x="1" y="4"/>
                      <a:pt x="2" y="4"/>
                    </a:cubicBezTo>
                    <a:cubicBezTo>
                      <a:pt x="2" y="4"/>
                      <a:pt x="2" y="4"/>
                      <a:pt x="2" y="4"/>
                    </a:cubicBezTo>
                    <a:cubicBezTo>
                      <a:pt x="2" y="4"/>
                      <a:pt x="2" y="4"/>
                      <a:pt x="3" y="4"/>
                    </a:cubicBezTo>
                    <a:cubicBezTo>
                      <a:pt x="3" y="4"/>
                      <a:pt x="2" y="4"/>
                      <a:pt x="2" y="4"/>
                    </a:cubicBezTo>
                    <a:cubicBezTo>
                      <a:pt x="2" y="4"/>
                      <a:pt x="2" y="4"/>
                      <a:pt x="2" y="4"/>
                    </a:cubicBezTo>
                    <a:cubicBezTo>
                      <a:pt x="2" y="3"/>
                      <a:pt x="2" y="3"/>
                      <a:pt x="2" y="2"/>
                    </a:cubicBezTo>
                    <a:cubicBezTo>
                      <a:pt x="3" y="3"/>
                      <a:pt x="3" y="3"/>
                      <a:pt x="3" y="3"/>
                    </a:cubicBezTo>
                    <a:cubicBezTo>
                      <a:pt x="3" y="3"/>
                      <a:pt x="3" y="3"/>
                      <a:pt x="4" y="3"/>
                    </a:cubicBezTo>
                    <a:cubicBezTo>
                      <a:pt x="4" y="3"/>
                      <a:pt x="4" y="2"/>
                      <a:pt x="4" y="2"/>
                    </a:cubicBezTo>
                    <a:cubicBezTo>
                      <a:pt x="3" y="2"/>
                      <a:pt x="3" y="2"/>
                      <a:pt x="3" y="2"/>
                    </a:cubicBezTo>
                    <a:cubicBezTo>
                      <a:pt x="3" y="2"/>
                      <a:pt x="4" y="1"/>
                      <a:pt x="4" y="1"/>
                    </a:cubicBezTo>
                    <a:cubicBezTo>
                      <a:pt x="4" y="2"/>
                      <a:pt x="4" y="2"/>
                      <a:pt x="4" y="2"/>
                    </a:cubicBezTo>
                    <a:cubicBezTo>
                      <a:pt x="4" y="2"/>
                      <a:pt x="4" y="2"/>
                      <a:pt x="5" y="2"/>
                    </a:cubicBezTo>
                    <a:cubicBezTo>
                      <a:pt x="5" y="2"/>
                      <a:pt x="5" y="2"/>
                      <a:pt x="5" y="2"/>
                    </a:cubicBezTo>
                    <a:cubicBezTo>
                      <a:pt x="4" y="1"/>
                      <a:pt x="4" y="1"/>
                      <a:pt x="4" y="1"/>
                    </a:cubicBezTo>
                    <a:cubicBezTo>
                      <a:pt x="5" y="1"/>
                      <a:pt x="5" y="1"/>
                      <a:pt x="6" y="1"/>
                    </a:cubicBezTo>
                    <a:cubicBezTo>
                      <a:pt x="6" y="1"/>
                      <a:pt x="6" y="1"/>
                      <a:pt x="6" y="1"/>
                    </a:cubicBezTo>
                    <a:cubicBezTo>
                      <a:pt x="6" y="2"/>
                      <a:pt x="6" y="2"/>
                      <a:pt x="6" y="2"/>
                    </a:cubicBezTo>
                    <a:cubicBezTo>
                      <a:pt x="6" y="2"/>
                      <a:pt x="7" y="2"/>
                      <a:pt x="7" y="1"/>
                    </a:cubicBezTo>
                    <a:cubicBezTo>
                      <a:pt x="7" y="1"/>
                      <a:pt x="7" y="1"/>
                      <a:pt x="7" y="1"/>
                    </a:cubicBezTo>
                    <a:cubicBezTo>
                      <a:pt x="7" y="1"/>
                      <a:pt x="7" y="1"/>
                      <a:pt x="8" y="1"/>
                    </a:cubicBezTo>
                    <a:cubicBezTo>
                      <a:pt x="8" y="1"/>
                      <a:pt x="8" y="1"/>
                      <a:pt x="8" y="1"/>
                    </a:cubicBezTo>
                    <a:cubicBezTo>
                      <a:pt x="7" y="2"/>
                      <a:pt x="8" y="2"/>
                      <a:pt x="8" y="2"/>
                    </a:cubicBezTo>
                    <a:cubicBezTo>
                      <a:pt x="8" y="2"/>
                      <a:pt x="8" y="2"/>
                      <a:pt x="8" y="2"/>
                    </a:cubicBezTo>
                    <a:cubicBezTo>
                      <a:pt x="8" y="1"/>
                      <a:pt x="8" y="1"/>
                      <a:pt x="8" y="1"/>
                    </a:cubicBezTo>
                    <a:cubicBezTo>
                      <a:pt x="9" y="1"/>
                      <a:pt x="9" y="1"/>
                      <a:pt x="9" y="2"/>
                    </a:cubicBezTo>
                    <a:cubicBezTo>
                      <a:pt x="9" y="2"/>
                      <a:pt x="9" y="2"/>
                      <a:pt x="9" y="2"/>
                    </a:cubicBezTo>
                    <a:cubicBezTo>
                      <a:pt x="9" y="2"/>
                      <a:pt x="9" y="3"/>
                      <a:pt x="9" y="3"/>
                    </a:cubicBezTo>
                    <a:cubicBezTo>
                      <a:pt x="9" y="3"/>
                      <a:pt x="9" y="3"/>
                      <a:pt x="9" y="3"/>
                    </a:cubicBezTo>
                    <a:cubicBezTo>
                      <a:pt x="10" y="2"/>
                      <a:pt x="10" y="2"/>
                      <a:pt x="10" y="2"/>
                    </a:cubicBezTo>
                    <a:cubicBezTo>
                      <a:pt x="10" y="3"/>
                      <a:pt x="10" y="3"/>
                      <a:pt x="11" y="3"/>
                    </a:cubicBezTo>
                    <a:cubicBezTo>
                      <a:pt x="10" y="4"/>
                      <a:pt x="10" y="4"/>
                      <a:pt x="10" y="4"/>
                    </a:cubicBezTo>
                    <a:cubicBezTo>
                      <a:pt x="10" y="4"/>
                      <a:pt x="10" y="4"/>
                      <a:pt x="10" y="4"/>
                    </a:cubicBezTo>
                    <a:cubicBezTo>
                      <a:pt x="10" y="4"/>
                      <a:pt x="10" y="4"/>
                      <a:pt x="10" y="4"/>
                    </a:cubicBezTo>
                    <a:cubicBezTo>
                      <a:pt x="11" y="4"/>
                      <a:pt x="11" y="4"/>
                      <a:pt x="11" y="4"/>
                    </a:cubicBezTo>
                    <a:cubicBezTo>
                      <a:pt x="11" y="4"/>
                      <a:pt x="11" y="5"/>
                      <a:pt x="11" y="5"/>
                    </a:cubicBezTo>
                    <a:cubicBezTo>
                      <a:pt x="10" y="5"/>
                      <a:pt x="10" y="5"/>
                      <a:pt x="10" y="5"/>
                    </a:cubicBezTo>
                    <a:cubicBezTo>
                      <a:pt x="10" y="5"/>
                      <a:pt x="10" y="5"/>
                      <a:pt x="10" y="5"/>
                    </a:cubicBezTo>
                    <a:cubicBezTo>
                      <a:pt x="10" y="6"/>
                      <a:pt x="10" y="6"/>
                      <a:pt x="10" y="6"/>
                    </a:cubicBezTo>
                    <a:cubicBezTo>
                      <a:pt x="11" y="6"/>
                      <a:pt x="11" y="6"/>
                      <a:pt x="11" y="6"/>
                    </a:cubicBezTo>
                    <a:cubicBezTo>
                      <a:pt x="11" y="6"/>
                      <a:pt x="11" y="7"/>
                      <a:pt x="11" y="7"/>
                    </a:cubicBezTo>
                    <a:cubicBezTo>
                      <a:pt x="10" y="7"/>
                      <a:pt x="10" y="7"/>
                      <a:pt x="10" y="7"/>
                    </a:cubicBezTo>
                    <a:cubicBezTo>
                      <a:pt x="10" y="7"/>
                      <a:pt x="10" y="7"/>
                      <a:pt x="10" y="7"/>
                    </a:cubicBezTo>
                    <a:cubicBezTo>
                      <a:pt x="10" y="7"/>
                      <a:pt x="10" y="7"/>
                      <a:pt x="10" y="7"/>
                    </a:cubicBezTo>
                    <a:cubicBezTo>
                      <a:pt x="11" y="7"/>
                      <a:pt x="11" y="7"/>
                      <a:pt x="11" y="7"/>
                    </a:cubicBezTo>
                    <a:cubicBezTo>
                      <a:pt x="10" y="8"/>
                      <a:pt x="10" y="8"/>
                      <a:pt x="1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15"/>
              <p:cNvSpPr>
                <a:spLocks/>
              </p:cNvSpPr>
              <p:nvPr/>
            </p:nvSpPr>
            <p:spPr bwMode="auto">
              <a:xfrm>
                <a:off x="3776" y="1698"/>
                <a:ext cx="5" cy="10"/>
              </a:xfrm>
              <a:custGeom>
                <a:avLst/>
                <a:gdLst>
                  <a:gd name="T0" fmla="*/ 1 w 2"/>
                  <a:gd name="T1" fmla="*/ 3 h 4"/>
                  <a:gd name="T2" fmla="*/ 1 w 2"/>
                  <a:gd name="T3" fmla="*/ 0 h 4"/>
                  <a:gd name="T4" fmla="*/ 1 w 2"/>
                  <a:gd name="T5" fmla="*/ 0 h 4"/>
                  <a:gd name="T6" fmla="*/ 1 w 2"/>
                  <a:gd name="T7" fmla="*/ 0 h 4"/>
                  <a:gd name="T8" fmla="*/ 1 w 2"/>
                  <a:gd name="T9" fmla="*/ 3 h 4"/>
                  <a:gd name="T10" fmla="*/ 0 w 2"/>
                  <a:gd name="T11" fmla="*/ 3 h 4"/>
                  <a:gd name="T12" fmla="*/ 1 w 2"/>
                  <a:gd name="T13" fmla="*/ 4 h 4"/>
                  <a:gd name="T14" fmla="*/ 2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1" y="0"/>
                      <a:pt x="1" y="0"/>
                      <a:pt x="1" y="0"/>
                    </a:cubicBezTo>
                    <a:cubicBezTo>
                      <a:pt x="1" y="0"/>
                      <a:pt x="1" y="0"/>
                      <a:pt x="1" y="0"/>
                    </a:cubicBezTo>
                    <a:cubicBezTo>
                      <a:pt x="1" y="0"/>
                      <a:pt x="1" y="0"/>
                      <a:pt x="1" y="0"/>
                    </a:cubicBezTo>
                    <a:cubicBezTo>
                      <a:pt x="1" y="3"/>
                      <a:pt x="1" y="3"/>
                      <a:pt x="1" y="3"/>
                    </a:cubicBezTo>
                    <a:cubicBezTo>
                      <a:pt x="1" y="3"/>
                      <a:pt x="0" y="3"/>
                      <a:pt x="0" y="3"/>
                    </a:cubicBezTo>
                    <a:cubicBezTo>
                      <a:pt x="0" y="4"/>
                      <a:pt x="1" y="4"/>
                      <a:pt x="1" y="4"/>
                    </a:cubicBezTo>
                    <a:cubicBezTo>
                      <a:pt x="2" y="4"/>
                      <a:pt x="2" y="4"/>
                      <a:pt x="2" y="3"/>
                    </a:cubicBezTo>
                    <a:cubicBezTo>
                      <a:pt x="2" y="3"/>
                      <a:pt x="2"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16"/>
              <p:cNvSpPr>
                <a:spLocks/>
              </p:cNvSpPr>
              <p:nvPr/>
            </p:nvSpPr>
            <p:spPr bwMode="auto">
              <a:xfrm>
                <a:off x="3778" y="1708"/>
                <a:ext cx="3" cy="7"/>
              </a:xfrm>
              <a:custGeom>
                <a:avLst/>
                <a:gdLst>
                  <a:gd name="T0" fmla="*/ 0 w 1"/>
                  <a:gd name="T1" fmla="*/ 1 h 3"/>
                  <a:gd name="T2" fmla="*/ 0 w 1"/>
                  <a:gd name="T3" fmla="*/ 2 h 3"/>
                  <a:gd name="T4" fmla="*/ 0 w 1"/>
                  <a:gd name="T5" fmla="*/ 3 h 3"/>
                  <a:gd name="T6" fmla="*/ 1 w 1"/>
                  <a:gd name="T7" fmla="*/ 2 h 3"/>
                  <a:gd name="T8" fmla="*/ 1 w 1"/>
                  <a:gd name="T9" fmla="*/ 0 h 3"/>
                  <a:gd name="T10" fmla="*/ 0 w 1"/>
                  <a:gd name="T11" fmla="*/ 1 h 3"/>
                  <a:gd name="T12" fmla="*/ 0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1"/>
                    </a:moveTo>
                    <a:cubicBezTo>
                      <a:pt x="0" y="2"/>
                      <a:pt x="0" y="2"/>
                      <a:pt x="0" y="2"/>
                    </a:cubicBezTo>
                    <a:cubicBezTo>
                      <a:pt x="0" y="2"/>
                      <a:pt x="0" y="3"/>
                      <a:pt x="0" y="3"/>
                    </a:cubicBezTo>
                    <a:cubicBezTo>
                      <a:pt x="1" y="3"/>
                      <a:pt x="1" y="2"/>
                      <a:pt x="1" y="2"/>
                    </a:cubicBezTo>
                    <a:cubicBezTo>
                      <a:pt x="1" y="0"/>
                      <a:pt x="1" y="0"/>
                      <a:pt x="1" y="0"/>
                    </a:cubicBezTo>
                    <a:cubicBezTo>
                      <a:pt x="1"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17"/>
              <p:cNvSpPr>
                <a:spLocks noEditPoints="1"/>
              </p:cNvSpPr>
              <p:nvPr/>
            </p:nvSpPr>
            <p:spPr bwMode="auto">
              <a:xfrm>
                <a:off x="3807" y="1364"/>
                <a:ext cx="21" cy="23"/>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9 h 10"/>
                  <a:gd name="T14" fmla="*/ 5 w 9"/>
                  <a:gd name="T15" fmla="*/ 9 h 10"/>
                  <a:gd name="T16" fmla="*/ 5 w 9"/>
                  <a:gd name="T17" fmla="*/ 8 h 10"/>
                  <a:gd name="T18" fmla="*/ 4 w 9"/>
                  <a:gd name="T19" fmla="*/ 9 h 10"/>
                  <a:gd name="T20" fmla="*/ 3 w 9"/>
                  <a:gd name="T21" fmla="*/ 9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6 h 10"/>
                  <a:gd name="T36" fmla="*/ 1 w 9"/>
                  <a:gd name="T37" fmla="*/ 5 h 10"/>
                  <a:gd name="T38" fmla="*/ 1 w 9"/>
                  <a:gd name="T39" fmla="*/ 5 h 10"/>
                  <a:gd name="T40" fmla="*/ 1 w 9"/>
                  <a:gd name="T41" fmla="*/ 4 h 10"/>
                  <a:gd name="T42" fmla="*/ 1 w 9"/>
                  <a:gd name="T43" fmla="*/ 4 h 10"/>
                  <a:gd name="T44" fmla="*/ 1 w 9"/>
                  <a:gd name="T45" fmla="*/ 3 h 10"/>
                  <a:gd name="T46" fmla="*/ 2 w 9"/>
                  <a:gd name="T47" fmla="*/ 3 h 10"/>
                  <a:gd name="T48" fmla="*/ 2 w 9"/>
                  <a:gd name="T49" fmla="*/ 2 h 10"/>
                  <a:gd name="T50" fmla="*/ 3 w 9"/>
                  <a:gd name="T51" fmla="*/ 2 h 10"/>
                  <a:gd name="T52" fmla="*/ 3 w 9"/>
                  <a:gd name="T53" fmla="*/ 2 h 10"/>
                  <a:gd name="T54" fmla="*/ 4 w 9"/>
                  <a:gd name="T55" fmla="*/ 1 h 10"/>
                  <a:gd name="T56" fmla="*/ 4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3 h 10"/>
                  <a:gd name="T70" fmla="*/ 8 w 9"/>
                  <a:gd name="T71" fmla="*/ 4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7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1"/>
                      <a:pt x="0" y="3"/>
                      <a:pt x="0" y="5"/>
                    </a:cubicBezTo>
                    <a:cubicBezTo>
                      <a:pt x="0" y="8"/>
                      <a:pt x="2" y="10"/>
                      <a:pt x="5" y="10"/>
                    </a:cubicBezTo>
                    <a:cubicBezTo>
                      <a:pt x="7" y="10"/>
                      <a:pt x="9" y="8"/>
                      <a:pt x="9" y="5"/>
                    </a:cubicBezTo>
                    <a:cubicBezTo>
                      <a:pt x="9" y="2"/>
                      <a:pt x="7" y="0"/>
                      <a:pt x="4" y="0"/>
                    </a:cubicBezTo>
                    <a:close/>
                    <a:moveTo>
                      <a:pt x="8" y="8"/>
                    </a:moveTo>
                    <a:cubicBezTo>
                      <a:pt x="7" y="7"/>
                      <a:pt x="7" y="7"/>
                      <a:pt x="7" y="7"/>
                    </a:cubicBezTo>
                    <a:cubicBezTo>
                      <a:pt x="7" y="7"/>
                      <a:pt x="7" y="7"/>
                      <a:pt x="7" y="7"/>
                    </a:cubicBezTo>
                    <a:cubicBezTo>
                      <a:pt x="7" y="7"/>
                      <a:pt x="7" y="8"/>
                      <a:pt x="7" y="8"/>
                    </a:cubicBezTo>
                    <a:cubicBezTo>
                      <a:pt x="7" y="8"/>
                      <a:pt x="7" y="8"/>
                      <a:pt x="7" y="8"/>
                    </a:cubicBezTo>
                    <a:cubicBezTo>
                      <a:pt x="7" y="8"/>
                      <a:pt x="7" y="9"/>
                      <a:pt x="6" y="9"/>
                    </a:cubicBezTo>
                    <a:cubicBezTo>
                      <a:pt x="6" y="8"/>
                      <a:pt x="6" y="8"/>
                      <a:pt x="6" y="8"/>
                    </a:cubicBezTo>
                    <a:cubicBezTo>
                      <a:pt x="6" y="8"/>
                      <a:pt x="6" y="8"/>
                      <a:pt x="6" y="8"/>
                    </a:cubicBezTo>
                    <a:cubicBezTo>
                      <a:pt x="6" y="8"/>
                      <a:pt x="6" y="8"/>
                      <a:pt x="6" y="9"/>
                    </a:cubicBezTo>
                    <a:cubicBezTo>
                      <a:pt x="6" y="9"/>
                      <a:pt x="6" y="9"/>
                      <a:pt x="6" y="9"/>
                    </a:cubicBezTo>
                    <a:cubicBezTo>
                      <a:pt x="6" y="9"/>
                      <a:pt x="5" y="9"/>
                      <a:pt x="5" y="9"/>
                    </a:cubicBezTo>
                    <a:cubicBezTo>
                      <a:pt x="5" y="9"/>
                      <a:pt x="5" y="9"/>
                      <a:pt x="5" y="9"/>
                    </a:cubicBezTo>
                    <a:cubicBezTo>
                      <a:pt x="5" y="8"/>
                      <a:pt x="5" y="8"/>
                      <a:pt x="5" y="8"/>
                    </a:cubicBezTo>
                    <a:cubicBezTo>
                      <a:pt x="4" y="8"/>
                      <a:pt x="4" y="8"/>
                      <a:pt x="4" y="9"/>
                    </a:cubicBezTo>
                    <a:cubicBezTo>
                      <a:pt x="4" y="9"/>
                      <a:pt x="4" y="9"/>
                      <a:pt x="4" y="9"/>
                    </a:cubicBezTo>
                    <a:cubicBezTo>
                      <a:pt x="4" y="9"/>
                      <a:pt x="4" y="9"/>
                      <a:pt x="3" y="9"/>
                    </a:cubicBezTo>
                    <a:cubicBezTo>
                      <a:pt x="3" y="9"/>
                      <a:pt x="3" y="9"/>
                      <a:pt x="3" y="9"/>
                    </a:cubicBezTo>
                    <a:cubicBezTo>
                      <a:pt x="4" y="8"/>
                      <a:pt x="3" y="8"/>
                      <a:pt x="3" y="8"/>
                    </a:cubicBezTo>
                    <a:cubicBezTo>
                      <a:pt x="3" y="8"/>
                      <a:pt x="3" y="8"/>
                      <a:pt x="3" y="8"/>
                    </a:cubicBezTo>
                    <a:cubicBezTo>
                      <a:pt x="3" y="9"/>
                      <a:pt x="3" y="9"/>
                      <a:pt x="3" y="9"/>
                    </a:cubicBezTo>
                    <a:cubicBezTo>
                      <a:pt x="3" y="9"/>
                      <a:pt x="2" y="9"/>
                      <a:pt x="2" y="8"/>
                    </a:cubicBezTo>
                    <a:cubicBezTo>
                      <a:pt x="2" y="8"/>
                      <a:pt x="2" y="8"/>
                      <a:pt x="2" y="8"/>
                    </a:cubicBezTo>
                    <a:cubicBezTo>
                      <a:pt x="3" y="8"/>
                      <a:pt x="3" y="8"/>
                      <a:pt x="2" y="7"/>
                    </a:cubicBezTo>
                    <a:cubicBezTo>
                      <a:pt x="2" y="7"/>
                      <a:pt x="2" y="7"/>
                      <a:pt x="2" y="7"/>
                    </a:cubicBezTo>
                    <a:cubicBezTo>
                      <a:pt x="2" y="8"/>
                      <a:pt x="2" y="8"/>
                      <a:pt x="2" y="8"/>
                    </a:cubicBezTo>
                    <a:cubicBezTo>
                      <a:pt x="1" y="8"/>
                      <a:pt x="1" y="7"/>
                      <a:pt x="1" y="7"/>
                    </a:cubicBezTo>
                    <a:cubicBezTo>
                      <a:pt x="1" y="7"/>
                      <a:pt x="1" y="7"/>
                      <a:pt x="1" y="7"/>
                    </a:cubicBezTo>
                    <a:cubicBezTo>
                      <a:pt x="2" y="7"/>
                      <a:pt x="2" y="7"/>
                      <a:pt x="2" y="7"/>
                    </a:cubicBezTo>
                    <a:cubicBezTo>
                      <a:pt x="1" y="6"/>
                      <a:pt x="1" y="6"/>
                      <a:pt x="1" y="6"/>
                    </a:cubicBezTo>
                    <a:cubicBezTo>
                      <a:pt x="1" y="7"/>
                      <a:pt x="1" y="7"/>
                      <a:pt x="1" y="7"/>
                    </a:cubicBezTo>
                    <a:cubicBezTo>
                      <a:pt x="1" y="6"/>
                      <a:pt x="1" y="6"/>
                      <a:pt x="1" y="6"/>
                    </a:cubicBezTo>
                    <a:cubicBezTo>
                      <a:pt x="1" y="6"/>
                      <a:pt x="1" y="6"/>
                      <a:pt x="1" y="6"/>
                    </a:cubicBezTo>
                    <a:cubicBezTo>
                      <a:pt x="1" y="6"/>
                      <a:pt x="1" y="5"/>
                      <a:pt x="1" y="5"/>
                    </a:cubicBezTo>
                    <a:cubicBezTo>
                      <a:pt x="1" y="5"/>
                      <a:pt x="1" y="5"/>
                      <a:pt x="1" y="5"/>
                    </a:cubicBezTo>
                    <a:cubicBezTo>
                      <a:pt x="1" y="5"/>
                      <a:pt x="1" y="5"/>
                      <a:pt x="1" y="5"/>
                    </a:cubicBezTo>
                    <a:cubicBezTo>
                      <a:pt x="1" y="5"/>
                      <a:pt x="1" y="4"/>
                      <a:pt x="1" y="4"/>
                    </a:cubicBezTo>
                    <a:cubicBezTo>
                      <a:pt x="1" y="4"/>
                      <a:pt x="1" y="4"/>
                      <a:pt x="1" y="4"/>
                    </a:cubicBezTo>
                    <a:cubicBezTo>
                      <a:pt x="1" y="4"/>
                      <a:pt x="1" y="4"/>
                      <a:pt x="1" y="4"/>
                    </a:cubicBezTo>
                    <a:cubicBezTo>
                      <a:pt x="2" y="4"/>
                      <a:pt x="1" y="4"/>
                      <a:pt x="1" y="4"/>
                    </a:cubicBezTo>
                    <a:cubicBezTo>
                      <a:pt x="1" y="4"/>
                      <a:pt x="1" y="4"/>
                      <a:pt x="1" y="4"/>
                    </a:cubicBezTo>
                    <a:cubicBezTo>
                      <a:pt x="1" y="3"/>
                      <a:pt x="1" y="3"/>
                      <a:pt x="1" y="3"/>
                    </a:cubicBezTo>
                    <a:cubicBezTo>
                      <a:pt x="2" y="3"/>
                      <a:pt x="2" y="3"/>
                      <a:pt x="2" y="3"/>
                    </a:cubicBezTo>
                    <a:cubicBezTo>
                      <a:pt x="2" y="3"/>
                      <a:pt x="2" y="3"/>
                      <a:pt x="2" y="3"/>
                    </a:cubicBezTo>
                    <a:cubicBezTo>
                      <a:pt x="2" y="3"/>
                      <a:pt x="2" y="3"/>
                      <a:pt x="2" y="3"/>
                    </a:cubicBezTo>
                    <a:cubicBezTo>
                      <a:pt x="2" y="2"/>
                      <a:pt x="2" y="2"/>
                      <a:pt x="2" y="2"/>
                    </a:cubicBezTo>
                    <a:cubicBezTo>
                      <a:pt x="2" y="2"/>
                      <a:pt x="2" y="2"/>
                      <a:pt x="3" y="2"/>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4" y="2"/>
                    </a:cubicBezTo>
                    <a:cubicBezTo>
                      <a:pt x="5" y="2"/>
                      <a:pt x="5" y="2"/>
                      <a:pt x="5" y="2"/>
                    </a:cubicBezTo>
                    <a:cubicBezTo>
                      <a:pt x="5" y="1"/>
                      <a:pt x="5" y="1"/>
                      <a:pt x="5" y="1"/>
                    </a:cubicBezTo>
                    <a:cubicBezTo>
                      <a:pt x="5" y="1"/>
                      <a:pt x="5" y="1"/>
                      <a:pt x="6" y="1"/>
                    </a:cubicBezTo>
                    <a:cubicBezTo>
                      <a:pt x="6" y="2"/>
                      <a:pt x="6" y="2"/>
                      <a:pt x="6" y="2"/>
                    </a:cubicBezTo>
                    <a:cubicBezTo>
                      <a:pt x="6" y="2"/>
                      <a:pt x="6" y="2"/>
                      <a:pt x="6" y="2"/>
                    </a:cubicBezTo>
                    <a:cubicBezTo>
                      <a:pt x="6" y="2"/>
                      <a:pt x="6" y="2"/>
                      <a:pt x="6" y="2"/>
                    </a:cubicBezTo>
                    <a:cubicBezTo>
                      <a:pt x="6" y="2"/>
                      <a:pt x="6" y="2"/>
                      <a:pt x="6" y="2"/>
                    </a:cubicBezTo>
                    <a:cubicBezTo>
                      <a:pt x="7" y="2"/>
                      <a:pt x="7" y="2"/>
                      <a:pt x="7" y="2"/>
                    </a:cubicBezTo>
                    <a:cubicBezTo>
                      <a:pt x="7" y="2"/>
                      <a:pt x="7" y="2"/>
                      <a:pt x="7" y="2"/>
                    </a:cubicBezTo>
                    <a:cubicBezTo>
                      <a:pt x="7" y="3"/>
                      <a:pt x="7" y="3"/>
                      <a:pt x="7" y="3"/>
                    </a:cubicBezTo>
                    <a:cubicBezTo>
                      <a:pt x="7" y="3"/>
                      <a:pt x="7" y="3"/>
                      <a:pt x="7" y="3"/>
                    </a:cubicBezTo>
                    <a:cubicBezTo>
                      <a:pt x="8" y="3"/>
                      <a:pt x="8" y="3"/>
                      <a:pt x="8" y="3"/>
                    </a:cubicBezTo>
                    <a:cubicBezTo>
                      <a:pt x="8" y="3"/>
                      <a:pt x="8" y="3"/>
                      <a:pt x="8" y="3"/>
                    </a:cubicBezTo>
                    <a:cubicBezTo>
                      <a:pt x="8" y="4"/>
                      <a:pt x="8" y="4"/>
                      <a:pt x="8" y="4"/>
                    </a:cubicBezTo>
                    <a:cubicBezTo>
                      <a:pt x="8" y="4"/>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8" y="6"/>
                      <a:pt x="8" y="6"/>
                    </a:cubicBezTo>
                    <a:cubicBezTo>
                      <a:pt x="8" y="6"/>
                      <a:pt x="8" y="6"/>
                      <a:pt x="8" y="6"/>
                    </a:cubicBezTo>
                    <a:cubicBezTo>
                      <a:pt x="8" y="6"/>
                      <a:pt x="8" y="6"/>
                      <a:pt x="8" y="6"/>
                    </a:cubicBezTo>
                    <a:cubicBezTo>
                      <a:pt x="8" y="7"/>
                      <a:pt x="8" y="7"/>
                      <a:pt x="8" y="7"/>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18"/>
              <p:cNvSpPr>
                <a:spLocks/>
              </p:cNvSpPr>
              <p:nvPr/>
            </p:nvSpPr>
            <p:spPr bwMode="auto">
              <a:xfrm>
                <a:off x="3816" y="1368"/>
                <a:ext cx="3" cy="10"/>
              </a:xfrm>
              <a:custGeom>
                <a:avLst/>
                <a:gdLst>
                  <a:gd name="T0" fmla="*/ 1 w 1"/>
                  <a:gd name="T1" fmla="*/ 2 h 4"/>
                  <a:gd name="T2" fmla="*/ 1 w 1"/>
                  <a:gd name="T3" fmla="*/ 1 h 4"/>
                  <a:gd name="T4" fmla="*/ 0 w 1"/>
                  <a:gd name="T5" fmla="*/ 0 h 4"/>
                  <a:gd name="T6" fmla="*/ 0 w 1"/>
                  <a:gd name="T7" fmla="*/ 1 h 4"/>
                  <a:gd name="T8" fmla="*/ 0 w 1"/>
                  <a:gd name="T9" fmla="*/ 3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1"/>
                      <a:pt x="1" y="1"/>
                      <a:pt x="1" y="1"/>
                    </a:cubicBezTo>
                    <a:cubicBezTo>
                      <a:pt x="1" y="0"/>
                      <a:pt x="1" y="0"/>
                      <a:pt x="0" y="0"/>
                    </a:cubicBezTo>
                    <a:cubicBezTo>
                      <a:pt x="0" y="0"/>
                      <a:pt x="0" y="0"/>
                      <a:pt x="0" y="1"/>
                    </a:cubicBezTo>
                    <a:cubicBezTo>
                      <a:pt x="0" y="3"/>
                      <a:pt x="0" y="3"/>
                      <a:pt x="0" y="3"/>
                    </a:cubicBezTo>
                    <a:cubicBezTo>
                      <a:pt x="0" y="3"/>
                      <a:pt x="0" y="3"/>
                      <a:pt x="0" y="3"/>
                    </a:cubicBezTo>
                    <a:cubicBezTo>
                      <a:pt x="0" y="4"/>
                      <a:pt x="0" y="4"/>
                      <a:pt x="1" y="4"/>
                    </a:cubicBezTo>
                    <a:cubicBezTo>
                      <a:pt x="1" y="4"/>
                      <a:pt x="1" y="4"/>
                      <a:pt x="1" y="3"/>
                    </a:cubicBezTo>
                    <a:cubicBezTo>
                      <a:pt x="1" y="3"/>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19"/>
              <p:cNvSpPr>
                <a:spLocks/>
              </p:cNvSpPr>
              <p:nvPr/>
            </p:nvSpPr>
            <p:spPr bwMode="auto">
              <a:xfrm>
                <a:off x="3816" y="1378"/>
                <a:ext cx="3" cy="5"/>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2"/>
                      <a:pt x="0" y="2"/>
                      <a:pt x="1" y="2"/>
                    </a:cubicBezTo>
                    <a:cubicBezTo>
                      <a:pt x="1" y="2"/>
                      <a:pt x="1" y="2"/>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20"/>
              <p:cNvSpPr>
                <a:spLocks noEditPoints="1"/>
              </p:cNvSpPr>
              <p:nvPr/>
            </p:nvSpPr>
            <p:spPr bwMode="auto">
              <a:xfrm>
                <a:off x="3868" y="1596"/>
                <a:ext cx="22" cy="24"/>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8 h 10"/>
                  <a:gd name="T14" fmla="*/ 5 w 9"/>
                  <a:gd name="T15" fmla="*/ 9 h 10"/>
                  <a:gd name="T16" fmla="*/ 5 w 9"/>
                  <a:gd name="T17" fmla="*/ 8 h 10"/>
                  <a:gd name="T18" fmla="*/ 4 w 9"/>
                  <a:gd name="T19" fmla="*/ 9 h 10"/>
                  <a:gd name="T20" fmla="*/ 3 w 9"/>
                  <a:gd name="T21" fmla="*/ 8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5 h 10"/>
                  <a:gd name="T36" fmla="*/ 1 w 9"/>
                  <a:gd name="T37" fmla="*/ 5 h 10"/>
                  <a:gd name="T38" fmla="*/ 1 w 9"/>
                  <a:gd name="T39" fmla="*/ 5 h 10"/>
                  <a:gd name="T40" fmla="*/ 1 w 9"/>
                  <a:gd name="T41" fmla="*/ 4 h 10"/>
                  <a:gd name="T42" fmla="*/ 1 w 9"/>
                  <a:gd name="T43" fmla="*/ 4 h 10"/>
                  <a:gd name="T44" fmla="*/ 1 w 9"/>
                  <a:gd name="T45" fmla="*/ 2 h 10"/>
                  <a:gd name="T46" fmla="*/ 2 w 9"/>
                  <a:gd name="T47" fmla="*/ 3 h 10"/>
                  <a:gd name="T48" fmla="*/ 2 w 9"/>
                  <a:gd name="T49" fmla="*/ 2 h 10"/>
                  <a:gd name="T50" fmla="*/ 3 w 9"/>
                  <a:gd name="T51" fmla="*/ 2 h 10"/>
                  <a:gd name="T52" fmla="*/ 3 w 9"/>
                  <a:gd name="T53" fmla="*/ 2 h 10"/>
                  <a:gd name="T54" fmla="*/ 4 w 9"/>
                  <a:gd name="T55" fmla="*/ 1 h 10"/>
                  <a:gd name="T56" fmla="*/ 5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2 h 10"/>
                  <a:gd name="T70" fmla="*/ 8 w 9"/>
                  <a:gd name="T71" fmla="*/ 3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6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0"/>
                      <a:pt x="0" y="2"/>
                      <a:pt x="0" y="5"/>
                    </a:cubicBezTo>
                    <a:cubicBezTo>
                      <a:pt x="0" y="8"/>
                      <a:pt x="2" y="10"/>
                      <a:pt x="5" y="10"/>
                    </a:cubicBezTo>
                    <a:cubicBezTo>
                      <a:pt x="7" y="10"/>
                      <a:pt x="9" y="7"/>
                      <a:pt x="9" y="5"/>
                    </a:cubicBezTo>
                    <a:cubicBezTo>
                      <a:pt x="9" y="2"/>
                      <a:pt x="7" y="0"/>
                      <a:pt x="4" y="0"/>
                    </a:cubicBezTo>
                    <a:close/>
                    <a:moveTo>
                      <a:pt x="8" y="8"/>
                    </a:moveTo>
                    <a:cubicBezTo>
                      <a:pt x="7" y="7"/>
                      <a:pt x="7" y="7"/>
                      <a:pt x="7" y="7"/>
                    </a:cubicBezTo>
                    <a:cubicBezTo>
                      <a:pt x="7" y="7"/>
                      <a:pt x="7" y="7"/>
                      <a:pt x="7" y="7"/>
                    </a:cubicBezTo>
                    <a:cubicBezTo>
                      <a:pt x="7" y="7"/>
                      <a:pt x="7" y="7"/>
                      <a:pt x="7" y="8"/>
                    </a:cubicBezTo>
                    <a:cubicBezTo>
                      <a:pt x="7" y="8"/>
                      <a:pt x="7" y="8"/>
                      <a:pt x="7" y="8"/>
                    </a:cubicBezTo>
                    <a:cubicBezTo>
                      <a:pt x="7" y="8"/>
                      <a:pt x="7" y="8"/>
                      <a:pt x="6" y="9"/>
                    </a:cubicBezTo>
                    <a:cubicBezTo>
                      <a:pt x="6" y="8"/>
                      <a:pt x="6" y="8"/>
                      <a:pt x="6" y="8"/>
                    </a:cubicBezTo>
                    <a:cubicBezTo>
                      <a:pt x="6" y="8"/>
                      <a:pt x="6" y="8"/>
                      <a:pt x="6" y="8"/>
                    </a:cubicBezTo>
                    <a:cubicBezTo>
                      <a:pt x="6" y="8"/>
                      <a:pt x="6" y="8"/>
                      <a:pt x="6" y="8"/>
                    </a:cubicBezTo>
                    <a:cubicBezTo>
                      <a:pt x="6" y="9"/>
                      <a:pt x="6" y="9"/>
                      <a:pt x="6" y="9"/>
                    </a:cubicBezTo>
                    <a:cubicBezTo>
                      <a:pt x="6" y="9"/>
                      <a:pt x="5" y="9"/>
                      <a:pt x="5" y="9"/>
                    </a:cubicBezTo>
                    <a:cubicBezTo>
                      <a:pt x="5" y="8"/>
                      <a:pt x="5" y="8"/>
                      <a:pt x="5" y="8"/>
                    </a:cubicBezTo>
                    <a:cubicBezTo>
                      <a:pt x="5" y="8"/>
                      <a:pt x="5" y="8"/>
                      <a:pt x="5" y="8"/>
                    </a:cubicBezTo>
                    <a:cubicBezTo>
                      <a:pt x="4" y="8"/>
                      <a:pt x="4" y="8"/>
                      <a:pt x="4" y="8"/>
                    </a:cubicBezTo>
                    <a:cubicBezTo>
                      <a:pt x="4" y="9"/>
                      <a:pt x="4" y="9"/>
                      <a:pt x="4" y="9"/>
                    </a:cubicBezTo>
                    <a:cubicBezTo>
                      <a:pt x="4" y="9"/>
                      <a:pt x="4" y="9"/>
                      <a:pt x="3" y="9"/>
                    </a:cubicBezTo>
                    <a:cubicBezTo>
                      <a:pt x="3" y="8"/>
                      <a:pt x="3" y="8"/>
                      <a:pt x="3" y="8"/>
                    </a:cubicBezTo>
                    <a:cubicBezTo>
                      <a:pt x="4" y="8"/>
                      <a:pt x="3" y="8"/>
                      <a:pt x="3" y="8"/>
                    </a:cubicBezTo>
                    <a:cubicBezTo>
                      <a:pt x="3" y="8"/>
                      <a:pt x="3" y="8"/>
                      <a:pt x="3" y="8"/>
                    </a:cubicBezTo>
                    <a:cubicBezTo>
                      <a:pt x="3" y="9"/>
                      <a:pt x="3" y="9"/>
                      <a:pt x="3" y="9"/>
                    </a:cubicBezTo>
                    <a:cubicBezTo>
                      <a:pt x="3" y="9"/>
                      <a:pt x="2" y="8"/>
                      <a:pt x="2" y="8"/>
                    </a:cubicBezTo>
                    <a:cubicBezTo>
                      <a:pt x="2" y="8"/>
                      <a:pt x="2" y="8"/>
                      <a:pt x="2" y="8"/>
                    </a:cubicBezTo>
                    <a:cubicBezTo>
                      <a:pt x="3" y="8"/>
                      <a:pt x="3" y="7"/>
                      <a:pt x="2" y="7"/>
                    </a:cubicBezTo>
                    <a:cubicBezTo>
                      <a:pt x="2" y="7"/>
                      <a:pt x="2" y="7"/>
                      <a:pt x="2" y="7"/>
                    </a:cubicBezTo>
                    <a:cubicBezTo>
                      <a:pt x="2" y="8"/>
                      <a:pt x="2" y="8"/>
                      <a:pt x="2" y="8"/>
                    </a:cubicBezTo>
                    <a:cubicBezTo>
                      <a:pt x="1" y="7"/>
                      <a:pt x="1" y="7"/>
                      <a:pt x="1" y="7"/>
                    </a:cubicBezTo>
                    <a:cubicBezTo>
                      <a:pt x="1" y="7"/>
                      <a:pt x="1" y="7"/>
                      <a:pt x="1" y="7"/>
                    </a:cubicBezTo>
                    <a:cubicBezTo>
                      <a:pt x="2" y="7"/>
                      <a:pt x="2" y="6"/>
                      <a:pt x="2" y="6"/>
                    </a:cubicBezTo>
                    <a:cubicBezTo>
                      <a:pt x="1" y="6"/>
                      <a:pt x="1" y="6"/>
                      <a:pt x="1" y="6"/>
                    </a:cubicBezTo>
                    <a:cubicBezTo>
                      <a:pt x="1" y="6"/>
                      <a:pt x="1" y="6"/>
                      <a:pt x="1" y="6"/>
                    </a:cubicBezTo>
                    <a:cubicBezTo>
                      <a:pt x="1" y="6"/>
                      <a:pt x="1" y="6"/>
                      <a:pt x="1" y="5"/>
                    </a:cubicBezTo>
                    <a:cubicBezTo>
                      <a:pt x="1" y="5"/>
                      <a:pt x="1" y="5"/>
                      <a:pt x="1" y="5"/>
                    </a:cubicBezTo>
                    <a:cubicBezTo>
                      <a:pt x="1" y="5"/>
                      <a:pt x="1" y="5"/>
                      <a:pt x="1" y="5"/>
                    </a:cubicBezTo>
                    <a:cubicBezTo>
                      <a:pt x="1" y="5"/>
                      <a:pt x="1" y="5"/>
                      <a:pt x="1" y="5"/>
                    </a:cubicBezTo>
                    <a:cubicBezTo>
                      <a:pt x="1" y="5"/>
                      <a:pt x="1" y="5"/>
                      <a:pt x="1" y="5"/>
                    </a:cubicBezTo>
                    <a:cubicBezTo>
                      <a:pt x="1" y="4"/>
                      <a:pt x="1" y="4"/>
                      <a:pt x="1" y="4"/>
                    </a:cubicBezTo>
                    <a:cubicBezTo>
                      <a:pt x="1" y="4"/>
                      <a:pt x="1" y="4"/>
                      <a:pt x="1" y="4"/>
                    </a:cubicBezTo>
                    <a:cubicBezTo>
                      <a:pt x="1" y="4"/>
                      <a:pt x="1" y="4"/>
                      <a:pt x="1" y="4"/>
                    </a:cubicBezTo>
                    <a:cubicBezTo>
                      <a:pt x="2" y="4"/>
                      <a:pt x="1" y="4"/>
                      <a:pt x="1" y="4"/>
                    </a:cubicBezTo>
                    <a:cubicBezTo>
                      <a:pt x="1" y="3"/>
                      <a:pt x="1" y="3"/>
                      <a:pt x="1" y="3"/>
                    </a:cubicBezTo>
                    <a:cubicBezTo>
                      <a:pt x="1" y="3"/>
                      <a:pt x="1" y="3"/>
                      <a:pt x="1" y="2"/>
                    </a:cubicBezTo>
                    <a:cubicBezTo>
                      <a:pt x="2" y="3"/>
                      <a:pt x="2" y="3"/>
                      <a:pt x="2" y="3"/>
                    </a:cubicBezTo>
                    <a:cubicBezTo>
                      <a:pt x="2" y="3"/>
                      <a:pt x="2" y="3"/>
                      <a:pt x="2" y="3"/>
                    </a:cubicBezTo>
                    <a:cubicBezTo>
                      <a:pt x="2" y="3"/>
                      <a:pt x="2" y="2"/>
                      <a:pt x="2" y="2"/>
                    </a:cubicBezTo>
                    <a:cubicBezTo>
                      <a:pt x="2" y="2"/>
                      <a:pt x="2" y="2"/>
                      <a:pt x="2" y="2"/>
                    </a:cubicBezTo>
                    <a:cubicBezTo>
                      <a:pt x="2" y="2"/>
                      <a:pt x="2" y="2"/>
                      <a:pt x="3" y="1"/>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5" y="2"/>
                    </a:cubicBezTo>
                    <a:cubicBezTo>
                      <a:pt x="5" y="2"/>
                      <a:pt x="5" y="2"/>
                      <a:pt x="5" y="2"/>
                    </a:cubicBezTo>
                    <a:cubicBezTo>
                      <a:pt x="5" y="1"/>
                      <a:pt x="5" y="1"/>
                      <a:pt x="5" y="1"/>
                    </a:cubicBezTo>
                    <a:cubicBezTo>
                      <a:pt x="5" y="1"/>
                      <a:pt x="6" y="1"/>
                      <a:pt x="6" y="1"/>
                    </a:cubicBezTo>
                    <a:cubicBezTo>
                      <a:pt x="6" y="2"/>
                      <a:pt x="6" y="2"/>
                      <a:pt x="6" y="2"/>
                    </a:cubicBezTo>
                    <a:cubicBezTo>
                      <a:pt x="6" y="2"/>
                      <a:pt x="6" y="2"/>
                      <a:pt x="6" y="2"/>
                    </a:cubicBezTo>
                    <a:cubicBezTo>
                      <a:pt x="6" y="2"/>
                      <a:pt x="6" y="2"/>
                      <a:pt x="6" y="2"/>
                    </a:cubicBezTo>
                    <a:cubicBezTo>
                      <a:pt x="6" y="1"/>
                      <a:pt x="6" y="1"/>
                      <a:pt x="6" y="1"/>
                    </a:cubicBezTo>
                    <a:cubicBezTo>
                      <a:pt x="7" y="1"/>
                      <a:pt x="7" y="2"/>
                      <a:pt x="7" y="2"/>
                    </a:cubicBezTo>
                    <a:cubicBezTo>
                      <a:pt x="7" y="2"/>
                      <a:pt x="7" y="2"/>
                      <a:pt x="7" y="2"/>
                    </a:cubicBezTo>
                    <a:cubicBezTo>
                      <a:pt x="7" y="2"/>
                      <a:pt x="7" y="3"/>
                      <a:pt x="7" y="3"/>
                    </a:cubicBezTo>
                    <a:cubicBezTo>
                      <a:pt x="7" y="3"/>
                      <a:pt x="7" y="3"/>
                      <a:pt x="7" y="3"/>
                    </a:cubicBezTo>
                    <a:cubicBezTo>
                      <a:pt x="8" y="2"/>
                      <a:pt x="8" y="2"/>
                      <a:pt x="8" y="2"/>
                    </a:cubicBezTo>
                    <a:cubicBezTo>
                      <a:pt x="8" y="3"/>
                      <a:pt x="8" y="3"/>
                      <a:pt x="8" y="3"/>
                    </a:cubicBezTo>
                    <a:cubicBezTo>
                      <a:pt x="8" y="3"/>
                      <a:pt x="8" y="3"/>
                      <a:pt x="8" y="3"/>
                    </a:cubicBezTo>
                    <a:cubicBezTo>
                      <a:pt x="8" y="3"/>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9" y="6"/>
                      <a:pt x="8" y="6"/>
                    </a:cubicBezTo>
                    <a:cubicBezTo>
                      <a:pt x="8" y="6"/>
                      <a:pt x="8" y="6"/>
                      <a:pt x="8" y="6"/>
                    </a:cubicBezTo>
                    <a:cubicBezTo>
                      <a:pt x="8" y="6"/>
                      <a:pt x="8" y="6"/>
                      <a:pt x="8" y="6"/>
                    </a:cubicBezTo>
                    <a:cubicBezTo>
                      <a:pt x="8" y="6"/>
                      <a:pt x="8" y="6"/>
                      <a:pt x="8" y="6"/>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21"/>
              <p:cNvSpPr>
                <a:spLocks/>
              </p:cNvSpPr>
              <p:nvPr/>
            </p:nvSpPr>
            <p:spPr bwMode="auto">
              <a:xfrm>
                <a:off x="3878" y="1601"/>
                <a:ext cx="2" cy="10"/>
              </a:xfrm>
              <a:custGeom>
                <a:avLst/>
                <a:gdLst>
                  <a:gd name="T0" fmla="*/ 1 w 1"/>
                  <a:gd name="T1" fmla="*/ 2 h 4"/>
                  <a:gd name="T2" fmla="*/ 1 w 1"/>
                  <a:gd name="T3" fmla="*/ 0 h 4"/>
                  <a:gd name="T4" fmla="*/ 1 w 1"/>
                  <a:gd name="T5" fmla="*/ 0 h 4"/>
                  <a:gd name="T6" fmla="*/ 0 w 1"/>
                  <a:gd name="T7" fmla="*/ 0 h 4"/>
                  <a:gd name="T8" fmla="*/ 0 w 1"/>
                  <a:gd name="T9" fmla="*/ 2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0"/>
                      <a:pt x="1" y="0"/>
                      <a:pt x="1" y="0"/>
                    </a:cubicBezTo>
                    <a:cubicBezTo>
                      <a:pt x="1" y="0"/>
                      <a:pt x="1" y="0"/>
                      <a:pt x="1" y="0"/>
                    </a:cubicBezTo>
                    <a:cubicBezTo>
                      <a:pt x="0" y="0"/>
                      <a:pt x="0" y="0"/>
                      <a:pt x="0" y="0"/>
                    </a:cubicBezTo>
                    <a:cubicBezTo>
                      <a:pt x="0" y="2"/>
                      <a:pt x="0" y="2"/>
                      <a:pt x="0" y="2"/>
                    </a:cubicBezTo>
                    <a:cubicBezTo>
                      <a:pt x="0" y="2"/>
                      <a:pt x="0" y="3"/>
                      <a:pt x="0" y="3"/>
                    </a:cubicBezTo>
                    <a:cubicBezTo>
                      <a:pt x="0" y="3"/>
                      <a:pt x="0" y="4"/>
                      <a:pt x="1" y="4"/>
                    </a:cubicBezTo>
                    <a:cubicBezTo>
                      <a:pt x="1" y="4"/>
                      <a:pt x="1" y="3"/>
                      <a:pt x="1" y="3"/>
                    </a:cubicBezTo>
                    <a:cubicBezTo>
                      <a:pt x="1" y="3"/>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22"/>
              <p:cNvSpPr>
                <a:spLocks/>
              </p:cNvSpPr>
              <p:nvPr/>
            </p:nvSpPr>
            <p:spPr bwMode="auto">
              <a:xfrm>
                <a:off x="3878" y="1611"/>
                <a:ext cx="2" cy="4"/>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1"/>
                      <a:pt x="0" y="2"/>
                      <a:pt x="1" y="2"/>
                    </a:cubicBezTo>
                    <a:cubicBezTo>
                      <a:pt x="1" y="2"/>
                      <a:pt x="1" y="1"/>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23"/>
              <p:cNvSpPr>
                <a:spLocks noEditPoints="1"/>
              </p:cNvSpPr>
              <p:nvPr/>
            </p:nvSpPr>
            <p:spPr bwMode="auto">
              <a:xfrm>
                <a:off x="3501" y="1872"/>
                <a:ext cx="43" cy="45"/>
              </a:xfrm>
              <a:custGeom>
                <a:avLst/>
                <a:gdLst>
                  <a:gd name="T0" fmla="*/ 0 w 18"/>
                  <a:gd name="T1" fmla="*/ 10 h 19"/>
                  <a:gd name="T2" fmla="*/ 18 w 18"/>
                  <a:gd name="T3" fmla="*/ 10 h 19"/>
                  <a:gd name="T4" fmla="*/ 15 w 18"/>
                  <a:gd name="T5" fmla="*/ 15 h 19"/>
                  <a:gd name="T6" fmla="*/ 13 w 18"/>
                  <a:gd name="T7" fmla="*/ 14 h 19"/>
                  <a:gd name="T8" fmla="*/ 14 w 18"/>
                  <a:gd name="T9" fmla="*/ 16 h 19"/>
                  <a:gd name="T10" fmla="*/ 12 w 18"/>
                  <a:gd name="T11" fmla="*/ 16 h 19"/>
                  <a:gd name="T12" fmla="*/ 11 w 18"/>
                  <a:gd name="T13" fmla="*/ 16 h 19"/>
                  <a:gd name="T14" fmla="*/ 10 w 18"/>
                  <a:gd name="T15" fmla="*/ 18 h 19"/>
                  <a:gd name="T16" fmla="*/ 9 w 18"/>
                  <a:gd name="T17" fmla="*/ 16 h 19"/>
                  <a:gd name="T18" fmla="*/ 9 w 18"/>
                  <a:gd name="T19" fmla="*/ 18 h 19"/>
                  <a:gd name="T20" fmla="*/ 7 w 18"/>
                  <a:gd name="T21" fmla="*/ 16 h 19"/>
                  <a:gd name="T22" fmla="*/ 6 w 18"/>
                  <a:gd name="T23" fmla="*/ 16 h 19"/>
                  <a:gd name="T24" fmla="*/ 4 w 18"/>
                  <a:gd name="T25" fmla="*/ 16 h 19"/>
                  <a:gd name="T26" fmla="*/ 5 w 18"/>
                  <a:gd name="T27" fmla="*/ 14 h 19"/>
                  <a:gd name="T28" fmla="*/ 3 w 18"/>
                  <a:gd name="T29" fmla="*/ 15 h 19"/>
                  <a:gd name="T30" fmla="*/ 3 w 18"/>
                  <a:gd name="T31" fmla="*/ 13 h 19"/>
                  <a:gd name="T32" fmla="*/ 2 w 18"/>
                  <a:gd name="T33" fmla="*/ 12 h 19"/>
                  <a:gd name="T34" fmla="*/ 1 w 18"/>
                  <a:gd name="T35" fmla="*/ 11 h 19"/>
                  <a:gd name="T36" fmla="*/ 3 w 18"/>
                  <a:gd name="T37" fmla="*/ 10 h 19"/>
                  <a:gd name="T38" fmla="*/ 1 w 18"/>
                  <a:gd name="T39" fmla="*/ 9 h 19"/>
                  <a:gd name="T40" fmla="*/ 2 w 18"/>
                  <a:gd name="T41" fmla="*/ 8 h 19"/>
                  <a:gd name="T42" fmla="*/ 3 w 18"/>
                  <a:gd name="T43" fmla="*/ 7 h 19"/>
                  <a:gd name="T44" fmla="*/ 3 w 18"/>
                  <a:gd name="T45" fmla="*/ 5 h 19"/>
                  <a:gd name="T46" fmla="*/ 5 w 18"/>
                  <a:gd name="T47" fmla="*/ 6 h 19"/>
                  <a:gd name="T48" fmla="*/ 4 w 18"/>
                  <a:gd name="T49" fmla="*/ 4 h 19"/>
                  <a:gd name="T50" fmla="*/ 6 w 18"/>
                  <a:gd name="T51" fmla="*/ 4 h 19"/>
                  <a:gd name="T52" fmla="*/ 7 w 18"/>
                  <a:gd name="T53" fmla="*/ 3 h 19"/>
                  <a:gd name="T54" fmla="*/ 8 w 18"/>
                  <a:gd name="T55" fmla="*/ 2 h 19"/>
                  <a:gd name="T56" fmla="*/ 9 w 18"/>
                  <a:gd name="T57" fmla="*/ 4 h 19"/>
                  <a:gd name="T58" fmla="*/ 9 w 18"/>
                  <a:gd name="T59" fmla="*/ 2 h 19"/>
                  <a:gd name="T60" fmla="*/ 11 w 18"/>
                  <a:gd name="T61" fmla="*/ 3 h 19"/>
                  <a:gd name="T62" fmla="*/ 12 w 18"/>
                  <a:gd name="T63" fmla="*/ 4 h 19"/>
                  <a:gd name="T64" fmla="*/ 14 w 18"/>
                  <a:gd name="T65" fmla="*/ 4 h 19"/>
                  <a:gd name="T66" fmla="*/ 13 w 18"/>
                  <a:gd name="T67" fmla="*/ 5 h 19"/>
                  <a:gd name="T68" fmla="*/ 15 w 18"/>
                  <a:gd name="T69" fmla="*/ 5 h 19"/>
                  <a:gd name="T70" fmla="*/ 15 w 18"/>
                  <a:gd name="T71" fmla="*/ 7 h 19"/>
                  <a:gd name="T72" fmla="*/ 15 w 18"/>
                  <a:gd name="T73" fmla="*/ 8 h 19"/>
                  <a:gd name="T74" fmla="*/ 17 w 18"/>
                  <a:gd name="T75" fmla="*/ 9 h 19"/>
                  <a:gd name="T76" fmla="*/ 15 w 18"/>
                  <a:gd name="T77" fmla="*/ 10 h 19"/>
                  <a:gd name="T78" fmla="*/ 17 w 18"/>
                  <a:gd name="T79" fmla="*/ 10 h 19"/>
                  <a:gd name="T80" fmla="*/ 16 w 18"/>
                  <a:gd name="T81" fmla="*/ 12 h 19"/>
                  <a:gd name="T82" fmla="*/ 15 w 18"/>
                  <a:gd name="T83" fmla="*/ 13 h 19"/>
                  <a:gd name="T84" fmla="*/ 15 w 18"/>
                  <a:gd name="T8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19">
                    <a:moveTo>
                      <a:pt x="9" y="1"/>
                    </a:moveTo>
                    <a:cubicBezTo>
                      <a:pt x="4" y="1"/>
                      <a:pt x="0" y="5"/>
                      <a:pt x="0" y="10"/>
                    </a:cubicBezTo>
                    <a:cubicBezTo>
                      <a:pt x="0" y="15"/>
                      <a:pt x="4" y="19"/>
                      <a:pt x="9" y="19"/>
                    </a:cubicBezTo>
                    <a:cubicBezTo>
                      <a:pt x="14" y="19"/>
                      <a:pt x="18" y="15"/>
                      <a:pt x="18" y="10"/>
                    </a:cubicBezTo>
                    <a:cubicBezTo>
                      <a:pt x="18" y="4"/>
                      <a:pt x="14" y="0"/>
                      <a:pt x="9" y="1"/>
                    </a:cubicBezTo>
                    <a:close/>
                    <a:moveTo>
                      <a:pt x="15" y="15"/>
                    </a:moveTo>
                    <a:cubicBezTo>
                      <a:pt x="14" y="14"/>
                      <a:pt x="14" y="14"/>
                      <a:pt x="14" y="14"/>
                    </a:cubicBezTo>
                    <a:cubicBezTo>
                      <a:pt x="14" y="14"/>
                      <a:pt x="14" y="14"/>
                      <a:pt x="13" y="14"/>
                    </a:cubicBezTo>
                    <a:cubicBezTo>
                      <a:pt x="13" y="14"/>
                      <a:pt x="13" y="15"/>
                      <a:pt x="13" y="15"/>
                    </a:cubicBezTo>
                    <a:cubicBezTo>
                      <a:pt x="14" y="16"/>
                      <a:pt x="14" y="16"/>
                      <a:pt x="14" y="16"/>
                    </a:cubicBezTo>
                    <a:cubicBezTo>
                      <a:pt x="14" y="16"/>
                      <a:pt x="13" y="17"/>
                      <a:pt x="13" y="17"/>
                    </a:cubicBezTo>
                    <a:cubicBezTo>
                      <a:pt x="12" y="16"/>
                      <a:pt x="12" y="16"/>
                      <a:pt x="12" y="16"/>
                    </a:cubicBezTo>
                    <a:cubicBezTo>
                      <a:pt x="12" y="16"/>
                      <a:pt x="12" y="16"/>
                      <a:pt x="12" y="16"/>
                    </a:cubicBezTo>
                    <a:cubicBezTo>
                      <a:pt x="11" y="16"/>
                      <a:pt x="11" y="16"/>
                      <a:pt x="11" y="16"/>
                    </a:cubicBezTo>
                    <a:cubicBezTo>
                      <a:pt x="12" y="17"/>
                      <a:pt x="12" y="17"/>
                      <a:pt x="12" y="17"/>
                    </a:cubicBezTo>
                    <a:cubicBezTo>
                      <a:pt x="11" y="17"/>
                      <a:pt x="10" y="18"/>
                      <a:pt x="10" y="18"/>
                    </a:cubicBezTo>
                    <a:cubicBezTo>
                      <a:pt x="10" y="17"/>
                      <a:pt x="10" y="17"/>
                      <a:pt x="10" y="17"/>
                    </a:cubicBezTo>
                    <a:cubicBezTo>
                      <a:pt x="10" y="16"/>
                      <a:pt x="9" y="16"/>
                      <a:pt x="9" y="16"/>
                    </a:cubicBezTo>
                    <a:cubicBezTo>
                      <a:pt x="9" y="16"/>
                      <a:pt x="8" y="16"/>
                      <a:pt x="8" y="17"/>
                    </a:cubicBezTo>
                    <a:cubicBezTo>
                      <a:pt x="9" y="18"/>
                      <a:pt x="9" y="18"/>
                      <a:pt x="9" y="18"/>
                    </a:cubicBezTo>
                    <a:cubicBezTo>
                      <a:pt x="8" y="18"/>
                      <a:pt x="7" y="18"/>
                      <a:pt x="7" y="17"/>
                    </a:cubicBezTo>
                    <a:cubicBezTo>
                      <a:pt x="7" y="16"/>
                      <a:pt x="7" y="16"/>
                      <a:pt x="7" y="16"/>
                    </a:cubicBezTo>
                    <a:cubicBezTo>
                      <a:pt x="7" y="16"/>
                      <a:pt x="7" y="16"/>
                      <a:pt x="7" y="16"/>
                    </a:cubicBezTo>
                    <a:cubicBezTo>
                      <a:pt x="6" y="16"/>
                      <a:pt x="6" y="16"/>
                      <a:pt x="6" y="16"/>
                    </a:cubicBezTo>
                    <a:cubicBezTo>
                      <a:pt x="6" y="17"/>
                      <a:pt x="6" y="17"/>
                      <a:pt x="6" y="17"/>
                    </a:cubicBezTo>
                    <a:cubicBezTo>
                      <a:pt x="5" y="17"/>
                      <a:pt x="5" y="16"/>
                      <a:pt x="4" y="16"/>
                    </a:cubicBezTo>
                    <a:cubicBezTo>
                      <a:pt x="5" y="15"/>
                      <a:pt x="5" y="15"/>
                      <a:pt x="5" y="15"/>
                    </a:cubicBezTo>
                    <a:cubicBezTo>
                      <a:pt x="5" y="15"/>
                      <a:pt x="5" y="14"/>
                      <a:pt x="5" y="14"/>
                    </a:cubicBezTo>
                    <a:cubicBezTo>
                      <a:pt x="5" y="14"/>
                      <a:pt x="4" y="14"/>
                      <a:pt x="4" y="14"/>
                    </a:cubicBezTo>
                    <a:cubicBezTo>
                      <a:pt x="3" y="15"/>
                      <a:pt x="3" y="15"/>
                      <a:pt x="3" y="15"/>
                    </a:cubicBezTo>
                    <a:cubicBezTo>
                      <a:pt x="3" y="15"/>
                      <a:pt x="2" y="14"/>
                      <a:pt x="2" y="13"/>
                    </a:cubicBezTo>
                    <a:cubicBezTo>
                      <a:pt x="3" y="13"/>
                      <a:pt x="3" y="13"/>
                      <a:pt x="3" y="13"/>
                    </a:cubicBezTo>
                    <a:cubicBezTo>
                      <a:pt x="3" y="13"/>
                      <a:pt x="3" y="13"/>
                      <a:pt x="3" y="12"/>
                    </a:cubicBezTo>
                    <a:cubicBezTo>
                      <a:pt x="3" y="12"/>
                      <a:pt x="3" y="12"/>
                      <a:pt x="2" y="12"/>
                    </a:cubicBezTo>
                    <a:cubicBezTo>
                      <a:pt x="2" y="13"/>
                      <a:pt x="2" y="13"/>
                      <a:pt x="2" y="13"/>
                    </a:cubicBezTo>
                    <a:cubicBezTo>
                      <a:pt x="1" y="12"/>
                      <a:pt x="1" y="11"/>
                      <a:pt x="1" y="11"/>
                    </a:cubicBezTo>
                    <a:cubicBezTo>
                      <a:pt x="2" y="11"/>
                      <a:pt x="2" y="11"/>
                      <a:pt x="2" y="11"/>
                    </a:cubicBezTo>
                    <a:cubicBezTo>
                      <a:pt x="3" y="11"/>
                      <a:pt x="3" y="10"/>
                      <a:pt x="3" y="10"/>
                    </a:cubicBezTo>
                    <a:cubicBezTo>
                      <a:pt x="3" y="10"/>
                      <a:pt x="3" y="9"/>
                      <a:pt x="2" y="9"/>
                    </a:cubicBezTo>
                    <a:cubicBezTo>
                      <a:pt x="1" y="9"/>
                      <a:pt x="1" y="9"/>
                      <a:pt x="1" y="9"/>
                    </a:cubicBezTo>
                    <a:cubicBezTo>
                      <a:pt x="1" y="9"/>
                      <a:pt x="1" y="8"/>
                      <a:pt x="1" y="7"/>
                    </a:cubicBezTo>
                    <a:cubicBezTo>
                      <a:pt x="2" y="8"/>
                      <a:pt x="2" y="8"/>
                      <a:pt x="2" y="8"/>
                    </a:cubicBezTo>
                    <a:cubicBezTo>
                      <a:pt x="3" y="8"/>
                      <a:pt x="3" y="8"/>
                      <a:pt x="3" y="8"/>
                    </a:cubicBezTo>
                    <a:cubicBezTo>
                      <a:pt x="3" y="7"/>
                      <a:pt x="3" y="7"/>
                      <a:pt x="3" y="7"/>
                    </a:cubicBezTo>
                    <a:cubicBezTo>
                      <a:pt x="2" y="7"/>
                      <a:pt x="2" y="7"/>
                      <a:pt x="2" y="7"/>
                    </a:cubicBezTo>
                    <a:cubicBezTo>
                      <a:pt x="2" y="6"/>
                      <a:pt x="2" y="5"/>
                      <a:pt x="3" y="5"/>
                    </a:cubicBezTo>
                    <a:cubicBezTo>
                      <a:pt x="4" y="6"/>
                      <a:pt x="4" y="6"/>
                      <a:pt x="4" y="6"/>
                    </a:cubicBezTo>
                    <a:cubicBezTo>
                      <a:pt x="4" y="6"/>
                      <a:pt x="4" y="6"/>
                      <a:pt x="5" y="6"/>
                    </a:cubicBezTo>
                    <a:cubicBezTo>
                      <a:pt x="5" y="5"/>
                      <a:pt x="5" y="5"/>
                      <a:pt x="5" y="5"/>
                    </a:cubicBezTo>
                    <a:cubicBezTo>
                      <a:pt x="4" y="4"/>
                      <a:pt x="4" y="4"/>
                      <a:pt x="4" y="4"/>
                    </a:cubicBezTo>
                    <a:cubicBezTo>
                      <a:pt x="4" y="3"/>
                      <a:pt x="5" y="3"/>
                      <a:pt x="5" y="3"/>
                    </a:cubicBezTo>
                    <a:cubicBezTo>
                      <a:pt x="6" y="4"/>
                      <a:pt x="6" y="4"/>
                      <a:pt x="6" y="4"/>
                    </a:cubicBezTo>
                    <a:cubicBezTo>
                      <a:pt x="6" y="4"/>
                      <a:pt x="6" y="4"/>
                      <a:pt x="6" y="4"/>
                    </a:cubicBezTo>
                    <a:cubicBezTo>
                      <a:pt x="7" y="4"/>
                      <a:pt x="7" y="4"/>
                      <a:pt x="7" y="3"/>
                    </a:cubicBezTo>
                    <a:cubicBezTo>
                      <a:pt x="6" y="2"/>
                      <a:pt x="6" y="2"/>
                      <a:pt x="6" y="2"/>
                    </a:cubicBezTo>
                    <a:cubicBezTo>
                      <a:pt x="7" y="2"/>
                      <a:pt x="7" y="2"/>
                      <a:pt x="8" y="2"/>
                    </a:cubicBezTo>
                    <a:cubicBezTo>
                      <a:pt x="8" y="3"/>
                      <a:pt x="8" y="3"/>
                      <a:pt x="8" y="3"/>
                    </a:cubicBezTo>
                    <a:cubicBezTo>
                      <a:pt x="8" y="3"/>
                      <a:pt x="8" y="4"/>
                      <a:pt x="9" y="4"/>
                    </a:cubicBezTo>
                    <a:cubicBezTo>
                      <a:pt x="9" y="4"/>
                      <a:pt x="9" y="3"/>
                      <a:pt x="9" y="3"/>
                    </a:cubicBezTo>
                    <a:cubicBezTo>
                      <a:pt x="9" y="2"/>
                      <a:pt x="9" y="2"/>
                      <a:pt x="9" y="2"/>
                    </a:cubicBezTo>
                    <a:cubicBezTo>
                      <a:pt x="10" y="2"/>
                      <a:pt x="11" y="2"/>
                      <a:pt x="11" y="2"/>
                    </a:cubicBezTo>
                    <a:cubicBezTo>
                      <a:pt x="11" y="3"/>
                      <a:pt x="11" y="3"/>
                      <a:pt x="11" y="3"/>
                    </a:cubicBezTo>
                    <a:cubicBezTo>
                      <a:pt x="11" y="4"/>
                      <a:pt x="11" y="4"/>
                      <a:pt x="11" y="4"/>
                    </a:cubicBezTo>
                    <a:cubicBezTo>
                      <a:pt x="12" y="4"/>
                      <a:pt x="12" y="4"/>
                      <a:pt x="12" y="4"/>
                    </a:cubicBezTo>
                    <a:cubicBezTo>
                      <a:pt x="12" y="3"/>
                      <a:pt x="12" y="3"/>
                      <a:pt x="12" y="3"/>
                    </a:cubicBezTo>
                    <a:cubicBezTo>
                      <a:pt x="13" y="3"/>
                      <a:pt x="13" y="3"/>
                      <a:pt x="14" y="4"/>
                    </a:cubicBezTo>
                    <a:cubicBezTo>
                      <a:pt x="13" y="5"/>
                      <a:pt x="13" y="5"/>
                      <a:pt x="13" y="5"/>
                    </a:cubicBezTo>
                    <a:cubicBezTo>
                      <a:pt x="13" y="5"/>
                      <a:pt x="13" y="5"/>
                      <a:pt x="13" y="5"/>
                    </a:cubicBezTo>
                    <a:cubicBezTo>
                      <a:pt x="13" y="6"/>
                      <a:pt x="14" y="6"/>
                      <a:pt x="14" y="5"/>
                    </a:cubicBezTo>
                    <a:cubicBezTo>
                      <a:pt x="15" y="5"/>
                      <a:pt x="15" y="5"/>
                      <a:pt x="15" y="5"/>
                    </a:cubicBezTo>
                    <a:cubicBezTo>
                      <a:pt x="15" y="5"/>
                      <a:pt x="16" y="6"/>
                      <a:pt x="16" y="6"/>
                    </a:cubicBezTo>
                    <a:cubicBezTo>
                      <a:pt x="15" y="7"/>
                      <a:pt x="15" y="7"/>
                      <a:pt x="15" y="7"/>
                    </a:cubicBezTo>
                    <a:cubicBezTo>
                      <a:pt x="15" y="7"/>
                      <a:pt x="15" y="7"/>
                      <a:pt x="15" y="7"/>
                    </a:cubicBezTo>
                    <a:cubicBezTo>
                      <a:pt x="15" y="8"/>
                      <a:pt x="15" y="8"/>
                      <a:pt x="15" y="8"/>
                    </a:cubicBezTo>
                    <a:cubicBezTo>
                      <a:pt x="16" y="7"/>
                      <a:pt x="16" y="7"/>
                      <a:pt x="16" y="7"/>
                    </a:cubicBezTo>
                    <a:cubicBezTo>
                      <a:pt x="17" y="8"/>
                      <a:pt x="17" y="8"/>
                      <a:pt x="17" y="9"/>
                    </a:cubicBezTo>
                    <a:cubicBezTo>
                      <a:pt x="16" y="9"/>
                      <a:pt x="16" y="9"/>
                      <a:pt x="16" y="9"/>
                    </a:cubicBezTo>
                    <a:cubicBezTo>
                      <a:pt x="15" y="9"/>
                      <a:pt x="15" y="9"/>
                      <a:pt x="15" y="10"/>
                    </a:cubicBezTo>
                    <a:cubicBezTo>
                      <a:pt x="15" y="10"/>
                      <a:pt x="15" y="10"/>
                      <a:pt x="16" y="10"/>
                    </a:cubicBezTo>
                    <a:cubicBezTo>
                      <a:pt x="17" y="10"/>
                      <a:pt x="17" y="10"/>
                      <a:pt x="17" y="10"/>
                    </a:cubicBezTo>
                    <a:cubicBezTo>
                      <a:pt x="17" y="11"/>
                      <a:pt x="17" y="12"/>
                      <a:pt x="16" y="12"/>
                    </a:cubicBezTo>
                    <a:cubicBezTo>
                      <a:pt x="16" y="12"/>
                      <a:pt x="16" y="12"/>
                      <a:pt x="16" y="12"/>
                    </a:cubicBezTo>
                    <a:cubicBezTo>
                      <a:pt x="15" y="12"/>
                      <a:pt x="15" y="12"/>
                      <a:pt x="15" y="12"/>
                    </a:cubicBezTo>
                    <a:cubicBezTo>
                      <a:pt x="15" y="12"/>
                      <a:pt x="15" y="13"/>
                      <a:pt x="15" y="13"/>
                    </a:cubicBezTo>
                    <a:cubicBezTo>
                      <a:pt x="16" y="13"/>
                      <a:pt x="16" y="13"/>
                      <a:pt x="16" y="13"/>
                    </a:cubicBezTo>
                    <a:cubicBezTo>
                      <a:pt x="16" y="14"/>
                      <a:pt x="16" y="14"/>
                      <a:pt x="1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24"/>
              <p:cNvSpPr>
                <a:spLocks/>
              </p:cNvSpPr>
              <p:nvPr/>
            </p:nvSpPr>
            <p:spPr bwMode="auto">
              <a:xfrm>
                <a:off x="3520" y="1881"/>
                <a:ext cx="5" cy="17"/>
              </a:xfrm>
              <a:custGeom>
                <a:avLst/>
                <a:gdLst>
                  <a:gd name="T0" fmla="*/ 1 w 2"/>
                  <a:gd name="T1" fmla="*/ 4 h 7"/>
                  <a:gd name="T2" fmla="*/ 1 w 2"/>
                  <a:gd name="T3" fmla="*/ 1 h 7"/>
                  <a:gd name="T4" fmla="*/ 1 w 2"/>
                  <a:gd name="T5" fmla="*/ 0 h 7"/>
                  <a:gd name="T6" fmla="*/ 0 w 2"/>
                  <a:gd name="T7" fmla="*/ 1 h 7"/>
                  <a:gd name="T8" fmla="*/ 0 w 2"/>
                  <a:gd name="T9" fmla="*/ 4 h 7"/>
                  <a:gd name="T10" fmla="*/ 0 w 2"/>
                  <a:gd name="T11" fmla="*/ 6 h 7"/>
                  <a:gd name="T12" fmla="*/ 1 w 2"/>
                  <a:gd name="T13" fmla="*/ 7 h 7"/>
                  <a:gd name="T14" fmla="*/ 2 w 2"/>
                  <a:gd name="T15" fmla="*/ 6 h 7"/>
                  <a:gd name="T16" fmla="*/ 1 w 2"/>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1" y="4"/>
                    </a:moveTo>
                    <a:cubicBezTo>
                      <a:pt x="1" y="1"/>
                      <a:pt x="1" y="1"/>
                      <a:pt x="1" y="1"/>
                    </a:cubicBezTo>
                    <a:cubicBezTo>
                      <a:pt x="1" y="1"/>
                      <a:pt x="1" y="0"/>
                      <a:pt x="1" y="0"/>
                    </a:cubicBezTo>
                    <a:cubicBezTo>
                      <a:pt x="1" y="0"/>
                      <a:pt x="0" y="1"/>
                      <a:pt x="0" y="1"/>
                    </a:cubicBezTo>
                    <a:cubicBezTo>
                      <a:pt x="0" y="4"/>
                      <a:pt x="0" y="4"/>
                      <a:pt x="0" y="4"/>
                    </a:cubicBezTo>
                    <a:cubicBezTo>
                      <a:pt x="0" y="5"/>
                      <a:pt x="0" y="5"/>
                      <a:pt x="0" y="6"/>
                    </a:cubicBezTo>
                    <a:cubicBezTo>
                      <a:pt x="0" y="7"/>
                      <a:pt x="0" y="7"/>
                      <a:pt x="1" y="7"/>
                    </a:cubicBezTo>
                    <a:cubicBezTo>
                      <a:pt x="2" y="7"/>
                      <a:pt x="2" y="6"/>
                      <a:pt x="2" y="6"/>
                    </a:cubicBezTo>
                    <a:cubicBezTo>
                      <a:pt x="2" y="5"/>
                      <a:pt x="2"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25"/>
              <p:cNvSpPr>
                <a:spLocks/>
              </p:cNvSpPr>
              <p:nvPr/>
            </p:nvSpPr>
            <p:spPr bwMode="auto">
              <a:xfrm>
                <a:off x="3520" y="1898"/>
                <a:ext cx="5" cy="9"/>
              </a:xfrm>
              <a:custGeom>
                <a:avLst/>
                <a:gdLst>
                  <a:gd name="T0" fmla="*/ 0 w 2"/>
                  <a:gd name="T1" fmla="*/ 1 h 4"/>
                  <a:gd name="T2" fmla="*/ 0 w 2"/>
                  <a:gd name="T3" fmla="*/ 3 h 4"/>
                  <a:gd name="T4" fmla="*/ 1 w 2"/>
                  <a:gd name="T5" fmla="*/ 4 h 4"/>
                  <a:gd name="T6" fmla="*/ 2 w 2"/>
                  <a:gd name="T7" fmla="*/ 3 h 4"/>
                  <a:gd name="T8" fmla="*/ 2 w 2"/>
                  <a:gd name="T9" fmla="*/ 0 h 4"/>
                  <a:gd name="T10" fmla="*/ 1 w 2"/>
                  <a:gd name="T11" fmla="*/ 1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cubicBezTo>
                      <a:pt x="0" y="3"/>
                      <a:pt x="0" y="3"/>
                      <a:pt x="0" y="3"/>
                    </a:cubicBezTo>
                    <a:cubicBezTo>
                      <a:pt x="0" y="4"/>
                      <a:pt x="1" y="4"/>
                      <a:pt x="1" y="4"/>
                    </a:cubicBezTo>
                    <a:cubicBezTo>
                      <a:pt x="2" y="4"/>
                      <a:pt x="2" y="4"/>
                      <a:pt x="2" y="3"/>
                    </a:cubicBezTo>
                    <a:cubicBezTo>
                      <a:pt x="2" y="0"/>
                      <a:pt x="2" y="0"/>
                      <a:pt x="2" y="0"/>
                    </a:cubicBezTo>
                    <a:cubicBezTo>
                      <a:pt x="2" y="1"/>
                      <a:pt x="1"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26"/>
              <p:cNvSpPr>
                <a:spLocks noEditPoints="1"/>
              </p:cNvSpPr>
              <p:nvPr/>
            </p:nvSpPr>
            <p:spPr bwMode="auto">
              <a:xfrm>
                <a:off x="3866" y="2349"/>
                <a:ext cx="50" cy="102"/>
              </a:xfrm>
              <a:custGeom>
                <a:avLst/>
                <a:gdLst>
                  <a:gd name="T0" fmla="*/ 15 w 21"/>
                  <a:gd name="T1" fmla="*/ 19 h 43"/>
                  <a:gd name="T2" fmla="*/ 15 w 21"/>
                  <a:gd name="T3" fmla="*/ 10 h 43"/>
                  <a:gd name="T4" fmla="*/ 15 w 21"/>
                  <a:gd name="T5" fmla="*/ 10 h 43"/>
                  <a:gd name="T6" fmla="*/ 18 w 21"/>
                  <a:gd name="T7" fmla="*/ 11 h 43"/>
                  <a:gd name="T8" fmla="*/ 19 w 21"/>
                  <a:gd name="T9" fmla="*/ 10 h 43"/>
                  <a:gd name="T10" fmla="*/ 19 w 21"/>
                  <a:gd name="T11" fmla="*/ 9 h 43"/>
                  <a:gd name="T12" fmla="*/ 20 w 21"/>
                  <a:gd name="T13" fmla="*/ 7 h 43"/>
                  <a:gd name="T14" fmla="*/ 19 w 21"/>
                  <a:gd name="T15" fmla="*/ 6 h 43"/>
                  <a:gd name="T16" fmla="*/ 18 w 21"/>
                  <a:gd name="T17" fmla="*/ 6 h 43"/>
                  <a:gd name="T18" fmla="*/ 17 w 21"/>
                  <a:gd name="T19" fmla="*/ 5 h 43"/>
                  <a:gd name="T20" fmla="*/ 15 w 21"/>
                  <a:gd name="T21" fmla="*/ 5 h 43"/>
                  <a:gd name="T22" fmla="*/ 15 w 21"/>
                  <a:gd name="T23" fmla="*/ 1 h 43"/>
                  <a:gd name="T24" fmla="*/ 13 w 21"/>
                  <a:gd name="T25" fmla="*/ 0 h 43"/>
                  <a:gd name="T26" fmla="*/ 12 w 21"/>
                  <a:gd name="T27" fmla="*/ 1 h 43"/>
                  <a:gd name="T28" fmla="*/ 12 w 21"/>
                  <a:gd name="T29" fmla="*/ 5 h 43"/>
                  <a:gd name="T30" fmla="*/ 12 w 21"/>
                  <a:gd name="T31" fmla="*/ 5 h 43"/>
                  <a:gd name="T32" fmla="*/ 9 w 21"/>
                  <a:gd name="T33" fmla="*/ 5 h 43"/>
                  <a:gd name="T34" fmla="*/ 9 w 21"/>
                  <a:gd name="T35" fmla="*/ 1 h 43"/>
                  <a:gd name="T36" fmla="*/ 8 w 21"/>
                  <a:gd name="T37" fmla="*/ 0 h 43"/>
                  <a:gd name="T38" fmla="*/ 6 w 21"/>
                  <a:gd name="T39" fmla="*/ 1 h 43"/>
                  <a:gd name="T40" fmla="*/ 6 w 21"/>
                  <a:gd name="T41" fmla="*/ 6 h 43"/>
                  <a:gd name="T42" fmla="*/ 3 w 21"/>
                  <a:gd name="T43" fmla="*/ 8 h 43"/>
                  <a:gd name="T44" fmla="*/ 1 w 21"/>
                  <a:gd name="T45" fmla="*/ 10 h 43"/>
                  <a:gd name="T46" fmla="*/ 1 w 21"/>
                  <a:gd name="T47" fmla="*/ 14 h 43"/>
                  <a:gd name="T48" fmla="*/ 1 w 21"/>
                  <a:gd name="T49" fmla="*/ 17 h 43"/>
                  <a:gd name="T50" fmla="*/ 3 w 21"/>
                  <a:gd name="T51" fmla="*/ 20 h 43"/>
                  <a:gd name="T52" fmla="*/ 6 w 21"/>
                  <a:gd name="T53" fmla="*/ 22 h 43"/>
                  <a:gd name="T54" fmla="*/ 7 w 21"/>
                  <a:gd name="T55" fmla="*/ 22 h 43"/>
                  <a:gd name="T56" fmla="*/ 7 w 21"/>
                  <a:gd name="T57" fmla="*/ 32 h 43"/>
                  <a:gd name="T58" fmla="*/ 4 w 21"/>
                  <a:gd name="T59" fmla="*/ 31 h 43"/>
                  <a:gd name="T60" fmla="*/ 1 w 21"/>
                  <a:gd name="T61" fmla="*/ 31 h 43"/>
                  <a:gd name="T62" fmla="*/ 1 w 21"/>
                  <a:gd name="T63" fmla="*/ 31 h 43"/>
                  <a:gd name="T64" fmla="*/ 0 w 21"/>
                  <a:gd name="T65" fmla="*/ 33 h 43"/>
                  <a:gd name="T66" fmla="*/ 0 w 21"/>
                  <a:gd name="T67" fmla="*/ 34 h 43"/>
                  <a:gd name="T68" fmla="*/ 0 w 21"/>
                  <a:gd name="T69" fmla="*/ 35 h 43"/>
                  <a:gd name="T70" fmla="*/ 3 w 21"/>
                  <a:gd name="T71" fmla="*/ 37 h 43"/>
                  <a:gd name="T72" fmla="*/ 7 w 21"/>
                  <a:gd name="T73" fmla="*/ 37 h 43"/>
                  <a:gd name="T74" fmla="*/ 7 w 21"/>
                  <a:gd name="T75" fmla="*/ 42 h 43"/>
                  <a:gd name="T76" fmla="*/ 9 w 21"/>
                  <a:gd name="T77" fmla="*/ 43 h 43"/>
                  <a:gd name="T78" fmla="*/ 10 w 21"/>
                  <a:gd name="T79" fmla="*/ 42 h 43"/>
                  <a:gd name="T80" fmla="*/ 10 w 21"/>
                  <a:gd name="T81" fmla="*/ 37 h 43"/>
                  <a:gd name="T82" fmla="*/ 13 w 21"/>
                  <a:gd name="T83" fmla="*/ 37 h 43"/>
                  <a:gd name="T84" fmla="*/ 13 w 21"/>
                  <a:gd name="T85" fmla="*/ 42 h 43"/>
                  <a:gd name="T86" fmla="*/ 14 w 21"/>
                  <a:gd name="T87" fmla="*/ 43 h 43"/>
                  <a:gd name="T88" fmla="*/ 16 w 21"/>
                  <a:gd name="T89" fmla="*/ 42 h 43"/>
                  <a:gd name="T90" fmla="*/ 15 w 21"/>
                  <a:gd name="T91" fmla="*/ 36 h 43"/>
                  <a:gd name="T92" fmla="*/ 18 w 21"/>
                  <a:gd name="T93" fmla="*/ 35 h 43"/>
                  <a:gd name="T94" fmla="*/ 20 w 21"/>
                  <a:gd name="T95" fmla="*/ 32 h 43"/>
                  <a:gd name="T96" fmla="*/ 21 w 21"/>
                  <a:gd name="T97" fmla="*/ 28 h 43"/>
                  <a:gd name="T98" fmla="*/ 19 w 21"/>
                  <a:gd name="T99" fmla="*/ 22 h 43"/>
                  <a:gd name="T100" fmla="*/ 15 w 21"/>
                  <a:gd name="T101" fmla="*/ 19 h 43"/>
                  <a:gd name="T102" fmla="*/ 13 w 21"/>
                  <a:gd name="T103" fmla="*/ 31 h 43"/>
                  <a:gd name="T104" fmla="*/ 10 w 21"/>
                  <a:gd name="T105" fmla="*/ 32 h 43"/>
                  <a:gd name="T106" fmla="*/ 10 w 21"/>
                  <a:gd name="T107" fmla="*/ 23 h 43"/>
                  <a:gd name="T108" fmla="*/ 12 w 21"/>
                  <a:gd name="T109" fmla="*/ 24 h 43"/>
                  <a:gd name="T110" fmla="*/ 13 w 21"/>
                  <a:gd name="T111" fmla="*/ 31 h 43"/>
                  <a:gd name="T112" fmla="*/ 12 w 21"/>
                  <a:gd name="T113" fmla="*/ 18 h 43"/>
                  <a:gd name="T114" fmla="*/ 9 w 21"/>
                  <a:gd name="T115" fmla="*/ 17 h 43"/>
                  <a:gd name="T116" fmla="*/ 9 w 21"/>
                  <a:gd name="T117" fmla="*/ 10 h 43"/>
                  <a:gd name="T118" fmla="*/ 12 w 21"/>
                  <a:gd name="T119" fmla="*/ 10 h 43"/>
                  <a:gd name="T120" fmla="*/ 12 w 21"/>
                  <a:gd name="T121"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43">
                    <a:moveTo>
                      <a:pt x="15" y="19"/>
                    </a:moveTo>
                    <a:cubicBezTo>
                      <a:pt x="15" y="10"/>
                      <a:pt x="15" y="10"/>
                      <a:pt x="15" y="10"/>
                    </a:cubicBezTo>
                    <a:cubicBezTo>
                      <a:pt x="15" y="10"/>
                      <a:pt x="15" y="10"/>
                      <a:pt x="15" y="10"/>
                    </a:cubicBezTo>
                    <a:cubicBezTo>
                      <a:pt x="16" y="11"/>
                      <a:pt x="17" y="11"/>
                      <a:pt x="18" y="11"/>
                    </a:cubicBezTo>
                    <a:cubicBezTo>
                      <a:pt x="18" y="11"/>
                      <a:pt x="19" y="11"/>
                      <a:pt x="19" y="10"/>
                    </a:cubicBezTo>
                    <a:cubicBezTo>
                      <a:pt x="19" y="10"/>
                      <a:pt x="19" y="9"/>
                      <a:pt x="19" y="9"/>
                    </a:cubicBezTo>
                    <a:cubicBezTo>
                      <a:pt x="19" y="8"/>
                      <a:pt x="20" y="8"/>
                      <a:pt x="20" y="7"/>
                    </a:cubicBezTo>
                    <a:cubicBezTo>
                      <a:pt x="20" y="6"/>
                      <a:pt x="19" y="6"/>
                      <a:pt x="19" y="6"/>
                    </a:cubicBezTo>
                    <a:cubicBezTo>
                      <a:pt x="19" y="6"/>
                      <a:pt x="18" y="6"/>
                      <a:pt x="18" y="6"/>
                    </a:cubicBezTo>
                    <a:cubicBezTo>
                      <a:pt x="18" y="6"/>
                      <a:pt x="17" y="6"/>
                      <a:pt x="17" y="5"/>
                    </a:cubicBezTo>
                    <a:cubicBezTo>
                      <a:pt x="16" y="5"/>
                      <a:pt x="16" y="5"/>
                      <a:pt x="15" y="5"/>
                    </a:cubicBezTo>
                    <a:cubicBezTo>
                      <a:pt x="15" y="1"/>
                      <a:pt x="15" y="1"/>
                      <a:pt x="15" y="1"/>
                    </a:cubicBezTo>
                    <a:cubicBezTo>
                      <a:pt x="15" y="1"/>
                      <a:pt x="14" y="0"/>
                      <a:pt x="13" y="0"/>
                    </a:cubicBezTo>
                    <a:cubicBezTo>
                      <a:pt x="12" y="0"/>
                      <a:pt x="12" y="1"/>
                      <a:pt x="12" y="1"/>
                    </a:cubicBezTo>
                    <a:cubicBezTo>
                      <a:pt x="12" y="5"/>
                      <a:pt x="12" y="5"/>
                      <a:pt x="12" y="5"/>
                    </a:cubicBezTo>
                    <a:cubicBezTo>
                      <a:pt x="12" y="5"/>
                      <a:pt x="12" y="5"/>
                      <a:pt x="12" y="5"/>
                    </a:cubicBezTo>
                    <a:cubicBezTo>
                      <a:pt x="11" y="5"/>
                      <a:pt x="10" y="5"/>
                      <a:pt x="9" y="5"/>
                    </a:cubicBezTo>
                    <a:cubicBezTo>
                      <a:pt x="9" y="1"/>
                      <a:pt x="9" y="1"/>
                      <a:pt x="9" y="1"/>
                    </a:cubicBezTo>
                    <a:cubicBezTo>
                      <a:pt x="9" y="1"/>
                      <a:pt x="8" y="0"/>
                      <a:pt x="8" y="0"/>
                    </a:cubicBezTo>
                    <a:cubicBezTo>
                      <a:pt x="7" y="0"/>
                      <a:pt x="6" y="1"/>
                      <a:pt x="6" y="1"/>
                    </a:cubicBezTo>
                    <a:cubicBezTo>
                      <a:pt x="6" y="6"/>
                      <a:pt x="6" y="6"/>
                      <a:pt x="6" y="6"/>
                    </a:cubicBezTo>
                    <a:cubicBezTo>
                      <a:pt x="5" y="7"/>
                      <a:pt x="4" y="7"/>
                      <a:pt x="3" y="8"/>
                    </a:cubicBezTo>
                    <a:cubicBezTo>
                      <a:pt x="2" y="9"/>
                      <a:pt x="2" y="9"/>
                      <a:pt x="1" y="10"/>
                    </a:cubicBezTo>
                    <a:cubicBezTo>
                      <a:pt x="1" y="12"/>
                      <a:pt x="1" y="13"/>
                      <a:pt x="1" y="14"/>
                    </a:cubicBezTo>
                    <a:cubicBezTo>
                      <a:pt x="1" y="15"/>
                      <a:pt x="1" y="16"/>
                      <a:pt x="1" y="17"/>
                    </a:cubicBezTo>
                    <a:cubicBezTo>
                      <a:pt x="2" y="18"/>
                      <a:pt x="3" y="19"/>
                      <a:pt x="3" y="20"/>
                    </a:cubicBezTo>
                    <a:cubicBezTo>
                      <a:pt x="4" y="21"/>
                      <a:pt x="5" y="21"/>
                      <a:pt x="6" y="22"/>
                    </a:cubicBezTo>
                    <a:cubicBezTo>
                      <a:pt x="6" y="22"/>
                      <a:pt x="7" y="22"/>
                      <a:pt x="7" y="22"/>
                    </a:cubicBezTo>
                    <a:cubicBezTo>
                      <a:pt x="7" y="32"/>
                      <a:pt x="7" y="32"/>
                      <a:pt x="7" y="32"/>
                    </a:cubicBezTo>
                    <a:cubicBezTo>
                      <a:pt x="6" y="32"/>
                      <a:pt x="5" y="32"/>
                      <a:pt x="4" y="31"/>
                    </a:cubicBezTo>
                    <a:cubicBezTo>
                      <a:pt x="3" y="31"/>
                      <a:pt x="2" y="31"/>
                      <a:pt x="1" y="31"/>
                    </a:cubicBezTo>
                    <a:cubicBezTo>
                      <a:pt x="1" y="31"/>
                      <a:pt x="1" y="31"/>
                      <a:pt x="1" y="31"/>
                    </a:cubicBezTo>
                    <a:cubicBezTo>
                      <a:pt x="1" y="32"/>
                      <a:pt x="0" y="32"/>
                      <a:pt x="0" y="33"/>
                    </a:cubicBezTo>
                    <a:cubicBezTo>
                      <a:pt x="0" y="33"/>
                      <a:pt x="0" y="34"/>
                      <a:pt x="0" y="34"/>
                    </a:cubicBezTo>
                    <a:cubicBezTo>
                      <a:pt x="0" y="35"/>
                      <a:pt x="0" y="35"/>
                      <a:pt x="0" y="35"/>
                    </a:cubicBezTo>
                    <a:cubicBezTo>
                      <a:pt x="1" y="36"/>
                      <a:pt x="2" y="36"/>
                      <a:pt x="3" y="37"/>
                    </a:cubicBezTo>
                    <a:cubicBezTo>
                      <a:pt x="4" y="37"/>
                      <a:pt x="6" y="37"/>
                      <a:pt x="7" y="37"/>
                    </a:cubicBezTo>
                    <a:cubicBezTo>
                      <a:pt x="7" y="42"/>
                      <a:pt x="7" y="42"/>
                      <a:pt x="7" y="42"/>
                    </a:cubicBezTo>
                    <a:cubicBezTo>
                      <a:pt x="7" y="43"/>
                      <a:pt x="8" y="43"/>
                      <a:pt x="9" y="43"/>
                    </a:cubicBezTo>
                    <a:cubicBezTo>
                      <a:pt x="9" y="43"/>
                      <a:pt x="10" y="43"/>
                      <a:pt x="10" y="42"/>
                    </a:cubicBezTo>
                    <a:cubicBezTo>
                      <a:pt x="10" y="37"/>
                      <a:pt x="10" y="37"/>
                      <a:pt x="10" y="37"/>
                    </a:cubicBezTo>
                    <a:cubicBezTo>
                      <a:pt x="11" y="37"/>
                      <a:pt x="12" y="37"/>
                      <a:pt x="13" y="37"/>
                    </a:cubicBezTo>
                    <a:cubicBezTo>
                      <a:pt x="13" y="42"/>
                      <a:pt x="13" y="42"/>
                      <a:pt x="13" y="42"/>
                    </a:cubicBezTo>
                    <a:cubicBezTo>
                      <a:pt x="13" y="43"/>
                      <a:pt x="13" y="43"/>
                      <a:pt x="14" y="43"/>
                    </a:cubicBezTo>
                    <a:cubicBezTo>
                      <a:pt x="15" y="43"/>
                      <a:pt x="16" y="42"/>
                      <a:pt x="16" y="42"/>
                    </a:cubicBezTo>
                    <a:cubicBezTo>
                      <a:pt x="15" y="36"/>
                      <a:pt x="15" y="36"/>
                      <a:pt x="15" y="36"/>
                    </a:cubicBezTo>
                    <a:cubicBezTo>
                      <a:pt x="16" y="36"/>
                      <a:pt x="17" y="35"/>
                      <a:pt x="18" y="35"/>
                    </a:cubicBezTo>
                    <a:cubicBezTo>
                      <a:pt x="19" y="34"/>
                      <a:pt x="20" y="33"/>
                      <a:pt x="20" y="32"/>
                    </a:cubicBezTo>
                    <a:cubicBezTo>
                      <a:pt x="21" y="31"/>
                      <a:pt x="21" y="30"/>
                      <a:pt x="21" y="28"/>
                    </a:cubicBezTo>
                    <a:cubicBezTo>
                      <a:pt x="21" y="25"/>
                      <a:pt x="21" y="24"/>
                      <a:pt x="19" y="22"/>
                    </a:cubicBezTo>
                    <a:cubicBezTo>
                      <a:pt x="18" y="21"/>
                      <a:pt x="17" y="20"/>
                      <a:pt x="15" y="19"/>
                    </a:cubicBezTo>
                    <a:close/>
                    <a:moveTo>
                      <a:pt x="13" y="31"/>
                    </a:moveTo>
                    <a:cubicBezTo>
                      <a:pt x="12" y="32"/>
                      <a:pt x="11" y="32"/>
                      <a:pt x="10" y="32"/>
                    </a:cubicBezTo>
                    <a:cubicBezTo>
                      <a:pt x="10" y="23"/>
                      <a:pt x="10" y="23"/>
                      <a:pt x="10" y="23"/>
                    </a:cubicBezTo>
                    <a:cubicBezTo>
                      <a:pt x="11" y="24"/>
                      <a:pt x="12" y="24"/>
                      <a:pt x="12" y="24"/>
                    </a:cubicBezTo>
                    <a:lnTo>
                      <a:pt x="13" y="31"/>
                    </a:lnTo>
                    <a:close/>
                    <a:moveTo>
                      <a:pt x="12" y="18"/>
                    </a:moveTo>
                    <a:cubicBezTo>
                      <a:pt x="11" y="18"/>
                      <a:pt x="10" y="17"/>
                      <a:pt x="9" y="17"/>
                    </a:cubicBezTo>
                    <a:cubicBezTo>
                      <a:pt x="9" y="10"/>
                      <a:pt x="9" y="10"/>
                      <a:pt x="9" y="10"/>
                    </a:cubicBezTo>
                    <a:cubicBezTo>
                      <a:pt x="10" y="10"/>
                      <a:pt x="11" y="10"/>
                      <a:pt x="12" y="10"/>
                    </a:cubicBez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27"/>
              <p:cNvSpPr>
                <a:spLocks/>
              </p:cNvSpPr>
              <p:nvPr/>
            </p:nvSpPr>
            <p:spPr bwMode="auto">
              <a:xfrm>
                <a:off x="3793" y="1798"/>
                <a:ext cx="11" cy="31"/>
              </a:xfrm>
              <a:custGeom>
                <a:avLst/>
                <a:gdLst>
                  <a:gd name="T0" fmla="*/ 0 w 5"/>
                  <a:gd name="T1" fmla="*/ 11 h 13"/>
                  <a:gd name="T2" fmla="*/ 2 w 5"/>
                  <a:gd name="T3" fmla="*/ 13 h 13"/>
                  <a:gd name="T4" fmla="*/ 3 w 5"/>
                  <a:gd name="T5" fmla="*/ 13 h 13"/>
                  <a:gd name="T6" fmla="*/ 5 w 5"/>
                  <a:gd name="T7" fmla="*/ 11 h 13"/>
                  <a:gd name="T8" fmla="*/ 5 w 5"/>
                  <a:gd name="T9" fmla="*/ 2 h 13"/>
                  <a:gd name="T10" fmla="*/ 3 w 5"/>
                  <a:gd name="T11" fmla="*/ 0 h 13"/>
                  <a:gd name="T12" fmla="*/ 2 w 5"/>
                  <a:gd name="T13" fmla="*/ 0 h 13"/>
                  <a:gd name="T14" fmla="*/ 0 w 5"/>
                  <a:gd name="T15" fmla="*/ 2 h 13"/>
                  <a:gd name="T16" fmla="*/ 0 w 5"/>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0" y="11"/>
                    </a:moveTo>
                    <a:cubicBezTo>
                      <a:pt x="0" y="12"/>
                      <a:pt x="1" y="13"/>
                      <a:pt x="2" y="13"/>
                    </a:cubicBezTo>
                    <a:cubicBezTo>
                      <a:pt x="3" y="13"/>
                      <a:pt x="3" y="13"/>
                      <a:pt x="3" y="13"/>
                    </a:cubicBezTo>
                    <a:cubicBezTo>
                      <a:pt x="4" y="13"/>
                      <a:pt x="5" y="12"/>
                      <a:pt x="5" y="11"/>
                    </a:cubicBezTo>
                    <a:cubicBezTo>
                      <a:pt x="5" y="2"/>
                      <a:pt x="5" y="2"/>
                      <a:pt x="5" y="2"/>
                    </a:cubicBezTo>
                    <a:cubicBezTo>
                      <a:pt x="5" y="1"/>
                      <a:pt x="4" y="0"/>
                      <a:pt x="3" y="0"/>
                    </a:cubicBezTo>
                    <a:cubicBezTo>
                      <a:pt x="2" y="0"/>
                      <a:pt x="2" y="0"/>
                      <a:pt x="2" y="0"/>
                    </a:cubicBezTo>
                    <a:cubicBezTo>
                      <a:pt x="1" y="0"/>
                      <a:pt x="0" y="1"/>
                      <a:pt x="0" y="2"/>
                    </a:cubicBez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28"/>
              <p:cNvSpPr>
                <a:spLocks/>
              </p:cNvSpPr>
              <p:nvPr/>
            </p:nvSpPr>
            <p:spPr bwMode="auto">
              <a:xfrm>
                <a:off x="3774" y="1791"/>
                <a:ext cx="14" cy="38"/>
              </a:xfrm>
              <a:custGeom>
                <a:avLst/>
                <a:gdLst>
                  <a:gd name="T0" fmla="*/ 0 w 6"/>
                  <a:gd name="T1" fmla="*/ 14 h 16"/>
                  <a:gd name="T2" fmla="*/ 2 w 6"/>
                  <a:gd name="T3" fmla="*/ 16 h 16"/>
                  <a:gd name="T4" fmla="*/ 4 w 6"/>
                  <a:gd name="T5" fmla="*/ 16 h 16"/>
                  <a:gd name="T6" fmla="*/ 6 w 6"/>
                  <a:gd name="T7" fmla="*/ 14 h 16"/>
                  <a:gd name="T8" fmla="*/ 6 w 6"/>
                  <a:gd name="T9" fmla="*/ 1 h 16"/>
                  <a:gd name="T10" fmla="*/ 4 w 6"/>
                  <a:gd name="T11" fmla="*/ 0 h 16"/>
                  <a:gd name="T12" fmla="*/ 2 w 6"/>
                  <a:gd name="T13" fmla="*/ 0 h 16"/>
                  <a:gd name="T14" fmla="*/ 0 w 6"/>
                  <a:gd name="T15" fmla="*/ 1 h 16"/>
                  <a:gd name="T16" fmla="*/ 0 w 6"/>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0" y="14"/>
                    </a:moveTo>
                    <a:cubicBezTo>
                      <a:pt x="0" y="15"/>
                      <a:pt x="1" y="16"/>
                      <a:pt x="2" y="16"/>
                    </a:cubicBezTo>
                    <a:cubicBezTo>
                      <a:pt x="4" y="16"/>
                      <a:pt x="4" y="16"/>
                      <a:pt x="4" y="16"/>
                    </a:cubicBezTo>
                    <a:cubicBezTo>
                      <a:pt x="5" y="16"/>
                      <a:pt x="6" y="15"/>
                      <a:pt x="6" y="14"/>
                    </a:cubicBezTo>
                    <a:cubicBezTo>
                      <a:pt x="6" y="1"/>
                      <a:pt x="6" y="1"/>
                      <a:pt x="6" y="1"/>
                    </a:cubicBezTo>
                    <a:cubicBezTo>
                      <a:pt x="6" y="1"/>
                      <a:pt x="5" y="0"/>
                      <a:pt x="4" y="0"/>
                    </a:cubicBezTo>
                    <a:cubicBezTo>
                      <a:pt x="2" y="0"/>
                      <a:pt x="2" y="0"/>
                      <a:pt x="2" y="0"/>
                    </a:cubicBezTo>
                    <a:cubicBezTo>
                      <a:pt x="1" y="0"/>
                      <a:pt x="0" y="1"/>
                      <a:pt x="0" y="1"/>
                    </a:cubicBez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29"/>
              <p:cNvSpPr>
                <a:spLocks/>
              </p:cNvSpPr>
              <p:nvPr/>
            </p:nvSpPr>
            <p:spPr bwMode="auto">
              <a:xfrm>
                <a:off x="3755" y="1779"/>
                <a:ext cx="14" cy="50"/>
              </a:xfrm>
              <a:custGeom>
                <a:avLst/>
                <a:gdLst>
                  <a:gd name="T0" fmla="*/ 0 w 6"/>
                  <a:gd name="T1" fmla="*/ 19 h 21"/>
                  <a:gd name="T2" fmla="*/ 2 w 6"/>
                  <a:gd name="T3" fmla="*/ 21 h 21"/>
                  <a:gd name="T4" fmla="*/ 4 w 6"/>
                  <a:gd name="T5" fmla="*/ 21 h 21"/>
                  <a:gd name="T6" fmla="*/ 6 w 6"/>
                  <a:gd name="T7" fmla="*/ 19 h 21"/>
                  <a:gd name="T8" fmla="*/ 6 w 6"/>
                  <a:gd name="T9" fmla="*/ 2 h 21"/>
                  <a:gd name="T10" fmla="*/ 4 w 6"/>
                  <a:gd name="T11" fmla="*/ 0 h 21"/>
                  <a:gd name="T12" fmla="*/ 2 w 6"/>
                  <a:gd name="T13" fmla="*/ 0 h 21"/>
                  <a:gd name="T14" fmla="*/ 0 w 6"/>
                  <a:gd name="T15" fmla="*/ 2 h 21"/>
                  <a:gd name="T16" fmla="*/ 0 w 6"/>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1">
                    <a:moveTo>
                      <a:pt x="0" y="19"/>
                    </a:moveTo>
                    <a:cubicBezTo>
                      <a:pt x="0" y="20"/>
                      <a:pt x="1" y="21"/>
                      <a:pt x="2" y="21"/>
                    </a:cubicBezTo>
                    <a:cubicBezTo>
                      <a:pt x="4" y="21"/>
                      <a:pt x="4" y="21"/>
                      <a:pt x="4" y="21"/>
                    </a:cubicBezTo>
                    <a:cubicBezTo>
                      <a:pt x="5" y="21"/>
                      <a:pt x="6" y="20"/>
                      <a:pt x="6" y="19"/>
                    </a:cubicBezTo>
                    <a:cubicBezTo>
                      <a:pt x="6" y="2"/>
                      <a:pt x="6" y="2"/>
                      <a:pt x="6" y="2"/>
                    </a:cubicBezTo>
                    <a:cubicBezTo>
                      <a:pt x="6" y="1"/>
                      <a:pt x="5" y="0"/>
                      <a:pt x="4" y="0"/>
                    </a:cubicBezTo>
                    <a:cubicBezTo>
                      <a:pt x="2" y="0"/>
                      <a:pt x="2" y="0"/>
                      <a:pt x="2" y="0"/>
                    </a:cubicBezTo>
                    <a:cubicBezTo>
                      <a:pt x="1" y="0"/>
                      <a:pt x="0" y="1"/>
                      <a:pt x="0" y="2"/>
                    </a:cubicBez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30"/>
              <p:cNvSpPr>
                <a:spLocks/>
              </p:cNvSpPr>
              <p:nvPr/>
            </p:nvSpPr>
            <p:spPr bwMode="auto">
              <a:xfrm>
                <a:off x="3909" y="1539"/>
                <a:ext cx="7" cy="12"/>
              </a:xfrm>
              <a:custGeom>
                <a:avLst/>
                <a:gdLst>
                  <a:gd name="T0" fmla="*/ 0 w 3"/>
                  <a:gd name="T1" fmla="*/ 5 h 5"/>
                  <a:gd name="T2" fmla="*/ 1 w 3"/>
                  <a:gd name="T3" fmla="*/ 5 h 5"/>
                  <a:gd name="T4" fmla="*/ 2 w 3"/>
                  <a:gd name="T5" fmla="*/ 5 h 5"/>
                  <a:gd name="T6" fmla="*/ 3 w 3"/>
                  <a:gd name="T7" fmla="*/ 5 h 5"/>
                  <a:gd name="T8" fmla="*/ 3 w 3"/>
                  <a:gd name="T9" fmla="*/ 0 h 5"/>
                  <a:gd name="T10" fmla="*/ 2 w 3"/>
                  <a:gd name="T11" fmla="*/ 0 h 5"/>
                  <a:gd name="T12" fmla="*/ 1 w 3"/>
                  <a:gd name="T13" fmla="*/ 0 h 5"/>
                  <a:gd name="T14" fmla="*/ 0 w 3"/>
                  <a:gd name="T15" fmla="*/ 0 h 5"/>
                  <a:gd name="T16" fmla="*/ 0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5"/>
                    </a:moveTo>
                    <a:cubicBezTo>
                      <a:pt x="0" y="5"/>
                      <a:pt x="1" y="5"/>
                      <a:pt x="1" y="5"/>
                    </a:cubicBezTo>
                    <a:cubicBezTo>
                      <a:pt x="2" y="5"/>
                      <a:pt x="2" y="5"/>
                      <a:pt x="2" y="5"/>
                    </a:cubicBezTo>
                    <a:cubicBezTo>
                      <a:pt x="2" y="5"/>
                      <a:pt x="3" y="5"/>
                      <a:pt x="3" y="5"/>
                    </a:cubicBezTo>
                    <a:cubicBezTo>
                      <a:pt x="3" y="0"/>
                      <a:pt x="3" y="0"/>
                      <a:pt x="3" y="0"/>
                    </a:cubicBezTo>
                    <a:cubicBezTo>
                      <a:pt x="3" y="0"/>
                      <a:pt x="2" y="0"/>
                      <a:pt x="2" y="0"/>
                    </a:cubicBezTo>
                    <a:cubicBezTo>
                      <a:pt x="1" y="0"/>
                      <a:pt x="1" y="0"/>
                      <a:pt x="1" y="0"/>
                    </a:cubicBezTo>
                    <a:cubicBezTo>
                      <a:pt x="1" y="0"/>
                      <a:pt x="0" y="0"/>
                      <a:pt x="0"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31"/>
              <p:cNvSpPr>
                <a:spLocks/>
              </p:cNvSpPr>
              <p:nvPr/>
            </p:nvSpPr>
            <p:spPr bwMode="auto">
              <a:xfrm>
                <a:off x="3902" y="1535"/>
                <a:ext cx="4" cy="16"/>
              </a:xfrm>
              <a:custGeom>
                <a:avLst/>
                <a:gdLst>
                  <a:gd name="T0" fmla="*/ 0 w 2"/>
                  <a:gd name="T1" fmla="*/ 7 h 7"/>
                  <a:gd name="T2" fmla="*/ 1 w 2"/>
                  <a:gd name="T3" fmla="*/ 7 h 7"/>
                  <a:gd name="T4" fmla="*/ 1 w 2"/>
                  <a:gd name="T5" fmla="*/ 7 h 7"/>
                  <a:gd name="T6" fmla="*/ 2 w 2"/>
                  <a:gd name="T7" fmla="*/ 7 h 7"/>
                  <a:gd name="T8" fmla="*/ 2 w 2"/>
                  <a:gd name="T9" fmla="*/ 1 h 7"/>
                  <a:gd name="T10" fmla="*/ 1 w 2"/>
                  <a:gd name="T11" fmla="*/ 0 h 7"/>
                  <a:gd name="T12" fmla="*/ 1 w 2"/>
                  <a:gd name="T13" fmla="*/ 0 h 7"/>
                  <a:gd name="T14" fmla="*/ 0 w 2"/>
                  <a:gd name="T15" fmla="*/ 1 h 7"/>
                  <a:gd name="T16" fmla="*/ 0 w 2"/>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0" y="7"/>
                    </a:moveTo>
                    <a:cubicBezTo>
                      <a:pt x="0" y="7"/>
                      <a:pt x="0" y="7"/>
                      <a:pt x="1" y="7"/>
                    </a:cubicBezTo>
                    <a:cubicBezTo>
                      <a:pt x="1" y="7"/>
                      <a:pt x="1" y="7"/>
                      <a:pt x="1" y="7"/>
                    </a:cubicBezTo>
                    <a:cubicBezTo>
                      <a:pt x="2" y="7"/>
                      <a:pt x="2" y="7"/>
                      <a:pt x="2" y="7"/>
                    </a:cubicBezTo>
                    <a:cubicBezTo>
                      <a:pt x="2" y="1"/>
                      <a:pt x="2" y="1"/>
                      <a:pt x="2" y="1"/>
                    </a:cubicBezTo>
                    <a:cubicBezTo>
                      <a:pt x="2" y="0"/>
                      <a:pt x="2" y="0"/>
                      <a:pt x="1" y="0"/>
                    </a:cubicBezTo>
                    <a:cubicBezTo>
                      <a:pt x="1" y="0"/>
                      <a:pt x="1" y="0"/>
                      <a:pt x="1" y="0"/>
                    </a:cubicBezTo>
                    <a:cubicBezTo>
                      <a:pt x="0" y="0"/>
                      <a:pt x="0" y="0"/>
                      <a:pt x="0" y="1"/>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32"/>
              <p:cNvSpPr>
                <a:spLocks/>
              </p:cNvSpPr>
              <p:nvPr/>
            </p:nvSpPr>
            <p:spPr bwMode="auto">
              <a:xfrm>
                <a:off x="3892" y="1530"/>
                <a:ext cx="7" cy="21"/>
              </a:xfrm>
              <a:custGeom>
                <a:avLst/>
                <a:gdLst>
                  <a:gd name="T0" fmla="*/ 0 w 3"/>
                  <a:gd name="T1" fmla="*/ 9 h 9"/>
                  <a:gd name="T2" fmla="*/ 1 w 3"/>
                  <a:gd name="T3" fmla="*/ 9 h 9"/>
                  <a:gd name="T4" fmla="*/ 2 w 3"/>
                  <a:gd name="T5" fmla="*/ 9 h 9"/>
                  <a:gd name="T6" fmla="*/ 3 w 3"/>
                  <a:gd name="T7" fmla="*/ 9 h 9"/>
                  <a:gd name="T8" fmla="*/ 3 w 3"/>
                  <a:gd name="T9" fmla="*/ 1 h 9"/>
                  <a:gd name="T10" fmla="*/ 2 w 3"/>
                  <a:gd name="T11" fmla="*/ 0 h 9"/>
                  <a:gd name="T12" fmla="*/ 1 w 3"/>
                  <a:gd name="T13" fmla="*/ 0 h 9"/>
                  <a:gd name="T14" fmla="*/ 0 w 3"/>
                  <a:gd name="T15" fmla="*/ 1 h 9"/>
                  <a:gd name="T16" fmla="*/ 0 w 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9">
                    <a:moveTo>
                      <a:pt x="0" y="9"/>
                    </a:moveTo>
                    <a:cubicBezTo>
                      <a:pt x="0" y="9"/>
                      <a:pt x="1" y="9"/>
                      <a:pt x="1" y="9"/>
                    </a:cubicBezTo>
                    <a:cubicBezTo>
                      <a:pt x="2" y="9"/>
                      <a:pt x="2" y="9"/>
                      <a:pt x="2" y="9"/>
                    </a:cubicBezTo>
                    <a:cubicBezTo>
                      <a:pt x="2" y="9"/>
                      <a:pt x="3" y="9"/>
                      <a:pt x="3" y="9"/>
                    </a:cubicBezTo>
                    <a:cubicBezTo>
                      <a:pt x="3" y="1"/>
                      <a:pt x="3" y="1"/>
                      <a:pt x="3" y="1"/>
                    </a:cubicBezTo>
                    <a:cubicBezTo>
                      <a:pt x="3" y="0"/>
                      <a:pt x="2" y="0"/>
                      <a:pt x="2" y="0"/>
                    </a:cubicBezTo>
                    <a:cubicBezTo>
                      <a:pt x="1" y="0"/>
                      <a:pt x="1" y="0"/>
                      <a:pt x="1" y="0"/>
                    </a:cubicBezTo>
                    <a:cubicBezTo>
                      <a:pt x="1" y="0"/>
                      <a:pt x="0" y="0"/>
                      <a:pt x="0" y="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33"/>
              <p:cNvSpPr>
                <a:spLocks/>
              </p:cNvSpPr>
              <p:nvPr/>
            </p:nvSpPr>
            <p:spPr bwMode="auto">
              <a:xfrm>
                <a:off x="3757" y="2161"/>
                <a:ext cx="17" cy="36"/>
              </a:xfrm>
              <a:custGeom>
                <a:avLst/>
                <a:gdLst>
                  <a:gd name="T0" fmla="*/ 0 w 7"/>
                  <a:gd name="T1" fmla="*/ 13 h 15"/>
                  <a:gd name="T2" fmla="*/ 2 w 7"/>
                  <a:gd name="T3" fmla="*/ 15 h 15"/>
                  <a:gd name="T4" fmla="*/ 5 w 7"/>
                  <a:gd name="T5" fmla="*/ 15 h 15"/>
                  <a:gd name="T6" fmla="*/ 7 w 7"/>
                  <a:gd name="T7" fmla="*/ 13 h 15"/>
                  <a:gd name="T8" fmla="*/ 7 w 7"/>
                  <a:gd name="T9" fmla="*/ 2 h 15"/>
                  <a:gd name="T10" fmla="*/ 5 w 7"/>
                  <a:gd name="T11" fmla="*/ 0 h 15"/>
                  <a:gd name="T12" fmla="*/ 2 w 7"/>
                  <a:gd name="T13" fmla="*/ 0 h 15"/>
                  <a:gd name="T14" fmla="*/ 0 w 7"/>
                  <a:gd name="T15" fmla="*/ 2 h 15"/>
                  <a:gd name="T16" fmla="*/ 0 w 7"/>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0" y="13"/>
                    </a:moveTo>
                    <a:cubicBezTo>
                      <a:pt x="0" y="14"/>
                      <a:pt x="1" y="15"/>
                      <a:pt x="2" y="15"/>
                    </a:cubicBezTo>
                    <a:cubicBezTo>
                      <a:pt x="5" y="15"/>
                      <a:pt x="5" y="15"/>
                      <a:pt x="5" y="15"/>
                    </a:cubicBezTo>
                    <a:cubicBezTo>
                      <a:pt x="6" y="15"/>
                      <a:pt x="7" y="14"/>
                      <a:pt x="7" y="13"/>
                    </a:cubicBezTo>
                    <a:cubicBezTo>
                      <a:pt x="7" y="2"/>
                      <a:pt x="7" y="2"/>
                      <a:pt x="7" y="2"/>
                    </a:cubicBezTo>
                    <a:cubicBezTo>
                      <a:pt x="7" y="1"/>
                      <a:pt x="6" y="0"/>
                      <a:pt x="5" y="0"/>
                    </a:cubicBezTo>
                    <a:cubicBezTo>
                      <a:pt x="2" y="0"/>
                      <a:pt x="2" y="0"/>
                      <a:pt x="2" y="0"/>
                    </a:cubicBezTo>
                    <a:cubicBezTo>
                      <a:pt x="1" y="0"/>
                      <a:pt x="0" y="1"/>
                      <a:pt x="0" y="2"/>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34"/>
              <p:cNvSpPr>
                <a:spLocks/>
              </p:cNvSpPr>
              <p:nvPr/>
            </p:nvSpPr>
            <p:spPr bwMode="auto">
              <a:xfrm>
                <a:off x="3736" y="2152"/>
                <a:ext cx="14" cy="45"/>
              </a:xfrm>
              <a:custGeom>
                <a:avLst/>
                <a:gdLst>
                  <a:gd name="T0" fmla="*/ 0 w 6"/>
                  <a:gd name="T1" fmla="*/ 17 h 19"/>
                  <a:gd name="T2" fmla="*/ 2 w 6"/>
                  <a:gd name="T3" fmla="*/ 19 h 19"/>
                  <a:gd name="T4" fmla="*/ 4 w 6"/>
                  <a:gd name="T5" fmla="*/ 19 h 19"/>
                  <a:gd name="T6" fmla="*/ 6 w 6"/>
                  <a:gd name="T7" fmla="*/ 17 h 19"/>
                  <a:gd name="T8" fmla="*/ 6 w 6"/>
                  <a:gd name="T9" fmla="*/ 2 h 19"/>
                  <a:gd name="T10" fmla="*/ 4 w 6"/>
                  <a:gd name="T11" fmla="*/ 0 h 19"/>
                  <a:gd name="T12" fmla="*/ 2 w 6"/>
                  <a:gd name="T13" fmla="*/ 0 h 19"/>
                  <a:gd name="T14" fmla="*/ 0 w 6"/>
                  <a:gd name="T15" fmla="*/ 2 h 19"/>
                  <a:gd name="T16" fmla="*/ 0 w 6"/>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
                    <a:moveTo>
                      <a:pt x="0" y="17"/>
                    </a:moveTo>
                    <a:cubicBezTo>
                      <a:pt x="0" y="18"/>
                      <a:pt x="1" y="19"/>
                      <a:pt x="2" y="19"/>
                    </a:cubicBezTo>
                    <a:cubicBezTo>
                      <a:pt x="4" y="19"/>
                      <a:pt x="4" y="19"/>
                      <a:pt x="4" y="19"/>
                    </a:cubicBezTo>
                    <a:cubicBezTo>
                      <a:pt x="6" y="19"/>
                      <a:pt x="6" y="18"/>
                      <a:pt x="6" y="17"/>
                    </a:cubicBezTo>
                    <a:cubicBezTo>
                      <a:pt x="6" y="2"/>
                      <a:pt x="6" y="2"/>
                      <a:pt x="6" y="2"/>
                    </a:cubicBezTo>
                    <a:cubicBezTo>
                      <a:pt x="6" y="0"/>
                      <a:pt x="6" y="0"/>
                      <a:pt x="4" y="0"/>
                    </a:cubicBezTo>
                    <a:cubicBezTo>
                      <a:pt x="2" y="0"/>
                      <a:pt x="2" y="0"/>
                      <a:pt x="2" y="0"/>
                    </a:cubicBezTo>
                    <a:cubicBezTo>
                      <a:pt x="1" y="0"/>
                      <a:pt x="0" y="0"/>
                      <a:pt x="0" y="2"/>
                    </a:cubicBez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35"/>
              <p:cNvSpPr>
                <a:spLocks/>
              </p:cNvSpPr>
              <p:nvPr/>
            </p:nvSpPr>
            <p:spPr bwMode="auto">
              <a:xfrm>
                <a:off x="3712" y="2137"/>
                <a:ext cx="17" cy="60"/>
              </a:xfrm>
              <a:custGeom>
                <a:avLst/>
                <a:gdLst>
                  <a:gd name="T0" fmla="*/ 1 w 7"/>
                  <a:gd name="T1" fmla="*/ 23 h 25"/>
                  <a:gd name="T2" fmla="*/ 3 w 7"/>
                  <a:gd name="T3" fmla="*/ 25 h 25"/>
                  <a:gd name="T4" fmla="*/ 5 w 7"/>
                  <a:gd name="T5" fmla="*/ 25 h 25"/>
                  <a:gd name="T6" fmla="*/ 7 w 7"/>
                  <a:gd name="T7" fmla="*/ 23 h 25"/>
                  <a:gd name="T8" fmla="*/ 7 w 7"/>
                  <a:gd name="T9" fmla="*/ 2 h 25"/>
                  <a:gd name="T10" fmla="*/ 5 w 7"/>
                  <a:gd name="T11" fmla="*/ 0 h 25"/>
                  <a:gd name="T12" fmla="*/ 3 w 7"/>
                  <a:gd name="T13" fmla="*/ 0 h 25"/>
                  <a:gd name="T14" fmla="*/ 0 w 7"/>
                  <a:gd name="T15" fmla="*/ 2 h 25"/>
                  <a:gd name="T16" fmla="*/ 1 w 7"/>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1" y="23"/>
                    </a:moveTo>
                    <a:cubicBezTo>
                      <a:pt x="1" y="24"/>
                      <a:pt x="1" y="25"/>
                      <a:pt x="3" y="25"/>
                    </a:cubicBezTo>
                    <a:cubicBezTo>
                      <a:pt x="5" y="25"/>
                      <a:pt x="5" y="25"/>
                      <a:pt x="5" y="25"/>
                    </a:cubicBezTo>
                    <a:cubicBezTo>
                      <a:pt x="6" y="25"/>
                      <a:pt x="7" y="24"/>
                      <a:pt x="7" y="23"/>
                    </a:cubicBezTo>
                    <a:cubicBezTo>
                      <a:pt x="7" y="2"/>
                      <a:pt x="7" y="2"/>
                      <a:pt x="7" y="2"/>
                    </a:cubicBezTo>
                    <a:cubicBezTo>
                      <a:pt x="7" y="1"/>
                      <a:pt x="6" y="0"/>
                      <a:pt x="5" y="0"/>
                    </a:cubicBezTo>
                    <a:cubicBezTo>
                      <a:pt x="3" y="0"/>
                      <a:pt x="3" y="0"/>
                      <a:pt x="3" y="0"/>
                    </a:cubicBezTo>
                    <a:cubicBezTo>
                      <a:pt x="1" y="0"/>
                      <a:pt x="0" y="1"/>
                      <a:pt x="0" y="2"/>
                    </a:cubicBezTo>
                    <a:lnTo>
                      <a:pt x="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36"/>
              <p:cNvSpPr>
                <a:spLocks noEditPoints="1"/>
              </p:cNvSpPr>
              <p:nvPr/>
            </p:nvSpPr>
            <p:spPr bwMode="auto">
              <a:xfrm>
                <a:off x="4089" y="2612"/>
                <a:ext cx="78" cy="78"/>
              </a:xfrm>
              <a:custGeom>
                <a:avLst/>
                <a:gdLst>
                  <a:gd name="T0" fmla="*/ 16 w 33"/>
                  <a:gd name="T1" fmla="*/ 0 h 33"/>
                  <a:gd name="T2" fmla="*/ 0 w 33"/>
                  <a:gd name="T3" fmla="*/ 17 h 33"/>
                  <a:gd name="T4" fmla="*/ 17 w 33"/>
                  <a:gd name="T5" fmla="*/ 33 h 33"/>
                  <a:gd name="T6" fmla="*/ 32 w 33"/>
                  <a:gd name="T7" fmla="*/ 16 h 33"/>
                  <a:gd name="T8" fmla="*/ 16 w 33"/>
                  <a:gd name="T9" fmla="*/ 0 h 33"/>
                  <a:gd name="T10" fmla="*/ 17 w 33"/>
                  <a:gd name="T11" fmla="*/ 29 h 33"/>
                  <a:gd name="T12" fmla="*/ 3 w 33"/>
                  <a:gd name="T13" fmla="*/ 17 h 33"/>
                  <a:gd name="T14" fmla="*/ 16 w 33"/>
                  <a:gd name="T15" fmla="*/ 4 h 33"/>
                  <a:gd name="T16" fmla="*/ 29 w 33"/>
                  <a:gd name="T17" fmla="*/ 16 h 33"/>
                  <a:gd name="T18" fmla="*/ 17 w 33"/>
                  <a:gd name="T1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0"/>
                    </a:moveTo>
                    <a:cubicBezTo>
                      <a:pt x="7" y="1"/>
                      <a:pt x="0" y="8"/>
                      <a:pt x="0" y="17"/>
                    </a:cubicBezTo>
                    <a:cubicBezTo>
                      <a:pt x="0" y="26"/>
                      <a:pt x="8" y="33"/>
                      <a:pt x="17" y="33"/>
                    </a:cubicBezTo>
                    <a:cubicBezTo>
                      <a:pt x="26" y="32"/>
                      <a:pt x="33" y="25"/>
                      <a:pt x="32" y="16"/>
                    </a:cubicBezTo>
                    <a:cubicBezTo>
                      <a:pt x="32" y="7"/>
                      <a:pt x="25" y="0"/>
                      <a:pt x="16" y="0"/>
                    </a:cubicBezTo>
                    <a:close/>
                    <a:moveTo>
                      <a:pt x="17" y="29"/>
                    </a:moveTo>
                    <a:cubicBezTo>
                      <a:pt x="10" y="30"/>
                      <a:pt x="4" y="24"/>
                      <a:pt x="3" y="17"/>
                    </a:cubicBezTo>
                    <a:cubicBezTo>
                      <a:pt x="3" y="10"/>
                      <a:pt x="9" y="4"/>
                      <a:pt x="16" y="4"/>
                    </a:cubicBezTo>
                    <a:cubicBezTo>
                      <a:pt x="23" y="3"/>
                      <a:pt x="29" y="9"/>
                      <a:pt x="29" y="16"/>
                    </a:cubicBezTo>
                    <a:cubicBezTo>
                      <a:pt x="29" y="23"/>
                      <a:pt x="24" y="29"/>
                      <a:pt x="1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37"/>
              <p:cNvSpPr>
                <a:spLocks/>
              </p:cNvSpPr>
              <p:nvPr/>
            </p:nvSpPr>
            <p:spPr bwMode="auto">
              <a:xfrm>
                <a:off x="4108" y="2633"/>
                <a:ext cx="40" cy="36"/>
              </a:xfrm>
              <a:custGeom>
                <a:avLst/>
                <a:gdLst>
                  <a:gd name="T0" fmla="*/ 11 w 17"/>
                  <a:gd name="T1" fmla="*/ 13 h 15"/>
                  <a:gd name="T2" fmla="*/ 6 w 17"/>
                  <a:gd name="T3" fmla="*/ 10 h 15"/>
                  <a:gd name="T4" fmla="*/ 10 w 17"/>
                  <a:gd name="T5" fmla="*/ 10 h 15"/>
                  <a:gd name="T6" fmla="*/ 11 w 17"/>
                  <a:gd name="T7" fmla="*/ 9 h 15"/>
                  <a:gd name="T8" fmla="*/ 10 w 17"/>
                  <a:gd name="T9" fmla="*/ 8 h 15"/>
                  <a:gd name="T10" fmla="*/ 5 w 17"/>
                  <a:gd name="T11" fmla="*/ 8 h 15"/>
                  <a:gd name="T12" fmla="*/ 5 w 17"/>
                  <a:gd name="T13" fmla="*/ 8 h 15"/>
                  <a:gd name="T14" fmla="*/ 5 w 17"/>
                  <a:gd name="T15" fmla="*/ 7 h 15"/>
                  <a:gd name="T16" fmla="*/ 10 w 17"/>
                  <a:gd name="T17" fmla="*/ 7 h 15"/>
                  <a:gd name="T18" fmla="*/ 11 w 17"/>
                  <a:gd name="T19" fmla="*/ 6 h 15"/>
                  <a:gd name="T20" fmla="*/ 10 w 17"/>
                  <a:gd name="T21" fmla="*/ 5 h 15"/>
                  <a:gd name="T22" fmla="*/ 6 w 17"/>
                  <a:gd name="T23" fmla="*/ 5 h 15"/>
                  <a:gd name="T24" fmla="*/ 10 w 17"/>
                  <a:gd name="T25" fmla="*/ 2 h 15"/>
                  <a:gd name="T26" fmla="*/ 14 w 17"/>
                  <a:gd name="T27" fmla="*/ 3 h 15"/>
                  <a:gd name="T28" fmla="*/ 17 w 17"/>
                  <a:gd name="T29" fmla="*/ 3 h 15"/>
                  <a:gd name="T30" fmla="*/ 10 w 17"/>
                  <a:gd name="T31" fmla="*/ 0 h 15"/>
                  <a:gd name="T32" fmla="*/ 3 w 17"/>
                  <a:gd name="T33" fmla="*/ 5 h 15"/>
                  <a:gd name="T34" fmla="*/ 1 w 17"/>
                  <a:gd name="T35" fmla="*/ 5 h 15"/>
                  <a:gd name="T36" fmla="*/ 0 w 17"/>
                  <a:gd name="T37" fmla="*/ 6 h 15"/>
                  <a:gd name="T38" fmla="*/ 1 w 17"/>
                  <a:gd name="T39" fmla="*/ 7 h 15"/>
                  <a:gd name="T40" fmla="*/ 3 w 17"/>
                  <a:gd name="T41" fmla="*/ 7 h 15"/>
                  <a:gd name="T42" fmla="*/ 3 w 17"/>
                  <a:gd name="T43" fmla="*/ 8 h 15"/>
                  <a:gd name="T44" fmla="*/ 3 w 17"/>
                  <a:gd name="T45" fmla="*/ 8 h 15"/>
                  <a:gd name="T46" fmla="*/ 1 w 17"/>
                  <a:gd name="T47" fmla="*/ 8 h 15"/>
                  <a:gd name="T48" fmla="*/ 0 w 17"/>
                  <a:gd name="T49" fmla="*/ 9 h 15"/>
                  <a:gd name="T50" fmla="*/ 1 w 17"/>
                  <a:gd name="T51" fmla="*/ 10 h 15"/>
                  <a:gd name="T52" fmla="*/ 4 w 17"/>
                  <a:gd name="T53" fmla="*/ 10 h 15"/>
                  <a:gd name="T54" fmla="*/ 11 w 17"/>
                  <a:gd name="T55" fmla="*/ 15 h 15"/>
                  <a:gd name="T56" fmla="*/ 17 w 17"/>
                  <a:gd name="T57" fmla="*/ 11 h 15"/>
                  <a:gd name="T58" fmla="*/ 14 w 17"/>
                  <a:gd name="T59" fmla="*/ 11 h 15"/>
                  <a:gd name="T60" fmla="*/ 11 w 17"/>
                  <a:gd name="T6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15">
                    <a:moveTo>
                      <a:pt x="11" y="13"/>
                    </a:moveTo>
                    <a:cubicBezTo>
                      <a:pt x="9" y="13"/>
                      <a:pt x="7" y="12"/>
                      <a:pt x="6" y="10"/>
                    </a:cubicBezTo>
                    <a:cubicBezTo>
                      <a:pt x="10" y="10"/>
                      <a:pt x="10" y="10"/>
                      <a:pt x="10" y="10"/>
                    </a:cubicBezTo>
                    <a:cubicBezTo>
                      <a:pt x="10" y="10"/>
                      <a:pt x="11" y="10"/>
                      <a:pt x="11" y="9"/>
                    </a:cubicBezTo>
                    <a:cubicBezTo>
                      <a:pt x="11" y="9"/>
                      <a:pt x="10" y="8"/>
                      <a:pt x="10" y="8"/>
                    </a:cubicBezTo>
                    <a:cubicBezTo>
                      <a:pt x="5" y="8"/>
                      <a:pt x="5" y="8"/>
                      <a:pt x="5" y="8"/>
                    </a:cubicBezTo>
                    <a:cubicBezTo>
                      <a:pt x="5" y="8"/>
                      <a:pt x="5" y="8"/>
                      <a:pt x="5" y="8"/>
                    </a:cubicBezTo>
                    <a:cubicBezTo>
                      <a:pt x="5" y="7"/>
                      <a:pt x="5" y="7"/>
                      <a:pt x="5" y="7"/>
                    </a:cubicBezTo>
                    <a:cubicBezTo>
                      <a:pt x="10" y="7"/>
                      <a:pt x="10" y="7"/>
                      <a:pt x="10" y="7"/>
                    </a:cubicBezTo>
                    <a:cubicBezTo>
                      <a:pt x="10" y="7"/>
                      <a:pt x="11" y="6"/>
                      <a:pt x="11" y="6"/>
                    </a:cubicBezTo>
                    <a:cubicBezTo>
                      <a:pt x="11" y="5"/>
                      <a:pt x="10" y="5"/>
                      <a:pt x="10" y="5"/>
                    </a:cubicBezTo>
                    <a:cubicBezTo>
                      <a:pt x="6" y="5"/>
                      <a:pt x="6" y="5"/>
                      <a:pt x="6" y="5"/>
                    </a:cubicBezTo>
                    <a:cubicBezTo>
                      <a:pt x="7" y="3"/>
                      <a:pt x="9" y="2"/>
                      <a:pt x="10" y="2"/>
                    </a:cubicBezTo>
                    <a:cubicBezTo>
                      <a:pt x="12" y="2"/>
                      <a:pt x="13" y="3"/>
                      <a:pt x="14" y="3"/>
                    </a:cubicBezTo>
                    <a:cubicBezTo>
                      <a:pt x="17" y="3"/>
                      <a:pt x="17" y="3"/>
                      <a:pt x="17" y="3"/>
                    </a:cubicBezTo>
                    <a:cubicBezTo>
                      <a:pt x="15" y="1"/>
                      <a:pt x="13" y="0"/>
                      <a:pt x="10" y="0"/>
                    </a:cubicBezTo>
                    <a:cubicBezTo>
                      <a:pt x="7" y="0"/>
                      <a:pt x="4" y="2"/>
                      <a:pt x="3" y="5"/>
                    </a:cubicBezTo>
                    <a:cubicBezTo>
                      <a:pt x="1" y="5"/>
                      <a:pt x="1" y="5"/>
                      <a:pt x="1" y="5"/>
                    </a:cubicBezTo>
                    <a:cubicBezTo>
                      <a:pt x="0" y="5"/>
                      <a:pt x="0" y="5"/>
                      <a:pt x="0" y="6"/>
                    </a:cubicBezTo>
                    <a:cubicBezTo>
                      <a:pt x="0" y="6"/>
                      <a:pt x="0" y="7"/>
                      <a:pt x="1" y="7"/>
                    </a:cubicBezTo>
                    <a:cubicBezTo>
                      <a:pt x="3" y="7"/>
                      <a:pt x="3" y="7"/>
                      <a:pt x="3" y="7"/>
                    </a:cubicBezTo>
                    <a:cubicBezTo>
                      <a:pt x="3" y="7"/>
                      <a:pt x="3" y="7"/>
                      <a:pt x="3" y="8"/>
                    </a:cubicBezTo>
                    <a:cubicBezTo>
                      <a:pt x="3" y="8"/>
                      <a:pt x="3" y="8"/>
                      <a:pt x="3" y="8"/>
                    </a:cubicBezTo>
                    <a:cubicBezTo>
                      <a:pt x="1" y="8"/>
                      <a:pt x="1" y="8"/>
                      <a:pt x="1" y="8"/>
                    </a:cubicBezTo>
                    <a:cubicBezTo>
                      <a:pt x="0" y="8"/>
                      <a:pt x="0" y="9"/>
                      <a:pt x="0" y="9"/>
                    </a:cubicBezTo>
                    <a:cubicBezTo>
                      <a:pt x="0" y="10"/>
                      <a:pt x="0" y="11"/>
                      <a:pt x="1" y="10"/>
                    </a:cubicBezTo>
                    <a:cubicBezTo>
                      <a:pt x="4" y="10"/>
                      <a:pt x="4" y="10"/>
                      <a:pt x="4" y="10"/>
                    </a:cubicBezTo>
                    <a:cubicBezTo>
                      <a:pt x="5" y="13"/>
                      <a:pt x="7" y="15"/>
                      <a:pt x="11" y="15"/>
                    </a:cubicBezTo>
                    <a:cubicBezTo>
                      <a:pt x="13" y="15"/>
                      <a:pt x="16" y="14"/>
                      <a:pt x="17" y="11"/>
                    </a:cubicBezTo>
                    <a:cubicBezTo>
                      <a:pt x="14" y="11"/>
                      <a:pt x="14" y="11"/>
                      <a:pt x="14" y="11"/>
                    </a:cubicBezTo>
                    <a:cubicBezTo>
                      <a:pt x="13" y="12"/>
                      <a:pt x="12"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38"/>
              <p:cNvSpPr>
                <a:spLocks noEditPoints="1"/>
              </p:cNvSpPr>
              <p:nvPr/>
            </p:nvSpPr>
            <p:spPr bwMode="auto">
              <a:xfrm>
                <a:off x="3767" y="2199"/>
                <a:ext cx="35" cy="36"/>
              </a:xfrm>
              <a:custGeom>
                <a:avLst/>
                <a:gdLst>
                  <a:gd name="T0" fmla="*/ 7 w 15"/>
                  <a:gd name="T1" fmla="*/ 0 h 15"/>
                  <a:gd name="T2" fmla="*/ 0 w 15"/>
                  <a:gd name="T3" fmla="*/ 7 h 15"/>
                  <a:gd name="T4" fmla="*/ 8 w 15"/>
                  <a:gd name="T5" fmla="*/ 15 h 15"/>
                  <a:gd name="T6" fmla="*/ 15 w 15"/>
                  <a:gd name="T7" fmla="*/ 7 h 15"/>
                  <a:gd name="T8" fmla="*/ 7 w 15"/>
                  <a:gd name="T9" fmla="*/ 0 h 15"/>
                  <a:gd name="T10" fmla="*/ 8 w 15"/>
                  <a:gd name="T11" fmla="*/ 13 h 15"/>
                  <a:gd name="T12" fmla="*/ 2 w 15"/>
                  <a:gd name="T13" fmla="*/ 7 h 15"/>
                  <a:gd name="T14" fmla="*/ 7 w 15"/>
                  <a:gd name="T15" fmla="*/ 1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3"/>
                      <a:pt x="0" y="7"/>
                    </a:cubicBezTo>
                    <a:cubicBezTo>
                      <a:pt x="0" y="11"/>
                      <a:pt x="4" y="15"/>
                      <a:pt x="8" y="15"/>
                    </a:cubicBezTo>
                    <a:cubicBezTo>
                      <a:pt x="12" y="14"/>
                      <a:pt x="15" y="11"/>
                      <a:pt x="15" y="7"/>
                    </a:cubicBezTo>
                    <a:cubicBezTo>
                      <a:pt x="15" y="3"/>
                      <a:pt x="11" y="0"/>
                      <a:pt x="7" y="0"/>
                    </a:cubicBezTo>
                    <a:close/>
                    <a:moveTo>
                      <a:pt x="8" y="13"/>
                    </a:moveTo>
                    <a:cubicBezTo>
                      <a:pt x="4" y="13"/>
                      <a:pt x="2" y="11"/>
                      <a:pt x="2" y="7"/>
                    </a:cubicBezTo>
                    <a:cubicBezTo>
                      <a:pt x="2" y="4"/>
                      <a:pt x="4" y="2"/>
                      <a:pt x="7" y="1"/>
                    </a:cubicBezTo>
                    <a:cubicBezTo>
                      <a:pt x="11" y="1"/>
                      <a:pt x="13" y="4"/>
                      <a:pt x="13" y="7"/>
                    </a:cubicBezTo>
                    <a:cubicBezTo>
                      <a:pt x="13" y="10"/>
                      <a:pt x="11" y="13"/>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39"/>
              <p:cNvSpPr>
                <a:spLocks/>
              </p:cNvSpPr>
              <p:nvPr/>
            </p:nvSpPr>
            <p:spPr bwMode="auto">
              <a:xfrm>
                <a:off x="3776" y="2209"/>
                <a:ext cx="17" cy="16"/>
              </a:xfrm>
              <a:custGeom>
                <a:avLst/>
                <a:gdLst>
                  <a:gd name="T0" fmla="*/ 4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3 h 7"/>
                  <a:gd name="T14" fmla="*/ 2 w 7"/>
                  <a:gd name="T15" fmla="*/ 3 h 7"/>
                  <a:gd name="T16" fmla="*/ 4 w 7"/>
                  <a:gd name="T17" fmla="*/ 3 h 7"/>
                  <a:gd name="T18" fmla="*/ 5 w 7"/>
                  <a:gd name="T19" fmla="*/ 2 h 7"/>
                  <a:gd name="T20" fmla="*/ 4 w 7"/>
                  <a:gd name="T21" fmla="*/ 2 h 7"/>
                  <a:gd name="T22" fmla="*/ 2 w 7"/>
                  <a:gd name="T23" fmla="*/ 2 h 7"/>
                  <a:gd name="T24" fmla="*/ 4 w 7"/>
                  <a:gd name="T25" fmla="*/ 1 h 7"/>
                  <a:gd name="T26" fmla="*/ 6 w 7"/>
                  <a:gd name="T27" fmla="*/ 1 h 7"/>
                  <a:gd name="T28" fmla="*/ 7 w 7"/>
                  <a:gd name="T29" fmla="*/ 1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3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4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4" y="6"/>
                    </a:moveTo>
                    <a:cubicBezTo>
                      <a:pt x="4" y="6"/>
                      <a:pt x="3" y="5"/>
                      <a:pt x="3" y="5"/>
                    </a:cubicBezTo>
                    <a:cubicBezTo>
                      <a:pt x="4" y="5"/>
                      <a:pt x="4" y="5"/>
                      <a:pt x="4" y="5"/>
                    </a:cubicBezTo>
                    <a:cubicBezTo>
                      <a:pt x="4" y="5"/>
                      <a:pt x="5" y="4"/>
                      <a:pt x="5" y="4"/>
                    </a:cubicBezTo>
                    <a:cubicBezTo>
                      <a:pt x="5" y="4"/>
                      <a:pt x="4" y="4"/>
                      <a:pt x="4" y="4"/>
                    </a:cubicBezTo>
                    <a:cubicBezTo>
                      <a:pt x="2" y="4"/>
                      <a:pt x="2" y="4"/>
                      <a:pt x="2" y="4"/>
                    </a:cubicBezTo>
                    <a:cubicBezTo>
                      <a:pt x="2" y="4"/>
                      <a:pt x="2" y="3"/>
                      <a:pt x="2" y="3"/>
                    </a:cubicBezTo>
                    <a:cubicBezTo>
                      <a:pt x="2" y="3"/>
                      <a:pt x="2" y="3"/>
                      <a:pt x="2" y="3"/>
                    </a:cubicBezTo>
                    <a:cubicBezTo>
                      <a:pt x="4" y="3"/>
                      <a:pt x="4" y="3"/>
                      <a:pt x="4" y="3"/>
                    </a:cubicBezTo>
                    <a:cubicBezTo>
                      <a:pt x="4" y="3"/>
                      <a:pt x="5" y="3"/>
                      <a:pt x="5" y="2"/>
                    </a:cubicBezTo>
                    <a:cubicBezTo>
                      <a:pt x="5" y="2"/>
                      <a:pt x="4" y="2"/>
                      <a:pt x="4" y="2"/>
                    </a:cubicBezTo>
                    <a:cubicBezTo>
                      <a:pt x="2" y="2"/>
                      <a:pt x="2" y="2"/>
                      <a:pt x="2" y="2"/>
                    </a:cubicBezTo>
                    <a:cubicBezTo>
                      <a:pt x="3" y="1"/>
                      <a:pt x="4" y="1"/>
                      <a:pt x="4" y="1"/>
                    </a:cubicBezTo>
                    <a:cubicBezTo>
                      <a:pt x="5" y="1"/>
                      <a:pt x="5" y="1"/>
                      <a:pt x="6" y="1"/>
                    </a:cubicBezTo>
                    <a:cubicBezTo>
                      <a:pt x="7" y="1"/>
                      <a:pt x="7" y="1"/>
                      <a:pt x="7" y="1"/>
                    </a:cubicBezTo>
                    <a:cubicBezTo>
                      <a:pt x="7" y="0"/>
                      <a:pt x="6" y="0"/>
                      <a:pt x="4" y="0"/>
                    </a:cubicBezTo>
                    <a:cubicBezTo>
                      <a:pt x="3" y="0"/>
                      <a:pt x="2" y="1"/>
                      <a:pt x="1" y="2"/>
                    </a:cubicBezTo>
                    <a:cubicBezTo>
                      <a:pt x="0" y="2"/>
                      <a:pt x="0" y="2"/>
                      <a:pt x="0" y="2"/>
                    </a:cubicBezTo>
                    <a:cubicBezTo>
                      <a:pt x="0" y="2"/>
                      <a:pt x="0" y="2"/>
                      <a:pt x="0" y="3"/>
                    </a:cubicBezTo>
                    <a:cubicBezTo>
                      <a:pt x="0" y="3"/>
                      <a:pt x="0" y="3"/>
                      <a:pt x="0" y="3"/>
                    </a:cubicBezTo>
                    <a:cubicBezTo>
                      <a:pt x="1" y="3"/>
                      <a:pt x="1" y="3"/>
                      <a:pt x="1" y="3"/>
                    </a:cubicBezTo>
                    <a:cubicBezTo>
                      <a:pt x="1" y="3"/>
                      <a:pt x="1" y="3"/>
                      <a:pt x="1" y="3"/>
                    </a:cubicBezTo>
                    <a:cubicBezTo>
                      <a:pt x="1" y="3"/>
                      <a:pt x="1" y="4"/>
                      <a:pt x="1" y="4"/>
                    </a:cubicBezTo>
                    <a:cubicBezTo>
                      <a:pt x="0" y="4"/>
                      <a:pt x="0" y="4"/>
                      <a:pt x="0" y="4"/>
                    </a:cubicBezTo>
                    <a:cubicBezTo>
                      <a:pt x="0" y="4"/>
                      <a:pt x="0" y="4"/>
                      <a:pt x="0" y="4"/>
                    </a:cubicBezTo>
                    <a:cubicBezTo>
                      <a:pt x="0" y="4"/>
                      <a:pt x="0" y="5"/>
                      <a:pt x="0" y="5"/>
                    </a:cubicBezTo>
                    <a:cubicBezTo>
                      <a:pt x="1" y="5"/>
                      <a:pt x="1" y="5"/>
                      <a:pt x="1" y="5"/>
                    </a:cubicBezTo>
                    <a:cubicBezTo>
                      <a:pt x="2" y="6"/>
                      <a:pt x="3" y="7"/>
                      <a:pt x="5" y="7"/>
                    </a:cubicBezTo>
                    <a:cubicBezTo>
                      <a:pt x="6" y="7"/>
                      <a:pt x="7" y="6"/>
                      <a:pt x="7" y="5"/>
                    </a:cubicBezTo>
                    <a:cubicBezTo>
                      <a:pt x="6" y="5"/>
                      <a:pt x="6" y="5"/>
                      <a:pt x="6" y="5"/>
                    </a:cubicBezTo>
                    <a:cubicBezTo>
                      <a:pt x="6" y="5"/>
                      <a:pt x="5"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40"/>
              <p:cNvSpPr>
                <a:spLocks noEditPoints="1"/>
              </p:cNvSpPr>
              <p:nvPr/>
            </p:nvSpPr>
            <p:spPr bwMode="auto">
              <a:xfrm>
                <a:off x="4129" y="2007"/>
                <a:ext cx="36" cy="35"/>
              </a:xfrm>
              <a:custGeom>
                <a:avLst/>
                <a:gdLst>
                  <a:gd name="T0" fmla="*/ 7 w 15"/>
                  <a:gd name="T1" fmla="*/ 0 h 15"/>
                  <a:gd name="T2" fmla="*/ 0 w 15"/>
                  <a:gd name="T3" fmla="*/ 8 h 15"/>
                  <a:gd name="T4" fmla="*/ 8 w 15"/>
                  <a:gd name="T5" fmla="*/ 15 h 15"/>
                  <a:gd name="T6" fmla="*/ 15 w 15"/>
                  <a:gd name="T7" fmla="*/ 7 h 15"/>
                  <a:gd name="T8" fmla="*/ 7 w 15"/>
                  <a:gd name="T9" fmla="*/ 0 h 15"/>
                  <a:gd name="T10" fmla="*/ 8 w 15"/>
                  <a:gd name="T11" fmla="*/ 13 h 15"/>
                  <a:gd name="T12" fmla="*/ 2 w 15"/>
                  <a:gd name="T13" fmla="*/ 8 h 15"/>
                  <a:gd name="T14" fmla="*/ 7 w 15"/>
                  <a:gd name="T15" fmla="*/ 2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4"/>
                      <a:pt x="0" y="8"/>
                    </a:cubicBezTo>
                    <a:cubicBezTo>
                      <a:pt x="0" y="12"/>
                      <a:pt x="4" y="15"/>
                      <a:pt x="8" y="15"/>
                    </a:cubicBezTo>
                    <a:cubicBezTo>
                      <a:pt x="12" y="15"/>
                      <a:pt x="15" y="11"/>
                      <a:pt x="15" y="7"/>
                    </a:cubicBezTo>
                    <a:cubicBezTo>
                      <a:pt x="15" y="3"/>
                      <a:pt x="11" y="0"/>
                      <a:pt x="7" y="0"/>
                    </a:cubicBezTo>
                    <a:close/>
                    <a:moveTo>
                      <a:pt x="8" y="13"/>
                    </a:moveTo>
                    <a:cubicBezTo>
                      <a:pt x="4" y="13"/>
                      <a:pt x="2" y="11"/>
                      <a:pt x="2" y="8"/>
                    </a:cubicBezTo>
                    <a:cubicBezTo>
                      <a:pt x="2" y="4"/>
                      <a:pt x="4" y="2"/>
                      <a:pt x="7" y="2"/>
                    </a:cubicBezTo>
                    <a:cubicBezTo>
                      <a:pt x="11" y="2"/>
                      <a:pt x="13" y="4"/>
                      <a:pt x="13" y="7"/>
                    </a:cubicBezTo>
                    <a:cubicBezTo>
                      <a:pt x="13" y="11"/>
                      <a:pt x="11" y="13"/>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41"/>
              <p:cNvSpPr>
                <a:spLocks/>
              </p:cNvSpPr>
              <p:nvPr/>
            </p:nvSpPr>
            <p:spPr bwMode="auto">
              <a:xfrm>
                <a:off x="4139" y="2016"/>
                <a:ext cx="16" cy="17"/>
              </a:xfrm>
              <a:custGeom>
                <a:avLst/>
                <a:gdLst>
                  <a:gd name="T0" fmla="*/ 5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4 h 7"/>
                  <a:gd name="T14" fmla="*/ 2 w 7"/>
                  <a:gd name="T15" fmla="*/ 3 h 7"/>
                  <a:gd name="T16" fmla="*/ 4 w 7"/>
                  <a:gd name="T17" fmla="*/ 3 h 7"/>
                  <a:gd name="T18" fmla="*/ 5 w 7"/>
                  <a:gd name="T19" fmla="*/ 3 h 7"/>
                  <a:gd name="T20" fmla="*/ 4 w 7"/>
                  <a:gd name="T21" fmla="*/ 2 h 7"/>
                  <a:gd name="T22" fmla="*/ 3 w 7"/>
                  <a:gd name="T23" fmla="*/ 2 h 7"/>
                  <a:gd name="T24" fmla="*/ 4 w 7"/>
                  <a:gd name="T25" fmla="*/ 1 h 7"/>
                  <a:gd name="T26" fmla="*/ 6 w 7"/>
                  <a:gd name="T27" fmla="*/ 2 h 7"/>
                  <a:gd name="T28" fmla="*/ 7 w 7"/>
                  <a:gd name="T29" fmla="*/ 2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4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5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5" y="6"/>
                    </a:moveTo>
                    <a:cubicBezTo>
                      <a:pt x="4" y="6"/>
                      <a:pt x="3" y="5"/>
                      <a:pt x="3" y="5"/>
                    </a:cubicBezTo>
                    <a:cubicBezTo>
                      <a:pt x="4" y="5"/>
                      <a:pt x="4" y="5"/>
                      <a:pt x="4" y="5"/>
                    </a:cubicBezTo>
                    <a:cubicBezTo>
                      <a:pt x="4" y="5"/>
                      <a:pt x="5" y="5"/>
                      <a:pt x="5" y="4"/>
                    </a:cubicBezTo>
                    <a:cubicBezTo>
                      <a:pt x="5" y="4"/>
                      <a:pt x="4" y="4"/>
                      <a:pt x="4" y="4"/>
                    </a:cubicBezTo>
                    <a:cubicBezTo>
                      <a:pt x="2" y="4"/>
                      <a:pt x="2" y="4"/>
                      <a:pt x="2" y="4"/>
                    </a:cubicBezTo>
                    <a:cubicBezTo>
                      <a:pt x="2" y="4"/>
                      <a:pt x="2" y="4"/>
                      <a:pt x="2" y="4"/>
                    </a:cubicBezTo>
                    <a:cubicBezTo>
                      <a:pt x="2" y="3"/>
                      <a:pt x="2" y="3"/>
                      <a:pt x="2" y="3"/>
                    </a:cubicBezTo>
                    <a:cubicBezTo>
                      <a:pt x="4" y="3"/>
                      <a:pt x="4" y="3"/>
                      <a:pt x="4" y="3"/>
                    </a:cubicBezTo>
                    <a:cubicBezTo>
                      <a:pt x="4" y="3"/>
                      <a:pt x="5" y="3"/>
                      <a:pt x="5" y="3"/>
                    </a:cubicBezTo>
                    <a:cubicBezTo>
                      <a:pt x="5" y="2"/>
                      <a:pt x="4" y="2"/>
                      <a:pt x="4" y="2"/>
                    </a:cubicBezTo>
                    <a:cubicBezTo>
                      <a:pt x="3" y="2"/>
                      <a:pt x="3" y="2"/>
                      <a:pt x="3" y="2"/>
                    </a:cubicBezTo>
                    <a:cubicBezTo>
                      <a:pt x="3" y="2"/>
                      <a:pt x="4" y="1"/>
                      <a:pt x="4" y="1"/>
                    </a:cubicBezTo>
                    <a:cubicBezTo>
                      <a:pt x="5" y="1"/>
                      <a:pt x="6" y="1"/>
                      <a:pt x="6" y="2"/>
                    </a:cubicBezTo>
                    <a:cubicBezTo>
                      <a:pt x="7" y="2"/>
                      <a:pt x="7" y="2"/>
                      <a:pt x="7" y="2"/>
                    </a:cubicBezTo>
                    <a:cubicBezTo>
                      <a:pt x="7" y="1"/>
                      <a:pt x="6" y="0"/>
                      <a:pt x="4" y="0"/>
                    </a:cubicBezTo>
                    <a:cubicBezTo>
                      <a:pt x="3" y="0"/>
                      <a:pt x="2" y="1"/>
                      <a:pt x="1" y="2"/>
                    </a:cubicBezTo>
                    <a:cubicBezTo>
                      <a:pt x="0" y="2"/>
                      <a:pt x="0" y="2"/>
                      <a:pt x="0" y="2"/>
                    </a:cubicBezTo>
                    <a:cubicBezTo>
                      <a:pt x="0" y="2"/>
                      <a:pt x="0" y="3"/>
                      <a:pt x="0" y="3"/>
                    </a:cubicBezTo>
                    <a:cubicBezTo>
                      <a:pt x="0" y="3"/>
                      <a:pt x="0" y="3"/>
                      <a:pt x="0" y="3"/>
                    </a:cubicBezTo>
                    <a:cubicBezTo>
                      <a:pt x="1" y="3"/>
                      <a:pt x="1" y="3"/>
                      <a:pt x="1" y="3"/>
                    </a:cubicBezTo>
                    <a:cubicBezTo>
                      <a:pt x="1" y="3"/>
                      <a:pt x="1" y="3"/>
                      <a:pt x="1" y="4"/>
                    </a:cubicBezTo>
                    <a:cubicBezTo>
                      <a:pt x="1" y="4"/>
                      <a:pt x="1" y="4"/>
                      <a:pt x="1" y="4"/>
                    </a:cubicBezTo>
                    <a:cubicBezTo>
                      <a:pt x="0" y="4"/>
                      <a:pt x="0" y="4"/>
                      <a:pt x="0" y="4"/>
                    </a:cubicBezTo>
                    <a:cubicBezTo>
                      <a:pt x="0" y="4"/>
                      <a:pt x="0" y="4"/>
                      <a:pt x="0" y="4"/>
                    </a:cubicBezTo>
                    <a:cubicBezTo>
                      <a:pt x="0" y="5"/>
                      <a:pt x="0" y="5"/>
                      <a:pt x="0" y="5"/>
                    </a:cubicBezTo>
                    <a:cubicBezTo>
                      <a:pt x="1" y="5"/>
                      <a:pt x="1" y="5"/>
                      <a:pt x="1" y="5"/>
                    </a:cubicBezTo>
                    <a:cubicBezTo>
                      <a:pt x="2" y="6"/>
                      <a:pt x="3" y="7"/>
                      <a:pt x="5" y="7"/>
                    </a:cubicBezTo>
                    <a:cubicBezTo>
                      <a:pt x="6" y="7"/>
                      <a:pt x="7" y="6"/>
                      <a:pt x="7" y="5"/>
                    </a:cubicBezTo>
                    <a:cubicBezTo>
                      <a:pt x="6" y="5"/>
                      <a:pt x="6" y="5"/>
                      <a:pt x="6" y="5"/>
                    </a:cubicBezTo>
                    <a:cubicBezTo>
                      <a:pt x="6" y="6"/>
                      <a:pt x="5"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42"/>
              <p:cNvSpPr>
                <a:spLocks noEditPoints="1"/>
              </p:cNvSpPr>
              <p:nvPr/>
            </p:nvSpPr>
            <p:spPr bwMode="auto">
              <a:xfrm>
                <a:off x="3764" y="2289"/>
                <a:ext cx="45" cy="76"/>
              </a:xfrm>
              <a:custGeom>
                <a:avLst/>
                <a:gdLst>
                  <a:gd name="T0" fmla="*/ 9 w 19"/>
                  <a:gd name="T1" fmla="*/ 0 h 32"/>
                  <a:gd name="T2" fmla="*/ 1 w 19"/>
                  <a:gd name="T3" fmla="*/ 23 h 32"/>
                  <a:gd name="T4" fmla="*/ 10 w 19"/>
                  <a:gd name="T5" fmla="*/ 32 h 32"/>
                  <a:gd name="T6" fmla="*/ 19 w 19"/>
                  <a:gd name="T7" fmla="*/ 23 h 32"/>
                  <a:gd name="T8" fmla="*/ 9 w 19"/>
                  <a:gd name="T9" fmla="*/ 0 h 32"/>
                  <a:gd name="T10" fmla="*/ 10 w 19"/>
                  <a:gd name="T11" fmla="*/ 28 h 32"/>
                  <a:gd name="T12" fmla="*/ 15 w 19"/>
                  <a:gd name="T13" fmla="*/ 21 h 32"/>
                  <a:gd name="T14" fmla="*/ 10 w 19"/>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9" y="0"/>
                    </a:moveTo>
                    <a:cubicBezTo>
                      <a:pt x="9" y="0"/>
                      <a:pt x="0" y="14"/>
                      <a:pt x="1" y="23"/>
                    </a:cubicBezTo>
                    <a:cubicBezTo>
                      <a:pt x="1" y="28"/>
                      <a:pt x="5" y="32"/>
                      <a:pt x="10" y="32"/>
                    </a:cubicBezTo>
                    <a:cubicBezTo>
                      <a:pt x="15" y="32"/>
                      <a:pt x="19" y="28"/>
                      <a:pt x="19" y="23"/>
                    </a:cubicBezTo>
                    <a:cubicBezTo>
                      <a:pt x="19" y="13"/>
                      <a:pt x="9" y="0"/>
                      <a:pt x="9" y="0"/>
                    </a:cubicBezTo>
                    <a:close/>
                    <a:moveTo>
                      <a:pt x="10" y="28"/>
                    </a:moveTo>
                    <a:cubicBezTo>
                      <a:pt x="15" y="21"/>
                      <a:pt x="15" y="21"/>
                      <a:pt x="15" y="21"/>
                    </a:cubicBezTo>
                    <a:cubicBezTo>
                      <a:pt x="15" y="21"/>
                      <a:pt x="16" y="28"/>
                      <a:pt x="1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43"/>
              <p:cNvSpPr>
                <a:spLocks noEditPoints="1"/>
              </p:cNvSpPr>
              <p:nvPr/>
            </p:nvSpPr>
            <p:spPr bwMode="auto">
              <a:xfrm>
                <a:off x="3778" y="1371"/>
                <a:ext cx="19" cy="33"/>
              </a:xfrm>
              <a:custGeom>
                <a:avLst/>
                <a:gdLst>
                  <a:gd name="T0" fmla="*/ 5 w 8"/>
                  <a:gd name="T1" fmla="*/ 0 h 14"/>
                  <a:gd name="T2" fmla="*/ 0 w 8"/>
                  <a:gd name="T3" fmla="*/ 9 h 14"/>
                  <a:gd name="T4" fmla="*/ 3 w 8"/>
                  <a:gd name="T5" fmla="*/ 13 h 14"/>
                  <a:gd name="T6" fmla="*/ 8 w 8"/>
                  <a:gd name="T7" fmla="*/ 10 h 14"/>
                  <a:gd name="T8" fmla="*/ 5 w 8"/>
                  <a:gd name="T9" fmla="*/ 0 h 14"/>
                  <a:gd name="T10" fmla="*/ 3 w 8"/>
                  <a:gd name="T11" fmla="*/ 12 h 14"/>
                  <a:gd name="T12" fmla="*/ 6 w 8"/>
                  <a:gd name="T13" fmla="*/ 9 h 14"/>
                  <a:gd name="T14" fmla="*/ 3 w 8"/>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4">
                    <a:moveTo>
                      <a:pt x="5" y="0"/>
                    </a:moveTo>
                    <a:cubicBezTo>
                      <a:pt x="5" y="0"/>
                      <a:pt x="1" y="5"/>
                      <a:pt x="0" y="9"/>
                    </a:cubicBezTo>
                    <a:cubicBezTo>
                      <a:pt x="0" y="11"/>
                      <a:pt x="1" y="13"/>
                      <a:pt x="3" y="13"/>
                    </a:cubicBezTo>
                    <a:cubicBezTo>
                      <a:pt x="5" y="14"/>
                      <a:pt x="7" y="12"/>
                      <a:pt x="8" y="10"/>
                    </a:cubicBezTo>
                    <a:cubicBezTo>
                      <a:pt x="8" y="6"/>
                      <a:pt x="5" y="0"/>
                      <a:pt x="5" y="0"/>
                    </a:cubicBezTo>
                    <a:close/>
                    <a:moveTo>
                      <a:pt x="3" y="12"/>
                    </a:moveTo>
                    <a:cubicBezTo>
                      <a:pt x="6" y="9"/>
                      <a:pt x="6" y="9"/>
                      <a:pt x="6" y="9"/>
                    </a:cubicBezTo>
                    <a:cubicBezTo>
                      <a:pt x="6" y="9"/>
                      <a:pt x="6" y="12"/>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44"/>
              <p:cNvSpPr>
                <a:spLocks noEditPoints="1"/>
              </p:cNvSpPr>
              <p:nvPr/>
            </p:nvSpPr>
            <p:spPr bwMode="auto">
              <a:xfrm>
                <a:off x="3921" y="1511"/>
                <a:ext cx="28" cy="50"/>
              </a:xfrm>
              <a:custGeom>
                <a:avLst/>
                <a:gdLst>
                  <a:gd name="T0" fmla="*/ 5 w 12"/>
                  <a:gd name="T1" fmla="*/ 0 h 21"/>
                  <a:gd name="T2" fmla="*/ 0 w 12"/>
                  <a:gd name="T3" fmla="*/ 15 h 21"/>
                  <a:gd name="T4" fmla="*/ 6 w 12"/>
                  <a:gd name="T5" fmla="*/ 20 h 21"/>
                  <a:gd name="T6" fmla="*/ 12 w 12"/>
                  <a:gd name="T7" fmla="*/ 15 h 21"/>
                  <a:gd name="T8" fmla="*/ 5 w 12"/>
                  <a:gd name="T9" fmla="*/ 0 h 21"/>
                  <a:gd name="T10" fmla="*/ 6 w 12"/>
                  <a:gd name="T11" fmla="*/ 18 h 21"/>
                  <a:gd name="T12" fmla="*/ 9 w 12"/>
                  <a:gd name="T13" fmla="*/ 13 h 21"/>
                  <a:gd name="T14" fmla="*/ 6 w 12"/>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5" y="0"/>
                    </a:moveTo>
                    <a:cubicBezTo>
                      <a:pt x="5" y="0"/>
                      <a:pt x="0" y="9"/>
                      <a:pt x="0" y="15"/>
                    </a:cubicBezTo>
                    <a:cubicBezTo>
                      <a:pt x="0" y="18"/>
                      <a:pt x="3" y="21"/>
                      <a:pt x="6" y="20"/>
                    </a:cubicBezTo>
                    <a:cubicBezTo>
                      <a:pt x="9" y="20"/>
                      <a:pt x="12" y="18"/>
                      <a:pt x="12" y="15"/>
                    </a:cubicBezTo>
                    <a:cubicBezTo>
                      <a:pt x="11" y="8"/>
                      <a:pt x="5" y="0"/>
                      <a:pt x="5" y="0"/>
                    </a:cubicBezTo>
                    <a:close/>
                    <a:moveTo>
                      <a:pt x="6" y="18"/>
                    </a:moveTo>
                    <a:cubicBezTo>
                      <a:pt x="9" y="13"/>
                      <a:pt x="9" y="13"/>
                      <a:pt x="9" y="13"/>
                    </a:cubicBezTo>
                    <a:cubicBezTo>
                      <a:pt x="9" y="13"/>
                      <a:pt x="10" y="18"/>
                      <a:pt x="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45"/>
              <p:cNvSpPr>
                <a:spLocks/>
              </p:cNvSpPr>
              <p:nvPr/>
            </p:nvSpPr>
            <p:spPr bwMode="auto">
              <a:xfrm>
                <a:off x="3823" y="1520"/>
                <a:ext cx="43" cy="91"/>
              </a:xfrm>
              <a:custGeom>
                <a:avLst/>
                <a:gdLst>
                  <a:gd name="T0" fmla="*/ 18 w 18"/>
                  <a:gd name="T1" fmla="*/ 4 h 38"/>
                  <a:gd name="T2" fmla="*/ 18 w 18"/>
                  <a:gd name="T3" fmla="*/ 4 h 38"/>
                  <a:gd name="T4" fmla="*/ 18 w 18"/>
                  <a:gd name="T5" fmla="*/ 4 h 38"/>
                  <a:gd name="T6" fmla="*/ 11 w 18"/>
                  <a:gd name="T7" fmla="*/ 0 h 38"/>
                  <a:gd name="T8" fmla="*/ 10 w 18"/>
                  <a:gd name="T9" fmla="*/ 0 h 38"/>
                  <a:gd name="T10" fmla="*/ 8 w 18"/>
                  <a:gd name="T11" fmla="*/ 0 h 38"/>
                  <a:gd name="T12" fmla="*/ 0 w 18"/>
                  <a:gd name="T13" fmla="*/ 5 h 38"/>
                  <a:gd name="T14" fmla="*/ 0 w 18"/>
                  <a:gd name="T15" fmla="*/ 17 h 38"/>
                  <a:gd name="T16" fmla="*/ 2 w 18"/>
                  <a:gd name="T17" fmla="*/ 19 h 38"/>
                  <a:gd name="T18" fmla="*/ 4 w 18"/>
                  <a:gd name="T19" fmla="*/ 17 h 38"/>
                  <a:gd name="T20" fmla="*/ 3 w 18"/>
                  <a:gd name="T21" fmla="*/ 8 h 38"/>
                  <a:gd name="T22" fmla="*/ 4 w 18"/>
                  <a:gd name="T23" fmla="*/ 8 h 38"/>
                  <a:gd name="T24" fmla="*/ 4 w 18"/>
                  <a:gd name="T25" fmla="*/ 13 h 38"/>
                  <a:gd name="T26" fmla="*/ 4 w 18"/>
                  <a:gd name="T27" fmla="*/ 18 h 38"/>
                  <a:gd name="T28" fmla="*/ 5 w 18"/>
                  <a:gd name="T29" fmla="*/ 36 h 38"/>
                  <a:gd name="T30" fmla="*/ 7 w 18"/>
                  <a:gd name="T31" fmla="*/ 38 h 38"/>
                  <a:gd name="T32" fmla="*/ 9 w 18"/>
                  <a:gd name="T33" fmla="*/ 36 h 38"/>
                  <a:gd name="T34" fmla="*/ 9 w 18"/>
                  <a:gd name="T35" fmla="*/ 19 h 38"/>
                  <a:gd name="T36" fmla="*/ 9 w 18"/>
                  <a:gd name="T37" fmla="*/ 19 h 38"/>
                  <a:gd name="T38" fmla="*/ 10 w 18"/>
                  <a:gd name="T39" fmla="*/ 36 h 38"/>
                  <a:gd name="T40" fmla="*/ 12 w 18"/>
                  <a:gd name="T41" fmla="*/ 38 h 38"/>
                  <a:gd name="T42" fmla="*/ 14 w 18"/>
                  <a:gd name="T43" fmla="*/ 36 h 38"/>
                  <a:gd name="T44" fmla="*/ 14 w 18"/>
                  <a:gd name="T45" fmla="*/ 18 h 38"/>
                  <a:gd name="T46" fmla="*/ 14 w 18"/>
                  <a:gd name="T47" fmla="*/ 13 h 38"/>
                  <a:gd name="T48" fmla="*/ 13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4"/>
                    </a:moveTo>
                    <a:cubicBezTo>
                      <a:pt x="18" y="4"/>
                      <a:pt x="18" y="4"/>
                      <a:pt x="18" y="4"/>
                    </a:cubicBezTo>
                    <a:cubicBezTo>
                      <a:pt x="18" y="4"/>
                      <a:pt x="18" y="4"/>
                      <a:pt x="18" y="4"/>
                    </a:cubicBezTo>
                    <a:cubicBezTo>
                      <a:pt x="17" y="1"/>
                      <a:pt x="13" y="1"/>
                      <a:pt x="11" y="0"/>
                    </a:cubicBezTo>
                    <a:cubicBezTo>
                      <a:pt x="11" y="0"/>
                      <a:pt x="10" y="0"/>
                      <a:pt x="10" y="0"/>
                    </a:cubicBezTo>
                    <a:cubicBezTo>
                      <a:pt x="8" y="0"/>
                      <a:pt x="8" y="0"/>
                      <a:pt x="8" y="0"/>
                    </a:cubicBezTo>
                    <a:cubicBezTo>
                      <a:pt x="8" y="0"/>
                      <a:pt x="0" y="0"/>
                      <a:pt x="0" y="5"/>
                    </a:cubicBezTo>
                    <a:cubicBezTo>
                      <a:pt x="0" y="17"/>
                      <a:pt x="0" y="17"/>
                      <a:pt x="0" y="17"/>
                    </a:cubicBezTo>
                    <a:cubicBezTo>
                      <a:pt x="0" y="18"/>
                      <a:pt x="1" y="19"/>
                      <a:pt x="2" y="19"/>
                    </a:cubicBezTo>
                    <a:cubicBezTo>
                      <a:pt x="3" y="19"/>
                      <a:pt x="4" y="18"/>
                      <a:pt x="4" y="17"/>
                    </a:cubicBezTo>
                    <a:cubicBezTo>
                      <a:pt x="3" y="8"/>
                      <a:pt x="3" y="8"/>
                      <a:pt x="3" y="8"/>
                    </a:cubicBezTo>
                    <a:cubicBezTo>
                      <a:pt x="4" y="8"/>
                      <a:pt x="4" y="8"/>
                      <a:pt x="4" y="8"/>
                    </a:cubicBezTo>
                    <a:cubicBezTo>
                      <a:pt x="4" y="13"/>
                      <a:pt x="4" y="13"/>
                      <a:pt x="4" y="13"/>
                    </a:cubicBezTo>
                    <a:cubicBezTo>
                      <a:pt x="4" y="18"/>
                      <a:pt x="4" y="18"/>
                      <a:pt x="4" y="18"/>
                    </a:cubicBezTo>
                    <a:cubicBezTo>
                      <a:pt x="5" y="36"/>
                      <a:pt x="5" y="36"/>
                      <a:pt x="5" y="36"/>
                    </a:cubicBezTo>
                    <a:cubicBezTo>
                      <a:pt x="5" y="37"/>
                      <a:pt x="6" y="38"/>
                      <a:pt x="7" y="38"/>
                    </a:cubicBezTo>
                    <a:cubicBezTo>
                      <a:pt x="8" y="38"/>
                      <a:pt x="9" y="37"/>
                      <a:pt x="9" y="36"/>
                    </a:cubicBezTo>
                    <a:cubicBezTo>
                      <a:pt x="9" y="19"/>
                      <a:pt x="9" y="19"/>
                      <a:pt x="9" y="19"/>
                    </a:cubicBezTo>
                    <a:cubicBezTo>
                      <a:pt x="9" y="19"/>
                      <a:pt x="9" y="19"/>
                      <a:pt x="9" y="19"/>
                    </a:cubicBezTo>
                    <a:cubicBezTo>
                      <a:pt x="10" y="36"/>
                      <a:pt x="10" y="36"/>
                      <a:pt x="10" y="36"/>
                    </a:cubicBezTo>
                    <a:cubicBezTo>
                      <a:pt x="10" y="37"/>
                      <a:pt x="11" y="38"/>
                      <a:pt x="12" y="38"/>
                    </a:cubicBezTo>
                    <a:cubicBezTo>
                      <a:pt x="13" y="38"/>
                      <a:pt x="14" y="37"/>
                      <a:pt x="14" y="36"/>
                    </a:cubicBezTo>
                    <a:cubicBezTo>
                      <a:pt x="14" y="18"/>
                      <a:pt x="14" y="18"/>
                      <a:pt x="14" y="18"/>
                    </a:cubicBezTo>
                    <a:cubicBezTo>
                      <a:pt x="14" y="13"/>
                      <a:pt x="14" y="13"/>
                      <a:pt x="14" y="13"/>
                    </a:cubicBezTo>
                    <a:cubicBezTo>
                      <a:pt x="13" y="7"/>
                      <a:pt x="13" y="7"/>
                      <a:pt x="13"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46"/>
              <p:cNvSpPr>
                <a:spLocks/>
              </p:cNvSpPr>
              <p:nvPr/>
            </p:nvSpPr>
            <p:spPr bwMode="auto">
              <a:xfrm>
                <a:off x="3833" y="1501"/>
                <a:ext cx="21" cy="19"/>
              </a:xfrm>
              <a:custGeom>
                <a:avLst/>
                <a:gdLst>
                  <a:gd name="T0" fmla="*/ 5 w 9"/>
                  <a:gd name="T1" fmla="*/ 8 h 8"/>
                  <a:gd name="T2" fmla="*/ 9 w 9"/>
                  <a:gd name="T3" fmla="*/ 4 h 8"/>
                  <a:gd name="T4" fmla="*/ 4 w 9"/>
                  <a:gd name="T5" fmla="*/ 0 h 8"/>
                  <a:gd name="T6" fmla="*/ 0 w 9"/>
                  <a:gd name="T7" fmla="*/ 4 h 8"/>
                  <a:gd name="T8" fmla="*/ 5 w 9"/>
                  <a:gd name="T9" fmla="*/ 8 h 8"/>
                </a:gdLst>
                <a:ahLst/>
                <a:cxnLst>
                  <a:cxn ang="0">
                    <a:pos x="T0" y="T1"/>
                  </a:cxn>
                  <a:cxn ang="0">
                    <a:pos x="T2" y="T3"/>
                  </a:cxn>
                  <a:cxn ang="0">
                    <a:pos x="T4" y="T5"/>
                  </a:cxn>
                  <a:cxn ang="0">
                    <a:pos x="T6" y="T7"/>
                  </a:cxn>
                  <a:cxn ang="0">
                    <a:pos x="T8" y="T9"/>
                  </a:cxn>
                </a:cxnLst>
                <a:rect l="0" t="0" r="r" b="b"/>
                <a:pathLst>
                  <a:path w="9" h="8">
                    <a:moveTo>
                      <a:pt x="5" y="8"/>
                    </a:moveTo>
                    <a:cubicBezTo>
                      <a:pt x="7" y="8"/>
                      <a:pt x="9" y="6"/>
                      <a:pt x="9" y="4"/>
                    </a:cubicBezTo>
                    <a:cubicBezTo>
                      <a:pt x="9" y="1"/>
                      <a:pt x="7" y="0"/>
                      <a:pt x="4" y="0"/>
                    </a:cubicBezTo>
                    <a:cubicBezTo>
                      <a:pt x="2" y="0"/>
                      <a:pt x="0" y="2"/>
                      <a:pt x="0" y="4"/>
                    </a:cubicBezTo>
                    <a:cubicBezTo>
                      <a:pt x="1" y="6"/>
                      <a:pt x="2" y="8"/>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47"/>
              <p:cNvSpPr>
                <a:spLocks/>
              </p:cNvSpPr>
              <p:nvPr/>
            </p:nvSpPr>
            <p:spPr bwMode="auto">
              <a:xfrm>
                <a:off x="3819" y="2040"/>
                <a:ext cx="42" cy="90"/>
              </a:xfrm>
              <a:custGeom>
                <a:avLst/>
                <a:gdLst>
                  <a:gd name="T0" fmla="*/ 18 w 18"/>
                  <a:gd name="T1" fmla="*/ 5 h 38"/>
                  <a:gd name="T2" fmla="*/ 18 w 18"/>
                  <a:gd name="T3" fmla="*/ 4 h 38"/>
                  <a:gd name="T4" fmla="*/ 18 w 18"/>
                  <a:gd name="T5" fmla="*/ 4 h 38"/>
                  <a:gd name="T6" fmla="*/ 11 w 18"/>
                  <a:gd name="T7" fmla="*/ 1 h 38"/>
                  <a:gd name="T8" fmla="*/ 10 w 18"/>
                  <a:gd name="T9" fmla="*/ 1 h 38"/>
                  <a:gd name="T10" fmla="*/ 8 w 18"/>
                  <a:gd name="T11" fmla="*/ 1 h 38"/>
                  <a:gd name="T12" fmla="*/ 0 w 18"/>
                  <a:gd name="T13" fmla="*/ 5 h 38"/>
                  <a:gd name="T14" fmla="*/ 0 w 18"/>
                  <a:gd name="T15" fmla="*/ 17 h 38"/>
                  <a:gd name="T16" fmla="*/ 2 w 18"/>
                  <a:gd name="T17" fmla="*/ 18 h 38"/>
                  <a:gd name="T18" fmla="*/ 4 w 18"/>
                  <a:gd name="T19" fmla="*/ 17 h 38"/>
                  <a:gd name="T20" fmla="*/ 4 w 18"/>
                  <a:gd name="T21" fmla="*/ 8 h 38"/>
                  <a:gd name="T22" fmla="*/ 4 w 18"/>
                  <a:gd name="T23" fmla="*/ 8 h 38"/>
                  <a:gd name="T24" fmla="*/ 5 w 18"/>
                  <a:gd name="T25" fmla="*/ 13 h 38"/>
                  <a:gd name="T26" fmla="*/ 5 w 18"/>
                  <a:gd name="T27" fmla="*/ 18 h 38"/>
                  <a:gd name="T28" fmla="*/ 5 w 18"/>
                  <a:gd name="T29" fmla="*/ 35 h 38"/>
                  <a:gd name="T30" fmla="*/ 7 w 18"/>
                  <a:gd name="T31" fmla="*/ 37 h 38"/>
                  <a:gd name="T32" fmla="*/ 9 w 18"/>
                  <a:gd name="T33" fmla="*/ 35 h 38"/>
                  <a:gd name="T34" fmla="*/ 9 w 18"/>
                  <a:gd name="T35" fmla="*/ 19 h 38"/>
                  <a:gd name="T36" fmla="*/ 10 w 18"/>
                  <a:gd name="T37" fmla="*/ 19 h 38"/>
                  <a:gd name="T38" fmla="*/ 10 w 18"/>
                  <a:gd name="T39" fmla="*/ 35 h 38"/>
                  <a:gd name="T40" fmla="*/ 12 w 18"/>
                  <a:gd name="T41" fmla="*/ 37 h 38"/>
                  <a:gd name="T42" fmla="*/ 14 w 18"/>
                  <a:gd name="T43" fmla="*/ 35 h 38"/>
                  <a:gd name="T44" fmla="*/ 14 w 18"/>
                  <a:gd name="T45" fmla="*/ 18 h 38"/>
                  <a:gd name="T46" fmla="*/ 14 w 18"/>
                  <a:gd name="T47" fmla="*/ 13 h 38"/>
                  <a:gd name="T48" fmla="*/ 14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5"/>
                    </a:moveTo>
                    <a:cubicBezTo>
                      <a:pt x="18" y="5"/>
                      <a:pt x="18" y="4"/>
                      <a:pt x="18" y="4"/>
                    </a:cubicBezTo>
                    <a:cubicBezTo>
                      <a:pt x="18" y="4"/>
                      <a:pt x="18" y="4"/>
                      <a:pt x="18" y="4"/>
                    </a:cubicBezTo>
                    <a:cubicBezTo>
                      <a:pt x="17" y="1"/>
                      <a:pt x="13" y="1"/>
                      <a:pt x="11" y="1"/>
                    </a:cubicBezTo>
                    <a:cubicBezTo>
                      <a:pt x="11" y="1"/>
                      <a:pt x="11" y="1"/>
                      <a:pt x="10" y="1"/>
                    </a:cubicBezTo>
                    <a:cubicBezTo>
                      <a:pt x="8" y="1"/>
                      <a:pt x="8" y="1"/>
                      <a:pt x="8" y="1"/>
                    </a:cubicBezTo>
                    <a:cubicBezTo>
                      <a:pt x="8" y="1"/>
                      <a:pt x="0" y="0"/>
                      <a:pt x="0" y="5"/>
                    </a:cubicBezTo>
                    <a:cubicBezTo>
                      <a:pt x="0" y="17"/>
                      <a:pt x="0" y="17"/>
                      <a:pt x="0" y="17"/>
                    </a:cubicBezTo>
                    <a:cubicBezTo>
                      <a:pt x="0" y="18"/>
                      <a:pt x="1" y="18"/>
                      <a:pt x="2" y="18"/>
                    </a:cubicBezTo>
                    <a:cubicBezTo>
                      <a:pt x="3" y="18"/>
                      <a:pt x="4" y="18"/>
                      <a:pt x="4" y="17"/>
                    </a:cubicBezTo>
                    <a:cubicBezTo>
                      <a:pt x="4" y="8"/>
                      <a:pt x="4" y="8"/>
                      <a:pt x="4" y="8"/>
                    </a:cubicBezTo>
                    <a:cubicBezTo>
                      <a:pt x="4" y="8"/>
                      <a:pt x="4" y="8"/>
                      <a:pt x="4" y="8"/>
                    </a:cubicBezTo>
                    <a:cubicBezTo>
                      <a:pt x="5" y="13"/>
                      <a:pt x="5" y="13"/>
                      <a:pt x="5" y="13"/>
                    </a:cubicBezTo>
                    <a:cubicBezTo>
                      <a:pt x="5" y="18"/>
                      <a:pt x="5" y="18"/>
                      <a:pt x="5" y="18"/>
                    </a:cubicBezTo>
                    <a:cubicBezTo>
                      <a:pt x="5" y="35"/>
                      <a:pt x="5" y="35"/>
                      <a:pt x="5" y="35"/>
                    </a:cubicBezTo>
                    <a:cubicBezTo>
                      <a:pt x="5" y="37"/>
                      <a:pt x="6" y="38"/>
                      <a:pt x="7" y="37"/>
                    </a:cubicBezTo>
                    <a:cubicBezTo>
                      <a:pt x="8" y="37"/>
                      <a:pt x="9" y="36"/>
                      <a:pt x="9" y="35"/>
                    </a:cubicBezTo>
                    <a:cubicBezTo>
                      <a:pt x="9" y="19"/>
                      <a:pt x="9" y="19"/>
                      <a:pt x="9" y="19"/>
                    </a:cubicBezTo>
                    <a:cubicBezTo>
                      <a:pt x="10" y="19"/>
                      <a:pt x="10" y="19"/>
                      <a:pt x="10" y="19"/>
                    </a:cubicBezTo>
                    <a:cubicBezTo>
                      <a:pt x="10" y="35"/>
                      <a:pt x="10" y="35"/>
                      <a:pt x="10" y="35"/>
                    </a:cubicBezTo>
                    <a:cubicBezTo>
                      <a:pt x="10" y="36"/>
                      <a:pt x="11" y="37"/>
                      <a:pt x="12" y="37"/>
                    </a:cubicBezTo>
                    <a:cubicBezTo>
                      <a:pt x="13" y="37"/>
                      <a:pt x="14" y="36"/>
                      <a:pt x="14" y="35"/>
                    </a:cubicBezTo>
                    <a:cubicBezTo>
                      <a:pt x="14" y="18"/>
                      <a:pt x="14" y="18"/>
                      <a:pt x="14" y="18"/>
                    </a:cubicBezTo>
                    <a:cubicBezTo>
                      <a:pt x="14" y="13"/>
                      <a:pt x="14" y="13"/>
                      <a:pt x="14" y="13"/>
                    </a:cubicBezTo>
                    <a:cubicBezTo>
                      <a:pt x="14" y="7"/>
                      <a:pt x="14" y="7"/>
                      <a:pt x="14"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48"/>
              <p:cNvSpPr>
                <a:spLocks/>
              </p:cNvSpPr>
              <p:nvPr/>
            </p:nvSpPr>
            <p:spPr bwMode="auto">
              <a:xfrm>
                <a:off x="3831" y="2021"/>
                <a:ext cx="18" cy="19"/>
              </a:xfrm>
              <a:custGeom>
                <a:avLst/>
                <a:gdLst>
                  <a:gd name="T0" fmla="*/ 4 w 8"/>
                  <a:gd name="T1" fmla="*/ 8 h 8"/>
                  <a:gd name="T2" fmla="*/ 8 w 8"/>
                  <a:gd name="T3" fmla="*/ 4 h 8"/>
                  <a:gd name="T4" fmla="*/ 4 w 8"/>
                  <a:gd name="T5" fmla="*/ 0 h 8"/>
                  <a:gd name="T6" fmla="*/ 0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cubicBezTo>
                      <a:pt x="6" y="8"/>
                      <a:pt x="8" y="6"/>
                      <a:pt x="8" y="4"/>
                    </a:cubicBezTo>
                    <a:cubicBezTo>
                      <a:pt x="8" y="2"/>
                      <a:pt x="6" y="0"/>
                      <a:pt x="4" y="0"/>
                    </a:cubicBezTo>
                    <a:cubicBezTo>
                      <a:pt x="1"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49"/>
              <p:cNvSpPr>
                <a:spLocks/>
              </p:cNvSpPr>
              <p:nvPr/>
            </p:nvSpPr>
            <p:spPr bwMode="auto">
              <a:xfrm>
                <a:off x="3935" y="2154"/>
                <a:ext cx="47" cy="100"/>
              </a:xfrm>
              <a:custGeom>
                <a:avLst/>
                <a:gdLst>
                  <a:gd name="T0" fmla="*/ 20 w 20"/>
                  <a:gd name="T1" fmla="*/ 5 h 42"/>
                  <a:gd name="T2" fmla="*/ 20 w 20"/>
                  <a:gd name="T3" fmla="*/ 5 h 42"/>
                  <a:gd name="T4" fmla="*/ 20 w 20"/>
                  <a:gd name="T5" fmla="*/ 5 h 42"/>
                  <a:gd name="T6" fmla="*/ 13 w 20"/>
                  <a:gd name="T7" fmla="*/ 1 h 42"/>
                  <a:gd name="T8" fmla="*/ 12 w 20"/>
                  <a:gd name="T9" fmla="*/ 1 h 42"/>
                  <a:gd name="T10" fmla="*/ 9 w 20"/>
                  <a:gd name="T11" fmla="*/ 1 h 42"/>
                  <a:gd name="T12" fmla="*/ 1 w 20"/>
                  <a:gd name="T13" fmla="*/ 5 h 42"/>
                  <a:gd name="T14" fmla="*/ 0 w 20"/>
                  <a:gd name="T15" fmla="*/ 18 h 42"/>
                  <a:gd name="T16" fmla="*/ 2 w 20"/>
                  <a:gd name="T17" fmla="*/ 20 h 42"/>
                  <a:gd name="T18" fmla="*/ 4 w 20"/>
                  <a:gd name="T19" fmla="*/ 18 h 42"/>
                  <a:gd name="T20" fmla="*/ 5 w 20"/>
                  <a:gd name="T21" fmla="*/ 8 h 42"/>
                  <a:gd name="T22" fmla="*/ 5 w 20"/>
                  <a:gd name="T23" fmla="*/ 8 h 42"/>
                  <a:gd name="T24" fmla="*/ 5 w 20"/>
                  <a:gd name="T25" fmla="*/ 14 h 42"/>
                  <a:gd name="T26" fmla="*/ 5 w 20"/>
                  <a:gd name="T27" fmla="*/ 20 h 42"/>
                  <a:gd name="T28" fmla="*/ 5 w 20"/>
                  <a:gd name="T29" fmla="*/ 40 h 42"/>
                  <a:gd name="T30" fmla="*/ 7 w 20"/>
                  <a:gd name="T31" fmla="*/ 42 h 42"/>
                  <a:gd name="T32" fmla="*/ 10 w 20"/>
                  <a:gd name="T33" fmla="*/ 40 h 42"/>
                  <a:gd name="T34" fmla="*/ 10 w 20"/>
                  <a:gd name="T35" fmla="*/ 22 h 42"/>
                  <a:gd name="T36" fmla="*/ 11 w 20"/>
                  <a:gd name="T37" fmla="*/ 22 h 42"/>
                  <a:gd name="T38" fmla="*/ 10 w 20"/>
                  <a:gd name="T39" fmla="*/ 40 h 42"/>
                  <a:gd name="T40" fmla="*/ 13 w 20"/>
                  <a:gd name="T41" fmla="*/ 42 h 42"/>
                  <a:gd name="T42" fmla="*/ 15 w 20"/>
                  <a:gd name="T43" fmla="*/ 40 h 42"/>
                  <a:gd name="T44" fmla="*/ 15 w 20"/>
                  <a:gd name="T45" fmla="*/ 20 h 42"/>
                  <a:gd name="T46" fmla="*/ 16 w 20"/>
                  <a:gd name="T47" fmla="*/ 15 h 42"/>
                  <a:gd name="T48" fmla="*/ 16 w 20"/>
                  <a:gd name="T49" fmla="*/ 9 h 42"/>
                  <a:gd name="T50" fmla="*/ 16 w 20"/>
                  <a:gd name="T51" fmla="*/ 9 h 42"/>
                  <a:gd name="T52" fmla="*/ 16 w 20"/>
                  <a:gd name="T53" fmla="*/ 18 h 42"/>
                  <a:gd name="T54" fmla="*/ 18 w 20"/>
                  <a:gd name="T55" fmla="*/ 20 h 42"/>
                  <a:gd name="T56" fmla="*/ 20 w 20"/>
                  <a:gd name="T57" fmla="*/ 18 h 42"/>
                  <a:gd name="T58" fmla="*/ 20 w 20"/>
                  <a:gd name="T59" fmla="*/ 6 h 42"/>
                  <a:gd name="T60" fmla="*/ 20 w 20"/>
                  <a:gd name="T6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42">
                    <a:moveTo>
                      <a:pt x="20" y="5"/>
                    </a:moveTo>
                    <a:cubicBezTo>
                      <a:pt x="20" y="5"/>
                      <a:pt x="20" y="5"/>
                      <a:pt x="20" y="5"/>
                    </a:cubicBezTo>
                    <a:cubicBezTo>
                      <a:pt x="20" y="5"/>
                      <a:pt x="20" y="5"/>
                      <a:pt x="20" y="5"/>
                    </a:cubicBezTo>
                    <a:cubicBezTo>
                      <a:pt x="20" y="2"/>
                      <a:pt x="15" y="1"/>
                      <a:pt x="13" y="1"/>
                    </a:cubicBezTo>
                    <a:cubicBezTo>
                      <a:pt x="13" y="1"/>
                      <a:pt x="13" y="1"/>
                      <a:pt x="12" y="1"/>
                    </a:cubicBezTo>
                    <a:cubicBezTo>
                      <a:pt x="9" y="1"/>
                      <a:pt x="9" y="1"/>
                      <a:pt x="9" y="1"/>
                    </a:cubicBezTo>
                    <a:cubicBezTo>
                      <a:pt x="9" y="1"/>
                      <a:pt x="1" y="0"/>
                      <a:pt x="1" y="5"/>
                    </a:cubicBezTo>
                    <a:cubicBezTo>
                      <a:pt x="0" y="18"/>
                      <a:pt x="0" y="18"/>
                      <a:pt x="0" y="18"/>
                    </a:cubicBezTo>
                    <a:cubicBezTo>
                      <a:pt x="0" y="19"/>
                      <a:pt x="1" y="20"/>
                      <a:pt x="2" y="20"/>
                    </a:cubicBezTo>
                    <a:cubicBezTo>
                      <a:pt x="3" y="20"/>
                      <a:pt x="4" y="19"/>
                      <a:pt x="4" y="18"/>
                    </a:cubicBezTo>
                    <a:cubicBezTo>
                      <a:pt x="5" y="8"/>
                      <a:pt x="5" y="8"/>
                      <a:pt x="5" y="8"/>
                    </a:cubicBezTo>
                    <a:cubicBezTo>
                      <a:pt x="5" y="8"/>
                      <a:pt x="5" y="8"/>
                      <a:pt x="5" y="8"/>
                    </a:cubicBezTo>
                    <a:cubicBezTo>
                      <a:pt x="5" y="14"/>
                      <a:pt x="5" y="14"/>
                      <a:pt x="5" y="14"/>
                    </a:cubicBezTo>
                    <a:cubicBezTo>
                      <a:pt x="5" y="20"/>
                      <a:pt x="5" y="20"/>
                      <a:pt x="5" y="20"/>
                    </a:cubicBezTo>
                    <a:cubicBezTo>
                      <a:pt x="5" y="40"/>
                      <a:pt x="5" y="40"/>
                      <a:pt x="5" y="40"/>
                    </a:cubicBezTo>
                    <a:cubicBezTo>
                      <a:pt x="5" y="41"/>
                      <a:pt x="6" y="42"/>
                      <a:pt x="7" y="42"/>
                    </a:cubicBezTo>
                    <a:cubicBezTo>
                      <a:pt x="8" y="42"/>
                      <a:pt x="10" y="41"/>
                      <a:pt x="10" y="40"/>
                    </a:cubicBezTo>
                    <a:cubicBezTo>
                      <a:pt x="10" y="22"/>
                      <a:pt x="10" y="22"/>
                      <a:pt x="10" y="22"/>
                    </a:cubicBezTo>
                    <a:cubicBezTo>
                      <a:pt x="11" y="22"/>
                      <a:pt x="11" y="22"/>
                      <a:pt x="11" y="22"/>
                    </a:cubicBezTo>
                    <a:cubicBezTo>
                      <a:pt x="10" y="40"/>
                      <a:pt x="10" y="40"/>
                      <a:pt x="10" y="40"/>
                    </a:cubicBezTo>
                    <a:cubicBezTo>
                      <a:pt x="10" y="41"/>
                      <a:pt x="11" y="42"/>
                      <a:pt x="13" y="42"/>
                    </a:cubicBezTo>
                    <a:cubicBezTo>
                      <a:pt x="14" y="42"/>
                      <a:pt x="15" y="41"/>
                      <a:pt x="15" y="40"/>
                    </a:cubicBezTo>
                    <a:cubicBezTo>
                      <a:pt x="15" y="20"/>
                      <a:pt x="15" y="20"/>
                      <a:pt x="15" y="20"/>
                    </a:cubicBezTo>
                    <a:cubicBezTo>
                      <a:pt x="16" y="15"/>
                      <a:pt x="16" y="15"/>
                      <a:pt x="16" y="15"/>
                    </a:cubicBezTo>
                    <a:cubicBezTo>
                      <a:pt x="16" y="9"/>
                      <a:pt x="16" y="9"/>
                      <a:pt x="16" y="9"/>
                    </a:cubicBezTo>
                    <a:cubicBezTo>
                      <a:pt x="16" y="9"/>
                      <a:pt x="16" y="9"/>
                      <a:pt x="16" y="9"/>
                    </a:cubicBezTo>
                    <a:cubicBezTo>
                      <a:pt x="16" y="18"/>
                      <a:pt x="16" y="18"/>
                      <a:pt x="16" y="18"/>
                    </a:cubicBezTo>
                    <a:cubicBezTo>
                      <a:pt x="16" y="19"/>
                      <a:pt x="17" y="20"/>
                      <a:pt x="18" y="20"/>
                    </a:cubicBezTo>
                    <a:cubicBezTo>
                      <a:pt x="19" y="20"/>
                      <a:pt x="20" y="20"/>
                      <a:pt x="20" y="18"/>
                    </a:cubicBezTo>
                    <a:cubicBezTo>
                      <a:pt x="20" y="6"/>
                      <a:pt x="20" y="6"/>
                      <a:pt x="20" y="6"/>
                    </a:cubicBezTo>
                    <a:cubicBezTo>
                      <a:pt x="20" y="6"/>
                      <a:pt x="20" y="5"/>
                      <a:pt x="2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Oval 150"/>
              <p:cNvSpPr>
                <a:spLocks noChangeArrowheads="1"/>
              </p:cNvSpPr>
              <p:nvPr/>
            </p:nvSpPr>
            <p:spPr bwMode="auto">
              <a:xfrm>
                <a:off x="3949" y="2133"/>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51"/>
              <p:cNvSpPr>
                <a:spLocks/>
              </p:cNvSpPr>
              <p:nvPr/>
            </p:nvSpPr>
            <p:spPr bwMode="auto">
              <a:xfrm>
                <a:off x="3899" y="1568"/>
                <a:ext cx="22" cy="21"/>
              </a:xfrm>
              <a:custGeom>
                <a:avLst/>
                <a:gdLst>
                  <a:gd name="T0" fmla="*/ 7 w 9"/>
                  <a:gd name="T1" fmla="*/ 8 h 9"/>
                  <a:gd name="T2" fmla="*/ 7 w 9"/>
                  <a:gd name="T3" fmla="*/ 6 h 9"/>
                  <a:gd name="T4" fmla="*/ 7 w 9"/>
                  <a:gd name="T5" fmla="*/ 3 h 9"/>
                  <a:gd name="T6" fmla="*/ 8 w 9"/>
                  <a:gd name="T7" fmla="*/ 3 h 9"/>
                  <a:gd name="T8" fmla="*/ 8 w 9"/>
                  <a:gd name="T9" fmla="*/ 7 h 9"/>
                  <a:gd name="T10" fmla="*/ 9 w 9"/>
                  <a:gd name="T11" fmla="*/ 8 h 9"/>
                  <a:gd name="T12" fmla="*/ 9 w 9"/>
                  <a:gd name="T13" fmla="*/ 7 h 9"/>
                  <a:gd name="T14" fmla="*/ 9 w 9"/>
                  <a:gd name="T15" fmla="*/ 2 h 9"/>
                  <a:gd name="T16" fmla="*/ 9 w 9"/>
                  <a:gd name="T17" fmla="*/ 2 h 9"/>
                  <a:gd name="T18" fmla="*/ 9 w 9"/>
                  <a:gd name="T19" fmla="*/ 2 h 9"/>
                  <a:gd name="T20" fmla="*/ 9 w 9"/>
                  <a:gd name="T21" fmla="*/ 2 h 9"/>
                  <a:gd name="T22" fmla="*/ 6 w 9"/>
                  <a:gd name="T23" fmla="*/ 0 h 9"/>
                  <a:gd name="T24" fmla="*/ 6 w 9"/>
                  <a:gd name="T25" fmla="*/ 0 h 9"/>
                  <a:gd name="T26" fmla="*/ 4 w 9"/>
                  <a:gd name="T27" fmla="*/ 0 h 9"/>
                  <a:gd name="T28" fmla="*/ 0 w 9"/>
                  <a:gd name="T29" fmla="*/ 2 h 9"/>
                  <a:gd name="T30" fmla="*/ 0 w 9"/>
                  <a:gd name="T31" fmla="*/ 8 h 9"/>
                  <a:gd name="T32" fmla="*/ 1 w 9"/>
                  <a:gd name="T33" fmla="*/ 9 h 9"/>
                  <a:gd name="T34" fmla="*/ 2 w 9"/>
                  <a:gd name="T35" fmla="*/ 8 h 9"/>
                  <a:gd name="T36" fmla="*/ 2 w 9"/>
                  <a:gd name="T37" fmla="*/ 3 h 9"/>
                  <a:gd name="T38" fmla="*/ 3 w 9"/>
                  <a:gd name="T39" fmla="*/ 3 h 9"/>
                  <a:gd name="T40" fmla="*/ 3 w 9"/>
                  <a:gd name="T41" fmla="*/ 6 h 9"/>
                  <a:gd name="T42" fmla="*/ 3 w 9"/>
                  <a:gd name="T43" fmla="*/ 9 h 9"/>
                  <a:gd name="T44" fmla="*/ 7 w 9"/>
                  <a:gd name="T4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9">
                    <a:moveTo>
                      <a:pt x="7" y="8"/>
                    </a:moveTo>
                    <a:cubicBezTo>
                      <a:pt x="7" y="6"/>
                      <a:pt x="7" y="6"/>
                      <a:pt x="7" y="6"/>
                    </a:cubicBezTo>
                    <a:cubicBezTo>
                      <a:pt x="7" y="3"/>
                      <a:pt x="7" y="3"/>
                      <a:pt x="7" y="3"/>
                    </a:cubicBezTo>
                    <a:cubicBezTo>
                      <a:pt x="8" y="3"/>
                      <a:pt x="8" y="3"/>
                      <a:pt x="8" y="3"/>
                    </a:cubicBezTo>
                    <a:cubicBezTo>
                      <a:pt x="8" y="7"/>
                      <a:pt x="8" y="7"/>
                      <a:pt x="8" y="7"/>
                    </a:cubicBezTo>
                    <a:cubicBezTo>
                      <a:pt x="8" y="8"/>
                      <a:pt x="8" y="8"/>
                      <a:pt x="9" y="8"/>
                    </a:cubicBezTo>
                    <a:cubicBezTo>
                      <a:pt x="9" y="8"/>
                      <a:pt x="9" y="8"/>
                      <a:pt x="9" y="7"/>
                    </a:cubicBezTo>
                    <a:cubicBezTo>
                      <a:pt x="9" y="2"/>
                      <a:pt x="9" y="2"/>
                      <a:pt x="9" y="2"/>
                    </a:cubicBezTo>
                    <a:cubicBezTo>
                      <a:pt x="9" y="2"/>
                      <a:pt x="9" y="2"/>
                      <a:pt x="9" y="2"/>
                    </a:cubicBezTo>
                    <a:cubicBezTo>
                      <a:pt x="9" y="2"/>
                      <a:pt x="9" y="2"/>
                      <a:pt x="9" y="2"/>
                    </a:cubicBezTo>
                    <a:cubicBezTo>
                      <a:pt x="9" y="2"/>
                      <a:pt x="9" y="2"/>
                      <a:pt x="9" y="2"/>
                    </a:cubicBezTo>
                    <a:cubicBezTo>
                      <a:pt x="9" y="0"/>
                      <a:pt x="7" y="0"/>
                      <a:pt x="6" y="0"/>
                    </a:cubicBezTo>
                    <a:cubicBezTo>
                      <a:pt x="6" y="0"/>
                      <a:pt x="6" y="0"/>
                      <a:pt x="6" y="0"/>
                    </a:cubicBezTo>
                    <a:cubicBezTo>
                      <a:pt x="4" y="0"/>
                      <a:pt x="4" y="0"/>
                      <a:pt x="4" y="0"/>
                    </a:cubicBezTo>
                    <a:cubicBezTo>
                      <a:pt x="4" y="0"/>
                      <a:pt x="0" y="0"/>
                      <a:pt x="0" y="2"/>
                    </a:cubicBezTo>
                    <a:cubicBezTo>
                      <a:pt x="0" y="8"/>
                      <a:pt x="0" y="8"/>
                      <a:pt x="0" y="8"/>
                    </a:cubicBezTo>
                    <a:cubicBezTo>
                      <a:pt x="0" y="8"/>
                      <a:pt x="1" y="9"/>
                      <a:pt x="1" y="9"/>
                    </a:cubicBezTo>
                    <a:cubicBezTo>
                      <a:pt x="2" y="9"/>
                      <a:pt x="2" y="8"/>
                      <a:pt x="2" y="8"/>
                    </a:cubicBezTo>
                    <a:cubicBezTo>
                      <a:pt x="2" y="3"/>
                      <a:pt x="2" y="3"/>
                      <a:pt x="2" y="3"/>
                    </a:cubicBezTo>
                    <a:cubicBezTo>
                      <a:pt x="3" y="3"/>
                      <a:pt x="3" y="3"/>
                      <a:pt x="3" y="3"/>
                    </a:cubicBezTo>
                    <a:cubicBezTo>
                      <a:pt x="3" y="6"/>
                      <a:pt x="3" y="6"/>
                      <a:pt x="3" y="6"/>
                    </a:cubicBezTo>
                    <a:cubicBezTo>
                      <a:pt x="3" y="9"/>
                      <a:pt x="3" y="9"/>
                      <a:pt x="3" y="9"/>
                    </a:cubicBezTo>
                    <a:lnTo>
                      <a:pt x="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Oval 152"/>
              <p:cNvSpPr>
                <a:spLocks noChangeArrowheads="1"/>
              </p:cNvSpPr>
              <p:nvPr/>
            </p:nvSpPr>
            <p:spPr bwMode="auto">
              <a:xfrm>
                <a:off x="3906" y="1558"/>
                <a:ext cx="10" cy="1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53"/>
              <p:cNvSpPr>
                <a:spLocks noEditPoints="1"/>
              </p:cNvSpPr>
              <p:nvPr/>
            </p:nvSpPr>
            <p:spPr bwMode="auto">
              <a:xfrm>
                <a:off x="3700" y="1786"/>
                <a:ext cx="50" cy="90"/>
              </a:xfrm>
              <a:custGeom>
                <a:avLst/>
                <a:gdLst>
                  <a:gd name="T0" fmla="*/ 14 w 21"/>
                  <a:gd name="T1" fmla="*/ 3 h 38"/>
                  <a:gd name="T2" fmla="*/ 11 w 21"/>
                  <a:gd name="T3" fmla="*/ 0 h 38"/>
                  <a:gd name="T4" fmla="*/ 8 w 21"/>
                  <a:gd name="T5" fmla="*/ 3 h 38"/>
                  <a:gd name="T6" fmla="*/ 11 w 21"/>
                  <a:gd name="T7" fmla="*/ 6 h 38"/>
                  <a:gd name="T8" fmla="*/ 14 w 21"/>
                  <a:gd name="T9" fmla="*/ 3 h 38"/>
                  <a:gd name="T10" fmla="*/ 4 w 21"/>
                  <a:gd name="T11" fmla="*/ 11 h 38"/>
                  <a:gd name="T12" fmla="*/ 5 w 21"/>
                  <a:gd name="T13" fmla="*/ 10 h 38"/>
                  <a:gd name="T14" fmla="*/ 4 w 21"/>
                  <a:gd name="T15" fmla="*/ 17 h 38"/>
                  <a:gd name="T16" fmla="*/ 4 w 21"/>
                  <a:gd name="T17" fmla="*/ 19 h 38"/>
                  <a:gd name="T18" fmla="*/ 0 w 21"/>
                  <a:gd name="T19" fmla="*/ 35 h 38"/>
                  <a:gd name="T20" fmla="*/ 2 w 21"/>
                  <a:gd name="T21" fmla="*/ 38 h 38"/>
                  <a:gd name="T22" fmla="*/ 4 w 21"/>
                  <a:gd name="T23" fmla="*/ 36 h 38"/>
                  <a:gd name="T24" fmla="*/ 7 w 21"/>
                  <a:gd name="T25" fmla="*/ 24 h 38"/>
                  <a:gd name="T26" fmla="*/ 10 w 21"/>
                  <a:gd name="T27" fmla="*/ 28 h 38"/>
                  <a:gd name="T28" fmla="*/ 11 w 21"/>
                  <a:gd name="T29" fmla="*/ 36 h 38"/>
                  <a:gd name="T30" fmla="*/ 13 w 21"/>
                  <a:gd name="T31" fmla="*/ 38 h 38"/>
                  <a:gd name="T32" fmla="*/ 15 w 21"/>
                  <a:gd name="T33" fmla="*/ 36 h 38"/>
                  <a:gd name="T34" fmla="*/ 14 w 21"/>
                  <a:gd name="T35" fmla="*/ 28 h 38"/>
                  <a:gd name="T36" fmla="*/ 14 w 21"/>
                  <a:gd name="T37" fmla="*/ 27 h 38"/>
                  <a:gd name="T38" fmla="*/ 14 w 21"/>
                  <a:gd name="T39" fmla="*/ 27 h 38"/>
                  <a:gd name="T40" fmla="*/ 14 w 21"/>
                  <a:gd name="T41" fmla="*/ 27 h 38"/>
                  <a:gd name="T42" fmla="*/ 11 w 21"/>
                  <a:gd name="T43" fmla="*/ 20 h 38"/>
                  <a:gd name="T44" fmla="*/ 11 w 21"/>
                  <a:gd name="T45" fmla="*/ 18 h 38"/>
                  <a:gd name="T46" fmla="*/ 12 w 21"/>
                  <a:gd name="T47" fmla="*/ 14 h 38"/>
                  <a:gd name="T48" fmla="*/ 13 w 21"/>
                  <a:gd name="T49" fmla="*/ 15 h 38"/>
                  <a:gd name="T50" fmla="*/ 13 w 21"/>
                  <a:gd name="T51" fmla="*/ 15 h 38"/>
                  <a:gd name="T52" fmla="*/ 14 w 21"/>
                  <a:gd name="T53" fmla="*/ 16 h 38"/>
                  <a:gd name="T54" fmla="*/ 18 w 21"/>
                  <a:gd name="T55" fmla="*/ 20 h 38"/>
                  <a:gd name="T56" fmla="*/ 21 w 21"/>
                  <a:gd name="T57" fmla="*/ 20 h 38"/>
                  <a:gd name="T58" fmla="*/ 20 w 21"/>
                  <a:gd name="T59" fmla="*/ 17 h 38"/>
                  <a:gd name="T60" fmla="*/ 16 w 21"/>
                  <a:gd name="T61" fmla="*/ 13 h 38"/>
                  <a:gd name="T62" fmla="*/ 15 w 21"/>
                  <a:gd name="T63" fmla="*/ 13 h 38"/>
                  <a:gd name="T64" fmla="*/ 12 w 21"/>
                  <a:gd name="T65" fmla="*/ 8 h 38"/>
                  <a:gd name="T66" fmla="*/ 12 w 21"/>
                  <a:gd name="T67" fmla="*/ 7 h 38"/>
                  <a:gd name="T68" fmla="*/ 12 w 21"/>
                  <a:gd name="T69" fmla="*/ 7 h 38"/>
                  <a:gd name="T70" fmla="*/ 12 w 21"/>
                  <a:gd name="T71" fmla="*/ 7 h 38"/>
                  <a:gd name="T72" fmla="*/ 10 w 21"/>
                  <a:gd name="T73" fmla="*/ 6 h 38"/>
                  <a:gd name="T74" fmla="*/ 7 w 21"/>
                  <a:gd name="T75" fmla="*/ 7 h 38"/>
                  <a:gd name="T76" fmla="*/ 3 w 21"/>
                  <a:gd name="T77" fmla="*/ 8 h 38"/>
                  <a:gd name="T78" fmla="*/ 1 w 21"/>
                  <a:gd name="T79" fmla="*/ 9 h 38"/>
                  <a:gd name="T80" fmla="*/ 0 w 21"/>
                  <a:gd name="T81" fmla="*/ 15 h 38"/>
                  <a:gd name="T82" fmla="*/ 1 w 21"/>
                  <a:gd name="T83" fmla="*/ 17 h 38"/>
                  <a:gd name="T84" fmla="*/ 3 w 21"/>
                  <a:gd name="T85" fmla="*/ 16 h 38"/>
                  <a:gd name="T86" fmla="*/ 4 w 21"/>
                  <a:gd name="T8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 h="38">
                    <a:moveTo>
                      <a:pt x="14" y="3"/>
                    </a:moveTo>
                    <a:cubicBezTo>
                      <a:pt x="14" y="1"/>
                      <a:pt x="13" y="0"/>
                      <a:pt x="11" y="0"/>
                    </a:cubicBezTo>
                    <a:cubicBezTo>
                      <a:pt x="9" y="0"/>
                      <a:pt x="8" y="1"/>
                      <a:pt x="8" y="3"/>
                    </a:cubicBezTo>
                    <a:cubicBezTo>
                      <a:pt x="8" y="4"/>
                      <a:pt x="9" y="6"/>
                      <a:pt x="11" y="6"/>
                    </a:cubicBezTo>
                    <a:cubicBezTo>
                      <a:pt x="12" y="6"/>
                      <a:pt x="14" y="4"/>
                      <a:pt x="14" y="3"/>
                    </a:cubicBezTo>
                    <a:close/>
                    <a:moveTo>
                      <a:pt x="4" y="11"/>
                    </a:moveTo>
                    <a:cubicBezTo>
                      <a:pt x="5" y="10"/>
                      <a:pt x="5" y="10"/>
                      <a:pt x="5" y="10"/>
                    </a:cubicBezTo>
                    <a:cubicBezTo>
                      <a:pt x="4" y="17"/>
                      <a:pt x="4" y="17"/>
                      <a:pt x="4" y="17"/>
                    </a:cubicBezTo>
                    <a:cubicBezTo>
                      <a:pt x="4" y="18"/>
                      <a:pt x="4" y="18"/>
                      <a:pt x="4" y="19"/>
                    </a:cubicBezTo>
                    <a:cubicBezTo>
                      <a:pt x="0" y="35"/>
                      <a:pt x="0" y="35"/>
                      <a:pt x="0" y="35"/>
                    </a:cubicBezTo>
                    <a:cubicBezTo>
                      <a:pt x="0" y="37"/>
                      <a:pt x="1" y="38"/>
                      <a:pt x="2" y="38"/>
                    </a:cubicBezTo>
                    <a:cubicBezTo>
                      <a:pt x="3" y="38"/>
                      <a:pt x="4" y="37"/>
                      <a:pt x="4" y="36"/>
                    </a:cubicBezTo>
                    <a:cubicBezTo>
                      <a:pt x="7" y="24"/>
                      <a:pt x="7" y="24"/>
                      <a:pt x="7" y="24"/>
                    </a:cubicBezTo>
                    <a:cubicBezTo>
                      <a:pt x="10" y="28"/>
                      <a:pt x="10" y="28"/>
                      <a:pt x="10" y="28"/>
                    </a:cubicBezTo>
                    <a:cubicBezTo>
                      <a:pt x="11" y="36"/>
                      <a:pt x="11" y="36"/>
                      <a:pt x="11" y="36"/>
                    </a:cubicBezTo>
                    <a:cubicBezTo>
                      <a:pt x="11" y="37"/>
                      <a:pt x="12" y="38"/>
                      <a:pt x="13" y="38"/>
                    </a:cubicBezTo>
                    <a:cubicBezTo>
                      <a:pt x="14" y="38"/>
                      <a:pt x="15" y="37"/>
                      <a:pt x="15" y="36"/>
                    </a:cubicBezTo>
                    <a:cubicBezTo>
                      <a:pt x="14" y="28"/>
                      <a:pt x="14" y="28"/>
                      <a:pt x="14" y="28"/>
                    </a:cubicBezTo>
                    <a:cubicBezTo>
                      <a:pt x="14" y="28"/>
                      <a:pt x="14" y="27"/>
                      <a:pt x="14" y="27"/>
                    </a:cubicBezTo>
                    <a:cubicBezTo>
                      <a:pt x="14" y="27"/>
                      <a:pt x="14" y="27"/>
                      <a:pt x="14" y="27"/>
                    </a:cubicBezTo>
                    <a:cubicBezTo>
                      <a:pt x="14" y="27"/>
                      <a:pt x="14" y="27"/>
                      <a:pt x="14" y="27"/>
                    </a:cubicBezTo>
                    <a:cubicBezTo>
                      <a:pt x="11" y="20"/>
                      <a:pt x="11" y="20"/>
                      <a:pt x="11" y="20"/>
                    </a:cubicBezTo>
                    <a:cubicBezTo>
                      <a:pt x="11" y="19"/>
                      <a:pt x="11" y="19"/>
                      <a:pt x="11" y="18"/>
                    </a:cubicBezTo>
                    <a:cubicBezTo>
                      <a:pt x="12" y="14"/>
                      <a:pt x="12" y="14"/>
                      <a:pt x="12" y="14"/>
                    </a:cubicBezTo>
                    <a:cubicBezTo>
                      <a:pt x="13" y="15"/>
                      <a:pt x="13" y="15"/>
                      <a:pt x="13" y="15"/>
                    </a:cubicBezTo>
                    <a:cubicBezTo>
                      <a:pt x="13" y="15"/>
                      <a:pt x="13" y="15"/>
                      <a:pt x="13" y="15"/>
                    </a:cubicBezTo>
                    <a:cubicBezTo>
                      <a:pt x="13" y="15"/>
                      <a:pt x="13" y="15"/>
                      <a:pt x="14" y="16"/>
                    </a:cubicBezTo>
                    <a:cubicBezTo>
                      <a:pt x="18" y="20"/>
                      <a:pt x="18" y="20"/>
                      <a:pt x="18" y="20"/>
                    </a:cubicBezTo>
                    <a:cubicBezTo>
                      <a:pt x="19" y="20"/>
                      <a:pt x="20" y="20"/>
                      <a:pt x="21" y="20"/>
                    </a:cubicBezTo>
                    <a:cubicBezTo>
                      <a:pt x="21" y="19"/>
                      <a:pt x="21" y="18"/>
                      <a:pt x="20" y="17"/>
                    </a:cubicBezTo>
                    <a:cubicBezTo>
                      <a:pt x="16" y="13"/>
                      <a:pt x="16" y="13"/>
                      <a:pt x="16" y="13"/>
                    </a:cubicBezTo>
                    <a:cubicBezTo>
                      <a:pt x="16" y="13"/>
                      <a:pt x="15" y="13"/>
                      <a:pt x="15" y="13"/>
                    </a:cubicBezTo>
                    <a:cubicBezTo>
                      <a:pt x="12" y="8"/>
                      <a:pt x="12" y="8"/>
                      <a:pt x="12" y="8"/>
                    </a:cubicBezTo>
                    <a:cubicBezTo>
                      <a:pt x="12" y="8"/>
                      <a:pt x="12" y="8"/>
                      <a:pt x="12" y="7"/>
                    </a:cubicBezTo>
                    <a:cubicBezTo>
                      <a:pt x="12" y="7"/>
                      <a:pt x="12" y="7"/>
                      <a:pt x="12" y="7"/>
                    </a:cubicBezTo>
                    <a:cubicBezTo>
                      <a:pt x="12" y="7"/>
                      <a:pt x="12" y="7"/>
                      <a:pt x="12" y="7"/>
                    </a:cubicBezTo>
                    <a:cubicBezTo>
                      <a:pt x="12" y="7"/>
                      <a:pt x="11" y="6"/>
                      <a:pt x="10" y="6"/>
                    </a:cubicBezTo>
                    <a:cubicBezTo>
                      <a:pt x="9" y="6"/>
                      <a:pt x="7" y="6"/>
                      <a:pt x="7" y="7"/>
                    </a:cubicBezTo>
                    <a:cubicBezTo>
                      <a:pt x="3" y="8"/>
                      <a:pt x="3" y="8"/>
                      <a:pt x="3" y="8"/>
                    </a:cubicBezTo>
                    <a:cubicBezTo>
                      <a:pt x="2" y="8"/>
                      <a:pt x="1" y="8"/>
                      <a:pt x="1" y="9"/>
                    </a:cubicBezTo>
                    <a:cubicBezTo>
                      <a:pt x="0" y="15"/>
                      <a:pt x="0" y="15"/>
                      <a:pt x="0" y="15"/>
                    </a:cubicBezTo>
                    <a:cubicBezTo>
                      <a:pt x="0" y="16"/>
                      <a:pt x="0" y="17"/>
                      <a:pt x="1" y="17"/>
                    </a:cubicBezTo>
                    <a:cubicBezTo>
                      <a:pt x="2" y="17"/>
                      <a:pt x="3" y="17"/>
                      <a:pt x="3" y="16"/>
                    </a:cubicBezTo>
                    <a:lnTo>
                      <a:pt x="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54"/>
              <p:cNvSpPr>
                <a:spLocks noEditPoints="1"/>
              </p:cNvSpPr>
              <p:nvPr/>
            </p:nvSpPr>
            <p:spPr bwMode="auto">
              <a:xfrm>
                <a:off x="4037" y="2398"/>
                <a:ext cx="64" cy="119"/>
              </a:xfrm>
              <a:custGeom>
                <a:avLst/>
                <a:gdLst>
                  <a:gd name="T0" fmla="*/ 15 w 27"/>
                  <a:gd name="T1" fmla="*/ 4 h 50"/>
                  <a:gd name="T2" fmla="*/ 11 w 27"/>
                  <a:gd name="T3" fmla="*/ 0 h 50"/>
                  <a:gd name="T4" fmla="*/ 8 w 27"/>
                  <a:gd name="T5" fmla="*/ 5 h 50"/>
                  <a:gd name="T6" fmla="*/ 12 w 27"/>
                  <a:gd name="T7" fmla="*/ 8 h 50"/>
                  <a:gd name="T8" fmla="*/ 15 w 27"/>
                  <a:gd name="T9" fmla="*/ 4 h 50"/>
                  <a:gd name="T10" fmla="*/ 4 w 27"/>
                  <a:gd name="T11" fmla="*/ 16 h 50"/>
                  <a:gd name="T12" fmla="*/ 5 w 27"/>
                  <a:gd name="T13" fmla="*/ 15 h 50"/>
                  <a:gd name="T14" fmla="*/ 5 w 27"/>
                  <a:gd name="T15" fmla="*/ 23 h 50"/>
                  <a:gd name="T16" fmla="*/ 6 w 27"/>
                  <a:gd name="T17" fmla="*/ 26 h 50"/>
                  <a:gd name="T18" fmla="*/ 3 w 27"/>
                  <a:gd name="T19" fmla="*/ 48 h 50"/>
                  <a:gd name="T20" fmla="*/ 6 w 27"/>
                  <a:gd name="T21" fmla="*/ 50 h 50"/>
                  <a:gd name="T22" fmla="*/ 8 w 27"/>
                  <a:gd name="T23" fmla="*/ 48 h 50"/>
                  <a:gd name="T24" fmla="*/ 11 w 27"/>
                  <a:gd name="T25" fmla="*/ 32 h 50"/>
                  <a:gd name="T26" fmla="*/ 15 w 27"/>
                  <a:gd name="T27" fmla="*/ 37 h 50"/>
                  <a:gd name="T28" fmla="*/ 18 w 27"/>
                  <a:gd name="T29" fmla="*/ 47 h 50"/>
                  <a:gd name="T30" fmla="*/ 21 w 27"/>
                  <a:gd name="T31" fmla="*/ 49 h 50"/>
                  <a:gd name="T32" fmla="*/ 23 w 27"/>
                  <a:gd name="T33" fmla="*/ 46 h 50"/>
                  <a:gd name="T34" fmla="*/ 20 w 27"/>
                  <a:gd name="T35" fmla="*/ 36 h 50"/>
                  <a:gd name="T36" fmla="*/ 19 w 27"/>
                  <a:gd name="T37" fmla="*/ 34 h 50"/>
                  <a:gd name="T38" fmla="*/ 19 w 27"/>
                  <a:gd name="T39" fmla="*/ 34 h 50"/>
                  <a:gd name="T40" fmla="*/ 19 w 27"/>
                  <a:gd name="T41" fmla="*/ 34 h 50"/>
                  <a:gd name="T42" fmla="*/ 14 w 27"/>
                  <a:gd name="T43" fmla="*/ 26 h 50"/>
                  <a:gd name="T44" fmla="*/ 15 w 27"/>
                  <a:gd name="T45" fmla="*/ 24 h 50"/>
                  <a:gd name="T46" fmla="*/ 15 w 27"/>
                  <a:gd name="T47" fmla="*/ 18 h 50"/>
                  <a:gd name="T48" fmla="*/ 16 w 27"/>
                  <a:gd name="T49" fmla="*/ 19 h 50"/>
                  <a:gd name="T50" fmla="*/ 17 w 27"/>
                  <a:gd name="T51" fmla="*/ 20 h 50"/>
                  <a:gd name="T52" fmla="*/ 17 w 27"/>
                  <a:gd name="T53" fmla="*/ 20 h 50"/>
                  <a:gd name="T54" fmla="*/ 24 w 27"/>
                  <a:gd name="T55" fmla="*/ 25 h 50"/>
                  <a:gd name="T56" fmla="*/ 27 w 27"/>
                  <a:gd name="T57" fmla="*/ 24 h 50"/>
                  <a:gd name="T58" fmla="*/ 26 w 27"/>
                  <a:gd name="T59" fmla="*/ 21 h 50"/>
                  <a:gd name="T60" fmla="*/ 19 w 27"/>
                  <a:gd name="T61" fmla="*/ 17 h 50"/>
                  <a:gd name="T62" fmla="*/ 19 w 27"/>
                  <a:gd name="T63" fmla="*/ 17 h 50"/>
                  <a:gd name="T64" fmla="*/ 14 w 27"/>
                  <a:gd name="T65" fmla="*/ 10 h 50"/>
                  <a:gd name="T66" fmla="*/ 14 w 27"/>
                  <a:gd name="T67" fmla="*/ 10 h 50"/>
                  <a:gd name="T68" fmla="*/ 14 w 27"/>
                  <a:gd name="T69" fmla="*/ 10 h 50"/>
                  <a:gd name="T70" fmla="*/ 14 w 27"/>
                  <a:gd name="T71" fmla="*/ 10 h 50"/>
                  <a:gd name="T72" fmla="*/ 11 w 27"/>
                  <a:gd name="T73" fmla="*/ 9 h 50"/>
                  <a:gd name="T74" fmla="*/ 7 w 27"/>
                  <a:gd name="T75" fmla="*/ 10 h 50"/>
                  <a:gd name="T76" fmla="*/ 2 w 27"/>
                  <a:gd name="T77" fmla="*/ 12 h 50"/>
                  <a:gd name="T78" fmla="*/ 1 w 27"/>
                  <a:gd name="T79" fmla="*/ 14 h 50"/>
                  <a:gd name="T80" fmla="*/ 0 w 27"/>
                  <a:gd name="T81" fmla="*/ 22 h 50"/>
                  <a:gd name="T82" fmla="*/ 1 w 27"/>
                  <a:gd name="T83" fmla="*/ 24 h 50"/>
                  <a:gd name="T84" fmla="*/ 4 w 27"/>
                  <a:gd name="T85" fmla="*/ 23 h 50"/>
                  <a:gd name="T86" fmla="*/ 4 w 27"/>
                  <a:gd name="T87"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50">
                    <a:moveTo>
                      <a:pt x="15" y="4"/>
                    </a:moveTo>
                    <a:cubicBezTo>
                      <a:pt x="15" y="2"/>
                      <a:pt x="13" y="0"/>
                      <a:pt x="11" y="0"/>
                    </a:cubicBezTo>
                    <a:cubicBezTo>
                      <a:pt x="9" y="1"/>
                      <a:pt x="7" y="2"/>
                      <a:pt x="8" y="5"/>
                    </a:cubicBezTo>
                    <a:cubicBezTo>
                      <a:pt x="8" y="7"/>
                      <a:pt x="10" y="8"/>
                      <a:pt x="12" y="8"/>
                    </a:cubicBezTo>
                    <a:cubicBezTo>
                      <a:pt x="14" y="8"/>
                      <a:pt x="16" y="6"/>
                      <a:pt x="15" y="4"/>
                    </a:cubicBezTo>
                    <a:close/>
                    <a:moveTo>
                      <a:pt x="4" y="16"/>
                    </a:moveTo>
                    <a:cubicBezTo>
                      <a:pt x="5" y="15"/>
                      <a:pt x="5" y="15"/>
                      <a:pt x="5" y="15"/>
                    </a:cubicBezTo>
                    <a:cubicBezTo>
                      <a:pt x="5" y="23"/>
                      <a:pt x="5" y="23"/>
                      <a:pt x="5" y="23"/>
                    </a:cubicBezTo>
                    <a:cubicBezTo>
                      <a:pt x="5" y="24"/>
                      <a:pt x="5" y="25"/>
                      <a:pt x="6" y="26"/>
                    </a:cubicBezTo>
                    <a:cubicBezTo>
                      <a:pt x="3" y="48"/>
                      <a:pt x="3" y="48"/>
                      <a:pt x="3" y="48"/>
                    </a:cubicBezTo>
                    <a:cubicBezTo>
                      <a:pt x="3" y="49"/>
                      <a:pt x="4" y="50"/>
                      <a:pt x="6" y="50"/>
                    </a:cubicBezTo>
                    <a:cubicBezTo>
                      <a:pt x="7" y="50"/>
                      <a:pt x="8" y="49"/>
                      <a:pt x="8" y="48"/>
                    </a:cubicBezTo>
                    <a:cubicBezTo>
                      <a:pt x="11" y="32"/>
                      <a:pt x="11" y="32"/>
                      <a:pt x="11" y="32"/>
                    </a:cubicBezTo>
                    <a:cubicBezTo>
                      <a:pt x="15" y="37"/>
                      <a:pt x="15" y="37"/>
                      <a:pt x="15" y="37"/>
                    </a:cubicBezTo>
                    <a:cubicBezTo>
                      <a:pt x="18" y="47"/>
                      <a:pt x="18" y="47"/>
                      <a:pt x="18" y="47"/>
                    </a:cubicBezTo>
                    <a:cubicBezTo>
                      <a:pt x="18" y="48"/>
                      <a:pt x="19" y="49"/>
                      <a:pt x="21" y="49"/>
                    </a:cubicBezTo>
                    <a:cubicBezTo>
                      <a:pt x="22" y="49"/>
                      <a:pt x="23" y="48"/>
                      <a:pt x="23" y="46"/>
                    </a:cubicBezTo>
                    <a:cubicBezTo>
                      <a:pt x="20" y="36"/>
                      <a:pt x="20" y="36"/>
                      <a:pt x="20" y="36"/>
                    </a:cubicBezTo>
                    <a:cubicBezTo>
                      <a:pt x="20" y="35"/>
                      <a:pt x="20" y="35"/>
                      <a:pt x="19" y="34"/>
                    </a:cubicBezTo>
                    <a:cubicBezTo>
                      <a:pt x="19" y="34"/>
                      <a:pt x="19" y="34"/>
                      <a:pt x="19" y="34"/>
                    </a:cubicBezTo>
                    <a:cubicBezTo>
                      <a:pt x="19" y="34"/>
                      <a:pt x="19" y="34"/>
                      <a:pt x="19" y="34"/>
                    </a:cubicBezTo>
                    <a:cubicBezTo>
                      <a:pt x="14" y="26"/>
                      <a:pt x="14" y="26"/>
                      <a:pt x="14" y="26"/>
                    </a:cubicBezTo>
                    <a:cubicBezTo>
                      <a:pt x="15" y="25"/>
                      <a:pt x="15" y="25"/>
                      <a:pt x="15" y="24"/>
                    </a:cubicBezTo>
                    <a:cubicBezTo>
                      <a:pt x="15" y="18"/>
                      <a:pt x="15" y="18"/>
                      <a:pt x="15" y="18"/>
                    </a:cubicBezTo>
                    <a:cubicBezTo>
                      <a:pt x="16" y="19"/>
                      <a:pt x="16" y="19"/>
                      <a:pt x="16" y="19"/>
                    </a:cubicBezTo>
                    <a:cubicBezTo>
                      <a:pt x="16" y="19"/>
                      <a:pt x="16" y="20"/>
                      <a:pt x="17" y="20"/>
                    </a:cubicBezTo>
                    <a:cubicBezTo>
                      <a:pt x="17" y="20"/>
                      <a:pt x="17" y="20"/>
                      <a:pt x="17" y="20"/>
                    </a:cubicBezTo>
                    <a:cubicBezTo>
                      <a:pt x="24" y="25"/>
                      <a:pt x="24" y="25"/>
                      <a:pt x="24" y="25"/>
                    </a:cubicBezTo>
                    <a:cubicBezTo>
                      <a:pt x="25" y="25"/>
                      <a:pt x="26" y="25"/>
                      <a:pt x="27" y="24"/>
                    </a:cubicBezTo>
                    <a:cubicBezTo>
                      <a:pt x="27" y="23"/>
                      <a:pt x="27" y="22"/>
                      <a:pt x="26" y="21"/>
                    </a:cubicBezTo>
                    <a:cubicBezTo>
                      <a:pt x="19" y="17"/>
                      <a:pt x="19" y="17"/>
                      <a:pt x="19" y="17"/>
                    </a:cubicBezTo>
                    <a:cubicBezTo>
                      <a:pt x="19" y="17"/>
                      <a:pt x="19" y="17"/>
                      <a:pt x="19" y="17"/>
                    </a:cubicBezTo>
                    <a:cubicBezTo>
                      <a:pt x="14" y="10"/>
                      <a:pt x="14" y="10"/>
                      <a:pt x="14" y="10"/>
                    </a:cubicBezTo>
                    <a:cubicBezTo>
                      <a:pt x="14" y="10"/>
                      <a:pt x="14" y="10"/>
                      <a:pt x="14" y="10"/>
                    </a:cubicBezTo>
                    <a:cubicBezTo>
                      <a:pt x="14" y="10"/>
                      <a:pt x="14" y="10"/>
                      <a:pt x="14" y="10"/>
                    </a:cubicBezTo>
                    <a:cubicBezTo>
                      <a:pt x="14" y="10"/>
                      <a:pt x="14" y="10"/>
                      <a:pt x="14" y="10"/>
                    </a:cubicBezTo>
                    <a:cubicBezTo>
                      <a:pt x="13" y="9"/>
                      <a:pt x="12" y="9"/>
                      <a:pt x="11" y="9"/>
                    </a:cubicBezTo>
                    <a:cubicBezTo>
                      <a:pt x="9" y="8"/>
                      <a:pt x="8" y="9"/>
                      <a:pt x="7" y="10"/>
                    </a:cubicBezTo>
                    <a:cubicBezTo>
                      <a:pt x="2" y="12"/>
                      <a:pt x="2" y="12"/>
                      <a:pt x="2" y="12"/>
                    </a:cubicBezTo>
                    <a:cubicBezTo>
                      <a:pt x="1" y="13"/>
                      <a:pt x="1" y="13"/>
                      <a:pt x="1" y="14"/>
                    </a:cubicBezTo>
                    <a:cubicBezTo>
                      <a:pt x="0" y="22"/>
                      <a:pt x="0" y="22"/>
                      <a:pt x="0" y="22"/>
                    </a:cubicBezTo>
                    <a:cubicBezTo>
                      <a:pt x="0" y="23"/>
                      <a:pt x="0" y="24"/>
                      <a:pt x="1" y="24"/>
                    </a:cubicBezTo>
                    <a:cubicBezTo>
                      <a:pt x="2" y="24"/>
                      <a:pt x="3" y="24"/>
                      <a:pt x="4" y="23"/>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55"/>
              <p:cNvSpPr>
                <a:spLocks/>
              </p:cNvSpPr>
              <p:nvPr/>
            </p:nvSpPr>
            <p:spPr bwMode="auto">
              <a:xfrm>
                <a:off x="3485" y="1926"/>
                <a:ext cx="47" cy="33"/>
              </a:xfrm>
              <a:custGeom>
                <a:avLst/>
                <a:gdLst>
                  <a:gd name="T0" fmla="*/ 12 w 20"/>
                  <a:gd name="T1" fmla="*/ 2 h 14"/>
                  <a:gd name="T2" fmla="*/ 19 w 20"/>
                  <a:gd name="T3" fmla="*/ 10 h 14"/>
                  <a:gd name="T4" fmla="*/ 17 w 20"/>
                  <a:gd name="T5" fmla="*/ 14 h 14"/>
                  <a:gd name="T6" fmla="*/ 3 w 20"/>
                  <a:gd name="T7" fmla="*/ 14 h 14"/>
                  <a:gd name="T8" fmla="*/ 1 w 20"/>
                  <a:gd name="T9" fmla="*/ 11 h 14"/>
                  <a:gd name="T10" fmla="*/ 8 w 20"/>
                  <a:gd name="T11" fmla="*/ 2 h 14"/>
                  <a:gd name="T12" fmla="*/ 12 w 20"/>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12" y="2"/>
                    </a:moveTo>
                    <a:cubicBezTo>
                      <a:pt x="19" y="10"/>
                      <a:pt x="19" y="10"/>
                      <a:pt x="19" y="10"/>
                    </a:cubicBezTo>
                    <a:cubicBezTo>
                      <a:pt x="20" y="12"/>
                      <a:pt x="19" y="14"/>
                      <a:pt x="17" y="14"/>
                    </a:cubicBezTo>
                    <a:cubicBezTo>
                      <a:pt x="3" y="14"/>
                      <a:pt x="3" y="14"/>
                      <a:pt x="3" y="14"/>
                    </a:cubicBezTo>
                    <a:cubicBezTo>
                      <a:pt x="1" y="14"/>
                      <a:pt x="0" y="13"/>
                      <a:pt x="1" y="11"/>
                    </a:cubicBezTo>
                    <a:cubicBezTo>
                      <a:pt x="8" y="2"/>
                      <a:pt x="8" y="2"/>
                      <a:pt x="8" y="2"/>
                    </a:cubicBezTo>
                    <a:cubicBezTo>
                      <a:pt x="9" y="0"/>
                      <a:pt x="11"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56"/>
              <p:cNvSpPr>
                <a:spLocks/>
              </p:cNvSpPr>
              <p:nvPr/>
            </p:nvSpPr>
            <p:spPr bwMode="auto">
              <a:xfrm>
                <a:off x="3485" y="1976"/>
                <a:ext cx="47" cy="33"/>
              </a:xfrm>
              <a:custGeom>
                <a:avLst/>
                <a:gdLst>
                  <a:gd name="T0" fmla="*/ 8 w 20"/>
                  <a:gd name="T1" fmla="*/ 12 h 14"/>
                  <a:gd name="T2" fmla="*/ 1 w 20"/>
                  <a:gd name="T3" fmla="*/ 3 h 14"/>
                  <a:gd name="T4" fmla="*/ 3 w 20"/>
                  <a:gd name="T5" fmla="*/ 0 h 14"/>
                  <a:gd name="T6" fmla="*/ 17 w 20"/>
                  <a:gd name="T7" fmla="*/ 0 h 14"/>
                  <a:gd name="T8" fmla="*/ 19 w 20"/>
                  <a:gd name="T9" fmla="*/ 3 h 14"/>
                  <a:gd name="T10" fmla="*/ 12 w 20"/>
                  <a:gd name="T11" fmla="*/ 12 h 14"/>
                  <a:gd name="T12" fmla="*/ 8 w 20"/>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8" y="12"/>
                    </a:moveTo>
                    <a:cubicBezTo>
                      <a:pt x="1" y="3"/>
                      <a:pt x="1" y="3"/>
                      <a:pt x="1" y="3"/>
                    </a:cubicBezTo>
                    <a:cubicBezTo>
                      <a:pt x="0" y="1"/>
                      <a:pt x="1" y="0"/>
                      <a:pt x="3" y="0"/>
                    </a:cubicBezTo>
                    <a:cubicBezTo>
                      <a:pt x="17" y="0"/>
                      <a:pt x="17" y="0"/>
                      <a:pt x="17" y="0"/>
                    </a:cubicBezTo>
                    <a:cubicBezTo>
                      <a:pt x="19" y="0"/>
                      <a:pt x="20" y="1"/>
                      <a:pt x="19" y="3"/>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57"/>
              <p:cNvSpPr>
                <a:spLocks/>
              </p:cNvSpPr>
              <p:nvPr/>
            </p:nvSpPr>
            <p:spPr bwMode="auto">
              <a:xfrm>
                <a:off x="3904" y="1907"/>
                <a:ext cx="43"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58"/>
              <p:cNvSpPr>
                <a:spLocks/>
              </p:cNvSpPr>
              <p:nvPr/>
            </p:nvSpPr>
            <p:spPr bwMode="auto">
              <a:xfrm>
                <a:off x="3530" y="1921"/>
                <a:ext cx="42"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59"/>
              <p:cNvSpPr>
                <a:spLocks/>
              </p:cNvSpPr>
              <p:nvPr/>
            </p:nvSpPr>
            <p:spPr bwMode="auto">
              <a:xfrm>
                <a:off x="4150" y="2690"/>
                <a:ext cx="43" cy="62"/>
              </a:xfrm>
              <a:custGeom>
                <a:avLst/>
                <a:gdLst>
                  <a:gd name="T0" fmla="*/ 16 w 18"/>
                  <a:gd name="T1" fmla="*/ 0 h 26"/>
                  <a:gd name="T2" fmla="*/ 2 w 18"/>
                  <a:gd name="T3" fmla="*/ 0 h 26"/>
                  <a:gd name="T4" fmla="*/ 0 w 18"/>
                  <a:gd name="T5" fmla="*/ 2 h 26"/>
                  <a:gd name="T6" fmla="*/ 0 w 18"/>
                  <a:gd name="T7" fmla="*/ 7 h 26"/>
                  <a:gd name="T8" fmla="*/ 2 w 18"/>
                  <a:gd name="T9" fmla="*/ 9 h 26"/>
                  <a:gd name="T10" fmla="*/ 7 w 18"/>
                  <a:gd name="T11" fmla="*/ 9 h 26"/>
                  <a:gd name="T12" fmla="*/ 7 w 18"/>
                  <a:gd name="T13" fmla="*/ 24 h 26"/>
                  <a:gd name="T14" fmla="*/ 8 w 18"/>
                  <a:gd name="T15" fmla="*/ 26 h 26"/>
                  <a:gd name="T16" fmla="*/ 9 w 18"/>
                  <a:gd name="T17" fmla="*/ 26 h 26"/>
                  <a:gd name="T18" fmla="*/ 11 w 18"/>
                  <a:gd name="T19" fmla="*/ 24 h 26"/>
                  <a:gd name="T20" fmla="*/ 11 w 18"/>
                  <a:gd name="T21" fmla="*/ 9 h 26"/>
                  <a:gd name="T22" fmla="*/ 16 w 18"/>
                  <a:gd name="T23" fmla="*/ 9 h 26"/>
                  <a:gd name="T24" fmla="*/ 18 w 18"/>
                  <a:gd name="T25" fmla="*/ 7 h 26"/>
                  <a:gd name="T26" fmla="*/ 18 w 18"/>
                  <a:gd name="T27" fmla="*/ 3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7"/>
                      <a:pt x="0" y="7"/>
                      <a:pt x="0" y="7"/>
                    </a:cubicBezTo>
                    <a:cubicBezTo>
                      <a:pt x="0" y="8"/>
                      <a:pt x="1" y="9"/>
                      <a:pt x="2" y="9"/>
                    </a:cubicBezTo>
                    <a:cubicBezTo>
                      <a:pt x="7" y="9"/>
                      <a:pt x="7" y="9"/>
                      <a:pt x="7" y="9"/>
                    </a:cubicBezTo>
                    <a:cubicBezTo>
                      <a:pt x="7" y="24"/>
                      <a:pt x="7" y="24"/>
                      <a:pt x="7" y="24"/>
                    </a:cubicBezTo>
                    <a:cubicBezTo>
                      <a:pt x="7" y="25"/>
                      <a:pt x="8" y="26"/>
                      <a:pt x="8"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7"/>
                    </a:cubicBezTo>
                    <a:cubicBezTo>
                      <a:pt x="18" y="3"/>
                      <a:pt x="18" y="3"/>
                      <a:pt x="18" y="3"/>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60"/>
              <p:cNvSpPr>
                <a:spLocks noEditPoints="1"/>
              </p:cNvSpPr>
              <p:nvPr/>
            </p:nvSpPr>
            <p:spPr bwMode="auto">
              <a:xfrm>
                <a:off x="3769" y="1879"/>
                <a:ext cx="135" cy="130"/>
              </a:xfrm>
              <a:custGeom>
                <a:avLst/>
                <a:gdLst>
                  <a:gd name="T0" fmla="*/ 54 w 57"/>
                  <a:gd name="T1" fmla="*/ 22 h 55"/>
                  <a:gd name="T2" fmla="*/ 53 w 57"/>
                  <a:gd name="T3" fmla="*/ 21 h 55"/>
                  <a:gd name="T4" fmla="*/ 53 w 57"/>
                  <a:gd name="T5" fmla="*/ 4 h 55"/>
                  <a:gd name="T6" fmla="*/ 50 w 57"/>
                  <a:gd name="T7" fmla="*/ 1 h 55"/>
                  <a:gd name="T8" fmla="*/ 41 w 57"/>
                  <a:gd name="T9" fmla="*/ 1 h 55"/>
                  <a:gd name="T10" fmla="*/ 38 w 57"/>
                  <a:gd name="T11" fmla="*/ 4 h 55"/>
                  <a:gd name="T12" fmla="*/ 38 w 57"/>
                  <a:gd name="T13" fmla="*/ 7 h 55"/>
                  <a:gd name="T14" fmla="*/ 34 w 57"/>
                  <a:gd name="T15" fmla="*/ 3 h 55"/>
                  <a:gd name="T16" fmla="*/ 23 w 57"/>
                  <a:gd name="T17" fmla="*/ 3 h 55"/>
                  <a:gd name="T18" fmla="*/ 3 w 57"/>
                  <a:gd name="T19" fmla="*/ 22 h 55"/>
                  <a:gd name="T20" fmla="*/ 5 w 57"/>
                  <a:gd name="T21" fmla="*/ 27 h 55"/>
                  <a:gd name="T22" fmla="*/ 5 w 57"/>
                  <a:gd name="T23" fmla="*/ 52 h 55"/>
                  <a:gd name="T24" fmla="*/ 7 w 57"/>
                  <a:gd name="T25" fmla="*/ 55 h 55"/>
                  <a:gd name="T26" fmla="*/ 50 w 57"/>
                  <a:gd name="T27" fmla="*/ 55 h 55"/>
                  <a:gd name="T28" fmla="*/ 53 w 57"/>
                  <a:gd name="T29" fmla="*/ 52 h 55"/>
                  <a:gd name="T30" fmla="*/ 53 w 57"/>
                  <a:gd name="T31" fmla="*/ 27 h 55"/>
                  <a:gd name="T32" fmla="*/ 54 w 57"/>
                  <a:gd name="T33" fmla="*/ 22 h 55"/>
                  <a:gd name="T34" fmla="*/ 25 w 57"/>
                  <a:gd name="T35" fmla="*/ 50 h 55"/>
                  <a:gd name="T36" fmla="*/ 10 w 57"/>
                  <a:gd name="T37" fmla="*/ 50 h 55"/>
                  <a:gd name="T38" fmla="*/ 10 w 57"/>
                  <a:gd name="T39" fmla="*/ 34 h 55"/>
                  <a:gd name="T40" fmla="*/ 13 w 57"/>
                  <a:gd name="T41" fmla="*/ 31 h 55"/>
                  <a:gd name="T42" fmla="*/ 22 w 57"/>
                  <a:gd name="T43" fmla="*/ 31 h 55"/>
                  <a:gd name="T44" fmla="*/ 25 w 57"/>
                  <a:gd name="T45" fmla="*/ 34 h 55"/>
                  <a:gd name="T46" fmla="*/ 25 w 57"/>
                  <a:gd name="T47" fmla="*/ 50 h 55"/>
                  <a:gd name="T48" fmla="*/ 38 w 57"/>
                  <a:gd name="T49" fmla="*/ 45 h 55"/>
                  <a:gd name="T50" fmla="*/ 35 w 57"/>
                  <a:gd name="T51" fmla="*/ 45 h 55"/>
                  <a:gd name="T52" fmla="*/ 32 w 57"/>
                  <a:gd name="T53" fmla="*/ 42 h 55"/>
                  <a:gd name="T54" fmla="*/ 32 w 57"/>
                  <a:gd name="T55" fmla="*/ 40 h 55"/>
                  <a:gd name="T56" fmla="*/ 38 w 57"/>
                  <a:gd name="T57" fmla="*/ 40 h 55"/>
                  <a:gd name="T58" fmla="*/ 38 w 57"/>
                  <a:gd name="T59" fmla="*/ 45 h 55"/>
                  <a:gd name="T60" fmla="*/ 38 w 57"/>
                  <a:gd name="T61" fmla="*/ 37 h 55"/>
                  <a:gd name="T62" fmla="*/ 32 w 57"/>
                  <a:gd name="T63" fmla="*/ 37 h 55"/>
                  <a:gd name="T64" fmla="*/ 32 w 57"/>
                  <a:gd name="T65" fmla="*/ 34 h 55"/>
                  <a:gd name="T66" fmla="*/ 35 w 57"/>
                  <a:gd name="T67" fmla="*/ 31 h 55"/>
                  <a:gd name="T68" fmla="*/ 38 w 57"/>
                  <a:gd name="T69" fmla="*/ 31 h 55"/>
                  <a:gd name="T70" fmla="*/ 38 w 57"/>
                  <a:gd name="T71" fmla="*/ 37 h 55"/>
                  <a:gd name="T72" fmla="*/ 47 w 57"/>
                  <a:gd name="T73" fmla="*/ 42 h 55"/>
                  <a:gd name="T74" fmla="*/ 44 w 57"/>
                  <a:gd name="T75" fmla="*/ 45 h 55"/>
                  <a:gd name="T76" fmla="*/ 41 w 57"/>
                  <a:gd name="T77" fmla="*/ 45 h 55"/>
                  <a:gd name="T78" fmla="*/ 41 w 57"/>
                  <a:gd name="T79" fmla="*/ 40 h 55"/>
                  <a:gd name="T80" fmla="*/ 47 w 57"/>
                  <a:gd name="T81" fmla="*/ 40 h 55"/>
                  <a:gd name="T82" fmla="*/ 47 w 57"/>
                  <a:gd name="T83" fmla="*/ 42 h 55"/>
                  <a:gd name="T84" fmla="*/ 47 w 57"/>
                  <a:gd name="T85" fmla="*/ 37 h 55"/>
                  <a:gd name="T86" fmla="*/ 41 w 57"/>
                  <a:gd name="T87" fmla="*/ 37 h 55"/>
                  <a:gd name="T88" fmla="*/ 41 w 57"/>
                  <a:gd name="T89" fmla="*/ 31 h 55"/>
                  <a:gd name="T90" fmla="*/ 44 w 57"/>
                  <a:gd name="T91" fmla="*/ 31 h 55"/>
                  <a:gd name="T92" fmla="*/ 47 w 57"/>
                  <a:gd name="T93" fmla="*/ 34 h 55"/>
                  <a:gd name="T94" fmla="*/ 47 w 57"/>
                  <a:gd name="T9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 h="55">
                    <a:moveTo>
                      <a:pt x="54" y="22"/>
                    </a:moveTo>
                    <a:cubicBezTo>
                      <a:pt x="53" y="21"/>
                      <a:pt x="53" y="21"/>
                      <a:pt x="53" y="21"/>
                    </a:cubicBezTo>
                    <a:cubicBezTo>
                      <a:pt x="53" y="4"/>
                      <a:pt x="53" y="4"/>
                      <a:pt x="53" y="4"/>
                    </a:cubicBezTo>
                    <a:cubicBezTo>
                      <a:pt x="53" y="2"/>
                      <a:pt x="51" y="1"/>
                      <a:pt x="50" y="1"/>
                    </a:cubicBezTo>
                    <a:cubicBezTo>
                      <a:pt x="41" y="1"/>
                      <a:pt x="41" y="1"/>
                      <a:pt x="41" y="1"/>
                    </a:cubicBezTo>
                    <a:cubicBezTo>
                      <a:pt x="39" y="1"/>
                      <a:pt x="38" y="2"/>
                      <a:pt x="38" y="4"/>
                    </a:cubicBezTo>
                    <a:cubicBezTo>
                      <a:pt x="38" y="7"/>
                      <a:pt x="38" y="7"/>
                      <a:pt x="38" y="7"/>
                    </a:cubicBezTo>
                    <a:cubicBezTo>
                      <a:pt x="34" y="3"/>
                      <a:pt x="34" y="3"/>
                      <a:pt x="34" y="3"/>
                    </a:cubicBezTo>
                    <a:cubicBezTo>
                      <a:pt x="31" y="0"/>
                      <a:pt x="26" y="0"/>
                      <a:pt x="23" y="3"/>
                    </a:cubicBezTo>
                    <a:cubicBezTo>
                      <a:pt x="3" y="22"/>
                      <a:pt x="3" y="22"/>
                      <a:pt x="3" y="22"/>
                    </a:cubicBezTo>
                    <a:cubicBezTo>
                      <a:pt x="0" y="25"/>
                      <a:pt x="1" y="27"/>
                      <a:pt x="5" y="27"/>
                    </a:cubicBezTo>
                    <a:cubicBezTo>
                      <a:pt x="5" y="52"/>
                      <a:pt x="5" y="52"/>
                      <a:pt x="5" y="52"/>
                    </a:cubicBezTo>
                    <a:cubicBezTo>
                      <a:pt x="5" y="53"/>
                      <a:pt x="6" y="55"/>
                      <a:pt x="7" y="55"/>
                    </a:cubicBezTo>
                    <a:cubicBezTo>
                      <a:pt x="50" y="55"/>
                      <a:pt x="50" y="55"/>
                      <a:pt x="50" y="55"/>
                    </a:cubicBezTo>
                    <a:cubicBezTo>
                      <a:pt x="52" y="55"/>
                      <a:pt x="53" y="53"/>
                      <a:pt x="53" y="52"/>
                    </a:cubicBezTo>
                    <a:cubicBezTo>
                      <a:pt x="53" y="27"/>
                      <a:pt x="53" y="27"/>
                      <a:pt x="53" y="27"/>
                    </a:cubicBezTo>
                    <a:cubicBezTo>
                      <a:pt x="56" y="27"/>
                      <a:pt x="57" y="25"/>
                      <a:pt x="54" y="22"/>
                    </a:cubicBezTo>
                    <a:close/>
                    <a:moveTo>
                      <a:pt x="25" y="50"/>
                    </a:moveTo>
                    <a:cubicBezTo>
                      <a:pt x="10" y="50"/>
                      <a:pt x="10" y="50"/>
                      <a:pt x="10" y="50"/>
                    </a:cubicBezTo>
                    <a:cubicBezTo>
                      <a:pt x="10" y="34"/>
                      <a:pt x="10" y="34"/>
                      <a:pt x="10" y="34"/>
                    </a:cubicBezTo>
                    <a:cubicBezTo>
                      <a:pt x="10" y="33"/>
                      <a:pt x="12" y="31"/>
                      <a:pt x="13" y="31"/>
                    </a:cubicBezTo>
                    <a:cubicBezTo>
                      <a:pt x="22" y="31"/>
                      <a:pt x="22" y="31"/>
                      <a:pt x="22" y="31"/>
                    </a:cubicBezTo>
                    <a:cubicBezTo>
                      <a:pt x="23" y="31"/>
                      <a:pt x="25" y="33"/>
                      <a:pt x="25" y="34"/>
                    </a:cubicBezTo>
                    <a:lnTo>
                      <a:pt x="25" y="50"/>
                    </a:lnTo>
                    <a:close/>
                    <a:moveTo>
                      <a:pt x="38" y="45"/>
                    </a:moveTo>
                    <a:cubicBezTo>
                      <a:pt x="35" y="45"/>
                      <a:pt x="35" y="45"/>
                      <a:pt x="35" y="45"/>
                    </a:cubicBezTo>
                    <a:cubicBezTo>
                      <a:pt x="33" y="45"/>
                      <a:pt x="32" y="44"/>
                      <a:pt x="32" y="42"/>
                    </a:cubicBezTo>
                    <a:cubicBezTo>
                      <a:pt x="32" y="40"/>
                      <a:pt x="32" y="40"/>
                      <a:pt x="32" y="40"/>
                    </a:cubicBezTo>
                    <a:cubicBezTo>
                      <a:pt x="38" y="40"/>
                      <a:pt x="38" y="40"/>
                      <a:pt x="38" y="40"/>
                    </a:cubicBezTo>
                    <a:lnTo>
                      <a:pt x="38" y="45"/>
                    </a:lnTo>
                    <a:close/>
                    <a:moveTo>
                      <a:pt x="38" y="37"/>
                    </a:moveTo>
                    <a:cubicBezTo>
                      <a:pt x="32" y="37"/>
                      <a:pt x="32" y="37"/>
                      <a:pt x="32" y="37"/>
                    </a:cubicBezTo>
                    <a:cubicBezTo>
                      <a:pt x="32" y="34"/>
                      <a:pt x="32" y="34"/>
                      <a:pt x="32" y="34"/>
                    </a:cubicBezTo>
                    <a:cubicBezTo>
                      <a:pt x="32" y="33"/>
                      <a:pt x="33" y="31"/>
                      <a:pt x="35" y="31"/>
                    </a:cubicBezTo>
                    <a:cubicBezTo>
                      <a:pt x="38" y="31"/>
                      <a:pt x="38" y="31"/>
                      <a:pt x="38" y="31"/>
                    </a:cubicBezTo>
                    <a:lnTo>
                      <a:pt x="38" y="37"/>
                    </a:lnTo>
                    <a:close/>
                    <a:moveTo>
                      <a:pt x="47" y="42"/>
                    </a:moveTo>
                    <a:cubicBezTo>
                      <a:pt x="47" y="44"/>
                      <a:pt x="45" y="45"/>
                      <a:pt x="44" y="45"/>
                    </a:cubicBezTo>
                    <a:cubicBezTo>
                      <a:pt x="41" y="45"/>
                      <a:pt x="41" y="45"/>
                      <a:pt x="41" y="45"/>
                    </a:cubicBezTo>
                    <a:cubicBezTo>
                      <a:pt x="41" y="40"/>
                      <a:pt x="41" y="40"/>
                      <a:pt x="41" y="40"/>
                    </a:cubicBezTo>
                    <a:cubicBezTo>
                      <a:pt x="47" y="40"/>
                      <a:pt x="47" y="40"/>
                      <a:pt x="47" y="40"/>
                    </a:cubicBezTo>
                    <a:lnTo>
                      <a:pt x="47" y="42"/>
                    </a:lnTo>
                    <a:close/>
                    <a:moveTo>
                      <a:pt x="47" y="37"/>
                    </a:moveTo>
                    <a:cubicBezTo>
                      <a:pt x="41" y="37"/>
                      <a:pt x="41" y="37"/>
                      <a:pt x="41" y="37"/>
                    </a:cubicBezTo>
                    <a:cubicBezTo>
                      <a:pt x="41" y="31"/>
                      <a:pt x="41" y="31"/>
                      <a:pt x="41" y="31"/>
                    </a:cubicBezTo>
                    <a:cubicBezTo>
                      <a:pt x="44" y="31"/>
                      <a:pt x="44" y="31"/>
                      <a:pt x="44" y="31"/>
                    </a:cubicBezTo>
                    <a:cubicBezTo>
                      <a:pt x="45" y="31"/>
                      <a:pt x="47" y="33"/>
                      <a:pt x="47" y="34"/>
                    </a:cubicBezTo>
                    <a:lnTo>
                      <a:pt x="4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61"/>
              <p:cNvSpPr>
                <a:spLocks noEditPoints="1"/>
              </p:cNvSpPr>
              <p:nvPr/>
            </p:nvSpPr>
            <p:spPr bwMode="auto">
              <a:xfrm>
                <a:off x="3909" y="1808"/>
                <a:ext cx="16" cy="35"/>
              </a:xfrm>
              <a:custGeom>
                <a:avLst/>
                <a:gdLst>
                  <a:gd name="T0" fmla="*/ 0 w 7"/>
                  <a:gd name="T1" fmla="*/ 6 h 15"/>
                  <a:gd name="T2" fmla="*/ 1 w 7"/>
                  <a:gd name="T3" fmla="*/ 7 h 15"/>
                  <a:gd name="T4" fmla="*/ 2 w 7"/>
                  <a:gd name="T5" fmla="*/ 7 h 15"/>
                  <a:gd name="T6" fmla="*/ 2 w 7"/>
                  <a:gd name="T7" fmla="*/ 7 h 15"/>
                  <a:gd name="T8" fmla="*/ 2 w 7"/>
                  <a:gd name="T9" fmla="*/ 11 h 15"/>
                  <a:gd name="T10" fmla="*/ 1 w 7"/>
                  <a:gd name="T11" fmla="*/ 11 h 15"/>
                  <a:gd name="T12" fmla="*/ 0 w 7"/>
                  <a:gd name="T13" fmla="*/ 10 h 15"/>
                  <a:gd name="T14" fmla="*/ 0 w 7"/>
                  <a:gd name="T15" fmla="*/ 11 h 15"/>
                  <a:gd name="T16" fmla="*/ 0 w 7"/>
                  <a:gd name="T17" fmla="*/ 11 h 15"/>
                  <a:gd name="T18" fmla="*/ 0 w 7"/>
                  <a:gd name="T19" fmla="*/ 12 h 15"/>
                  <a:gd name="T20" fmla="*/ 0 w 7"/>
                  <a:gd name="T21" fmla="*/ 12 h 15"/>
                  <a:gd name="T22" fmla="*/ 1 w 7"/>
                  <a:gd name="T23" fmla="*/ 13 h 15"/>
                  <a:gd name="T24" fmla="*/ 2 w 7"/>
                  <a:gd name="T25" fmla="*/ 13 h 15"/>
                  <a:gd name="T26" fmla="*/ 2 w 7"/>
                  <a:gd name="T27" fmla="*/ 14 h 15"/>
                  <a:gd name="T28" fmla="*/ 3 w 7"/>
                  <a:gd name="T29" fmla="*/ 15 h 15"/>
                  <a:gd name="T30" fmla="*/ 3 w 7"/>
                  <a:gd name="T31" fmla="*/ 14 h 15"/>
                  <a:gd name="T32" fmla="*/ 3 w 7"/>
                  <a:gd name="T33" fmla="*/ 13 h 15"/>
                  <a:gd name="T34" fmla="*/ 4 w 7"/>
                  <a:gd name="T35" fmla="*/ 13 h 15"/>
                  <a:gd name="T36" fmla="*/ 4 w 7"/>
                  <a:gd name="T37" fmla="*/ 14 h 15"/>
                  <a:gd name="T38" fmla="*/ 5 w 7"/>
                  <a:gd name="T39" fmla="*/ 15 h 15"/>
                  <a:gd name="T40" fmla="*/ 5 w 7"/>
                  <a:gd name="T41" fmla="*/ 14 h 15"/>
                  <a:gd name="T42" fmla="*/ 5 w 7"/>
                  <a:gd name="T43" fmla="*/ 12 h 15"/>
                  <a:gd name="T44" fmla="*/ 6 w 7"/>
                  <a:gd name="T45" fmla="*/ 12 h 15"/>
                  <a:gd name="T46" fmla="*/ 7 w 7"/>
                  <a:gd name="T47" fmla="*/ 11 h 15"/>
                  <a:gd name="T48" fmla="*/ 7 w 7"/>
                  <a:gd name="T49" fmla="*/ 10 h 15"/>
                  <a:gd name="T50" fmla="*/ 6 w 7"/>
                  <a:gd name="T51" fmla="*/ 8 h 15"/>
                  <a:gd name="T52" fmla="*/ 5 w 7"/>
                  <a:gd name="T53" fmla="*/ 7 h 15"/>
                  <a:gd name="T54" fmla="*/ 5 w 7"/>
                  <a:gd name="T55" fmla="*/ 3 h 15"/>
                  <a:gd name="T56" fmla="*/ 5 w 7"/>
                  <a:gd name="T57" fmla="*/ 3 h 15"/>
                  <a:gd name="T58" fmla="*/ 6 w 7"/>
                  <a:gd name="T59" fmla="*/ 4 h 15"/>
                  <a:gd name="T60" fmla="*/ 6 w 7"/>
                  <a:gd name="T61" fmla="*/ 3 h 15"/>
                  <a:gd name="T62" fmla="*/ 7 w 7"/>
                  <a:gd name="T63" fmla="*/ 3 h 15"/>
                  <a:gd name="T64" fmla="*/ 7 w 7"/>
                  <a:gd name="T65" fmla="*/ 2 h 15"/>
                  <a:gd name="T66" fmla="*/ 7 w 7"/>
                  <a:gd name="T67" fmla="*/ 2 h 15"/>
                  <a:gd name="T68" fmla="*/ 6 w 7"/>
                  <a:gd name="T69" fmla="*/ 2 h 15"/>
                  <a:gd name="T70" fmla="*/ 6 w 7"/>
                  <a:gd name="T71" fmla="*/ 2 h 15"/>
                  <a:gd name="T72" fmla="*/ 5 w 7"/>
                  <a:gd name="T73" fmla="*/ 2 h 15"/>
                  <a:gd name="T74" fmla="*/ 5 w 7"/>
                  <a:gd name="T75" fmla="*/ 0 h 15"/>
                  <a:gd name="T76" fmla="*/ 5 w 7"/>
                  <a:gd name="T77" fmla="*/ 0 h 15"/>
                  <a:gd name="T78" fmla="*/ 4 w 7"/>
                  <a:gd name="T79" fmla="*/ 0 h 15"/>
                  <a:gd name="T80" fmla="*/ 4 w 7"/>
                  <a:gd name="T81" fmla="*/ 2 h 15"/>
                  <a:gd name="T82" fmla="*/ 4 w 7"/>
                  <a:gd name="T83" fmla="*/ 2 h 15"/>
                  <a:gd name="T84" fmla="*/ 3 w 7"/>
                  <a:gd name="T85" fmla="*/ 2 h 15"/>
                  <a:gd name="T86" fmla="*/ 3 w 7"/>
                  <a:gd name="T87" fmla="*/ 0 h 15"/>
                  <a:gd name="T88" fmla="*/ 3 w 7"/>
                  <a:gd name="T89" fmla="*/ 0 h 15"/>
                  <a:gd name="T90" fmla="*/ 2 w 7"/>
                  <a:gd name="T91" fmla="*/ 0 h 15"/>
                  <a:gd name="T92" fmla="*/ 2 w 7"/>
                  <a:gd name="T93" fmla="*/ 2 h 15"/>
                  <a:gd name="T94" fmla="*/ 1 w 7"/>
                  <a:gd name="T95" fmla="*/ 2 h 15"/>
                  <a:gd name="T96" fmla="*/ 0 w 7"/>
                  <a:gd name="T97" fmla="*/ 3 h 15"/>
                  <a:gd name="T98" fmla="*/ 0 w 7"/>
                  <a:gd name="T99" fmla="*/ 5 h 15"/>
                  <a:gd name="T100" fmla="*/ 0 w 7"/>
                  <a:gd name="T101" fmla="*/ 6 h 15"/>
                  <a:gd name="T102" fmla="*/ 4 w 7"/>
                  <a:gd name="T103" fmla="*/ 8 h 15"/>
                  <a:gd name="T104" fmla="*/ 4 w 7"/>
                  <a:gd name="T105" fmla="*/ 11 h 15"/>
                  <a:gd name="T106" fmla="*/ 3 w 7"/>
                  <a:gd name="T107" fmla="*/ 11 h 15"/>
                  <a:gd name="T108" fmla="*/ 3 w 7"/>
                  <a:gd name="T109" fmla="*/ 8 h 15"/>
                  <a:gd name="T110" fmla="*/ 4 w 7"/>
                  <a:gd name="T111" fmla="*/ 8 h 15"/>
                  <a:gd name="T112" fmla="*/ 4 w 7"/>
                  <a:gd name="T113" fmla="*/ 3 h 15"/>
                  <a:gd name="T114" fmla="*/ 4 w 7"/>
                  <a:gd name="T115" fmla="*/ 6 h 15"/>
                  <a:gd name="T116" fmla="*/ 3 w 7"/>
                  <a:gd name="T117" fmla="*/ 6 h 15"/>
                  <a:gd name="T118" fmla="*/ 3 w 7"/>
                  <a:gd name="T119" fmla="*/ 3 h 15"/>
                  <a:gd name="T120" fmla="*/ 4 w 7"/>
                  <a:gd name="T121"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5">
                    <a:moveTo>
                      <a:pt x="0" y="6"/>
                    </a:moveTo>
                    <a:cubicBezTo>
                      <a:pt x="0" y="6"/>
                      <a:pt x="1" y="6"/>
                      <a:pt x="1" y="7"/>
                    </a:cubicBezTo>
                    <a:cubicBezTo>
                      <a:pt x="1" y="7"/>
                      <a:pt x="2" y="7"/>
                      <a:pt x="2" y="7"/>
                    </a:cubicBezTo>
                    <a:cubicBezTo>
                      <a:pt x="2" y="7"/>
                      <a:pt x="2" y="7"/>
                      <a:pt x="2" y="7"/>
                    </a:cubicBezTo>
                    <a:cubicBezTo>
                      <a:pt x="2" y="11"/>
                      <a:pt x="2" y="11"/>
                      <a:pt x="2" y="11"/>
                    </a:cubicBezTo>
                    <a:cubicBezTo>
                      <a:pt x="2" y="11"/>
                      <a:pt x="2" y="11"/>
                      <a:pt x="1" y="11"/>
                    </a:cubicBezTo>
                    <a:cubicBezTo>
                      <a:pt x="1" y="11"/>
                      <a:pt x="0" y="11"/>
                      <a:pt x="0" y="10"/>
                    </a:cubicBezTo>
                    <a:cubicBezTo>
                      <a:pt x="0" y="10"/>
                      <a:pt x="0" y="10"/>
                      <a:pt x="0" y="11"/>
                    </a:cubicBezTo>
                    <a:cubicBezTo>
                      <a:pt x="0" y="11"/>
                      <a:pt x="0" y="11"/>
                      <a:pt x="0" y="11"/>
                    </a:cubicBezTo>
                    <a:cubicBezTo>
                      <a:pt x="0" y="11"/>
                      <a:pt x="0" y="12"/>
                      <a:pt x="0" y="12"/>
                    </a:cubicBezTo>
                    <a:cubicBezTo>
                      <a:pt x="0" y="12"/>
                      <a:pt x="0" y="12"/>
                      <a:pt x="0" y="12"/>
                    </a:cubicBezTo>
                    <a:cubicBezTo>
                      <a:pt x="0" y="12"/>
                      <a:pt x="0" y="12"/>
                      <a:pt x="1" y="13"/>
                    </a:cubicBezTo>
                    <a:cubicBezTo>
                      <a:pt x="1" y="13"/>
                      <a:pt x="2" y="13"/>
                      <a:pt x="2" y="13"/>
                    </a:cubicBezTo>
                    <a:cubicBezTo>
                      <a:pt x="2" y="14"/>
                      <a:pt x="2" y="14"/>
                      <a:pt x="2" y="14"/>
                    </a:cubicBezTo>
                    <a:cubicBezTo>
                      <a:pt x="2" y="15"/>
                      <a:pt x="2" y="15"/>
                      <a:pt x="3" y="15"/>
                    </a:cubicBezTo>
                    <a:cubicBezTo>
                      <a:pt x="3" y="15"/>
                      <a:pt x="3" y="15"/>
                      <a:pt x="3" y="14"/>
                    </a:cubicBezTo>
                    <a:cubicBezTo>
                      <a:pt x="3" y="13"/>
                      <a:pt x="3" y="13"/>
                      <a:pt x="3" y="13"/>
                    </a:cubicBezTo>
                    <a:cubicBezTo>
                      <a:pt x="3" y="13"/>
                      <a:pt x="4" y="13"/>
                      <a:pt x="4" y="13"/>
                    </a:cubicBezTo>
                    <a:cubicBezTo>
                      <a:pt x="4" y="14"/>
                      <a:pt x="4" y="14"/>
                      <a:pt x="4" y="14"/>
                    </a:cubicBezTo>
                    <a:cubicBezTo>
                      <a:pt x="4" y="15"/>
                      <a:pt x="4" y="15"/>
                      <a:pt x="5" y="15"/>
                    </a:cubicBezTo>
                    <a:cubicBezTo>
                      <a:pt x="5" y="15"/>
                      <a:pt x="5" y="15"/>
                      <a:pt x="5" y="14"/>
                    </a:cubicBezTo>
                    <a:cubicBezTo>
                      <a:pt x="5" y="12"/>
                      <a:pt x="5" y="12"/>
                      <a:pt x="5" y="12"/>
                    </a:cubicBezTo>
                    <a:cubicBezTo>
                      <a:pt x="5" y="12"/>
                      <a:pt x="6" y="12"/>
                      <a:pt x="6" y="12"/>
                    </a:cubicBezTo>
                    <a:cubicBezTo>
                      <a:pt x="6" y="12"/>
                      <a:pt x="7" y="12"/>
                      <a:pt x="7" y="11"/>
                    </a:cubicBezTo>
                    <a:cubicBezTo>
                      <a:pt x="7" y="11"/>
                      <a:pt x="7" y="10"/>
                      <a:pt x="7" y="10"/>
                    </a:cubicBezTo>
                    <a:cubicBezTo>
                      <a:pt x="7" y="9"/>
                      <a:pt x="7" y="8"/>
                      <a:pt x="6" y="8"/>
                    </a:cubicBezTo>
                    <a:cubicBezTo>
                      <a:pt x="6" y="7"/>
                      <a:pt x="6" y="7"/>
                      <a:pt x="5" y="7"/>
                    </a:cubicBezTo>
                    <a:cubicBezTo>
                      <a:pt x="5" y="3"/>
                      <a:pt x="5" y="3"/>
                      <a:pt x="5" y="3"/>
                    </a:cubicBezTo>
                    <a:cubicBezTo>
                      <a:pt x="5" y="3"/>
                      <a:pt x="5" y="3"/>
                      <a:pt x="5" y="3"/>
                    </a:cubicBezTo>
                    <a:cubicBezTo>
                      <a:pt x="6" y="3"/>
                      <a:pt x="6" y="4"/>
                      <a:pt x="6" y="4"/>
                    </a:cubicBezTo>
                    <a:cubicBezTo>
                      <a:pt x="6" y="4"/>
                      <a:pt x="6" y="4"/>
                      <a:pt x="6" y="3"/>
                    </a:cubicBezTo>
                    <a:cubicBezTo>
                      <a:pt x="6" y="3"/>
                      <a:pt x="7" y="3"/>
                      <a:pt x="7" y="3"/>
                    </a:cubicBezTo>
                    <a:cubicBezTo>
                      <a:pt x="7" y="3"/>
                      <a:pt x="7" y="2"/>
                      <a:pt x="7" y="2"/>
                    </a:cubicBezTo>
                    <a:cubicBezTo>
                      <a:pt x="7" y="2"/>
                      <a:pt x="7" y="2"/>
                      <a:pt x="7" y="2"/>
                    </a:cubicBezTo>
                    <a:cubicBezTo>
                      <a:pt x="6" y="2"/>
                      <a:pt x="6" y="2"/>
                      <a:pt x="6" y="2"/>
                    </a:cubicBezTo>
                    <a:cubicBezTo>
                      <a:pt x="6" y="2"/>
                      <a:pt x="6" y="2"/>
                      <a:pt x="6" y="2"/>
                    </a:cubicBezTo>
                    <a:cubicBezTo>
                      <a:pt x="6" y="2"/>
                      <a:pt x="5" y="2"/>
                      <a:pt x="5" y="2"/>
                    </a:cubicBezTo>
                    <a:cubicBezTo>
                      <a:pt x="5" y="0"/>
                      <a:pt x="5" y="0"/>
                      <a:pt x="5" y="0"/>
                    </a:cubicBezTo>
                    <a:cubicBezTo>
                      <a:pt x="5" y="0"/>
                      <a:pt x="5" y="0"/>
                      <a:pt x="5" y="0"/>
                    </a:cubicBezTo>
                    <a:cubicBezTo>
                      <a:pt x="4" y="0"/>
                      <a:pt x="4" y="0"/>
                      <a:pt x="4" y="0"/>
                    </a:cubicBezTo>
                    <a:cubicBezTo>
                      <a:pt x="4" y="2"/>
                      <a:pt x="4" y="2"/>
                      <a:pt x="4" y="2"/>
                    </a:cubicBezTo>
                    <a:cubicBezTo>
                      <a:pt x="4" y="2"/>
                      <a:pt x="4" y="2"/>
                      <a:pt x="4" y="2"/>
                    </a:cubicBezTo>
                    <a:cubicBezTo>
                      <a:pt x="4" y="2"/>
                      <a:pt x="3" y="2"/>
                      <a:pt x="3" y="2"/>
                    </a:cubicBezTo>
                    <a:cubicBezTo>
                      <a:pt x="3" y="0"/>
                      <a:pt x="3" y="0"/>
                      <a:pt x="3" y="0"/>
                    </a:cubicBezTo>
                    <a:cubicBezTo>
                      <a:pt x="3" y="0"/>
                      <a:pt x="3" y="0"/>
                      <a:pt x="3" y="0"/>
                    </a:cubicBezTo>
                    <a:cubicBezTo>
                      <a:pt x="2" y="0"/>
                      <a:pt x="2" y="0"/>
                      <a:pt x="2" y="0"/>
                    </a:cubicBezTo>
                    <a:cubicBezTo>
                      <a:pt x="2" y="2"/>
                      <a:pt x="2" y="2"/>
                      <a:pt x="2" y="2"/>
                    </a:cubicBezTo>
                    <a:cubicBezTo>
                      <a:pt x="2" y="2"/>
                      <a:pt x="1" y="2"/>
                      <a:pt x="1" y="2"/>
                    </a:cubicBezTo>
                    <a:cubicBezTo>
                      <a:pt x="1" y="3"/>
                      <a:pt x="0" y="3"/>
                      <a:pt x="0" y="3"/>
                    </a:cubicBezTo>
                    <a:cubicBezTo>
                      <a:pt x="0" y="4"/>
                      <a:pt x="0" y="4"/>
                      <a:pt x="0" y="5"/>
                    </a:cubicBezTo>
                    <a:cubicBezTo>
                      <a:pt x="0" y="5"/>
                      <a:pt x="0" y="5"/>
                      <a:pt x="0" y="6"/>
                    </a:cubicBezTo>
                    <a:close/>
                    <a:moveTo>
                      <a:pt x="4" y="8"/>
                    </a:moveTo>
                    <a:cubicBezTo>
                      <a:pt x="4" y="11"/>
                      <a:pt x="4" y="11"/>
                      <a:pt x="4" y="11"/>
                    </a:cubicBezTo>
                    <a:cubicBezTo>
                      <a:pt x="4" y="11"/>
                      <a:pt x="3" y="11"/>
                      <a:pt x="3" y="11"/>
                    </a:cubicBezTo>
                    <a:cubicBezTo>
                      <a:pt x="3" y="8"/>
                      <a:pt x="3" y="8"/>
                      <a:pt x="3" y="8"/>
                    </a:cubicBezTo>
                    <a:cubicBezTo>
                      <a:pt x="3" y="8"/>
                      <a:pt x="4" y="8"/>
                      <a:pt x="4" y="8"/>
                    </a:cubicBezTo>
                    <a:close/>
                    <a:moveTo>
                      <a:pt x="4" y="3"/>
                    </a:moveTo>
                    <a:cubicBezTo>
                      <a:pt x="4" y="6"/>
                      <a:pt x="4" y="6"/>
                      <a:pt x="4" y="6"/>
                    </a:cubicBezTo>
                    <a:cubicBezTo>
                      <a:pt x="4" y="6"/>
                      <a:pt x="3" y="6"/>
                      <a:pt x="3" y="6"/>
                    </a:cubicBezTo>
                    <a:cubicBezTo>
                      <a:pt x="3" y="3"/>
                      <a:pt x="3" y="3"/>
                      <a:pt x="3" y="3"/>
                    </a:cubicBezTo>
                    <a:cubicBezTo>
                      <a:pt x="3" y="3"/>
                      <a:pt x="4"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62"/>
              <p:cNvSpPr>
                <a:spLocks noEditPoints="1"/>
              </p:cNvSpPr>
              <p:nvPr/>
            </p:nvSpPr>
            <p:spPr bwMode="auto">
              <a:xfrm>
                <a:off x="3880" y="1789"/>
                <a:ext cx="71" cy="106"/>
              </a:xfrm>
              <a:custGeom>
                <a:avLst/>
                <a:gdLst>
                  <a:gd name="T0" fmla="*/ 11 w 30"/>
                  <a:gd name="T1" fmla="*/ 30 h 45"/>
                  <a:gd name="T2" fmla="*/ 11 w 30"/>
                  <a:gd name="T3" fmla="*/ 43 h 45"/>
                  <a:gd name="T4" fmla="*/ 14 w 30"/>
                  <a:gd name="T5" fmla="*/ 45 h 45"/>
                  <a:gd name="T6" fmla="*/ 17 w 30"/>
                  <a:gd name="T7" fmla="*/ 45 h 45"/>
                  <a:gd name="T8" fmla="*/ 20 w 30"/>
                  <a:gd name="T9" fmla="*/ 43 h 45"/>
                  <a:gd name="T10" fmla="*/ 20 w 30"/>
                  <a:gd name="T11" fmla="*/ 30 h 45"/>
                  <a:gd name="T12" fmla="*/ 30 w 30"/>
                  <a:gd name="T13" fmla="*/ 15 h 45"/>
                  <a:gd name="T14" fmla="*/ 15 w 30"/>
                  <a:gd name="T15" fmla="*/ 0 h 45"/>
                  <a:gd name="T16" fmla="*/ 0 w 30"/>
                  <a:gd name="T17" fmla="*/ 15 h 45"/>
                  <a:gd name="T18" fmla="*/ 11 w 30"/>
                  <a:gd name="T19" fmla="*/ 30 h 45"/>
                  <a:gd name="T20" fmla="*/ 15 w 30"/>
                  <a:gd name="T21" fmla="*/ 5 h 45"/>
                  <a:gd name="T22" fmla="*/ 26 w 30"/>
                  <a:gd name="T23" fmla="*/ 15 h 45"/>
                  <a:gd name="T24" fmla="*/ 16 w 30"/>
                  <a:gd name="T25" fmla="*/ 26 h 45"/>
                  <a:gd name="T26" fmla="*/ 5 w 30"/>
                  <a:gd name="T27" fmla="*/ 15 h 45"/>
                  <a:gd name="T28" fmla="*/ 15 w 30"/>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5">
                    <a:moveTo>
                      <a:pt x="11" y="30"/>
                    </a:moveTo>
                    <a:cubicBezTo>
                      <a:pt x="11" y="43"/>
                      <a:pt x="11" y="43"/>
                      <a:pt x="11" y="43"/>
                    </a:cubicBezTo>
                    <a:cubicBezTo>
                      <a:pt x="11" y="44"/>
                      <a:pt x="13" y="45"/>
                      <a:pt x="14" y="45"/>
                    </a:cubicBezTo>
                    <a:cubicBezTo>
                      <a:pt x="17" y="45"/>
                      <a:pt x="17" y="45"/>
                      <a:pt x="17" y="45"/>
                    </a:cubicBezTo>
                    <a:cubicBezTo>
                      <a:pt x="19" y="45"/>
                      <a:pt x="20" y="44"/>
                      <a:pt x="20" y="43"/>
                    </a:cubicBezTo>
                    <a:cubicBezTo>
                      <a:pt x="20" y="30"/>
                      <a:pt x="20" y="30"/>
                      <a:pt x="20" y="30"/>
                    </a:cubicBezTo>
                    <a:cubicBezTo>
                      <a:pt x="26" y="28"/>
                      <a:pt x="30" y="22"/>
                      <a:pt x="30" y="15"/>
                    </a:cubicBezTo>
                    <a:cubicBezTo>
                      <a:pt x="30" y="7"/>
                      <a:pt x="24" y="0"/>
                      <a:pt x="15" y="0"/>
                    </a:cubicBezTo>
                    <a:cubicBezTo>
                      <a:pt x="7" y="0"/>
                      <a:pt x="0" y="7"/>
                      <a:pt x="0" y="15"/>
                    </a:cubicBezTo>
                    <a:cubicBezTo>
                      <a:pt x="1" y="22"/>
                      <a:pt x="5" y="28"/>
                      <a:pt x="11" y="30"/>
                    </a:cubicBezTo>
                    <a:close/>
                    <a:moveTo>
                      <a:pt x="15" y="5"/>
                    </a:moveTo>
                    <a:cubicBezTo>
                      <a:pt x="21" y="5"/>
                      <a:pt x="26" y="9"/>
                      <a:pt x="26" y="15"/>
                    </a:cubicBezTo>
                    <a:cubicBezTo>
                      <a:pt x="26" y="21"/>
                      <a:pt x="21" y="26"/>
                      <a:pt x="16" y="26"/>
                    </a:cubicBezTo>
                    <a:cubicBezTo>
                      <a:pt x="10" y="26"/>
                      <a:pt x="5" y="21"/>
                      <a:pt x="5" y="15"/>
                    </a:cubicBezTo>
                    <a:cubicBezTo>
                      <a:pt x="5" y="10"/>
                      <a:pt x="9" y="5"/>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63"/>
              <p:cNvSpPr>
                <a:spLocks noEditPoints="1"/>
              </p:cNvSpPr>
              <p:nvPr/>
            </p:nvSpPr>
            <p:spPr bwMode="auto">
              <a:xfrm>
                <a:off x="3705" y="1912"/>
                <a:ext cx="62" cy="95"/>
              </a:xfrm>
              <a:custGeom>
                <a:avLst/>
                <a:gdLst>
                  <a:gd name="T0" fmla="*/ 20 w 26"/>
                  <a:gd name="T1" fmla="*/ 0 h 40"/>
                  <a:gd name="T2" fmla="*/ 6 w 26"/>
                  <a:gd name="T3" fmla="*/ 0 h 40"/>
                  <a:gd name="T4" fmla="*/ 0 w 26"/>
                  <a:gd name="T5" fmla="*/ 6 h 40"/>
                  <a:gd name="T6" fmla="*/ 0 w 26"/>
                  <a:gd name="T7" fmla="*/ 34 h 40"/>
                  <a:gd name="T8" fmla="*/ 6 w 26"/>
                  <a:gd name="T9" fmla="*/ 40 h 40"/>
                  <a:gd name="T10" fmla="*/ 20 w 26"/>
                  <a:gd name="T11" fmla="*/ 40 h 40"/>
                  <a:gd name="T12" fmla="*/ 26 w 26"/>
                  <a:gd name="T13" fmla="*/ 34 h 40"/>
                  <a:gd name="T14" fmla="*/ 26 w 26"/>
                  <a:gd name="T15" fmla="*/ 6 h 40"/>
                  <a:gd name="T16" fmla="*/ 20 w 26"/>
                  <a:gd name="T17" fmla="*/ 0 h 40"/>
                  <a:gd name="T18" fmla="*/ 23 w 26"/>
                  <a:gd name="T19" fmla="*/ 34 h 40"/>
                  <a:gd name="T20" fmla="*/ 20 w 26"/>
                  <a:gd name="T21" fmla="*/ 37 h 40"/>
                  <a:gd name="T22" fmla="*/ 6 w 26"/>
                  <a:gd name="T23" fmla="*/ 37 h 40"/>
                  <a:gd name="T24" fmla="*/ 2 w 26"/>
                  <a:gd name="T25" fmla="*/ 34 h 40"/>
                  <a:gd name="T26" fmla="*/ 2 w 26"/>
                  <a:gd name="T27" fmla="*/ 6 h 40"/>
                  <a:gd name="T28" fmla="*/ 6 w 26"/>
                  <a:gd name="T29" fmla="*/ 2 h 40"/>
                  <a:gd name="T30" fmla="*/ 20 w 26"/>
                  <a:gd name="T31" fmla="*/ 2 h 40"/>
                  <a:gd name="T32" fmla="*/ 23 w 26"/>
                  <a:gd name="T33" fmla="*/ 6 h 40"/>
                  <a:gd name="T34" fmla="*/ 23 w 26"/>
                  <a:gd name="T3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40">
                    <a:moveTo>
                      <a:pt x="20" y="0"/>
                    </a:moveTo>
                    <a:cubicBezTo>
                      <a:pt x="6" y="0"/>
                      <a:pt x="6" y="0"/>
                      <a:pt x="6" y="0"/>
                    </a:cubicBezTo>
                    <a:cubicBezTo>
                      <a:pt x="3" y="0"/>
                      <a:pt x="0" y="2"/>
                      <a:pt x="0" y="6"/>
                    </a:cubicBezTo>
                    <a:cubicBezTo>
                      <a:pt x="0" y="34"/>
                      <a:pt x="0" y="34"/>
                      <a:pt x="0" y="34"/>
                    </a:cubicBezTo>
                    <a:cubicBezTo>
                      <a:pt x="0" y="37"/>
                      <a:pt x="3" y="40"/>
                      <a:pt x="6" y="40"/>
                    </a:cubicBezTo>
                    <a:cubicBezTo>
                      <a:pt x="20" y="40"/>
                      <a:pt x="20" y="40"/>
                      <a:pt x="20" y="40"/>
                    </a:cubicBezTo>
                    <a:cubicBezTo>
                      <a:pt x="23" y="40"/>
                      <a:pt x="26" y="37"/>
                      <a:pt x="26" y="34"/>
                    </a:cubicBezTo>
                    <a:cubicBezTo>
                      <a:pt x="26" y="6"/>
                      <a:pt x="26" y="6"/>
                      <a:pt x="26" y="6"/>
                    </a:cubicBezTo>
                    <a:cubicBezTo>
                      <a:pt x="26" y="2"/>
                      <a:pt x="23" y="0"/>
                      <a:pt x="20" y="0"/>
                    </a:cubicBezTo>
                    <a:close/>
                    <a:moveTo>
                      <a:pt x="23" y="34"/>
                    </a:moveTo>
                    <a:cubicBezTo>
                      <a:pt x="23" y="36"/>
                      <a:pt x="22" y="37"/>
                      <a:pt x="20" y="37"/>
                    </a:cubicBezTo>
                    <a:cubicBezTo>
                      <a:pt x="6" y="37"/>
                      <a:pt x="6" y="37"/>
                      <a:pt x="6" y="37"/>
                    </a:cubicBezTo>
                    <a:cubicBezTo>
                      <a:pt x="4" y="37"/>
                      <a:pt x="2" y="36"/>
                      <a:pt x="2" y="34"/>
                    </a:cubicBezTo>
                    <a:cubicBezTo>
                      <a:pt x="2" y="6"/>
                      <a:pt x="2" y="6"/>
                      <a:pt x="2" y="6"/>
                    </a:cubicBezTo>
                    <a:cubicBezTo>
                      <a:pt x="2" y="4"/>
                      <a:pt x="4" y="2"/>
                      <a:pt x="6" y="2"/>
                    </a:cubicBezTo>
                    <a:cubicBezTo>
                      <a:pt x="20" y="2"/>
                      <a:pt x="20" y="2"/>
                      <a:pt x="20" y="2"/>
                    </a:cubicBezTo>
                    <a:cubicBezTo>
                      <a:pt x="22" y="2"/>
                      <a:pt x="23" y="4"/>
                      <a:pt x="23" y="6"/>
                    </a:cubicBezTo>
                    <a:lnTo>
                      <a:pt x="2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64"/>
              <p:cNvSpPr>
                <a:spLocks/>
              </p:cNvSpPr>
              <p:nvPr/>
            </p:nvSpPr>
            <p:spPr bwMode="auto">
              <a:xfrm>
                <a:off x="3729" y="1983"/>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1" y="0"/>
                      <a:pt x="0" y="1"/>
                      <a:pt x="0" y="1"/>
                    </a:cubicBezTo>
                    <a:cubicBezTo>
                      <a:pt x="0" y="4"/>
                      <a:pt x="0" y="4"/>
                      <a:pt x="0" y="4"/>
                    </a:cubicBezTo>
                    <a:cubicBezTo>
                      <a:pt x="0" y="5"/>
                      <a:pt x="1" y="5"/>
                      <a:pt x="1" y="5"/>
                    </a:cubicBezTo>
                    <a:cubicBezTo>
                      <a:pt x="4" y="5"/>
                      <a:pt x="4" y="5"/>
                      <a:pt x="4" y="5"/>
                    </a:cubicBezTo>
                    <a:cubicBezTo>
                      <a:pt x="5" y="5"/>
                      <a:pt x="5" y="5"/>
                      <a:pt x="5" y="4"/>
                    </a:cubicBezTo>
                    <a:cubicBezTo>
                      <a:pt x="5" y="1"/>
                      <a:pt x="5" y="1"/>
                      <a:pt x="5" y="1"/>
                    </a:cubicBezTo>
                    <a:cubicBezTo>
                      <a:pt x="5" y="1"/>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65"/>
              <p:cNvSpPr>
                <a:spLocks/>
              </p:cNvSpPr>
              <p:nvPr/>
            </p:nvSpPr>
            <p:spPr bwMode="auto">
              <a:xfrm>
                <a:off x="3714" y="1924"/>
                <a:ext cx="41" cy="57"/>
              </a:xfrm>
              <a:custGeom>
                <a:avLst/>
                <a:gdLst>
                  <a:gd name="T0" fmla="*/ 16 w 17"/>
                  <a:gd name="T1" fmla="*/ 0 h 24"/>
                  <a:gd name="T2" fmla="*/ 1 w 17"/>
                  <a:gd name="T3" fmla="*/ 0 h 24"/>
                  <a:gd name="T4" fmla="*/ 0 w 17"/>
                  <a:gd name="T5" fmla="*/ 1 h 24"/>
                  <a:gd name="T6" fmla="*/ 0 w 17"/>
                  <a:gd name="T7" fmla="*/ 23 h 24"/>
                  <a:gd name="T8" fmla="*/ 1 w 17"/>
                  <a:gd name="T9" fmla="*/ 24 h 24"/>
                  <a:gd name="T10" fmla="*/ 16 w 17"/>
                  <a:gd name="T11" fmla="*/ 24 h 24"/>
                  <a:gd name="T12" fmla="*/ 17 w 17"/>
                  <a:gd name="T13" fmla="*/ 23 h 24"/>
                  <a:gd name="T14" fmla="*/ 17 w 17"/>
                  <a:gd name="T15" fmla="*/ 1 h 24"/>
                  <a:gd name="T16" fmla="*/ 16 w 17"/>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4">
                    <a:moveTo>
                      <a:pt x="16" y="0"/>
                    </a:moveTo>
                    <a:cubicBezTo>
                      <a:pt x="1" y="0"/>
                      <a:pt x="1" y="0"/>
                      <a:pt x="1" y="0"/>
                    </a:cubicBezTo>
                    <a:cubicBezTo>
                      <a:pt x="1" y="0"/>
                      <a:pt x="0" y="0"/>
                      <a:pt x="0" y="1"/>
                    </a:cubicBezTo>
                    <a:cubicBezTo>
                      <a:pt x="0" y="23"/>
                      <a:pt x="0" y="23"/>
                      <a:pt x="0" y="23"/>
                    </a:cubicBezTo>
                    <a:cubicBezTo>
                      <a:pt x="0" y="23"/>
                      <a:pt x="1" y="24"/>
                      <a:pt x="1" y="24"/>
                    </a:cubicBezTo>
                    <a:cubicBezTo>
                      <a:pt x="16" y="24"/>
                      <a:pt x="16" y="24"/>
                      <a:pt x="16" y="24"/>
                    </a:cubicBezTo>
                    <a:cubicBezTo>
                      <a:pt x="17" y="24"/>
                      <a:pt x="17" y="23"/>
                      <a:pt x="17" y="23"/>
                    </a:cubicBezTo>
                    <a:cubicBezTo>
                      <a:pt x="17" y="1"/>
                      <a:pt x="17" y="1"/>
                      <a:pt x="17" y="1"/>
                    </a:cubicBezTo>
                    <a:cubicBezTo>
                      <a:pt x="17" y="0"/>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66"/>
              <p:cNvSpPr>
                <a:spLocks noEditPoints="1"/>
              </p:cNvSpPr>
              <p:nvPr/>
            </p:nvSpPr>
            <p:spPr bwMode="auto">
              <a:xfrm>
                <a:off x="3658" y="1648"/>
                <a:ext cx="101" cy="131"/>
              </a:xfrm>
              <a:custGeom>
                <a:avLst/>
                <a:gdLst>
                  <a:gd name="T0" fmla="*/ 31 w 43"/>
                  <a:gd name="T1" fmla="*/ 0 h 55"/>
                  <a:gd name="T2" fmla="*/ 0 w 43"/>
                  <a:gd name="T3" fmla="*/ 12 h 55"/>
                  <a:gd name="T4" fmla="*/ 12 w 43"/>
                  <a:gd name="T5" fmla="*/ 55 h 55"/>
                  <a:gd name="T6" fmla="*/ 43 w 43"/>
                  <a:gd name="T7" fmla="*/ 43 h 55"/>
                  <a:gd name="T8" fmla="*/ 4 w 43"/>
                  <a:gd name="T9" fmla="*/ 12 h 55"/>
                  <a:gd name="T10" fmla="*/ 31 w 43"/>
                  <a:gd name="T11" fmla="*/ 4 h 55"/>
                  <a:gd name="T12" fmla="*/ 38 w 43"/>
                  <a:gd name="T13" fmla="*/ 14 h 55"/>
                  <a:gd name="T14" fmla="*/ 11 w 43"/>
                  <a:gd name="T15" fmla="*/ 21 h 55"/>
                  <a:gd name="T16" fmla="*/ 4 w 43"/>
                  <a:gd name="T17" fmla="*/ 12 h 55"/>
                  <a:gd name="T18" fmla="*/ 5 w 43"/>
                  <a:gd name="T19" fmla="*/ 25 h 55"/>
                  <a:gd name="T20" fmla="*/ 11 w 43"/>
                  <a:gd name="T21" fmla="*/ 26 h 55"/>
                  <a:gd name="T22" fmla="*/ 10 w 43"/>
                  <a:gd name="T23" fmla="*/ 30 h 55"/>
                  <a:gd name="T24" fmla="*/ 4 w 43"/>
                  <a:gd name="T25" fmla="*/ 29 h 55"/>
                  <a:gd name="T26" fmla="*/ 4 w 43"/>
                  <a:gd name="T27" fmla="*/ 35 h 55"/>
                  <a:gd name="T28" fmla="*/ 10 w 43"/>
                  <a:gd name="T29" fmla="*/ 34 h 55"/>
                  <a:gd name="T30" fmla="*/ 11 w 43"/>
                  <a:gd name="T31" fmla="*/ 38 h 55"/>
                  <a:gd name="T32" fmla="*/ 5 w 43"/>
                  <a:gd name="T33" fmla="*/ 39 h 55"/>
                  <a:gd name="T34" fmla="*/ 4 w 43"/>
                  <a:gd name="T35" fmla="*/ 35 h 55"/>
                  <a:gd name="T36" fmla="*/ 6 w 43"/>
                  <a:gd name="T37" fmla="*/ 48 h 55"/>
                  <a:gd name="T38" fmla="*/ 4 w 43"/>
                  <a:gd name="T39" fmla="*/ 44 h 55"/>
                  <a:gd name="T40" fmla="*/ 10 w 43"/>
                  <a:gd name="T41" fmla="*/ 42 h 55"/>
                  <a:gd name="T42" fmla="*/ 12 w 43"/>
                  <a:gd name="T43" fmla="*/ 47 h 55"/>
                  <a:gd name="T44" fmla="*/ 13 w 43"/>
                  <a:gd name="T45" fmla="*/ 26 h 55"/>
                  <a:gd name="T46" fmla="*/ 19 w 43"/>
                  <a:gd name="T47" fmla="*/ 24 h 55"/>
                  <a:gd name="T48" fmla="*/ 20 w 43"/>
                  <a:gd name="T49" fmla="*/ 29 h 55"/>
                  <a:gd name="T50" fmla="*/ 14 w 43"/>
                  <a:gd name="T51" fmla="*/ 30 h 55"/>
                  <a:gd name="T52" fmla="*/ 13 w 43"/>
                  <a:gd name="T53" fmla="*/ 26 h 55"/>
                  <a:gd name="T54" fmla="*/ 14 w 43"/>
                  <a:gd name="T55" fmla="*/ 33 h 55"/>
                  <a:gd name="T56" fmla="*/ 20 w 43"/>
                  <a:gd name="T57" fmla="*/ 34 h 55"/>
                  <a:gd name="T58" fmla="*/ 19 w 43"/>
                  <a:gd name="T59" fmla="*/ 39 h 55"/>
                  <a:gd name="T60" fmla="*/ 13 w 43"/>
                  <a:gd name="T61" fmla="*/ 38 h 55"/>
                  <a:gd name="T62" fmla="*/ 20 w 43"/>
                  <a:gd name="T63" fmla="*/ 48 h 55"/>
                  <a:gd name="T64" fmla="*/ 14 w 43"/>
                  <a:gd name="T65" fmla="*/ 47 h 55"/>
                  <a:gd name="T66" fmla="*/ 15 w 43"/>
                  <a:gd name="T67" fmla="*/ 42 h 55"/>
                  <a:gd name="T68" fmla="*/ 21 w 43"/>
                  <a:gd name="T69" fmla="*/ 43 h 55"/>
                  <a:gd name="T70" fmla="*/ 20 w 43"/>
                  <a:gd name="T71" fmla="*/ 48 h 55"/>
                  <a:gd name="T72" fmla="*/ 23 w 43"/>
                  <a:gd name="T73" fmla="*/ 24 h 55"/>
                  <a:gd name="T74" fmla="*/ 29 w 43"/>
                  <a:gd name="T75" fmla="*/ 25 h 55"/>
                  <a:gd name="T76" fmla="*/ 28 w 43"/>
                  <a:gd name="T77" fmla="*/ 30 h 55"/>
                  <a:gd name="T78" fmla="*/ 22 w 43"/>
                  <a:gd name="T79" fmla="*/ 29 h 55"/>
                  <a:gd name="T80" fmla="*/ 23 w 43"/>
                  <a:gd name="T81" fmla="*/ 34 h 55"/>
                  <a:gd name="T82" fmla="*/ 28 w 43"/>
                  <a:gd name="T83" fmla="*/ 33 h 55"/>
                  <a:gd name="T84" fmla="*/ 30 w 43"/>
                  <a:gd name="T85" fmla="*/ 37 h 55"/>
                  <a:gd name="T86" fmla="*/ 24 w 43"/>
                  <a:gd name="T87" fmla="*/ 39 h 55"/>
                  <a:gd name="T88" fmla="*/ 23 w 43"/>
                  <a:gd name="T89" fmla="*/ 34 h 55"/>
                  <a:gd name="T90" fmla="*/ 24 w 43"/>
                  <a:gd name="T91" fmla="*/ 48 h 55"/>
                  <a:gd name="T92" fmla="*/ 23 w 43"/>
                  <a:gd name="T93" fmla="*/ 43 h 55"/>
                  <a:gd name="T94" fmla="*/ 29 w 43"/>
                  <a:gd name="T95" fmla="*/ 42 h 55"/>
                  <a:gd name="T96" fmla="*/ 30 w 43"/>
                  <a:gd name="T97" fmla="*/ 46 h 55"/>
                  <a:gd name="T98" fmla="*/ 31 w 43"/>
                  <a:gd name="T99" fmla="*/ 25 h 55"/>
                  <a:gd name="T100" fmla="*/ 37 w 43"/>
                  <a:gd name="T101" fmla="*/ 24 h 55"/>
                  <a:gd name="T102" fmla="*/ 39 w 43"/>
                  <a:gd name="T103" fmla="*/ 28 h 55"/>
                  <a:gd name="T104" fmla="*/ 33 w 43"/>
                  <a:gd name="T105" fmla="*/ 30 h 55"/>
                  <a:gd name="T106" fmla="*/ 31 w 43"/>
                  <a:gd name="T107" fmla="*/ 25 h 55"/>
                  <a:gd name="T108" fmla="*/ 33 w 43"/>
                  <a:gd name="T109" fmla="*/ 33 h 55"/>
                  <a:gd name="T110" fmla="*/ 39 w 43"/>
                  <a:gd name="T111" fmla="*/ 34 h 55"/>
                  <a:gd name="T112" fmla="*/ 38 w 43"/>
                  <a:gd name="T113" fmla="*/ 38 h 55"/>
                  <a:gd name="T114" fmla="*/ 32 w 43"/>
                  <a:gd name="T115" fmla="*/ 37 h 55"/>
                  <a:gd name="T116" fmla="*/ 38 w 43"/>
                  <a:gd name="T117" fmla="*/ 47 h 55"/>
                  <a:gd name="T118" fmla="*/ 32 w 43"/>
                  <a:gd name="T119" fmla="*/ 46 h 55"/>
                  <a:gd name="T120" fmla="*/ 33 w 43"/>
                  <a:gd name="T121" fmla="*/ 42 h 55"/>
                  <a:gd name="T122" fmla="*/ 39 w 43"/>
                  <a:gd name="T123" fmla="*/ 43 h 55"/>
                  <a:gd name="T124" fmla="*/ 38 w 43"/>
                  <a:gd name="T125"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 h="55">
                    <a:moveTo>
                      <a:pt x="42" y="11"/>
                    </a:moveTo>
                    <a:cubicBezTo>
                      <a:pt x="42" y="5"/>
                      <a:pt x="37" y="0"/>
                      <a:pt x="31" y="0"/>
                    </a:cubicBezTo>
                    <a:cubicBezTo>
                      <a:pt x="10" y="1"/>
                      <a:pt x="10" y="1"/>
                      <a:pt x="10" y="1"/>
                    </a:cubicBezTo>
                    <a:cubicBezTo>
                      <a:pt x="4" y="1"/>
                      <a:pt x="0" y="6"/>
                      <a:pt x="0" y="12"/>
                    </a:cubicBezTo>
                    <a:cubicBezTo>
                      <a:pt x="0" y="44"/>
                      <a:pt x="0" y="44"/>
                      <a:pt x="0" y="44"/>
                    </a:cubicBezTo>
                    <a:cubicBezTo>
                      <a:pt x="0" y="50"/>
                      <a:pt x="6" y="55"/>
                      <a:pt x="12" y="55"/>
                    </a:cubicBezTo>
                    <a:cubicBezTo>
                      <a:pt x="32" y="55"/>
                      <a:pt x="32" y="55"/>
                      <a:pt x="32" y="55"/>
                    </a:cubicBezTo>
                    <a:cubicBezTo>
                      <a:pt x="38" y="55"/>
                      <a:pt x="43" y="49"/>
                      <a:pt x="43" y="43"/>
                    </a:cubicBezTo>
                    <a:lnTo>
                      <a:pt x="42" y="11"/>
                    </a:lnTo>
                    <a:close/>
                    <a:moveTo>
                      <a:pt x="4" y="12"/>
                    </a:moveTo>
                    <a:cubicBezTo>
                      <a:pt x="4" y="8"/>
                      <a:pt x="7" y="5"/>
                      <a:pt x="11" y="5"/>
                    </a:cubicBezTo>
                    <a:cubicBezTo>
                      <a:pt x="31" y="4"/>
                      <a:pt x="31" y="4"/>
                      <a:pt x="31" y="4"/>
                    </a:cubicBezTo>
                    <a:cubicBezTo>
                      <a:pt x="35" y="4"/>
                      <a:pt x="38" y="7"/>
                      <a:pt x="38" y="11"/>
                    </a:cubicBezTo>
                    <a:cubicBezTo>
                      <a:pt x="38" y="14"/>
                      <a:pt x="38" y="14"/>
                      <a:pt x="38" y="14"/>
                    </a:cubicBezTo>
                    <a:cubicBezTo>
                      <a:pt x="38" y="18"/>
                      <a:pt x="35" y="21"/>
                      <a:pt x="32" y="21"/>
                    </a:cubicBezTo>
                    <a:cubicBezTo>
                      <a:pt x="11" y="21"/>
                      <a:pt x="11" y="21"/>
                      <a:pt x="11" y="21"/>
                    </a:cubicBezTo>
                    <a:cubicBezTo>
                      <a:pt x="7" y="21"/>
                      <a:pt x="4" y="18"/>
                      <a:pt x="4" y="15"/>
                    </a:cubicBezTo>
                    <a:lnTo>
                      <a:pt x="4" y="12"/>
                    </a:lnTo>
                    <a:close/>
                    <a:moveTo>
                      <a:pt x="4" y="26"/>
                    </a:moveTo>
                    <a:cubicBezTo>
                      <a:pt x="4" y="25"/>
                      <a:pt x="5" y="25"/>
                      <a:pt x="5" y="25"/>
                    </a:cubicBezTo>
                    <a:cubicBezTo>
                      <a:pt x="10" y="25"/>
                      <a:pt x="10" y="25"/>
                      <a:pt x="10" y="25"/>
                    </a:cubicBezTo>
                    <a:cubicBezTo>
                      <a:pt x="11" y="25"/>
                      <a:pt x="11" y="25"/>
                      <a:pt x="11" y="26"/>
                    </a:cubicBezTo>
                    <a:cubicBezTo>
                      <a:pt x="11" y="29"/>
                      <a:pt x="11" y="29"/>
                      <a:pt x="11" y="29"/>
                    </a:cubicBezTo>
                    <a:cubicBezTo>
                      <a:pt x="11" y="29"/>
                      <a:pt x="11" y="30"/>
                      <a:pt x="10" y="30"/>
                    </a:cubicBezTo>
                    <a:cubicBezTo>
                      <a:pt x="5" y="30"/>
                      <a:pt x="5" y="30"/>
                      <a:pt x="5" y="30"/>
                    </a:cubicBezTo>
                    <a:cubicBezTo>
                      <a:pt x="5" y="30"/>
                      <a:pt x="4" y="30"/>
                      <a:pt x="4" y="29"/>
                    </a:cubicBezTo>
                    <a:lnTo>
                      <a:pt x="4" y="26"/>
                    </a:lnTo>
                    <a:close/>
                    <a:moveTo>
                      <a:pt x="4" y="35"/>
                    </a:moveTo>
                    <a:cubicBezTo>
                      <a:pt x="4" y="34"/>
                      <a:pt x="5" y="34"/>
                      <a:pt x="5" y="34"/>
                    </a:cubicBezTo>
                    <a:cubicBezTo>
                      <a:pt x="10" y="34"/>
                      <a:pt x="10" y="34"/>
                      <a:pt x="10" y="34"/>
                    </a:cubicBezTo>
                    <a:cubicBezTo>
                      <a:pt x="11" y="34"/>
                      <a:pt x="11" y="34"/>
                      <a:pt x="11" y="35"/>
                    </a:cubicBezTo>
                    <a:cubicBezTo>
                      <a:pt x="11" y="38"/>
                      <a:pt x="11" y="38"/>
                      <a:pt x="11" y="38"/>
                    </a:cubicBezTo>
                    <a:cubicBezTo>
                      <a:pt x="11" y="38"/>
                      <a:pt x="11" y="39"/>
                      <a:pt x="10" y="39"/>
                    </a:cubicBezTo>
                    <a:cubicBezTo>
                      <a:pt x="5" y="39"/>
                      <a:pt x="5" y="39"/>
                      <a:pt x="5" y="39"/>
                    </a:cubicBezTo>
                    <a:cubicBezTo>
                      <a:pt x="5" y="39"/>
                      <a:pt x="4" y="39"/>
                      <a:pt x="4" y="38"/>
                    </a:cubicBezTo>
                    <a:lnTo>
                      <a:pt x="4" y="35"/>
                    </a:lnTo>
                    <a:close/>
                    <a:moveTo>
                      <a:pt x="11" y="48"/>
                    </a:moveTo>
                    <a:cubicBezTo>
                      <a:pt x="6" y="48"/>
                      <a:pt x="6" y="48"/>
                      <a:pt x="6" y="48"/>
                    </a:cubicBezTo>
                    <a:cubicBezTo>
                      <a:pt x="5" y="48"/>
                      <a:pt x="5" y="47"/>
                      <a:pt x="5" y="47"/>
                    </a:cubicBezTo>
                    <a:cubicBezTo>
                      <a:pt x="4" y="44"/>
                      <a:pt x="4" y="44"/>
                      <a:pt x="4" y="44"/>
                    </a:cubicBezTo>
                    <a:cubicBezTo>
                      <a:pt x="4" y="43"/>
                      <a:pt x="5" y="43"/>
                      <a:pt x="6" y="43"/>
                    </a:cubicBezTo>
                    <a:cubicBezTo>
                      <a:pt x="10" y="42"/>
                      <a:pt x="10" y="42"/>
                      <a:pt x="10" y="42"/>
                    </a:cubicBezTo>
                    <a:cubicBezTo>
                      <a:pt x="11" y="42"/>
                      <a:pt x="12" y="43"/>
                      <a:pt x="12" y="43"/>
                    </a:cubicBezTo>
                    <a:cubicBezTo>
                      <a:pt x="12" y="47"/>
                      <a:pt x="12" y="47"/>
                      <a:pt x="12" y="47"/>
                    </a:cubicBezTo>
                    <a:cubicBezTo>
                      <a:pt x="12" y="47"/>
                      <a:pt x="11" y="48"/>
                      <a:pt x="11" y="48"/>
                    </a:cubicBezTo>
                    <a:close/>
                    <a:moveTo>
                      <a:pt x="13" y="26"/>
                    </a:moveTo>
                    <a:cubicBezTo>
                      <a:pt x="13" y="25"/>
                      <a:pt x="14" y="25"/>
                      <a:pt x="14" y="25"/>
                    </a:cubicBezTo>
                    <a:cubicBezTo>
                      <a:pt x="19" y="24"/>
                      <a:pt x="19" y="24"/>
                      <a:pt x="19" y="24"/>
                    </a:cubicBezTo>
                    <a:cubicBezTo>
                      <a:pt x="20" y="24"/>
                      <a:pt x="20" y="25"/>
                      <a:pt x="20" y="25"/>
                    </a:cubicBezTo>
                    <a:cubicBezTo>
                      <a:pt x="20" y="29"/>
                      <a:pt x="20" y="29"/>
                      <a:pt x="20" y="29"/>
                    </a:cubicBezTo>
                    <a:cubicBezTo>
                      <a:pt x="20" y="29"/>
                      <a:pt x="20" y="30"/>
                      <a:pt x="19" y="30"/>
                    </a:cubicBezTo>
                    <a:cubicBezTo>
                      <a:pt x="14" y="30"/>
                      <a:pt x="14" y="30"/>
                      <a:pt x="14" y="30"/>
                    </a:cubicBezTo>
                    <a:cubicBezTo>
                      <a:pt x="14" y="30"/>
                      <a:pt x="13" y="29"/>
                      <a:pt x="13" y="29"/>
                    </a:cubicBezTo>
                    <a:lnTo>
                      <a:pt x="13" y="26"/>
                    </a:lnTo>
                    <a:close/>
                    <a:moveTo>
                      <a:pt x="13" y="35"/>
                    </a:moveTo>
                    <a:cubicBezTo>
                      <a:pt x="13" y="34"/>
                      <a:pt x="14" y="33"/>
                      <a:pt x="14" y="33"/>
                    </a:cubicBezTo>
                    <a:cubicBezTo>
                      <a:pt x="19" y="33"/>
                      <a:pt x="19" y="33"/>
                      <a:pt x="19" y="33"/>
                    </a:cubicBezTo>
                    <a:cubicBezTo>
                      <a:pt x="20" y="33"/>
                      <a:pt x="20" y="34"/>
                      <a:pt x="20" y="34"/>
                    </a:cubicBezTo>
                    <a:cubicBezTo>
                      <a:pt x="21" y="38"/>
                      <a:pt x="21" y="38"/>
                      <a:pt x="21" y="38"/>
                    </a:cubicBezTo>
                    <a:cubicBezTo>
                      <a:pt x="21" y="38"/>
                      <a:pt x="20" y="39"/>
                      <a:pt x="19" y="39"/>
                    </a:cubicBezTo>
                    <a:cubicBezTo>
                      <a:pt x="15" y="39"/>
                      <a:pt x="15" y="39"/>
                      <a:pt x="15" y="39"/>
                    </a:cubicBezTo>
                    <a:cubicBezTo>
                      <a:pt x="14" y="39"/>
                      <a:pt x="13" y="38"/>
                      <a:pt x="13" y="38"/>
                    </a:cubicBezTo>
                    <a:lnTo>
                      <a:pt x="13" y="35"/>
                    </a:lnTo>
                    <a:close/>
                    <a:moveTo>
                      <a:pt x="20" y="48"/>
                    </a:moveTo>
                    <a:cubicBezTo>
                      <a:pt x="15" y="48"/>
                      <a:pt x="15" y="48"/>
                      <a:pt x="15" y="48"/>
                    </a:cubicBezTo>
                    <a:cubicBezTo>
                      <a:pt x="14" y="48"/>
                      <a:pt x="14" y="47"/>
                      <a:pt x="14" y="47"/>
                    </a:cubicBezTo>
                    <a:cubicBezTo>
                      <a:pt x="14" y="43"/>
                      <a:pt x="14" y="43"/>
                      <a:pt x="14" y="43"/>
                    </a:cubicBezTo>
                    <a:cubicBezTo>
                      <a:pt x="14" y="43"/>
                      <a:pt x="14" y="42"/>
                      <a:pt x="15" y="42"/>
                    </a:cubicBezTo>
                    <a:cubicBezTo>
                      <a:pt x="20" y="42"/>
                      <a:pt x="20" y="42"/>
                      <a:pt x="20" y="42"/>
                    </a:cubicBezTo>
                    <a:cubicBezTo>
                      <a:pt x="20" y="42"/>
                      <a:pt x="21" y="43"/>
                      <a:pt x="21" y="43"/>
                    </a:cubicBezTo>
                    <a:cubicBezTo>
                      <a:pt x="21" y="47"/>
                      <a:pt x="21" y="47"/>
                      <a:pt x="21" y="47"/>
                    </a:cubicBezTo>
                    <a:cubicBezTo>
                      <a:pt x="21" y="47"/>
                      <a:pt x="20" y="48"/>
                      <a:pt x="20" y="48"/>
                    </a:cubicBezTo>
                    <a:close/>
                    <a:moveTo>
                      <a:pt x="22" y="25"/>
                    </a:moveTo>
                    <a:cubicBezTo>
                      <a:pt x="22" y="25"/>
                      <a:pt x="23" y="24"/>
                      <a:pt x="23" y="24"/>
                    </a:cubicBezTo>
                    <a:cubicBezTo>
                      <a:pt x="28" y="24"/>
                      <a:pt x="28" y="24"/>
                      <a:pt x="28" y="24"/>
                    </a:cubicBezTo>
                    <a:cubicBezTo>
                      <a:pt x="29" y="24"/>
                      <a:pt x="29" y="25"/>
                      <a:pt x="29" y="25"/>
                    </a:cubicBezTo>
                    <a:cubicBezTo>
                      <a:pt x="29" y="28"/>
                      <a:pt x="29" y="28"/>
                      <a:pt x="29" y="28"/>
                    </a:cubicBezTo>
                    <a:cubicBezTo>
                      <a:pt x="29" y="29"/>
                      <a:pt x="29" y="30"/>
                      <a:pt x="28" y="30"/>
                    </a:cubicBezTo>
                    <a:cubicBezTo>
                      <a:pt x="23" y="30"/>
                      <a:pt x="23" y="30"/>
                      <a:pt x="23" y="30"/>
                    </a:cubicBezTo>
                    <a:cubicBezTo>
                      <a:pt x="23" y="30"/>
                      <a:pt x="22" y="29"/>
                      <a:pt x="22" y="29"/>
                    </a:cubicBezTo>
                    <a:lnTo>
                      <a:pt x="22" y="25"/>
                    </a:lnTo>
                    <a:close/>
                    <a:moveTo>
                      <a:pt x="23" y="34"/>
                    </a:moveTo>
                    <a:cubicBezTo>
                      <a:pt x="22" y="34"/>
                      <a:pt x="23" y="33"/>
                      <a:pt x="24" y="33"/>
                    </a:cubicBezTo>
                    <a:cubicBezTo>
                      <a:pt x="28" y="33"/>
                      <a:pt x="28" y="33"/>
                      <a:pt x="28" y="33"/>
                    </a:cubicBezTo>
                    <a:cubicBezTo>
                      <a:pt x="29" y="33"/>
                      <a:pt x="30" y="34"/>
                      <a:pt x="30" y="34"/>
                    </a:cubicBezTo>
                    <a:cubicBezTo>
                      <a:pt x="30" y="37"/>
                      <a:pt x="30" y="37"/>
                      <a:pt x="30" y="37"/>
                    </a:cubicBezTo>
                    <a:cubicBezTo>
                      <a:pt x="30" y="38"/>
                      <a:pt x="29" y="38"/>
                      <a:pt x="29" y="39"/>
                    </a:cubicBezTo>
                    <a:cubicBezTo>
                      <a:pt x="24" y="39"/>
                      <a:pt x="24" y="39"/>
                      <a:pt x="24" y="39"/>
                    </a:cubicBezTo>
                    <a:cubicBezTo>
                      <a:pt x="23" y="39"/>
                      <a:pt x="23" y="38"/>
                      <a:pt x="23" y="38"/>
                    </a:cubicBezTo>
                    <a:lnTo>
                      <a:pt x="23" y="34"/>
                    </a:lnTo>
                    <a:close/>
                    <a:moveTo>
                      <a:pt x="29" y="47"/>
                    </a:moveTo>
                    <a:cubicBezTo>
                      <a:pt x="24" y="48"/>
                      <a:pt x="24" y="48"/>
                      <a:pt x="24" y="48"/>
                    </a:cubicBezTo>
                    <a:cubicBezTo>
                      <a:pt x="23" y="48"/>
                      <a:pt x="23" y="47"/>
                      <a:pt x="23" y="46"/>
                    </a:cubicBezTo>
                    <a:cubicBezTo>
                      <a:pt x="23" y="43"/>
                      <a:pt x="23" y="43"/>
                      <a:pt x="23" y="43"/>
                    </a:cubicBezTo>
                    <a:cubicBezTo>
                      <a:pt x="23" y="43"/>
                      <a:pt x="23" y="42"/>
                      <a:pt x="24" y="42"/>
                    </a:cubicBezTo>
                    <a:cubicBezTo>
                      <a:pt x="29" y="42"/>
                      <a:pt x="29" y="42"/>
                      <a:pt x="29" y="42"/>
                    </a:cubicBezTo>
                    <a:cubicBezTo>
                      <a:pt x="29" y="42"/>
                      <a:pt x="30" y="42"/>
                      <a:pt x="30" y="43"/>
                    </a:cubicBezTo>
                    <a:cubicBezTo>
                      <a:pt x="30" y="46"/>
                      <a:pt x="30" y="46"/>
                      <a:pt x="30" y="46"/>
                    </a:cubicBezTo>
                    <a:cubicBezTo>
                      <a:pt x="30" y="47"/>
                      <a:pt x="29" y="47"/>
                      <a:pt x="29" y="47"/>
                    </a:cubicBezTo>
                    <a:close/>
                    <a:moveTo>
                      <a:pt x="31" y="25"/>
                    </a:moveTo>
                    <a:cubicBezTo>
                      <a:pt x="31" y="25"/>
                      <a:pt x="32" y="24"/>
                      <a:pt x="32" y="24"/>
                    </a:cubicBezTo>
                    <a:cubicBezTo>
                      <a:pt x="37" y="24"/>
                      <a:pt x="37" y="24"/>
                      <a:pt x="37" y="24"/>
                    </a:cubicBezTo>
                    <a:cubicBezTo>
                      <a:pt x="38" y="24"/>
                      <a:pt x="38" y="24"/>
                      <a:pt x="38" y="25"/>
                    </a:cubicBezTo>
                    <a:cubicBezTo>
                      <a:pt x="39" y="28"/>
                      <a:pt x="39" y="28"/>
                      <a:pt x="39" y="28"/>
                    </a:cubicBezTo>
                    <a:cubicBezTo>
                      <a:pt x="39" y="29"/>
                      <a:pt x="38" y="29"/>
                      <a:pt x="38" y="29"/>
                    </a:cubicBezTo>
                    <a:cubicBezTo>
                      <a:pt x="33" y="30"/>
                      <a:pt x="33" y="30"/>
                      <a:pt x="33" y="30"/>
                    </a:cubicBezTo>
                    <a:cubicBezTo>
                      <a:pt x="32" y="30"/>
                      <a:pt x="32" y="29"/>
                      <a:pt x="31" y="28"/>
                    </a:cubicBezTo>
                    <a:lnTo>
                      <a:pt x="31" y="25"/>
                    </a:lnTo>
                    <a:close/>
                    <a:moveTo>
                      <a:pt x="32" y="34"/>
                    </a:moveTo>
                    <a:cubicBezTo>
                      <a:pt x="32" y="34"/>
                      <a:pt x="32" y="33"/>
                      <a:pt x="33" y="33"/>
                    </a:cubicBezTo>
                    <a:cubicBezTo>
                      <a:pt x="38" y="33"/>
                      <a:pt x="38" y="33"/>
                      <a:pt x="38" y="33"/>
                    </a:cubicBezTo>
                    <a:cubicBezTo>
                      <a:pt x="38" y="33"/>
                      <a:pt x="39" y="33"/>
                      <a:pt x="39" y="34"/>
                    </a:cubicBezTo>
                    <a:cubicBezTo>
                      <a:pt x="39" y="37"/>
                      <a:pt x="39" y="37"/>
                      <a:pt x="39" y="37"/>
                    </a:cubicBezTo>
                    <a:cubicBezTo>
                      <a:pt x="39" y="38"/>
                      <a:pt x="38" y="38"/>
                      <a:pt x="38" y="38"/>
                    </a:cubicBezTo>
                    <a:cubicBezTo>
                      <a:pt x="33" y="38"/>
                      <a:pt x="33" y="38"/>
                      <a:pt x="33" y="38"/>
                    </a:cubicBezTo>
                    <a:cubicBezTo>
                      <a:pt x="32" y="38"/>
                      <a:pt x="32" y="38"/>
                      <a:pt x="32" y="37"/>
                    </a:cubicBezTo>
                    <a:lnTo>
                      <a:pt x="32" y="34"/>
                    </a:lnTo>
                    <a:close/>
                    <a:moveTo>
                      <a:pt x="38" y="47"/>
                    </a:moveTo>
                    <a:cubicBezTo>
                      <a:pt x="33" y="47"/>
                      <a:pt x="33" y="47"/>
                      <a:pt x="33" y="47"/>
                    </a:cubicBezTo>
                    <a:cubicBezTo>
                      <a:pt x="32" y="47"/>
                      <a:pt x="32" y="47"/>
                      <a:pt x="32" y="46"/>
                    </a:cubicBezTo>
                    <a:cubicBezTo>
                      <a:pt x="32" y="43"/>
                      <a:pt x="32" y="43"/>
                      <a:pt x="32" y="43"/>
                    </a:cubicBezTo>
                    <a:cubicBezTo>
                      <a:pt x="32" y="42"/>
                      <a:pt x="32" y="42"/>
                      <a:pt x="33" y="42"/>
                    </a:cubicBezTo>
                    <a:cubicBezTo>
                      <a:pt x="38" y="42"/>
                      <a:pt x="38" y="42"/>
                      <a:pt x="38" y="42"/>
                    </a:cubicBezTo>
                    <a:cubicBezTo>
                      <a:pt x="38" y="42"/>
                      <a:pt x="39" y="42"/>
                      <a:pt x="39" y="43"/>
                    </a:cubicBezTo>
                    <a:cubicBezTo>
                      <a:pt x="39" y="46"/>
                      <a:pt x="39" y="46"/>
                      <a:pt x="39" y="46"/>
                    </a:cubicBezTo>
                    <a:cubicBezTo>
                      <a:pt x="39" y="47"/>
                      <a:pt x="38" y="47"/>
                      <a:pt x="38"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67"/>
              <p:cNvSpPr>
                <a:spLocks/>
              </p:cNvSpPr>
              <p:nvPr/>
            </p:nvSpPr>
            <p:spPr bwMode="auto">
              <a:xfrm>
                <a:off x="3674" y="1665"/>
                <a:ext cx="31" cy="31"/>
              </a:xfrm>
              <a:custGeom>
                <a:avLst/>
                <a:gdLst>
                  <a:gd name="T0" fmla="*/ 11 w 13"/>
                  <a:gd name="T1" fmla="*/ 4 h 13"/>
                  <a:gd name="T2" fmla="*/ 8 w 13"/>
                  <a:gd name="T3" fmla="*/ 4 h 13"/>
                  <a:gd name="T4" fmla="*/ 8 w 13"/>
                  <a:gd name="T5" fmla="*/ 1 h 13"/>
                  <a:gd name="T6" fmla="*/ 6 w 13"/>
                  <a:gd name="T7" fmla="*/ 0 h 13"/>
                  <a:gd name="T8" fmla="*/ 4 w 13"/>
                  <a:gd name="T9" fmla="*/ 2 h 13"/>
                  <a:gd name="T10" fmla="*/ 4 w 13"/>
                  <a:gd name="T11" fmla="*/ 4 h 13"/>
                  <a:gd name="T12" fmla="*/ 1 w 13"/>
                  <a:gd name="T13" fmla="*/ 4 h 13"/>
                  <a:gd name="T14" fmla="*/ 0 w 13"/>
                  <a:gd name="T15" fmla="*/ 6 h 13"/>
                  <a:gd name="T16" fmla="*/ 1 w 13"/>
                  <a:gd name="T17" fmla="*/ 8 h 13"/>
                  <a:gd name="T18" fmla="*/ 4 w 13"/>
                  <a:gd name="T19" fmla="*/ 8 h 13"/>
                  <a:gd name="T20" fmla="*/ 4 w 13"/>
                  <a:gd name="T21" fmla="*/ 11 h 13"/>
                  <a:gd name="T22" fmla="*/ 6 w 13"/>
                  <a:gd name="T23" fmla="*/ 13 h 13"/>
                  <a:gd name="T24" fmla="*/ 8 w 13"/>
                  <a:gd name="T25" fmla="*/ 11 h 13"/>
                  <a:gd name="T26" fmla="*/ 8 w 13"/>
                  <a:gd name="T27" fmla="*/ 8 h 13"/>
                  <a:gd name="T28" fmla="*/ 11 w 13"/>
                  <a:gd name="T29" fmla="*/ 8 h 13"/>
                  <a:gd name="T30" fmla="*/ 13 w 13"/>
                  <a:gd name="T31" fmla="*/ 6 h 13"/>
                  <a:gd name="T32" fmla="*/ 11 w 13"/>
                  <a:gd name="T33"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3">
                    <a:moveTo>
                      <a:pt x="11" y="4"/>
                    </a:moveTo>
                    <a:cubicBezTo>
                      <a:pt x="8" y="4"/>
                      <a:pt x="8" y="4"/>
                      <a:pt x="8" y="4"/>
                    </a:cubicBezTo>
                    <a:cubicBezTo>
                      <a:pt x="8" y="1"/>
                      <a:pt x="8" y="1"/>
                      <a:pt x="8" y="1"/>
                    </a:cubicBezTo>
                    <a:cubicBezTo>
                      <a:pt x="8" y="0"/>
                      <a:pt x="7" y="0"/>
                      <a:pt x="6" y="0"/>
                    </a:cubicBezTo>
                    <a:cubicBezTo>
                      <a:pt x="5" y="0"/>
                      <a:pt x="4" y="1"/>
                      <a:pt x="4" y="2"/>
                    </a:cubicBezTo>
                    <a:cubicBezTo>
                      <a:pt x="4" y="4"/>
                      <a:pt x="4" y="4"/>
                      <a:pt x="4" y="4"/>
                    </a:cubicBezTo>
                    <a:cubicBezTo>
                      <a:pt x="1" y="4"/>
                      <a:pt x="1" y="4"/>
                      <a:pt x="1" y="4"/>
                    </a:cubicBezTo>
                    <a:cubicBezTo>
                      <a:pt x="0" y="4"/>
                      <a:pt x="0" y="5"/>
                      <a:pt x="0" y="6"/>
                    </a:cubicBezTo>
                    <a:cubicBezTo>
                      <a:pt x="0" y="7"/>
                      <a:pt x="0" y="8"/>
                      <a:pt x="1" y="8"/>
                    </a:cubicBezTo>
                    <a:cubicBezTo>
                      <a:pt x="4" y="8"/>
                      <a:pt x="4" y="8"/>
                      <a:pt x="4" y="8"/>
                    </a:cubicBezTo>
                    <a:cubicBezTo>
                      <a:pt x="4" y="11"/>
                      <a:pt x="4" y="11"/>
                      <a:pt x="4" y="11"/>
                    </a:cubicBezTo>
                    <a:cubicBezTo>
                      <a:pt x="4" y="12"/>
                      <a:pt x="5" y="13"/>
                      <a:pt x="6" y="13"/>
                    </a:cubicBezTo>
                    <a:cubicBezTo>
                      <a:pt x="7" y="13"/>
                      <a:pt x="8" y="12"/>
                      <a:pt x="8" y="11"/>
                    </a:cubicBezTo>
                    <a:cubicBezTo>
                      <a:pt x="8" y="8"/>
                      <a:pt x="8" y="8"/>
                      <a:pt x="8" y="8"/>
                    </a:cubicBezTo>
                    <a:cubicBezTo>
                      <a:pt x="11" y="8"/>
                      <a:pt x="11" y="8"/>
                      <a:pt x="11" y="8"/>
                    </a:cubicBezTo>
                    <a:cubicBezTo>
                      <a:pt x="12" y="8"/>
                      <a:pt x="13" y="7"/>
                      <a:pt x="13" y="6"/>
                    </a:cubicBezTo>
                    <a:cubicBezTo>
                      <a:pt x="13" y="5"/>
                      <a:pt x="12"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68"/>
              <p:cNvSpPr>
                <a:spLocks/>
              </p:cNvSpPr>
              <p:nvPr/>
            </p:nvSpPr>
            <p:spPr bwMode="auto">
              <a:xfrm>
                <a:off x="3710" y="1675"/>
                <a:ext cx="31" cy="9"/>
              </a:xfrm>
              <a:custGeom>
                <a:avLst/>
                <a:gdLst>
                  <a:gd name="T0" fmla="*/ 11 w 13"/>
                  <a:gd name="T1" fmla="*/ 0 h 4"/>
                  <a:gd name="T2" fmla="*/ 2 w 13"/>
                  <a:gd name="T3" fmla="*/ 0 h 4"/>
                  <a:gd name="T4" fmla="*/ 0 w 13"/>
                  <a:gd name="T5" fmla="*/ 2 h 4"/>
                  <a:gd name="T6" fmla="*/ 2 w 13"/>
                  <a:gd name="T7" fmla="*/ 4 h 4"/>
                  <a:gd name="T8" fmla="*/ 12 w 13"/>
                  <a:gd name="T9" fmla="*/ 4 h 4"/>
                  <a:gd name="T10" fmla="*/ 13 w 13"/>
                  <a:gd name="T11" fmla="*/ 2 h 4"/>
                  <a:gd name="T12" fmla="*/ 11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0"/>
                    </a:moveTo>
                    <a:cubicBezTo>
                      <a:pt x="2" y="0"/>
                      <a:pt x="2" y="0"/>
                      <a:pt x="2" y="0"/>
                    </a:cubicBezTo>
                    <a:cubicBezTo>
                      <a:pt x="1" y="0"/>
                      <a:pt x="0" y="1"/>
                      <a:pt x="0" y="2"/>
                    </a:cubicBezTo>
                    <a:cubicBezTo>
                      <a:pt x="0" y="3"/>
                      <a:pt x="1" y="4"/>
                      <a:pt x="2" y="4"/>
                    </a:cubicBezTo>
                    <a:cubicBezTo>
                      <a:pt x="12" y="4"/>
                      <a:pt x="12" y="4"/>
                      <a:pt x="12" y="4"/>
                    </a:cubicBezTo>
                    <a:cubicBezTo>
                      <a:pt x="13" y="4"/>
                      <a:pt x="13" y="3"/>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69"/>
              <p:cNvSpPr>
                <a:spLocks noEditPoints="1"/>
              </p:cNvSpPr>
              <p:nvPr/>
            </p:nvSpPr>
            <p:spPr bwMode="auto">
              <a:xfrm>
                <a:off x="3883" y="2021"/>
                <a:ext cx="68" cy="107"/>
              </a:xfrm>
              <a:custGeom>
                <a:avLst/>
                <a:gdLst>
                  <a:gd name="T0" fmla="*/ 22 w 29"/>
                  <a:gd name="T1" fmla="*/ 0 h 45"/>
                  <a:gd name="T2" fmla="*/ 7 w 29"/>
                  <a:gd name="T3" fmla="*/ 0 h 45"/>
                  <a:gd name="T4" fmla="*/ 0 w 29"/>
                  <a:gd name="T5" fmla="*/ 7 h 45"/>
                  <a:gd name="T6" fmla="*/ 0 w 29"/>
                  <a:gd name="T7" fmla="*/ 38 h 45"/>
                  <a:gd name="T8" fmla="*/ 7 w 29"/>
                  <a:gd name="T9" fmla="*/ 45 h 45"/>
                  <a:gd name="T10" fmla="*/ 22 w 29"/>
                  <a:gd name="T11" fmla="*/ 45 h 45"/>
                  <a:gd name="T12" fmla="*/ 29 w 29"/>
                  <a:gd name="T13" fmla="*/ 38 h 45"/>
                  <a:gd name="T14" fmla="*/ 29 w 29"/>
                  <a:gd name="T15" fmla="*/ 7 h 45"/>
                  <a:gd name="T16" fmla="*/ 22 w 29"/>
                  <a:gd name="T17" fmla="*/ 0 h 45"/>
                  <a:gd name="T18" fmla="*/ 26 w 29"/>
                  <a:gd name="T19" fmla="*/ 38 h 45"/>
                  <a:gd name="T20" fmla="*/ 22 w 29"/>
                  <a:gd name="T21" fmla="*/ 42 h 45"/>
                  <a:gd name="T22" fmla="*/ 7 w 29"/>
                  <a:gd name="T23" fmla="*/ 42 h 45"/>
                  <a:gd name="T24" fmla="*/ 3 w 29"/>
                  <a:gd name="T25" fmla="*/ 38 h 45"/>
                  <a:gd name="T26" fmla="*/ 3 w 29"/>
                  <a:gd name="T27" fmla="*/ 7 h 45"/>
                  <a:gd name="T28" fmla="*/ 7 w 29"/>
                  <a:gd name="T29" fmla="*/ 3 h 45"/>
                  <a:gd name="T30" fmla="*/ 22 w 29"/>
                  <a:gd name="T31" fmla="*/ 3 h 45"/>
                  <a:gd name="T32" fmla="*/ 26 w 29"/>
                  <a:gd name="T33" fmla="*/ 7 h 45"/>
                  <a:gd name="T34" fmla="*/ 26 w 29"/>
                  <a:gd name="T3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45">
                    <a:moveTo>
                      <a:pt x="22" y="0"/>
                    </a:moveTo>
                    <a:cubicBezTo>
                      <a:pt x="7" y="0"/>
                      <a:pt x="7" y="0"/>
                      <a:pt x="7" y="0"/>
                    </a:cubicBezTo>
                    <a:cubicBezTo>
                      <a:pt x="3" y="0"/>
                      <a:pt x="0" y="3"/>
                      <a:pt x="0" y="7"/>
                    </a:cubicBezTo>
                    <a:cubicBezTo>
                      <a:pt x="0" y="38"/>
                      <a:pt x="0" y="38"/>
                      <a:pt x="0" y="38"/>
                    </a:cubicBezTo>
                    <a:cubicBezTo>
                      <a:pt x="0" y="42"/>
                      <a:pt x="3" y="45"/>
                      <a:pt x="7" y="45"/>
                    </a:cubicBezTo>
                    <a:cubicBezTo>
                      <a:pt x="22" y="45"/>
                      <a:pt x="22" y="45"/>
                      <a:pt x="22" y="45"/>
                    </a:cubicBezTo>
                    <a:cubicBezTo>
                      <a:pt x="26" y="45"/>
                      <a:pt x="29" y="42"/>
                      <a:pt x="29" y="38"/>
                    </a:cubicBezTo>
                    <a:cubicBezTo>
                      <a:pt x="29" y="7"/>
                      <a:pt x="29" y="7"/>
                      <a:pt x="29" y="7"/>
                    </a:cubicBezTo>
                    <a:cubicBezTo>
                      <a:pt x="29" y="3"/>
                      <a:pt x="26" y="0"/>
                      <a:pt x="22" y="0"/>
                    </a:cubicBezTo>
                    <a:close/>
                    <a:moveTo>
                      <a:pt x="26" y="38"/>
                    </a:moveTo>
                    <a:cubicBezTo>
                      <a:pt x="26" y="41"/>
                      <a:pt x="24" y="42"/>
                      <a:pt x="22" y="42"/>
                    </a:cubicBezTo>
                    <a:cubicBezTo>
                      <a:pt x="7" y="42"/>
                      <a:pt x="7" y="42"/>
                      <a:pt x="7" y="42"/>
                    </a:cubicBezTo>
                    <a:cubicBezTo>
                      <a:pt x="5" y="42"/>
                      <a:pt x="3" y="41"/>
                      <a:pt x="3" y="38"/>
                    </a:cubicBezTo>
                    <a:cubicBezTo>
                      <a:pt x="3" y="7"/>
                      <a:pt x="3" y="7"/>
                      <a:pt x="3" y="7"/>
                    </a:cubicBezTo>
                    <a:cubicBezTo>
                      <a:pt x="3" y="5"/>
                      <a:pt x="5" y="3"/>
                      <a:pt x="7" y="3"/>
                    </a:cubicBezTo>
                    <a:cubicBezTo>
                      <a:pt x="22" y="3"/>
                      <a:pt x="22" y="3"/>
                      <a:pt x="22" y="3"/>
                    </a:cubicBezTo>
                    <a:cubicBezTo>
                      <a:pt x="24" y="3"/>
                      <a:pt x="26" y="5"/>
                      <a:pt x="26" y="7"/>
                    </a:cubicBezTo>
                    <a:lnTo>
                      <a:pt x="26"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70"/>
              <p:cNvSpPr>
                <a:spLocks/>
              </p:cNvSpPr>
              <p:nvPr/>
            </p:nvSpPr>
            <p:spPr bwMode="auto">
              <a:xfrm>
                <a:off x="3911" y="2104"/>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0" y="0"/>
                      <a:pt x="0" y="0"/>
                      <a:pt x="0" y="1"/>
                    </a:cubicBezTo>
                    <a:cubicBezTo>
                      <a:pt x="0" y="4"/>
                      <a:pt x="0" y="4"/>
                      <a:pt x="0" y="4"/>
                    </a:cubicBezTo>
                    <a:cubicBezTo>
                      <a:pt x="0" y="4"/>
                      <a:pt x="0" y="5"/>
                      <a:pt x="1" y="5"/>
                    </a:cubicBezTo>
                    <a:cubicBezTo>
                      <a:pt x="4" y="5"/>
                      <a:pt x="4" y="5"/>
                      <a:pt x="4" y="5"/>
                    </a:cubicBezTo>
                    <a:cubicBezTo>
                      <a:pt x="5" y="5"/>
                      <a:pt x="5" y="4"/>
                      <a:pt x="5" y="4"/>
                    </a:cubicBezTo>
                    <a:cubicBezTo>
                      <a:pt x="5" y="1"/>
                      <a:pt x="5" y="1"/>
                      <a:pt x="5" y="1"/>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71"/>
              <p:cNvSpPr>
                <a:spLocks/>
              </p:cNvSpPr>
              <p:nvPr/>
            </p:nvSpPr>
            <p:spPr bwMode="auto">
              <a:xfrm>
                <a:off x="3895" y="2035"/>
                <a:ext cx="45" cy="64"/>
              </a:xfrm>
              <a:custGeom>
                <a:avLst/>
                <a:gdLst>
                  <a:gd name="T0" fmla="*/ 18 w 19"/>
                  <a:gd name="T1" fmla="*/ 0 h 27"/>
                  <a:gd name="T2" fmla="*/ 1 w 19"/>
                  <a:gd name="T3" fmla="*/ 0 h 27"/>
                  <a:gd name="T4" fmla="*/ 0 w 19"/>
                  <a:gd name="T5" fmla="*/ 1 h 27"/>
                  <a:gd name="T6" fmla="*/ 0 w 19"/>
                  <a:gd name="T7" fmla="*/ 25 h 27"/>
                  <a:gd name="T8" fmla="*/ 1 w 19"/>
                  <a:gd name="T9" fmla="*/ 27 h 27"/>
                  <a:gd name="T10" fmla="*/ 18 w 19"/>
                  <a:gd name="T11" fmla="*/ 27 h 27"/>
                  <a:gd name="T12" fmla="*/ 19 w 19"/>
                  <a:gd name="T13" fmla="*/ 25 h 27"/>
                  <a:gd name="T14" fmla="*/ 19 w 19"/>
                  <a:gd name="T15" fmla="*/ 1 h 27"/>
                  <a:gd name="T16" fmla="*/ 18 w 1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7">
                    <a:moveTo>
                      <a:pt x="18" y="0"/>
                    </a:moveTo>
                    <a:cubicBezTo>
                      <a:pt x="1" y="0"/>
                      <a:pt x="1" y="0"/>
                      <a:pt x="1" y="0"/>
                    </a:cubicBezTo>
                    <a:cubicBezTo>
                      <a:pt x="0" y="0"/>
                      <a:pt x="0" y="1"/>
                      <a:pt x="0" y="1"/>
                    </a:cubicBezTo>
                    <a:cubicBezTo>
                      <a:pt x="0" y="25"/>
                      <a:pt x="0" y="25"/>
                      <a:pt x="0" y="25"/>
                    </a:cubicBezTo>
                    <a:cubicBezTo>
                      <a:pt x="0" y="26"/>
                      <a:pt x="0" y="27"/>
                      <a:pt x="1" y="27"/>
                    </a:cubicBezTo>
                    <a:cubicBezTo>
                      <a:pt x="18" y="27"/>
                      <a:pt x="18" y="27"/>
                      <a:pt x="18" y="27"/>
                    </a:cubicBezTo>
                    <a:cubicBezTo>
                      <a:pt x="19" y="27"/>
                      <a:pt x="19" y="26"/>
                      <a:pt x="19" y="25"/>
                    </a:cubicBezTo>
                    <a:cubicBezTo>
                      <a:pt x="19" y="1"/>
                      <a:pt x="19" y="1"/>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72"/>
              <p:cNvSpPr>
                <a:spLocks noEditPoints="1"/>
              </p:cNvSpPr>
              <p:nvPr/>
            </p:nvSpPr>
            <p:spPr bwMode="auto">
              <a:xfrm>
                <a:off x="3577" y="1883"/>
                <a:ext cx="57" cy="53"/>
              </a:xfrm>
              <a:custGeom>
                <a:avLst/>
                <a:gdLst>
                  <a:gd name="T0" fmla="*/ 22 w 24"/>
                  <a:gd name="T1" fmla="*/ 7 h 22"/>
                  <a:gd name="T2" fmla="*/ 18 w 24"/>
                  <a:gd name="T3" fmla="*/ 1 h 22"/>
                  <a:gd name="T4" fmla="*/ 13 w 24"/>
                  <a:gd name="T5" fmla="*/ 1 h 22"/>
                  <a:gd name="T6" fmla="*/ 2 w 24"/>
                  <a:gd name="T7" fmla="*/ 11 h 22"/>
                  <a:gd name="T8" fmla="*/ 2 w 24"/>
                  <a:gd name="T9" fmla="*/ 15 h 22"/>
                  <a:gd name="T10" fmla="*/ 6 w 24"/>
                  <a:gd name="T11" fmla="*/ 21 h 22"/>
                  <a:gd name="T12" fmla="*/ 11 w 24"/>
                  <a:gd name="T13" fmla="*/ 21 h 22"/>
                  <a:gd name="T14" fmla="*/ 22 w 24"/>
                  <a:gd name="T15" fmla="*/ 11 h 22"/>
                  <a:gd name="T16" fmla="*/ 22 w 24"/>
                  <a:gd name="T17" fmla="*/ 7 h 22"/>
                  <a:gd name="T18" fmla="*/ 10 w 24"/>
                  <a:gd name="T19" fmla="*/ 20 h 22"/>
                  <a:gd name="T20" fmla="*/ 7 w 24"/>
                  <a:gd name="T21" fmla="*/ 20 h 22"/>
                  <a:gd name="T22" fmla="*/ 3 w 24"/>
                  <a:gd name="T23" fmla="*/ 14 h 22"/>
                  <a:gd name="T24" fmla="*/ 3 w 24"/>
                  <a:gd name="T25" fmla="*/ 12 h 22"/>
                  <a:gd name="T26" fmla="*/ 14 w 24"/>
                  <a:gd name="T27" fmla="*/ 2 h 22"/>
                  <a:gd name="T28" fmla="*/ 17 w 24"/>
                  <a:gd name="T29" fmla="*/ 2 h 22"/>
                  <a:gd name="T30" fmla="*/ 21 w 24"/>
                  <a:gd name="T31" fmla="*/ 8 h 22"/>
                  <a:gd name="T32" fmla="*/ 21 w 24"/>
                  <a:gd name="T33" fmla="*/ 10 h 22"/>
                  <a:gd name="T34" fmla="*/ 10 w 24"/>
                  <a:gd name="T3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2">
                    <a:moveTo>
                      <a:pt x="22" y="7"/>
                    </a:moveTo>
                    <a:cubicBezTo>
                      <a:pt x="18" y="1"/>
                      <a:pt x="18" y="1"/>
                      <a:pt x="18" y="1"/>
                    </a:cubicBezTo>
                    <a:cubicBezTo>
                      <a:pt x="17" y="0"/>
                      <a:pt x="14" y="0"/>
                      <a:pt x="13" y="1"/>
                    </a:cubicBezTo>
                    <a:cubicBezTo>
                      <a:pt x="2" y="11"/>
                      <a:pt x="2" y="11"/>
                      <a:pt x="2" y="11"/>
                    </a:cubicBezTo>
                    <a:cubicBezTo>
                      <a:pt x="1" y="12"/>
                      <a:pt x="0" y="14"/>
                      <a:pt x="2" y="15"/>
                    </a:cubicBezTo>
                    <a:cubicBezTo>
                      <a:pt x="6" y="21"/>
                      <a:pt x="6" y="21"/>
                      <a:pt x="6" y="21"/>
                    </a:cubicBezTo>
                    <a:cubicBezTo>
                      <a:pt x="8" y="22"/>
                      <a:pt x="10" y="22"/>
                      <a:pt x="11" y="21"/>
                    </a:cubicBezTo>
                    <a:cubicBezTo>
                      <a:pt x="22" y="11"/>
                      <a:pt x="22" y="11"/>
                      <a:pt x="22" y="11"/>
                    </a:cubicBezTo>
                    <a:cubicBezTo>
                      <a:pt x="24" y="10"/>
                      <a:pt x="24" y="8"/>
                      <a:pt x="22" y="7"/>
                    </a:cubicBezTo>
                    <a:close/>
                    <a:moveTo>
                      <a:pt x="10" y="20"/>
                    </a:moveTo>
                    <a:cubicBezTo>
                      <a:pt x="9" y="21"/>
                      <a:pt x="8" y="21"/>
                      <a:pt x="7" y="20"/>
                    </a:cubicBezTo>
                    <a:cubicBezTo>
                      <a:pt x="3" y="14"/>
                      <a:pt x="3" y="14"/>
                      <a:pt x="3" y="14"/>
                    </a:cubicBezTo>
                    <a:cubicBezTo>
                      <a:pt x="2" y="14"/>
                      <a:pt x="2" y="12"/>
                      <a:pt x="3" y="12"/>
                    </a:cubicBezTo>
                    <a:cubicBezTo>
                      <a:pt x="14" y="2"/>
                      <a:pt x="14" y="2"/>
                      <a:pt x="14" y="2"/>
                    </a:cubicBezTo>
                    <a:cubicBezTo>
                      <a:pt x="15" y="1"/>
                      <a:pt x="16" y="1"/>
                      <a:pt x="17" y="2"/>
                    </a:cubicBezTo>
                    <a:cubicBezTo>
                      <a:pt x="21" y="8"/>
                      <a:pt x="21" y="8"/>
                      <a:pt x="21" y="8"/>
                    </a:cubicBezTo>
                    <a:cubicBezTo>
                      <a:pt x="22" y="8"/>
                      <a:pt x="22" y="10"/>
                      <a:pt x="21" y="10"/>
                    </a:cubicBezTo>
                    <a:lnTo>
                      <a:pt x="1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73"/>
              <p:cNvSpPr>
                <a:spLocks/>
              </p:cNvSpPr>
              <p:nvPr/>
            </p:nvSpPr>
            <p:spPr bwMode="auto">
              <a:xfrm>
                <a:off x="3589" y="1917"/>
                <a:ext cx="9" cy="7"/>
              </a:xfrm>
              <a:custGeom>
                <a:avLst/>
                <a:gdLst>
                  <a:gd name="T0" fmla="*/ 3 w 4"/>
                  <a:gd name="T1" fmla="*/ 1 h 3"/>
                  <a:gd name="T2" fmla="*/ 2 w 4"/>
                  <a:gd name="T3" fmla="*/ 0 h 3"/>
                  <a:gd name="T4" fmla="*/ 2 w 4"/>
                  <a:gd name="T5" fmla="*/ 0 h 3"/>
                  <a:gd name="T6" fmla="*/ 1 w 4"/>
                  <a:gd name="T7" fmla="*/ 1 h 3"/>
                  <a:gd name="T8" fmla="*/ 0 w 4"/>
                  <a:gd name="T9" fmla="*/ 2 h 3"/>
                  <a:gd name="T10" fmla="*/ 1 w 4"/>
                  <a:gd name="T11" fmla="*/ 3 h 3"/>
                  <a:gd name="T12" fmla="*/ 2 w 4"/>
                  <a:gd name="T13" fmla="*/ 3 h 3"/>
                  <a:gd name="T14" fmla="*/ 3 w 4"/>
                  <a:gd name="T15" fmla="*/ 2 h 3"/>
                  <a:gd name="T16" fmla="*/ 3 w 4"/>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1"/>
                    </a:moveTo>
                    <a:cubicBezTo>
                      <a:pt x="2" y="0"/>
                      <a:pt x="2" y="0"/>
                      <a:pt x="2" y="0"/>
                    </a:cubicBezTo>
                    <a:cubicBezTo>
                      <a:pt x="2" y="0"/>
                      <a:pt x="2" y="0"/>
                      <a:pt x="2" y="0"/>
                    </a:cubicBezTo>
                    <a:cubicBezTo>
                      <a:pt x="1" y="1"/>
                      <a:pt x="1" y="1"/>
                      <a:pt x="1" y="1"/>
                    </a:cubicBezTo>
                    <a:cubicBezTo>
                      <a:pt x="0" y="1"/>
                      <a:pt x="0" y="2"/>
                      <a:pt x="0" y="2"/>
                    </a:cubicBezTo>
                    <a:cubicBezTo>
                      <a:pt x="1" y="3"/>
                      <a:pt x="1" y="3"/>
                      <a:pt x="1" y="3"/>
                    </a:cubicBezTo>
                    <a:cubicBezTo>
                      <a:pt x="2" y="3"/>
                      <a:pt x="2" y="3"/>
                      <a:pt x="2" y="3"/>
                    </a:cubicBezTo>
                    <a:cubicBezTo>
                      <a:pt x="3" y="2"/>
                      <a:pt x="3" y="2"/>
                      <a:pt x="3" y="2"/>
                    </a:cubicBezTo>
                    <a:cubicBezTo>
                      <a:pt x="4" y="2"/>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74"/>
              <p:cNvSpPr>
                <a:spLocks/>
              </p:cNvSpPr>
              <p:nvPr/>
            </p:nvSpPr>
            <p:spPr bwMode="auto">
              <a:xfrm>
                <a:off x="3591" y="1891"/>
                <a:ext cx="36" cy="33"/>
              </a:xfrm>
              <a:custGeom>
                <a:avLst/>
                <a:gdLst>
                  <a:gd name="T0" fmla="*/ 15 w 15"/>
                  <a:gd name="T1" fmla="*/ 6 h 14"/>
                  <a:gd name="T2" fmla="*/ 9 w 15"/>
                  <a:gd name="T3" fmla="*/ 0 h 14"/>
                  <a:gd name="T4" fmla="*/ 9 w 15"/>
                  <a:gd name="T5" fmla="*/ 0 h 14"/>
                  <a:gd name="T6" fmla="*/ 0 w 15"/>
                  <a:gd name="T7" fmla="*/ 7 h 14"/>
                  <a:gd name="T8" fmla="*/ 0 w 15"/>
                  <a:gd name="T9" fmla="*/ 8 h 14"/>
                  <a:gd name="T10" fmla="*/ 5 w 15"/>
                  <a:gd name="T11" fmla="*/ 14 h 14"/>
                  <a:gd name="T12" fmla="*/ 6 w 15"/>
                  <a:gd name="T13" fmla="*/ 14 h 14"/>
                  <a:gd name="T14" fmla="*/ 15 w 15"/>
                  <a:gd name="T15" fmla="*/ 7 h 14"/>
                  <a:gd name="T16" fmla="*/ 15 w 15"/>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5" y="6"/>
                    </a:moveTo>
                    <a:cubicBezTo>
                      <a:pt x="9" y="0"/>
                      <a:pt x="9" y="0"/>
                      <a:pt x="9" y="0"/>
                    </a:cubicBezTo>
                    <a:cubicBezTo>
                      <a:pt x="9" y="0"/>
                      <a:pt x="9" y="0"/>
                      <a:pt x="9" y="0"/>
                    </a:cubicBezTo>
                    <a:cubicBezTo>
                      <a:pt x="0" y="7"/>
                      <a:pt x="0" y="7"/>
                      <a:pt x="0" y="7"/>
                    </a:cubicBezTo>
                    <a:cubicBezTo>
                      <a:pt x="0" y="7"/>
                      <a:pt x="0" y="8"/>
                      <a:pt x="0" y="8"/>
                    </a:cubicBezTo>
                    <a:cubicBezTo>
                      <a:pt x="5" y="14"/>
                      <a:pt x="5" y="14"/>
                      <a:pt x="5" y="14"/>
                    </a:cubicBezTo>
                    <a:cubicBezTo>
                      <a:pt x="5" y="14"/>
                      <a:pt x="6" y="14"/>
                      <a:pt x="6" y="14"/>
                    </a:cubicBezTo>
                    <a:cubicBezTo>
                      <a:pt x="15" y="7"/>
                      <a:pt x="15" y="7"/>
                      <a:pt x="15" y="7"/>
                    </a:cubicBezTo>
                    <a:cubicBezTo>
                      <a:pt x="15" y="6"/>
                      <a:pt x="15" y="6"/>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75"/>
              <p:cNvSpPr>
                <a:spLocks noEditPoints="1"/>
              </p:cNvSpPr>
              <p:nvPr/>
            </p:nvSpPr>
            <p:spPr bwMode="auto">
              <a:xfrm>
                <a:off x="3942" y="1857"/>
                <a:ext cx="31" cy="43"/>
              </a:xfrm>
              <a:custGeom>
                <a:avLst/>
                <a:gdLst>
                  <a:gd name="T0" fmla="*/ 0 w 31"/>
                  <a:gd name="T1" fmla="*/ 38 h 43"/>
                  <a:gd name="T2" fmla="*/ 5 w 31"/>
                  <a:gd name="T3" fmla="*/ 43 h 43"/>
                  <a:gd name="T4" fmla="*/ 31 w 31"/>
                  <a:gd name="T5" fmla="*/ 43 h 43"/>
                  <a:gd name="T6" fmla="*/ 31 w 31"/>
                  <a:gd name="T7" fmla="*/ 0 h 43"/>
                  <a:gd name="T8" fmla="*/ 2 w 31"/>
                  <a:gd name="T9" fmla="*/ 0 h 43"/>
                  <a:gd name="T10" fmla="*/ 0 w 31"/>
                  <a:gd name="T11" fmla="*/ 38 h 43"/>
                  <a:gd name="T12" fmla="*/ 9 w 31"/>
                  <a:gd name="T13" fmla="*/ 38 h 43"/>
                  <a:gd name="T14" fmla="*/ 7 w 31"/>
                  <a:gd name="T15" fmla="*/ 38 h 43"/>
                  <a:gd name="T16" fmla="*/ 7 w 31"/>
                  <a:gd name="T17" fmla="*/ 34 h 43"/>
                  <a:gd name="T18" fmla="*/ 9 w 31"/>
                  <a:gd name="T19" fmla="*/ 34 h 43"/>
                  <a:gd name="T20" fmla="*/ 9 w 31"/>
                  <a:gd name="T21" fmla="*/ 38 h 43"/>
                  <a:gd name="T22" fmla="*/ 16 w 31"/>
                  <a:gd name="T23" fmla="*/ 38 h 43"/>
                  <a:gd name="T24" fmla="*/ 12 w 31"/>
                  <a:gd name="T25" fmla="*/ 38 h 43"/>
                  <a:gd name="T26" fmla="*/ 12 w 31"/>
                  <a:gd name="T27" fmla="*/ 34 h 43"/>
                  <a:gd name="T28" fmla="*/ 16 w 31"/>
                  <a:gd name="T29" fmla="*/ 34 h 43"/>
                  <a:gd name="T30" fmla="*/ 16 w 31"/>
                  <a:gd name="T31" fmla="*/ 38 h 43"/>
                  <a:gd name="T32" fmla="*/ 21 w 31"/>
                  <a:gd name="T33" fmla="*/ 38 h 43"/>
                  <a:gd name="T34" fmla="*/ 19 w 31"/>
                  <a:gd name="T35" fmla="*/ 38 h 43"/>
                  <a:gd name="T36" fmla="*/ 19 w 31"/>
                  <a:gd name="T37" fmla="*/ 34 h 43"/>
                  <a:gd name="T38" fmla="*/ 21 w 31"/>
                  <a:gd name="T39" fmla="*/ 34 h 43"/>
                  <a:gd name="T40" fmla="*/ 21 w 31"/>
                  <a:gd name="T41" fmla="*/ 38 h 43"/>
                  <a:gd name="T42" fmla="*/ 28 w 31"/>
                  <a:gd name="T43" fmla="*/ 41 h 43"/>
                  <a:gd name="T44" fmla="*/ 24 w 31"/>
                  <a:gd name="T45" fmla="*/ 41 h 43"/>
                  <a:gd name="T46" fmla="*/ 24 w 31"/>
                  <a:gd name="T47" fmla="*/ 34 h 43"/>
                  <a:gd name="T48" fmla="*/ 28 w 31"/>
                  <a:gd name="T49" fmla="*/ 34 h 43"/>
                  <a:gd name="T50" fmla="*/ 28 w 31"/>
                  <a:gd name="T51" fmla="*/ 41 h 43"/>
                  <a:gd name="T52" fmla="*/ 5 w 31"/>
                  <a:gd name="T53" fmla="*/ 5 h 43"/>
                  <a:gd name="T54" fmla="*/ 28 w 31"/>
                  <a:gd name="T55" fmla="*/ 5 h 43"/>
                  <a:gd name="T56" fmla="*/ 28 w 31"/>
                  <a:gd name="T57" fmla="*/ 12 h 43"/>
                  <a:gd name="T58" fmla="*/ 5 w 31"/>
                  <a:gd name="T59" fmla="*/ 12 h 43"/>
                  <a:gd name="T60" fmla="*/ 5 w 31"/>
                  <a:gd name="T61"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43">
                    <a:moveTo>
                      <a:pt x="0" y="38"/>
                    </a:moveTo>
                    <a:lnTo>
                      <a:pt x="5" y="43"/>
                    </a:lnTo>
                    <a:lnTo>
                      <a:pt x="31" y="43"/>
                    </a:lnTo>
                    <a:lnTo>
                      <a:pt x="31" y="0"/>
                    </a:lnTo>
                    <a:lnTo>
                      <a:pt x="2" y="0"/>
                    </a:lnTo>
                    <a:lnTo>
                      <a:pt x="0" y="38"/>
                    </a:lnTo>
                    <a:close/>
                    <a:moveTo>
                      <a:pt x="9" y="38"/>
                    </a:moveTo>
                    <a:lnTo>
                      <a:pt x="7" y="38"/>
                    </a:lnTo>
                    <a:lnTo>
                      <a:pt x="7" y="34"/>
                    </a:lnTo>
                    <a:lnTo>
                      <a:pt x="9" y="34"/>
                    </a:lnTo>
                    <a:lnTo>
                      <a:pt x="9" y="38"/>
                    </a:lnTo>
                    <a:close/>
                    <a:moveTo>
                      <a:pt x="16" y="38"/>
                    </a:moveTo>
                    <a:lnTo>
                      <a:pt x="12" y="38"/>
                    </a:lnTo>
                    <a:lnTo>
                      <a:pt x="12" y="34"/>
                    </a:lnTo>
                    <a:lnTo>
                      <a:pt x="16" y="34"/>
                    </a:lnTo>
                    <a:lnTo>
                      <a:pt x="16" y="38"/>
                    </a:lnTo>
                    <a:close/>
                    <a:moveTo>
                      <a:pt x="21" y="38"/>
                    </a:moveTo>
                    <a:lnTo>
                      <a:pt x="19" y="38"/>
                    </a:lnTo>
                    <a:lnTo>
                      <a:pt x="19" y="34"/>
                    </a:lnTo>
                    <a:lnTo>
                      <a:pt x="21" y="34"/>
                    </a:lnTo>
                    <a:lnTo>
                      <a:pt x="21" y="38"/>
                    </a:lnTo>
                    <a:close/>
                    <a:moveTo>
                      <a:pt x="28" y="41"/>
                    </a:moveTo>
                    <a:lnTo>
                      <a:pt x="24" y="41"/>
                    </a:lnTo>
                    <a:lnTo>
                      <a:pt x="24" y="34"/>
                    </a:lnTo>
                    <a:lnTo>
                      <a:pt x="28" y="34"/>
                    </a:lnTo>
                    <a:lnTo>
                      <a:pt x="28" y="41"/>
                    </a:lnTo>
                    <a:close/>
                    <a:moveTo>
                      <a:pt x="5" y="5"/>
                    </a:moveTo>
                    <a:lnTo>
                      <a:pt x="28" y="5"/>
                    </a:lnTo>
                    <a:lnTo>
                      <a:pt x="28" y="12"/>
                    </a:lnTo>
                    <a:lnTo>
                      <a:pt x="5" y="12"/>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76"/>
              <p:cNvSpPr>
                <a:spLocks noEditPoints="1"/>
              </p:cNvSpPr>
              <p:nvPr/>
            </p:nvSpPr>
            <p:spPr bwMode="auto">
              <a:xfrm>
                <a:off x="3764" y="1433"/>
                <a:ext cx="26" cy="33"/>
              </a:xfrm>
              <a:custGeom>
                <a:avLst/>
                <a:gdLst>
                  <a:gd name="T0" fmla="*/ 26 w 26"/>
                  <a:gd name="T1" fmla="*/ 4 h 33"/>
                  <a:gd name="T2" fmla="*/ 22 w 26"/>
                  <a:gd name="T3" fmla="*/ 0 h 33"/>
                  <a:gd name="T4" fmla="*/ 3 w 26"/>
                  <a:gd name="T5" fmla="*/ 0 h 33"/>
                  <a:gd name="T6" fmla="*/ 0 w 26"/>
                  <a:gd name="T7" fmla="*/ 33 h 33"/>
                  <a:gd name="T8" fmla="*/ 24 w 26"/>
                  <a:gd name="T9" fmla="*/ 33 h 33"/>
                  <a:gd name="T10" fmla="*/ 26 w 26"/>
                  <a:gd name="T11" fmla="*/ 4 h 33"/>
                  <a:gd name="T12" fmla="*/ 19 w 26"/>
                  <a:gd name="T13" fmla="*/ 2 h 33"/>
                  <a:gd name="T14" fmla="*/ 22 w 26"/>
                  <a:gd name="T15" fmla="*/ 2 h 33"/>
                  <a:gd name="T16" fmla="*/ 22 w 26"/>
                  <a:gd name="T17" fmla="*/ 9 h 33"/>
                  <a:gd name="T18" fmla="*/ 19 w 26"/>
                  <a:gd name="T19" fmla="*/ 7 h 33"/>
                  <a:gd name="T20" fmla="*/ 19 w 26"/>
                  <a:gd name="T21" fmla="*/ 2 h 33"/>
                  <a:gd name="T22" fmla="*/ 14 w 26"/>
                  <a:gd name="T23" fmla="*/ 2 h 33"/>
                  <a:gd name="T24" fmla="*/ 17 w 26"/>
                  <a:gd name="T25" fmla="*/ 2 h 33"/>
                  <a:gd name="T26" fmla="*/ 17 w 26"/>
                  <a:gd name="T27" fmla="*/ 7 h 33"/>
                  <a:gd name="T28" fmla="*/ 14 w 26"/>
                  <a:gd name="T29" fmla="*/ 7 h 33"/>
                  <a:gd name="T30" fmla="*/ 14 w 26"/>
                  <a:gd name="T31" fmla="*/ 2 h 33"/>
                  <a:gd name="T32" fmla="*/ 10 w 26"/>
                  <a:gd name="T33" fmla="*/ 2 h 33"/>
                  <a:gd name="T34" fmla="*/ 12 w 26"/>
                  <a:gd name="T35" fmla="*/ 2 h 33"/>
                  <a:gd name="T36" fmla="*/ 12 w 26"/>
                  <a:gd name="T37" fmla="*/ 7 h 33"/>
                  <a:gd name="T38" fmla="*/ 10 w 26"/>
                  <a:gd name="T39" fmla="*/ 7 h 33"/>
                  <a:gd name="T40" fmla="*/ 10 w 26"/>
                  <a:gd name="T41" fmla="*/ 2 h 33"/>
                  <a:gd name="T42" fmla="*/ 5 w 26"/>
                  <a:gd name="T43" fmla="*/ 2 h 33"/>
                  <a:gd name="T44" fmla="*/ 7 w 26"/>
                  <a:gd name="T45" fmla="*/ 2 h 33"/>
                  <a:gd name="T46" fmla="*/ 7 w 26"/>
                  <a:gd name="T47" fmla="*/ 7 h 33"/>
                  <a:gd name="T48" fmla="*/ 5 w 26"/>
                  <a:gd name="T49" fmla="*/ 7 h 33"/>
                  <a:gd name="T50" fmla="*/ 5 w 26"/>
                  <a:gd name="T51" fmla="*/ 2 h 33"/>
                  <a:gd name="T52" fmla="*/ 22 w 26"/>
                  <a:gd name="T53" fmla="*/ 30 h 33"/>
                  <a:gd name="T54" fmla="*/ 5 w 26"/>
                  <a:gd name="T55" fmla="*/ 30 h 33"/>
                  <a:gd name="T56" fmla="*/ 5 w 26"/>
                  <a:gd name="T57" fmla="*/ 23 h 33"/>
                  <a:gd name="T58" fmla="*/ 22 w 26"/>
                  <a:gd name="T59" fmla="*/ 26 h 33"/>
                  <a:gd name="T60" fmla="*/ 22 w 26"/>
                  <a:gd name="T6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33">
                    <a:moveTo>
                      <a:pt x="26" y="4"/>
                    </a:moveTo>
                    <a:lnTo>
                      <a:pt x="22" y="0"/>
                    </a:lnTo>
                    <a:lnTo>
                      <a:pt x="3" y="0"/>
                    </a:lnTo>
                    <a:lnTo>
                      <a:pt x="0" y="33"/>
                    </a:lnTo>
                    <a:lnTo>
                      <a:pt x="24" y="33"/>
                    </a:lnTo>
                    <a:lnTo>
                      <a:pt x="26" y="4"/>
                    </a:lnTo>
                    <a:close/>
                    <a:moveTo>
                      <a:pt x="19" y="2"/>
                    </a:moveTo>
                    <a:lnTo>
                      <a:pt x="22" y="2"/>
                    </a:lnTo>
                    <a:lnTo>
                      <a:pt x="22" y="9"/>
                    </a:lnTo>
                    <a:lnTo>
                      <a:pt x="19" y="7"/>
                    </a:lnTo>
                    <a:lnTo>
                      <a:pt x="19" y="2"/>
                    </a:lnTo>
                    <a:close/>
                    <a:moveTo>
                      <a:pt x="14" y="2"/>
                    </a:moveTo>
                    <a:lnTo>
                      <a:pt x="17" y="2"/>
                    </a:lnTo>
                    <a:lnTo>
                      <a:pt x="17" y="7"/>
                    </a:lnTo>
                    <a:lnTo>
                      <a:pt x="14" y="7"/>
                    </a:lnTo>
                    <a:lnTo>
                      <a:pt x="14" y="2"/>
                    </a:lnTo>
                    <a:close/>
                    <a:moveTo>
                      <a:pt x="10" y="2"/>
                    </a:moveTo>
                    <a:lnTo>
                      <a:pt x="12" y="2"/>
                    </a:lnTo>
                    <a:lnTo>
                      <a:pt x="12" y="7"/>
                    </a:lnTo>
                    <a:lnTo>
                      <a:pt x="10" y="7"/>
                    </a:lnTo>
                    <a:lnTo>
                      <a:pt x="10" y="2"/>
                    </a:lnTo>
                    <a:close/>
                    <a:moveTo>
                      <a:pt x="5" y="2"/>
                    </a:moveTo>
                    <a:lnTo>
                      <a:pt x="7" y="2"/>
                    </a:lnTo>
                    <a:lnTo>
                      <a:pt x="7" y="7"/>
                    </a:lnTo>
                    <a:lnTo>
                      <a:pt x="5" y="7"/>
                    </a:lnTo>
                    <a:lnTo>
                      <a:pt x="5" y="2"/>
                    </a:lnTo>
                    <a:close/>
                    <a:moveTo>
                      <a:pt x="22" y="30"/>
                    </a:moveTo>
                    <a:lnTo>
                      <a:pt x="5" y="30"/>
                    </a:lnTo>
                    <a:lnTo>
                      <a:pt x="5" y="23"/>
                    </a:lnTo>
                    <a:lnTo>
                      <a:pt x="22" y="26"/>
                    </a:lnTo>
                    <a:lnTo>
                      <a:pt x="2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77"/>
              <p:cNvSpPr>
                <a:spLocks/>
              </p:cNvSpPr>
              <p:nvPr/>
            </p:nvSpPr>
            <p:spPr bwMode="auto">
              <a:xfrm>
                <a:off x="3778" y="1698"/>
                <a:ext cx="119" cy="74"/>
              </a:xfrm>
              <a:custGeom>
                <a:avLst/>
                <a:gdLst>
                  <a:gd name="T0" fmla="*/ 8 w 119"/>
                  <a:gd name="T1" fmla="*/ 38 h 74"/>
                  <a:gd name="T2" fmla="*/ 8 w 119"/>
                  <a:gd name="T3" fmla="*/ 26 h 74"/>
                  <a:gd name="T4" fmla="*/ 36 w 119"/>
                  <a:gd name="T5" fmla="*/ 12 h 74"/>
                  <a:gd name="T6" fmla="*/ 36 w 119"/>
                  <a:gd name="T7" fmla="*/ 38 h 74"/>
                  <a:gd name="T8" fmla="*/ 41 w 119"/>
                  <a:gd name="T9" fmla="*/ 38 h 74"/>
                  <a:gd name="T10" fmla="*/ 41 w 119"/>
                  <a:gd name="T11" fmla="*/ 26 h 74"/>
                  <a:gd name="T12" fmla="*/ 69 w 119"/>
                  <a:gd name="T13" fmla="*/ 12 h 74"/>
                  <a:gd name="T14" fmla="*/ 69 w 119"/>
                  <a:gd name="T15" fmla="*/ 38 h 74"/>
                  <a:gd name="T16" fmla="*/ 79 w 119"/>
                  <a:gd name="T17" fmla="*/ 38 h 74"/>
                  <a:gd name="T18" fmla="*/ 79 w 119"/>
                  <a:gd name="T19" fmla="*/ 0 h 74"/>
                  <a:gd name="T20" fmla="*/ 90 w 119"/>
                  <a:gd name="T21" fmla="*/ 0 h 74"/>
                  <a:gd name="T22" fmla="*/ 90 w 119"/>
                  <a:gd name="T23" fmla="*/ 38 h 74"/>
                  <a:gd name="T24" fmla="*/ 95 w 119"/>
                  <a:gd name="T25" fmla="*/ 38 h 74"/>
                  <a:gd name="T26" fmla="*/ 95 w 119"/>
                  <a:gd name="T27" fmla="*/ 0 h 74"/>
                  <a:gd name="T28" fmla="*/ 109 w 119"/>
                  <a:gd name="T29" fmla="*/ 0 h 74"/>
                  <a:gd name="T30" fmla="*/ 109 w 119"/>
                  <a:gd name="T31" fmla="*/ 38 h 74"/>
                  <a:gd name="T32" fmla="*/ 119 w 119"/>
                  <a:gd name="T33" fmla="*/ 38 h 74"/>
                  <a:gd name="T34" fmla="*/ 119 w 119"/>
                  <a:gd name="T35" fmla="*/ 74 h 74"/>
                  <a:gd name="T36" fmla="*/ 0 w 119"/>
                  <a:gd name="T37" fmla="*/ 74 h 74"/>
                  <a:gd name="T38" fmla="*/ 0 w 119"/>
                  <a:gd name="T39" fmla="*/ 38 h 74"/>
                  <a:gd name="T40" fmla="*/ 8 w 119"/>
                  <a:gd name="T41"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74">
                    <a:moveTo>
                      <a:pt x="8" y="38"/>
                    </a:moveTo>
                    <a:lnTo>
                      <a:pt x="8" y="26"/>
                    </a:lnTo>
                    <a:lnTo>
                      <a:pt x="36" y="12"/>
                    </a:lnTo>
                    <a:lnTo>
                      <a:pt x="36" y="38"/>
                    </a:lnTo>
                    <a:lnTo>
                      <a:pt x="41" y="38"/>
                    </a:lnTo>
                    <a:lnTo>
                      <a:pt x="41" y="26"/>
                    </a:lnTo>
                    <a:lnTo>
                      <a:pt x="69" y="12"/>
                    </a:lnTo>
                    <a:lnTo>
                      <a:pt x="69" y="38"/>
                    </a:lnTo>
                    <a:lnTo>
                      <a:pt x="79" y="38"/>
                    </a:lnTo>
                    <a:lnTo>
                      <a:pt x="79" y="0"/>
                    </a:lnTo>
                    <a:lnTo>
                      <a:pt x="90" y="0"/>
                    </a:lnTo>
                    <a:lnTo>
                      <a:pt x="90" y="38"/>
                    </a:lnTo>
                    <a:lnTo>
                      <a:pt x="95" y="38"/>
                    </a:lnTo>
                    <a:lnTo>
                      <a:pt x="95" y="0"/>
                    </a:lnTo>
                    <a:lnTo>
                      <a:pt x="109" y="0"/>
                    </a:lnTo>
                    <a:lnTo>
                      <a:pt x="109" y="38"/>
                    </a:lnTo>
                    <a:lnTo>
                      <a:pt x="119" y="38"/>
                    </a:lnTo>
                    <a:lnTo>
                      <a:pt x="119" y="74"/>
                    </a:lnTo>
                    <a:lnTo>
                      <a:pt x="0" y="74"/>
                    </a:lnTo>
                    <a:lnTo>
                      <a:pt x="0" y="38"/>
                    </a:lnTo>
                    <a:lnTo>
                      <a:pt x="8"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78"/>
              <p:cNvSpPr>
                <a:spLocks/>
              </p:cNvSpPr>
              <p:nvPr/>
            </p:nvSpPr>
            <p:spPr bwMode="auto">
              <a:xfrm>
                <a:off x="3966" y="2292"/>
                <a:ext cx="28" cy="14"/>
              </a:xfrm>
              <a:custGeom>
                <a:avLst/>
                <a:gdLst>
                  <a:gd name="T0" fmla="*/ 12 w 12"/>
                  <a:gd name="T1" fmla="*/ 0 h 6"/>
                  <a:gd name="T2" fmla="*/ 6 w 12"/>
                  <a:gd name="T3" fmla="*/ 0 h 6"/>
                  <a:gd name="T4" fmla="*/ 0 w 12"/>
                  <a:gd name="T5" fmla="*/ 6 h 6"/>
                  <a:gd name="T6" fmla="*/ 12 w 12"/>
                  <a:gd name="T7" fmla="*/ 6 h 6"/>
                  <a:gd name="T8" fmla="*/ 12 w 12"/>
                  <a:gd name="T9" fmla="*/ 0 h 6"/>
                </a:gdLst>
                <a:ahLst/>
                <a:cxnLst>
                  <a:cxn ang="0">
                    <a:pos x="T0" y="T1"/>
                  </a:cxn>
                  <a:cxn ang="0">
                    <a:pos x="T2" y="T3"/>
                  </a:cxn>
                  <a:cxn ang="0">
                    <a:pos x="T4" y="T5"/>
                  </a:cxn>
                  <a:cxn ang="0">
                    <a:pos x="T6" y="T7"/>
                  </a:cxn>
                  <a:cxn ang="0">
                    <a:pos x="T8" y="T9"/>
                  </a:cxn>
                </a:cxnLst>
                <a:rect l="0" t="0" r="r" b="b"/>
                <a:pathLst>
                  <a:path w="12" h="6">
                    <a:moveTo>
                      <a:pt x="12" y="0"/>
                    </a:moveTo>
                    <a:cubicBezTo>
                      <a:pt x="12" y="0"/>
                      <a:pt x="11" y="0"/>
                      <a:pt x="6" y="0"/>
                    </a:cubicBezTo>
                    <a:cubicBezTo>
                      <a:pt x="2" y="0"/>
                      <a:pt x="0" y="6"/>
                      <a:pt x="0" y="6"/>
                    </a:cubicBezTo>
                    <a:cubicBezTo>
                      <a:pt x="12" y="6"/>
                      <a:pt x="12" y="6"/>
                      <a:pt x="12" y="6"/>
                    </a:cubicBez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79"/>
              <p:cNvSpPr>
                <a:spLocks noEditPoints="1"/>
              </p:cNvSpPr>
              <p:nvPr/>
            </p:nvSpPr>
            <p:spPr bwMode="auto">
              <a:xfrm>
                <a:off x="3944" y="2308"/>
                <a:ext cx="102" cy="29"/>
              </a:xfrm>
              <a:custGeom>
                <a:avLst/>
                <a:gdLst>
                  <a:gd name="T0" fmla="*/ 42 w 43"/>
                  <a:gd name="T1" fmla="*/ 9 h 12"/>
                  <a:gd name="T2" fmla="*/ 42 w 43"/>
                  <a:gd name="T3" fmla="*/ 8 h 12"/>
                  <a:gd name="T4" fmla="*/ 42 w 43"/>
                  <a:gd name="T5" fmla="*/ 4 h 12"/>
                  <a:gd name="T6" fmla="*/ 38 w 43"/>
                  <a:gd name="T7" fmla="*/ 0 h 12"/>
                  <a:gd name="T8" fmla="*/ 6 w 43"/>
                  <a:gd name="T9" fmla="*/ 0 h 12"/>
                  <a:gd name="T10" fmla="*/ 2 w 43"/>
                  <a:gd name="T11" fmla="*/ 4 h 12"/>
                  <a:gd name="T12" fmla="*/ 2 w 43"/>
                  <a:gd name="T13" fmla="*/ 8 h 12"/>
                  <a:gd name="T14" fmla="*/ 2 w 43"/>
                  <a:gd name="T15" fmla="*/ 9 h 12"/>
                  <a:gd name="T16" fmla="*/ 0 w 43"/>
                  <a:gd name="T17" fmla="*/ 10 h 12"/>
                  <a:gd name="T18" fmla="*/ 2 w 43"/>
                  <a:gd name="T19" fmla="*/ 12 h 12"/>
                  <a:gd name="T20" fmla="*/ 4 w 43"/>
                  <a:gd name="T21" fmla="*/ 12 h 12"/>
                  <a:gd name="T22" fmla="*/ 6 w 43"/>
                  <a:gd name="T23" fmla="*/ 12 h 12"/>
                  <a:gd name="T24" fmla="*/ 6 w 43"/>
                  <a:gd name="T25" fmla="*/ 12 h 12"/>
                  <a:gd name="T26" fmla="*/ 6 w 43"/>
                  <a:gd name="T27" fmla="*/ 11 h 12"/>
                  <a:gd name="T28" fmla="*/ 10 w 43"/>
                  <a:gd name="T29" fmla="*/ 6 h 12"/>
                  <a:gd name="T30" fmla="*/ 15 w 43"/>
                  <a:gd name="T31" fmla="*/ 11 h 12"/>
                  <a:gd name="T32" fmla="*/ 15 w 43"/>
                  <a:gd name="T33" fmla="*/ 12 h 12"/>
                  <a:gd name="T34" fmla="*/ 28 w 43"/>
                  <a:gd name="T35" fmla="*/ 12 h 12"/>
                  <a:gd name="T36" fmla="*/ 28 w 43"/>
                  <a:gd name="T37" fmla="*/ 11 h 12"/>
                  <a:gd name="T38" fmla="*/ 33 w 43"/>
                  <a:gd name="T39" fmla="*/ 6 h 12"/>
                  <a:gd name="T40" fmla="*/ 37 w 43"/>
                  <a:gd name="T41" fmla="*/ 11 h 12"/>
                  <a:gd name="T42" fmla="*/ 37 w 43"/>
                  <a:gd name="T43" fmla="*/ 12 h 12"/>
                  <a:gd name="T44" fmla="*/ 38 w 43"/>
                  <a:gd name="T45" fmla="*/ 12 h 12"/>
                  <a:gd name="T46" fmla="*/ 40 w 43"/>
                  <a:gd name="T47" fmla="*/ 11 h 12"/>
                  <a:gd name="T48" fmla="*/ 41 w 43"/>
                  <a:gd name="T49" fmla="*/ 11 h 12"/>
                  <a:gd name="T50" fmla="*/ 42 w 43"/>
                  <a:gd name="T51" fmla="*/ 11 h 12"/>
                  <a:gd name="T52" fmla="*/ 43 w 43"/>
                  <a:gd name="T53" fmla="*/ 10 h 12"/>
                  <a:gd name="T54" fmla="*/ 42 w 43"/>
                  <a:gd name="T55" fmla="*/ 9 h 12"/>
                  <a:gd name="T56" fmla="*/ 3 w 43"/>
                  <a:gd name="T57" fmla="*/ 7 h 12"/>
                  <a:gd name="T58" fmla="*/ 2 w 43"/>
                  <a:gd name="T59" fmla="*/ 6 h 12"/>
                  <a:gd name="T60" fmla="*/ 3 w 43"/>
                  <a:gd name="T61" fmla="*/ 4 h 12"/>
                  <a:gd name="T62" fmla="*/ 3 w 43"/>
                  <a:gd name="T63" fmla="*/ 6 h 12"/>
                  <a:gd name="T64" fmla="*/ 3 w 43"/>
                  <a:gd name="T65" fmla="*/ 7 h 12"/>
                  <a:gd name="T66" fmla="*/ 20 w 43"/>
                  <a:gd name="T67" fmla="*/ 3 h 12"/>
                  <a:gd name="T68" fmla="*/ 19 w 43"/>
                  <a:gd name="T69" fmla="*/ 3 h 12"/>
                  <a:gd name="T70" fmla="*/ 16 w 43"/>
                  <a:gd name="T71" fmla="*/ 3 h 12"/>
                  <a:gd name="T72" fmla="*/ 15 w 43"/>
                  <a:gd name="T73" fmla="*/ 3 h 12"/>
                  <a:gd name="T74" fmla="*/ 15 w 43"/>
                  <a:gd name="T75" fmla="*/ 2 h 12"/>
                  <a:gd name="T76" fmla="*/ 16 w 43"/>
                  <a:gd name="T77" fmla="*/ 2 h 12"/>
                  <a:gd name="T78" fmla="*/ 19 w 43"/>
                  <a:gd name="T79" fmla="*/ 2 h 12"/>
                  <a:gd name="T80" fmla="*/ 20 w 43"/>
                  <a:gd name="T81" fmla="*/ 2 h 12"/>
                  <a:gd name="T82" fmla="*/ 20 w 43"/>
                  <a:gd name="T8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12">
                    <a:moveTo>
                      <a:pt x="42" y="9"/>
                    </a:moveTo>
                    <a:cubicBezTo>
                      <a:pt x="42" y="9"/>
                      <a:pt x="42" y="9"/>
                      <a:pt x="42" y="8"/>
                    </a:cubicBezTo>
                    <a:cubicBezTo>
                      <a:pt x="42" y="4"/>
                      <a:pt x="42" y="4"/>
                      <a:pt x="42" y="4"/>
                    </a:cubicBezTo>
                    <a:cubicBezTo>
                      <a:pt x="42" y="1"/>
                      <a:pt x="40" y="0"/>
                      <a:pt x="38" y="0"/>
                    </a:cubicBezTo>
                    <a:cubicBezTo>
                      <a:pt x="6" y="0"/>
                      <a:pt x="6" y="0"/>
                      <a:pt x="6" y="0"/>
                    </a:cubicBezTo>
                    <a:cubicBezTo>
                      <a:pt x="3" y="0"/>
                      <a:pt x="2" y="1"/>
                      <a:pt x="2" y="4"/>
                    </a:cubicBezTo>
                    <a:cubicBezTo>
                      <a:pt x="2" y="8"/>
                      <a:pt x="2" y="8"/>
                      <a:pt x="2" y="8"/>
                    </a:cubicBezTo>
                    <a:cubicBezTo>
                      <a:pt x="2" y="8"/>
                      <a:pt x="2" y="9"/>
                      <a:pt x="2" y="9"/>
                    </a:cubicBezTo>
                    <a:cubicBezTo>
                      <a:pt x="1" y="9"/>
                      <a:pt x="0" y="10"/>
                      <a:pt x="0" y="10"/>
                    </a:cubicBezTo>
                    <a:cubicBezTo>
                      <a:pt x="0" y="11"/>
                      <a:pt x="1" y="12"/>
                      <a:pt x="2" y="12"/>
                    </a:cubicBezTo>
                    <a:cubicBezTo>
                      <a:pt x="4" y="12"/>
                      <a:pt x="4" y="12"/>
                      <a:pt x="4" y="12"/>
                    </a:cubicBezTo>
                    <a:cubicBezTo>
                      <a:pt x="4" y="12"/>
                      <a:pt x="5" y="12"/>
                      <a:pt x="6" y="12"/>
                    </a:cubicBezTo>
                    <a:cubicBezTo>
                      <a:pt x="6" y="12"/>
                      <a:pt x="6" y="12"/>
                      <a:pt x="6" y="12"/>
                    </a:cubicBezTo>
                    <a:cubicBezTo>
                      <a:pt x="6" y="12"/>
                      <a:pt x="6" y="11"/>
                      <a:pt x="6" y="11"/>
                    </a:cubicBezTo>
                    <a:cubicBezTo>
                      <a:pt x="6" y="8"/>
                      <a:pt x="8" y="6"/>
                      <a:pt x="10" y="6"/>
                    </a:cubicBezTo>
                    <a:cubicBezTo>
                      <a:pt x="13" y="6"/>
                      <a:pt x="15" y="8"/>
                      <a:pt x="15" y="11"/>
                    </a:cubicBezTo>
                    <a:cubicBezTo>
                      <a:pt x="15" y="11"/>
                      <a:pt x="15" y="12"/>
                      <a:pt x="15" y="12"/>
                    </a:cubicBezTo>
                    <a:cubicBezTo>
                      <a:pt x="28" y="12"/>
                      <a:pt x="28" y="12"/>
                      <a:pt x="28" y="12"/>
                    </a:cubicBezTo>
                    <a:cubicBezTo>
                      <a:pt x="28" y="12"/>
                      <a:pt x="28" y="11"/>
                      <a:pt x="28" y="11"/>
                    </a:cubicBezTo>
                    <a:cubicBezTo>
                      <a:pt x="28" y="8"/>
                      <a:pt x="30" y="6"/>
                      <a:pt x="33" y="6"/>
                    </a:cubicBezTo>
                    <a:cubicBezTo>
                      <a:pt x="35" y="6"/>
                      <a:pt x="37" y="8"/>
                      <a:pt x="37" y="11"/>
                    </a:cubicBezTo>
                    <a:cubicBezTo>
                      <a:pt x="37" y="11"/>
                      <a:pt x="37" y="12"/>
                      <a:pt x="37" y="12"/>
                    </a:cubicBezTo>
                    <a:cubicBezTo>
                      <a:pt x="38" y="12"/>
                      <a:pt x="38" y="12"/>
                      <a:pt x="38" y="12"/>
                    </a:cubicBezTo>
                    <a:cubicBezTo>
                      <a:pt x="39" y="12"/>
                      <a:pt x="40" y="12"/>
                      <a:pt x="40" y="11"/>
                    </a:cubicBezTo>
                    <a:cubicBezTo>
                      <a:pt x="40" y="11"/>
                      <a:pt x="41" y="11"/>
                      <a:pt x="41" y="11"/>
                    </a:cubicBezTo>
                    <a:cubicBezTo>
                      <a:pt x="42" y="11"/>
                      <a:pt x="42" y="11"/>
                      <a:pt x="42" y="11"/>
                    </a:cubicBezTo>
                    <a:cubicBezTo>
                      <a:pt x="42" y="11"/>
                      <a:pt x="43" y="11"/>
                      <a:pt x="43" y="10"/>
                    </a:cubicBezTo>
                    <a:cubicBezTo>
                      <a:pt x="43" y="10"/>
                      <a:pt x="42" y="9"/>
                      <a:pt x="42" y="9"/>
                    </a:cubicBezTo>
                    <a:close/>
                    <a:moveTo>
                      <a:pt x="3" y="7"/>
                    </a:moveTo>
                    <a:cubicBezTo>
                      <a:pt x="2" y="7"/>
                      <a:pt x="2" y="7"/>
                      <a:pt x="2" y="6"/>
                    </a:cubicBezTo>
                    <a:cubicBezTo>
                      <a:pt x="2" y="4"/>
                      <a:pt x="2" y="4"/>
                      <a:pt x="3" y="4"/>
                    </a:cubicBezTo>
                    <a:cubicBezTo>
                      <a:pt x="3" y="4"/>
                      <a:pt x="3" y="4"/>
                      <a:pt x="3" y="6"/>
                    </a:cubicBezTo>
                    <a:cubicBezTo>
                      <a:pt x="3" y="7"/>
                      <a:pt x="3" y="7"/>
                      <a:pt x="3" y="7"/>
                    </a:cubicBezTo>
                    <a:close/>
                    <a:moveTo>
                      <a:pt x="20" y="3"/>
                    </a:moveTo>
                    <a:cubicBezTo>
                      <a:pt x="20" y="3"/>
                      <a:pt x="19" y="3"/>
                      <a:pt x="19" y="3"/>
                    </a:cubicBezTo>
                    <a:cubicBezTo>
                      <a:pt x="16" y="3"/>
                      <a:pt x="16" y="3"/>
                      <a:pt x="16" y="3"/>
                    </a:cubicBezTo>
                    <a:cubicBezTo>
                      <a:pt x="16" y="3"/>
                      <a:pt x="15" y="3"/>
                      <a:pt x="15" y="3"/>
                    </a:cubicBezTo>
                    <a:cubicBezTo>
                      <a:pt x="15" y="2"/>
                      <a:pt x="15" y="2"/>
                      <a:pt x="15" y="2"/>
                    </a:cubicBezTo>
                    <a:cubicBezTo>
                      <a:pt x="15" y="2"/>
                      <a:pt x="16" y="2"/>
                      <a:pt x="16" y="2"/>
                    </a:cubicBezTo>
                    <a:cubicBezTo>
                      <a:pt x="19" y="2"/>
                      <a:pt x="19" y="2"/>
                      <a:pt x="19" y="2"/>
                    </a:cubicBezTo>
                    <a:cubicBezTo>
                      <a:pt x="19" y="2"/>
                      <a:pt x="20" y="2"/>
                      <a:pt x="20" y="2"/>
                    </a:cubicBezTo>
                    <a:lnTo>
                      <a:pt x="2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80"/>
              <p:cNvSpPr>
                <a:spLocks noEditPoints="1"/>
              </p:cNvSpPr>
              <p:nvPr/>
            </p:nvSpPr>
            <p:spPr bwMode="auto">
              <a:xfrm>
                <a:off x="3961" y="2325"/>
                <a:ext cx="16" cy="17"/>
              </a:xfrm>
              <a:custGeom>
                <a:avLst/>
                <a:gdLst>
                  <a:gd name="T0" fmla="*/ 3 w 7"/>
                  <a:gd name="T1" fmla="*/ 0 h 7"/>
                  <a:gd name="T2" fmla="*/ 0 w 7"/>
                  <a:gd name="T3" fmla="*/ 4 h 7"/>
                  <a:gd name="T4" fmla="*/ 3 w 7"/>
                  <a:gd name="T5" fmla="*/ 7 h 7"/>
                  <a:gd name="T6" fmla="*/ 7 w 7"/>
                  <a:gd name="T7" fmla="*/ 4 h 7"/>
                  <a:gd name="T8" fmla="*/ 3 w 7"/>
                  <a:gd name="T9" fmla="*/ 0 h 7"/>
                  <a:gd name="T10" fmla="*/ 3 w 7"/>
                  <a:gd name="T11" fmla="*/ 5 h 7"/>
                  <a:gd name="T12" fmla="*/ 2 w 7"/>
                  <a:gd name="T13" fmla="*/ 4 h 7"/>
                  <a:gd name="T14" fmla="*/ 3 w 7"/>
                  <a:gd name="T15" fmla="*/ 2 h 7"/>
                  <a:gd name="T16" fmla="*/ 5 w 7"/>
                  <a:gd name="T17" fmla="*/ 4 h 7"/>
                  <a:gd name="T18" fmla="*/ 3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1" y="0"/>
                      <a:pt x="0" y="1"/>
                      <a:pt x="0" y="4"/>
                    </a:cubicBezTo>
                    <a:cubicBezTo>
                      <a:pt x="0" y="6"/>
                      <a:pt x="1" y="7"/>
                      <a:pt x="3" y="7"/>
                    </a:cubicBezTo>
                    <a:cubicBezTo>
                      <a:pt x="6" y="7"/>
                      <a:pt x="7" y="6"/>
                      <a:pt x="7" y="4"/>
                    </a:cubicBezTo>
                    <a:cubicBezTo>
                      <a:pt x="7" y="1"/>
                      <a:pt x="6" y="0"/>
                      <a:pt x="3" y="0"/>
                    </a:cubicBezTo>
                    <a:close/>
                    <a:moveTo>
                      <a:pt x="3" y="5"/>
                    </a:moveTo>
                    <a:cubicBezTo>
                      <a:pt x="3" y="5"/>
                      <a:pt x="2" y="5"/>
                      <a:pt x="2" y="4"/>
                    </a:cubicBezTo>
                    <a:cubicBezTo>
                      <a:pt x="2" y="3"/>
                      <a:pt x="3" y="2"/>
                      <a:pt x="3" y="2"/>
                    </a:cubicBezTo>
                    <a:cubicBezTo>
                      <a:pt x="4" y="2"/>
                      <a:pt x="5" y="3"/>
                      <a:pt x="5" y="4"/>
                    </a:cubicBezTo>
                    <a:cubicBezTo>
                      <a:pt x="5" y="5"/>
                      <a:pt x="4"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81"/>
              <p:cNvSpPr>
                <a:spLocks noEditPoints="1"/>
              </p:cNvSpPr>
              <p:nvPr/>
            </p:nvSpPr>
            <p:spPr bwMode="auto">
              <a:xfrm>
                <a:off x="4013" y="2325"/>
                <a:ext cx="17" cy="17"/>
              </a:xfrm>
              <a:custGeom>
                <a:avLst/>
                <a:gdLst>
                  <a:gd name="T0" fmla="*/ 4 w 7"/>
                  <a:gd name="T1" fmla="*/ 0 h 7"/>
                  <a:gd name="T2" fmla="*/ 0 w 7"/>
                  <a:gd name="T3" fmla="*/ 4 h 7"/>
                  <a:gd name="T4" fmla="*/ 4 w 7"/>
                  <a:gd name="T5" fmla="*/ 7 h 7"/>
                  <a:gd name="T6" fmla="*/ 7 w 7"/>
                  <a:gd name="T7" fmla="*/ 4 h 7"/>
                  <a:gd name="T8" fmla="*/ 4 w 7"/>
                  <a:gd name="T9" fmla="*/ 0 h 7"/>
                  <a:gd name="T10" fmla="*/ 4 w 7"/>
                  <a:gd name="T11" fmla="*/ 5 h 7"/>
                  <a:gd name="T12" fmla="*/ 2 w 7"/>
                  <a:gd name="T13" fmla="*/ 4 h 7"/>
                  <a:gd name="T14" fmla="*/ 4 w 7"/>
                  <a:gd name="T15" fmla="*/ 2 h 7"/>
                  <a:gd name="T16" fmla="*/ 5 w 7"/>
                  <a:gd name="T17" fmla="*/ 4 h 7"/>
                  <a:gd name="T18" fmla="*/ 4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cubicBezTo>
                      <a:pt x="1" y="0"/>
                      <a:pt x="0" y="1"/>
                      <a:pt x="0" y="4"/>
                    </a:cubicBezTo>
                    <a:cubicBezTo>
                      <a:pt x="0" y="6"/>
                      <a:pt x="1" y="7"/>
                      <a:pt x="4" y="7"/>
                    </a:cubicBezTo>
                    <a:cubicBezTo>
                      <a:pt x="6" y="7"/>
                      <a:pt x="7" y="6"/>
                      <a:pt x="7" y="4"/>
                    </a:cubicBezTo>
                    <a:cubicBezTo>
                      <a:pt x="7" y="1"/>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82"/>
              <p:cNvSpPr>
                <a:spLocks/>
              </p:cNvSpPr>
              <p:nvPr/>
            </p:nvSpPr>
            <p:spPr bwMode="auto">
              <a:xfrm>
                <a:off x="3788" y="2849"/>
                <a:ext cx="43" cy="22"/>
              </a:xfrm>
              <a:custGeom>
                <a:avLst/>
                <a:gdLst>
                  <a:gd name="T0" fmla="*/ 0 w 18"/>
                  <a:gd name="T1" fmla="*/ 0 h 9"/>
                  <a:gd name="T2" fmla="*/ 8 w 18"/>
                  <a:gd name="T3" fmla="*/ 0 h 9"/>
                  <a:gd name="T4" fmla="*/ 18 w 18"/>
                  <a:gd name="T5" fmla="*/ 9 h 9"/>
                  <a:gd name="T6" fmla="*/ 0 w 18"/>
                  <a:gd name="T7" fmla="*/ 9 h 9"/>
                  <a:gd name="T8" fmla="*/ 0 w 18"/>
                  <a:gd name="T9" fmla="*/ 0 h 9"/>
                </a:gdLst>
                <a:ahLst/>
                <a:cxnLst>
                  <a:cxn ang="0">
                    <a:pos x="T0" y="T1"/>
                  </a:cxn>
                  <a:cxn ang="0">
                    <a:pos x="T2" y="T3"/>
                  </a:cxn>
                  <a:cxn ang="0">
                    <a:pos x="T4" y="T5"/>
                  </a:cxn>
                  <a:cxn ang="0">
                    <a:pos x="T6" y="T7"/>
                  </a:cxn>
                  <a:cxn ang="0">
                    <a:pos x="T8" y="T9"/>
                  </a:cxn>
                </a:cxnLst>
                <a:rect l="0" t="0" r="r" b="b"/>
                <a:pathLst>
                  <a:path w="18" h="9">
                    <a:moveTo>
                      <a:pt x="0" y="0"/>
                    </a:moveTo>
                    <a:cubicBezTo>
                      <a:pt x="0" y="0"/>
                      <a:pt x="1" y="0"/>
                      <a:pt x="8" y="0"/>
                    </a:cubicBezTo>
                    <a:cubicBezTo>
                      <a:pt x="15" y="0"/>
                      <a:pt x="18" y="9"/>
                      <a:pt x="18" y="9"/>
                    </a:cubicBezTo>
                    <a:cubicBezTo>
                      <a:pt x="0" y="9"/>
                      <a:pt x="0" y="9"/>
                      <a:pt x="0" y="9"/>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83"/>
              <p:cNvSpPr>
                <a:spLocks noEditPoints="1"/>
              </p:cNvSpPr>
              <p:nvPr/>
            </p:nvSpPr>
            <p:spPr bwMode="auto">
              <a:xfrm>
                <a:off x="3707" y="2876"/>
                <a:ext cx="154" cy="45"/>
              </a:xfrm>
              <a:custGeom>
                <a:avLst/>
                <a:gdLst>
                  <a:gd name="T0" fmla="*/ 0 w 65"/>
                  <a:gd name="T1" fmla="*/ 16 h 19"/>
                  <a:gd name="T2" fmla="*/ 2 w 65"/>
                  <a:gd name="T3" fmla="*/ 17 h 19"/>
                  <a:gd name="T4" fmla="*/ 3 w 65"/>
                  <a:gd name="T5" fmla="*/ 17 h 19"/>
                  <a:gd name="T6" fmla="*/ 4 w 65"/>
                  <a:gd name="T7" fmla="*/ 17 h 19"/>
                  <a:gd name="T8" fmla="*/ 8 w 65"/>
                  <a:gd name="T9" fmla="*/ 19 h 19"/>
                  <a:gd name="T10" fmla="*/ 9 w 65"/>
                  <a:gd name="T11" fmla="*/ 19 h 19"/>
                  <a:gd name="T12" fmla="*/ 9 w 65"/>
                  <a:gd name="T13" fmla="*/ 16 h 19"/>
                  <a:gd name="T14" fmla="*/ 16 w 65"/>
                  <a:gd name="T15" fmla="*/ 9 h 19"/>
                  <a:gd name="T16" fmla="*/ 23 w 65"/>
                  <a:gd name="T17" fmla="*/ 16 h 19"/>
                  <a:gd name="T18" fmla="*/ 23 w 65"/>
                  <a:gd name="T19" fmla="*/ 19 h 19"/>
                  <a:gd name="T20" fmla="*/ 43 w 65"/>
                  <a:gd name="T21" fmla="*/ 19 h 19"/>
                  <a:gd name="T22" fmla="*/ 42 w 65"/>
                  <a:gd name="T23" fmla="*/ 16 h 19"/>
                  <a:gd name="T24" fmla="*/ 49 w 65"/>
                  <a:gd name="T25" fmla="*/ 9 h 19"/>
                  <a:gd name="T26" fmla="*/ 57 w 65"/>
                  <a:gd name="T27" fmla="*/ 16 h 19"/>
                  <a:gd name="T28" fmla="*/ 56 w 65"/>
                  <a:gd name="T29" fmla="*/ 19 h 19"/>
                  <a:gd name="T30" fmla="*/ 57 w 65"/>
                  <a:gd name="T31" fmla="*/ 19 h 19"/>
                  <a:gd name="T32" fmla="*/ 60 w 65"/>
                  <a:gd name="T33" fmla="*/ 18 h 19"/>
                  <a:gd name="T34" fmla="*/ 63 w 65"/>
                  <a:gd name="T35" fmla="*/ 18 h 19"/>
                  <a:gd name="T36" fmla="*/ 65 w 65"/>
                  <a:gd name="T37" fmla="*/ 16 h 19"/>
                  <a:gd name="T38" fmla="*/ 63 w 65"/>
                  <a:gd name="T39" fmla="*/ 13 h 19"/>
                  <a:gd name="T40" fmla="*/ 63 w 65"/>
                  <a:gd name="T41" fmla="*/ 13 h 19"/>
                  <a:gd name="T42" fmla="*/ 63 w 65"/>
                  <a:gd name="T43" fmla="*/ 5 h 19"/>
                  <a:gd name="T44" fmla="*/ 57 w 65"/>
                  <a:gd name="T45" fmla="*/ 0 h 19"/>
                  <a:gd name="T46" fmla="*/ 8 w 65"/>
                  <a:gd name="T47" fmla="*/ 0 h 19"/>
                  <a:gd name="T48" fmla="*/ 2 w 65"/>
                  <a:gd name="T49" fmla="*/ 5 h 19"/>
                  <a:gd name="T50" fmla="*/ 2 w 65"/>
                  <a:gd name="T51" fmla="*/ 13 h 19"/>
                  <a:gd name="T52" fmla="*/ 2 w 65"/>
                  <a:gd name="T53" fmla="*/ 14 h 19"/>
                  <a:gd name="T54" fmla="*/ 0 w 65"/>
                  <a:gd name="T55" fmla="*/ 16 h 19"/>
                  <a:gd name="T56" fmla="*/ 61 w 65"/>
                  <a:gd name="T57" fmla="*/ 8 h 19"/>
                  <a:gd name="T58" fmla="*/ 61 w 65"/>
                  <a:gd name="T59" fmla="*/ 6 h 19"/>
                  <a:gd name="T60" fmla="*/ 62 w 65"/>
                  <a:gd name="T61" fmla="*/ 8 h 19"/>
                  <a:gd name="T62" fmla="*/ 61 w 65"/>
                  <a:gd name="T63" fmla="*/ 11 h 19"/>
                  <a:gd name="T64" fmla="*/ 61 w 65"/>
                  <a:gd name="T65" fmla="*/ 8 h 19"/>
                  <a:gd name="T66" fmla="*/ 36 w 65"/>
                  <a:gd name="T67" fmla="*/ 3 h 19"/>
                  <a:gd name="T68" fmla="*/ 36 w 65"/>
                  <a:gd name="T69" fmla="*/ 3 h 19"/>
                  <a:gd name="T70" fmla="*/ 41 w 65"/>
                  <a:gd name="T71" fmla="*/ 3 h 19"/>
                  <a:gd name="T72" fmla="*/ 42 w 65"/>
                  <a:gd name="T73" fmla="*/ 3 h 19"/>
                  <a:gd name="T74" fmla="*/ 42 w 65"/>
                  <a:gd name="T75" fmla="*/ 4 h 19"/>
                  <a:gd name="T76" fmla="*/ 41 w 65"/>
                  <a:gd name="T77" fmla="*/ 5 h 19"/>
                  <a:gd name="T78" fmla="*/ 36 w 65"/>
                  <a:gd name="T79" fmla="*/ 5 h 19"/>
                  <a:gd name="T80" fmla="*/ 36 w 65"/>
                  <a:gd name="T81" fmla="*/ 4 h 19"/>
                  <a:gd name="T82" fmla="*/ 36 w 65"/>
                  <a:gd name="T8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 h="19">
                    <a:moveTo>
                      <a:pt x="0" y="16"/>
                    </a:moveTo>
                    <a:cubicBezTo>
                      <a:pt x="0" y="17"/>
                      <a:pt x="1" y="17"/>
                      <a:pt x="2" y="17"/>
                    </a:cubicBezTo>
                    <a:cubicBezTo>
                      <a:pt x="3" y="17"/>
                      <a:pt x="3" y="17"/>
                      <a:pt x="3" y="17"/>
                    </a:cubicBezTo>
                    <a:cubicBezTo>
                      <a:pt x="4" y="17"/>
                      <a:pt x="4" y="17"/>
                      <a:pt x="4" y="17"/>
                    </a:cubicBezTo>
                    <a:cubicBezTo>
                      <a:pt x="5" y="18"/>
                      <a:pt x="6" y="19"/>
                      <a:pt x="8" y="19"/>
                    </a:cubicBezTo>
                    <a:cubicBezTo>
                      <a:pt x="9" y="19"/>
                      <a:pt x="9" y="19"/>
                      <a:pt x="9" y="19"/>
                    </a:cubicBezTo>
                    <a:cubicBezTo>
                      <a:pt x="9" y="18"/>
                      <a:pt x="9" y="17"/>
                      <a:pt x="9" y="16"/>
                    </a:cubicBezTo>
                    <a:cubicBezTo>
                      <a:pt x="9" y="12"/>
                      <a:pt x="12" y="9"/>
                      <a:pt x="16" y="9"/>
                    </a:cubicBezTo>
                    <a:cubicBezTo>
                      <a:pt x="20" y="9"/>
                      <a:pt x="23" y="12"/>
                      <a:pt x="23" y="16"/>
                    </a:cubicBezTo>
                    <a:cubicBezTo>
                      <a:pt x="23" y="17"/>
                      <a:pt x="23" y="18"/>
                      <a:pt x="23" y="19"/>
                    </a:cubicBezTo>
                    <a:cubicBezTo>
                      <a:pt x="43" y="19"/>
                      <a:pt x="43" y="19"/>
                      <a:pt x="43" y="19"/>
                    </a:cubicBezTo>
                    <a:cubicBezTo>
                      <a:pt x="42" y="18"/>
                      <a:pt x="42" y="17"/>
                      <a:pt x="42" y="16"/>
                    </a:cubicBezTo>
                    <a:cubicBezTo>
                      <a:pt x="42" y="12"/>
                      <a:pt x="45" y="9"/>
                      <a:pt x="49" y="9"/>
                    </a:cubicBezTo>
                    <a:cubicBezTo>
                      <a:pt x="53" y="9"/>
                      <a:pt x="57" y="12"/>
                      <a:pt x="57" y="16"/>
                    </a:cubicBezTo>
                    <a:cubicBezTo>
                      <a:pt x="57" y="17"/>
                      <a:pt x="56" y="18"/>
                      <a:pt x="56" y="19"/>
                    </a:cubicBezTo>
                    <a:cubicBezTo>
                      <a:pt x="57" y="19"/>
                      <a:pt x="57" y="19"/>
                      <a:pt x="57" y="19"/>
                    </a:cubicBezTo>
                    <a:cubicBezTo>
                      <a:pt x="58" y="19"/>
                      <a:pt x="59" y="18"/>
                      <a:pt x="60" y="18"/>
                    </a:cubicBezTo>
                    <a:cubicBezTo>
                      <a:pt x="63" y="18"/>
                      <a:pt x="63" y="18"/>
                      <a:pt x="63" y="18"/>
                    </a:cubicBezTo>
                    <a:cubicBezTo>
                      <a:pt x="64" y="18"/>
                      <a:pt x="65" y="17"/>
                      <a:pt x="65" y="16"/>
                    </a:cubicBezTo>
                    <a:cubicBezTo>
                      <a:pt x="65" y="14"/>
                      <a:pt x="64" y="14"/>
                      <a:pt x="63" y="13"/>
                    </a:cubicBezTo>
                    <a:cubicBezTo>
                      <a:pt x="63" y="13"/>
                      <a:pt x="63" y="13"/>
                      <a:pt x="63" y="13"/>
                    </a:cubicBezTo>
                    <a:cubicBezTo>
                      <a:pt x="63" y="5"/>
                      <a:pt x="63" y="5"/>
                      <a:pt x="63" y="5"/>
                    </a:cubicBezTo>
                    <a:cubicBezTo>
                      <a:pt x="63" y="2"/>
                      <a:pt x="60" y="0"/>
                      <a:pt x="57" y="0"/>
                    </a:cubicBezTo>
                    <a:cubicBezTo>
                      <a:pt x="8" y="0"/>
                      <a:pt x="8" y="0"/>
                      <a:pt x="8" y="0"/>
                    </a:cubicBezTo>
                    <a:cubicBezTo>
                      <a:pt x="4" y="0"/>
                      <a:pt x="2" y="2"/>
                      <a:pt x="2" y="5"/>
                    </a:cubicBezTo>
                    <a:cubicBezTo>
                      <a:pt x="2" y="13"/>
                      <a:pt x="2" y="13"/>
                      <a:pt x="2" y="13"/>
                    </a:cubicBezTo>
                    <a:cubicBezTo>
                      <a:pt x="2" y="13"/>
                      <a:pt x="2" y="14"/>
                      <a:pt x="2" y="14"/>
                    </a:cubicBezTo>
                    <a:cubicBezTo>
                      <a:pt x="1" y="14"/>
                      <a:pt x="0" y="15"/>
                      <a:pt x="0" y="16"/>
                    </a:cubicBezTo>
                    <a:close/>
                    <a:moveTo>
                      <a:pt x="61" y="8"/>
                    </a:moveTo>
                    <a:cubicBezTo>
                      <a:pt x="61" y="7"/>
                      <a:pt x="61" y="6"/>
                      <a:pt x="61" y="6"/>
                    </a:cubicBezTo>
                    <a:cubicBezTo>
                      <a:pt x="62" y="6"/>
                      <a:pt x="62" y="7"/>
                      <a:pt x="62" y="8"/>
                    </a:cubicBezTo>
                    <a:cubicBezTo>
                      <a:pt x="62" y="10"/>
                      <a:pt x="62" y="11"/>
                      <a:pt x="61" y="11"/>
                    </a:cubicBezTo>
                    <a:cubicBezTo>
                      <a:pt x="61" y="11"/>
                      <a:pt x="61" y="10"/>
                      <a:pt x="61" y="8"/>
                    </a:cubicBezTo>
                    <a:close/>
                    <a:moveTo>
                      <a:pt x="36" y="3"/>
                    </a:moveTo>
                    <a:cubicBezTo>
                      <a:pt x="36" y="3"/>
                      <a:pt x="36" y="3"/>
                      <a:pt x="36" y="3"/>
                    </a:cubicBezTo>
                    <a:cubicBezTo>
                      <a:pt x="41" y="3"/>
                      <a:pt x="41" y="3"/>
                      <a:pt x="41" y="3"/>
                    </a:cubicBezTo>
                    <a:cubicBezTo>
                      <a:pt x="42" y="3"/>
                      <a:pt x="42" y="3"/>
                      <a:pt x="42" y="3"/>
                    </a:cubicBezTo>
                    <a:cubicBezTo>
                      <a:pt x="42" y="4"/>
                      <a:pt x="42" y="4"/>
                      <a:pt x="42" y="4"/>
                    </a:cubicBezTo>
                    <a:cubicBezTo>
                      <a:pt x="42" y="4"/>
                      <a:pt x="42" y="5"/>
                      <a:pt x="41" y="5"/>
                    </a:cubicBezTo>
                    <a:cubicBezTo>
                      <a:pt x="36" y="5"/>
                      <a:pt x="36" y="5"/>
                      <a:pt x="36" y="5"/>
                    </a:cubicBezTo>
                    <a:cubicBezTo>
                      <a:pt x="36" y="5"/>
                      <a:pt x="36" y="4"/>
                      <a:pt x="36" y="4"/>
                    </a:cubicBezTo>
                    <a:lnTo>
                      <a:pt x="3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84"/>
              <p:cNvSpPr>
                <a:spLocks noEditPoints="1"/>
              </p:cNvSpPr>
              <p:nvPr/>
            </p:nvSpPr>
            <p:spPr bwMode="auto">
              <a:xfrm>
                <a:off x="3812" y="2899"/>
                <a:ext cx="26" cy="29"/>
              </a:xfrm>
              <a:custGeom>
                <a:avLst/>
                <a:gdLst>
                  <a:gd name="T0" fmla="*/ 0 w 11"/>
                  <a:gd name="T1" fmla="*/ 6 h 12"/>
                  <a:gd name="T2" fmla="*/ 5 w 11"/>
                  <a:gd name="T3" fmla="*/ 12 h 12"/>
                  <a:gd name="T4" fmla="*/ 11 w 11"/>
                  <a:gd name="T5" fmla="*/ 6 h 12"/>
                  <a:gd name="T6" fmla="*/ 5 w 11"/>
                  <a:gd name="T7" fmla="*/ 0 h 12"/>
                  <a:gd name="T8" fmla="*/ 0 w 11"/>
                  <a:gd name="T9" fmla="*/ 6 h 12"/>
                  <a:gd name="T10" fmla="*/ 3 w 11"/>
                  <a:gd name="T11" fmla="*/ 6 h 12"/>
                  <a:gd name="T12" fmla="*/ 5 w 11"/>
                  <a:gd name="T13" fmla="*/ 3 h 12"/>
                  <a:gd name="T14" fmla="*/ 8 w 11"/>
                  <a:gd name="T15" fmla="*/ 6 h 12"/>
                  <a:gd name="T16" fmla="*/ 5 w 11"/>
                  <a:gd name="T17" fmla="*/ 9 h 12"/>
                  <a:gd name="T18" fmla="*/ 3 w 11"/>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0" y="6"/>
                    </a:moveTo>
                    <a:cubicBezTo>
                      <a:pt x="0" y="9"/>
                      <a:pt x="2" y="12"/>
                      <a:pt x="5" y="12"/>
                    </a:cubicBezTo>
                    <a:cubicBezTo>
                      <a:pt x="9" y="12"/>
                      <a:pt x="11" y="9"/>
                      <a:pt x="11" y="6"/>
                    </a:cubicBezTo>
                    <a:cubicBezTo>
                      <a:pt x="11" y="3"/>
                      <a:pt x="9" y="0"/>
                      <a:pt x="5" y="0"/>
                    </a:cubicBezTo>
                    <a:cubicBezTo>
                      <a:pt x="2" y="0"/>
                      <a:pt x="0" y="3"/>
                      <a:pt x="0" y="6"/>
                    </a:cubicBezTo>
                    <a:close/>
                    <a:moveTo>
                      <a:pt x="3" y="6"/>
                    </a:moveTo>
                    <a:cubicBezTo>
                      <a:pt x="3" y="5"/>
                      <a:pt x="4" y="3"/>
                      <a:pt x="5" y="3"/>
                    </a:cubicBezTo>
                    <a:cubicBezTo>
                      <a:pt x="7" y="3"/>
                      <a:pt x="8" y="5"/>
                      <a:pt x="8" y="6"/>
                    </a:cubicBezTo>
                    <a:cubicBezTo>
                      <a:pt x="8" y="8"/>
                      <a:pt x="7" y="9"/>
                      <a:pt x="5"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85"/>
              <p:cNvSpPr>
                <a:spLocks noEditPoints="1"/>
              </p:cNvSpPr>
              <p:nvPr/>
            </p:nvSpPr>
            <p:spPr bwMode="auto">
              <a:xfrm>
                <a:off x="3731" y="2899"/>
                <a:ext cx="28" cy="29"/>
              </a:xfrm>
              <a:custGeom>
                <a:avLst/>
                <a:gdLst>
                  <a:gd name="T0" fmla="*/ 0 w 12"/>
                  <a:gd name="T1" fmla="*/ 6 h 12"/>
                  <a:gd name="T2" fmla="*/ 6 w 12"/>
                  <a:gd name="T3" fmla="*/ 12 h 12"/>
                  <a:gd name="T4" fmla="*/ 12 w 12"/>
                  <a:gd name="T5" fmla="*/ 6 h 12"/>
                  <a:gd name="T6" fmla="*/ 6 w 12"/>
                  <a:gd name="T7" fmla="*/ 0 h 12"/>
                  <a:gd name="T8" fmla="*/ 0 w 12"/>
                  <a:gd name="T9" fmla="*/ 6 h 12"/>
                  <a:gd name="T10" fmla="*/ 3 w 12"/>
                  <a:gd name="T11" fmla="*/ 6 h 12"/>
                  <a:gd name="T12" fmla="*/ 6 w 12"/>
                  <a:gd name="T13" fmla="*/ 3 h 12"/>
                  <a:gd name="T14" fmla="*/ 9 w 12"/>
                  <a:gd name="T15" fmla="*/ 6 h 12"/>
                  <a:gd name="T16" fmla="*/ 6 w 12"/>
                  <a:gd name="T17" fmla="*/ 9 h 12"/>
                  <a:gd name="T18" fmla="*/ 3 w 12"/>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0" y="6"/>
                    </a:moveTo>
                    <a:cubicBezTo>
                      <a:pt x="0" y="9"/>
                      <a:pt x="3" y="12"/>
                      <a:pt x="6" y="12"/>
                    </a:cubicBezTo>
                    <a:cubicBezTo>
                      <a:pt x="9" y="12"/>
                      <a:pt x="12" y="9"/>
                      <a:pt x="12" y="6"/>
                    </a:cubicBezTo>
                    <a:cubicBezTo>
                      <a:pt x="12" y="3"/>
                      <a:pt x="9" y="0"/>
                      <a:pt x="6" y="0"/>
                    </a:cubicBezTo>
                    <a:cubicBezTo>
                      <a:pt x="3" y="0"/>
                      <a:pt x="0" y="3"/>
                      <a:pt x="0" y="6"/>
                    </a:cubicBezTo>
                    <a:close/>
                    <a:moveTo>
                      <a:pt x="3" y="6"/>
                    </a:moveTo>
                    <a:cubicBezTo>
                      <a:pt x="3" y="5"/>
                      <a:pt x="4" y="3"/>
                      <a:pt x="6" y="3"/>
                    </a:cubicBezTo>
                    <a:cubicBezTo>
                      <a:pt x="7" y="3"/>
                      <a:pt x="9" y="5"/>
                      <a:pt x="9" y="6"/>
                    </a:cubicBezTo>
                    <a:cubicBezTo>
                      <a:pt x="9" y="8"/>
                      <a:pt x="7" y="9"/>
                      <a:pt x="6"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86"/>
              <p:cNvSpPr>
                <a:spLocks/>
              </p:cNvSpPr>
              <p:nvPr/>
            </p:nvSpPr>
            <p:spPr bwMode="auto">
              <a:xfrm>
                <a:off x="4271" y="2671"/>
                <a:ext cx="50" cy="31"/>
              </a:xfrm>
              <a:custGeom>
                <a:avLst/>
                <a:gdLst>
                  <a:gd name="T0" fmla="*/ 0 w 21"/>
                  <a:gd name="T1" fmla="*/ 5 h 13"/>
                  <a:gd name="T2" fmla="*/ 8 w 21"/>
                  <a:gd name="T3" fmla="*/ 2 h 13"/>
                  <a:gd name="T4" fmla="*/ 21 w 21"/>
                  <a:gd name="T5" fmla="*/ 7 h 13"/>
                  <a:gd name="T6" fmla="*/ 4 w 21"/>
                  <a:gd name="T7" fmla="*/ 13 h 13"/>
                  <a:gd name="T8" fmla="*/ 0 w 21"/>
                  <a:gd name="T9" fmla="*/ 5 h 13"/>
                </a:gdLst>
                <a:ahLst/>
                <a:cxnLst>
                  <a:cxn ang="0">
                    <a:pos x="T0" y="T1"/>
                  </a:cxn>
                  <a:cxn ang="0">
                    <a:pos x="T2" y="T3"/>
                  </a:cxn>
                  <a:cxn ang="0">
                    <a:pos x="T4" y="T5"/>
                  </a:cxn>
                  <a:cxn ang="0">
                    <a:pos x="T6" y="T7"/>
                  </a:cxn>
                  <a:cxn ang="0">
                    <a:pos x="T8" y="T9"/>
                  </a:cxn>
                </a:cxnLst>
                <a:rect l="0" t="0" r="r" b="b"/>
                <a:pathLst>
                  <a:path w="21" h="13">
                    <a:moveTo>
                      <a:pt x="0" y="5"/>
                    </a:moveTo>
                    <a:cubicBezTo>
                      <a:pt x="0" y="5"/>
                      <a:pt x="1" y="5"/>
                      <a:pt x="8" y="2"/>
                    </a:cubicBezTo>
                    <a:cubicBezTo>
                      <a:pt x="15" y="0"/>
                      <a:pt x="21" y="7"/>
                      <a:pt x="21" y="7"/>
                    </a:cubicBezTo>
                    <a:cubicBezTo>
                      <a:pt x="4" y="13"/>
                      <a:pt x="4" y="13"/>
                      <a:pt x="4" y="13"/>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87"/>
              <p:cNvSpPr>
                <a:spLocks noEditPoints="1"/>
              </p:cNvSpPr>
              <p:nvPr/>
            </p:nvSpPr>
            <p:spPr bwMode="auto">
              <a:xfrm>
                <a:off x="4212" y="2686"/>
                <a:ext cx="152" cy="87"/>
              </a:xfrm>
              <a:custGeom>
                <a:avLst/>
                <a:gdLst>
                  <a:gd name="T0" fmla="*/ 4 w 64"/>
                  <a:gd name="T1" fmla="*/ 36 h 37"/>
                  <a:gd name="T2" fmla="*/ 6 w 64"/>
                  <a:gd name="T3" fmla="*/ 37 h 37"/>
                  <a:gd name="T4" fmla="*/ 7 w 64"/>
                  <a:gd name="T5" fmla="*/ 36 h 37"/>
                  <a:gd name="T6" fmla="*/ 8 w 64"/>
                  <a:gd name="T7" fmla="*/ 36 h 37"/>
                  <a:gd name="T8" fmla="*/ 11 w 64"/>
                  <a:gd name="T9" fmla="*/ 36 h 37"/>
                  <a:gd name="T10" fmla="*/ 13 w 64"/>
                  <a:gd name="T11" fmla="*/ 36 h 37"/>
                  <a:gd name="T12" fmla="*/ 12 w 64"/>
                  <a:gd name="T13" fmla="*/ 33 h 37"/>
                  <a:gd name="T14" fmla="*/ 16 w 64"/>
                  <a:gd name="T15" fmla="*/ 24 h 37"/>
                  <a:gd name="T16" fmla="*/ 25 w 64"/>
                  <a:gd name="T17" fmla="*/ 28 h 37"/>
                  <a:gd name="T18" fmla="*/ 26 w 64"/>
                  <a:gd name="T19" fmla="*/ 31 h 37"/>
                  <a:gd name="T20" fmla="*/ 44 w 64"/>
                  <a:gd name="T21" fmla="*/ 24 h 37"/>
                  <a:gd name="T22" fmla="*/ 43 w 64"/>
                  <a:gd name="T23" fmla="*/ 22 h 37"/>
                  <a:gd name="T24" fmla="*/ 47 w 64"/>
                  <a:gd name="T25" fmla="*/ 12 h 37"/>
                  <a:gd name="T26" fmla="*/ 57 w 64"/>
                  <a:gd name="T27" fmla="*/ 16 h 37"/>
                  <a:gd name="T28" fmla="*/ 57 w 64"/>
                  <a:gd name="T29" fmla="*/ 19 h 37"/>
                  <a:gd name="T30" fmla="*/ 58 w 64"/>
                  <a:gd name="T31" fmla="*/ 19 h 37"/>
                  <a:gd name="T32" fmla="*/ 60 w 64"/>
                  <a:gd name="T33" fmla="*/ 17 h 37"/>
                  <a:gd name="T34" fmla="*/ 63 w 64"/>
                  <a:gd name="T35" fmla="*/ 16 h 37"/>
                  <a:gd name="T36" fmla="*/ 64 w 64"/>
                  <a:gd name="T37" fmla="*/ 13 h 37"/>
                  <a:gd name="T38" fmla="*/ 61 w 64"/>
                  <a:gd name="T39" fmla="*/ 12 h 37"/>
                  <a:gd name="T40" fmla="*/ 61 w 64"/>
                  <a:gd name="T41" fmla="*/ 11 h 37"/>
                  <a:gd name="T42" fmla="*/ 59 w 64"/>
                  <a:gd name="T43" fmla="*/ 4 h 37"/>
                  <a:gd name="T44" fmla="*/ 51 w 64"/>
                  <a:gd name="T45" fmla="*/ 1 h 37"/>
                  <a:gd name="T46" fmla="*/ 5 w 64"/>
                  <a:gd name="T47" fmla="*/ 18 h 37"/>
                  <a:gd name="T48" fmla="*/ 1 w 64"/>
                  <a:gd name="T49" fmla="*/ 26 h 37"/>
                  <a:gd name="T50" fmla="*/ 4 w 64"/>
                  <a:gd name="T51" fmla="*/ 33 h 37"/>
                  <a:gd name="T52" fmla="*/ 5 w 64"/>
                  <a:gd name="T53" fmla="*/ 34 h 37"/>
                  <a:gd name="T54" fmla="*/ 4 w 64"/>
                  <a:gd name="T55" fmla="*/ 36 h 37"/>
                  <a:gd name="T56" fmla="*/ 58 w 64"/>
                  <a:gd name="T57" fmla="*/ 8 h 37"/>
                  <a:gd name="T58" fmla="*/ 57 w 64"/>
                  <a:gd name="T59" fmla="*/ 5 h 37"/>
                  <a:gd name="T60" fmla="*/ 59 w 64"/>
                  <a:gd name="T61" fmla="*/ 7 h 37"/>
                  <a:gd name="T62" fmla="*/ 59 w 64"/>
                  <a:gd name="T63" fmla="*/ 10 h 37"/>
                  <a:gd name="T64" fmla="*/ 58 w 64"/>
                  <a:gd name="T65" fmla="*/ 8 h 37"/>
                  <a:gd name="T66" fmla="*/ 32 w 64"/>
                  <a:gd name="T67" fmla="*/ 12 h 37"/>
                  <a:gd name="T68" fmla="*/ 33 w 64"/>
                  <a:gd name="T69" fmla="*/ 11 h 37"/>
                  <a:gd name="T70" fmla="*/ 37 w 64"/>
                  <a:gd name="T71" fmla="*/ 9 h 37"/>
                  <a:gd name="T72" fmla="*/ 38 w 64"/>
                  <a:gd name="T73" fmla="*/ 10 h 37"/>
                  <a:gd name="T74" fmla="*/ 39 w 64"/>
                  <a:gd name="T75" fmla="*/ 10 h 37"/>
                  <a:gd name="T76" fmla="*/ 38 w 64"/>
                  <a:gd name="T77" fmla="*/ 11 h 37"/>
                  <a:gd name="T78" fmla="*/ 34 w 64"/>
                  <a:gd name="T79" fmla="*/ 13 h 37"/>
                  <a:gd name="T80" fmla="*/ 33 w 64"/>
                  <a:gd name="T81" fmla="*/ 13 h 37"/>
                  <a:gd name="T82" fmla="*/ 32 w 64"/>
                  <a:gd name="T83"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37">
                    <a:moveTo>
                      <a:pt x="4" y="36"/>
                    </a:moveTo>
                    <a:cubicBezTo>
                      <a:pt x="4" y="37"/>
                      <a:pt x="5" y="37"/>
                      <a:pt x="6" y="37"/>
                    </a:cubicBezTo>
                    <a:cubicBezTo>
                      <a:pt x="7" y="36"/>
                      <a:pt x="7" y="36"/>
                      <a:pt x="7" y="36"/>
                    </a:cubicBezTo>
                    <a:cubicBezTo>
                      <a:pt x="7" y="36"/>
                      <a:pt x="7" y="36"/>
                      <a:pt x="8" y="36"/>
                    </a:cubicBezTo>
                    <a:cubicBezTo>
                      <a:pt x="9" y="37"/>
                      <a:pt x="10" y="37"/>
                      <a:pt x="11" y="36"/>
                    </a:cubicBezTo>
                    <a:cubicBezTo>
                      <a:pt x="13" y="36"/>
                      <a:pt x="13" y="36"/>
                      <a:pt x="13" y="36"/>
                    </a:cubicBezTo>
                    <a:cubicBezTo>
                      <a:pt x="12" y="35"/>
                      <a:pt x="12" y="34"/>
                      <a:pt x="12" y="33"/>
                    </a:cubicBezTo>
                    <a:cubicBezTo>
                      <a:pt x="10" y="30"/>
                      <a:pt x="12" y="26"/>
                      <a:pt x="16" y="24"/>
                    </a:cubicBezTo>
                    <a:cubicBezTo>
                      <a:pt x="20" y="23"/>
                      <a:pt x="24" y="25"/>
                      <a:pt x="25" y="28"/>
                    </a:cubicBezTo>
                    <a:cubicBezTo>
                      <a:pt x="25" y="29"/>
                      <a:pt x="26" y="30"/>
                      <a:pt x="26" y="31"/>
                    </a:cubicBezTo>
                    <a:cubicBezTo>
                      <a:pt x="44" y="24"/>
                      <a:pt x="44" y="24"/>
                      <a:pt x="44" y="24"/>
                    </a:cubicBezTo>
                    <a:cubicBezTo>
                      <a:pt x="44" y="23"/>
                      <a:pt x="43" y="22"/>
                      <a:pt x="43" y="22"/>
                    </a:cubicBezTo>
                    <a:cubicBezTo>
                      <a:pt x="42" y="18"/>
                      <a:pt x="44" y="14"/>
                      <a:pt x="47" y="12"/>
                    </a:cubicBezTo>
                    <a:cubicBezTo>
                      <a:pt x="51" y="11"/>
                      <a:pt x="55" y="13"/>
                      <a:pt x="57" y="16"/>
                    </a:cubicBezTo>
                    <a:cubicBezTo>
                      <a:pt x="57" y="17"/>
                      <a:pt x="57" y="18"/>
                      <a:pt x="57" y="19"/>
                    </a:cubicBezTo>
                    <a:cubicBezTo>
                      <a:pt x="58" y="19"/>
                      <a:pt x="58" y="19"/>
                      <a:pt x="58" y="19"/>
                    </a:cubicBezTo>
                    <a:cubicBezTo>
                      <a:pt x="59" y="18"/>
                      <a:pt x="60" y="18"/>
                      <a:pt x="60" y="17"/>
                    </a:cubicBezTo>
                    <a:cubicBezTo>
                      <a:pt x="63" y="16"/>
                      <a:pt x="63" y="16"/>
                      <a:pt x="63" y="16"/>
                    </a:cubicBezTo>
                    <a:cubicBezTo>
                      <a:pt x="64" y="15"/>
                      <a:pt x="64" y="14"/>
                      <a:pt x="64" y="13"/>
                    </a:cubicBezTo>
                    <a:cubicBezTo>
                      <a:pt x="64" y="12"/>
                      <a:pt x="62" y="12"/>
                      <a:pt x="61" y="12"/>
                    </a:cubicBezTo>
                    <a:cubicBezTo>
                      <a:pt x="61" y="11"/>
                      <a:pt x="61" y="11"/>
                      <a:pt x="61" y="11"/>
                    </a:cubicBezTo>
                    <a:cubicBezTo>
                      <a:pt x="59" y="4"/>
                      <a:pt x="59" y="4"/>
                      <a:pt x="59" y="4"/>
                    </a:cubicBezTo>
                    <a:cubicBezTo>
                      <a:pt x="58" y="1"/>
                      <a:pt x="54" y="0"/>
                      <a:pt x="51" y="1"/>
                    </a:cubicBezTo>
                    <a:cubicBezTo>
                      <a:pt x="5" y="18"/>
                      <a:pt x="5" y="18"/>
                      <a:pt x="5" y="18"/>
                    </a:cubicBezTo>
                    <a:cubicBezTo>
                      <a:pt x="2" y="20"/>
                      <a:pt x="0" y="23"/>
                      <a:pt x="1" y="26"/>
                    </a:cubicBezTo>
                    <a:cubicBezTo>
                      <a:pt x="4" y="33"/>
                      <a:pt x="4" y="33"/>
                      <a:pt x="4" y="33"/>
                    </a:cubicBezTo>
                    <a:cubicBezTo>
                      <a:pt x="4" y="33"/>
                      <a:pt x="4" y="34"/>
                      <a:pt x="5" y="34"/>
                    </a:cubicBezTo>
                    <a:cubicBezTo>
                      <a:pt x="4" y="34"/>
                      <a:pt x="4" y="35"/>
                      <a:pt x="4" y="36"/>
                    </a:cubicBezTo>
                    <a:close/>
                    <a:moveTo>
                      <a:pt x="58" y="8"/>
                    </a:moveTo>
                    <a:cubicBezTo>
                      <a:pt x="57" y="6"/>
                      <a:pt x="57" y="5"/>
                      <a:pt x="57" y="5"/>
                    </a:cubicBezTo>
                    <a:cubicBezTo>
                      <a:pt x="58" y="5"/>
                      <a:pt x="58" y="6"/>
                      <a:pt x="59" y="7"/>
                    </a:cubicBezTo>
                    <a:cubicBezTo>
                      <a:pt x="59" y="9"/>
                      <a:pt x="60" y="10"/>
                      <a:pt x="59" y="10"/>
                    </a:cubicBezTo>
                    <a:cubicBezTo>
                      <a:pt x="59" y="10"/>
                      <a:pt x="58" y="9"/>
                      <a:pt x="58" y="8"/>
                    </a:cubicBezTo>
                    <a:close/>
                    <a:moveTo>
                      <a:pt x="32" y="12"/>
                    </a:moveTo>
                    <a:cubicBezTo>
                      <a:pt x="32" y="12"/>
                      <a:pt x="32" y="11"/>
                      <a:pt x="33" y="11"/>
                    </a:cubicBezTo>
                    <a:cubicBezTo>
                      <a:pt x="37" y="9"/>
                      <a:pt x="37" y="9"/>
                      <a:pt x="37" y="9"/>
                    </a:cubicBezTo>
                    <a:cubicBezTo>
                      <a:pt x="38" y="9"/>
                      <a:pt x="38" y="9"/>
                      <a:pt x="38" y="10"/>
                    </a:cubicBezTo>
                    <a:cubicBezTo>
                      <a:pt x="39" y="10"/>
                      <a:pt x="39" y="10"/>
                      <a:pt x="39" y="10"/>
                    </a:cubicBezTo>
                    <a:cubicBezTo>
                      <a:pt x="39" y="11"/>
                      <a:pt x="39" y="11"/>
                      <a:pt x="38" y="11"/>
                    </a:cubicBezTo>
                    <a:cubicBezTo>
                      <a:pt x="34" y="13"/>
                      <a:pt x="34" y="13"/>
                      <a:pt x="34" y="13"/>
                    </a:cubicBezTo>
                    <a:cubicBezTo>
                      <a:pt x="33" y="13"/>
                      <a:pt x="33" y="13"/>
                      <a:pt x="33" y="13"/>
                    </a:cubicBezTo>
                    <a:lnTo>
                      <a:pt x="3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88"/>
              <p:cNvSpPr>
                <a:spLocks noEditPoints="1"/>
              </p:cNvSpPr>
              <p:nvPr/>
            </p:nvSpPr>
            <p:spPr bwMode="auto">
              <a:xfrm>
                <a:off x="4314" y="2714"/>
                <a:ext cx="31" cy="33"/>
              </a:xfrm>
              <a:custGeom>
                <a:avLst/>
                <a:gdLst>
                  <a:gd name="T0" fmla="*/ 1 w 13"/>
                  <a:gd name="T1" fmla="*/ 9 h 14"/>
                  <a:gd name="T2" fmla="*/ 9 w 13"/>
                  <a:gd name="T3" fmla="*/ 12 h 14"/>
                  <a:gd name="T4" fmla="*/ 12 w 13"/>
                  <a:gd name="T5" fmla="*/ 5 h 14"/>
                  <a:gd name="T6" fmla="*/ 5 w 13"/>
                  <a:gd name="T7" fmla="*/ 2 h 14"/>
                  <a:gd name="T8" fmla="*/ 1 w 13"/>
                  <a:gd name="T9" fmla="*/ 9 h 14"/>
                  <a:gd name="T10" fmla="*/ 4 w 13"/>
                  <a:gd name="T11" fmla="*/ 8 h 14"/>
                  <a:gd name="T12" fmla="*/ 6 w 13"/>
                  <a:gd name="T13" fmla="*/ 5 h 14"/>
                  <a:gd name="T14" fmla="*/ 9 w 13"/>
                  <a:gd name="T15" fmla="*/ 6 h 14"/>
                  <a:gd name="T16" fmla="*/ 8 w 13"/>
                  <a:gd name="T17" fmla="*/ 10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3" y="12"/>
                      <a:pt x="6" y="14"/>
                      <a:pt x="9" y="12"/>
                    </a:cubicBezTo>
                    <a:cubicBezTo>
                      <a:pt x="12" y="11"/>
                      <a:pt x="13" y="8"/>
                      <a:pt x="12" y="5"/>
                    </a:cubicBezTo>
                    <a:cubicBezTo>
                      <a:pt x="11" y="2"/>
                      <a:pt x="8" y="0"/>
                      <a:pt x="5" y="2"/>
                    </a:cubicBezTo>
                    <a:cubicBezTo>
                      <a:pt x="2" y="3"/>
                      <a:pt x="0" y="6"/>
                      <a:pt x="1" y="9"/>
                    </a:cubicBezTo>
                    <a:close/>
                    <a:moveTo>
                      <a:pt x="4" y="8"/>
                    </a:moveTo>
                    <a:cubicBezTo>
                      <a:pt x="4" y="7"/>
                      <a:pt x="5" y="5"/>
                      <a:pt x="6" y="5"/>
                    </a:cubicBezTo>
                    <a:cubicBezTo>
                      <a:pt x="7" y="4"/>
                      <a:pt x="9" y="5"/>
                      <a:pt x="9" y="6"/>
                    </a:cubicBezTo>
                    <a:cubicBezTo>
                      <a:pt x="10" y="7"/>
                      <a:pt x="9" y="9"/>
                      <a:pt x="8" y="10"/>
                    </a:cubicBezTo>
                    <a:cubicBezTo>
                      <a:pt x="6" y="10"/>
                      <a:pt x="5" y="9"/>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89"/>
              <p:cNvSpPr>
                <a:spLocks noEditPoints="1"/>
              </p:cNvSpPr>
              <p:nvPr/>
            </p:nvSpPr>
            <p:spPr bwMode="auto">
              <a:xfrm>
                <a:off x="4240" y="2743"/>
                <a:ext cx="31" cy="33"/>
              </a:xfrm>
              <a:custGeom>
                <a:avLst/>
                <a:gdLst>
                  <a:gd name="T0" fmla="*/ 1 w 13"/>
                  <a:gd name="T1" fmla="*/ 9 h 14"/>
                  <a:gd name="T2" fmla="*/ 8 w 13"/>
                  <a:gd name="T3" fmla="*/ 12 h 14"/>
                  <a:gd name="T4" fmla="*/ 12 w 13"/>
                  <a:gd name="T5" fmla="*/ 5 h 14"/>
                  <a:gd name="T6" fmla="*/ 4 w 13"/>
                  <a:gd name="T7" fmla="*/ 1 h 14"/>
                  <a:gd name="T8" fmla="*/ 1 w 13"/>
                  <a:gd name="T9" fmla="*/ 9 h 14"/>
                  <a:gd name="T10" fmla="*/ 4 w 13"/>
                  <a:gd name="T11" fmla="*/ 8 h 14"/>
                  <a:gd name="T12" fmla="*/ 5 w 13"/>
                  <a:gd name="T13" fmla="*/ 4 h 14"/>
                  <a:gd name="T14" fmla="*/ 9 w 13"/>
                  <a:gd name="T15" fmla="*/ 6 h 14"/>
                  <a:gd name="T16" fmla="*/ 7 w 13"/>
                  <a:gd name="T17" fmla="*/ 9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2" y="12"/>
                      <a:pt x="5" y="14"/>
                      <a:pt x="8" y="12"/>
                    </a:cubicBezTo>
                    <a:cubicBezTo>
                      <a:pt x="11" y="11"/>
                      <a:pt x="13" y="8"/>
                      <a:pt x="12" y="5"/>
                    </a:cubicBezTo>
                    <a:cubicBezTo>
                      <a:pt x="11" y="2"/>
                      <a:pt x="7" y="0"/>
                      <a:pt x="4" y="1"/>
                    </a:cubicBezTo>
                    <a:cubicBezTo>
                      <a:pt x="1" y="3"/>
                      <a:pt x="0" y="6"/>
                      <a:pt x="1" y="9"/>
                    </a:cubicBezTo>
                    <a:close/>
                    <a:moveTo>
                      <a:pt x="4" y="8"/>
                    </a:moveTo>
                    <a:cubicBezTo>
                      <a:pt x="3" y="6"/>
                      <a:pt x="4" y="5"/>
                      <a:pt x="5" y="4"/>
                    </a:cubicBezTo>
                    <a:cubicBezTo>
                      <a:pt x="7" y="4"/>
                      <a:pt x="8" y="5"/>
                      <a:pt x="9" y="6"/>
                    </a:cubicBezTo>
                    <a:cubicBezTo>
                      <a:pt x="9" y="7"/>
                      <a:pt x="9" y="9"/>
                      <a:pt x="7" y="9"/>
                    </a:cubicBezTo>
                    <a:cubicBezTo>
                      <a:pt x="6" y="10"/>
                      <a:pt x="4" y="9"/>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90"/>
              <p:cNvSpPr>
                <a:spLocks noEditPoints="1"/>
              </p:cNvSpPr>
              <p:nvPr/>
            </p:nvSpPr>
            <p:spPr bwMode="auto">
              <a:xfrm>
                <a:off x="3662" y="1976"/>
                <a:ext cx="34" cy="28"/>
              </a:xfrm>
              <a:custGeom>
                <a:avLst/>
                <a:gdLst>
                  <a:gd name="T0" fmla="*/ 12 w 14"/>
                  <a:gd name="T1" fmla="*/ 2 h 12"/>
                  <a:gd name="T2" fmla="*/ 12 w 14"/>
                  <a:gd name="T3" fmla="*/ 2 h 12"/>
                  <a:gd name="T4" fmla="*/ 12 w 14"/>
                  <a:gd name="T5" fmla="*/ 2 h 12"/>
                  <a:gd name="T6" fmla="*/ 11 w 14"/>
                  <a:gd name="T7" fmla="*/ 2 h 12"/>
                  <a:gd name="T8" fmla="*/ 10 w 14"/>
                  <a:gd name="T9" fmla="*/ 2 h 12"/>
                  <a:gd name="T10" fmla="*/ 10 w 14"/>
                  <a:gd name="T11" fmla="*/ 2 h 12"/>
                  <a:gd name="T12" fmla="*/ 10 w 14"/>
                  <a:gd name="T13" fmla="*/ 1 h 12"/>
                  <a:gd name="T14" fmla="*/ 8 w 14"/>
                  <a:gd name="T15" fmla="*/ 0 h 12"/>
                  <a:gd name="T16" fmla="*/ 7 w 14"/>
                  <a:gd name="T17" fmla="*/ 0 h 12"/>
                  <a:gd name="T18" fmla="*/ 5 w 14"/>
                  <a:gd name="T19" fmla="*/ 2 h 12"/>
                  <a:gd name="T20" fmla="*/ 5 w 14"/>
                  <a:gd name="T21" fmla="*/ 2 h 12"/>
                  <a:gd name="T22" fmla="*/ 4 w 14"/>
                  <a:gd name="T23" fmla="*/ 2 h 12"/>
                  <a:gd name="T24" fmla="*/ 4 w 14"/>
                  <a:gd name="T25" fmla="*/ 2 h 12"/>
                  <a:gd name="T26" fmla="*/ 3 w 14"/>
                  <a:gd name="T27" fmla="*/ 2 h 12"/>
                  <a:gd name="T28" fmla="*/ 2 w 14"/>
                  <a:gd name="T29" fmla="*/ 3 h 12"/>
                  <a:gd name="T30" fmla="*/ 2 w 14"/>
                  <a:gd name="T31" fmla="*/ 3 h 12"/>
                  <a:gd name="T32" fmla="*/ 0 w 14"/>
                  <a:gd name="T33" fmla="*/ 5 h 12"/>
                  <a:gd name="T34" fmla="*/ 0 w 14"/>
                  <a:gd name="T35" fmla="*/ 10 h 12"/>
                  <a:gd name="T36" fmla="*/ 3 w 14"/>
                  <a:gd name="T37" fmla="*/ 12 h 12"/>
                  <a:gd name="T38" fmla="*/ 12 w 14"/>
                  <a:gd name="T39" fmla="*/ 12 h 12"/>
                  <a:gd name="T40" fmla="*/ 14 w 14"/>
                  <a:gd name="T41" fmla="*/ 10 h 12"/>
                  <a:gd name="T42" fmla="*/ 14 w 14"/>
                  <a:gd name="T43" fmla="*/ 5 h 12"/>
                  <a:gd name="T44" fmla="*/ 12 w 14"/>
                  <a:gd name="T45" fmla="*/ 2 h 12"/>
                  <a:gd name="T46" fmla="*/ 6 w 14"/>
                  <a:gd name="T47" fmla="*/ 2 h 12"/>
                  <a:gd name="T48" fmla="*/ 7 w 14"/>
                  <a:gd name="T49" fmla="*/ 1 h 12"/>
                  <a:gd name="T50" fmla="*/ 8 w 14"/>
                  <a:gd name="T51" fmla="*/ 1 h 12"/>
                  <a:gd name="T52" fmla="*/ 9 w 14"/>
                  <a:gd name="T53" fmla="*/ 1 h 12"/>
                  <a:gd name="T54" fmla="*/ 9 w 14"/>
                  <a:gd name="T55" fmla="*/ 2 h 12"/>
                  <a:gd name="T56" fmla="*/ 6 w 14"/>
                  <a:gd name="T5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12">
                    <a:moveTo>
                      <a:pt x="12" y="2"/>
                    </a:moveTo>
                    <a:cubicBezTo>
                      <a:pt x="12" y="2"/>
                      <a:pt x="12" y="2"/>
                      <a:pt x="12" y="2"/>
                    </a:cubicBezTo>
                    <a:cubicBezTo>
                      <a:pt x="12" y="2"/>
                      <a:pt x="12" y="2"/>
                      <a:pt x="12" y="2"/>
                    </a:cubicBezTo>
                    <a:cubicBezTo>
                      <a:pt x="11" y="2"/>
                      <a:pt x="11" y="2"/>
                      <a:pt x="11" y="2"/>
                    </a:cubicBezTo>
                    <a:cubicBezTo>
                      <a:pt x="10" y="2"/>
                      <a:pt x="10" y="2"/>
                      <a:pt x="10" y="2"/>
                    </a:cubicBezTo>
                    <a:cubicBezTo>
                      <a:pt x="10" y="2"/>
                      <a:pt x="10" y="2"/>
                      <a:pt x="10" y="2"/>
                    </a:cubicBezTo>
                    <a:cubicBezTo>
                      <a:pt x="10" y="1"/>
                      <a:pt x="10" y="1"/>
                      <a:pt x="10" y="1"/>
                    </a:cubicBezTo>
                    <a:cubicBezTo>
                      <a:pt x="10" y="0"/>
                      <a:pt x="9" y="0"/>
                      <a:pt x="8" y="0"/>
                    </a:cubicBezTo>
                    <a:cubicBezTo>
                      <a:pt x="7" y="0"/>
                      <a:pt x="7" y="0"/>
                      <a:pt x="7" y="0"/>
                    </a:cubicBezTo>
                    <a:cubicBezTo>
                      <a:pt x="6" y="0"/>
                      <a:pt x="5" y="1"/>
                      <a:pt x="5" y="2"/>
                    </a:cubicBezTo>
                    <a:cubicBezTo>
                      <a:pt x="5" y="2"/>
                      <a:pt x="5" y="2"/>
                      <a:pt x="5" y="2"/>
                    </a:cubicBezTo>
                    <a:cubicBezTo>
                      <a:pt x="4" y="2"/>
                      <a:pt x="4" y="2"/>
                      <a:pt x="4" y="2"/>
                    </a:cubicBezTo>
                    <a:cubicBezTo>
                      <a:pt x="4" y="2"/>
                      <a:pt x="4" y="2"/>
                      <a:pt x="4" y="2"/>
                    </a:cubicBezTo>
                    <a:cubicBezTo>
                      <a:pt x="3" y="2"/>
                      <a:pt x="3" y="2"/>
                      <a:pt x="3" y="2"/>
                    </a:cubicBezTo>
                    <a:cubicBezTo>
                      <a:pt x="2" y="2"/>
                      <a:pt x="2" y="2"/>
                      <a:pt x="2" y="3"/>
                    </a:cubicBezTo>
                    <a:cubicBezTo>
                      <a:pt x="2" y="3"/>
                      <a:pt x="2" y="3"/>
                      <a:pt x="2" y="3"/>
                    </a:cubicBezTo>
                    <a:cubicBezTo>
                      <a:pt x="1" y="3"/>
                      <a:pt x="0" y="4"/>
                      <a:pt x="0" y="5"/>
                    </a:cubicBezTo>
                    <a:cubicBezTo>
                      <a:pt x="0" y="10"/>
                      <a:pt x="0" y="10"/>
                      <a:pt x="0" y="10"/>
                    </a:cubicBezTo>
                    <a:cubicBezTo>
                      <a:pt x="0" y="11"/>
                      <a:pt x="1" y="12"/>
                      <a:pt x="3" y="12"/>
                    </a:cubicBezTo>
                    <a:cubicBezTo>
                      <a:pt x="12" y="12"/>
                      <a:pt x="12" y="12"/>
                      <a:pt x="12" y="12"/>
                    </a:cubicBezTo>
                    <a:cubicBezTo>
                      <a:pt x="13" y="12"/>
                      <a:pt x="14" y="11"/>
                      <a:pt x="14" y="10"/>
                    </a:cubicBezTo>
                    <a:cubicBezTo>
                      <a:pt x="14" y="5"/>
                      <a:pt x="14" y="5"/>
                      <a:pt x="14" y="5"/>
                    </a:cubicBezTo>
                    <a:cubicBezTo>
                      <a:pt x="14" y="4"/>
                      <a:pt x="13" y="3"/>
                      <a:pt x="12" y="2"/>
                    </a:cubicBezTo>
                    <a:close/>
                    <a:moveTo>
                      <a:pt x="6" y="2"/>
                    </a:moveTo>
                    <a:cubicBezTo>
                      <a:pt x="6" y="1"/>
                      <a:pt x="6" y="1"/>
                      <a:pt x="7" y="1"/>
                    </a:cubicBezTo>
                    <a:cubicBezTo>
                      <a:pt x="8" y="1"/>
                      <a:pt x="8" y="1"/>
                      <a:pt x="8" y="1"/>
                    </a:cubicBezTo>
                    <a:cubicBezTo>
                      <a:pt x="9" y="1"/>
                      <a:pt x="9" y="1"/>
                      <a:pt x="9" y="1"/>
                    </a:cubicBezTo>
                    <a:cubicBezTo>
                      <a:pt x="9" y="2"/>
                      <a:pt x="9" y="2"/>
                      <a:pt x="9" y="2"/>
                    </a:cubicBezTo>
                    <a:cubicBezTo>
                      <a:pt x="6" y="2"/>
                      <a:pt x="6"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91"/>
              <p:cNvSpPr>
                <a:spLocks noEditPoints="1"/>
              </p:cNvSpPr>
              <p:nvPr/>
            </p:nvSpPr>
            <p:spPr bwMode="auto">
              <a:xfrm>
                <a:off x="3662" y="2190"/>
                <a:ext cx="34" cy="28"/>
              </a:xfrm>
              <a:custGeom>
                <a:avLst/>
                <a:gdLst>
                  <a:gd name="T0" fmla="*/ 12 w 14"/>
                  <a:gd name="T1" fmla="*/ 2 h 12"/>
                  <a:gd name="T2" fmla="*/ 12 w 14"/>
                  <a:gd name="T3" fmla="*/ 2 h 12"/>
                  <a:gd name="T4" fmla="*/ 11 w 14"/>
                  <a:gd name="T5" fmla="*/ 1 h 12"/>
                  <a:gd name="T6" fmla="*/ 10 w 14"/>
                  <a:gd name="T7" fmla="*/ 1 h 12"/>
                  <a:gd name="T8" fmla="*/ 10 w 14"/>
                  <a:gd name="T9" fmla="*/ 2 h 12"/>
                  <a:gd name="T10" fmla="*/ 9 w 14"/>
                  <a:gd name="T11" fmla="*/ 2 h 12"/>
                  <a:gd name="T12" fmla="*/ 9 w 14"/>
                  <a:gd name="T13" fmla="*/ 1 h 12"/>
                  <a:gd name="T14" fmla="*/ 7 w 14"/>
                  <a:gd name="T15" fmla="*/ 0 h 12"/>
                  <a:gd name="T16" fmla="*/ 6 w 14"/>
                  <a:gd name="T17" fmla="*/ 0 h 12"/>
                  <a:gd name="T18" fmla="*/ 4 w 14"/>
                  <a:gd name="T19" fmla="*/ 1 h 12"/>
                  <a:gd name="T20" fmla="*/ 4 w 14"/>
                  <a:gd name="T21" fmla="*/ 2 h 12"/>
                  <a:gd name="T22" fmla="*/ 4 w 14"/>
                  <a:gd name="T23" fmla="*/ 2 h 12"/>
                  <a:gd name="T24" fmla="*/ 3 w 14"/>
                  <a:gd name="T25" fmla="*/ 1 h 12"/>
                  <a:gd name="T26" fmla="*/ 2 w 14"/>
                  <a:gd name="T27" fmla="*/ 2 h 12"/>
                  <a:gd name="T28" fmla="*/ 2 w 14"/>
                  <a:gd name="T29" fmla="*/ 2 h 12"/>
                  <a:gd name="T30" fmla="*/ 2 w 14"/>
                  <a:gd name="T31" fmla="*/ 2 h 12"/>
                  <a:gd name="T32" fmla="*/ 0 w 14"/>
                  <a:gd name="T33" fmla="*/ 4 h 12"/>
                  <a:gd name="T34" fmla="*/ 0 w 14"/>
                  <a:gd name="T35" fmla="*/ 9 h 12"/>
                  <a:gd name="T36" fmla="*/ 2 w 14"/>
                  <a:gd name="T37" fmla="*/ 12 h 12"/>
                  <a:gd name="T38" fmla="*/ 11 w 14"/>
                  <a:gd name="T39" fmla="*/ 11 h 12"/>
                  <a:gd name="T40" fmla="*/ 14 w 14"/>
                  <a:gd name="T41" fmla="*/ 9 h 12"/>
                  <a:gd name="T42" fmla="*/ 14 w 14"/>
                  <a:gd name="T43" fmla="*/ 4 h 12"/>
                  <a:gd name="T44" fmla="*/ 12 w 14"/>
                  <a:gd name="T45" fmla="*/ 2 h 12"/>
                  <a:gd name="T46" fmla="*/ 5 w 14"/>
                  <a:gd name="T47" fmla="*/ 1 h 12"/>
                  <a:gd name="T48" fmla="*/ 6 w 14"/>
                  <a:gd name="T49" fmla="*/ 0 h 12"/>
                  <a:gd name="T50" fmla="*/ 7 w 14"/>
                  <a:gd name="T51" fmla="*/ 0 h 12"/>
                  <a:gd name="T52" fmla="*/ 8 w 14"/>
                  <a:gd name="T53" fmla="*/ 1 h 12"/>
                  <a:gd name="T54" fmla="*/ 8 w 14"/>
                  <a:gd name="T55" fmla="*/ 2 h 12"/>
                  <a:gd name="T56" fmla="*/ 5 w 14"/>
                  <a:gd name="T57" fmla="*/ 2 h 12"/>
                  <a:gd name="T58" fmla="*/ 5 w 14"/>
                  <a:gd name="T5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2">
                    <a:moveTo>
                      <a:pt x="12" y="2"/>
                    </a:moveTo>
                    <a:cubicBezTo>
                      <a:pt x="12" y="2"/>
                      <a:pt x="12" y="2"/>
                      <a:pt x="12" y="2"/>
                    </a:cubicBezTo>
                    <a:cubicBezTo>
                      <a:pt x="12" y="1"/>
                      <a:pt x="12" y="1"/>
                      <a:pt x="11" y="1"/>
                    </a:cubicBezTo>
                    <a:cubicBezTo>
                      <a:pt x="10" y="1"/>
                      <a:pt x="10" y="1"/>
                      <a:pt x="10" y="1"/>
                    </a:cubicBezTo>
                    <a:cubicBezTo>
                      <a:pt x="10" y="1"/>
                      <a:pt x="10" y="1"/>
                      <a:pt x="10" y="2"/>
                    </a:cubicBezTo>
                    <a:cubicBezTo>
                      <a:pt x="9" y="2"/>
                      <a:pt x="9" y="2"/>
                      <a:pt x="9" y="2"/>
                    </a:cubicBezTo>
                    <a:cubicBezTo>
                      <a:pt x="9" y="1"/>
                      <a:pt x="9" y="1"/>
                      <a:pt x="9" y="1"/>
                    </a:cubicBezTo>
                    <a:cubicBezTo>
                      <a:pt x="9" y="0"/>
                      <a:pt x="8" y="0"/>
                      <a:pt x="7" y="0"/>
                    </a:cubicBezTo>
                    <a:cubicBezTo>
                      <a:pt x="6" y="0"/>
                      <a:pt x="6" y="0"/>
                      <a:pt x="6" y="0"/>
                    </a:cubicBezTo>
                    <a:cubicBezTo>
                      <a:pt x="5" y="0"/>
                      <a:pt x="4" y="0"/>
                      <a:pt x="4" y="1"/>
                    </a:cubicBezTo>
                    <a:cubicBezTo>
                      <a:pt x="4" y="2"/>
                      <a:pt x="4" y="2"/>
                      <a:pt x="4" y="2"/>
                    </a:cubicBezTo>
                    <a:cubicBezTo>
                      <a:pt x="4" y="2"/>
                      <a:pt x="4" y="2"/>
                      <a:pt x="4" y="2"/>
                    </a:cubicBezTo>
                    <a:cubicBezTo>
                      <a:pt x="4" y="2"/>
                      <a:pt x="3" y="1"/>
                      <a:pt x="3" y="1"/>
                    </a:cubicBezTo>
                    <a:cubicBezTo>
                      <a:pt x="2" y="2"/>
                      <a:pt x="2" y="2"/>
                      <a:pt x="2" y="2"/>
                    </a:cubicBezTo>
                    <a:cubicBezTo>
                      <a:pt x="2" y="2"/>
                      <a:pt x="2" y="2"/>
                      <a:pt x="2" y="2"/>
                    </a:cubicBezTo>
                    <a:cubicBezTo>
                      <a:pt x="2" y="2"/>
                      <a:pt x="2" y="2"/>
                      <a:pt x="2" y="2"/>
                    </a:cubicBezTo>
                    <a:cubicBezTo>
                      <a:pt x="0" y="2"/>
                      <a:pt x="0" y="3"/>
                      <a:pt x="0" y="4"/>
                    </a:cubicBezTo>
                    <a:cubicBezTo>
                      <a:pt x="0" y="9"/>
                      <a:pt x="0" y="9"/>
                      <a:pt x="0" y="9"/>
                    </a:cubicBezTo>
                    <a:cubicBezTo>
                      <a:pt x="0" y="11"/>
                      <a:pt x="1" y="12"/>
                      <a:pt x="2" y="12"/>
                    </a:cubicBezTo>
                    <a:cubicBezTo>
                      <a:pt x="11" y="11"/>
                      <a:pt x="11" y="11"/>
                      <a:pt x="11" y="11"/>
                    </a:cubicBezTo>
                    <a:cubicBezTo>
                      <a:pt x="13" y="11"/>
                      <a:pt x="14" y="10"/>
                      <a:pt x="14" y="9"/>
                    </a:cubicBezTo>
                    <a:cubicBezTo>
                      <a:pt x="14" y="4"/>
                      <a:pt x="14" y="4"/>
                      <a:pt x="14" y="4"/>
                    </a:cubicBezTo>
                    <a:cubicBezTo>
                      <a:pt x="14" y="3"/>
                      <a:pt x="13" y="2"/>
                      <a:pt x="12" y="2"/>
                    </a:cubicBezTo>
                    <a:close/>
                    <a:moveTo>
                      <a:pt x="5" y="1"/>
                    </a:moveTo>
                    <a:cubicBezTo>
                      <a:pt x="5" y="1"/>
                      <a:pt x="5" y="0"/>
                      <a:pt x="6" y="0"/>
                    </a:cubicBezTo>
                    <a:cubicBezTo>
                      <a:pt x="7" y="0"/>
                      <a:pt x="7" y="0"/>
                      <a:pt x="7" y="0"/>
                    </a:cubicBezTo>
                    <a:cubicBezTo>
                      <a:pt x="8" y="0"/>
                      <a:pt x="8" y="1"/>
                      <a:pt x="8" y="1"/>
                    </a:cubicBezTo>
                    <a:cubicBezTo>
                      <a:pt x="8" y="2"/>
                      <a:pt x="8" y="2"/>
                      <a:pt x="8" y="2"/>
                    </a:cubicBezTo>
                    <a:cubicBezTo>
                      <a:pt x="5" y="2"/>
                      <a:pt x="5" y="2"/>
                      <a:pt x="5" y="2"/>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92"/>
              <p:cNvSpPr>
                <a:spLocks noEditPoints="1"/>
              </p:cNvSpPr>
              <p:nvPr/>
            </p:nvSpPr>
            <p:spPr bwMode="auto">
              <a:xfrm>
                <a:off x="3804" y="2211"/>
                <a:ext cx="38" cy="38"/>
              </a:xfrm>
              <a:custGeom>
                <a:avLst/>
                <a:gdLst>
                  <a:gd name="T0" fmla="*/ 15 w 16"/>
                  <a:gd name="T1" fmla="*/ 6 h 16"/>
                  <a:gd name="T2" fmla="*/ 14 w 16"/>
                  <a:gd name="T3" fmla="*/ 6 h 16"/>
                  <a:gd name="T4" fmla="*/ 13 w 16"/>
                  <a:gd name="T5" fmla="*/ 5 h 16"/>
                  <a:gd name="T6" fmla="*/ 14 w 16"/>
                  <a:gd name="T7" fmla="*/ 5 h 16"/>
                  <a:gd name="T8" fmla="*/ 14 w 16"/>
                  <a:gd name="T9" fmla="*/ 3 h 16"/>
                  <a:gd name="T10" fmla="*/ 13 w 16"/>
                  <a:gd name="T11" fmla="*/ 2 h 16"/>
                  <a:gd name="T12" fmla="*/ 12 w 16"/>
                  <a:gd name="T13" fmla="*/ 2 h 16"/>
                  <a:gd name="T14" fmla="*/ 11 w 16"/>
                  <a:gd name="T15" fmla="*/ 3 h 16"/>
                  <a:gd name="T16" fmla="*/ 10 w 16"/>
                  <a:gd name="T17" fmla="*/ 3 h 16"/>
                  <a:gd name="T18" fmla="*/ 10 w 16"/>
                  <a:gd name="T19" fmla="*/ 1 h 16"/>
                  <a:gd name="T20" fmla="*/ 9 w 16"/>
                  <a:gd name="T21" fmla="*/ 0 h 16"/>
                  <a:gd name="T22" fmla="*/ 7 w 16"/>
                  <a:gd name="T23" fmla="*/ 0 h 16"/>
                  <a:gd name="T24" fmla="*/ 6 w 16"/>
                  <a:gd name="T25" fmla="*/ 1 h 16"/>
                  <a:gd name="T26" fmla="*/ 6 w 16"/>
                  <a:gd name="T27" fmla="*/ 3 h 16"/>
                  <a:gd name="T28" fmla="*/ 5 w 16"/>
                  <a:gd name="T29" fmla="*/ 3 h 16"/>
                  <a:gd name="T30" fmla="*/ 4 w 16"/>
                  <a:gd name="T31" fmla="*/ 2 h 16"/>
                  <a:gd name="T32" fmla="*/ 3 w 16"/>
                  <a:gd name="T33" fmla="*/ 2 h 16"/>
                  <a:gd name="T34" fmla="*/ 2 w 16"/>
                  <a:gd name="T35" fmla="*/ 3 h 16"/>
                  <a:gd name="T36" fmla="*/ 2 w 16"/>
                  <a:gd name="T37" fmla="*/ 5 h 16"/>
                  <a:gd name="T38" fmla="*/ 3 w 16"/>
                  <a:gd name="T39" fmla="*/ 5 h 16"/>
                  <a:gd name="T40" fmla="*/ 2 w 16"/>
                  <a:gd name="T41" fmla="*/ 7 h 16"/>
                  <a:gd name="T42" fmla="*/ 1 w 16"/>
                  <a:gd name="T43" fmla="*/ 7 h 16"/>
                  <a:gd name="T44" fmla="*/ 0 w 16"/>
                  <a:gd name="T45" fmla="*/ 8 h 16"/>
                  <a:gd name="T46" fmla="*/ 0 w 16"/>
                  <a:gd name="T47" fmla="*/ 9 h 16"/>
                  <a:gd name="T48" fmla="*/ 1 w 16"/>
                  <a:gd name="T49" fmla="*/ 10 h 16"/>
                  <a:gd name="T50" fmla="*/ 2 w 16"/>
                  <a:gd name="T51" fmla="*/ 10 h 16"/>
                  <a:gd name="T52" fmla="*/ 3 w 16"/>
                  <a:gd name="T53" fmla="*/ 11 h 16"/>
                  <a:gd name="T54" fmla="*/ 2 w 16"/>
                  <a:gd name="T55" fmla="*/ 12 h 16"/>
                  <a:gd name="T56" fmla="*/ 2 w 16"/>
                  <a:gd name="T57" fmla="*/ 14 h 16"/>
                  <a:gd name="T58" fmla="*/ 3 w 16"/>
                  <a:gd name="T59" fmla="*/ 14 h 16"/>
                  <a:gd name="T60" fmla="*/ 5 w 16"/>
                  <a:gd name="T61" fmla="*/ 14 h 16"/>
                  <a:gd name="T62" fmla="*/ 5 w 16"/>
                  <a:gd name="T63" fmla="*/ 14 h 16"/>
                  <a:gd name="T64" fmla="*/ 7 w 16"/>
                  <a:gd name="T65" fmla="*/ 14 h 16"/>
                  <a:gd name="T66" fmla="*/ 7 w 16"/>
                  <a:gd name="T67" fmla="*/ 15 h 16"/>
                  <a:gd name="T68" fmla="*/ 8 w 16"/>
                  <a:gd name="T69" fmla="*/ 16 h 16"/>
                  <a:gd name="T70" fmla="*/ 9 w 16"/>
                  <a:gd name="T71" fmla="*/ 16 h 16"/>
                  <a:gd name="T72" fmla="*/ 10 w 16"/>
                  <a:gd name="T73" fmla="*/ 15 h 16"/>
                  <a:gd name="T74" fmla="*/ 10 w 16"/>
                  <a:gd name="T75" fmla="*/ 14 h 16"/>
                  <a:gd name="T76" fmla="*/ 11 w 16"/>
                  <a:gd name="T77" fmla="*/ 14 h 16"/>
                  <a:gd name="T78" fmla="*/ 12 w 16"/>
                  <a:gd name="T79" fmla="*/ 14 h 16"/>
                  <a:gd name="T80" fmla="*/ 13 w 16"/>
                  <a:gd name="T81" fmla="*/ 14 h 16"/>
                  <a:gd name="T82" fmla="*/ 14 w 16"/>
                  <a:gd name="T83" fmla="*/ 13 h 16"/>
                  <a:gd name="T84" fmla="*/ 14 w 16"/>
                  <a:gd name="T85" fmla="*/ 12 h 16"/>
                  <a:gd name="T86" fmla="*/ 14 w 16"/>
                  <a:gd name="T87" fmla="*/ 11 h 16"/>
                  <a:gd name="T88" fmla="*/ 14 w 16"/>
                  <a:gd name="T89" fmla="*/ 10 h 16"/>
                  <a:gd name="T90" fmla="*/ 15 w 16"/>
                  <a:gd name="T91" fmla="*/ 10 h 16"/>
                  <a:gd name="T92" fmla="*/ 16 w 16"/>
                  <a:gd name="T93" fmla="*/ 9 h 16"/>
                  <a:gd name="T94" fmla="*/ 16 w 16"/>
                  <a:gd name="T95" fmla="*/ 8 h 16"/>
                  <a:gd name="T96" fmla="*/ 15 w 16"/>
                  <a:gd name="T97" fmla="*/ 6 h 16"/>
                  <a:gd name="T98" fmla="*/ 10 w 16"/>
                  <a:gd name="T99" fmla="*/ 10 h 16"/>
                  <a:gd name="T100" fmla="*/ 6 w 16"/>
                  <a:gd name="T101" fmla="*/ 11 h 16"/>
                  <a:gd name="T102" fmla="*/ 6 w 16"/>
                  <a:gd name="T103" fmla="*/ 6 h 16"/>
                  <a:gd name="T104" fmla="*/ 10 w 16"/>
                  <a:gd name="T105" fmla="*/ 6 h 16"/>
                  <a:gd name="T106" fmla="*/ 10 w 16"/>
                  <a:gd name="T10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 h="16">
                    <a:moveTo>
                      <a:pt x="15" y="6"/>
                    </a:moveTo>
                    <a:cubicBezTo>
                      <a:pt x="14" y="6"/>
                      <a:pt x="14" y="6"/>
                      <a:pt x="14" y="6"/>
                    </a:cubicBezTo>
                    <a:cubicBezTo>
                      <a:pt x="14" y="6"/>
                      <a:pt x="14" y="6"/>
                      <a:pt x="13" y="5"/>
                    </a:cubicBezTo>
                    <a:cubicBezTo>
                      <a:pt x="14" y="5"/>
                      <a:pt x="14" y="5"/>
                      <a:pt x="14" y="5"/>
                    </a:cubicBezTo>
                    <a:cubicBezTo>
                      <a:pt x="15" y="4"/>
                      <a:pt x="15" y="3"/>
                      <a:pt x="14" y="3"/>
                    </a:cubicBezTo>
                    <a:cubicBezTo>
                      <a:pt x="13" y="2"/>
                      <a:pt x="13" y="2"/>
                      <a:pt x="13" y="2"/>
                    </a:cubicBezTo>
                    <a:cubicBezTo>
                      <a:pt x="13" y="2"/>
                      <a:pt x="12" y="2"/>
                      <a:pt x="12" y="2"/>
                    </a:cubicBezTo>
                    <a:cubicBezTo>
                      <a:pt x="11" y="3"/>
                      <a:pt x="11" y="3"/>
                      <a:pt x="11" y="3"/>
                    </a:cubicBezTo>
                    <a:cubicBezTo>
                      <a:pt x="11" y="3"/>
                      <a:pt x="10" y="3"/>
                      <a:pt x="10" y="3"/>
                    </a:cubicBezTo>
                    <a:cubicBezTo>
                      <a:pt x="10" y="1"/>
                      <a:pt x="10" y="1"/>
                      <a:pt x="10" y="1"/>
                    </a:cubicBezTo>
                    <a:cubicBezTo>
                      <a:pt x="10" y="1"/>
                      <a:pt x="9" y="0"/>
                      <a:pt x="9" y="0"/>
                    </a:cubicBezTo>
                    <a:cubicBezTo>
                      <a:pt x="7" y="0"/>
                      <a:pt x="7" y="0"/>
                      <a:pt x="7" y="0"/>
                    </a:cubicBezTo>
                    <a:cubicBezTo>
                      <a:pt x="7" y="0"/>
                      <a:pt x="6" y="1"/>
                      <a:pt x="6" y="1"/>
                    </a:cubicBezTo>
                    <a:cubicBezTo>
                      <a:pt x="6" y="3"/>
                      <a:pt x="6" y="3"/>
                      <a:pt x="6" y="3"/>
                    </a:cubicBezTo>
                    <a:cubicBezTo>
                      <a:pt x="6" y="3"/>
                      <a:pt x="6" y="3"/>
                      <a:pt x="5" y="3"/>
                    </a:cubicBezTo>
                    <a:cubicBezTo>
                      <a:pt x="4" y="2"/>
                      <a:pt x="4" y="2"/>
                      <a:pt x="4" y="2"/>
                    </a:cubicBezTo>
                    <a:cubicBezTo>
                      <a:pt x="4" y="2"/>
                      <a:pt x="3" y="2"/>
                      <a:pt x="3" y="2"/>
                    </a:cubicBezTo>
                    <a:cubicBezTo>
                      <a:pt x="2" y="3"/>
                      <a:pt x="2" y="3"/>
                      <a:pt x="2" y="3"/>
                    </a:cubicBezTo>
                    <a:cubicBezTo>
                      <a:pt x="2" y="4"/>
                      <a:pt x="2" y="4"/>
                      <a:pt x="2" y="5"/>
                    </a:cubicBezTo>
                    <a:cubicBezTo>
                      <a:pt x="3" y="5"/>
                      <a:pt x="3" y="5"/>
                      <a:pt x="3" y="5"/>
                    </a:cubicBezTo>
                    <a:cubicBezTo>
                      <a:pt x="3" y="6"/>
                      <a:pt x="2" y="6"/>
                      <a:pt x="2" y="7"/>
                    </a:cubicBezTo>
                    <a:cubicBezTo>
                      <a:pt x="1" y="7"/>
                      <a:pt x="1" y="7"/>
                      <a:pt x="1" y="7"/>
                    </a:cubicBezTo>
                    <a:cubicBezTo>
                      <a:pt x="1" y="7"/>
                      <a:pt x="0" y="7"/>
                      <a:pt x="0" y="8"/>
                    </a:cubicBezTo>
                    <a:cubicBezTo>
                      <a:pt x="0" y="9"/>
                      <a:pt x="0" y="9"/>
                      <a:pt x="0" y="9"/>
                    </a:cubicBezTo>
                    <a:cubicBezTo>
                      <a:pt x="0" y="10"/>
                      <a:pt x="1" y="10"/>
                      <a:pt x="1" y="10"/>
                    </a:cubicBezTo>
                    <a:cubicBezTo>
                      <a:pt x="2" y="10"/>
                      <a:pt x="2" y="10"/>
                      <a:pt x="2" y="10"/>
                    </a:cubicBezTo>
                    <a:cubicBezTo>
                      <a:pt x="2" y="11"/>
                      <a:pt x="3" y="11"/>
                      <a:pt x="3" y="11"/>
                    </a:cubicBezTo>
                    <a:cubicBezTo>
                      <a:pt x="2" y="12"/>
                      <a:pt x="2" y="12"/>
                      <a:pt x="2" y="12"/>
                    </a:cubicBezTo>
                    <a:cubicBezTo>
                      <a:pt x="2" y="12"/>
                      <a:pt x="2" y="13"/>
                      <a:pt x="2" y="14"/>
                    </a:cubicBezTo>
                    <a:cubicBezTo>
                      <a:pt x="3" y="14"/>
                      <a:pt x="3" y="14"/>
                      <a:pt x="3" y="14"/>
                    </a:cubicBezTo>
                    <a:cubicBezTo>
                      <a:pt x="3" y="15"/>
                      <a:pt x="4" y="15"/>
                      <a:pt x="5" y="14"/>
                    </a:cubicBezTo>
                    <a:cubicBezTo>
                      <a:pt x="5" y="14"/>
                      <a:pt x="5" y="14"/>
                      <a:pt x="5" y="14"/>
                    </a:cubicBezTo>
                    <a:cubicBezTo>
                      <a:pt x="6" y="14"/>
                      <a:pt x="6" y="14"/>
                      <a:pt x="7" y="14"/>
                    </a:cubicBezTo>
                    <a:cubicBezTo>
                      <a:pt x="7" y="15"/>
                      <a:pt x="7" y="15"/>
                      <a:pt x="7" y="15"/>
                    </a:cubicBezTo>
                    <a:cubicBezTo>
                      <a:pt x="7" y="16"/>
                      <a:pt x="7" y="16"/>
                      <a:pt x="8" y="16"/>
                    </a:cubicBezTo>
                    <a:cubicBezTo>
                      <a:pt x="9" y="16"/>
                      <a:pt x="9" y="16"/>
                      <a:pt x="9" y="16"/>
                    </a:cubicBezTo>
                    <a:cubicBezTo>
                      <a:pt x="10" y="16"/>
                      <a:pt x="10" y="16"/>
                      <a:pt x="10" y="15"/>
                    </a:cubicBezTo>
                    <a:cubicBezTo>
                      <a:pt x="10" y="14"/>
                      <a:pt x="10" y="14"/>
                      <a:pt x="10" y="14"/>
                    </a:cubicBezTo>
                    <a:cubicBezTo>
                      <a:pt x="10" y="14"/>
                      <a:pt x="11" y="14"/>
                      <a:pt x="11" y="14"/>
                    </a:cubicBezTo>
                    <a:cubicBezTo>
                      <a:pt x="12" y="14"/>
                      <a:pt x="12" y="14"/>
                      <a:pt x="12" y="14"/>
                    </a:cubicBezTo>
                    <a:cubicBezTo>
                      <a:pt x="12" y="15"/>
                      <a:pt x="13" y="15"/>
                      <a:pt x="13" y="14"/>
                    </a:cubicBezTo>
                    <a:cubicBezTo>
                      <a:pt x="14" y="13"/>
                      <a:pt x="14" y="13"/>
                      <a:pt x="14" y="13"/>
                    </a:cubicBezTo>
                    <a:cubicBezTo>
                      <a:pt x="15" y="13"/>
                      <a:pt x="15" y="12"/>
                      <a:pt x="14" y="12"/>
                    </a:cubicBezTo>
                    <a:cubicBezTo>
                      <a:pt x="14" y="11"/>
                      <a:pt x="14" y="11"/>
                      <a:pt x="14" y="11"/>
                    </a:cubicBezTo>
                    <a:cubicBezTo>
                      <a:pt x="14" y="11"/>
                      <a:pt x="14" y="10"/>
                      <a:pt x="14" y="10"/>
                    </a:cubicBezTo>
                    <a:cubicBezTo>
                      <a:pt x="15" y="10"/>
                      <a:pt x="15" y="10"/>
                      <a:pt x="15" y="10"/>
                    </a:cubicBezTo>
                    <a:cubicBezTo>
                      <a:pt x="16" y="10"/>
                      <a:pt x="16" y="9"/>
                      <a:pt x="16" y="9"/>
                    </a:cubicBezTo>
                    <a:cubicBezTo>
                      <a:pt x="16" y="8"/>
                      <a:pt x="16" y="8"/>
                      <a:pt x="16" y="8"/>
                    </a:cubicBezTo>
                    <a:cubicBezTo>
                      <a:pt x="16" y="7"/>
                      <a:pt x="16" y="6"/>
                      <a:pt x="15" y="6"/>
                    </a:cubicBezTo>
                    <a:close/>
                    <a:moveTo>
                      <a:pt x="10" y="10"/>
                    </a:moveTo>
                    <a:cubicBezTo>
                      <a:pt x="9" y="12"/>
                      <a:pt x="7" y="12"/>
                      <a:pt x="6" y="11"/>
                    </a:cubicBezTo>
                    <a:cubicBezTo>
                      <a:pt x="5" y="9"/>
                      <a:pt x="5" y="7"/>
                      <a:pt x="6" y="6"/>
                    </a:cubicBezTo>
                    <a:cubicBezTo>
                      <a:pt x="7" y="5"/>
                      <a:pt x="9" y="5"/>
                      <a:pt x="10" y="6"/>
                    </a:cubicBezTo>
                    <a:cubicBezTo>
                      <a:pt x="11" y="7"/>
                      <a:pt x="11" y="9"/>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93"/>
              <p:cNvSpPr>
                <a:spLocks noEditPoints="1"/>
              </p:cNvSpPr>
              <p:nvPr/>
            </p:nvSpPr>
            <p:spPr bwMode="auto">
              <a:xfrm>
                <a:off x="3665" y="1933"/>
                <a:ext cx="28" cy="31"/>
              </a:xfrm>
              <a:custGeom>
                <a:avLst/>
                <a:gdLst>
                  <a:gd name="T0" fmla="*/ 11 w 12"/>
                  <a:gd name="T1" fmla="*/ 5 h 13"/>
                  <a:gd name="T2" fmla="*/ 11 w 12"/>
                  <a:gd name="T3" fmla="*/ 5 h 13"/>
                  <a:gd name="T4" fmla="*/ 10 w 12"/>
                  <a:gd name="T5" fmla="*/ 4 h 13"/>
                  <a:gd name="T6" fmla="*/ 11 w 12"/>
                  <a:gd name="T7" fmla="*/ 4 h 13"/>
                  <a:gd name="T8" fmla="*/ 11 w 12"/>
                  <a:gd name="T9" fmla="*/ 2 h 13"/>
                  <a:gd name="T10" fmla="*/ 10 w 12"/>
                  <a:gd name="T11" fmla="*/ 2 h 13"/>
                  <a:gd name="T12" fmla="*/ 9 w 12"/>
                  <a:gd name="T13" fmla="*/ 2 h 13"/>
                  <a:gd name="T14" fmla="*/ 8 w 12"/>
                  <a:gd name="T15" fmla="*/ 2 h 13"/>
                  <a:gd name="T16" fmla="*/ 7 w 12"/>
                  <a:gd name="T17" fmla="*/ 2 h 13"/>
                  <a:gd name="T18" fmla="*/ 7 w 12"/>
                  <a:gd name="T19" fmla="*/ 1 h 13"/>
                  <a:gd name="T20" fmla="*/ 6 w 12"/>
                  <a:gd name="T21" fmla="*/ 0 h 13"/>
                  <a:gd name="T22" fmla="*/ 5 w 12"/>
                  <a:gd name="T23" fmla="*/ 0 h 13"/>
                  <a:gd name="T24" fmla="*/ 5 w 12"/>
                  <a:gd name="T25" fmla="*/ 1 h 13"/>
                  <a:gd name="T26" fmla="*/ 5 w 12"/>
                  <a:gd name="T27" fmla="*/ 2 h 13"/>
                  <a:gd name="T28" fmla="*/ 4 w 12"/>
                  <a:gd name="T29" fmla="*/ 3 h 13"/>
                  <a:gd name="T30" fmla="*/ 3 w 12"/>
                  <a:gd name="T31" fmla="*/ 2 h 13"/>
                  <a:gd name="T32" fmla="*/ 2 w 12"/>
                  <a:gd name="T33" fmla="*/ 2 h 13"/>
                  <a:gd name="T34" fmla="*/ 1 w 12"/>
                  <a:gd name="T35" fmla="*/ 3 h 13"/>
                  <a:gd name="T36" fmla="*/ 1 w 12"/>
                  <a:gd name="T37" fmla="*/ 4 h 13"/>
                  <a:gd name="T38" fmla="*/ 2 w 12"/>
                  <a:gd name="T39" fmla="*/ 4 h 13"/>
                  <a:gd name="T40" fmla="*/ 1 w 12"/>
                  <a:gd name="T41" fmla="*/ 5 h 13"/>
                  <a:gd name="T42" fmla="*/ 1 w 12"/>
                  <a:gd name="T43" fmla="*/ 5 h 13"/>
                  <a:gd name="T44" fmla="*/ 0 w 12"/>
                  <a:gd name="T45" fmla="*/ 6 h 13"/>
                  <a:gd name="T46" fmla="*/ 0 w 12"/>
                  <a:gd name="T47" fmla="*/ 7 h 13"/>
                  <a:gd name="T48" fmla="*/ 1 w 12"/>
                  <a:gd name="T49" fmla="*/ 8 h 13"/>
                  <a:gd name="T50" fmla="*/ 1 w 12"/>
                  <a:gd name="T51" fmla="*/ 8 h 13"/>
                  <a:gd name="T52" fmla="*/ 2 w 12"/>
                  <a:gd name="T53" fmla="*/ 9 h 13"/>
                  <a:gd name="T54" fmla="*/ 1 w 12"/>
                  <a:gd name="T55" fmla="*/ 10 h 13"/>
                  <a:gd name="T56" fmla="*/ 1 w 12"/>
                  <a:gd name="T57" fmla="*/ 11 h 13"/>
                  <a:gd name="T58" fmla="*/ 2 w 12"/>
                  <a:gd name="T59" fmla="*/ 12 h 13"/>
                  <a:gd name="T60" fmla="*/ 3 w 12"/>
                  <a:gd name="T61" fmla="*/ 12 h 13"/>
                  <a:gd name="T62" fmla="*/ 4 w 12"/>
                  <a:gd name="T63" fmla="*/ 11 h 13"/>
                  <a:gd name="T64" fmla="*/ 5 w 12"/>
                  <a:gd name="T65" fmla="*/ 11 h 13"/>
                  <a:gd name="T66" fmla="*/ 5 w 12"/>
                  <a:gd name="T67" fmla="*/ 12 h 13"/>
                  <a:gd name="T68" fmla="*/ 6 w 12"/>
                  <a:gd name="T69" fmla="*/ 13 h 13"/>
                  <a:gd name="T70" fmla="*/ 7 w 12"/>
                  <a:gd name="T71" fmla="*/ 13 h 13"/>
                  <a:gd name="T72" fmla="*/ 8 w 12"/>
                  <a:gd name="T73" fmla="*/ 12 h 13"/>
                  <a:gd name="T74" fmla="*/ 7 w 12"/>
                  <a:gd name="T75" fmla="*/ 11 h 13"/>
                  <a:gd name="T76" fmla="*/ 8 w 12"/>
                  <a:gd name="T77" fmla="*/ 11 h 13"/>
                  <a:gd name="T78" fmla="*/ 9 w 12"/>
                  <a:gd name="T79" fmla="*/ 12 h 13"/>
                  <a:gd name="T80" fmla="*/ 10 w 12"/>
                  <a:gd name="T81" fmla="*/ 12 h 13"/>
                  <a:gd name="T82" fmla="*/ 11 w 12"/>
                  <a:gd name="T83" fmla="*/ 11 h 13"/>
                  <a:gd name="T84" fmla="*/ 11 w 12"/>
                  <a:gd name="T85" fmla="*/ 10 h 13"/>
                  <a:gd name="T86" fmla="*/ 10 w 12"/>
                  <a:gd name="T87" fmla="*/ 9 h 13"/>
                  <a:gd name="T88" fmla="*/ 11 w 12"/>
                  <a:gd name="T89" fmla="*/ 8 h 13"/>
                  <a:gd name="T90" fmla="*/ 12 w 12"/>
                  <a:gd name="T91" fmla="*/ 8 h 13"/>
                  <a:gd name="T92" fmla="*/ 12 w 12"/>
                  <a:gd name="T93" fmla="*/ 7 h 13"/>
                  <a:gd name="T94" fmla="*/ 12 w 12"/>
                  <a:gd name="T95" fmla="*/ 6 h 13"/>
                  <a:gd name="T96" fmla="*/ 11 w 12"/>
                  <a:gd name="T97" fmla="*/ 5 h 13"/>
                  <a:gd name="T98" fmla="*/ 8 w 12"/>
                  <a:gd name="T99" fmla="*/ 8 h 13"/>
                  <a:gd name="T100" fmla="*/ 4 w 12"/>
                  <a:gd name="T101" fmla="*/ 9 h 13"/>
                  <a:gd name="T102" fmla="*/ 4 w 12"/>
                  <a:gd name="T103" fmla="*/ 5 h 13"/>
                  <a:gd name="T104" fmla="*/ 8 w 12"/>
                  <a:gd name="T105" fmla="*/ 5 h 13"/>
                  <a:gd name="T106" fmla="*/ 8 w 12"/>
                  <a:gd name="T10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 h="13">
                    <a:moveTo>
                      <a:pt x="11" y="5"/>
                    </a:moveTo>
                    <a:cubicBezTo>
                      <a:pt x="11" y="5"/>
                      <a:pt x="11" y="5"/>
                      <a:pt x="11" y="5"/>
                    </a:cubicBezTo>
                    <a:cubicBezTo>
                      <a:pt x="10" y="5"/>
                      <a:pt x="10" y="5"/>
                      <a:pt x="10" y="4"/>
                    </a:cubicBezTo>
                    <a:cubicBezTo>
                      <a:pt x="11" y="4"/>
                      <a:pt x="11" y="4"/>
                      <a:pt x="11" y="4"/>
                    </a:cubicBezTo>
                    <a:cubicBezTo>
                      <a:pt x="11" y="3"/>
                      <a:pt x="11" y="3"/>
                      <a:pt x="11" y="2"/>
                    </a:cubicBezTo>
                    <a:cubicBezTo>
                      <a:pt x="10" y="2"/>
                      <a:pt x="10" y="2"/>
                      <a:pt x="10" y="2"/>
                    </a:cubicBezTo>
                    <a:cubicBezTo>
                      <a:pt x="10" y="1"/>
                      <a:pt x="9" y="1"/>
                      <a:pt x="9" y="2"/>
                    </a:cubicBezTo>
                    <a:cubicBezTo>
                      <a:pt x="8" y="2"/>
                      <a:pt x="8" y="2"/>
                      <a:pt x="8" y="2"/>
                    </a:cubicBezTo>
                    <a:cubicBezTo>
                      <a:pt x="8" y="2"/>
                      <a:pt x="8" y="2"/>
                      <a:pt x="7" y="2"/>
                    </a:cubicBezTo>
                    <a:cubicBezTo>
                      <a:pt x="7" y="1"/>
                      <a:pt x="7" y="1"/>
                      <a:pt x="7" y="1"/>
                    </a:cubicBezTo>
                    <a:cubicBezTo>
                      <a:pt x="7" y="1"/>
                      <a:pt x="7" y="0"/>
                      <a:pt x="6" y="0"/>
                    </a:cubicBezTo>
                    <a:cubicBezTo>
                      <a:pt x="5" y="0"/>
                      <a:pt x="5" y="0"/>
                      <a:pt x="5" y="0"/>
                    </a:cubicBezTo>
                    <a:cubicBezTo>
                      <a:pt x="5" y="0"/>
                      <a:pt x="5" y="1"/>
                      <a:pt x="5" y="1"/>
                    </a:cubicBezTo>
                    <a:cubicBezTo>
                      <a:pt x="5" y="2"/>
                      <a:pt x="5" y="2"/>
                      <a:pt x="5" y="2"/>
                    </a:cubicBezTo>
                    <a:cubicBezTo>
                      <a:pt x="4" y="2"/>
                      <a:pt x="4" y="2"/>
                      <a:pt x="4" y="3"/>
                    </a:cubicBezTo>
                    <a:cubicBezTo>
                      <a:pt x="3" y="2"/>
                      <a:pt x="3" y="2"/>
                      <a:pt x="3" y="2"/>
                    </a:cubicBezTo>
                    <a:cubicBezTo>
                      <a:pt x="3" y="2"/>
                      <a:pt x="2" y="2"/>
                      <a:pt x="2" y="2"/>
                    </a:cubicBezTo>
                    <a:cubicBezTo>
                      <a:pt x="1" y="3"/>
                      <a:pt x="1" y="3"/>
                      <a:pt x="1" y="3"/>
                    </a:cubicBezTo>
                    <a:cubicBezTo>
                      <a:pt x="1" y="3"/>
                      <a:pt x="1" y="4"/>
                      <a:pt x="1" y="4"/>
                    </a:cubicBezTo>
                    <a:cubicBezTo>
                      <a:pt x="2" y="4"/>
                      <a:pt x="2" y="4"/>
                      <a:pt x="2" y="4"/>
                    </a:cubicBezTo>
                    <a:cubicBezTo>
                      <a:pt x="2" y="5"/>
                      <a:pt x="1" y="5"/>
                      <a:pt x="1" y="5"/>
                    </a:cubicBezTo>
                    <a:cubicBezTo>
                      <a:pt x="1" y="5"/>
                      <a:pt x="1" y="5"/>
                      <a:pt x="1" y="5"/>
                    </a:cubicBezTo>
                    <a:cubicBezTo>
                      <a:pt x="0" y="5"/>
                      <a:pt x="0" y="6"/>
                      <a:pt x="0" y="6"/>
                    </a:cubicBezTo>
                    <a:cubicBezTo>
                      <a:pt x="0" y="7"/>
                      <a:pt x="0" y="7"/>
                      <a:pt x="0" y="7"/>
                    </a:cubicBezTo>
                    <a:cubicBezTo>
                      <a:pt x="0" y="8"/>
                      <a:pt x="0" y="8"/>
                      <a:pt x="1" y="8"/>
                    </a:cubicBezTo>
                    <a:cubicBezTo>
                      <a:pt x="1" y="8"/>
                      <a:pt x="1" y="8"/>
                      <a:pt x="1" y="8"/>
                    </a:cubicBezTo>
                    <a:cubicBezTo>
                      <a:pt x="1" y="9"/>
                      <a:pt x="2" y="9"/>
                      <a:pt x="2" y="9"/>
                    </a:cubicBezTo>
                    <a:cubicBezTo>
                      <a:pt x="1" y="10"/>
                      <a:pt x="1" y="10"/>
                      <a:pt x="1" y="10"/>
                    </a:cubicBezTo>
                    <a:cubicBezTo>
                      <a:pt x="1" y="10"/>
                      <a:pt x="1" y="11"/>
                      <a:pt x="1" y="11"/>
                    </a:cubicBezTo>
                    <a:cubicBezTo>
                      <a:pt x="2" y="12"/>
                      <a:pt x="2" y="12"/>
                      <a:pt x="2" y="12"/>
                    </a:cubicBezTo>
                    <a:cubicBezTo>
                      <a:pt x="2" y="12"/>
                      <a:pt x="3" y="12"/>
                      <a:pt x="3" y="12"/>
                    </a:cubicBezTo>
                    <a:cubicBezTo>
                      <a:pt x="4" y="11"/>
                      <a:pt x="4" y="11"/>
                      <a:pt x="4" y="11"/>
                    </a:cubicBezTo>
                    <a:cubicBezTo>
                      <a:pt x="4" y="11"/>
                      <a:pt x="4" y="11"/>
                      <a:pt x="5" y="11"/>
                    </a:cubicBezTo>
                    <a:cubicBezTo>
                      <a:pt x="5" y="12"/>
                      <a:pt x="5" y="12"/>
                      <a:pt x="5" y="12"/>
                    </a:cubicBezTo>
                    <a:cubicBezTo>
                      <a:pt x="5" y="13"/>
                      <a:pt x="5" y="13"/>
                      <a:pt x="6" y="13"/>
                    </a:cubicBezTo>
                    <a:cubicBezTo>
                      <a:pt x="7" y="13"/>
                      <a:pt x="7" y="13"/>
                      <a:pt x="7" y="13"/>
                    </a:cubicBezTo>
                    <a:cubicBezTo>
                      <a:pt x="7" y="13"/>
                      <a:pt x="8" y="13"/>
                      <a:pt x="8" y="12"/>
                    </a:cubicBezTo>
                    <a:cubicBezTo>
                      <a:pt x="7" y="11"/>
                      <a:pt x="7" y="11"/>
                      <a:pt x="7" y="11"/>
                    </a:cubicBezTo>
                    <a:cubicBezTo>
                      <a:pt x="8" y="11"/>
                      <a:pt x="8" y="11"/>
                      <a:pt x="8" y="11"/>
                    </a:cubicBezTo>
                    <a:cubicBezTo>
                      <a:pt x="9" y="12"/>
                      <a:pt x="9" y="12"/>
                      <a:pt x="9" y="12"/>
                    </a:cubicBezTo>
                    <a:cubicBezTo>
                      <a:pt x="9" y="12"/>
                      <a:pt x="10" y="12"/>
                      <a:pt x="10" y="12"/>
                    </a:cubicBezTo>
                    <a:cubicBezTo>
                      <a:pt x="11" y="11"/>
                      <a:pt x="11" y="11"/>
                      <a:pt x="11" y="11"/>
                    </a:cubicBezTo>
                    <a:cubicBezTo>
                      <a:pt x="11" y="10"/>
                      <a:pt x="11" y="10"/>
                      <a:pt x="11" y="10"/>
                    </a:cubicBezTo>
                    <a:cubicBezTo>
                      <a:pt x="10" y="9"/>
                      <a:pt x="10" y="9"/>
                      <a:pt x="10" y="9"/>
                    </a:cubicBezTo>
                    <a:cubicBezTo>
                      <a:pt x="10" y="9"/>
                      <a:pt x="11" y="8"/>
                      <a:pt x="11" y="8"/>
                    </a:cubicBezTo>
                    <a:cubicBezTo>
                      <a:pt x="12" y="8"/>
                      <a:pt x="12" y="8"/>
                      <a:pt x="12" y="8"/>
                    </a:cubicBezTo>
                    <a:cubicBezTo>
                      <a:pt x="12" y="8"/>
                      <a:pt x="12" y="8"/>
                      <a:pt x="12" y="7"/>
                    </a:cubicBezTo>
                    <a:cubicBezTo>
                      <a:pt x="12" y="6"/>
                      <a:pt x="12" y="6"/>
                      <a:pt x="12" y="6"/>
                    </a:cubicBezTo>
                    <a:cubicBezTo>
                      <a:pt x="12" y="6"/>
                      <a:pt x="12" y="5"/>
                      <a:pt x="11" y="5"/>
                    </a:cubicBezTo>
                    <a:close/>
                    <a:moveTo>
                      <a:pt x="8" y="8"/>
                    </a:moveTo>
                    <a:cubicBezTo>
                      <a:pt x="7" y="9"/>
                      <a:pt x="5" y="9"/>
                      <a:pt x="4" y="9"/>
                    </a:cubicBezTo>
                    <a:cubicBezTo>
                      <a:pt x="3" y="8"/>
                      <a:pt x="3" y="6"/>
                      <a:pt x="4" y="5"/>
                    </a:cubicBezTo>
                    <a:cubicBezTo>
                      <a:pt x="5" y="4"/>
                      <a:pt x="7" y="4"/>
                      <a:pt x="8" y="5"/>
                    </a:cubicBezTo>
                    <a:cubicBezTo>
                      <a:pt x="9" y="6"/>
                      <a:pt x="9" y="8"/>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94"/>
              <p:cNvSpPr>
                <a:spLocks noEditPoints="1"/>
              </p:cNvSpPr>
              <p:nvPr/>
            </p:nvSpPr>
            <p:spPr bwMode="auto">
              <a:xfrm>
                <a:off x="3515" y="2007"/>
                <a:ext cx="31" cy="31"/>
              </a:xfrm>
              <a:custGeom>
                <a:avLst/>
                <a:gdLst>
                  <a:gd name="T0" fmla="*/ 12 w 13"/>
                  <a:gd name="T1" fmla="*/ 5 h 13"/>
                  <a:gd name="T2" fmla="*/ 11 w 13"/>
                  <a:gd name="T3" fmla="*/ 5 h 13"/>
                  <a:gd name="T4" fmla="*/ 11 w 13"/>
                  <a:gd name="T5" fmla="*/ 5 h 13"/>
                  <a:gd name="T6" fmla="*/ 12 w 13"/>
                  <a:gd name="T7" fmla="*/ 4 h 13"/>
                  <a:gd name="T8" fmla="*/ 12 w 13"/>
                  <a:gd name="T9" fmla="*/ 3 h 13"/>
                  <a:gd name="T10" fmla="*/ 11 w 13"/>
                  <a:gd name="T11" fmla="*/ 2 h 13"/>
                  <a:gd name="T12" fmla="*/ 10 w 13"/>
                  <a:gd name="T13" fmla="*/ 2 h 13"/>
                  <a:gd name="T14" fmla="*/ 9 w 13"/>
                  <a:gd name="T15" fmla="*/ 3 h 13"/>
                  <a:gd name="T16" fmla="*/ 8 w 13"/>
                  <a:gd name="T17" fmla="*/ 2 h 13"/>
                  <a:gd name="T18" fmla="*/ 8 w 13"/>
                  <a:gd name="T19" fmla="*/ 1 h 13"/>
                  <a:gd name="T20" fmla="*/ 7 w 13"/>
                  <a:gd name="T21" fmla="*/ 0 h 13"/>
                  <a:gd name="T22" fmla="*/ 6 w 13"/>
                  <a:gd name="T23" fmla="*/ 0 h 13"/>
                  <a:gd name="T24" fmla="*/ 5 w 13"/>
                  <a:gd name="T25" fmla="*/ 1 h 13"/>
                  <a:gd name="T26" fmla="*/ 5 w 13"/>
                  <a:gd name="T27" fmla="*/ 2 h 13"/>
                  <a:gd name="T28" fmla="*/ 4 w 13"/>
                  <a:gd name="T29" fmla="*/ 3 h 13"/>
                  <a:gd name="T30" fmla="*/ 4 w 13"/>
                  <a:gd name="T31" fmla="*/ 2 h 13"/>
                  <a:gd name="T32" fmla="*/ 3 w 13"/>
                  <a:gd name="T33" fmla="*/ 2 h 13"/>
                  <a:gd name="T34" fmla="*/ 2 w 13"/>
                  <a:gd name="T35" fmla="*/ 3 h 13"/>
                  <a:gd name="T36" fmla="*/ 2 w 13"/>
                  <a:gd name="T37" fmla="*/ 4 h 13"/>
                  <a:gd name="T38" fmla="*/ 2 w 13"/>
                  <a:gd name="T39" fmla="*/ 5 h 13"/>
                  <a:gd name="T40" fmla="*/ 2 w 13"/>
                  <a:gd name="T41" fmla="*/ 5 h 13"/>
                  <a:gd name="T42" fmla="*/ 1 w 13"/>
                  <a:gd name="T43" fmla="*/ 5 h 13"/>
                  <a:gd name="T44" fmla="*/ 0 w 13"/>
                  <a:gd name="T45" fmla="*/ 6 h 13"/>
                  <a:gd name="T46" fmla="*/ 0 w 13"/>
                  <a:gd name="T47" fmla="*/ 7 h 13"/>
                  <a:gd name="T48" fmla="*/ 1 w 13"/>
                  <a:gd name="T49" fmla="*/ 8 h 13"/>
                  <a:gd name="T50" fmla="*/ 2 w 13"/>
                  <a:gd name="T51" fmla="*/ 8 h 13"/>
                  <a:gd name="T52" fmla="*/ 3 w 13"/>
                  <a:gd name="T53" fmla="*/ 9 h 13"/>
                  <a:gd name="T54" fmla="*/ 2 w 13"/>
                  <a:gd name="T55" fmla="*/ 10 h 13"/>
                  <a:gd name="T56" fmla="*/ 2 w 13"/>
                  <a:gd name="T57" fmla="*/ 11 h 13"/>
                  <a:gd name="T58" fmla="*/ 3 w 13"/>
                  <a:gd name="T59" fmla="*/ 12 h 13"/>
                  <a:gd name="T60" fmla="*/ 4 w 13"/>
                  <a:gd name="T61" fmla="*/ 12 h 13"/>
                  <a:gd name="T62" fmla="*/ 5 w 13"/>
                  <a:gd name="T63" fmla="*/ 11 h 13"/>
                  <a:gd name="T64" fmla="*/ 5 w 13"/>
                  <a:gd name="T65" fmla="*/ 12 h 13"/>
                  <a:gd name="T66" fmla="*/ 6 w 13"/>
                  <a:gd name="T67" fmla="*/ 12 h 13"/>
                  <a:gd name="T68" fmla="*/ 6 w 13"/>
                  <a:gd name="T69" fmla="*/ 13 h 13"/>
                  <a:gd name="T70" fmla="*/ 7 w 13"/>
                  <a:gd name="T71" fmla="*/ 13 h 13"/>
                  <a:gd name="T72" fmla="*/ 8 w 13"/>
                  <a:gd name="T73" fmla="*/ 12 h 13"/>
                  <a:gd name="T74" fmla="*/ 8 w 13"/>
                  <a:gd name="T75" fmla="*/ 11 h 13"/>
                  <a:gd name="T76" fmla="*/ 9 w 13"/>
                  <a:gd name="T77" fmla="*/ 11 h 13"/>
                  <a:gd name="T78" fmla="*/ 10 w 13"/>
                  <a:gd name="T79" fmla="*/ 12 h 13"/>
                  <a:gd name="T80" fmla="*/ 11 w 13"/>
                  <a:gd name="T81" fmla="*/ 12 h 13"/>
                  <a:gd name="T82" fmla="*/ 12 w 13"/>
                  <a:gd name="T83" fmla="*/ 11 h 13"/>
                  <a:gd name="T84" fmla="*/ 12 w 13"/>
                  <a:gd name="T85" fmla="*/ 10 h 13"/>
                  <a:gd name="T86" fmla="*/ 11 w 13"/>
                  <a:gd name="T87" fmla="*/ 9 h 13"/>
                  <a:gd name="T88" fmla="*/ 11 w 13"/>
                  <a:gd name="T89" fmla="*/ 8 h 13"/>
                  <a:gd name="T90" fmla="*/ 12 w 13"/>
                  <a:gd name="T91" fmla="*/ 8 h 13"/>
                  <a:gd name="T92" fmla="*/ 13 w 13"/>
                  <a:gd name="T93" fmla="*/ 7 h 13"/>
                  <a:gd name="T94" fmla="*/ 13 w 13"/>
                  <a:gd name="T95" fmla="*/ 6 h 13"/>
                  <a:gd name="T96" fmla="*/ 12 w 13"/>
                  <a:gd name="T97" fmla="*/ 5 h 13"/>
                  <a:gd name="T98" fmla="*/ 8 w 13"/>
                  <a:gd name="T99" fmla="*/ 9 h 13"/>
                  <a:gd name="T100" fmla="*/ 5 w 13"/>
                  <a:gd name="T101" fmla="*/ 9 h 13"/>
                  <a:gd name="T102" fmla="*/ 5 w 13"/>
                  <a:gd name="T103" fmla="*/ 5 h 13"/>
                  <a:gd name="T104" fmla="*/ 8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5"/>
                    </a:moveTo>
                    <a:cubicBezTo>
                      <a:pt x="11" y="5"/>
                      <a:pt x="11" y="5"/>
                      <a:pt x="11" y="5"/>
                    </a:cubicBezTo>
                    <a:cubicBezTo>
                      <a:pt x="11" y="5"/>
                      <a:pt x="11" y="5"/>
                      <a:pt x="11" y="5"/>
                    </a:cubicBezTo>
                    <a:cubicBezTo>
                      <a:pt x="12" y="4"/>
                      <a:pt x="12" y="4"/>
                      <a:pt x="12" y="4"/>
                    </a:cubicBezTo>
                    <a:cubicBezTo>
                      <a:pt x="12" y="3"/>
                      <a:pt x="12" y="3"/>
                      <a:pt x="12" y="3"/>
                    </a:cubicBezTo>
                    <a:cubicBezTo>
                      <a:pt x="11" y="2"/>
                      <a:pt x="11" y="2"/>
                      <a:pt x="11" y="2"/>
                    </a:cubicBezTo>
                    <a:cubicBezTo>
                      <a:pt x="11" y="2"/>
                      <a:pt x="10" y="2"/>
                      <a:pt x="10" y="2"/>
                    </a:cubicBezTo>
                    <a:cubicBezTo>
                      <a:pt x="9" y="3"/>
                      <a:pt x="9" y="3"/>
                      <a:pt x="9" y="3"/>
                    </a:cubicBezTo>
                    <a:cubicBezTo>
                      <a:pt x="9" y="2"/>
                      <a:pt x="8" y="2"/>
                      <a:pt x="8" y="2"/>
                    </a:cubicBezTo>
                    <a:cubicBezTo>
                      <a:pt x="8" y="1"/>
                      <a:pt x="8" y="1"/>
                      <a:pt x="8" y="1"/>
                    </a:cubicBezTo>
                    <a:cubicBezTo>
                      <a:pt x="8" y="1"/>
                      <a:pt x="8" y="0"/>
                      <a:pt x="7" y="0"/>
                    </a:cubicBezTo>
                    <a:cubicBezTo>
                      <a:pt x="6" y="0"/>
                      <a:pt x="6" y="0"/>
                      <a:pt x="6" y="0"/>
                    </a:cubicBezTo>
                    <a:cubicBezTo>
                      <a:pt x="6" y="0"/>
                      <a:pt x="5" y="1"/>
                      <a:pt x="5" y="1"/>
                    </a:cubicBezTo>
                    <a:cubicBezTo>
                      <a:pt x="5" y="2"/>
                      <a:pt x="5" y="2"/>
                      <a:pt x="5" y="2"/>
                    </a:cubicBezTo>
                    <a:cubicBezTo>
                      <a:pt x="5" y="2"/>
                      <a:pt x="5" y="2"/>
                      <a:pt x="4" y="3"/>
                    </a:cubicBezTo>
                    <a:cubicBezTo>
                      <a:pt x="4" y="2"/>
                      <a:pt x="4" y="2"/>
                      <a:pt x="4" y="2"/>
                    </a:cubicBezTo>
                    <a:cubicBezTo>
                      <a:pt x="4" y="2"/>
                      <a:pt x="3" y="2"/>
                      <a:pt x="3" y="2"/>
                    </a:cubicBezTo>
                    <a:cubicBezTo>
                      <a:pt x="2" y="3"/>
                      <a:pt x="2" y="3"/>
                      <a:pt x="2" y="3"/>
                    </a:cubicBezTo>
                    <a:cubicBezTo>
                      <a:pt x="2" y="3"/>
                      <a:pt x="2" y="4"/>
                      <a:pt x="2" y="4"/>
                    </a:cubicBezTo>
                    <a:cubicBezTo>
                      <a:pt x="2" y="5"/>
                      <a:pt x="2" y="5"/>
                      <a:pt x="2" y="5"/>
                    </a:cubicBezTo>
                    <a:cubicBezTo>
                      <a:pt x="2" y="5"/>
                      <a:pt x="2" y="5"/>
                      <a:pt x="2" y="5"/>
                    </a:cubicBezTo>
                    <a:cubicBezTo>
                      <a:pt x="1" y="5"/>
                      <a:pt x="1" y="5"/>
                      <a:pt x="1" y="5"/>
                    </a:cubicBezTo>
                    <a:cubicBezTo>
                      <a:pt x="1" y="5"/>
                      <a:pt x="0" y="6"/>
                      <a:pt x="0" y="6"/>
                    </a:cubicBezTo>
                    <a:cubicBezTo>
                      <a:pt x="0" y="7"/>
                      <a:pt x="0" y="7"/>
                      <a:pt x="0" y="7"/>
                    </a:cubicBezTo>
                    <a:cubicBezTo>
                      <a:pt x="0" y="8"/>
                      <a:pt x="1" y="8"/>
                      <a:pt x="1" y="8"/>
                    </a:cubicBezTo>
                    <a:cubicBezTo>
                      <a:pt x="2" y="8"/>
                      <a:pt x="2" y="8"/>
                      <a:pt x="2" y="8"/>
                    </a:cubicBezTo>
                    <a:cubicBezTo>
                      <a:pt x="2" y="9"/>
                      <a:pt x="2" y="9"/>
                      <a:pt x="3" y="9"/>
                    </a:cubicBezTo>
                    <a:cubicBezTo>
                      <a:pt x="2" y="10"/>
                      <a:pt x="2" y="10"/>
                      <a:pt x="2" y="10"/>
                    </a:cubicBezTo>
                    <a:cubicBezTo>
                      <a:pt x="2" y="10"/>
                      <a:pt x="2" y="11"/>
                      <a:pt x="2" y="11"/>
                    </a:cubicBezTo>
                    <a:cubicBezTo>
                      <a:pt x="3" y="12"/>
                      <a:pt x="3" y="12"/>
                      <a:pt x="3" y="12"/>
                    </a:cubicBezTo>
                    <a:cubicBezTo>
                      <a:pt x="3" y="12"/>
                      <a:pt x="4" y="12"/>
                      <a:pt x="4" y="12"/>
                    </a:cubicBezTo>
                    <a:cubicBezTo>
                      <a:pt x="5" y="11"/>
                      <a:pt x="5" y="11"/>
                      <a:pt x="5" y="11"/>
                    </a:cubicBezTo>
                    <a:cubicBezTo>
                      <a:pt x="5" y="11"/>
                      <a:pt x="5" y="11"/>
                      <a:pt x="5" y="12"/>
                    </a:cubicBezTo>
                    <a:cubicBezTo>
                      <a:pt x="6" y="12"/>
                      <a:pt x="6" y="12"/>
                      <a:pt x="6" y="12"/>
                    </a:cubicBezTo>
                    <a:cubicBezTo>
                      <a:pt x="6" y="13"/>
                      <a:pt x="6" y="13"/>
                      <a:pt x="6" y="13"/>
                    </a:cubicBezTo>
                    <a:cubicBezTo>
                      <a:pt x="7" y="13"/>
                      <a:pt x="7" y="13"/>
                      <a:pt x="7" y="13"/>
                    </a:cubicBezTo>
                    <a:cubicBezTo>
                      <a:pt x="8" y="13"/>
                      <a:pt x="8" y="13"/>
                      <a:pt x="8" y="12"/>
                    </a:cubicBezTo>
                    <a:cubicBezTo>
                      <a:pt x="8" y="11"/>
                      <a:pt x="8" y="11"/>
                      <a:pt x="8" y="11"/>
                    </a:cubicBezTo>
                    <a:cubicBezTo>
                      <a:pt x="9" y="11"/>
                      <a:pt x="9" y="11"/>
                      <a:pt x="9" y="11"/>
                    </a:cubicBezTo>
                    <a:cubicBezTo>
                      <a:pt x="10" y="12"/>
                      <a:pt x="10" y="12"/>
                      <a:pt x="10" y="12"/>
                    </a:cubicBezTo>
                    <a:cubicBezTo>
                      <a:pt x="10" y="12"/>
                      <a:pt x="11" y="12"/>
                      <a:pt x="11" y="12"/>
                    </a:cubicBezTo>
                    <a:cubicBezTo>
                      <a:pt x="12" y="11"/>
                      <a:pt x="12" y="11"/>
                      <a:pt x="12" y="11"/>
                    </a:cubicBezTo>
                    <a:cubicBezTo>
                      <a:pt x="12" y="11"/>
                      <a:pt x="12" y="10"/>
                      <a:pt x="12" y="10"/>
                    </a:cubicBezTo>
                    <a:cubicBezTo>
                      <a:pt x="11" y="9"/>
                      <a:pt x="11" y="9"/>
                      <a:pt x="11" y="9"/>
                    </a:cubicBezTo>
                    <a:cubicBezTo>
                      <a:pt x="11" y="9"/>
                      <a:pt x="11" y="8"/>
                      <a:pt x="11" y="8"/>
                    </a:cubicBezTo>
                    <a:cubicBezTo>
                      <a:pt x="12" y="8"/>
                      <a:pt x="12" y="8"/>
                      <a:pt x="12" y="8"/>
                    </a:cubicBezTo>
                    <a:cubicBezTo>
                      <a:pt x="13" y="8"/>
                      <a:pt x="13" y="8"/>
                      <a:pt x="13" y="7"/>
                    </a:cubicBezTo>
                    <a:cubicBezTo>
                      <a:pt x="13" y="6"/>
                      <a:pt x="13" y="6"/>
                      <a:pt x="13" y="6"/>
                    </a:cubicBezTo>
                    <a:cubicBezTo>
                      <a:pt x="13" y="6"/>
                      <a:pt x="13" y="5"/>
                      <a:pt x="12" y="5"/>
                    </a:cubicBezTo>
                    <a:close/>
                    <a:moveTo>
                      <a:pt x="8" y="9"/>
                    </a:moveTo>
                    <a:cubicBezTo>
                      <a:pt x="8" y="10"/>
                      <a:pt x="6" y="10"/>
                      <a:pt x="5" y="9"/>
                    </a:cubicBezTo>
                    <a:cubicBezTo>
                      <a:pt x="4" y="8"/>
                      <a:pt x="4" y="6"/>
                      <a:pt x="5" y="5"/>
                    </a:cubicBezTo>
                    <a:cubicBezTo>
                      <a:pt x="6" y="4"/>
                      <a:pt x="7" y="4"/>
                      <a:pt x="8" y="5"/>
                    </a:cubicBezTo>
                    <a:cubicBezTo>
                      <a:pt x="9" y="6"/>
                      <a:pt x="9" y="8"/>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95"/>
              <p:cNvSpPr>
                <a:spLocks noEditPoints="1"/>
              </p:cNvSpPr>
              <p:nvPr/>
            </p:nvSpPr>
            <p:spPr bwMode="auto">
              <a:xfrm>
                <a:off x="3923" y="1383"/>
                <a:ext cx="26" cy="28"/>
              </a:xfrm>
              <a:custGeom>
                <a:avLst/>
                <a:gdLst>
                  <a:gd name="T0" fmla="*/ 10 w 11"/>
                  <a:gd name="T1" fmla="*/ 7 h 12"/>
                  <a:gd name="T2" fmla="*/ 9 w 11"/>
                  <a:gd name="T3" fmla="*/ 6 h 12"/>
                  <a:gd name="T4" fmla="*/ 9 w 11"/>
                  <a:gd name="T5" fmla="*/ 6 h 12"/>
                  <a:gd name="T6" fmla="*/ 10 w 11"/>
                  <a:gd name="T7" fmla="*/ 5 h 12"/>
                  <a:gd name="T8" fmla="*/ 11 w 11"/>
                  <a:gd name="T9" fmla="*/ 4 h 12"/>
                  <a:gd name="T10" fmla="*/ 10 w 11"/>
                  <a:gd name="T11" fmla="*/ 3 h 12"/>
                  <a:gd name="T12" fmla="*/ 9 w 11"/>
                  <a:gd name="T13" fmla="*/ 3 h 12"/>
                  <a:gd name="T14" fmla="*/ 8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4 w 11"/>
                  <a:gd name="T31" fmla="*/ 1 h 12"/>
                  <a:gd name="T32" fmla="*/ 3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9" y="6"/>
                      <a:pt x="9" y="6"/>
                      <a:pt x="9" y="6"/>
                    </a:cubicBezTo>
                    <a:cubicBezTo>
                      <a:pt x="9" y="6"/>
                      <a:pt x="9" y="6"/>
                      <a:pt x="9" y="6"/>
                    </a:cubicBezTo>
                    <a:cubicBezTo>
                      <a:pt x="10" y="5"/>
                      <a:pt x="10" y="5"/>
                      <a:pt x="10" y="5"/>
                    </a:cubicBezTo>
                    <a:cubicBezTo>
                      <a:pt x="11" y="5"/>
                      <a:pt x="11" y="5"/>
                      <a:pt x="11" y="4"/>
                    </a:cubicBezTo>
                    <a:cubicBezTo>
                      <a:pt x="10" y="3"/>
                      <a:pt x="10" y="3"/>
                      <a:pt x="10" y="3"/>
                    </a:cubicBezTo>
                    <a:cubicBezTo>
                      <a:pt x="10" y="3"/>
                      <a:pt x="10" y="3"/>
                      <a:pt x="9" y="3"/>
                    </a:cubicBezTo>
                    <a:cubicBezTo>
                      <a:pt x="8" y="3"/>
                      <a:pt x="8" y="3"/>
                      <a:pt x="8"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4" y="1"/>
                      <a:pt x="4" y="1"/>
                      <a:pt x="4" y="1"/>
                    </a:cubicBezTo>
                    <a:cubicBezTo>
                      <a:pt x="4" y="1"/>
                      <a:pt x="4" y="1"/>
                      <a:pt x="3"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0"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2"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1"/>
                      <a:pt x="9" y="10"/>
                      <a:pt x="8" y="10"/>
                    </a:cubicBezTo>
                    <a:cubicBezTo>
                      <a:pt x="8" y="9"/>
                      <a:pt x="8" y="9"/>
                      <a:pt x="8" y="9"/>
                    </a:cubicBezTo>
                    <a:cubicBezTo>
                      <a:pt x="8" y="9"/>
                      <a:pt x="8"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5"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96"/>
              <p:cNvSpPr>
                <a:spLocks noEditPoints="1"/>
              </p:cNvSpPr>
              <p:nvPr/>
            </p:nvSpPr>
            <p:spPr bwMode="auto">
              <a:xfrm>
                <a:off x="4103" y="2498"/>
                <a:ext cx="26" cy="26"/>
              </a:xfrm>
              <a:custGeom>
                <a:avLst/>
                <a:gdLst>
                  <a:gd name="T0" fmla="*/ 10 w 11"/>
                  <a:gd name="T1" fmla="*/ 6 h 11"/>
                  <a:gd name="T2" fmla="*/ 10 w 11"/>
                  <a:gd name="T3" fmla="*/ 5 h 11"/>
                  <a:gd name="T4" fmla="*/ 9 w 11"/>
                  <a:gd name="T5" fmla="*/ 5 h 11"/>
                  <a:gd name="T6" fmla="*/ 10 w 11"/>
                  <a:gd name="T7" fmla="*/ 4 h 11"/>
                  <a:gd name="T8" fmla="*/ 11 w 11"/>
                  <a:gd name="T9" fmla="*/ 3 h 11"/>
                  <a:gd name="T10" fmla="*/ 10 w 11"/>
                  <a:gd name="T11" fmla="*/ 2 h 11"/>
                  <a:gd name="T12" fmla="*/ 9 w 11"/>
                  <a:gd name="T13" fmla="*/ 2 h 11"/>
                  <a:gd name="T14" fmla="*/ 9 w 11"/>
                  <a:gd name="T15" fmla="*/ 2 h 11"/>
                  <a:gd name="T16" fmla="*/ 8 w 11"/>
                  <a:gd name="T17" fmla="*/ 2 h 11"/>
                  <a:gd name="T18" fmla="*/ 8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2 w 11"/>
                  <a:gd name="T37" fmla="*/ 1 h 11"/>
                  <a:gd name="T38" fmla="*/ 3 w 11"/>
                  <a:gd name="T39" fmla="*/ 2 h 11"/>
                  <a:gd name="T40" fmla="*/ 2 w 11"/>
                  <a:gd name="T41" fmla="*/ 2 h 11"/>
                  <a:gd name="T42" fmla="*/ 1 w 11"/>
                  <a:gd name="T43" fmla="*/ 2 h 11"/>
                  <a:gd name="T44" fmla="*/ 0 w 11"/>
                  <a:gd name="T45" fmla="*/ 3 h 11"/>
                  <a:gd name="T46" fmla="*/ 0 w 11"/>
                  <a:gd name="T47" fmla="*/ 3 h 11"/>
                  <a:gd name="T48" fmla="*/ 0 w 11"/>
                  <a:gd name="T49" fmla="*/ 4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8 h 11"/>
                  <a:gd name="T62" fmla="*/ 2 w 11"/>
                  <a:gd name="T63" fmla="*/ 8 h 11"/>
                  <a:gd name="T64" fmla="*/ 3 w 11"/>
                  <a:gd name="T65" fmla="*/ 8 h 11"/>
                  <a:gd name="T66" fmla="*/ 2 w 11"/>
                  <a:gd name="T67" fmla="*/ 9 h 11"/>
                  <a:gd name="T68" fmla="*/ 3 w 11"/>
                  <a:gd name="T69" fmla="*/ 10 h 11"/>
                  <a:gd name="T70" fmla="*/ 4 w 11"/>
                  <a:gd name="T71" fmla="*/ 10 h 11"/>
                  <a:gd name="T72" fmla="*/ 5 w 11"/>
                  <a:gd name="T73" fmla="*/ 10 h 11"/>
                  <a:gd name="T74" fmla="*/ 5 w 11"/>
                  <a:gd name="T75" fmla="*/ 9 h 11"/>
                  <a:gd name="T76" fmla="*/ 6 w 11"/>
                  <a:gd name="T77" fmla="*/ 9 h 11"/>
                  <a:gd name="T78" fmla="*/ 6 w 11"/>
                  <a:gd name="T79" fmla="*/ 10 h 11"/>
                  <a:gd name="T80" fmla="*/ 7 w 11"/>
                  <a:gd name="T81" fmla="*/ 10 h 11"/>
                  <a:gd name="T82" fmla="*/ 8 w 11"/>
                  <a:gd name="T83" fmla="*/ 10 h 11"/>
                  <a:gd name="T84" fmla="*/ 8 w 11"/>
                  <a:gd name="T85" fmla="*/ 9 h 11"/>
                  <a:gd name="T86" fmla="*/ 8 w 11"/>
                  <a:gd name="T87" fmla="*/ 8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5"/>
                      <a:pt x="10" y="5"/>
                      <a:pt x="10" y="5"/>
                    </a:cubicBezTo>
                    <a:cubicBezTo>
                      <a:pt x="10" y="5"/>
                      <a:pt x="10" y="5"/>
                      <a:pt x="9" y="5"/>
                    </a:cubicBezTo>
                    <a:cubicBezTo>
                      <a:pt x="10" y="4"/>
                      <a:pt x="10" y="4"/>
                      <a:pt x="10" y="4"/>
                    </a:cubicBezTo>
                    <a:cubicBezTo>
                      <a:pt x="11" y="4"/>
                      <a:pt x="11" y="4"/>
                      <a:pt x="11" y="3"/>
                    </a:cubicBezTo>
                    <a:cubicBezTo>
                      <a:pt x="10" y="2"/>
                      <a:pt x="10" y="2"/>
                      <a:pt x="10" y="2"/>
                    </a:cubicBezTo>
                    <a:cubicBezTo>
                      <a:pt x="10" y="2"/>
                      <a:pt x="10" y="2"/>
                      <a:pt x="9" y="2"/>
                    </a:cubicBezTo>
                    <a:cubicBezTo>
                      <a:pt x="9" y="2"/>
                      <a:pt x="9" y="2"/>
                      <a:pt x="9" y="2"/>
                    </a:cubicBezTo>
                    <a:cubicBezTo>
                      <a:pt x="8" y="2"/>
                      <a:pt x="8" y="2"/>
                      <a:pt x="8" y="2"/>
                    </a:cubicBezTo>
                    <a:cubicBezTo>
                      <a:pt x="8" y="1"/>
                      <a:pt x="8" y="1"/>
                      <a:pt x="8" y="1"/>
                    </a:cubicBezTo>
                    <a:cubicBezTo>
                      <a:pt x="8" y="1"/>
                      <a:pt x="8" y="0"/>
                      <a:pt x="8" y="0"/>
                    </a:cubicBezTo>
                    <a:cubicBezTo>
                      <a:pt x="7" y="0"/>
                      <a:pt x="7" y="0"/>
                      <a:pt x="7" y="0"/>
                    </a:cubicBezTo>
                    <a:cubicBezTo>
                      <a:pt x="7"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1" y="2"/>
                      <a:pt x="1" y="2"/>
                      <a:pt x="1" y="2"/>
                    </a:cubicBezTo>
                    <a:cubicBezTo>
                      <a:pt x="1" y="2"/>
                      <a:pt x="0" y="2"/>
                      <a:pt x="0" y="3"/>
                    </a:cubicBezTo>
                    <a:cubicBezTo>
                      <a:pt x="0" y="3"/>
                      <a:pt x="0" y="3"/>
                      <a:pt x="0" y="3"/>
                    </a:cubicBezTo>
                    <a:cubicBezTo>
                      <a:pt x="0" y="4"/>
                      <a:pt x="0" y="4"/>
                      <a:pt x="0" y="4"/>
                    </a:cubicBezTo>
                    <a:cubicBezTo>
                      <a:pt x="1" y="5"/>
                      <a:pt x="1" y="5"/>
                      <a:pt x="1" y="5"/>
                    </a:cubicBezTo>
                    <a:cubicBezTo>
                      <a:pt x="1" y="5"/>
                      <a:pt x="1" y="5"/>
                      <a:pt x="1" y="6"/>
                    </a:cubicBezTo>
                    <a:cubicBezTo>
                      <a:pt x="0" y="6"/>
                      <a:pt x="0" y="6"/>
                      <a:pt x="0" y="6"/>
                    </a:cubicBezTo>
                    <a:cubicBezTo>
                      <a:pt x="0" y="6"/>
                      <a:pt x="0" y="7"/>
                      <a:pt x="0" y="7"/>
                    </a:cubicBezTo>
                    <a:cubicBezTo>
                      <a:pt x="0" y="8"/>
                      <a:pt x="0" y="8"/>
                      <a:pt x="0" y="8"/>
                    </a:cubicBezTo>
                    <a:cubicBezTo>
                      <a:pt x="1" y="8"/>
                      <a:pt x="1" y="8"/>
                      <a:pt x="1" y="8"/>
                    </a:cubicBezTo>
                    <a:cubicBezTo>
                      <a:pt x="2" y="8"/>
                      <a:pt x="2" y="8"/>
                      <a:pt x="2" y="8"/>
                    </a:cubicBezTo>
                    <a:cubicBezTo>
                      <a:pt x="2" y="8"/>
                      <a:pt x="2" y="8"/>
                      <a:pt x="3" y="8"/>
                    </a:cubicBezTo>
                    <a:cubicBezTo>
                      <a:pt x="2" y="9"/>
                      <a:pt x="2" y="9"/>
                      <a:pt x="2" y="9"/>
                    </a:cubicBezTo>
                    <a:cubicBezTo>
                      <a:pt x="2" y="10"/>
                      <a:pt x="2" y="10"/>
                      <a:pt x="3" y="10"/>
                    </a:cubicBezTo>
                    <a:cubicBezTo>
                      <a:pt x="4" y="10"/>
                      <a:pt x="4" y="10"/>
                      <a:pt x="4" y="10"/>
                    </a:cubicBezTo>
                    <a:cubicBezTo>
                      <a:pt x="4" y="11"/>
                      <a:pt x="5" y="10"/>
                      <a:pt x="5" y="10"/>
                    </a:cubicBezTo>
                    <a:cubicBezTo>
                      <a:pt x="5" y="9"/>
                      <a:pt x="5" y="9"/>
                      <a:pt x="5" y="9"/>
                    </a:cubicBezTo>
                    <a:cubicBezTo>
                      <a:pt x="5" y="9"/>
                      <a:pt x="6" y="9"/>
                      <a:pt x="6" y="9"/>
                    </a:cubicBezTo>
                    <a:cubicBezTo>
                      <a:pt x="6" y="10"/>
                      <a:pt x="6" y="10"/>
                      <a:pt x="6" y="10"/>
                    </a:cubicBezTo>
                    <a:cubicBezTo>
                      <a:pt x="6" y="10"/>
                      <a:pt x="7" y="11"/>
                      <a:pt x="7" y="10"/>
                    </a:cubicBezTo>
                    <a:cubicBezTo>
                      <a:pt x="8" y="10"/>
                      <a:pt x="8" y="10"/>
                      <a:pt x="8" y="10"/>
                    </a:cubicBezTo>
                    <a:cubicBezTo>
                      <a:pt x="8" y="10"/>
                      <a:pt x="9" y="9"/>
                      <a:pt x="8" y="9"/>
                    </a:cubicBezTo>
                    <a:cubicBezTo>
                      <a:pt x="8" y="8"/>
                      <a:pt x="8" y="8"/>
                      <a:pt x="8" y="8"/>
                    </a:cubicBezTo>
                    <a:cubicBezTo>
                      <a:pt x="8" y="8"/>
                      <a:pt x="8" y="8"/>
                      <a:pt x="9" y="8"/>
                    </a:cubicBezTo>
                    <a:cubicBezTo>
                      <a:pt x="9" y="8"/>
                      <a:pt x="9" y="8"/>
                      <a:pt x="9" y="8"/>
                    </a:cubicBezTo>
                    <a:cubicBezTo>
                      <a:pt x="10" y="8"/>
                      <a:pt x="10" y="8"/>
                      <a:pt x="10" y="8"/>
                    </a:cubicBezTo>
                    <a:cubicBezTo>
                      <a:pt x="11" y="7"/>
                      <a:pt x="11" y="7"/>
                      <a:pt x="11" y="7"/>
                    </a:cubicBezTo>
                    <a:cubicBezTo>
                      <a:pt x="11" y="6"/>
                      <a:pt x="11" y="6"/>
                      <a:pt x="10" y="6"/>
                    </a:cubicBezTo>
                    <a:close/>
                    <a:moveTo>
                      <a:pt x="6" y="7"/>
                    </a:moveTo>
                    <a:cubicBezTo>
                      <a:pt x="5" y="8"/>
                      <a:pt x="4" y="7"/>
                      <a:pt x="3" y="6"/>
                    </a:cubicBezTo>
                    <a:cubicBezTo>
                      <a:pt x="3" y="5"/>
                      <a:pt x="3" y="4"/>
                      <a:pt x="4" y="3"/>
                    </a:cubicBezTo>
                    <a:cubicBezTo>
                      <a:pt x="5"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97"/>
              <p:cNvSpPr>
                <a:spLocks noEditPoints="1"/>
              </p:cNvSpPr>
              <p:nvPr/>
            </p:nvSpPr>
            <p:spPr bwMode="auto">
              <a:xfrm>
                <a:off x="3783" y="2425"/>
                <a:ext cx="33" cy="30"/>
              </a:xfrm>
              <a:custGeom>
                <a:avLst/>
                <a:gdLst>
                  <a:gd name="T0" fmla="*/ 13 w 14"/>
                  <a:gd name="T1" fmla="*/ 7 h 13"/>
                  <a:gd name="T2" fmla="*/ 12 w 14"/>
                  <a:gd name="T3" fmla="*/ 7 h 13"/>
                  <a:gd name="T4" fmla="*/ 12 w 14"/>
                  <a:gd name="T5" fmla="*/ 6 h 13"/>
                  <a:gd name="T6" fmla="*/ 13 w 14"/>
                  <a:gd name="T7" fmla="*/ 6 h 13"/>
                  <a:gd name="T8" fmla="*/ 13 w 14"/>
                  <a:gd name="T9" fmla="*/ 4 h 13"/>
                  <a:gd name="T10" fmla="*/ 13 w 14"/>
                  <a:gd name="T11" fmla="*/ 3 h 13"/>
                  <a:gd name="T12" fmla="*/ 12 w 14"/>
                  <a:gd name="T13" fmla="*/ 3 h 13"/>
                  <a:gd name="T14" fmla="*/ 11 w 14"/>
                  <a:gd name="T15" fmla="*/ 3 h 13"/>
                  <a:gd name="T16" fmla="*/ 10 w 14"/>
                  <a:gd name="T17" fmla="*/ 3 h 13"/>
                  <a:gd name="T18" fmla="*/ 10 w 14"/>
                  <a:gd name="T19" fmla="*/ 2 h 13"/>
                  <a:gd name="T20" fmla="*/ 10 w 14"/>
                  <a:gd name="T21" fmla="*/ 0 h 13"/>
                  <a:gd name="T22" fmla="*/ 9 w 14"/>
                  <a:gd name="T23" fmla="*/ 0 h 13"/>
                  <a:gd name="T24" fmla="*/ 8 w 14"/>
                  <a:gd name="T25" fmla="*/ 1 h 13"/>
                  <a:gd name="T26" fmla="*/ 7 w 14"/>
                  <a:gd name="T27" fmla="*/ 1 h 13"/>
                  <a:gd name="T28" fmla="*/ 6 w 14"/>
                  <a:gd name="T29" fmla="*/ 1 h 13"/>
                  <a:gd name="T30" fmla="*/ 6 w 14"/>
                  <a:gd name="T31" fmla="*/ 1 h 13"/>
                  <a:gd name="T32" fmla="*/ 5 w 14"/>
                  <a:gd name="T33" fmla="*/ 0 h 13"/>
                  <a:gd name="T34" fmla="*/ 4 w 14"/>
                  <a:gd name="T35" fmla="*/ 1 h 13"/>
                  <a:gd name="T36" fmla="*/ 3 w 14"/>
                  <a:gd name="T37" fmla="*/ 2 h 13"/>
                  <a:gd name="T38" fmla="*/ 4 w 14"/>
                  <a:gd name="T39" fmla="*/ 3 h 13"/>
                  <a:gd name="T40" fmla="*/ 3 w 14"/>
                  <a:gd name="T41" fmla="*/ 3 h 13"/>
                  <a:gd name="T42" fmla="*/ 2 w 14"/>
                  <a:gd name="T43" fmla="*/ 3 h 13"/>
                  <a:gd name="T44" fmla="*/ 1 w 14"/>
                  <a:gd name="T45" fmla="*/ 4 h 13"/>
                  <a:gd name="T46" fmla="*/ 1 w 14"/>
                  <a:gd name="T47" fmla="*/ 5 h 13"/>
                  <a:gd name="T48" fmla="*/ 1 w 14"/>
                  <a:gd name="T49" fmla="*/ 6 h 13"/>
                  <a:gd name="T50" fmla="*/ 2 w 14"/>
                  <a:gd name="T51" fmla="*/ 6 h 13"/>
                  <a:gd name="T52" fmla="*/ 2 w 14"/>
                  <a:gd name="T53" fmla="*/ 7 h 13"/>
                  <a:gd name="T54" fmla="*/ 1 w 14"/>
                  <a:gd name="T55" fmla="*/ 7 h 13"/>
                  <a:gd name="T56" fmla="*/ 1 w 14"/>
                  <a:gd name="T57" fmla="*/ 9 h 13"/>
                  <a:gd name="T58" fmla="*/ 1 w 14"/>
                  <a:gd name="T59" fmla="*/ 10 h 13"/>
                  <a:gd name="T60" fmla="*/ 2 w 14"/>
                  <a:gd name="T61" fmla="*/ 10 h 13"/>
                  <a:gd name="T62" fmla="*/ 3 w 14"/>
                  <a:gd name="T63" fmla="*/ 10 h 13"/>
                  <a:gd name="T64" fmla="*/ 4 w 14"/>
                  <a:gd name="T65" fmla="*/ 11 h 13"/>
                  <a:gd name="T66" fmla="*/ 4 w 14"/>
                  <a:gd name="T67" fmla="*/ 11 h 13"/>
                  <a:gd name="T68" fmla="*/ 4 w 14"/>
                  <a:gd name="T69" fmla="*/ 13 h 13"/>
                  <a:gd name="T70" fmla="*/ 5 w 14"/>
                  <a:gd name="T71" fmla="*/ 13 h 13"/>
                  <a:gd name="T72" fmla="*/ 6 w 14"/>
                  <a:gd name="T73" fmla="*/ 12 h 13"/>
                  <a:gd name="T74" fmla="*/ 7 w 14"/>
                  <a:gd name="T75" fmla="*/ 12 h 13"/>
                  <a:gd name="T76" fmla="*/ 8 w 14"/>
                  <a:gd name="T77" fmla="*/ 12 h 13"/>
                  <a:gd name="T78" fmla="*/ 8 w 14"/>
                  <a:gd name="T79" fmla="*/ 12 h 13"/>
                  <a:gd name="T80" fmla="*/ 9 w 14"/>
                  <a:gd name="T81" fmla="*/ 13 h 13"/>
                  <a:gd name="T82" fmla="*/ 10 w 14"/>
                  <a:gd name="T83" fmla="*/ 12 h 13"/>
                  <a:gd name="T84" fmla="*/ 11 w 14"/>
                  <a:gd name="T85" fmla="*/ 11 h 13"/>
                  <a:gd name="T86" fmla="*/ 10 w 14"/>
                  <a:gd name="T87" fmla="*/ 10 h 13"/>
                  <a:gd name="T88" fmla="*/ 11 w 14"/>
                  <a:gd name="T89" fmla="*/ 10 h 13"/>
                  <a:gd name="T90" fmla="*/ 12 w 14"/>
                  <a:gd name="T91" fmla="*/ 10 h 13"/>
                  <a:gd name="T92" fmla="*/ 13 w 14"/>
                  <a:gd name="T93" fmla="*/ 9 h 13"/>
                  <a:gd name="T94" fmla="*/ 13 w 14"/>
                  <a:gd name="T95" fmla="*/ 8 h 13"/>
                  <a:gd name="T96" fmla="*/ 13 w 14"/>
                  <a:gd name="T97" fmla="*/ 7 h 13"/>
                  <a:gd name="T98" fmla="*/ 8 w 14"/>
                  <a:gd name="T99" fmla="*/ 9 h 13"/>
                  <a:gd name="T100" fmla="*/ 5 w 14"/>
                  <a:gd name="T101" fmla="*/ 8 h 13"/>
                  <a:gd name="T102" fmla="*/ 6 w 14"/>
                  <a:gd name="T103" fmla="*/ 4 h 13"/>
                  <a:gd name="T104" fmla="*/ 9 w 14"/>
                  <a:gd name="T105" fmla="*/ 6 h 13"/>
                  <a:gd name="T106" fmla="*/ 8 w 14"/>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13">
                    <a:moveTo>
                      <a:pt x="13" y="7"/>
                    </a:moveTo>
                    <a:cubicBezTo>
                      <a:pt x="12" y="7"/>
                      <a:pt x="12" y="7"/>
                      <a:pt x="12" y="7"/>
                    </a:cubicBezTo>
                    <a:cubicBezTo>
                      <a:pt x="12" y="7"/>
                      <a:pt x="12" y="6"/>
                      <a:pt x="12" y="6"/>
                    </a:cubicBezTo>
                    <a:cubicBezTo>
                      <a:pt x="13" y="6"/>
                      <a:pt x="13" y="6"/>
                      <a:pt x="13" y="6"/>
                    </a:cubicBezTo>
                    <a:cubicBezTo>
                      <a:pt x="13" y="5"/>
                      <a:pt x="14" y="5"/>
                      <a:pt x="13" y="4"/>
                    </a:cubicBezTo>
                    <a:cubicBezTo>
                      <a:pt x="13" y="3"/>
                      <a:pt x="13" y="3"/>
                      <a:pt x="13" y="3"/>
                    </a:cubicBezTo>
                    <a:cubicBezTo>
                      <a:pt x="13" y="3"/>
                      <a:pt x="12" y="3"/>
                      <a:pt x="12" y="3"/>
                    </a:cubicBezTo>
                    <a:cubicBezTo>
                      <a:pt x="11" y="3"/>
                      <a:pt x="11" y="3"/>
                      <a:pt x="11" y="3"/>
                    </a:cubicBezTo>
                    <a:cubicBezTo>
                      <a:pt x="11" y="3"/>
                      <a:pt x="10" y="3"/>
                      <a:pt x="10" y="3"/>
                    </a:cubicBezTo>
                    <a:cubicBezTo>
                      <a:pt x="10" y="2"/>
                      <a:pt x="10" y="2"/>
                      <a:pt x="10" y="2"/>
                    </a:cubicBezTo>
                    <a:cubicBezTo>
                      <a:pt x="11" y="1"/>
                      <a:pt x="10" y="1"/>
                      <a:pt x="10" y="0"/>
                    </a:cubicBezTo>
                    <a:cubicBezTo>
                      <a:pt x="9" y="0"/>
                      <a:pt x="9" y="0"/>
                      <a:pt x="9" y="0"/>
                    </a:cubicBezTo>
                    <a:cubicBezTo>
                      <a:pt x="8" y="0"/>
                      <a:pt x="8" y="0"/>
                      <a:pt x="8" y="1"/>
                    </a:cubicBezTo>
                    <a:cubicBezTo>
                      <a:pt x="7" y="1"/>
                      <a:pt x="7" y="1"/>
                      <a:pt x="7" y="1"/>
                    </a:cubicBezTo>
                    <a:cubicBezTo>
                      <a:pt x="7" y="1"/>
                      <a:pt x="7" y="1"/>
                      <a:pt x="6" y="1"/>
                    </a:cubicBezTo>
                    <a:cubicBezTo>
                      <a:pt x="6" y="1"/>
                      <a:pt x="6" y="1"/>
                      <a:pt x="6" y="1"/>
                    </a:cubicBezTo>
                    <a:cubicBezTo>
                      <a:pt x="6" y="0"/>
                      <a:pt x="5" y="0"/>
                      <a:pt x="5" y="0"/>
                    </a:cubicBezTo>
                    <a:cubicBezTo>
                      <a:pt x="4" y="1"/>
                      <a:pt x="4" y="1"/>
                      <a:pt x="4" y="1"/>
                    </a:cubicBezTo>
                    <a:cubicBezTo>
                      <a:pt x="3" y="1"/>
                      <a:pt x="3" y="1"/>
                      <a:pt x="3" y="2"/>
                    </a:cubicBezTo>
                    <a:cubicBezTo>
                      <a:pt x="4" y="3"/>
                      <a:pt x="4" y="3"/>
                      <a:pt x="4" y="3"/>
                    </a:cubicBezTo>
                    <a:cubicBezTo>
                      <a:pt x="3" y="3"/>
                      <a:pt x="3" y="3"/>
                      <a:pt x="3" y="3"/>
                    </a:cubicBezTo>
                    <a:cubicBezTo>
                      <a:pt x="2" y="3"/>
                      <a:pt x="2" y="3"/>
                      <a:pt x="2" y="3"/>
                    </a:cubicBezTo>
                    <a:cubicBezTo>
                      <a:pt x="2" y="3"/>
                      <a:pt x="1" y="3"/>
                      <a:pt x="1" y="4"/>
                    </a:cubicBezTo>
                    <a:cubicBezTo>
                      <a:pt x="1" y="5"/>
                      <a:pt x="1" y="5"/>
                      <a:pt x="1" y="5"/>
                    </a:cubicBezTo>
                    <a:cubicBezTo>
                      <a:pt x="0" y="5"/>
                      <a:pt x="1" y="6"/>
                      <a:pt x="1" y="6"/>
                    </a:cubicBezTo>
                    <a:cubicBezTo>
                      <a:pt x="2" y="6"/>
                      <a:pt x="2" y="6"/>
                      <a:pt x="2" y="6"/>
                    </a:cubicBezTo>
                    <a:cubicBezTo>
                      <a:pt x="2" y="6"/>
                      <a:pt x="2" y="7"/>
                      <a:pt x="2" y="7"/>
                    </a:cubicBezTo>
                    <a:cubicBezTo>
                      <a:pt x="1" y="7"/>
                      <a:pt x="1" y="7"/>
                      <a:pt x="1" y="7"/>
                    </a:cubicBezTo>
                    <a:cubicBezTo>
                      <a:pt x="1" y="8"/>
                      <a:pt x="0" y="8"/>
                      <a:pt x="1" y="9"/>
                    </a:cubicBezTo>
                    <a:cubicBezTo>
                      <a:pt x="1" y="10"/>
                      <a:pt x="1" y="10"/>
                      <a:pt x="1" y="10"/>
                    </a:cubicBezTo>
                    <a:cubicBezTo>
                      <a:pt x="1" y="10"/>
                      <a:pt x="2" y="10"/>
                      <a:pt x="2" y="10"/>
                    </a:cubicBezTo>
                    <a:cubicBezTo>
                      <a:pt x="3" y="10"/>
                      <a:pt x="3" y="10"/>
                      <a:pt x="3" y="10"/>
                    </a:cubicBezTo>
                    <a:cubicBezTo>
                      <a:pt x="3" y="10"/>
                      <a:pt x="4" y="10"/>
                      <a:pt x="4" y="11"/>
                    </a:cubicBezTo>
                    <a:cubicBezTo>
                      <a:pt x="4" y="11"/>
                      <a:pt x="4" y="11"/>
                      <a:pt x="4" y="11"/>
                    </a:cubicBezTo>
                    <a:cubicBezTo>
                      <a:pt x="3" y="12"/>
                      <a:pt x="4" y="12"/>
                      <a:pt x="4" y="13"/>
                    </a:cubicBezTo>
                    <a:cubicBezTo>
                      <a:pt x="5" y="13"/>
                      <a:pt x="5" y="13"/>
                      <a:pt x="5" y="13"/>
                    </a:cubicBezTo>
                    <a:cubicBezTo>
                      <a:pt x="6" y="13"/>
                      <a:pt x="6" y="13"/>
                      <a:pt x="6" y="12"/>
                    </a:cubicBezTo>
                    <a:cubicBezTo>
                      <a:pt x="7" y="12"/>
                      <a:pt x="7" y="12"/>
                      <a:pt x="7" y="12"/>
                    </a:cubicBezTo>
                    <a:cubicBezTo>
                      <a:pt x="7" y="12"/>
                      <a:pt x="7" y="12"/>
                      <a:pt x="8" y="12"/>
                    </a:cubicBezTo>
                    <a:cubicBezTo>
                      <a:pt x="8" y="12"/>
                      <a:pt x="8" y="12"/>
                      <a:pt x="8" y="12"/>
                    </a:cubicBezTo>
                    <a:cubicBezTo>
                      <a:pt x="8" y="13"/>
                      <a:pt x="9" y="13"/>
                      <a:pt x="9" y="13"/>
                    </a:cubicBezTo>
                    <a:cubicBezTo>
                      <a:pt x="10" y="12"/>
                      <a:pt x="10" y="12"/>
                      <a:pt x="10" y="12"/>
                    </a:cubicBezTo>
                    <a:cubicBezTo>
                      <a:pt x="11" y="12"/>
                      <a:pt x="11" y="12"/>
                      <a:pt x="11" y="11"/>
                    </a:cubicBezTo>
                    <a:cubicBezTo>
                      <a:pt x="10" y="10"/>
                      <a:pt x="10" y="10"/>
                      <a:pt x="10" y="10"/>
                    </a:cubicBezTo>
                    <a:cubicBezTo>
                      <a:pt x="11" y="10"/>
                      <a:pt x="11" y="10"/>
                      <a:pt x="11" y="10"/>
                    </a:cubicBezTo>
                    <a:cubicBezTo>
                      <a:pt x="12" y="10"/>
                      <a:pt x="12" y="10"/>
                      <a:pt x="12" y="10"/>
                    </a:cubicBezTo>
                    <a:cubicBezTo>
                      <a:pt x="12" y="10"/>
                      <a:pt x="13" y="10"/>
                      <a:pt x="13" y="9"/>
                    </a:cubicBezTo>
                    <a:cubicBezTo>
                      <a:pt x="13" y="8"/>
                      <a:pt x="13" y="8"/>
                      <a:pt x="13" y="8"/>
                    </a:cubicBezTo>
                    <a:cubicBezTo>
                      <a:pt x="14" y="8"/>
                      <a:pt x="13" y="7"/>
                      <a:pt x="13" y="7"/>
                    </a:cubicBezTo>
                    <a:close/>
                    <a:moveTo>
                      <a:pt x="8" y="9"/>
                    </a:moveTo>
                    <a:cubicBezTo>
                      <a:pt x="7" y="9"/>
                      <a:pt x="5" y="9"/>
                      <a:pt x="5" y="8"/>
                    </a:cubicBezTo>
                    <a:cubicBezTo>
                      <a:pt x="4" y="6"/>
                      <a:pt x="5" y="5"/>
                      <a:pt x="6" y="4"/>
                    </a:cubicBezTo>
                    <a:cubicBezTo>
                      <a:pt x="7" y="4"/>
                      <a:pt x="9" y="4"/>
                      <a:pt x="9" y="6"/>
                    </a:cubicBezTo>
                    <a:cubicBezTo>
                      <a:pt x="10" y="7"/>
                      <a:pt x="9" y="8"/>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98"/>
              <p:cNvSpPr>
                <a:spLocks noEditPoints="1"/>
              </p:cNvSpPr>
              <p:nvPr/>
            </p:nvSpPr>
            <p:spPr bwMode="auto">
              <a:xfrm>
                <a:off x="4018" y="2002"/>
                <a:ext cx="21" cy="21"/>
              </a:xfrm>
              <a:custGeom>
                <a:avLst/>
                <a:gdLst>
                  <a:gd name="T0" fmla="*/ 8 w 9"/>
                  <a:gd name="T1" fmla="*/ 5 h 9"/>
                  <a:gd name="T2" fmla="*/ 8 w 9"/>
                  <a:gd name="T3" fmla="*/ 5 h 9"/>
                  <a:gd name="T4" fmla="*/ 8 w 9"/>
                  <a:gd name="T5" fmla="*/ 4 h 9"/>
                  <a:gd name="T6" fmla="*/ 8 w 9"/>
                  <a:gd name="T7" fmla="*/ 4 h 9"/>
                  <a:gd name="T8" fmla="*/ 8 w 9"/>
                  <a:gd name="T9" fmla="*/ 3 h 9"/>
                  <a:gd name="T10" fmla="*/ 8 w 9"/>
                  <a:gd name="T11" fmla="*/ 2 h 9"/>
                  <a:gd name="T12" fmla="*/ 7 w 9"/>
                  <a:gd name="T13" fmla="*/ 2 h 9"/>
                  <a:gd name="T14" fmla="*/ 7 w 9"/>
                  <a:gd name="T15" fmla="*/ 2 h 9"/>
                  <a:gd name="T16" fmla="*/ 6 w 9"/>
                  <a:gd name="T17" fmla="*/ 2 h 9"/>
                  <a:gd name="T18" fmla="*/ 7 w 9"/>
                  <a:gd name="T19" fmla="*/ 1 h 9"/>
                  <a:gd name="T20" fmla="*/ 6 w 9"/>
                  <a:gd name="T21" fmla="*/ 0 h 9"/>
                  <a:gd name="T22" fmla="*/ 6 w 9"/>
                  <a:gd name="T23" fmla="*/ 0 h 9"/>
                  <a:gd name="T24" fmla="*/ 5 w 9"/>
                  <a:gd name="T25" fmla="*/ 0 h 9"/>
                  <a:gd name="T26" fmla="*/ 4 w 9"/>
                  <a:gd name="T27" fmla="*/ 1 h 9"/>
                  <a:gd name="T28" fmla="*/ 4 w 9"/>
                  <a:gd name="T29" fmla="*/ 1 h 9"/>
                  <a:gd name="T30" fmla="*/ 4 w 9"/>
                  <a:gd name="T31" fmla="*/ 0 h 9"/>
                  <a:gd name="T32" fmla="*/ 3 w 9"/>
                  <a:gd name="T33" fmla="*/ 0 h 9"/>
                  <a:gd name="T34" fmla="*/ 2 w 9"/>
                  <a:gd name="T35" fmla="*/ 0 h 9"/>
                  <a:gd name="T36" fmla="*/ 2 w 9"/>
                  <a:gd name="T37" fmla="*/ 1 h 9"/>
                  <a:gd name="T38" fmla="*/ 2 w 9"/>
                  <a:gd name="T39" fmla="*/ 2 h 9"/>
                  <a:gd name="T40" fmla="*/ 1 w 9"/>
                  <a:gd name="T41" fmla="*/ 2 h 9"/>
                  <a:gd name="T42" fmla="*/ 1 w 9"/>
                  <a:gd name="T43" fmla="*/ 2 h 9"/>
                  <a:gd name="T44" fmla="*/ 0 w 9"/>
                  <a:gd name="T45" fmla="*/ 2 h 9"/>
                  <a:gd name="T46" fmla="*/ 0 w 9"/>
                  <a:gd name="T47" fmla="*/ 3 h 9"/>
                  <a:gd name="T48" fmla="*/ 0 w 9"/>
                  <a:gd name="T49" fmla="*/ 4 h 9"/>
                  <a:gd name="T50" fmla="*/ 1 w 9"/>
                  <a:gd name="T51" fmla="*/ 4 h 9"/>
                  <a:gd name="T52" fmla="*/ 1 w 9"/>
                  <a:gd name="T53" fmla="*/ 5 h 9"/>
                  <a:gd name="T54" fmla="*/ 0 w 9"/>
                  <a:gd name="T55" fmla="*/ 5 h 9"/>
                  <a:gd name="T56" fmla="*/ 0 w 9"/>
                  <a:gd name="T57" fmla="*/ 6 h 9"/>
                  <a:gd name="T58" fmla="*/ 0 w 9"/>
                  <a:gd name="T59" fmla="*/ 6 h 9"/>
                  <a:gd name="T60" fmla="*/ 1 w 9"/>
                  <a:gd name="T61" fmla="*/ 7 h 9"/>
                  <a:gd name="T62" fmla="*/ 2 w 9"/>
                  <a:gd name="T63" fmla="*/ 7 h 9"/>
                  <a:gd name="T64" fmla="*/ 2 w 9"/>
                  <a:gd name="T65" fmla="*/ 7 h 9"/>
                  <a:gd name="T66" fmla="*/ 2 w 9"/>
                  <a:gd name="T67" fmla="*/ 8 h 9"/>
                  <a:gd name="T68" fmla="*/ 2 w 9"/>
                  <a:gd name="T69" fmla="*/ 8 h 9"/>
                  <a:gd name="T70" fmla="*/ 3 w 9"/>
                  <a:gd name="T71" fmla="*/ 9 h 9"/>
                  <a:gd name="T72" fmla="*/ 4 w 9"/>
                  <a:gd name="T73" fmla="*/ 8 h 9"/>
                  <a:gd name="T74" fmla="*/ 4 w 9"/>
                  <a:gd name="T75" fmla="*/ 8 h 9"/>
                  <a:gd name="T76" fmla="*/ 5 w 9"/>
                  <a:gd name="T77" fmla="*/ 8 h 9"/>
                  <a:gd name="T78" fmla="*/ 5 w 9"/>
                  <a:gd name="T79" fmla="*/ 8 h 9"/>
                  <a:gd name="T80" fmla="*/ 6 w 9"/>
                  <a:gd name="T81" fmla="*/ 9 h 9"/>
                  <a:gd name="T82" fmla="*/ 6 w 9"/>
                  <a:gd name="T83" fmla="*/ 8 h 9"/>
                  <a:gd name="T84" fmla="*/ 7 w 9"/>
                  <a:gd name="T85" fmla="*/ 7 h 9"/>
                  <a:gd name="T86" fmla="*/ 6 w 9"/>
                  <a:gd name="T87" fmla="*/ 7 h 9"/>
                  <a:gd name="T88" fmla="*/ 7 w 9"/>
                  <a:gd name="T89" fmla="*/ 6 h 9"/>
                  <a:gd name="T90" fmla="*/ 7 w 9"/>
                  <a:gd name="T91" fmla="*/ 7 h 9"/>
                  <a:gd name="T92" fmla="*/ 8 w 9"/>
                  <a:gd name="T93" fmla="*/ 6 h 9"/>
                  <a:gd name="T94" fmla="*/ 9 w 9"/>
                  <a:gd name="T95" fmla="*/ 6 h 9"/>
                  <a:gd name="T96" fmla="*/ 8 w 9"/>
                  <a:gd name="T97" fmla="*/ 5 h 9"/>
                  <a:gd name="T98" fmla="*/ 5 w 9"/>
                  <a:gd name="T99" fmla="*/ 6 h 9"/>
                  <a:gd name="T100" fmla="*/ 3 w 9"/>
                  <a:gd name="T101" fmla="*/ 5 h 9"/>
                  <a:gd name="T102" fmla="*/ 3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4"/>
                      <a:pt x="8" y="4"/>
                      <a:pt x="8" y="4"/>
                    </a:cubicBezTo>
                    <a:cubicBezTo>
                      <a:pt x="8" y="4"/>
                      <a:pt x="8" y="4"/>
                      <a:pt x="8" y="4"/>
                    </a:cubicBezTo>
                    <a:cubicBezTo>
                      <a:pt x="8" y="4"/>
                      <a:pt x="9" y="3"/>
                      <a:pt x="8" y="3"/>
                    </a:cubicBezTo>
                    <a:cubicBezTo>
                      <a:pt x="8" y="2"/>
                      <a:pt x="8" y="2"/>
                      <a:pt x="8" y="2"/>
                    </a:cubicBezTo>
                    <a:cubicBezTo>
                      <a:pt x="8" y="2"/>
                      <a:pt x="8" y="2"/>
                      <a:pt x="7" y="2"/>
                    </a:cubicBezTo>
                    <a:cubicBezTo>
                      <a:pt x="7" y="2"/>
                      <a:pt x="7" y="2"/>
                      <a:pt x="7" y="2"/>
                    </a:cubicBezTo>
                    <a:cubicBezTo>
                      <a:pt x="7" y="2"/>
                      <a:pt x="6" y="2"/>
                      <a:pt x="6" y="2"/>
                    </a:cubicBezTo>
                    <a:cubicBezTo>
                      <a:pt x="7" y="1"/>
                      <a:pt x="7" y="1"/>
                      <a:pt x="7" y="1"/>
                    </a:cubicBezTo>
                    <a:cubicBezTo>
                      <a:pt x="7" y="1"/>
                      <a:pt x="6" y="0"/>
                      <a:pt x="6" y="0"/>
                    </a:cubicBezTo>
                    <a:cubicBezTo>
                      <a:pt x="6" y="0"/>
                      <a:pt x="6" y="0"/>
                      <a:pt x="6" y="0"/>
                    </a:cubicBezTo>
                    <a:cubicBezTo>
                      <a:pt x="5" y="0"/>
                      <a:pt x="5" y="0"/>
                      <a:pt x="5" y="0"/>
                    </a:cubicBezTo>
                    <a:cubicBezTo>
                      <a:pt x="4" y="1"/>
                      <a:pt x="4" y="1"/>
                      <a:pt x="4" y="1"/>
                    </a:cubicBezTo>
                    <a:cubicBezTo>
                      <a:pt x="4" y="1"/>
                      <a:pt x="4" y="1"/>
                      <a:pt x="4" y="1"/>
                    </a:cubicBezTo>
                    <a:cubicBezTo>
                      <a:pt x="4" y="0"/>
                      <a:pt x="4" y="0"/>
                      <a:pt x="4" y="0"/>
                    </a:cubicBezTo>
                    <a:cubicBezTo>
                      <a:pt x="3" y="0"/>
                      <a:pt x="3" y="0"/>
                      <a:pt x="3" y="0"/>
                    </a:cubicBezTo>
                    <a:cubicBezTo>
                      <a:pt x="2" y="0"/>
                      <a:pt x="2" y="0"/>
                      <a:pt x="2" y="0"/>
                    </a:cubicBezTo>
                    <a:cubicBezTo>
                      <a:pt x="2" y="1"/>
                      <a:pt x="2" y="1"/>
                      <a:pt x="2" y="1"/>
                    </a:cubicBezTo>
                    <a:cubicBezTo>
                      <a:pt x="2" y="2"/>
                      <a:pt x="2" y="2"/>
                      <a:pt x="2" y="2"/>
                    </a:cubicBezTo>
                    <a:cubicBezTo>
                      <a:pt x="2" y="2"/>
                      <a:pt x="2" y="2"/>
                      <a:pt x="1" y="2"/>
                    </a:cubicBezTo>
                    <a:cubicBezTo>
                      <a:pt x="1" y="2"/>
                      <a:pt x="1" y="2"/>
                      <a:pt x="1" y="2"/>
                    </a:cubicBezTo>
                    <a:cubicBezTo>
                      <a:pt x="1" y="2"/>
                      <a:pt x="0" y="2"/>
                      <a:pt x="0" y="2"/>
                    </a:cubicBezTo>
                    <a:cubicBezTo>
                      <a:pt x="0" y="3"/>
                      <a:pt x="0" y="3"/>
                      <a:pt x="0" y="3"/>
                    </a:cubicBezTo>
                    <a:cubicBezTo>
                      <a:pt x="0" y="3"/>
                      <a:pt x="0" y="4"/>
                      <a:pt x="0" y="4"/>
                    </a:cubicBezTo>
                    <a:cubicBezTo>
                      <a:pt x="1" y="4"/>
                      <a:pt x="1" y="4"/>
                      <a:pt x="1" y="4"/>
                    </a:cubicBezTo>
                    <a:cubicBezTo>
                      <a:pt x="1" y="4"/>
                      <a:pt x="1" y="5"/>
                      <a:pt x="1" y="5"/>
                    </a:cubicBezTo>
                    <a:cubicBezTo>
                      <a:pt x="0" y="5"/>
                      <a:pt x="0" y="5"/>
                      <a:pt x="0" y="5"/>
                    </a:cubicBezTo>
                    <a:cubicBezTo>
                      <a:pt x="0" y="5"/>
                      <a:pt x="0" y="6"/>
                      <a:pt x="0" y="6"/>
                    </a:cubicBezTo>
                    <a:cubicBezTo>
                      <a:pt x="0" y="6"/>
                      <a:pt x="0" y="6"/>
                      <a:pt x="0" y="6"/>
                    </a:cubicBezTo>
                    <a:cubicBezTo>
                      <a:pt x="0" y="7"/>
                      <a:pt x="1" y="7"/>
                      <a:pt x="1" y="7"/>
                    </a:cubicBezTo>
                    <a:cubicBezTo>
                      <a:pt x="2" y="7"/>
                      <a:pt x="2" y="7"/>
                      <a:pt x="2" y="7"/>
                    </a:cubicBezTo>
                    <a:cubicBezTo>
                      <a:pt x="2" y="7"/>
                      <a:pt x="2" y="7"/>
                      <a:pt x="2" y="7"/>
                    </a:cubicBezTo>
                    <a:cubicBezTo>
                      <a:pt x="2" y="8"/>
                      <a:pt x="2" y="8"/>
                      <a:pt x="2" y="8"/>
                    </a:cubicBezTo>
                    <a:cubicBezTo>
                      <a:pt x="2" y="8"/>
                      <a:pt x="2" y="8"/>
                      <a:pt x="2" y="8"/>
                    </a:cubicBezTo>
                    <a:cubicBezTo>
                      <a:pt x="3" y="9"/>
                      <a:pt x="3" y="9"/>
                      <a:pt x="3" y="9"/>
                    </a:cubicBezTo>
                    <a:cubicBezTo>
                      <a:pt x="3" y="9"/>
                      <a:pt x="4" y="9"/>
                      <a:pt x="4" y="8"/>
                    </a:cubicBezTo>
                    <a:cubicBezTo>
                      <a:pt x="4" y="8"/>
                      <a:pt x="4" y="8"/>
                      <a:pt x="4" y="8"/>
                    </a:cubicBezTo>
                    <a:cubicBezTo>
                      <a:pt x="4" y="8"/>
                      <a:pt x="4" y="8"/>
                      <a:pt x="5" y="8"/>
                    </a:cubicBezTo>
                    <a:cubicBezTo>
                      <a:pt x="5" y="8"/>
                      <a:pt x="5" y="8"/>
                      <a:pt x="5" y="8"/>
                    </a:cubicBezTo>
                    <a:cubicBezTo>
                      <a:pt x="5" y="9"/>
                      <a:pt x="5" y="9"/>
                      <a:pt x="6" y="9"/>
                    </a:cubicBezTo>
                    <a:cubicBezTo>
                      <a:pt x="6" y="8"/>
                      <a:pt x="6" y="8"/>
                      <a:pt x="6" y="8"/>
                    </a:cubicBezTo>
                    <a:cubicBezTo>
                      <a:pt x="7" y="8"/>
                      <a:pt x="7" y="8"/>
                      <a:pt x="7" y="7"/>
                    </a:cubicBezTo>
                    <a:cubicBezTo>
                      <a:pt x="6" y="7"/>
                      <a:pt x="6" y="7"/>
                      <a:pt x="6" y="7"/>
                    </a:cubicBezTo>
                    <a:cubicBezTo>
                      <a:pt x="7" y="7"/>
                      <a:pt x="7" y="7"/>
                      <a:pt x="7" y="6"/>
                    </a:cubicBezTo>
                    <a:cubicBezTo>
                      <a:pt x="7" y="7"/>
                      <a:pt x="7" y="7"/>
                      <a:pt x="7" y="7"/>
                    </a:cubicBezTo>
                    <a:cubicBezTo>
                      <a:pt x="8" y="7"/>
                      <a:pt x="8" y="7"/>
                      <a:pt x="8" y="6"/>
                    </a:cubicBezTo>
                    <a:cubicBezTo>
                      <a:pt x="9" y="6"/>
                      <a:pt x="9" y="6"/>
                      <a:pt x="9" y="6"/>
                    </a:cubicBezTo>
                    <a:cubicBezTo>
                      <a:pt x="9" y="5"/>
                      <a:pt x="8" y="5"/>
                      <a:pt x="8" y="5"/>
                    </a:cubicBezTo>
                    <a:close/>
                    <a:moveTo>
                      <a:pt x="5" y="6"/>
                    </a:moveTo>
                    <a:cubicBezTo>
                      <a:pt x="4" y="6"/>
                      <a:pt x="3" y="6"/>
                      <a:pt x="3" y="5"/>
                    </a:cubicBezTo>
                    <a:cubicBezTo>
                      <a:pt x="2" y="4"/>
                      <a:pt x="3" y="3"/>
                      <a:pt x="3" y="3"/>
                    </a:cubicBezTo>
                    <a:cubicBezTo>
                      <a:pt x="4" y="2"/>
                      <a:pt x="5"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99"/>
              <p:cNvSpPr>
                <a:spLocks noEditPoints="1"/>
              </p:cNvSpPr>
              <p:nvPr/>
            </p:nvSpPr>
            <p:spPr bwMode="auto">
              <a:xfrm>
                <a:off x="3767" y="1615"/>
                <a:ext cx="26" cy="26"/>
              </a:xfrm>
              <a:custGeom>
                <a:avLst/>
                <a:gdLst>
                  <a:gd name="T0" fmla="*/ 11 w 11"/>
                  <a:gd name="T1" fmla="*/ 7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1 h 11"/>
                  <a:gd name="T24" fmla="*/ 6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6 h 11"/>
                  <a:gd name="T52" fmla="*/ 1 w 11"/>
                  <a:gd name="T53" fmla="*/ 6 h 11"/>
                  <a:gd name="T54" fmla="*/ 1 w 11"/>
                  <a:gd name="T55" fmla="*/ 7 h 11"/>
                  <a:gd name="T56" fmla="*/ 0 w 11"/>
                  <a:gd name="T57" fmla="*/ 8 h 11"/>
                  <a:gd name="T58" fmla="*/ 1 w 11"/>
                  <a:gd name="T59" fmla="*/ 9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8 w 11"/>
                  <a:gd name="T81" fmla="*/ 11 h 11"/>
                  <a:gd name="T82" fmla="*/ 8 w 11"/>
                  <a:gd name="T83" fmla="*/ 11 h 11"/>
                  <a:gd name="T84" fmla="*/ 9 w 11"/>
                  <a:gd name="T85" fmla="*/ 10 h 11"/>
                  <a:gd name="T86" fmla="*/ 8 w 11"/>
                  <a:gd name="T87" fmla="*/ 9 h 11"/>
                  <a:gd name="T88" fmla="*/ 9 w 11"/>
                  <a:gd name="T89" fmla="*/ 9 h 11"/>
                  <a:gd name="T90" fmla="*/ 10 w 11"/>
                  <a:gd name="T91" fmla="*/ 9 h 11"/>
                  <a:gd name="T92" fmla="*/ 11 w 11"/>
                  <a:gd name="T93" fmla="*/ 8 h 11"/>
                  <a:gd name="T94" fmla="*/ 11 w 11"/>
                  <a:gd name="T95" fmla="*/ 8 h 11"/>
                  <a:gd name="T96" fmla="*/ 11 w 11"/>
                  <a:gd name="T97" fmla="*/ 7 h 11"/>
                  <a:gd name="T98" fmla="*/ 6 w 11"/>
                  <a:gd name="T99" fmla="*/ 8 h 11"/>
                  <a:gd name="T100" fmla="*/ 4 w 11"/>
                  <a:gd name="T101" fmla="*/ 7 h 11"/>
                  <a:gd name="T102" fmla="*/ 5 w 11"/>
                  <a:gd name="T103" fmla="*/ 4 h 11"/>
                  <a:gd name="T104" fmla="*/ 8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7"/>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0" y="3"/>
                      <a:pt x="10" y="3"/>
                      <a:pt x="10" y="3"/>
                    </a:cubicBezTo>
                    <a:cubicBezTo>
                      <a:pt x="9" y="3"/>
                      <a:pt x="9" y="3"/>
                      <a:pt x="9" y="3"/>
                    </a:cubicBezTo>
                    <a:cubicBezTo>
                      <a:pt x="9" y="3"/>
                      <a:pt x="8" y="3"/>
                      <a:pt x="8" y="3"/>
                    </a:cubicBezTo>
                    <a:cubicBezTo>
                      <a:pt x="9" y="2"/>
                      <a:pt x="9" y="2"/>
                      <a:pt x="9" y="2"/>
                    </a:cubicBezTo>
                    <a:cubicBezTo>
                      <a:pt x="9" y="1"/>
                      <a:pt x="9" y="1"/>
                      <a:pt x="8" y="1"/>
                    </a:cubicBezTo>
                    <a:cubicBezTo>
                      <a:pt x="7" y="1"/>
                      <a:pt x="7" y="1"/>
                      <a:pt x="7" y="1"/>
                    </a:cubicBezTo>
                    <a:cubicBezTo>
                      <a:pt x="7" y="0"/>
                      <a:pt x="6" y="1"/>
                      <a:pt x="6" y="1"/>
                    </a:cubicBezTo>
                    <a:cubicBezTo>
                      <a:pt x="6" y="2"/>
                      <a:pt x="6" y="2"/>
                      <a:pt x="6" y="2"/>
                    </a:cubicBezTo>
                    <a:cubicBezTo>
                      <a:pt x="6" y="2"/>
                      <a:pt x="5" y="2"/>
                      <a:pt x="5" y="2"/>
                    </a:cubicBezTo>
                    <a:cubicBezTo>
                      <a:pt x="5" y="1"/>
                      <a:pt x="5" y="1"/>
                      <a:pt x="5" y="1"/>
                    </a:cubicBezTo>
                    <a:cubicBezTo>
                      <a:pt x="5" y="1"/>
                      <a:pt x="4" y="0"/>
                      <a:pt x="4" y="1"/>
                    </a:cubicBezTo>
                    <a:cubicBezTo>
                      <a:pt x="3" y="1"/>
                      <a:pt x="3" y="1"/>
                      <a:pt x="3" y="1"/>
                    </a:cubicBezTo>
                    <a:cubicBezTo>
                      <a:pt x="3" y="1"/>
                      <a:pt x="2" y="2"/>
                      <a:pt x="3" y="2"/>
                    </a:cubicBezTo>
                    <a:cubicBezTo>
                      <a:pt x="3" y="3"/>
                      <a:pt x="3" y="3"/>
                      <a:pt x="3" y="3"/>
                    </a:cubicBezTo>
                    <a:cubicBezTo>
                      <a:pt x="3" y="3"/>
                      <a:pt x="2" y="3"/>
                      <a:pt x="2" y="3"/>
                    </a:cubicBezTo>
                    <a:cubicBezTo>
                      <a:pt x="2" y="3"/>
                      <a:pt x="2" y="3"/>
                      <a:pt x="2" y="3"/>
                    </a:cubicBezTo>
                    <a:cubicBezTo>
                      <a:pt x="1" y="3"/>
                      <a:pt x="1" y="3"/>
                      <a:pt x="1" y="3"/>
                    </a:cubicBezTo>
                    <a:cubicBezTo>
                      <a:pt x="0" y="4"/>
                      <a:pt x="0" y="4"/>
                      <a:pt x="0" y="4"/>
                    </a:cubicBezTo>
                    <a:cubicBezTo>
                      <a:pt x="0" y="5"/>
                      <a:pt x="0" y="5"/>
                      <a:pt x="1" y="5"/>
                    </a:cubicBezTo>
                    <a:cubicBezTo>
                      <a:pt x="1" y="6"/>
                      <a:pt x="1" y="6"/>
                      <a:pt x="1" y="6"/>
                    </a:cubicBezTo>
                    <a:cubicBezTo>
                      <a:pt x="1" y="6"/>
                      <a:pt x="1" y="6"/>
                      <a:pt x="1" y="6"/>
                    </a:cubicBezTo>
                    <a:cubicBezTo>
                      <a:pt x="1" y="7"/>
                      <a:pt x="1" y="7"/>
                      <a:pt x="1" y="7"/>
                    </a:cubicBezTo>
                    <a:cubicBezTo>
                      <a:pt x="0" y="7"/>
                      <a:pt x="0" y="7"/>
                      <a:pt x="0" y="8"/>
                    </a:cubicBezTo>
                    <a:cubicBezTo>
                      <a:pt x="1" y="9"/>
                      <a:pt x="1" y="9"/>
                      <a:pt x="1" y="9"/>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4" y="11"/>
                      <a:pt x="5" y="11"/>
                      <a:pt x="5" y="11"/>
                    </a:cubicBezTo>
                    <a:cubicBezTo>
                      <a:pt x="5" y="10"/>
                      <a:pt x="5" y="10"/>
                      <a:pt x="5" y="10"/>
                    </a:cubicBezTo>
                    <a:cubicBezTo>
                      <a:pt x="6" y="10"/>
                      <a:pt x="6" y="10"/>
                      <a:pt x="6" y="10"/>
                    </a:cubicBezTo>
                    <a:cubicBezTo>
                      <a:pt x="6" y="11"/>
                      <a:pt x="6" y="11"/>
                      <a:pt x="6" y="11"/>
                    </a:cubicBezTo>
                    <a:cubicBezTo>
                      <a:pt x="7" y="11"/>
                      <a:pt x="7" y="11"/>
                      <a:pt x="8" y="11"/>
                    </a:cubicBezTo>
                    <a:cubicBezTo>
                      <a:pt x="8" y="11"/>
                      <a:pt x="8" y="11"/>
                      <a:pt x="8" y="11"/>
                    </a:cubicBezTo>
                    <a:cubicBezTo>
                      <a:pt x="9" y="11"/>
                      <a:pt x="9" y="10"/>
                      <a:pt x="9" y="10"/>
                    </a:cubicBezTo>
                    <a:cubicBezTo>
                      <a:pt x="8" y="9"/>
                      <a:pt x="8" y="9"/>
                      <a:pt x="8"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6" y="8"/>
                    </a:moveTo>
                    <a:cubicBezTo>
                      <a:pt x="5" y="8"/>
                      <a:pt x="4" y="8"/>
                      <a:pt x="4" y="7"/>
                    </a:cubicBezTo>
                    <a:cubicBezTo>
                      <a:pt x="3" y="6"/>
                      <a:pt x="4" y="5"/>
                      <a:pt x="5" y="4"/>
                    </a:cubicBezTo>
                    <a:cubicBezTo>
                      <a:pt x="6" y="4"/>
                      <a:pt x="7" y="4"/>
                      <a:pt x="8" y="5"/>
                    </a:cubicBezTo>
                    <a:cubicBezTo>
                      <a:pt x="8" y="6"/>
                      <a:pt x="8" y="7"/>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00"/>
              <p:cNvSpPr>
                <a:spLocks noEditPoints="1"/>
              </p:cNvSpPr>
              <p:nvPr/>
            </p:nvSpPr>
            <p:spPr bwMode="auto">
              <a:xfrm>
                <a:off x="3622" y="1729"/>
                <a:ext cx="31" cy="31"/>
              </a:xfrm>
              <a:custGeom>
                <a:avLst/>
                <a:gdLst>
                  <a:gd name="T0" fmla="*/ 13 w 13"/>
                  <a:gd name="T1" fmla="*/ 7 h 13"/>
                  <a:gd name="T2" fmla="*/ 12 w 13"/>
                  <a:gd name="T3" fmla="*/ 7 h 13"/>
                  <a:gd name="T4" fmla="*/ 12 w 13"/>
                  <a:gd name="T5" fmla="*/ 6 h 13"/>
                  <a:gd name="T6" fmla="*/ 13 w 13"/>
                  <a:gd name="T7" fmla="*/ 5 h 13"/>
                  <a:gd name="T8" fmla="*/ 13 w 13"/>
                  <a:gd name="T9" fmla="*/ 4 h 13"/>
                  <a:gd name="T10" fmla="*/ 13 w 13"/>
                  <a:gd name="T11" fmla="*/ 3 h 13"/>
                  <a:gd name="T12" fmla="*/ 11 w 13"/>
                  <a:gd name="T13" fmla="*/ 3 h 13"/>
                  <a:gd name="T14" fmla="*/ 10 w 13"/>
                  <a:gd name="T15" fmla="*/ 3 h 13"/>
                  <a:gd name="T16" fmla="*/ 10 w 13"/>
                  <a:gd name="T17" fmla="*/ 2 h 13"/>
                  <a:gd name="T18" fmla="*/ 10 w 13"/>
                  <a:gd name="T19" fmla="*/ 1 h 13"/>
                  <a:gd name="T20" fmla="*/ 10 w 13"/>
                  <a:gd name="T21" fmla="*/ 0 h 13"/>
                  <a:gd name="T22" fmla="*/ 9 w 13"/>
                  <a:gd name="T23" fmla="*/ 0 h 13"/>
                  <a:gd name="T24" fmla="*/ 7 w 13"/>
                  <a:gd name="T25" fmla="*/ 0 h 13"/>
                  <a:gd name="T26" fmla="*/ 7 w 13"/>
                  <a:gd name="T27" fmla="*/ 1 h 13"/>
                  <a:gd name="T28" fmla="*/ 6 w 13"/>
                  <a:gd name="T29" fmla="*/ 1 h 13"/>
                  <a:gd name="T30" fmla="*/ 6 w 13"/>
                  <a:gd name="T31" fmla="*/ 0 h 13"/>
                  <a:gd name="T32" fmla="*/ 5 w 13"/>
                  <a:gd name="T33" fmla="*/ 0 h 13"/>
                  <a:gd name="T34" fmla="*/ 4 w 13"/>
                  <a:gd name="T35" fmla="*/ 0 h 13"/>
                  <a:gd name="T36" fmla="*/ 3 w 13"/>
                  <a:gd name="T37" fmla="*/ 1 h 13"/>
                  <a:gd name="T38" fmla="*/ 3 w 13"/>
                  <a:gd name="T39" fmla="*/ 2 h 13"/>
                  <a:gd name="T40" fmla="*/ 3 w 13"/>
                  <a:gd name="T41" fmla="*/ 3 h 13"/>
                  <a:gd name="T42" fmla="*/ 2 w 13"/>
                  <a:gd name="T43" fmla="*/ 3 h 13"/>
                  <a:gd name="T44" fmla="*/ 1 w 13"/>
                  <a:gd name="T45" fmla="*/ 3 h 13"/>
                  <a:gd name="T46" fmla="*/ 0 w 13"/>
                  <a:gd name="T47" fmla="*/ 4 h 13"/>
                  <a:gd name="T48" fmla="*/ 1 w 13"/>
                  <a:gd name="T49" fmla="*/ 5 h 13"/>
                  <a:gd name="T50" fmla="*/ 2 w 13"/>
                  <a:gd name="T51" fmla="*/ 6 h 13"/>
                  <a:gd name="T52" fmla="*/ 2 w 13"/>
                  <a:gd name="T53" fmla="*/ 7 h 13"/>
                  <a:gd name="T54" fmla="*/ 1 w 13"/>
                  <a:gd name="T55" fmla="*/ 7 h 13"/>
                  <a:gd name="T56" fmla="*/ 0 w 13"/>
                  <a:gd name="T57" fmla="*/ 8 h 13"/>
                  <a:gd name="T58" fmla="*/ 1 w 13"/>
                  <a:gd name="T59" fmla="*/ 9 h 13"/>
                  <a:gd name="T60" fmla="*/ 2 w 13"/>
                  <a:gd name="T61" fmla="*/ 10 h 13"/>
                  <a:gd name="T62" fmla="*/ 3 w 13"/>
                  <a:gd name="T63" fmla="*/ 9 h 13"/>
                  <a:gd name="T64" fmla="*/ 4 w 13"/>
                  <a:gd name="T65" fmla="*/ 10 h 13"/>
                  <a:gd name="T66" fmla="*/ 3 w 13"/>
                  <a:gd name="T67" fmla="*/ 11 h 13"/>
                  <a:gd name="T68" fmla="*/ 4 w 13"/>
                  <a:gd name="T69" fmla="*/ 12 h 13"/>
                  <a:gd name="T70" fmla="*/ 5 w 13"/>
                  <a:gd name="T71" fmla="*/ 13 h 13"/>
                  <a:gd name="T72" fmla="*/ 6 w 13"/>
                  <a:gd name="T73" fmla="*/ 12 h 13"/>
                  <a:gd name="T74" fmla="*/ 6 w 13"/>
                  <a:gd name="T75" fmla="*/ 11 h 13"/>
                  <a:gd name="T76" fmla="*/ 7 w 13"/>
                  <a:gd name="T77" fmla="*/ 11 h 13"/>
                  <a:gd name="T78" fmla="*/ 8 w 13"/>
                  <a:gd name="T79" fmla="*/ 12 h 13"/>
                  <a:gd name="T80" fmla="*/ 9 w 13"/>
                  <a:gd name="T81" fmla="*/ 12 h 13"/>
                  <a:gd name="T82" fmla="*/ 10 w 13"/>
                  <a:gd name="T83" fmla="*/ 12 h 13"/>
                  <a:gd name="T84" fmla="*/ 10 w 13"/>
                  <a:gd name="T85" fmla="*/ 11 h 13"/>
                  <a:gd name="T86" fmla="*/ 10 w 13"/>
                  <a:gd name="T87" fmla="*/ 10 h 13"/>
                  <a:gd name="T88" fmla="*/ 11 w 13"/>
                  <a:gd name="T89" fmla="*/ 9 h 13"/>
                  <a:gd name="T90" fmla="*/ 12 w 13"/>
                  <a:gd name="T91" fmla="*/ 10 h 13"/>
                  <a:gd name="T92" fmla="*/ 13 w 13"/>
                  <a:gd name="T93" fmla="*/ 9 h 13"/>
                  <a:gd name="T94" fmla="*/ 13 w 13"/>
                  <a:gd name="T95" fmla="*/ 8 h 13"/>
                  <a:gd name="T96" fmla="*/ 13 w 13"/>
                  <a:gd name="T97" fmla="*/ 7 h 13"/>
                  <a:gd name="T98" fmla="*/ 8 w 13"/>
                  <a:gd name="T99" fmla="*/ 9 h 13"/>
                  <a:gd name="T100" fmla="*/ 4 w 13"/>
                  <a:gd name="T101" fmla="*/ 7 h 13"/>
                  <a:gd name="T102" fmla="*/ 6 w 13"/>
                  <a:gd name="T103" fmla="*/ 4 h 13"/>
                  <a:gd name="T104" fmla="*/ 9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3" y="7"/>
                    </a:moveTo>
                    <a:cubicBezTo>
                      <a:pt x="12" y="7"/>
                      <a:pt x="12" y="7"/>
                      <a:pt x="12" y="7"/>
                    </a:cubicBezTo>
                    <a:cubicBezTo>
                      <a:pt x="12" y="6"/>
                      <a:pt x="12" y="6"/>
                      <a:pt x="12" y="6"/>
                    </a:cubicBezTo>
                    <a:cubicBezTo>
                      <a:pt x="13" y="5"/>
                      <a:pt x="13" y="5"/>
                      <a:pt x="13" y="5"/>
                    </a:cubicBezTo>
                    <a:cubicBezTo>
                      <a:pt x="13" y="5"/>
                      <a:pt x="13" y="4"/>
                      <a:pt x="13" y="4"/>
                    </a:cubicBezTo>
                    <a:cubicBezTo>
                      <a:pt x="13" y="3"/>
                      <a:pt x="13" y="3"/>
                      <a:pt x="13" y="3"/>
                    </a:cubicBezTo>
                    <a:cubicBezTo>
                      <a:pt x="12" y="3"/>
                      <a:pt x="12" y="2"/>
                      <a:pt x="11" y="3"/>
                    </a:cubicBezTo>
                    <a:cubicBezTo>
                      <a:pt x="10" y="3"/>
                      <a:pt x="10" y="3"/>
                      <a:pt x="10" y="3"/>
                    </a:cubicBezTo>
                    <a:cubicBezTo>
                      <a:pt x="10" y="3"/>
                      <a:pt x="10" y="2"/>
                      <a:pt x="10" y="2"/>
                    </a:cubicBezTo>
                    <a:cubicBezTo>
                      <a:pt x="10" y="1"/>
                      <a:pt x="10" y="1"/>
                      <a:pt x="10" y="1"/>
                    </a:cubicBezTo>
                    <a:cubicBezTo>
                      <a:pt x="10" y="1"/>
                      <a:pt x="10" y="0"/>
                      <a:pt x="10" y="0"/>
                    </a:cubicBezTo>
                    <a:cubicBezTo>
                      <a:pt x="9" y="0"/>
                      <a:pt x="9" y="0"/>
                      <a:pt x="9" y="0"/>
                    </a:cubicBezTo>
                    <a:cubicBezTo>
                      <a:pt x="8" y="0"/>
                      <a:pt x="8" y="0"/>
                      <a:pt x="7" y="0"/>
                    </a:cubicBezTo>
                    <a:cubicBezTo>
                      <a:pt x="7" y="1"/>
                      <a:pt x="7" y="1"/>
                      <a:pt x="7" y="1"/>
                    </a:cubicBezTo>
                    <a:cubicBezTo>
                      <a:pt x="7" y="1"/>
                      <a:pt x="6" y="1"/>
                      <a:pt x="6" y="1"/>
                    </a:cubicBezTo>
                    <a:cubicBezTo>
                      <a:pt x="6" y="0"/>
                      <a:pt x="6" y="0"/>
                      <a:pt x="6" y="0"/>
                    </a:cubicBezTo>
                    <a:cubicBezTo>
                      <a:pt x="6" y="0"/>
                      <a:pt x="5" y="0"/>
                      <a:pt x="5" y="0"/>
                    </a:cubicBezTo>
                    <a:cubicBezTo>
                      <a:pt x="4" y="0"/>
                      <a:pt x="4" y="0"/>
                      <a:pt x="4" y="0"/>
                    </a:cubicBezTo>
                    <a:cubicBezTo>
                      <a:pt x="3" y="0"/>
                      <a:pt x="3" y="1"/>
                      <a:pt x="3" y="1"/>
                    </a:cubicBezTo>
                    <a:cubicBezTo>
                      <a:pt x="3" y="2"/>
                      <a:pt x="3" y="2"/>
                      <a:pt x="3" y="2"/>
                    </a:cubicBezTo>
                    <a:cubicBezTo>
                      <a:pt x="3" y="2"/>
                      <a:pt x="3" y="3"/>
                      <a:pt x="3" y="3"/>
                    </a:cubicBezTo>
                    <a:cubicBezTo>
                      <a:pt x="2" y="3"/>
                      <a:pt x="2" y="3"/>
                      <a:pt x="2" y="3"/>
                    </a:cubicBezTo>
                    <a:cubicBezTo>
                      <a:pt x="1" y="2"/>
                      <a:pt x="1" y="3"/>
                      <a:pt x="1" y="3"/>
                    </a:cubicBezTo>
                    <a:cubicBezTo>
                      <a:pt x="0" y="4"/>
                      <a:pt x="0" y="4"/>
                      <a:pt x="0" y="4"/>
                    </a:cubicBezTo>
                    <a:cubicBezTo>
                      <a:pt x="0" y="5"/>
                      <a:pt x="0" y="5"/>
                      <a:pt x="1" y="5"/>
                    </a:cubicBezTo>
                    <a:cubicBezTo>
                      <a:pt x="2" y="6"/>
                      <a:pt x="2" y="6"/>
                      <a:pt x="2" y="6"/>
                    </a:cubicBezTo>
                    <a:cubicBezTo>
                      <a:pt x="2" y="6"/>
                      <a:pt x="2" y="6"/>
                      <a:pt x="2" y="7"/>
                    </a:cubicBezTo>
                    <a:cubicBezTo>
                      <a:pt x="1" y="7"/>
                      <a:pt x="1" y="7"/>
                      <a:pt x="1" y="7"/>
                    </a:cubicBezTo>
                    <a:cubicBezTo>
                      <a:pt x="0" y="7"/>
                      <a:pt x="0" y="8"/>
                      <a:pt x="0" y="8"/>
                    </a:cubicBezTo>
                    <a:cubicBezTo>
                      <a:pt x="1" y="9"/>
                      <a:pt x="1" y="9"/>
                      <a:pt x="1" y="9"/>
                    </a:cubicBezTo>
                    <a:cubicBezTo>
                      <a:pt x="1" y="10"/>
                      <a:pt x="2" y="10"/>
                      <a:pt x="2" y="10"/>
                    </a:cubicBezTo>
                    <a:cubicBezTo>
                      <a:pt x="3" y="9"/>
                      <a:pt x="3" y="9"/>
                      <a:pt x="3" y="9"/>
                    </a:cubicBezTo>
                    <a:cubicBezTo>
                      <a:pt x="3" y="10"/>
                      <a:pt x="3" y="10"/>
                      <a:pt x="4" y="10"/>
                    </a:cubicBezTo>
                    <a:cubicBezTo>
                      <a:pt x="3" y="11"/>
                      <a:pt x="3" y="11"/>
                      <a:pt x="3" y="11"/>
                    </a:cubicBezTo>
                    <a:cubicBezTo>
                      <a:pt x="3" y="11"/>
                      <a:pt x="3" y="12"/>
                      <a:pt x="4" y="12"/>
                    </a:cubicBezTo>
                    <a:cubicBezTo>
                      <a:pt x="5" y="13"/>
                      <a:pt x="5" y="13"/>
                      <a:pt x="5" y="13"/>
                    </a:cubicBezTo>
                    <a:cubicBezTo>
                      <a:pt x="5" y="13"/>
                      <a:pt x="6" y="13"/>
                      <a:pt x="6" y="12"/>
                    </a:cubicBezTo>
                    <a:cubicBezTo>
                      <a:pt x="6" y="11"/>
                      <a:pt x="6" y="11"/>
                      <a:pt x="6" y="11"/>
                    </a:cubicBezTo>
                    <a:cubicBezTo>
                      <a:pt x="7" y="11"/>
                      <a:pt x="7" y="11"/>
                      <a:pt x="7" y="11"/>
                    </a:cubicBezTo>
                    <a:cubicBezTo>
                      <a:pt x="8" y="12"/>
                      <a:pt x="8" y="12"/>
                      <a:pt x="8" y="12"/>
                    </a:cubicBezTo>
                    <a:cubicBezTo>
                      <a:pt x="8" y="12"/>
                      <a:pt x="8" y="13"/>
                      <a:pt x="9" y="12"/>
                    </a:cubicBezTo>
                    <a:cubicBezTo>
                      <a:pt x="10" y="12"/>
                      <a:pt x="10" y="12"/>
                      <a:pt x="10" y="12"/>
                    </a:cubicBezTo>
                    <a:cubicBezTo>
                      <a:pt x="10" y="12"/>
                      <a:pt x="11" y="11"/>
                      <a:pt x="10" y="11"/>
                    </a:cubicBezTo>
                    <a:cubicBezTo>
                      <a:pt x="10" y="10"/>
                      <a:pt x="10" y="10"/>
                      <a:pt x="10" y="10"/>
                    </a:cubicBezTo>
                    <a:cubicBezTo>
                      <a:pt x="10" y="10"/>
                      <a:pt x="10" y="10"/>
                      <a:pt x="11" y="9"/>
                    </a:cubicBezTo>
                    <a:cubicBezTo>
                      <a:pt x="12" y="10"/>
                      <a:pt x="12" y="10"/>
                      <a:pt x="12" y="10"/>
                    </a:cubicBezTo>
                    <a:cubicBezTo>
                      <a:pt x="12" y="10"/>
                      <a:pt x="13" y="10"/>
                      <a:pt x="13" y="9"/>
                    </a:cubicBezTo>
                    <a:cubicBezTo>
                      <a:pt x="13" y="8"/>
                      <a:pt x="13" y="8"/>
                      <a:pt x="13" y="8"/>
                    </a:cubicBezTo>
                    <a:cubicBezTo>
                      <a:pt x="13" y="8"/>
                      <a:pt x="13" y="7"/>
                      <a:pt x="13" y="7"/>
                    </a:cubicBezTo>
                    <a:close/>
                    <a:moveTo>
                      <a:pt x="8" y="9"/>
                    </a:moveTo>
                    <a:cubicBezTo>
                      <a:pt x="6" y="9"/>
                      <a:pt x="5" y="8"/>
                      <a:pt x="4" y="7"/>
                    </a:cubicBezTo>
                    <a:cubicBezTo>
                      <a:pt x="4" y="6"/>
                      <a:pt x="4" y="4"/>
                      <a:pt x="6" y="4"/>
                    </a:cubicBezTo>
                    <a:cubicBezTo>
                      <a:pt x="7" y="3"/>
                      <a:pt x="8" y="4"/>
                      <a:pt x="9" y="5"/>
                    </a:cubicBezTo>
                    <a:cubicBezTo>
                      <a:pt x="10" y="6"/>
                      <a:pt x="9" y="8"/>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01"/>
              <p:cNvSpPr>
                <a:spLocks noEditPoints="1"/>
              </p:cNvSpPr>
              <p:nvPr/>
            </p:nvSpPr>
            <p:spPr bwMode="auto">
              <a:xfrm>
                <a:off x="3677" y="1618"/>
                <a:ext cx="26" cy="26"/>
              </a:xfrm>
              <a:custGeom>
                <a:avLst/>
                <a:gdLst>
                  <a:gd name="T0" fmla="*/ 11 w 11"/>
                  <a:gd name="T1" fmla="*/ 6 h 11"/>
                  <a:gd name="T2" fmla="*/ 10 w 11"/>
                  <a:gd name="T3" fmla="*/ 6 h 11"/>
                  <a:gd name="T4" fmla="*/ 10 w 11"/>
                  <a:gd name="T5" fmla="*/ 5 h 11"/>
                  <a:gd name="T6" fmla="*/ 11 w 11"/>
                  <a:gd name="T7" fmla="*/ 4 h 11"/>
                  <a:gd name="T8" fmla="*/ 11 w 11"/>
                  <a:gd name="T9" fmla="*/ 3 h 11"/>
                  <a:gd name="T10" fmla="*/ 11 w 11"/>
                  <a:gd name="T11" fmla="*/ 3 h 11"/>
                  <a:gd name="T12" fmla="*/ 10 w 11"/>
                  <a:gd name="T13" fmla="*/ 2 h 11"/>
                  <a:gd name="T14" fmla="*/ 9 w 11"/>
                  <a:gd name="T15" fmla="*/ 2 h 11"/>
                  <a:gd name="T16" fmla="*/ 8 w 11"/>
                  <a:gd name="T17" fmla="*/ 2 h 11"/>
                  <a:gd name="T18" fmla="*/ 9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2 w 11"/>
                  <a:gd name="T41" fmla="*/ 3 h 11"/>
                  <a:gd name="T42" fmla="*/ 2 w 11"/>
                  <a:gd name="T43" fmla="*/ 2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6 h 11"/>
                  <a:gd name="T56" fmla="*/ 0 w 11"/>
                  <a:gd name="T57" fmla="*/ 7 h 11"/>
                  <a:gd name="T58" fmla="*/ 1 w 11"/>
                  <a:gd name="T59" fmla="*/ 8 h 11"/>
                  <a:gd name="T60" fmla="*/ 2 w 11"/>
                  <a:gd name="T61" fmla="*/ 8 h 11"/>
                  <a:gd name="T62" fmla="*/ 2 w 11"/>
                  <a:gd name="T63" fmla="*/ 8 h 11"/>
                  <a:gd name="T64" fmla="*/ 3 w 11"/>
                  <a:gd name="T65" fmla="*/ 9 h 11"/>
                  <a:gd name="T66" fmla="*/ 3 w 11"/>
                  <a:gd name="T67" fmla="*/ 9 h 11"/>
                  <a:gd name="T68" fmla="*/ 3 w 11"/>
                  <a:gd name="T69" fmla="*/ 10 h 11"/>
                  <a:gd name="T70" fmla="*/ 4 w 11"/>
                  <a:gd name="T71" fmla="*/ 11 h 11"/>
                  <a:gd name="T72" fmla="*/ 5 w 11"/>
                  <a:gd name="T73" fmla="*/ 10 h 11"/>
                  <a:gd name="T74" fmla="*/ 5 w 11"/>
                  <a:gd name="T75" fmla="*/ 9 h 11"/>
                  <a:gd name="T76" fmla="*/ 6 w 11"/>
                  <a:gd name="T77" fmla="*/ 9 h 11"/>
                  <a:gd name="T78" fmla="*/ 6 w 11"/>
                  <a:gd name="T79" fmla="*/ 10 h 11"/>
                  <a:gd name="T80" fmla="*/ 7 w 11"/>
                  <a:gd name="T81" fmla="*/ 11 h 11"/>
                  <a:gd name="T82" fmla="*/ 8 w 11"/>
                  <a:gd name="T83" fmla="*/ 10 h 11"/>
                  <a:gd name="T84" fmla="*/ 9 w 11"/>
                  <a:gd name="T85" fmla="*/ 9 h 11"/>
                  <a:gd name="T86" fmla="*/ 8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6 w 11"/>
                  <a:gd name="T99" fmla="*/ 7 h 11"/>
                  <a:gd name="T100" fmla="*/ 4 w 11"/>
                  <a:gd name="T101" fmla="*/ 6 h 11"/>
                  <a:gd name="T102" fmla="*/ 5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5"/>
                      <a:pt x="10" y="5"/>
                      <a:pt x="10" y="5"/>
                    </a:cubicBezTo>
                    <a:cubicBezTo>
                      <a:pt x="11" y="4"/>
                      <a:pt x="11" y="4"/>
                      <a:pt x="11" y="4"/>
                    </a:cubicBezTo>
                    <a:cubicBezTo>
                      <a:pt x="11" y="4"/>
                      <a:pt x="11" y="4"/>
                      <a:pt x="11" y="3"/>
                    </a:cubicBezTo>
                    <a:cubicBezTo>
                      <a:pt x="11" y="3"/>
                      <a:pt x="11" y="3"/>
                      <a:pt x="11" y="3"/>
                    </a:cubicBezTo>
                    <a:cubicBezTo>
                      <a:pt x="10" y="2"/>
                      <a:pt x="10" y="2"/>
                      <a:pt x="10" y="2"/>
                    </a:cubicBezTo>
                    <a:cubicBezTo>
                      <a:pt x="9" y="2"/>
                      <a:pt x="9" y="2"/>
                      <a:pt x="9" y="2"/>
                    </a:cubicBezTo>
                    <a:cubicBezTo>
                      <a:pt x="9" y="2"/>
                      <a:pt x="8" y="2"/>
                      <a:pt x="8" y="2"/>
                    </a:cubicBezTo>
                    <a:cubicBezTo>
                      <a:pt x="9" y="1"/>
                      <a:pt x="9" y="1"/>
                      <a:pt x="9" y="1"/>
                    </a:cubicBezTo>
                    <a:cubicBezTo>
                      <a:pt x="9" y="1"/>
                      <a:pt x="8" y="0"/>
                      <a:pt x="8" y="0"/>
                    </a:cubicBezTo>
                    <a:cubicBezTo>
                      <a:pt x="7" y="0"/>
                      <a:pt x="7" y="0"/>
                      <a:pt x="7" y="0"/>
                    </a:cubicBezTo>
                    <a:cubicBezTo>
                      <a:pt x="7" y="0"/>
                      <a:pt x="6" y="0"/>
                      <a:pt x="6" y="0"/>
                    </a:cubicBezTo>
                    <a:cubicBezTo>
                      <a:pt x="6" y="1"/>
                      <a:pt x="6" y="1"/>
                      <a:pt x="6" y="1"/>
                    </a:cubicBezTo>
                    <a:cubicBezTo>
                      <a:pt x="6" y="1"/>
                      <a:pt x="5" y="1"/>
                      <a:pt x="5" y="1"/>
                    </a:cubicBezTo>
                    <a:cubicBezTo>
                      <a:pt x="5" y="0"/>
                      <a:pt x="5" y="0"/>
                      <a:pt x="5" y="0"/>
                    </a:cubicBezTo>
                    <a:cubicBezTo>
                      <a:pt x="5" y="0"/>
                      <a:pt x="4" y="0"/>
                      <a:pt x="4" y="0"/>
                    </a:cubicBezTo>
                    <a:cubicBezTo>
                      <a:pt x="3" y="0"/>
                      <a:pt x="3" y="0"/>
                      <a:pt x="3" y="0"/>
                    </a:cubicBezTo>
                    <a:cubicBezTo>
                      <a:pt x="3" y="0"/>
                      <a:pt x="2" y="1"/>
                      <a:pt x="3" y="1"/>
                    </a:cubicBezTo>
                    <a:cubicBezTo>
                      <a:pt x="3" y="2"/>
                      <a:pt x="3" y="2"/>
                      <a:pt x="3" y="2"/>
                    </a:cubicBezTo>
                    <a:cubicBezTo>
                      <a:pt x="3" y="2"/>
                      <a:pt x="2" y="2"/>
                      <a:pt x="2" y="3"/>
                    </a:cubicBezTo>
                    <a:cubicBezTo>
                      <a:pt x="2" y="2"/>
                      <a:pt x="2" y="2"/>
                      <a:pt x="2" y="2"/>
                    </a:cubicBezTo>
                    <a:cubicBezTo>
                      <a:pt x="1" y="2"/>
                      <a:pt x="1" y="2"/>
                      <a:pt x="1" y="3"/>
                    </a:cubicBezTo>
                    <a:cubicBezTo>
                      <a:pt x="0" y="4"/>
                      <a:pt x="0" y="4"/>
                      <a:pt x="0" y="4"/>
                    </a:cubicBezTo>
                    <a:cubicBezTo>
                      <a:pt x="0" y="4"/>
                      <a:pt x="0" y="4"/>
                      <a:pt x="1" y="5"/>
                    </a:cubicBezTo>
                    <a:cubicBezTo>
                      <a:pt x="1" y="5"/>
                      <a:pt x="1" y="5"/>
                      <a:pt x="1" y="5"/>
                    </a:cubicBezTo>
                    <a:cubicBezTo>
                      <a:pt x="1" y="5"/>
                      <a:pt x="1" y="5"/>
                      <a:pt x="1" y="6"/>
                    </a:cubicBezTo>
                    <a:cubicBezTo>
                      <a:pt x="1" y="6"/>
                      <a:pt x="1" y="6"/>
                      <a:pt x="1" y="6"/>
                    </a:cubicBezTo>
                    <a:cubicBezTo>
                      <a:pt x="0" y="6"/>
                      <a:pt x="0" y="7"/>
                      <a:pt x="0" y="7"/>
                    </a:cubicBezTo>
                    <a:cubicBezTo>
                      <a:pt x="1" y="8"/>
                      <a:pt x="1" y="8"/>
                      <a:pt x="1" y="8"/>
                    </a:cubicBezTo>
                    <a:cubicBezTo>
                      <a:pt x="1" y="8"/>
                      <a:pt x="1" y="8"/>
                      <a:pt x="2" y="8"/>
                    </a:cubicBezTo>
                    <a:cubicBezTo>
                      <a:pt x="2" y="8"/>
                      <a:pt x="2" y="8"/>
                      <a:pt x="2" y="8"/>
                    </a:cubicBezTo>
                    <a:cubicBezTo>
                      <a:pt x="3" y="8"/>
                      <a:pt x="3" y="8"/>
                      <a:pt x="3" y="9"/>
                    </a:cubicBezTo>
                    <a:cubicBezTo>
                      <a:pt x="3" y="9"/>
                      <a:pt x="3" y="9"/>
                      <a:pt x="3" y="9"/>
                    </a:cubicBezTo>
                    <a:cubicBezTo>
                      <a:pt x="3" y="10"/>
                      <a:pt x="3" y="10"/>
                      <a:pt x="3" y="10"/>
                    </a:cubicBezTo>
                    <a:cubicBezTo>
                      <a:pt x="4" y="11"/>
                      <a:pt x="4" y="11"/>
                      <a:pt x="4" y="11"/>
                    </a:cubicBezTo>
                    <a:cubicBezTo>
                      <a:pt x="4" y="11"/>
                      <a:pt x="5" y="11"/>
                      <a:pt x="5" y="10"/>
                    </a:cubicBezTo>
                    <a:cubicBezTo>
                      <a:pt x="5" y="9"/>
                      <a:pt x="5" y="9"/>
                      <a:pt x="5" y="9"/>
                    </a:cubicBezTo>
                    <a:cubicBezTo>
                      <a:pt x="6" y="10"/>
                      <a:pt x="6" y="10"/>
                      <a:pt x="6" y="9"/>
                    </a:cubicBezTo>
                    <a:cubicBezTo>
                      <a:pt x="6" y="10"/>
                      <a:pt x="6" y="10"/>
                      <a:pt x="6" y="10"/>
                    </a:cubicBezTo>
                    <a:cubicBezTo>
                      <a:pt x="7" y="11"/>
                      <a:pt x="7" y="11"/>
                      <a:pt x="7" y="11"/>
                    </a:cubicBezTo>
                    <a:cubicBezTo>
                      <a:pt x="8" y="10"/>
                      <a:pt x="8" y="10"/>
                      <a:pt x="8" y="10"/>
                    </a:cubicBezTo>
                    <a:cubicBezTo>
                      <a:pt x="9" y="10"/>
                      <a:pt x="9" y="10"/>
                      <a:pt x="9" y="9"/>
                    </a:cubicBezTo>
                    <a:cubicBezTo>
                      <a:pt x="8" y="8"/>
                      <a:pt x="8" y="8"/>
                      <a:pt x="8"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6" y="7"/>
                    </a:moveTo>
                    <a:cubicBezTo>
                      <a:pt x="5" y="8"/>
                      <a:pt x="4" y="7"/>
                      <a:pt x="4" y="6"/>
                    </a:cubicBezTo>
                    <a:cubicBezTo>
                      <a:pt x="3" y="5"/>
                      <a:pt x="4" y="4"/>
                      <a:pt x="5" y="3"/>
                    </a:cubicBezTo>
                    <a:cubicBezTo>
                      <a:pt x="6"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02"/>
              <p:cNvSpPr>
                <a:spLocks noEditPoints="1"/>
              </p:cNvSpPr>
              <p:nvPr/>
            </p:nvSpPr>
            <p:spPr bwMode="auto">
              <a:xfrm>
                <a:off x="3660" y="2140"/>
                <a:ext cx="24" cy="40"/>
              </a:xfrm>
              <a:custGeom>
                <a:avLst/>
                <a:gdLst>
                  <a:gd name="T0" fmla="*/ 5 w 10"/>
                  <a:gd name="T1" fmla="*/ 17 h 17"/>
                  <a:gd name="T2" fmla="*/ 10 w 10"/>
                  <a:gd name="T3" fmla="*/ 12 h 17"/>
                  <a:gd name="T4" fmla="*/ 5 w 10"/>
                  <a:gd name="T5" fmla="*/ 0 h 17"/>
                  <a:gd name="T6" fmla="*/ 0 w 10"/>
                  <a:gd name="T7" fmla="*/ 12 h 17"/>
                  <a:gd name="T8" fmla="*/ 5 w 10"/>
                  <a:gd name="T9" fmla="*/ 17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7"/>
                    </a:moveTo>
                    <a:cubicBezTo>
                      <a:pt x="8" y="17"/>
                      <a:pt x="10" y="14"/>
                      <a:pt x="10" y="12"/>
                    </a:cubicBezTo>
                    <a:cubicBezTo>
                      <a:pt x="10" y="7"/>
                      <a:pt x="5" y="0"/>
                      <a:pt x="5" y="0"/>
                    </a:cubicBezTo>
                    <a:cubicBezTo>
                      <a:pt x="5" y="0"/>
                      <a:pt x="0" y="7"/>
                      <a:pt x="0" y="12"/>
                    </a:cubicBezTo>
                    <a:cubicBezTo>
                      <a:pt x="0" y="15"/>
                      <a:pt x="3" y="17"/>
                      <a:pt x="5" y="17"/>
                    </a:cubicBezTo>
                    <a:close/>
                    <a:moveTo>
                      <a:pt x="8" y="11"/>
                    </a:moveTo>
                    <a:cubicBezTo>
                      <a:pt x="8" y="11"/>
                      <a:pt x="9" y="15"/>
                      <a:pt x="5" y="15"/>
                    </a:cubicBezTo>
                    <a:lnTo>
                      <a:pt x="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03"/>
              <p:cNvSpPr>
                <a:spLocks noEditPoints="1"/>
              </p:cNvSpPr>
              <p:nvPr/>
            </p:nvSpPr>
            <p:spPr bwMode="auto">
              <a:xfrm>
                <a:off x="4112" y="2028"/>
                <a:ext cx="24" cy="41"/>
              </a:xfrm>
              <a:custGeom>
                <a:avLst/>
                <a:gdLst>
                  <a:gd name="T0" fmla="*/ 5 w 10"/>
                  <a:gd name="T1" fmla="*/ 16 h 17"/>
                  <a:gd name="T2" fmla="*/ 10 w 10"/>
                  <a:gd name="T3" fmla="*/ 12 h 17"/>
                  <a:gd name="T4" fmla="*/ 5 w 10"/>
                  <a:gd name="T5" fmla="*/ 0 h 17"/>
                  <a:gd name="T6" fmla="*/ 0 w 10"/>
                  <a:gd name="T7" fmla="*/ 12 h 17"/>
                  <a:gd name="T8" fmla="*/ 5 w 10"/>
                  <a:gd name="T9" fmla="*/ 16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6"/>
                    </a:moveTo>
                    <a:cubicBezTo>
                      <a:pt x="8" y="16"/>
                      <a:pt x="10" y="14"/>
                      <a:pt x="10" y="12"/>
                    </a:cubicBezTo>
                    <a:cubicBezTo>
                      <a:pt x="10" y="7"/>
                      <a:pt x="5" y="0"/>
                      <a:pt x="5" y="0"/>
                    </a:cubicBezTo>
                    <a:cubicBezTo>
                      <a:pt x="5" y="0"/>
                      <a:pt x="0" y="7"/>
                      <a:pt x="0" y="12"/>
                    </a:cubicBezTo>
                    <a:cubicBezTo>
                      <a:pt x="0" y="14"/>
                      <a:pt x="2" y="17"/>
                      <a:pt x="5" y="16"/>
                    </a:cubicBezTo>
                    <a:close/>
                    <a:moveTo>
                      <a:pt x="8" y="11"/>
                    </a:moveTo>
                    <a:cubicBezTo>
                      <a:pt x="8" y="11"/>
                      <a:pt x="8" y="15"/>
                      <a:pt x="5" y="15"/>
                    </a:cubicBezTo>
                    <a:lnTo>
                      <a:pt x="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04"/>
              <p:cNvSpPr>
                <a:spLocks noEditPoints="1"/>
              </p:cNvSpPr>
              <p:nvPr/>
            </p:nvSpPr>
            <p:spPr bwMode="auto">
              <a:xfrm>
                <a:off x="3975" y="2230"/>
                <a:ext cx="33" cy="55"/>
              </a:xfrm>
              <a:custGeom>
                <a:avLst/>
                <a:gdLst>
                  <a:gd name="T0" fmla="*/ 7 w 14"/>
                  <a:gd name="T1" fmla="*/ 23 h 23"/>
                  <a:gd name="T2" fmla="*/ 14 w 14"/>
                  <a:gd name="T3" fmla="*/ 16 h 23"/>
                  <a:gd name="T4" fmla="*/ 7 w 14"/>
                  <a:gd name="T5" fmla="*/ 0 h 23"/>
                  <a:gd name="T6" fmla="*/ 0 w 14"/>
                  <a:gd name="T7" fmla="*/ 17 h 23"/>
                  <a:gd name="T8" fmla="*/ 7 w 14"/>
                  <a:gd name="T9" fmla="*/ 23 h 23"/>
                  <a:gd name="T10" fmla="*/ 11 w 14"/>
                  <a:gd name="T11" fmla="*/ 15 h 23"/>
                  <a:gd name="T12" fmla="*/ 7 w 14"/>
                  <a:gd name="T13" fmla="*/ 21 h 23"/>
                  <a:gd name="T14" fmla="*/ 11 w 14"/>
                  <a:gd name="T15" fmla="*/ 15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3">
                    <a:moveTo>
                      <a:pt x="7" y="23"/>
                    </a:moveTo>
                    <a:cubicBezTo>
                      <a:pt x="11" y="23"/>
                      <a:pt x="14" y="20"/>
                      <a:pt x="14" y="16"/>
                    </a:cubicBezTo>
                    <a:cubicBezTo>
                      <a:pt x="14" y="9"/>
                      <a:pt x="7" y="0"/>
                      <a:pt x="7" y="0"/>
                    </a:cubicBezTo>
                    <a:cubicBezTo>
                      <a:pt x="7" y="0"/>
                      <a:pt x="0" y="10"/>
                      <a:pt x="0" y="17"/>
                    </a:cubicBezTo>
                    <a:cubicBezTo>
                      <a:pt x="1" y="20"/>
                      <a:pt x="4" y="23"/>
                      <a:pt x="7" y="23"/>
                    </a:cubicBezTo>
                    <a:close/>
                    <a:moveTo>
                      <a:pt x="11" y="15"/>
                    </a:moveTo>
                    <a:cubicBezTo>
                      <a:pt x="11" y="15"/>
                      <a:pt x="12" y="20"/>
                      <a:pt x="7" y="21"/>
                    </a:cubicBezTo>
                    <a:lnTo>
                      <a:pt x="1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Freeform 206"/>
            <p:cNvSpPr>
              <a:spLocks noEditPoints="1"/>
            </p:cNvSpPr>
            <p:nvPr/>
          </p:nvSpPr>
          <p:spPr bwMode="auto">
            <a:xfrm>
              <a:off x="4046" y="1940"/>
              <a:ext cx="21" cy="29"/>
            </a:xfrm>
            <a:custGeom>
              <a:avLst/>
              <a:gdLst>
                <a:gd name="T0" fmla="*/ 3 w 9"/>
                <a:gd name="T1" fmla="*/ 11 h 12"/>
                <a:gd name="T2" fmla="*/ 8 w 9"/>
                <a:gd name="T3" fmla="*/ 10 h 12"/>
                <a:gd name="T4" fmla="*/ 9 w 9"/>
                <a:gd name="T5" fmla="*/ 0 h 12"/>
                <a:gd name="T6" fmla="*/ 1 w 9"/>
                <a:gd name="T7" fmla="*/ 6 h 12"/>
                <a:gd name="T8" fmla="*/ 3 w 9"/>
                <a:gd name="T9" fmla="*/ 11 h 12"/>
                <a:gd name="T10" fmla="*/ 7 w 9"/>
                <a:gd name="T11" fmla="*/ 8 h 12"/>
                <a:gd name="T12" fmla="*/ 3 w 9"/>
                <a:gd name="T13" fmla="*/ 10 h 12"/>
                <a:gd name="T14" fmla="*/ 7 w 9"/>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3" y="11"/>
                  </a:moveTo>
                  <a:cubicBezTo>
                    <a:pt x="4" y="12"/>
                    <a:pt x="7" y="11"/>
                    <a:pt x="8" y="10"/>
                  </a:cubicBezTo>
                  <a:cubicBezTo>
                    <a:pt x="9" y="6"/>
                    <a:pt x="9" y="0"/>
                    <a:pt x="9" y="0"/>
                  </a:cubicBezTo>
                  <a:cubicBezTo>
                    <a:pt x="9" y="0"/>
                    <a:pt x="3" y="3"/>
                    <a:pt x="1" y="6"/>
                  </a:cubicBezTo>
                  <a:cubicBezTo>
                    <a:pt x="0" y="8"/>
                    <a:pt x="1" y="10"/>
                    <a:pt x="3" y="11"/>
                  </a:cubicBezTo>
                  <a:close/>
                  <a:moveTo>
                    <a:pt x="7" y="8"/>
                  </a:moveTo>
                  <a:cubicBezTo>
                    <a:pt x="7" y="8"/>
                    <a:pt x="6" y="11"/>
                    <a:pt x="3" y="10"/>
                  </a:cubicBezTo>
                  <a:lnTo>
                    <a:pt x="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07"/>
            <p:cNvSpPr>
              <a:spLocks noEditPoints="1"/>
            </p:cNvSpPr>
            <p:nvPr/>
          </p:nvSpPr>
          <p:spPr bwMode="auto">
            <a:xfrm>
              <a:off x="4136" y="2524"/>
              <a:ext cx="26" cy="45"/>
            </a:xfrm>
            <a:custGeom>
              <a:avLst/>
              <a:gdLst>
                <a:gd name="T0" fmla="*/ 5 w 11"/>
                <a:gd name="T1" fmla="*/ 19 h 19"/>
                <a:gd name="T2" fmla="*/ 11 w 11"/>
                <a:gd name="T3" fmla="*/ 14 h 19"/>
                <a:gd name="T4" fmla="*/ 5 w 11"/>
                <a:gd name="T5" fmla="*/ 0 h 19"/>
                <a:gd name="T6" fmla="*/ 0 w 11"/>
                <a:gd name="T7" fmla="*/ 14 h 19"/>
                <a:gd name="T8" fmla="*/ 5 w 11"/>
                <a:gd name="T9" fmla="*/ 19 h 19"/>
                <a:gd name="T10" fmla="*/ 9 w 11"/>
                <a:gd name="T11" fmla="*/ 13 h 19"/>
                <a:gd name="T12" fmla="*/ 5 w 11"/>
                <a:gd name="T13" fmla="*/ 17 h 19"/>
                <a:gd name="T14" fmla="*/ 9 w 11"/>
                <a:gd name="T15" fmla="*/ 1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9">
                  <a:moveTo>
                    <a:pt x="5" y="19"/>
                  </a:moveTo>
                  <a:cubicBezTo>
                    <a:pt x="9" y="19"/>
                    <a:pt x="11" y="17"/>
                    <a:pt x="11" y="14"/>
                  </a:cubicBezTo>
                  <a:cubicBezTo>
                    <a:pt x="11" y="8"/>
                    <a:pt x="5" y="0"/>
                    <a:pt x="5" y="0"/>
                  </a:cubicBezTo>
                  <a:cubicBezTo>
                    <a:pt x="5" y="0"/>
                    <a:pt x="0" y="8"/>
                    <a:pt x="0" y="14"/>
                  </a:cubicBezTo>
                  <a:cubicBezTo>
                    <a:pt x="0" y="17"/>
                    <a:pt x="2" y="19"/>
                    <a:pt x="5" y="19"/>
                  </a:cubicBezTo>
                  <a:close/>
                  <a:moveTo>
                    <a:pt x="9" y="13"/>
                  </a:moveTo>
                  <a:cubicBezTo>
                    <a:pt x="9" y="13"/>
                    <a:pt x="9" y="17"/>
                    <a:pt x="5" y="17"/>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08"/>
            <p:cNvSpPr>
              <a:spLocks noEditPoints="1"/>
            </p:cNvSpPr>
            <p:nvPr/>
          </p:nvSpPr>
          <p:spPr bwMode="auto">
            <a:xfrm>
              <a:off x="3743" y="1845"/>
              <a:ext cx="31" cy="50"/>
            </a:xfrm>
            <a:custGeom>
              <a:avLst/>
              <a:gdLst>
                <a:gd name="T0" fmla="*/ 5 w 13"/>
                <a:gd name="T1" fmla="*/ 0 h 21"/>
                <a:gd name="T2" fmla="*/ 1 w 13"/>
                <a:gd name="T3" fmla="*/ 15 h 21"/>
                <a:gd name="T4" fmla="*/ 7 w 13"/>
                <a:gd name="T5" fmla="*/ 20 h 21"/>
                <a:gd name="T6" fmla="*/ 12 w 13"/>
                <a:gd name="T7" fmla="*/ 14 h 21"/>
                <a:gd name="T8" fmla="*/ 5 w 13"/>
                <a:gd name="T9" fmla="*/ 0 h 21"/>
                <a:gd name="T10" fmla="*/ 7 w 13"/>
                <a:gd name="T11" fmla="*/ 18 h 21"/>
                <a:gd name="T12" fmla="*/ 10 w 13"/>
                <a:gd name="T13" fmla="*/ 13 h 21"/>
                <a:gd name="T14" fmla="*/ 7 w 13"/>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1">
                  <a:moveTo>
                    <a:pt x="5" y="0"/>
                  </a:moveTo>
                  <a:cubicBezTo>
                    <a:pt x="5" y="0"/>
                    <a:pt x="0" y="9"/>
                    <a:pt x="1" y="15"/>
                  </a:cubicBezTo>
                  <a:cubicBezTo>
                    <a:pt x="1" y="18"/>
                    <a:pt x="4" y="21"/>
                    <a:pt x="7" y="20"/>
                  </a:cubicBezTo>
                  <a:cubicBezTo>
                    <a:pt x="10" y="20"/>
                    <a:pt x="13" y="17"/>
                    <a:pt x="12" y="14"/>
                  </a:cubicBezTo>
                  <a:cubicBezTo>
                    <a:pt x="11" y="8"/>
                    <a:pt x="5" y="0"/>
                    <a:pt x="5" y="0"/>
                  </a:cubicBezTo>
                  <a:close/>
                  <a:moveTo>
                    <a:pt x="7" y="18"/>
                  </a:moveTo>
                  <a:cubicBezTo>
                    <a:pt x="10" y="13"/>
                    <a:pt x="10" y="13"/>
                    <a:pt x="10" y="13"/>
                  </a:cubicBezTo>
                  <a:cubicBezTo>
                    <a:pt x="10" y="13"/>
                    <a:pt x="11"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09"/>
            <p:cNvSpPr>
              <a:spLocks/>
            </p:cNvSpPr>
            <p:nvPr/>
          </p:nvSpPr>
          <p:spPr bwMode="auto">
            <a:xfrm>
              <a:off x="3759" y="2489"/>
              <a:ext cx="41" cy="85"/>
            </a:xfrm>
            <a:custGeom>
              <a:avLst/>
              <a:gdLst>
                <a:gd name="T0" fmla="*/ 17 w 17"/>
                <a:gd name="T1" fmla="*/ 4 h 36"/>
                <a:gd name="T2" fmla="*/ 17 w 17"/>
                <a:gd name="T3" fmla="*/ 4 h 36"/>
                <a:gd name="T4" fmla="*/ 17 w 17"/>
                <a:gd name="T5" fmla="*/ 4 h 36"/>
                <a:gd name="T6" fmla="*/ 10 w 17"/>
                <a:gd name="T7" fmla="*/ 0 h 36"/>
                <a:gd name="T8" fmla="*/ 10 w 17"/>
                <a:gd name="T9" fmla="*/ 0 h 36"/>
                <a:gd name="T10" fmla="*/ 7 w 17"/>
                <a:gd name="T11" fmla="*/ 0 h 36"/>
                <a:gd name="T12" fmla="*/ 0 w 17"/>
                <a:gd name="T13" fmla="*/ 5 h 36"/>
                <a:gd name="T14" fmla="*/ 0 w 17"/>
                <a:gd name="T15" fmla="*/ 16 h 36"/>
                <a:gd name="T16" fmla="*/ 2 w 17"/>
                <a:gd name="T17" fmla="*/ 17 h 36"/>
                <a:gd name="T18" fmla="*/ 4 w 17"/>
                <a:gd name="T19" fmla="*/ 15 h 36"/>
                <a:gd name="T20" fmla="*/ 4 w 17"/>
                <a:gd name="T21" fmla="*/ 7 h 36"/>
                <a:gd name="T22" fmla="*/ 4 w 17"/>
                <a:gd name="T23" fmla="*/ 7 h 36"/>
                <a:gd name="T24" fmla="*/ 4 w 17"/>
                <a:gd name="T25" fmla="*/ 12 h 36"/>
                <a:gd name="T26" fmla="*/ 4 w 17"/>
                <a:gd name="T27" fmla="*/ 17 h 36"/>
                <a:gd name="T28" fmla="*/ 5 w 17"/>
                <a:gd name="T29" fmla="*/ 34 h 36"/>
                <a:gd name="T30" fmla="*/ 7 w 17"/>
                <a:gd name="T31" fmla="*/ 36 h 36"/>
                <a:gd name="T32" fmla="*/ 9 w 17"/>
                <a:gd name="T33" fmla="*/ 34 h 36"/>
                <a:gd name="T34" fmla="*/ 9 w 17"/>
                <a:gd name="T35" fmla="*/ 18 h 36"/>
                <a:gd name="T36" fmla="*/ 9 w 17"/>
                <a:gd name="T37" fmla="*/ 18 h 36"/>
                <a:gd name="T38" fmla="*/ 10 w 17"/>
                <a:gd name="T39" fmla="*/ 33 h 36"/>
                <a:gd name="T40" fmla="*/ 12 w 17"/>
                <a:gd name="T41" fmla="*/ 35 h 36"/>
                <a:gd name="T42" fmla="*/ 14 w 17"/>
                <a:gd name="T43" fmla="*/ 33 h 36"/>
                <a:gd name="T44" fmla="*/ 13 w 17"/>
                <a:gd name="T45" fmla="*/ 16 h 36"/>
                <a:gd name="T46" fmla="*/ 13 w 17"/>
                <a:gd name="T47" fmla="*/ 12 h 36"/>
                <a:gd name="T48" fmla="*/ 13 w 17"/>
                <a:gd name="T49" fmla="*/ 7 h 36"/>
                <a:gd name="T50" fmla="*/ 14 w 17"/>
                <a:gd name="T51" fmla="*/ 7 h 36"/>
                <a:gd name="T52" fmla="*/ 14 w 17"/>
                <a:gd name="T53" fmla="*/ 15 h 36"/>
                <a:gd name="T54" fmla="*/ 16 w 17"/>
                <a:gd name="T55" fmla="*/ 17 h 36"/>
                <a:gd name="T56" fmla="*/ 17 w 17"/>
                <a:gd name="T57" fmla="*/ 15 h 36"/>
                <a:gd name="T58" fmla="*/ 17 w 17"/>
                <a:gd name="T59" fmla="*/ 4 h 36"/>
                <a:gd name="T60" fmla="*/ 17 w 17"/>
                <a:gd name="T61"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36">
                  <a:moveTo>
                    <a:pt x="17" y="4"/>
                  </a:moveTo>
                  <a:cubicBezTo>
                    <a:pt x="17" y="4"/>
                    <a:pt x="17" y="4"/>
                    <a:pt x="17" y="4"/>
                  </a:cubicBezTo>
                  <a:cubicBezTo>
                    <a:pt x="17" y="4"/>
                    <a:pt x="17" y="4"/>
                    <a:pt x="17" y="4"/>
                  </a:cubicBezTo>
                  <a:cubicBezTo>
                    <a:pt x="16" y="1"/>
                    <a:pt x="12" y="0"/>
                    <a:pt x="10" y="0"/>
                  </a:cubicBezTo>
                  <a:cubicBezTo>
                    <a:pt x="10" y="0"/>
                    <a:pt x="10" y="0"/>
                    <a:pt x="10" y="0"/>
                  </a:cubicBezTo>
                  <a:cubicBezTo>
                    <a:pt x="7" y="0"/>
                    <a:pt x="7" y="0"/>
                    <a:pt x="7" y="0"/>
                  </a:cubicBezTo>
                  <a:cubicBezTo>
                    <a:pt x="7" y="0"/>
                    <a:pt x="0" y="0"/>
                    <a:pt x="0" y="5"/>
                  </a:cubicBezTo>
                  <a:cubicBezTo>
                    <a:pt x="0" y="16"/>
                    <a:pt x="0" y="16"/>
                    <a:pt x="0" y="16"/>
                  </a:cubicBezTo>
                  <a:cubicBezTo>
                    <a:pt x="0" y="17"/>
                    <a:pt x="1" y="17"/>
                    <a:pt x="2" y="17"/>
                  </a:cubicBezTo>
                  <a:cubicBezTo>
                    <a:pt x="3" y="17"/>
                    <a:pt x="4" y="16"/>
                    <a:pt x="4" y="15"/>
                  </a:cubicBezTo>
                  <a:cubicBezTo>
                    <a:pt x="4" y="7"/>
                    <a:pt x="4" y="7"/>
                    <a:pt x="4" y="7"/>
                  </a:cubicBezTo>
                  <a:cubicBezTo>
                    <a:pt x="4" y="7"/>
                    <a:pt x="4" y="7"/>
                    <a:pt x="4" y="7"/>
                  </a:cubicBezTo>
                  <a:cubicBezTo>
                    <a:pt x="4" y="12"/>
                    <a:pt x="4" y="12"/>
                    <a:pt x="4" y="12"/>
                  </a:cubicBezTo>
                  <a:cubicBezTo>
                    <a:pt x="4" y="17"/>
                    <a:pt x="4" y="17"/>
                    <a:pt x="4" y="17"/>
                  </a:cubicBezTo>
                  <a:cubicBezTo>
                    <a:pt x="5" y="34"/>
                    <a:pt x="5" y="34"/>
                    <a:pt x="5" y="34"/>
                  </a:cubicBezTo>
                  <a:cubicBezTo>
                    <a:pt x="5" y="35"/>
                    <a:pt x="6" y="36"/>
                    <a:pt x="7" y="36"/>
                  </a:cubicBezTo>
                  <a:cubicBezTo>
                    <a:pt x="8" y="36"/>
                    <a:pt x="9" y="35"/>
                    <a:pt x="9" y="34"/>
                  </a:cubicBezTo>
                  <a:cubicBezTo>
                    <a:pt x="9" y="18"/>
                    <a:pt x="9" y="18"/>
                    <a:pt x="9" y="18"/>
                  </a:cubicBezTo>
                  <a:cubicBezTo>
                    <a:pt x="9" y="18"/>
                    <a:pt x="9" y="18"/>
                    <a:pt x="9" y="18"/>
                  </a:cubicBezTo>
                  <a:cubicBezTo>
                    <a:pt x="10" y="33"/>
                    <a:pt x="10" y="33"/>
                    <a:pt x="10" y="33"/>
                  </a:cubicBezTo>
                  <a:cubicBezTo>
                    <a:pt x="10" y="35"/>
                    <a:pt x="10" y="36"/>
                    <a:pt x="12" y="35"/>
                  </a:cubicBezTo>
                  <a:cubicBezTo>
                    <a:pt x="13" y="35"/>
                    <a:pt x="14" y="35"/>
                    <a:pt x="14" y="33"/>
                  </a:cubicBezTo>
                  <a:cubicBezTo>
                    <a:pt x="13" y="16"/>
                    <a:pt x="13" y="16"/>
                    <a:pt x="13" y="16"/>
                  </a:cubicBezTo>
                  <a:cubicBezTo>
                    <a:pt x="13" y="12"/>
                    <a:pt x="13" y="12"/>
                    <a:pt x="13" y="12"/>
                  </a:cubicBezTo>
                  <a:cubicBezTo>
                    <a:pt x="13" y="7"/>
                    <a:pt x="13" y="7"/>
                    <a:pt x="13" y="7"/>
                  </a:cubicBezTo>
                  <a:cubicBezTo>
                    <a:pt x="14" y="7"/>
                    <a:pt x="14" y="7"/>
                    <a:pt x="14" y="7"/>
                  </a:cubicBezTo>
                  <a:cubicBezTo>
                    <a:pt x="14" y="15"/>
                    <a:pt x="14" y="15"/>
                    <a:pt x="14" y="15"/>
                  </a:cubicBezTo>
                  <a:cubicBezTo>
                    <a:pt x="14" y="16"/>
                    <a:pt x="15" y="17"/>
                    <a:pt x="16" y="17"/>
                  </a:cubicBezTo>
                  <a:cubicBezTo>
                    <a:pt x="16" y="17"/>
                    <a:pt x="17" y="16"/>
                    <a:pt x="17" y="15"/>
                  </a:cubicBezTo>
                  <a:cubicBezTo>
                    <a:pt x="17" y="4"/>
                    <a:pt x="17" y="4"/>
                    <a:pt x="17" y="4"/>
                  </a:cubicBezTo>
                  <a:cubicBezTo>
                    <a:pt x="17" y="4"/>
                    <a:pt x="17"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10"/>
            <p:cNvSpPr>
              <a:spLocks/>
            </p:cNvSpPr>
            <p:nvPr/>
          </p:nvSpPr>
          <p:spPr bwMode="auto">
            <a:xfrm>
              <a:off x="3771" y="2470"/>
              <a:ext cx="17" cy="19"/>
            </a:xfrm>
            <a:custGeom>
              <a:avLst/>
              <a:gdLst>
                <a:gd name="T0" fmla="*/ 3 w 7"/>
                <a:gd name="T1" fmla="*/ 8 h 8"/>
                <a:gd name="T2" fmla="*/ 7 w 7"/>
                <a:gd name="T3" fmla="*/ 4 h 8"/>
                <a:gd name="T4" fmla="*/ 3 w 7"/>
                <a:gd name="T5" fmla="*/ 0 h 8"/>
                <a:gd name="T6" fmla="*/ 0 w 7"/>
                <a:gd name="T7" fmla="*/ 4 h 8"/>
                <a:gd name="T8" fmla="*/ 3 w 7"/>
                <a:gd name="T9" fmla="*/ 8 h 8"/>
              </a:gdLst>
              <a:ahLst/>
              <a:cxnLst>
                <a:cxn ang="0">
                  <a:pos x="T0" y="T1"/>
                </a:cxn>
                <a:cxn ang="0">
                  <a:pos x="T2" y="T3"/>
                </a:cxn>
                <a:cxn ang="0">
                  <a:pos x="T4" y="T5"/>
                </a:cxn>
                <a:cxn ang="0">
                  <a:pos x="T6" y="T7"/>
                </a:cxn>
                <a:cxn ang="0">
                  <a:pos x="T8" y="T9"/>
                </a:cxn>
              </a:cxnLst>
              <a:rect l="0" t="0" r="r" b="b"/>
              <a:pathLst>
                <a:path w="7" h="8">
                  <a:moveTo>
                    <a:pt x="3" y="8"/>
                  </a:moveTo>
                  <a:cubicBezTo>
                    <a:pt x="6" y="8"/>
                    <a:pt x="7" y="6"/>
                    <a:pt x="7" y="4"/>
                  </a:cubicBezTo>
                  <a:cubicBezTo>
                    <a:pt x="7" y="2"/>
                    <a:pt x="5" y="0"/>
                    <a:pt x="3" y="0"/>
                  </a:cubicBezTo>
                  <a:cubicBezTo>
                    <a:pt x="1" y="0"/>
                    <a:pt x="0" y="2"/>
                    <a:pt x="0" y="4"/>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11"/>
            <p:cNvSpPr>
              <a:spLocks/>
            </p:cNvSpPr>
            <p:nvPr/>
          </p:nvSpPr>
          <p:spPr bwMode="auto">
            <a:xfrm>
              <a:off x="3674" y="2726"/>
              <a:ext cx="57" cy="116"/>
            </a:xfrm>
            <a:custGeom>
              <a:avLst/>
              <a:gdLst>
                <a:gd name="T0" fmla="*/ 24 w 24"/>
                <a:gd name="T1" fmla="*/ 5 h 49"/>
                <a:gd name="T2" fmla="*/ 24 w 24"/>
                <a:gd name="T3" fmla="*/ 5 h 49"/>
                <a:gd name="T4" fmla="*/ 24 w 24"/>
                <a:gd name="T5" fmla="*/ 5 h 49"/>
                <a:gd name="T6" fmla="*/ 15 w 24"/>
                <a:gd name="T7" fmla="*/ 0 h 49"/>
                <a:gd name="T8" fmla="*/ 14 w 24"/>
                <a:gd name="T9" fmla="*/ 0 h 49"/>
                <a:gd name="T10" fmla="*/ 11 w 24"/>
                <a:gd name="T11" fmla="*/ 0 h 49"/>
                <a:gd name="T12" fmla="*/ 0 w 24"/>
                <a:gd name="T13" fmla="*/ 6 h 49"/>
                <a:gd name="T14" fmla="*/ 1 w 24"/>
                <a:gd name="T15" fmla="*/ 22 h 49"/>
                <a:gd name="T16" fmla="*/ 3 w 24"/>
                <a:gd name="T17" fmla="*/ 24 h 49"/>
                <a:gd name="T18" fmla="*/ 6 w 24"/>
                <a:gd name="T19" fmla="*/ 21 h 49"/>
                <a:gd name="T20" fmla="*/ 5 w 24"/>
                <a:gd name="T21" fmla="*/ 10 h 49"/>
                <a:gd name="T22" fmla="*/ 6 w 24"/>
                <a:gd name="T23" fmla="*/ 10 h 49"/>
                <a:gd name="T24" fmla="*/ 6 w 24"/>
                <a:gd name="T25" fmla="*/ 17 h 49"/>
                <a:gd name="T26" fmla="*/ 7 w 24"/>
                <a:gd name="T27" fmla="*/ 23 h 49"/>
                <a:gd name="T28" fmla="*/ 7 w 24"/>
                <a:gd name="T29" fmla="*/ 47 h 49"/>
                <a:gd name="T30" fmla="*/ 10 w 24"/>
                <a:gd name="T31" fmla="*/ 49 h 49"/>
                <a:gd name="T32" fmla="*/ 13 w 24"/>
                <a:gd name="T33" fmla="*/ 46 h 49"/>
                <a:gd name="T34" fmla="*/ 12 w 24"/>
                <a:gd name="T35" fmla="*/ 25 h 49"/>
                <a:gd name="T36" fmla="*/ 13 w 24"/>
                <a:gd name="T37" fmla="*/ 25 h 49"/>
                <a:gd name="T38" fmla="*/ 14 w 24"/>
                <a:gd name="T39" fmla="*/ 46 h 49"/>
                <a:gd name="T40" fmla="*/ 17 w 24"/>
                <a:gd name="T41" fmla="*/ 49 h 49"/>
                <a:gd name="T42" fmla="*/ 19 w 24"/>
                <a:gd name="T43" fmla="*/ 46 h 49"/>
                <a:gd name="T44" fmla="*/ 19 w 24"/>
                <a:gd name="T45" fmla="*/ 23 h 49"/>
                <a:gd name="T46" fmla="*/ 19 w 24"/>
                <a:gd name="T47" fmla="*/ 16 h 49"/>
                <a:gd name="T48" fmla="*/ 18 w 24"/>
                <a:gd name="T49" fmla="*/ 9 h 49"/>
                <a:gd name="T50" fmla="*/ 19 w 24"/>
                <a:gd name="T51" fmla="*/ 9 h 49"/>
                <a:gd name="T52" fmla="*/ 19 w 24"/>
                <a:gd name="T53" fmla="*/ 21 h 49"/>
                <a:gd name="T54" fmla="*/ 22 w 24"/>
                <a:gd name="T55" fmla="*/ 23 h 49"/>
                <a:gd name="T56" fmla="*/ 24 w 24"/>
                <a:gd name="T57" fmla="*/ 21 h 49"/>
                <a:gd name="T58" fmla="*/ 24 w 24"/>
                <a:gd name="T59" fmla="*/ 6 h 49"/>
                <a:gd name="T60" fmla="*/ 24 w 24"/>
                <a:gd name="T61"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49">
                  <a:moveTo>
                    <a:pt x="24" y="5"/>
                  </a:moveTo>
                  <a:cubicBezTo>
                    <a:pt x="24" y="5"/>
                    <a:pt x="24" y="5"/>
                    <a:pt x="24" y="5"/>
                  </a:cubicBezTo>
                  <a:cubicBezTo>
                    <a:pt x="24" y="5"/>
                    <a:pt x="24" y="5"/>
                    <a:pt x="24" y="5"/>
                  </a:cubicBezTo>
                  <a:cubicBezTo>
                    <a:pt x="23" y="1"/>
                    <a:pt x="17" y="0"/>
                    <a:pt x="15" y="0"/>
                  </a:cubicBezTo>
                  <a:cubicBezTo>
                    <a:pt x="15" y="0"/>
                    <a:pt x="14" y="0"/>
                    <a:pt x="14" y="0"/>
                  </a:cubicBezTo>
                  <a:cubicBezTo>
                    <a:pt x="11" y="0"/>
                    <a:pt x="11" y="0"/>
                    <a:pt x="11" y="0"/>
                  </a:cubicBezTo>
                  <a:cubicBezTo>
                    <a:pt x="11" y="0"/>
                    <a:pt x="0" y="0"/>
                    <a:pt x="0" y="6"/>
                  </a:cubicBezTo>
                  <a:cubicBezTo>
                    <a:pt x="1" y="22"/>
                    <a:pt x="1" y="22"/>
                    <a:pt x="1" y="22"/>
                  </a:cubicBezTo>
                  <a:cubicBezTo>
                    <a:pt x="1" y="23"/>
                    <a:pt x="2" y="24"/>
                    <a:pt x="3" y="24"/>
                  </a:cubicBezTo>
                  <a:cubicBezTo>
                    <a:pt x="5" y="24"/>
                    <a:pt x="6" y="23"/>
                    <a:pt x="6" y="21"/>
                  </a:cubicBezTo>
                  <a:cubicBezTo>
                    <a:pt x="5" y="10"/>
                    <a:pt x="5" y="10"/>
                    <a:pt x="5" y="10"/>
                  </a:cubicBezTo>
                  <a:cubicBezTo>
                    <a:pt x="6" y="10"/>
                    <a:pt x="6" y="10"/>
                    <a:pt x="6" y="10"/>
                  </a:cubicBezTo>
                  <a:cubicBezTo>
                    <a:pt x="6" y="17"/>
                    <a:pt x="6" y="17"/>
                    <a:pt x="6" y="17"/>
                  </a:cubicBezTo>
                  <a:cubicBezTo>
                    <a:pt x="7" y="23"/>
                    <a:pt x="7" y="23"/>
                    <a:pt x="7" y="23"/>
                  </a:cubicBezTo>
                  <a:cubicBezTo>
                    <a:pt x="7" y="47"/>
                    <a:pt x="7" y="47"/>
                    <a:pt x="7" y="47"/>
                  </a:cubicBezTo>
                  <a:cubicBezTo>
                    <a:pt x="7" y="48"/>
                    <a:pt x="8" y="49"/>
                    <a:pt x="10" y="49"/>
                  </a:cubicBezTo>
                  <a:cubicBezTo>
                    <a:pt x="11" y="49"/>
                    <a:pt x="13" y="48"/>
                    <a:pt x="13" y="46"/>
                  </a:cubicBezTo>
                  <a:cubicBezTo>
                    <a:pt x="12" y="25"/>
                    <a:pt x="12" y="25"/>
                    <a:pt x="12" y="25"/>
                  </a:cubicBezTo>
                  <a:cubicBezTo>
                    <a:pt x="13" y="25"/>
                    <a:pt x="13" y="25"/>
                    <a:pt x="13" y="25"/>
                  </a:cubicBezTo>
                  <a:cubicBezTo>
                    <a:pt x="14" y="46"/>
                    <a:pt x="14" y="46"/>
                    <a:pt x="14" y="46"/>
                  </a:cubicBezTo>
                  <a:cubicBezTo>
                    <a:pt x="14" y="48"/>
                    <a:pt x="15" y="49"/>
                    <a:pt x="17" y="49"/>
                  </a:cubicBezTo>
                  <a:cubicBezTo>
                    <a:pt x="18" y="49"/>
                    <a:pt x="19" y="48"/>
                    <a:pt x="19" y="46"/>
                  </a:cubicBezTo>
                  <a:cubicBezTo>
                    <a:pt x="19" y="23"/>
                    <a:pt x="19" y="23"/>
                    <a:pt x="19" y="23"/>
                  </a:cubicBezTo>
                  <a:cubicBezTo>
                    <a:pt x="19" y="16"/>
                    <a:pt x="19" y="16"/>
                    <a:pt x="19" y="16"/>
                  </a:cubicBezTo>
                  <a:cubicBezTo>
                    <a:pt x="18" y="9"/>
                    <a:pt x="18" y="9"/>
                    <a:pt x="18" y="9"/>
                  </a:cubicBezTo>
                  <a:cubicBezTo>
                    <a:pt x="19" y="9"/>
                    <a:pt x="19" y="9"/>
                    <a:pt x="19" y="9"/>
                  </a:cubicBezTo>
                  <a:cubicBezTo>
                    <a:pt x="19" y="21"/>
                    <a:pt x="19" y="21"/>
                    <a:pt x="19" y="21"/>
                  </a:cubicBezTo>
                  <a:cubicBezTo>
                    <a:pt x="20" y="22"/>
                    <a:pt x="21" y="23"/>
                    <a:pt x="22" y="23"/>
                  </a:cubicBezTo>
                  <a:cubicBezTo>
                    <a:pt x="23" y="23"/>
                    <a:pt x="24" y="22"/>
                    <a:pt x="24" y="21"/>
                  </a:cubicBezTo>
                  <a:cubicBezTo>
                    <a:pt x="24" y="6"/>
                    <a:pt x="24" y="6"/>
                    <a:pt x="24" y="6"/>
                  </a:cubicBezTo>
                  <a:cubicBezTo>
                    <a:pt x="24" y="6"/>
                    <a:pt x="24" y="5"/>
                    <a:pt x="2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212"/>
            <p:cNvSpPr>
              <a:spLocks noChangeArrowheads="1"/>
            </p:cNvSpPr>
            <p:nvPr/>
          </p:nvSpPr>
          <p:spPr bwMode="auto">
            <a:xfrm>
              <a:off x="3691" y="2700"/>
              <a:ext cx="23"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13"/>
            <p:cNvSpPr>
              <a:spLocks noEditPoints="1"/>
            </p:cNvSpPr>
            <p:nvPr/>
          </p:nvSpPr>
          <p:spPr bwMode="auto">
            <a:xfrm>
              <a:off x="3738" y="1475"/>
              <a:ext cx="76" cy="136"/>
            </a:xfrm>
            <a:custGeom>
              <a:avLst/>
              <a:gdLst>
                <a:gd name="T0" fmla="*/ 16 w 32"/>
                <a:gd name="T1" fmla="*/ 8 h 57"/>
                <a:gd name="T2" fmla="*/ 20 w 32"/>
                <a:gd name="T3" fmla="*/ 4 h 57"/>
                <a:gd name="T4" fmla="*/ 15 w 32"/>
                <a:gd name="T5" fmla="*/ 0 h 57"/>
                <a:gd name="T6" fmla="*/ 11 w 32"/>
                <a:gd name="T7" fmla="*/ 4 h 57"/>
                <a:gd name="T8" fmla="*/ 16 w 32"/>
                <a:gd name="T9" fmla="*/ 8 h 57"/>
                <a:gd name="T10" fmla="*/ 27 w 32"/>
                <a:gd name="T11" fmla="*/ 24 h 57"/>
                <a:gd name="T12" fmla="*/ 30 w 32"/>
                <a:gd name="T13" fmla="*/ 26 h 57"/>
                <a:gd name="T14" fmla="*/ 32 w 32"/>
                <a:gd name="T15" fmla="*/ 23 h 57"/>
                <a:gd name="T16" fmla="*/ 30 w 32"/>
                <a:gd name="T17" fmla="*/ 14 h 57"/>
                <a:gd name="T18" fmla="*/ 28 w 32"/>
                <a:gd name="T19" fmla="*/ 12 h 57"/>
                <a:gd name="T20" fmla="*/ 22 w 32"/>
                <a:gd name="T21" fmla="*/ 10 h 57"/>
                <a:gd name="T22" fmla="*/ 17 w 32"/>
                <a:gd name="T23" fmla="*/ 9 h 57"/>
                <a:gd name="T24" fmla="*/ 14 w 32"/>
                <a:gd name="T25" fmla="*/ 11 h 57"/>
                <a:gd name="T26" fmla="*/ 14 w 32"/>
                <a:gd name="T27" fmla="*/ 11 h 57"/>
                <a:gd name="T28" fmla="*/ 14 w 32"/>
                <a:gd name="T29" fmla="*/ 11 h 57"/>
                <a:gd name="T30" fmla="*/ 13 w 32"/>
                <a:gd name="T31" fmla="*/ 12 h 57"/>
                <a:gd name="T32" fmla="*/ 9 w 32"/>
                <a:gd name="T33" fmla="*/ 20 h 57"/>
                <a:gd name="T34" fmla="*/ 8 w 32"/>
                <a:gd name="T35" fmla="*/ 20 h 57"/>
                <a:gd name="T36" fmla="*/ 1 w 32"/>
                <a:gd name="T37" fmla="*/ 26 h 57"/>
                <a:gd name="T38" fmla="*/ 1 w 32"/>
                <a:gd name="T39" fmla="*/ 29 h 57"/>
                <a:gd name="T40" fmla="*/ 4 w 32"/>
                <a:gd name="T41" fmla="*/ 29 h 57"/>
                <a:gd name="T42" fmla="*/ 11 w 32"/>
                <a:gd name="T43" fmla="*/ 23 h 57"/>
                <a:gd name="T44" fmla="*/ 12 w 32"/>
                <a:gd name="T45" fmla="*/ 23 h 57"/>
                <a:gd name="T46" fmla="*/ 13 w 32"/>
                <a:gd name="T47" fmla="*/ 22 h 57"/>
                <a:gd name="T48" fmla="*/ 14 w 32"/>
                <a:gd name="T49" fmla="*/ 20 h 57"/>
                <a:gd name="T50" fmla="*/ 15 w 32"/>
                <a:gd name="T51" fmla="*/ 28 h 57"/>
                <a:gd name="T52" fmla="*/ 16 w 32"/>
                <a:gd name="T53" fmla="*/ 30 h 57"/>
                <a:gd name="T54" fmla="*/ 11 w 32"/>
                <a:gd name="T55" fmla="*/ 40 h 57"/>
                <a:gd name="T56" fmla="*/ 11 w 32"/>
                <a:gd name="T57" fmla="*/ 40 h 57"/>
                <a:gd name="T58" fmla="*/ 11 w 32"/>
                <a:gd name="T59" fmla="*/ 40 h 57"/>
                <a:gd name="T60" fmla="*/ 11 w 32"/>
                <a:gd name="T61" fmla="*/ 42 h 57"/>
                <a:gd name="T62" fmla="*/ 9 w 32"/>
                <a:gd name="T63" fmla="*/ 54 h 57"/>
                <a:gd name="T64" fmla="*/ 12 w 32"/>
                <a:gd name="T65" fmla="*/ 57 h 57"/>
                <a:gd name="T66" fmla="*/ 15 w 32"/>
                <a:gd name="T67" fmla="*/ 54 h 57"/>
                <a:gd name="T68" fmla="*/ 16 w 32"/>
                <a:gd name="T69" fmla="*/ 42 h 57"/>
                <a:gd name="T70" fmla="*/ 21 w 32"/>
                <a:gd name="T71" fmla="*/ 36 h 57"/>
                <a:gd name="T72" fmla="*/ 26 w 32"/>
                <a:gd name="T73" fmla="*/ 54 h 57"/>
                <a:gd name="T74" fmla="*/ 29 w 32"/>
                <a:gd name="T75" fmla="*/ 56 h 57"/>
                <a:gd name="T76" fmla="*/ 31 w 32"/>
                <a:gd name="T77" fmla="*/ 53 h 57"/>
                <a:gd name="T78" fmla="*/ 25 w 32"/>
                <a:gd name="T79" fmla="*/ 28 h 57"/>
                <a:gd name="T80" fmla="*/ 26 w 32"/>
                <a:gd name="T81" fmla="*/ 25 h 57"/>
                <a:gd name="T82" fmla="*/ 24 w 32"/>
                <a:gd name="T83" fmla="*/ 16 h 57"/>
                <a:gd name="T84" fmla="*/ 26 w 32"/>
                <a:gd name="T85" fmla="*/ 16 h 57"/>
                <a:gd name="T86" fmla="*/ 27 w 32"/>
                <a:gd name="T87"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57">
                  <a:moveTo>
                    <a:pt x="16" y="8"/>
                  </a:moveTo>
                  <a:cubicBezTo>
                    <a:pt x="18" y="8"/>
                    <a:pt x="20" y="6"/>
                    <a:pt x="20" y="4"/>
                  </a:cubicBezTo>
                  <a:cubicBezTo>
                    <a:pt x="20" y="1"/>
                    <a:pt x="18" y="0"/>
                    <a:pt x="15" y="0"/>
                  </a:cubicBezTo>
                  <a:cubicBezTo>
                    <a:pt x="13" y="0"/>
                    <a:pt x="11" y="2"/>
                    <a:pt x="11" y="4"/>
                  </a:cubicBezTo>
                  <a:cubicBezTo>
                    <a:pt x="11" y="7"/>
                    <a:pt x="13" y="9"/>
                    <a:pt x="16" y="8"/>
                  </a:cubicBezTo>
                  <a:close/>
                  <a:moveTo>
                    <a:pt x="27" y="24"/>
                  </a:moveTo>
                  <a:cubicBezTo>
                    <a:pt x="28" y="25"/>
                    <a:pt x="29" y="26"/>
                    <a:pt x="30" y="26"/>
                  </a:cubicBezTo>
                  <a:cubicBezTo>
                    <a:pt x="31" y="25"/>
                    <a:pt x="32" y="24"/>
                    <a:pt x="32" y="23"/>
                  </a:cubicBezTo>
                  <a:cubicBezTo>
                    <a:pt x="30" y="14"/>
                    <a:pt x="30" y="14"/>
                    <a:pt x="30" y="14"/>
                  </a:cubicBezTo>
                  <a:cubicBezTo>
                    <a:pt x="29" y="13"/>
                    <a:pt x="29" y="12"/>
                    <a:pt x="28" y="12"/>
                  </a:cubicBezTo>
                  <a:cubicBezTo>
                    <a:pt x="22" y="10"/>
                    <a:pt x="22" y="10"/>
                    <a:pt x="22" y="10"/>
                  </a:cubicBezTo>
                  <a:cubicBezTo>
                    <a:pt x="21" y="9"/>
                    <a:pt x="19" y="9"/>
                    <a:pt x="17" y="9"/>
                  </a:cubicBezTo>
                  <a:cubicBezTo>
                    <a:pt x="16" y="9"/>
                    <a:pt x="14" y="10"/>
                    <a:pt x="14" y="11"/>
                  </a:cubicBezTo>
                  <a:cubicBezTo>
                    <a:pt x="14" y="11"/>
                    <a:pt x="14" y="11"/>
                    <a:pt x="14" y="11"/>
                  </a:cubicBezTo>
                  <a:cubicBezTo>
                    <a:pt x="14" y="11"/>
                    <a:pt x="14" y="11"/>
                    <a:pt x="14" y="11"/>
                  </a:cubicBezTo>
                  <a:cubicBezTo>
                    <a:pt x="13" y="11"/>
                    <a:pt x="13" y="11"/>
                    <a:pt x="13" y="12"/>
                  </a:cubicBezTo>
                  <a:cubicBezTo>
                    <a:pt x="9" y="20"/>
                    <a:pt x="9" y="20"/>
                    <a:pt x="9" y="20"/>
                  </a:cubicBezTo>
                  <a:cubicBezTo>
                    <a:pt x="9" y="20"/>
                    <a:pt x="9" y="20"/>
                    <a:pt x="8" y="20"/>
                  </a:cubicBezTo>
                  <a:cubicBezTo>
                    <a:pt x="1" y="26"/>
                    <a:pt x="1" y="26"/>
                    <a:pt x="1" y="26"/>
                  </a:cubicBezTo>
                  <a:cubicBezTo>
                    <a:pt x="0" y="27"/>
                    <a:pt x="0" y="28"/>
                    <a:pt x="1" y="29"/>
                  </a:cubicBezTo>
                  <a:cubicBezTo>
                    <a:pt x="2" y="30"/>
                    <a:pt x="3" y="30"/>
                    <a:pt x="4" y="29"/>
                  </a:cubicBezTo>
                  <a:cubicBezTo>
                    <a:pt x="11" y="23"/>
                    <a:pt x="11" y="23"/>
                    <a:pt x="11" y="23"/>
                  </a:cubicBezTo>
                  <a:cubicBezTo>
                    <a:pt x="12" y="23"/>
                    <a:pt x="12" y="23"/>
                    <a:pt x="12" y="23"/>
                  </a:cubicBezTo>
                  <a:cubicBezTo>
                    <a:pt x="12" y="23"/>
                    <a:pt x="12" y="22"/>
                    <a:pt x="13" y="22"/>
                  </a:cubicBezTo>
                  <a:cubicBezTo>
                    <a:pt x="14" y="20"/>
                    <a:pt x="14" y="20"/>
                    <a:pt x="14" y="20"/>
                  </a:cubicBezTo>
                  <a:cubicBezTo>
                    <a:pt x="15" y="28"/>
                    <a:pt x="15" y="28"/>
                    <a:pt x="15" y="28"/>
                  </a:cubicBezTo>
                  <a:cubicBezTo>
                    <a:pt x="15" y="28"/>
                    <a:pt x="15" y="29"/>
                    <a:pt x="16" y="30"/>
                  </a:cubicBezTo>
                  <a:cubicBezTo>
                    <a:pt x="11" y="40"/>
                    <a:pt x="11" y="40"/>
                    <a:pt x="11" y="40"/>
                  </a:cubicBezTo>
                  <a:cubicBezTo>
                    <a:pt x="11" y="40"/>
                    <a:pt x="11" y="40"/>
                    <a:pt x="11" y="40"/>
                  </a:cubicBezTo>
                  <a:cubicBezTo>
                    <a:pt x="11" y="40"/>
                    <a:pt x="11" y="40"/>
                    <a:pt x="11" y="40"/>
                  </a:cubicBezTo>
                  <a:cubicBezTo>
                    <a:pt x="11" y="41"/>
                    <a:pt x="11" y="41"/>
                    <a:pt x="11" y="42"/>
                  </a:cubicBezTo>
                  <a:cubicBezTo>
                    <a:pt x="9" y="54"/>
                    <a:pt x="9" y="54"/>
                    <a:pt x="9" y="54"/>
                  </a:cubicBezTo>
                  <a:cubicBezTo>
                    <a:pt x="9" y="56"/>
                    <a:pt x="10" y="57"/>
                    <a:pt x="12" y="57"/>
                  </a:cubicBezTo>
                  <a:cubicBezTo>
                    <a:pt x="13" y="57"/>
                    <a:pt x="15" y="56"/>
                    <a:pt x="15" y="54"/>
                  </a:cubicBezTo>
                  <a:cubicBezTo>
                    <a:pt x="16" y="42"/>
                    <a:pt x="16" y="42"/>
                    <a:pt x="16" y="42"/>
                  </a:cubicBezTo>
                  <a:cubicBezTo>
                    <a:pt x="21" y="36"/>
                    <a:pt x="21" y="36"/>
                    <a:pt x="21" y="36"/>
                  </a:cubicBezTo>
                  <a:cubicBezTo>
                    <a:pt x="26" y="54"/>
                    <a:pt x="26" y="54"/>
                    <a:pt x="26" y="54"/>
                  </a:cubicBezTo>
                  <a:cubicBezTo>
                    <a:pt x="26" y="56"/>
                    <a:pt x="28" y="57"/>
                    <a:pt x="29" y="56"/>
                  </a:cubicBezTo>
                  <a:cubicBezTo>
                    <a:pt x="31" y="56"/>
                    <a:pt x="32" y="54"/>
                    <a:pt x="31" y="53"/>
                  </a:cubicBezTo>
                  <a:cubicBezTo>
                    <a:pt x="25" y="28"/>
                    <a:pt x="25" y="28"/>
                    <a:pt x="25" y="28"/>
                  </a:cubicBezTo>
                  <a:cubicBezTo>
                    <a:pt x="26" y="27"/>
                    <a:pt x="26" y="26"/>
                    <a:pt x="26" y="25"/>
                  </a:cubicBezTo>
                  <a:cubicBezTo>
                    <a:pt x="24" y="16"/>
                    <a:pt x="24" y="16"/>
                    <a:pt x="24" y="16"/>
                  </a:cubicBezTo>
                  <a:cubicBezTo>
                    <a:pt x="26" y="16"/>
                    <a:pt x="26" y="16"/>
                    <a:pt x="26" y="16"/>
                  </a:cubicBezTo>
                  <a:lnTo>
                    <a:pt x="2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14"/>
            <p:cNvSpPr>
              <a:spLocks/>
            </p:cNvSpPr>
            <p:nvPr/>
          </p:nvSpPr>
          <p:spPr bwMode="auto">
            <a:xfrm>
              <a:off x="3835" y="1359"/>
              <a:ext cx="45" cy="33"/>
            </a:xfrm>
            <a:custGeom>
              <a:avLst/>
              <a:gdLst>
                <a:gd name="T0" fmla="*/ 8 w 19"/>
                <a:gd name="T1" fmla="*/ 12 h 14"/>
                <a:gd name="T2" fmla="*/ 1 w 19"/>
                <a:gd name="T3" fmla="*/ 4 h 14"/>
                <a:gd name="T4" fmla="*/ 3 w 19"/>
                <a:gd name="T5" fmla="*/ 1 h 14"/>
                <a:gd name="T6" fmla="*/ 16 w 19"/>
                <a:gd name="T7" fmla="*/ 1 h 14"/>
                <a:gd name="T8" fmla="*/ 18 w 19"/>
                <a:gd name="T9" fmla="*/ 4 h 14"/>
                <a:gd name="T10" fmla="*/ 12 w 19"/>
                <a:gd name="T11" fmla="*/ 12 h 14"/>
                <a:gd name="T12" fmla="*/ 8 w 19"/>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8" y="12"/>
                  </a:moveTo>
                  <a:cubicBezTo>
                    <a:pt x="1" y="4"/>
                    <a:pt x="1" y="4"/>
                    <a:pt x="1" y="4"/>
                  </a:cubicBezTo>
                  <a:cubicBezTo>
                    <a:pt x="0" y="2"/>
                    <a:pt x="1" y="1"/>
                    <a:pt x="3" y="1"/>
                  </a:cubicBezTo>
                  <a:cubicBezTo>
                    <a:pt x="16" y="1"/>
                    <a:pt x="16" y="1"/>
                    <a:pt x="16" y="1"/>
                  </a:cubicBezTo>
                  <a:cubicBezTo>
                    <a:pt x="18" y="0"/>
                    <a:pt x="19" y="2"/>
                    <a:pt x="18" y="4"/>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15"/>
            <p:cNvSpPr>
              <a:spLocks noEditPoints="1"/>
            </p:cNvSpPr>
            <p:nvPr/>
          </p:nvSpPr>
          <p:spPr bwMode="auto">
            <a:xfrm>
              <a:off x="3549" y="1848"/>
              <a:ext cx="40" cy="57"/>
            </a:xfrm>
            <a:custGeom>
              <a:avLst/>
              <a:gdLst>
                <a:gd name="T0" fmla="*/ 12 w 17"/>
                <a:gd name="T1" fmla="*/ 7 h 24"/>
                <a:gd name="T2" fmla="*/ 14 w 17"/>
                <a:gd name="T3" fmla="*/ 4 h 24"/>
                <a:gd name="T4" fmla="*/ 11 w 17"/>
                <a:gd name="T5" fmla="*/ 0 h 24"/>
                <a:gd name="T6" fmla="*/ 5 w 17"/>
                <a:gd name="T7" fmla="*/ 0 h 24"/>
                <a:gd name="T8" fmla="*/ 2 w 17"/>
                <a:gd name="T9" fmla="*/ 4 h 24"/>
                <a:gd name="T10" fmla="*/ 5 w 17"/>
                <a:gd name="T11" fmla="*/ 7 h 24"/>
                <a:gd name="T12" fmla="*/ 0 w 17"/>
                <a:gd name="T13" fmla="*/ 15 h 24"/>
                <a:gd name="T14" fmla="*/ 8 w 17"/>
                <a:gd name="T15" fmla="*/ 24 h 24"/>
                <a:gd name="T16" fmla="*/ 17 w 17"/>
                <a:gd name="T17" fmla="*/ 15 h 24"/>
                <a:gd name="T18" fmla="*/ 12 w 17"/>
                <a:gd name="T19" fmla="*/ 7 h 24"/>
                <a:gd name="T20" fmla="*/ 10 w 17"/>
                <a:gd name="T21" fmla="*/ 1 h 24"/>
                <a:gd name="T22" fmla="*/ 12 w 17"/>
                <a:gd name="T23" fmla="*/ 4 h 24"/>
                <a:gd name="T24" fmla="*/ 10 w 17"/>
                <a:gd name="T25" fmla="*/ 4 h 24"/>
                <a:gd name="T26" fmla="*/ 10 w 17"/>
                <a:gd name="T27" fmla="*/ 1 h 24"/>
                <a:gd name="T28" fmla="*/ 4 w 17"/>
                <a:gd name="T29" fmla="*/ 4 h 24"/>
                <a:gd name="T30" fmla="*/ 6 w 17"/>
                <a:gd name="T31" fmla="*/ 4 h 24"/>
                <a:gd name="T32" fmla="*/ 6 w 17"/>
                <a:gd name="T33" fmla="*/ 7 h 24"/>
                <a:gd name="T34" fmla="*/ 4 w 17"/>
                <a:gd name="T35" fmla="*/ 4 h 24"/>
                <a:gd name="T36" fmla="*/ 8 w 17"/>
                <a:gd name="T37" fmla="*/ 21 h 24"/>
                <a:gd name="T38" fmla="*/ 2 w 17"/>
                <a:gd name="T39" fmla="*/ 15 h 24"/>
                <a:gd name="T40" fmla="*/ 8 w 17"/>
                <a:gd name="T41" fmla="*/ 9 h 24"/>
                <a:gd name="T42" fmla="*/ 15 w 17"/>
                <a:gd name="T43" fmla="*/ 15 h 24"/>
                <a:gd name="T44" fmla="*/ 8 w 17"/>
                <a:gd name="T4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24">
                  <a:moveTo>
                    <a:pt x="12" y="7"/>
                  </a:moveTo>
                  <a:cubicBezTo>
                    <a:pt x="14" y="4"/>
                    <a:pt x="14" y="4"/>
                    <a:pt x="14" y="4"/>
                  </a:cubicBezTo>
                  <a:cubicBezTo>
                    <a:pt x="11" y="0"/>
                    <a:pt x="11" y="0"/>
                    <a:pt x="11" y="0"/>
                  </a:cubicBezTo>
                  <a:cubicBezTo>
                    <a:pt x="5" y="0"/>
                    <a:pt x="5" y="0"/>
                    <a:pt x="5" y="0"/>
                  </a:cubicBezTo>
                  <a:cubicBezTo>
                    <a:pt x="2" y="4"/>
                    <a:pt x="2" y="4"/>
                    <a:pt x="2" y="4"/>
                  </a:cubicBezTo>
                  <a:cubicBezTo>
                    <a:pt x="5" y="7"/>
                    <a:pt x="5" y="7"/>
                    <a:pt x="5" y="7"/>
                  </a:cubicBezTo>
                  <a:cubicBezTo>
                    <a:pt x="2" y="8"/>
                    <a:pt x="0" y="12"/>
                    <a:pt x="0" y="15"/>
                  </a:cubicBezTo>
                  <a:cubicBezTo>
                    <a:pt x="0" y="20"/>
                    <a:pt x="4" y="24"/>
                    <a:pt x="8" y="24"/>
                  </a:cubicBezTo>
                  <a:cubicBezTo>
                    <a:pt x="13" y="24"/>
                    <a:pt x="17" y="20"/>
                    <a:pt x="17" y="15"/>
                  </a:cubicBezTo>
                  <a:cubicBezTo>
                    <a:pt x="17" y="11"/>
                    <a:pt x="15" y="9"/>
                    <a:pt x="12" y="7"/>
                  </a:cubicBezTo>
                  <a:close/>
                  <a:moveTo>
                    <a:pt x="10" y="1"/>
                  </a:moveTo>
                  <a:cubicBezTo>
                    <a:pt x="12" y="4"/>
                    <a:pt x="12" y="4"/>
                    <a:pt x="12" y="4"/>
                  </a:cubicBezTo>
                  <a:cubicBezTo>
                    <a:pt x="10" y="4"/>
                    <a:pt x="10" y="4"/>
                    <a:pt x="10" y="4"/>
                  </a:cubicBezTo>
                  <a:lnTo>
                    <a:pt x="10" y="1"/>
                  </a:lnTo>
                  <a:close/>
                  <a:moveTo>
                    <a:pt x="4" y="4"/>
                  </a:moveTo>
                  <a:cubicBezTo>
                    <a:pt x="6" y="4"/>
                    <a:pt x="6" y="4"/>
                    <a:pt x="6" y="4"/>
                  </a:cubicBezTo>
                  <a:cubicBezTo>
                    <a:pt x="6" y="7"/>
                    <a:pt x="6" y="7"/>
                    <a:pt x="6" y="7"/>
                  </a:cubicBezTo>
                  <a:lnTo>
                    <a:pt x="4" y="4"/>
                  </a:lnTo>
                  <a:close/>
                  <a:moveTo>
                    <a:pt x="8" y="21"/>
                  </a:moveTo>
                  <a:cubicBezTo>
                    <a:pt x="5" y="21"/>
                    <a:pt x="2" y="19"/>
                    <a:pt x="2" y="15"/>
                  </a:cubicBezTo>
                  <a:cubicBezTo>
                    <a:pt x="2" y="12"/>
                    <a:pt x="5" y="9"/>
                    <a:pt x="8" y="9"/>
                  </a:cubicBezTo>
                  <a:cubicBezTo>
                    <a:pt x="12" y="9"/>
                    <a:pt x="14" y="11"/>
                    <a:pt x="15" y="15"/>
                  </a:cubicBezTo>
                  <a:cubicBezTo>
                    <a:pt x="15" y="18"/>
                    <a:pt x="12" y="21"/>
                    <a:pt x="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16"/>
            <p:cNvSpPr>
              <a:spLocks noEditPoints="1"/>
            </p:cNvSpPr>
            <p:nvPr/>
          </p:nvSpPr>
          <p:spPr bwMode="auto">
            <a:xfrm>
              <a:off x="3807" y="2529"/>
              <a:ext cx="35" cy="50"/>
            </a:xfrm>
            <a:custGeom>
              <a:avLst/>
              <a:gdLst>
                <a:gd name="T0" fmla="*/ 11 w 15"/>
                <a:gd name="T1" fmla="*/ 6 h 21"/>
                <a:gd name="T2" fmla="*/ 13 w 15"/>
                <a:gd name="T3" fmla="*/ 3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3 h 21"/>
                <a:gd name="T24" fmla="*/ 9 w 15"/>
                <a:gd name="T25" fmla="*/ 3 h 21"/>
                <a:gd name="T26" fmla="*/ 9 w 15"/>
                <a:gd name="T27" fmla="*/ 1 h 21"/>
                <a:gd name="T28" fmla="*/ 4 w 15"/>
                <a:gd name="T29" fmla="*/ 3 h 21"/>
                <a:gd name="T30" fmla="*/ 5 w 15"/>
                <a:gd name="T31" fmla="*/ 3 h 21"/>
                <a:gd name="T32" fmla="*/ 6 w 15"/>
                <a:gd name="T33" fmla="*/ 6 h 21"/>
                <a:gd name="T34" fmla="*/ 4 w 15"/>
                <a:gd name="T35" fmla="*/ 3 h 21"/>
                <a:gd name="T36" fmla="*/ 8 w 15"/>
                <a:gd name="T37" fmla="*/ 19 h 21"/>
                <a:gd name="T38" fmla="*/ 2 w 15"/>
                <a:gd name="T39" fmla="*/ 14 h 21"/>
                <a:gd name="T40" fmla="*/ 7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3"/>
                    <a:pt x="13" y="3"/>
                    <a:pt x="13" y="3"/>
                  </a:cubicBezTo>
                  <a:cubicBezTo>
                    <a:pt x="10" y="0"/>
                    <a:pt x="10" y="0"/>
                    <a:pt x="10" y="0"/>
                  </a:cubicBezTo>
                  <a:cubicBezTo>
                    <a:pt x="5" y="0"/>
                    <a:pt x="5" y="0"/>
                    <a:pt x="5" y="0"/>
                  </a:cubicBezTo>
                  <a:cubicBezTo>
                    <a:pt x="2" y="4"/>
                    <a:pt x="2" y="4"/>
                    <a:pt x="2" y="4"/>
                  </a:cubicBezTo>
                  <a:cubicBezTo>
                    <a:pt x="4" y="6"/>
                    <a:pt x="4" y="6"/>
                    <a:pt x="4" y="6"/>
                  </a:cubicBezTo>
                  <a:cubicBezTo>
                    <a:pt x="2" y="7"/>
                    <a:pt x="0" y="10"/>
                    <a:pt x="0" y="14"/>
                  </a:cubicBezTo>
                  <a:cubicBezTo>
                    <a:pt x="0" y="18"/>
                    <a:pt x="3" y="21"/>
                    <a:pt x="8" y="21"/>
                  </a:cubicBezTo>
                  <a:cubicBezTo>
                    <a:pt x="12" y="21"/>
                    <a:pt x="15" y="18"/>
                    <a:pt x="15" y="13"/>
                  </a:cubicBezTo>
                  <a:cubicBezTo>
                    <a:pt x="15" y="10"/>
                    <a:pt x="13" y="8"/>
                    <a:pt x="11" y="6"/>
                  </a:cubicBezTo>
                  <a:close/>
                  <a:moveTo>
                    <a:pt x="9" y="1"/>
                  </a:moveTo>
                  <a:cubicBezTo>
                    <a:pt x="11" y="3"/>
                    <a:pt x="11" y="3"/>
                    <a:pt x="11" y="3"/>
                  </a:cubicBezTo>
                  <a:cubicBezTo>
                    <a:pt x="9" y="3"/>
                    <a:pt x="9" y="3"/>
                    <a:pt x="9" y="3"/>
                  </a:cubicBezTo>
                  <a:lnTo>
                    <a:pt x="9" y="1"/>
                  </a:lnTo>
                  <a:close/>
                  <a:moveTo>
                    <a:pt x="4" y="3"/>
                  </a:moveTo>
                  <a:cubicBezTo>
                    <a:pt x="5" y="3"/>
                    <a:pt x="5" y="3"/>
                    <a:pt x="5" y="3"/>
                  </a:cubicBezTo>
                  <a:cubicBezTo>
                    <a:pt x="6" y="6"/>
                    <a:pt x="6" y="6"/>
                    <a:pt x="6" y="6"/>
                  </a:cubicBezTo>
                  <a:lnTo>
                    <a:pt x="4" y="3"/>
                  </a:lnTo>
                  <a:close/>
                  <a:moveTo>
                    <a:pt x="8" y="19"/>
                  </a:moveTo>
                  <a:cubicBezTo>
                    <a:pt x="4" y="19"/>
                    <a:pt x="2" y="17"/>
                    <a:pt x="2" y="14"/>
                  </a:cubicBezTo>
                  <a:cubicBezTo>
                    <a:pt x="2" y="10"/>
                    <a:pt x="4" y="8"/>
                    <a:pt x="7"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17"/>
            <p:cNvSpPr>
              <a:spLocks noEditPoints="1"/>
            </p:cNvSpPr>
            <p:nvPr/>
          </p:nvSpPr>
          <p:spPr bwMode="auto">
            <a:xfrm>
              <a:off x="3774" y="1843"/>
              <a:ext cx="38" cy="50"/>
            </a:xfrm>
            <a:custGeom>
              <a:avLst/>
              <a:gdLst>
                <a:gd name="T0" fmla="*/ 12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1 w 16"/>
                <a:gd name="T13" fmla="*/ 13 h 21"/>
                <a:gd name="T14" fmla="*/ 8 w 16"/>
                <a:gd name="T15" fmla="*/ 21 h 21"/>
                <a:gd name="T16" fmla="*/ 16 w 16"/>
                <a:gd name="T17" fmla="*/ 13 h 21"/>
                <a:gd name="T18" fmla="*/ 12 w 16"/>
                <a:gd name="T19" fmla="*/ 6 h 21"/>
                <a:gd name="T20" fmla="*/ 10 w 16"/>
                <a:gd name="T21" fmla="*/ 1 h 21"/>
                <a:gd name="T22" fmla="*/ 12 w 16"/>
                <a:gd name="T23" fmla="*/ 3 h 21"/>
                <a:gd name="T24" fmla="*/ 10 w 16"/>
                <a:gd name="T25" fmla="*/ 3 h 21"/>
                <a:gd name="T26" fmla="*/ 10 w 16"/>
                <a:gd name="T27" fmla="*/ 1 h 21"/>
                <a:gd name="T28" fmla="*/ 5 w 16"/>
                <a:gd name="T29" fmla="*/ 3 h 21"/>
                <a:gd name="T30" fmla="*/ 6 w 16"/>
                <a:gd name="T31" fmla="*/ 3 h 21"/>
                <a:gd name="T32" fmla="*/ 7 w 16"/>
                <a:gd name="T33" fmla="*/ 6 h 21"/>
                <a:gd name="T34" fmla="*/ 5 w 16"/>
                <a:gd name="T35" fmla="*/ 3 h 21"/>
                <a:gd name="T36" fmla="*/ 8 w 16"/>
                <a:gd name="T37" fmla="*/ 19 h 21"/>
                <a:gd name="T38" fmla="*/ 3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2"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1" y="13"/>
                  </a:cubicBezTo>
                  <a:cubicBezTo>
                    <a:pt x="1" y="17"/>
                    <a:pt x="4" y="21"/>
                    <a:pt x="8" y="21"/>
                  </a:cubicBezTo>
                  <a:cubicBezTo>
                    <a:pt x="13" y="21"/>
                    <a:pt x="16" y="17"/>
                    <a:pt x="16" y="13"/>
                  </a:cubicBezTo>
                  <a:cubicBezTo>
                    <a:pt x="16" y="10"/>
                    <a:pt x="14" y="7"/>
                    <a:pt x="12" y="6"/>
                  </a:cubicBezTo>
                  <a:close/>
                  <a:moveTo>
                    <a:pt x="10" y="1"/>
                  </a:moveTo>
                  <a:cubicBezTo>
                    <a:pt x="12" y="3"/>
                    <a:pt x="12" y="3"/>
                    <a:pt x="12" y="3"/>
                  </a:cubicBezTo>
                  <a:cubicBezTo>
                    <a:pt x="10" y="3"/>
                    <a:pt x="10" y="3"/>
                    <a:pt x="10" y="3"/>
                  </a:cubicBezTo>
                  <a:lnTo>
                    <a:pt x="10" y="1"/>
                  </a:lnTo>
                  <a:close/>
                  <a:moveTo>
                    <a:pt x="5" y="3"/>
                  </a:moveTo>
                  <a:cubicBezTo>
                    <a:pt x="6" y="3"/>
                    <a:pt x="6" y="3"/>
                    <a:pt x="6" y="3"/>
                  </a:cubicBezTo>
                  <a:cubicBezTo>
                    <a:pt x="7" y="6"/>
                    <a:pt x="7" y="6"/>
                    <a:pt x="7" y="6"/>
                  </a:cubicBezTo>
                  <a:lnTo>
                    <a:pt x="5" y="3"/>
                  </a:lnTo>
                  <a:close/>
                  <a:moveTo>
                    <a:pt x="8" y="19"/>
                  </a:moveTo>
                  <a:cubicBezTo>
                    <a:pt x="5" y="19"/>
                    <a:pt x="3" y="16"/>
                    <a:pt x="3" y="13"/>
                  </a:cubicBezTo>
                  <a:cubicBezTo>
                    <a:pt x="3" y="10"/>
                    <a:pt x="5" y="7"/>
                    <a:pt x="8" y="7"/>
                  </a:cubicBezTo>
                  <a:cubicBezTo>
                    <a:pt x="11" y="7"/>
                    <a:pt x="14" y="10"/>
                    <a:pt x="14" y="13"/>
                  </a:cubicBezTo>
                  <a:cubicBezTo>
                    <a:pt x="14" y="16"/>
                    <a:pt x="12" y="19"/>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18"/>
            <p:cNvSpPr>
              <a:spLocks noEditPoints="1"/>
            </p:cNvSpPr>
            <p:nvPr/>
          </p:nvSpPr>
          <p:spPr bwMode="auto">
            <a:xfrm>
              <a:off x="4131" y="2050"/>
              <a:ext cx="38" cy="52"/>
            </a:xfrm>
            <a:custGeom>
              <a:avLst/>
              <a:gdLst>
                <a:gd name="T0" fmla="*/ 11 w 16"/>
                <a:gd name="T1" fmla="*/ 7 h 22"/>
                <a:gd name="T2" fmla="*/ 13 w 16"/>
                <a:gd name="T3" fmla="*/ 4 h 22"/>
                <a:gd name="T4" fmla="*/ 11 w 16"/>
                <a:gd name="T5" fmla="*/ 0 h 22"/>
                <a:gd name="T6" fmla="*/ 5 w 16"/>
                <a:gd name="T7" fmla="*/ 1 h 22"/>
                <a:gd name="T8" fmla="*/ 2 w 16"/>
                <a:gd name="T9" fmla="*/ 4 h 22"/>
                <a:gd name="T10" fmla="*/ 5 w 16"/>
                <a:gd name="T11" fmla="*/ 7 h 22"/>
                <a:gd name="T12" fmla="*/ 0 w 16"/>
                <a:gd name="T13" fmla="*/ 14 h 22"/>
                <a:gd name="T14" fmla="*/ 8 w 16"/>
                <a:gd name="T15" fmla="*/ 22 h 22"/>
                <a:gd name="T16" fmla="*/ 16 w 16"/>
                <a:gd name="T17" fmla="*/ 14 h 22"/>
                <a:gd name="T18" fmla="*/ 11 w 16"/>
                <a:gd name="T19" fmla="*/ 7 h 22"/>
                <a:gd name="T20" fmla="*/ 10 w 16"/>
                <a:gd name="T21" fmla="*/ 1 h 22"/>
                <a:gd name="T22" fmla="*/ 11 w 16"/>
                <a:gd name="T23" fmla="*/ 4 h 22"/>
                <a:gd name="T24" fmla="*/ 10 w 16"/>
                <a:gd name="T25" fmla="*/ 4 h 22"/>
                <a:gd name="T26" fmla="*/ 10 w 16"/>
                <a:gd name="T27" fmla="*/ 1 h 22"/>
                <a:gd name="T28" fmla="*/ 4 w 16"/>
                <a:gd name="T29" fmla="*/ 4 h 22"/>
                <a:gd name="T30" fmla="*/ 6 w 16"/>
                <a:gd name="T31" fmla="*/ 4 h 22"/>
                <a:gd name="T32" fmla="*/ 6 w 16"/>
                <a:gd name="T33" fmla="*/ 6 h 22"/>
                <a:gd name="T34" fmla="*/ 4 w 16"/>
                <a:gd name="T35" fmla="*/ 4 h 22"/>
                <a:gd name="T36" fmla="*/ 8 w 16"/>
                <a:gd name="T37" fmla="*/ 20 h 22"/>
                <a:gd name="T38" fmla="*/ 2 w 16"/>
                <a:gd name="T39" fmla="*/ 14 h 22"/>
                <a:gd name="T40" fmla="*/ 8 w 16"/>
                <a:gd name="T41" fmla="*/ 8 h 22"/>
                <a:gd name="T42" fmla="*/ 14 w 16"/>
                <a:gd name="T43" fmla="*/ 14 h 22"/>
                <a:gd name="T44" fmla="*/ 8 w 16"/>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2">
                  <a:moveTo>
                    <a:pt x="11" y="7"/>
                  </a:moveTo>
                  <a:cubicBezTo>
                    <a:pt x="13" y="4"/>
                    <a:pt x="13" y="4"/>
                    <a:pt x="13" y="4"/>
                  </a:cubicBezTo>
                  <a:cubicBezTo>
                    <a:pt x="11" y="0"/>
                    <a:pt x="11" y="0"/>
                    <a:pt x="11" y="0"/>
                  </a:cubicBezTo>
                  <a:cubicBezTo>
                    <a:pt x="5" y="1"/>
                    <a:pt x="5" y="1"/>
                    <a:pt x="5" y="1"/>
                  </a:cubicBezTo>
                  <a:cubicBezTo>
                    <a:pt x="2" y="4"/>
                    <a:pt x="2" y="4"/>
                    <a:pt x="2" y="4"/>
                  </a:cubicBezTo>
                  <a:cubicBezTo>
                    <a:pt x="5" y="7"/>
                    <a:pt x="5" y="7"/>
                    <a:pt x="5" y="7"/>
                  </a:cubicBezTo>
                  <a:cubicBezTo>
                    <a:pt x="2" y="8"/>
                    <a:pt x="0" y="11"/>
                    <a:pt x="0" y="14"/>
                  </a:cubicBezTo>
                  <a:cubicBezTo>
                    <a:pt x="0" y="18"/>
                    <a:pt x="4" y="22"/>
                    <a:pt x="8" y="22"/>
                  </a:cubicBezTo>
                  <a:cubicBezTo>
                    <a:pt x="12" y="22"/>
                    <a:pt x="16" y="18"/>
                    <a:pt x="16" y="14"/>
                  </a:cubicBezTo>
                  <a:cubicBezTo>
                    <a:pt x="16" y="11"/>
                    <a:pt x="14" y="8"/>
                    <a:pt x="11" y="7"/>
                  </a:cubicBezTo>
                  <a:close/>
                  <a:moveTo>
                    <a:pt x="10" y="1"/>
                  </a:moveTo>
                  <a:cubicBezTo>
                    <a:pt x="11" y="4"/>
                    <a:pt x="11" y="4"/>
                    <a:pt x="11" y="4"/>
                  </a:cubicBezTo>
                  <a:cubicBezTo>
                    <a:pt x="10" y="4"/>
                    <a:pt x="10" y="4"/>
                    <a:pt x="10" y="4"/>
                  </a:cubicBezTo>
                  <a:lnTo>
                    <a:pt x="10" y="1"/>
                  </a:lnTo>
                  <a:close/>
                  <a:moveTo>
                    <a:pt x="4" y="4"/>
                  </a:moveTo>
                  <a:cubicBezTo>
                    <a:pt x="6" y="4"/>
                    <a:pt x="6" y="4"/>
                    <a:pt x="6" y="4"/>
                  </a:cubicBezTo>
                  <a:cubicBezTo>
                    <a:pt x="6" y="6"/>
                    <a:pt x="6" y="6"/>
                    <a:pt x="6" y="6"/>
                  </a:cubicBezTo>
                  <a:lnTo>
                    <a:pt x="4" y="4"/>
                  </a:lnTo>
                  <a:close/>
                  <a:moveTo>
                    <a:pt x="8" y="20"/>
                  </a:moveTo>
                  <a:cubicBezTo>
                    <a:pt x="5" y="20"/>
                    <a:pt x="2" y="17"/>
                    <a:pt x="2" y="14"/>
                  </a:cubicBezTo>
                  <a:cubicBezTo>
                    <a:pt x="2" y="11"/>
                    <a:pt x="5" y="8"/>
                    <a:pt x="8" y="8"/>
                  </a:cubicBezTo>
                  <a:cubicBezTo>
                    <a:pt x="11" y="8"/>
                    <a:pt x="13" y="11"/>
                    <a:pt x="14" y="14"/>
                  </a:cubicBezTo>
                  <a:cubicBezTo>
                    <a:pt x="14" y="17"/>
                    <a:pt x="11" y="20"/>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19"/>
            <p:cNvSpPr>
              <a:spLocks noEditPoints="1"/>
            </p:cNvSpPr>
            <p:nvPr/>
          </p:nvSpPr>
          <p:spPr bwMode="auto">
            <a:xfrm>
              <a:off x="3958" y="2474"/>
              <a:ext cx="38" cy="50"/>
            </a:xfrm>
            <a:custGeom>
              <a:avLst/>
              <a:gdLst>
                <a:gd name="T0" fmla="*/ 11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0 w 16"/>
                <a:gd name="T13" fmla="*/ 13 h 21"/>
                <a:gd name="T14" fmla="*/ 8 w 16"/>
                <a:gd name="T15" fmla="*/ 21 h 21"/>
                <a:gd name="T16" fmla="*/ 16 w 16"/>
                <a:gd name="T17" fmla="*/ 13 h 21"/>
                <a:gd name="T18" fmla="*/ 11 w 16"/>
                <a:gd name="T19" fmla="*/ 6 h 21"/>
                <a:gd name="T20" fmla="*/ 10 w 16"/>
                <a:gd name="T21" fmla="*/ 0 h 21"/>
                <a:gd name="T22" fmla="*/ 12 w 16"/>
                <a:gd name="T23" fmla="*/ 3 h 21"/>
                <a:gd name="T24" fmla="*/ 10 w 16"/>
                <a:gd name="T25" fmla="*/ 3 h 21"/>
                <a:gd name="T26" fmla="*/ 10 w 16"/>
                <a:gd name="T27" fmla="*/ 0 h 21"/>
                <a:gd name="T28" fmla="*/ 4 w 16"/>
                <a:gd name="T29" fmla="*/ 3 h 21"/>
                <a:gd name="T30" fmla="*/ 6 w 16"/>
                <a:gd name="T31" fmla="*/ 3 h 21"/>
                <a:gd name="T32" fmla="*/ 6 w 16"/>
                <a:gd name="T33" fmla="*/ 5 h 21"/>
                <a:gd name="T34" fmla="*/ 4 w 16"/>
                <a:gd name="T35" fmla="*/ 3 h 21"/>
                <a:gd name="T36" fmla="*/ 8 w 16"/>
                <a:gd name="T37" fmla="*/ 19 h 21"/>
                <a:gd name="T38" fmla="*/ 2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1"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0" y="13"/>
                  </a:cubicBezTo>
                  <a:cubicBezTo>
                    <a:pt x="0" y="17"/>
                    <a:pt x="4" y="21"/>
                    <a:pt x="8" y="21"/>
                  </a:cubicBezTo>
                  <a:cubicBezTo>
                    <a:pt x="13" y="21"/>
                    <a:pt x="16" y="17"/>
                    <a:pt x="16" y="13"/>
                  </a:cubicBezTo>
                  <a:cubicBezTo>
                    <a:pt x="16" y="10"/>
                    <a:pt x="14" y="7"/>
                    <a:pt x="11" y="6"/>
                  </a:cubicBezTo>
                  <a:close/>
                  <a:moveTo>
                    <a:pt x="10" y="0"/>
                  </a:moveTo>
                  <a:cubicBezTo>
                    <a:pt x="12" y="3"/>
                    <a:pt x="12" y="3"/>
                    <a:pt x="12" y="3"/>
                  </a:cubicBezTo>
                  <a:cubicBezTo>
                    <a:pt x="10" y="3"/>
                    <a:pt x="10" y="3"/>
                    <a:pt x="10" y="3"/>
                  </a:cubicBezTo>
                  <a:lnTo>
                    <a:pt x="10" y="0"/>
                  </a:lnTo>
                  <a:close/>
                  <a:moveTo>
                    <a:pt x="4" y="3"/>
                  </a:moveTo>
                  <a:cubicBezTo>
                    <a:pt x="6" y="3"/>
                    <a:pt x="6" y="3"/>
                    <a:pt x="6" y="3"/>
                  </a:cubicBezTo>
                  <a:cubicBezTo>
                    <a:pt x="6" y="5"/>
                    <a:pt x="6" y="5"/>
                    <a:pt x="6" y="5"/>
                  </a:cubicBezTo>
                  <a:lnTo>
                    <a:pt x="4" y="3"/>
                  </a:lnTo>
                  <a:close/>
                  <a:moveTo>
                    <a:pt x="8" y="19"/>
                  </a:moveTo>
                  <a:cubicBezTo>
                    <a:pt x="5" y="19"/>
                    <a:pt x="2" y="16"/>
                    <a:pt x="2" y="13"/>
                  </a:cubicBezTo>
                  <a:cubicBezTo>
                    <a:pt x="2" y="10"/>
                    <a:pt x="5" y="7"/>
                    <a:pt x="8" y="7"/>
                  </a:cubicBezTo>
                  <a:cubicBezTo>
                    <a:pt x="11" y="7"/>
                    <a:pt x="14" y="10"/>
                    <a:pt x="14" y="13"/>
                  </a:cubicBezTo>
                  <a:cubicBezTo>
                    <a:pt x="14" y="16"/>
                    <a:pt x="11" y="19"/>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20"/>
            <p:cNvSpPr>
              <a:spLocks noEditPoints="1"/>
            </p:cNvSpPr>
            <p:nvPr/>
          </p:nvSpPr>
          <p:spPr bwMode="auto">
            <a:xfrm>
              <a:off x="3845" y="2142"/>
              <a:ext cx="80" cy="83"/>
            </a:xfrm>
            <a:custGeom>
              <a:avLst/>
              <a:gdLst>
                <a:gd name="T0" fmla="*/ 0 w 34"/>
                <a:gd name="T1" fmla="*/ 32 h 35"/>
                <a:gd name="T2" fmla="*/ 0 w 34"/>
                <a:gd name="T3" fmla="*/ 35 h 35"/>
                <a:gd name="T4" fmla="*/ 6 w 34"/>
                <a:gd name="T5" fmla="*/ 35 h 35"/>
                <a:gd name="T6" fmla="*/ 20 w 34"/>
                <a:gd name="T7" fmla="*/ 35 h 35"/>
                <a:gd name="T8" fmla="*/ 26 w 34"/>
                <a:gd name="T9" fmla="*/ 35 h 35"/>
                <a:gd name="T10" fmla="*/ 26 w 34"/>
                <a:gd name="T11" fmla="*/ 32 h 35"/>
                <a:gd name="T12" fmla="*/ 23 w 34"/>
                <a:gd name="T13" fmla="*/ 32 h 35"/>
                <a:gd name="T14" fmla="*/ 23 w 34"/>
                <a:gd name="T15" fmla="*/ 28 h 35"/>
                <a:gd name="T16" fmla="*/ 29 w 34"/>
                <a:gd name="T17" fmla="*/ 28 h 35"/>
                <a:gd name="T18" fmla="*/ 34 w 34"/>
                <a:gd name="T19" fmla="*/ 23 h 35"/>
                <a:gd name="T20" fmla="*/ 34 w 34"/>
                <a:gd name="T21" fmla="*/ 8 h 35"/>
                <a:gd name="T22" fmla="*/ 29 w 34"/>
                <a:gd name="T23" fmla="*/ 3 h 35"/>
                <a:gd name="T24" fmla="*/ 25 w 34"/>
                <a:gd name="T25" fmla="*/ 3 h 35"/>
                <a:gd name="T26" fmla="*/ 25 w 34"/>
                <a:gd name="T27" fmla="*/ 6 h 35"/>
                <a:gd name="T28" fmla="*/ 27 w 34"/>
                <a:gd name="T29" fmla="*/ 6 h 35"/>
                <a:gd name="T30" fmla="*/ 27 w 34"/>
                <a:gd name="T31" fmla="*/ 8 h 35"/>
                <a:gd name="T32" fmla="*/ 30 w 34"/>
                <a:gd name="T33" fmla="*/ 11 h 35"/>
                <a:gd name="T34" fmla="*/ 30 w 34"/>
                <a:gd name="T35" fmla="*/ 11 h 35"/>
                <a:gd name="T36" fmla="*/ 30 w 34"/>
                <a:gd name="T37" fmla="*/ 23 h 35"/>
                <a:gd name="T38" fmla="*/ 29 w 34"/>
                <a:gd name="T39" fmla="*/ 24 h 35"/>
                <a:gd name="T40" fmla="*/ 23 w 34"/>
                <a:gd name="T41" fmla="*/ 24 h 35"/>
                <a:gd name="T42" fmla="*/ 23 w 34"/>
                <a:gd name="T43" fmla="*/ 6 h 35"/>
                <a:gd name="T44" fmla="*/ 23 w 34"/>
                <a:gd name="T45" fmla="*/ 3 h 35"/>
                <a:gd name="T46" fmla="*/ 20 w 34"/>
                <a:gd name="T47" fmla="*/ 0 h 35"/>
                <a:gd name="T48" fmla="*/ 6 w 34"/>
                <a:gd name="T49" fmla="*/ 0 h 35"/>
                <a:gd name="T50" fmla="*/ 2 w 34"/>
                <a:gd name="T51" fmla="*/ 3 h 35"/>
                <a:gd name="T52" fmla="*/ 2 w 34"/>
                <a:gd name="T53" fmla="*/ 32 h 35"/>
                <a:gd name="T54" fmla="*/ 0 w 34"/>
                <a:gd name="T55" fmla="*/ 32 h 35"/>
                <a:gd name="T56" fmla="*/ 30 w 34"/>
                <a:gd name="T57" fmla="*/ 10 h 35"/>
                <a:gd name="T58" fmla="*/ 28 w 34"/>
                <a:gd name="T59" fmla="*/ 8 h 35"/>
                <a:gd name="T60" fmla="*/ 30 w 34"/>
                <a:gd name="T61" fmla="*/ 6 h 35"/>
                <a:gd name="T62" fmla="*/ 31 w 34"/>
                <a:gd name="T63" fmla="*/ 7 h 35"/>
                <a:gd name="T64" fmla="*/ 29 w 34"/>
                <a:gd name="T65" fmla="*/ 8 h 35"/>
                <a:gd name="T66" fmla="*/ 29 w 34"/>
                <a:gd name="T67" fmla="*/ 9 h 35"/>
                <a:gd name="T68" fmla="*/ 30 w 34"/>
                <a:gd name="T69" fmla="*/ 9 h 35"/>
                <a:gd name="T70" fmla="*/ 31 w 34"/>
                <a:gd name="T71" fmla="*/ 8 h 35"/>
                <a:gd name="T72" fmla="*/ 31 w 34"/>
                <a:gd name="T73" fmla="*/ 8 h 35"/>
                <a:gd name="T74" fmla="*/ 30 w 34"/>
                <a:gd name="T75" fmla="*/ 10 h 35"/>
                <a:gd name="T76" fmla="*/ 6 w 34"/>
                <a:gd name="T77" fmla="*/ 16 h 35"/>
                <a:gd name="T78" fmla="*/ 7 w 34"/>
                <a:gd name="T79" fmla="*/ 15 h 35"/>
                <a:gd name="T80" fmla="*/ 19 w 34"/>
                <a:gd name="T81" fmla="*/ 15 h 35"/>
                <a:gd name="T82" fmla="*/ 20 w 34"/>
                <a:gd name="T83" fmla="*/ 16 h 35"/>
                <a:gd name="T84" fmla="*/ 20 w 34"/>
                <a:gd name="T85" fmla="*/ 16 h 35"/>
                <a:gd name="T86" fmla="*/ 19 w 34"/>
                <a:gd name="T87" fmla="*/ 17 h 35"/>
                <a:gd name="T88" fmla="*/ 7 w 34"/>
                <a:gd name="T89" fmla="*/ 17 h 35"/>
                <a:gd name="T90" fmla="*/ 6 w 34"/>
                <a:gd name="T91" fmla="*/ 16 h 35"/>
                <a:gd name="T92" fmla="*/ 6 w 34"/>
                <a:gd name="T93" fmla="*/ 4 h 35"/>
                <a:gd name="T94" fmla="*/ 7 w 34"/>
                <a:gd name="T95" fmla="*/ 3 h 35"/>
                <a:gd name="T96" fmla="*/ 19 w 34"/>
                <a:gd name="T97" fmla="*/ 3 h 35"/>
                <a:gd name="T98" fmla="*/ 20 w 34"/>
                <a:gd name="T99" fmla="*/ 4 h 35"/>
                <a:gd name="T100" fmla="*/ 20 w 34"/>
                <a:gd name="T101" fmla="*/ 10 h 35"/>
                <a:gd name="T102" fmla="*/ 19 w 34"/>
                <a:gd name="T103" fmla="*/ 11 h 35"/>
                <a:gd name="T104" fmla="*/ 7 w 34"/>
                <a:gd name="T105" fmla="*/ 11 h 35"/>
                <a:gd name="T106" fmla="*/ 6 w 34"/>
                <a:gd name="T107" fmla="*/ 10 h 35"/>
                <a:gd name="T108" fmla="*/ 6 w 34"/>
                <a:gd name="T10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0" y="32"/>
                  </a:moveTo>
                  <a:cubicBezTo>
                    <a:pt x="0" y="35"/>
                    <a:pt x="0" y="35"/>
                    <a:pt x="0" y="35"/>
                  </a:cubicBezTo>
                  <a:cubicBezTo>
                    <a:pt x="6" y="35"/>
                    <a:pt x="6" y="35"/>
                    <a:pt x="6" y="35"/>
                  </a:cubicBezTo>
                  <a:cubicBezTo>
                    <a:pt x="20" y="35"/>
                    <a:pt x="20" y="35"/>
                    <a:pt x="20" y="35"/>
                  </a:cubicBezTo>
                  <a:cubicBezTo>
                    <a:pt x="26" y="35"/>
                    <a:pt x="26" y="35"/>
                    <a:pt x="26" y="35"/>
                  </a:cubicBezTo>
                  <a:cubicBezTo>
                    <a:pt x="26" y="32"/>
                    <a:pt x="26" y="32"/>
                    <a:pt x="26" y="32"/>
                  </a:cubicBezTo>
                  <a:cubicBezTo>
                    <a:pt x="23" y="32"/>
                    <a:pt x="23" y="32"/>
                    <a:pt x="23" y="32"/>
                  </a:cubicBezTo>
                  <a:cubicBezTo>
                    <a:pt x="23" y="28"/>
                    <a:pt x="23" y="28"/>
                    <a:pt x="23" y="28"/>
                  </a:cubicBezTo>
                  <a:cubicBezTo>
                    <a:pt x="29" y="28"/>
                    <a:pt x="29" y="28"/>
                    <a:pt x="29" y="28"/>
                  </a:cubicBezTo>
                  <a:cubicBezTo>
                    <a:pt x="32" y="28"/>
                    <a:pt x="34" y="25"/>
                    <a:pt x="34" y="23"/>
                  </a:cubicBezTo>
                  <a:cubicBezTo>
                    <a:pt x="34" y="8"/>
                    <a:pt x="34" y="8"/>
                    <a:pt x="34" y="8"/>
                  </a:cubicBezTo>
                  <a:cubicBezTo>
                    <a:pt x="34" y="5"/>
                    <a:pt x="32" y="3"/>
                    <a:pt x="29" y="3"/>
                  </a:cubicBezTo>
                  <a:cubicBezTo>
                    <a:pt x="25" y="3"/>
                    <a:pt x="25" y="3"/>
                    <a:pt x="25" y="3"/>
                  </a:cubicBezTo>
                  <a:cubicBezTo>
                    <a:pt x="25" y="6"/>
                    <a:pt x="25" y="6"/>
                    <a:pt x="25" y="6"/>
                  </a:cubicBezTo>
                  <a:cubicBezTo>
                    <a:pt x="27" y="6"/>
                    <a:pt x="27" y="6"/>
                    <a:pt x="27" y="6"/>
                  </a:cubicBezTo>
                  <a:cubicBezTo>
                    <a:pt x="27" y="7"/>
                    <a:pt x="27" y="8"/>
                    <a:pt x="27" y="8"/>
                  </a:cubicBezTo>
                  <a:cubicBezTo>
                    <a:pt x="27" y="10"/>
                    <a:pt x="28" y="11"/>
                    <a:pt x="30" y="11"/>
                  </a:cubicBezTo>
                  <a:cubicBezTo>
                    <a:pt x="30" y="11"/>
                    <a:pt x="30" y="11"/>
                    <a:pt x="30" y="11"/>
                  </a:cubicBezTo>
                  <a:cubicBezTo>
                    <a:pt x="30" y="23"/>
                    <a:pt x="30" y="23"/>
                    <a:pt x="30" y="23"/>
                  </a:cubicBezTo>
                  <a:cubicBezTo>
                    <a:pt x="30" y="24"/>
                    <a:pt x="30" y="24"/>
                    <a:pt x="29" y="24"/>
                  </a:cubicBezTo>
                  <a:cubicBezTo>
                    <a:pt x="23" y="24"/>
                    <a:pt x="23" y="24"/>
                    <a:pt x="23" y="24"/>
                  </a:cubicBezTo>
                  <a:cubicBezTo>
                    <a:pt x="23" y="6"/>
                    <a:pt x="23" y="6"/>
                    <a:pt x="23" y="6"/>
                  </a:cubicBezTo>
                  <a:cubicBezTo>
                    <a:pt x="23" y="3"/>
                    <a:pt x="23" y="3"/>
                    <a:pt x="23" y="3"/>
                  </a:cubicBezTo>
                  <a:cubicBezTo>
                    <a:pt x="23" y="1"/>
                    <a:pt x="22" y="0"/>
                    <a:pt x="20" y="0"/>
                  </a:cubicBezTo>
                  <a:cubicBezTo>
                    <a:pt x="6" y="0"/>
                    <a:pt x="6" y="0"/>
                    <a:pt x="6" y="0"/>
                  </a:cubicBezTo>
                  <a:cubicBezTo>
                    <a:pt x="4" y="0"/>
                    <a:pt x="2" y="1"/>
                    <a:pt x="2" y="3"/>
                  </a:cubicBezTo>
                  <a:cubicBezTo>
                    <a:pt x="2" y="32"/>
                    <a:pt x="2" y="32"/>
                    <a:pt x="2" y="32"/>
                  </a:cubicBezTo>
                  <a:lnTo>
                    <a:pt x="0" y="32"/>
                  </a:lnTo>
                  <a:close/>
                  <a:moveTo>
                    <a:pt x="30" y="10"/>
                  </a:moveTo>
                  <a:cubicBezTo>
                    <a:pt x="29" y="10"/>
                    <a:pt x="28" y="9"/>
                    <a:pt x="28" y="8"/>
                  </a:cubicBezTo>
                  <a:cubicBezTo>
                    <a:pt x="28" y="7"/>
                    <a:pt x="29" y="6"/>
                    <a:pt x="30" y="6"/>
                  </a:cubicBezTo>
                  <a:cubicBezTo>
                    <a:pt x="30" y="6"/>
                    <a:pt x="30" y="7"/>
                    <a:pt x="31" y="7"/>
                  </a:cubicBezTo>
                  <a:cubicBezTo>
                    <a:pt x="29" y="8"/>
                    <a:pt x="29" y="8"/>
                    <a:pt x="29" y="8"/>
                  </a:cubicBezTo>
                  <a:cubicBezTo>
                    <a:pt x="29" y="8"/>
                    <a:pt x="29" y="8"/>
                    <a:pt x="29" y="9"/>
                  </a:cubicBezTo>
                  <a:cubicBezTo>
                    <a:pt x="30" y="9"/>
                    <a:pt x="30" y="9"/>
                    <a:pt x="30" y="9"/>
                  </a:cubicBezTo>
                  <a:cubicBezTo>
                    <a:pt x="31" y="8"/>
                    <a:pt x="31" y="8"/>
                    <a:pt x="31" y="8"/>
                  </a:cubicBezTo>
                  <a:cubicBezTo>
                    <a:pt x="31" y="8"/>
                    <a:pt x="31" y="8"/>
                    <a:pt x="31" y="8"/>
                  </a:cubicBezTo>
                  <a:cubicBezTo>
                    <a:pt x="31" y="9"/>
                    <a:pt x="31" y="10"/>
                    <a:pt x="30" y="10"/>
                  </a:cubicBezTo>
                  <a:close/>
                  <a:moveTo>
                    <a:pt x="6" y="16"/>
                  </a:moveTo>
                  <a:cubicBezTo>
                    <a:pt x="6" y="15"/>
                    <a:pt x="6" y="15"/>
                    <a:pt x="7" y="15"/>
                  </a:cubicBezTo>
                  <a:cubicBezTo>
                    <a:pt x="19" y="15"/>
                    <a:pt x="19" y="15"/>
                    <a:pt x="19" y="15"/>
                  </a:cubicBezTo>
                  <a:cubicBezTo>
                    <a:pt x="19" y="15"/>
                    <a:pt x="20" y="15"/>
                    <a:pt x="20" y="16"/>
                  </a:cubicBezTo>
                  <a:cubicBezTo>
                    <a:pt x="20" y="16"/>
                    <a:pt x="20" y="16"/>
                    <a:pt x="20" y="16"/>
                  </a:cubicBezTo>
                  <a:cubicBezTo>
                    <a:pt x="20" y="17"/>
                    <a:pt x="19" y="17"/>
                    <a:pt x="19" y="17"/>
                  </a:cubicBezTo>
                  <a:cubicBezTo>
                    <a:pt x="7" y="17"/>
                    <a:pt x="7" y="17"/>
                    <a:pt x="7" y="17"/>
                  </a:cubicBezTo>
                  <a:cubicBezTo>
                    <a:pt x="6" y="17"/>
                    <a:pt x="6" y="17"/>
                    <a:pt x="6" y="16"/>
                  </a:cubicBezTo>
                  <a:close/>
                  <a:moveTo>
                    <a:pt x="6" y="4"/>
                  </a:moveTo>
                  <a:cubicBezTo>
                    <a:pt x="6" y="4"/>
                    <a:pt x="6" y="3"/>
                    <a:pt x="7" y="3"/>
                  </a:cubicBezTo>
                  <a:cubicBezTo>
                    <a:pt x="19" y="3"/>
                    <a:pt x="19" y="3"/>
                    <a:pt x="19" y="3"/>
                  </a:cubicBezTo>
                  <a:cubicBezTo>
                    <a:pt x="19" y="3"/>
                    <a:pt x="20" y="4"/>
                    <a:pt x="20" y="4"/>
                  </a:cubicBezTo>
                  <a:cubicBezTo>
                    <a:pt x="20" y="10"/>
                    <a:pt x="20" y="10"/>
                    <a:pt x="20" y="10"/>
                  </a:cubicBezTo>
                  <a:cubicBezTo>
                    <a:pt x="20" y="11"/>
                    <a:pt x="19" y="11"/>
                    <a:pt x="19" y="11"/>
                  </a:cubicBezTo>
                  <a:cubicBezTo>
                    <a:pt x="7" y="11"/>
                    <a:pt x="7" y="11"/>
                    <a:pt x="7" y="11"/>
                  </a:cubicBezTo>
                  <a:cubicBezTo>
                    <a:pt x="6" y="11"/>
                    <a:pt x="6" y="11"/>
                    <a:pt x="6" y="10"/>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1"/>
            <p:cNvSpPr>
              <a:spLocks/>
            </p:cNvSpPr>
            <p:nvPr/>
          </p:nvSpPr>
          <p:spPr bwMode="auto">
            <a:xfrm>
              <a:off x="3165" y="1993"/>
              <a:ext cx="481" cy="413"/>
            </a:xfrm>
            <a:custGeom>
              <a:avLst/>
              <a:gdLst>
                <a:gd name="T0" fmla="*/ 2 w 203"/>
                <a:gd name="T1" fmla="*/ 95 h 174"/>
                <a:gd name="T2" fmla="*/ 42 w 203"/>
                <a:gd name="T3" fmla="*/ 8 h 174"/>
                <a:gd name="T4" fmla="*/ 56 w 203"/>
                <a:gd name="T5" fmla="*/ 3 h 174"/>
                <a:gd name="T6" fmla="*/ 103 w 203"/>
                <a:gd name="T7" fmla="*/ 23 h 174"/>
                <a:gd name="T8" fmla="*/ 110 w 203"/>
                <a:gd name="T9" fmla="*/ 8 h 174"/>
                <a:gd name="T10" fmla="*/ 113 w 203"/>
                <a:gd name="T11" fmla="*/ 7 h 174"/>
                <a:gd name="T12" fmla="*/ 119 w 203"/>
                <a:gd name="T13" fmla="*/ 10 h 174"/>
                <a:gd name="T14" fmla="*/ 118 w 203"/>
                <a:gd name="T15" fmla="*/ 18 h 174"/>
                <a:gd name="T16" fmla="*/ 115 w 203"/>
                <a:gd name="T17" fmla="*/ 17 h 174"/>
                <a:gd name="T18" fmla="*/ 111 w 203"/>
                <a:gd name="T19" fmla="*/ 27 h 174"/>
                <a:gd name="T20" fmla="*/ 138 w 203"/>
                <a:gd name="T21" fmla="*/ 39 h 174"/>
                <a:gd name="T22" fmla="*/ 141 w 203"/>
                <a:gd name="T23" fmla="*/ 33 h 174"/>
                <a:gd name="T24" fmla="*/ 152 w 203"/>
                <a:gd name="T25" fmla="*/ 25 h 174"/>
                <a:gd name="T26" fmla="*/ 153 w 203"/>
                <a:gd name="T27" fmla="*/ 28 h 174"/>
                <a:gd name="T28" fmla="*/ 146 w 203"/>
                <a:gd name="T29" fmla="*/ 43 h 174"/>
                <a:gd name="T30" fmla="*/ 195 w 203"/>
                <a:gd name="T31" fmla="*/ 65 h 174"/>
                <a:gd name="T32" fmla="*/ 201 w 203"/>
                <a:gd name="T33" fmla="*/ 80 h 174"/>
                <a:gd name="T34" fmla="*/ 160 w 203"/>
                <a:gd name="T35" fmla="*/ 167 h 174"/>
                <a:gd name="T36" fmla="*/ 146 w 203"/>
                <a:gd name="T37" fmla="*/ 172 h 174"/>
                <a:gd name="T38" fmla="*/ 8 w 203"/>
                <a:gd name="T39" fmla="*/ 109 h 174"/>
                <a:gd name="T40" fmla="*/ 2 w 203"/>
                <a:gd name="T41" fmla="*/ 9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3" h="174">
                  <a:moveTo>
                    <a:pt x="2" y="95"/>
                  </a:moveTo>
                  <a:cubicBezTo>
                    <a:pt x="42" y="8"/>
                    <a:pt x="42" y="8"/>
                    <a:pt x="42" y="8"/>
                  </a:cubicBezTo>
                  <a:cubicBezTo>
                    <a:pt x="45" y="2"/>
                    <a:pt x="51" y="0"/>
                    <a:pt x="56" y="3"/>
                  </a:cubicBezTo>
                  <a:cubicBezTo>
                    <a:pt x="103" y="23"/>
                    <a:pt x="103" y="23"/>
                    <a:pt x="103" y="23"/>
                  </a:cubicBezTo>
                  <a:cubicBezTo>
                    <a:pt x="110" y="8"/>
                    <a:pt x="110" y="8"/>
                    <a:pt x="110" y="8"/>
                  </a:cubicBezTo>
                  <a:cubicBezTo>
                    <a:pt x="110" y="7"/>
                    <a:pt x="112" y="6"/>
                    <a:pt x="113" y="7"/>
                  </a:cubicBezTo>
                  <a:cubicBezTo>
                    <a:pt x="119" y="10"/>
                    <a:pt x="119" y="10"/>
                    <a:pt x="119" y="10"/>
                  </a:cubicBezTo>
                  <a:cubicBezTo>
                    <a:pt x="119" y="12"/>
                    <a:pt x="118" y="15"/>
                    <a:pt x="118" y="18"/>
                  </a:cubicBezTo>
                  <a:cubicBezTo>
                    <a:pt x="115" y="17"/>
                    <a:pt x="115" y="17"/>
                    <a:pt x="115" y="17"/>
                  </a:cubicBezTo>
                  <a:cubicBezTo>
                    <a:pt x="111" y="27"/>
                    <a:pt x="111" y="27"/>
                    <a:pt x="111" y="27"/>
                  </a:cubicBezTo>
                  <a:cubicBezTo>
                    <a:pt x="138" y="39"/>
                    <a:pt x="138" y="39"/>
                    <a:pt x="138" y="39"/>
                  </a:cubicBezTo>
                  <a:cubicBezTo>
                    <a:pt x="141" y="33"/>
                    <a:pt x="141" y="33"/>
                    <a:pt x="141" y="33"/>
                  </a:cubicBezTo>
                  <a:cubicBezTo>
                    <a:pt x="144" y="32"/>
                    <a:pt x="150" y="29"/>
                    <a:pt x="152" y="25"/>
                  </a:cubicBezTo>
                  <a:cubicBezTo>
                    <a:pt x="153" y="26"/>
                    <a:pt x="153" y="27"/>
                    <a:pt x="153" y="28"/>
                  </a:cubicBezTo>
                  <a:cubicBezTo>
                    <a:pt x="146" y="43"/>
                    <a:pt x="146" y="43"/>
                    <a:pt x="146" y="43"/>
                  </a:cubicBezTo>
                  <a:cubicBezTo>
                    <a:pt x="195" y="65"/>
                    <a:pt x="195" y="65"/>
                    <a:pt x="195" y="65"/>
                  </a:cubicBezTo>
                  <a:cubicBezTo>
                    <a:pt x="201" y="68"/>
                    <a:pt x="203" y="74"/>
                    <a:pt x="201" y="80"/>
                  </a:cubicBezTo>
                  <a:cubicBezTo>
                    <a:pt x="160" y="167"/>
                    <a:pt x="160" y="167"/>
                    <a:pt x="160" y="167"/>
                  </a:cubicBezTo>
                  <a:cubicBezTo>
                    <a:pt x="158" y="172"/>
                    <a:pt x="152" y="174"/>
                    <a:pt x="146" y="172"/>
                  </a:cubicBezTo>
                  <a:cubicBezTo>
                    <a:pt x="8" y="109"/>
                    <a:pt x="8" y="109"/>
                    <a:pt x="8" y="109"/>
                  </a:cubicBezTo>
                  <a:cubicBezTo>
                    <a:pt x="2" y="107"/>
                    <a:pt x="0" y="100"/>
                    <a:pt x="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2"/>
            <p:cNvSpPr>
              <a:spLocks noEditPoints="1"/>
            </p:cNvSpPr>
            <p:nvPr/>
          </p:nvSpPr>
          <p:spPr bwMode="auto">
            <a:xfrm>
              <a:off x="4205" y="2690"/>
              <a:ext cx="26" cy="27"/>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9 w 11"/>
                <a:gd name="T17" fmla="*/ 3 h 11"/>
                <a:gd name="T18" fmla="*/ 9 w 11"/>
                <a:gd name="T19" fmla="*/ 2 h 11"/>
                <a:gd name="T20" fmla="*/ 8 w 11"/>
                <a:gd name="T21" fmla="*/ 1 h 11"/>
                <a:gd name="T22" fmla="*/ 8 w 11"/>
                <a:gd name="T23" fmla="*/ 0 h 11"/>
                <a:gd name="T24" fmla="*/ 7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3 w 11"/>
                <a:gd name="T41" fmla="*/ 3 h 11"/>
                <a:gd name="T42" fmla="*/ 2 w 11"/>
                <a:gd name="T43" fmla="*/ 3 h 11"/>
                <a:gd name="T44" fmla="*/ 1 w 11"/>
                <a:gd name="T45" fmla="*/ 3 h 11"/>
                <a:gd name="T46" fmla="*/ 1 w 11"/>
                <a:gd name="T47" fmla="*/ 4 h 11"/>
                <a:gd name="T48" fmla="*/ 1 w 11"/>
                <a:gd name="T49" fmla="*/ 5 h 11"/>
                <a:gd name="T50" fmla="*/ 2 w 11"/>
                <a:gd name="T51" fmla="*/ 5 h 11"/>
                <a:gd name="T52" fmla="*/ 2 w 11"/>
                <a:gd name="T53" fmla="*/ 6 h 11"/>
                <a:gd name="T54" fmla="*/ 1 w 11"/>
                <a:gd name="T55" fmla="*/ 7 h 11"/>
                <a:gd name="T56" fmla="*/ 1 w 11"/>
                <a:gd name="T57" fmla="*/ 8 h 11"/>
                <a:gd name="T58" fmla="*/ 1 w 11"/>
                <a:gd name="T59" fmla="*/ 9 h 11"/>
                <a:gd name="T60" fmla="*/ 2 w 11"/>
                <a:gd name="T61" fmla="*/ 9 h 11"/>
                <a:gd name="T62" fmla="*/ 3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6 w 11"/>
                <a:gd name="T75" fmla="*/ 10 h 11"/>
                <a:gd name="T76" fmla="*/ 6 w 11"/>
                <a:gd name="T77" fmla="*/ 10 h 11"/>
                <a:gd name="T78" fmla="*/ 7 w 11"/>
                <a:gd name="T79" fmla="*/ 11 h 11"/>
                <a:gd name="T80" fmla="*/ 8 w 11"/>
                <a:gd name="T81" fmla="*/ 11 h 11"/>
                <a:gd name="T82" fmla="*/ 9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1"/>
                    <a:pt x="9" y="1"/>
                    <a:pt x="8" y="1"/>
                  </a:cubicBezTo>
                  <a:cubicBezTo>
                    <a:pt x="8" y="0"/>
                    <a:pt x="8" y="0"/>
                    <a:pt x="8" y="0"/>
                  </a:cubicBezTo>
                  <a:cubicBezTo>
                    <a:pt x="7" y="0"/>
                    <a:pt x="7" y="1"/>
                    <a:pt x="7" y="1"/>
                  </a:cubicBezTo>
                  <a:cubicBezTo>
                    <a:pt x="6" y="2"/>
                    <a:pt x="6" y="2"/>
                    <a:pt x="6" y="2"/>
                  </a:cubicBezTo>
                  <a:cubicBezTo>
                    <a:pt x="6" y="2"/>
                    <a:pt x="6" y="2"/>
                    <a:pt x="5" y="2"/>
                  </a:cubicBezTo>
                  <a:cubicBezTo>
                    <a:pt x="5" y="1"/>
                    <a:pt x="5" y="1"/>
                    <a:pt x="5" y="1"/>
                  </a:cubicBezTo>
                  <a:cubicBezTo>
                    <a:pt x="5" y="1"/>
                    <a:pt x="5"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2" y="3"/>
                    <a:pt x="1" y="3"/>
                    <a:pt x="1" y="3"/>
                  </a:cubicBezTo>
                  <a:cubicBezTo>
                    <a:pt x="1" y="4"/>
                    <a:pt x="1" y="4"/>
                    <a:pt x="1" y="4"/>
                  </a:cubicBezTo>
                  <a:cubicBezTo>
                    <a:pt x="0" y="5"/>
                    <a:pt x="1" y="5"/>
                    <a:pt x="1" y="5"/>
                  </a:cubicBezTo>
                  <a:cubicBezTo>
                    <a:pt x="2" y="5"/>
                    <a:pt x="2" y="5"/>
                    <a:pt x="2" y="5"/>
                  </a:cubicBezTo>
                  <a:cubicBezTo>
                    <a:pt x="2" y="6"/>
                    <a:pt x="2" y="6"/>
                    <a:pt x="2" y="6"/>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6"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23"/>
            <p:cNvSpPr>
              <a:spLocks noEditPoints="1"/>
            </p:cNvSpPr>
            <p:nvPr/>
          </p:nvSpPr>
          <p:spPr bwMode="auto">
            <a:xfrm>
              <a:off x="4089" y="2465"/>
              <a:ext cx="26" cy="26"/>
            </a:xfrm>
            <a:custGeom>
              <a:avLst/>
              <a:gdLst>
                <a:gd name="T0" fmla="*/ 10 w 11"/>
                <a:gd name="T1" fmla="*/ 6 h 11"/>
                <a:gd name="T2" fmla="*/ 10 w 11"/>
                <a:gd name="T3" fmla="*/ 6 h 11"/>
                <a:gd name="T4" fmla="*/ 10 w 11"/>
                <a:gd name="T5" fmla="*/ 5 h 11"/>
                <a:gd name="T6" fmla="*/ 10 w 11"/>
                <a:gd name="T7" fmla="*/ 5 h 11"/>
                <a:gd name="T8" fmla="*/ 11 w 11"/>
                <a:gd name="T9" fmla="*/ 4 h 11"/>
                <a:gd name="T10" fmla="*/ 10 w 11"/>
                <a:gd name="T11" fmla="*/ 3 h 11"/>
                <a:gd name="T12" fmla="*/ 9 w 11"/>
                <a:gd name="T13" fmla="*/ 2 h 11"/>
                <a:gd name="T14" fmla="*/ 9 w 11"/>
                <a:gd name="T15" fmla="*/ 3 h 11"/>
                <a:gd name="T16" fmla="*/ 8 w 11"/>
                <a:gd name="T17" fmla="*/ 2 h 11"/>
                <a:gd name="T18" fmla="*/ 8 w 11"/>
                <a:gd name="T19" fmla="*/ 1 h 11"/>
                <a:gd name="T20" fmla="*/ 8 w 11"/>
                <a:gd name="T21" fmla="*/ 0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0 h 11"/>
                <a:gd name="T74" fmla="*/ 5 w 11"/>
                <a:gd name="T75" fmla="*/ 10 h 11"/>
                <a:gd name="T76" fmla="*/ 6 w 11"/>
                <a:gd name="T77" fmla="*/ 10 h 11"/>
                <a:gd name="T78" fmla="*/ 6 w 11"/>
                <a:gd name="T79" fmla="*/ 10 h 11"/>
                <a:gd name="T80" fmla="*/ 7 w 11"/>
                <a:gd name="T81" fmla="*/ 11 h 11"/>
                <a:gd name="T82" fmla="*/ 8 w 11"/>
                <a:gd name="T83" fmla="*/ 10 h 11"/>
                <a:gd name="T84" fmla="*/ 8 w 11"/>
                <a:gd name="T85" fmla="*/ 9 h 11"/>
                <a:gd name="T86" fmla="*/ 8 w 11"/>
                <a:gd name="T87" fmla="*/ 9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4 h 11"/>
                <a:gd name="T104" fmla="*/ 7 w 11"/>
                <a:gd name="T105" fmla="*/ 5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10" y="5"/>
                  </a:cubicBezTo>
                  <a:cubicBezTo>
                    <a:pt x="10" y="5"/>
                    <a:pt x="10" y="5"/>
                    <a:pt x="10" y="5"/>
                  </a:cubicBezTo>
                  <a:cubicBezTo>
                    <a:pt x="11" y="4"/>
                    <a:pt x="11" y="4"/>
                    <a:pt x="11" y="4"/>
                  </a:cubicBezTo>
                  <a:cubicBezTo>
                    <a:pt x="10" y="3"/>
                    <a:pt x="10" y="3"/>
                    <a:pt x="10" y="3"/>
                  </a:cubicBezTo>
                  <a:cubicBezTo>
                    <a:pt x="10" y="2"/>
                    <a:pt x="10" y="2"/>
                    <a:pt x="9" y="2"/>
                  </a:cubicBezTo>
                  <a:cubicBezTo>
                    <a:pt x="9" y="3"/>
                    <a:pt x="9" y="3"/>
                    <a:pt x="9" y="3"/>
                  </a:cubicBezTo>
                  <a:cubicBezTo>
                    <a:pt x="8" y="3"/>
                    <a:pt x="8" y="2"/>
                    <a:pt x="8" y="2"/>
                  </a:cubicBezTo>
                  <a:cubicBezTo>
                    <a:pt x="8" y="1"/>
                    <a:pt x="8" y="1"/>
                    <a:pt x="8" y="1"/>
                  </a:cubicBezTo>
                  <a:cubicBezTo>
                    <a:pt x="8" y="1"/>
                    <a:pt x="8" y="1"/>
                    <a:pt x="8" y="0"/>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2"/>
                    <a:pt x="2" y="3"/>
                    <a:pt x="2" y="3"/>
                  </a:cubicBezTo>
                  <a:cubicBezTo>
                    <a:pt x="1" y="3"/>
                    <a:pt x="1" y="3"/>
                    <a:pt x="1" y="3"/>
                  </a:cubicBezTo>
                  <a:cubicBezTo>
                    <a:pt x="1" y="2"/>
                    <a:pt x="0" y="3"/>
                    <a:pt x="0" y="3"/>
                  </a:cubicBezTo>
                  <a:cubicBezTo>
                    <a:pt x="0" y="4"/>
                    <a:pt x="0" y="4"/>
                    <a:pt x="0" y="4"/>
                  </a:cubicBezTo>
                  <a:cubicBezTo>
                    <a:pt x="0" y="4"/>
                    <a:pt x="0" y="5"/>
                    <a:pt x="0" y="5"/>
                  </a:cubicBezTo>
                  <a:cubicBezTo>
                    <a:pt x="1" y="5"/>
                    <a:pt x="1" y="5"/>
                    <a:pt x="1" y="5"/>
                  </a:cubicBezTo>
                  <a:cubicBezTo>
                    <a:pt x="1" y="5"/>
                    <a:pt x="1" y="6"/>
                    <a:pt x="1" y="6"/>
                  </a:cubicBezTo>
                  <a:cubicBezTo>
                    <a:pt x="0" y="6"/>
                    <a:pt x="0" y="6"/>
                    <a:pt x="0" y="6"/>
                  </a:cubicBezTo>
                  <a:cubicBezTo>
                    <a:pt x="0" y="6"/>
                    <a:pt x="0" y="7"/>
                    <a:pt x="0" y="7"/>
                  </a:cubicBezTo>
                  <a:cubicBezTo>
                    <a:pt x="0" y="8"/>
                    <a:pt x="0" y="8"/>
                    <a:pt x="0" y="8"/>
                  </a:cubicBezTo>
                  <a:cubicBezTo>
                    <a:pt x="1" y="9"/>
                    <a:pt x="1" y="9"/>
                    <a:pt x="1" y="9"/>
                  </a:cubicBezTo>
                  <a:cubicBezTo>
                    <a:pt x="2" y="8"/>
                    <a:pt x="2" y="8"/>
                    <a:pt x="2" y="8"/>
                  </a:cubicBezTo>
                  <a:cubicBezTo>
                    <a:pt x="2" y="8"/>
                    <a:pt x="2" y="9"/>
                    <a:pt x="3" y="9"/>
                  </a:cubicBezTo>
                  <a:cubicBezTo>
                    <a:pt x="2" y="10"/>
                    <a:pt x="2" y="10"/>
                    <a:pt x="2" y="10"/>
                  </a:cubicBezTo>
                  <a:cubicBezTo>
                    <a:pt x="2" y="10"/>
                    <a:pt x="3" y="10"/>
                    <a:pt x="3" y="11"/>
                  </a:cubicBezTo>
                  <a:cubicBezTo>
                    <a:pt x="4" y="11"/>
                    <a:pt x="4" y="11"/>
                    <a:pt x="4" y="11"/>
                  </a:cubicBezTo>
                  <a:cubicBezTo>
                    <a:pt x="4" y="11"/>
                    <a:pt x="5" y="11"/>
                    <a:pt x="5" y="10"/>
                  </a:cubicBezTo>
                  <a:cubicBezTo>
                    <a:pt x="5" y="10"/>
                    <a:pt x="5" y="10"/>
                    <a:pt x="5" y="10"/>
                  </a:cubicBezTo>
                  <a:cubicBezTo>
                    <a:pt x="5" y="10"/>
                    <a:pt x="6" y="10"/>
                    <a:pt x="6" y="10"/>
                  </a:cubicBezTo>
                  <a:cubicBezTo>
                    <a:pt x="6" y="10"/>
                    <a:pt x="6" y="10"/>
                    <a:pt x="6" y="10"/>
                  </a:cubicBezTo>
                  <a:cubicBezTo>
                    <a:pt x="6" y="11"/>
                    <a:pt x="7" y="11"/>
                    <a:pt x="7" y="11"/>
                  </a:cubicBezTo>
                  <a:cubicBezTo>
                    <a:pt x="8" y="10"/>
                    <a:pt x="8" y="10"/>
                    <a:pt x="8" y="10"/>
                  </a:cubicBezTo>
                  <a:cubicBezTo>
                    <a:pt x="8" y="10"/>
                    <a:pt x="9" y="10"/>
                    <a:pt x="8" y="9"/>
                  </a:cubicBezTo>
                  <a:cubicBezTo>
                    <a:pt x="8" y="9"/>
                    <a:pt x="8" y="9"/>
                    <a:pt x="8" y="9"/>
                  </a:cubicBezTo>
                  <a:cubicBezTo>
                    <a:pt x="8" y="8"/>
                    <a:pt x="8" y="8"/>
                    <a:pt x="9" y="8"/>
                  </a:cubicBezTo>
                  <a:cubicBezTo>
                    <a:pt x="9" y="8"/>
                    <a:pt x="9" y="8"/>
                    <a:pt x="9" y="8"/>
                  </a:cubicBezTo>
                  <a:cubicBezTo>
                    <a:pt x="10" y="9"/>
                    <a:pt x="10" y="8"/>
                    <a:pt x="10" y="8"/>
                  </a:cubicBezTo>
                  <a:cubicBezTo>
                    <a:pt x="11" y="7"/>
                    <a:pt x="11" y="7"/>
                    <a:pt x="11" y="7"/>
                  </a:cubicBezTo>
                  <a:cubicBezTo>
                    <a:pt x="11" y="7"/>
                    <a:pt x="11" y="6"/>
                    <a:pt x="10" y="6"/>
                  </a:cubicBezTo>
                  <a:close/>
                  <a:moveTo>
                    <a:pt x="6" y="7"/>
                  </a:moveTo>
                  <a:cubicBezTo>
                    <a:pt x="5" y="8"/>
                    <a:pt x="4" y="7"/>
                    <a:pt x="3" y="6"/>
                  </a:cubicBezTo>
                  <a:cubicBezTo>
                    <a:pt x="3" y="5"/>
                    <a:pt x="3" y="4"/>
                    <a:pt x="4" y="4"/>
                  </a:cubicBezTo>
                  <a:cubicBezTo>
                    <a:pt x="6" y="3"/>
                    <a:pt x="7" y="4"/>
                    <a:pt x="7" y="5"/>
                  </a:cubicBezTo>
                  <a:cubicBezTo>
                    <a:pt x="8" y="6"/>
                    <a:pt x="7" y="7"/>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24"/>
            <p:cNvSpPr>
              <a:spLocks noEditPoints="1"/>
            </p:cNvSpPr>
            <p:nvPr/>
          </p:nvSpPr>
          <p:spPr bwMode="auto">
            <a:xfrm>
              <a:off x="3994" y="2529"/>
              <a:ext cx="26" cy="29"/>
            </a:xfrm>
            <a:custGeom>
              <a:avLst/>
              <a:gdLst>
                <a:gd name="T0" fmla="*/ 11 w 11"/>
                <a:gd name="T1" fmla="*/ 7 h 12"/>
                <a:gd name="T2" fmla="*/ 10 w 11"/>
                <a:gd name="T3" fmla="*/ 6 h 12"/>
                <a:gd name="T4" fmla="*/ 10 w 11"/>
                <a:gd name="T5" fmla="*/ 6 h 12"/>
                <a:gd name="T6" fmla="*/ 11 w 11"/>
                <a:gd name="T7" fmla="*/ 5 h 12"/>
                <a:gd name="T8" fmla="*/ 11 w 11"/>
                <a:gd name="T9" fmla="*/ 4 h 12"/>
                <a:gd name="T10" fmla="*/ 11 w 11"/>
                <a:gd name="T11" fmla="*/ 3 h 12"/>
                <a:gd name="T12" fmla="*/ 10 w 11"/>
                <a:gd name="T13" fmla="*/ 3 h 12"/>
                <a:gd name="T14" fmla="*/ 9 w 11"/>
                <a:gd name="T15" fmla="*/ 3 h 12"/>
                <a:gd name="T16" fmla="*/ 9 w 11"/>
                <a:gd name="T17" fmla="*/ 3 h 12"/>
                <a:gd name="T18" fmla="*/ 9 w 11"/>
                <a:gd name="T19" fmla="*/ 2 h 12"/>
                <a:gd name="T20" fmla="*/ 8 w 11"/>
                <a:gd name="T21" fmla="*/ 1 h 12"/>
                <a:gd name="T22" fmla="*/ 8 w 11"/>
                <a:gd name="T23" fmla="*/ 1 h 12"/>
                <a:gd name="T24" fmla="*/ 7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3 w 11"/>
                <a:gd name="T37" fmla="*/ 2 h 12"/>
                <a:gd name="T38" fmla="*/ 3 w 11"/>
                <a:gd name="T39" fmla="*/ 3 h 12"/>
                <a:gd name="T40" fmla="*/ 3 w 11"/>
                <a:gd name="T41" fmla="*/ 3 h 12"/>
                <a:gd name="T42" fmla="*/ 2 w 11"/>
                <a:gd name="T43" fmla="*/ 3 h 12"/>
                <a:gd name="T44" fmla="*/ 1 w 11"/>
                <a:gd name="T45" fmla="*/ 4 h 12"/>
                <a:gd name="T46" fmla="*/ 1 w 11"/>
                <a:gd name="T47" fmla="*/ 4 h 12"/>
                <a:gd name="T48" fmla="*/ 1 w 11"/>
                <a:gd name="T49" fmla="*/ 5 h 12"/>
                <a:gd name="T50" fmla="*/ 2 w 11"/>
                <a:gd name="T51" fmla="*/ 6 h 12"/>
                <a:gd name="T52" fmla="*/ 2 w 11"/>
                <a:gd name="T53" fmla="*/ 7 h 12"/>
                <a:gd name="T54" fmla="*/ 1 w 11"/>
                <a:gd name="T55" fmla="*/ 7 h 12"/>
                <a:gd name="T56" fmla="*/ 1 w 11"/>
                <a:gd name="T57" fmla="*/ 8 h 12"/>
                <a:gd name="T58" fmla="*/ 1 w 11"/>
                <a:gd name="T59" fmla="*/ 9 h 12"/>
                <a:gd name="T60" fmla="*/ 2 w 11"/>
                <a:gd name="T61" fmla="*/ 9 h 12"/>
                <a:gd name="T62" fmla="*/ 3 w 11"/>
                <a:gd name="T63" fmla="*/ 9 h 12"/>
                <a:gd name="T64" fmla="*/ 3 w 11"/>
                <a:gd name="T65" fmla="*/ 9 h 12"/>
                <a:gd name="T66" fmla="*/ 3 w 11"/>
                <a:gd name="T67" fmla="*/ 10 h 12"/>
                <a:gd name="T68" fmla="*/ 3 w 11"/>
                <a:gd name="T69" fmla="*/ 11 h 12"/>
                <a:gd name="T70" fmla="*/ 4 w 11"/>
                <a:gd name="T71" fmla="*/ 11 h 12"/>
                <a:gd name="T72" fmla="*/ 5 w 11"/>
                <a:gd name="T73" fmla="*/ 11 h 12"/>
                <a:gd name="T74" fmla="*/ 6 w 11"/>
                <a:gd name="T75" fmla="*/ 10 h 12"/>
                <a:gd name="T76" fmla="*/ 6 w 11"/>
                <a:gd name="T77" fmla="*/ 10 h 12"/>
                <a:gd name="T78" fmla="*/ 7 w 11"/>
                <a:gd name="T79" fmla="*/ 11 h 12"/>
                <a:gd name="T80" fmla="*/ 8 w 11"/>
                <a:gd name="T81" fmla="*/ 11 h 12"/>
                <a:gd name="T82" fmla="*/ 9 w 11"/>
                <a:gd name="T83" fmla="*/ 11 h 12"/>
                <a:gd name="T84" fmla="*/ 9 w 11"/>
                <a:gd name="T85" fmla="*/ 10 h 12"/>
                <a:gd name="T86" fmla="*/ 9 w 11"/>
                <a:gd name="T87" fmla="*/ 9 h 12"/>
                <a:gd name="T88" fmla="*/ 9 w 11"/>
                <a:gd name="T89" fmla="*/ 9 h 12"/>
                <a:gd name="T90" fmla="*/ 10 w 11"/>
                <a:gd name="T91" fmla="*/ 9 h 12"/>
                <a:gd name="T92" fmla="*/ 11 w 11"/>
                <a:gd name="T93" fmla="*/ 8 h 12"/>
                <a:gd name="T94" fmla="*/ 11 w 11"/>
                <a:gd name="T95" fmla="*/ 8 h 12"/>
                <a:gd name="T96" fmla="*/ 11 w 11"/>
                <a:gd name="T97" fmla="*/ 7 h 12"/>
                <a:gd name="T98" fmla="*/ 7 w 11"/>
                <a:gd name="T99" fmla="*/ 8 h 12"/>
                <a:gd name="T100" fmla="*/ 4 w 11"/>
                <a:gd name="T101" fmla="*/ 7 h 12"/>
                <a:gd name="T102" fmla="*/ 5 w 11"/>
                <a:gd name="T103" fmla="*/ 4 h 12"/>
                <a:gd name="T104" fmla="*/ 8 w 11"/>
                <a:gd name="T105" fmla="*/ 5 h 12"/>
                <a:gd name="T106" fmla="*/ 7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1" y="7"/>
                  </a:moveTo>
                  <a:cubicBezTo>
                    <a:pt x="10" y="6"/>
                    <a:pt x="10" y="6"/>
                    <a:pt x="10" y="6"/>
                  </a:cubicBezTo>
                  <a:cubicBezTo>
                    <a:pt x="10" y="6"/>
                    <a:pt x="10" y="6"/>
                    <a:pt x="10" y="6"/>
                  </a:cubicBezTo>
                  <a:cubicBezTo>
                    <a:pt x="11" y="5"/>
                    <a:pt x="11" y="5"/>
                    <a:pt x="11" y="5"/>
                  </a:cubicBezTo>
                  <a:cubicBezTo>
                    <a:pt x="11" y="5"/>
                    <a:pt x="11" y="5"/>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2"/>
                    <a:pt x="9" y="1"/>
                    <a:pt x="8" y="1"/>
                  </a:cubicBezTo>
                  <a:cubicBezTo>
                    <a:pt x="8" y="1"/>
                    <a:pt x="8" y="1"/>
                    <a:pt x="8" y="1"/>
                  </a:cubicBezTo>
                  <a:cubicBezTo>
                    <a:pt x="7" y="0"/>
                    <a:pt x="7" y="1"/>
                    <a:pt x="7" y="1"/>
                  </a:cubicBezTo>
                  <a:cubicBezTo>
                    <a:pt x="6" y="2"/>
                    <a:pt x="6" y="2"/>
                    <a:pt x="6" y="2"/>
                  </a:cubicBezTo>
                  <a:cubicBezTo>
                    <a:pt x="6" y="2"/>
                    <a:pt x="6" y="2"/>
                    <a:pt x="5" y="2"/>
                  </a:cubicBezTo>
                  <a:cubicBezTo>
                    <a:pt x="5" y="1"/>
                    <a:pt x="5" y="1"/>
                    <a:pt x="5" y="1"/>
                  </a:cubicBezTo>
                  <a:cubicBezTo>
                    <a:pt x="5" y="1"/>
                    <a:pt x="4"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1" y="3"/>
                    <a:pt x="1" y="3"/>
                    <a:pt x="1" y="4"/>
                  </a:cubicBezTo>
                  <a:cubicBezTo>
                    <a:pt x="1" y="4"/>
                    <a:pt x="1" y="4"/>
                    <a:pt x="1" y="4"/>
                  </a:cubicBezTo>
                  <a:cubicBezTo>
                    <a:pt x="0" y="5"/>
                    <a:pt x="1" y="5"/>
                    <a:pt x="1" y="5"/>
                  </a:cubicBezTo>
                  <a:cubicBezTo>
                    <a:pt x="2" y="6"/>
                    <a:pt x="2" y="6"/>
                    <a:pt x="2" y="6"/>
                  </a:cubicBezTo>
                  <a:cubicBezTo>
                    <a:pt x="2" y="6"/>
                    <a:pt x="2" y="6"/>
                    <a:pt x="2" y="7"/>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2"/>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7" y="8"/>
                  </a:moveTo>
                  <a:cubicBezTo>
                    <a:pt x="6" y="8"/>
                    <a:pt x="4" y="8"/>
                    <a:pt x="4" y="7"/>
                  </a:cubicBezTo>
                  <a:cubicBezTo>
                    <a:pt x="3" y="6"/>
                    <a:pt x="4" y="5"/>
                    <a:pt x="5" y="4"/>
                  </a:cubicBezTo>
                  <a:cubicBezTo>
                    <a:pt x="6" y="4"/>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25"/>
            <p:cNvSpPr>
              <a:spLocks noEditPoints="1"/>
            </p:cNvSpPr>
            <p:nvPr/>
          </p:nvSpPr>
          <p:spPr bwMode="auto">
            <a:xfrm>
              <a:off x="3826" y="2420"/>
              <a:ext cx="31" cy="31"/>
            </a:xfrm>
            <a:custGeom>
              <a:avLst/>
              <a:gdLst>
                <a:gd name="T0" fmla="*/ 12 w 13"/>
                <a:gd name="T1" fmla="*/ 7 h 13"/>
                <a:gd name="T2" fmla="*/ 11 w 13"/>
                <a:gd name="T3" fmla="*/ 7 h 13"/>
                <a:gd name="T4" fmla="*/ 11 w 13"/>
                <a:gd name="T5" fmla="*/ 6 h 13"/>
                <a:gd name="T6" fmla="*/ 12 w 13"/>
                <a:gd name="T7" fmla="*/ 6 h 13"/>
                <a:gd name="T8" fmla="*/ 13 w 13"/>
                <a:gd name="T9" fmla="*/ 4 h 13"/>
                <a:gd name="T10" fmla="*/ 12 w 13"/>
                <a:gd name="T11" fmla="*/ 3 h 13"/>
                <a:gd name="T12" fmla="*/ 11 w 13"/>
                <a:gd name="T13" fmla="*/ 3 h 13"/>
                <a:gd name="T14" fmla="*/ 10 w 13"/>
                <a:gd name="T15" fmla="*/ 3 h 13"/>
                <a:gd name="T16" fmla="*/ 9 w 13"/>
                <a:gd name="T17" fmla="*/ 3 h 13"/>
                <a:gd name="T18" fmla="*/ 10 w 13"/>
                <a:gd name="T19" fmla="*/ 2 h 13"/>
                <a:gd name="T20" fmla="*/ 9 w 13"/>
                <a:gd name="T21" fmla="*/ 1 h 13"/>
                <a:gd name="T22" fmla="*/ 8 w 13"/>
                <a:gd name="T23" fmla="*/ 0 h 13"/>
                <a:gd name="T24" fmla="*/ 7 w 13"/>
                <a:gd name="T25" fmla="*/ 1 h 13"/>
                <a:gd name="T26" fmla="*/ 7 w 13"/>
                <a:gd name="T27" fmla="*/ 2 h 13"/>
                <a:gd name="T28" fmla="*/ 6 w 13"/>
                <a:gd name="T29" fmla="*/ 2 h 13"/>
                <a:gd name="T30" fmla="*/ 5 w 13"/>
                <a:gd name="T31" fmla="*/ 1 h 13"/>
                <a:gd name="T32" fmla="*/ 4 w 13"/>
                <a:gd name="T33" fmla="*/ 0 h 13"/>
                <a:gd name="T34" fmla="*/ 3 w 13"/>
                <a:gd name="T35" fmla="*/ 1 h 13"/>
                <a:gd name="T36" fmla="*/ 3 w 13"/>
                <a:gd name="T37" fmla="*/ 2 h 13"/>
                <a:gd name="T38" fmla="*/ 3 w 13"/>
                <a:gd name="T39" fmla="*/ 3 h 13"/>
                <a:gd name="T40" fmla="*/ 2 w 13"/>
                <a:gd name="T41" fmla="*/ 3 h 13"/>
                <a:gd name="T42" fmla="*/ 1 w 13"/>
                <a:gd name="T43" fmla="*/ 3 h 13"/>
                <a:gd name="T44" fmla="*/ 0 w 13"/>
                <a:gd name="T45" fmla="*/ 4 h 13"/>
                <a:gd name="T46" fmla="*/ 0 w 13"/>
                <a:gd name="T47" fmla="*/ 5 h 13"/>
                <a:gd name="T48" fmla="*/ 0 w 13"/>
                <a:gd name="T49" fmla="*/ 6 h 13"/>
                <a:gd name="T50" fmla="*/ 1 w 13"/>
                <a:gd name="T51" fmla="*/ 6 h 13"/>
                <a:gd name="T52" fmla="*/ 1 w 13"/>
                <a:gd name="T53" fmla="*/ 7 h 13"/>
                <a:gd name="T54" fmla="*/ 0 w 13"/>
                <a:gd name="T55" fmla="*/ 8 h 13"/>
                <a:gd name="T56" fmla="*/ 0 w 13"/>
                <a:gd name="T57" fmla="*/ 9 h 13"/>
                <a:gd name="T58" fmla="*/ 0 w 13"/>
                <a:gd name="T59" fmla="*/ 10 h 13"/>
                <a:gd name="T60" fmla="*/ 2 w 13"/>
                <a:gd name="T61" fmla="*/ 10 h 13"/>
                <a:gd name="T62" fmla="*/ 2 w 13"/>
                <a:gd name="T63" fmla="*/ 10 h 13"/>
                <a:gd name="T64" fmla="*/ 3 w 13"/>
                <a:gd name="T65" fmla="*/ 11 h 13"/>
                <a:gd name="T66" fmla="*/ 3 w 13"/>
                <a:gd name="T67" fmla="*/ 11 h 13"/>
                <a:gd name="T68" fmla="*/ 3 w 13"/>
                <a:gd name="T69" fmla="*/ 13 h 13"/>
                <a:gd name="T70" fmla="*/ 4 w 13"/>
                <a:gd name="T71" fmla="*/ 13 h 13"/>
                <a:gd name="T72" fmla="*/ 5 w 13"/>
                <a:gd name="T73" fmla="*/ 12 h 13"/>
                <a:gd name="T74" fmla="*/ 6 w 13"/>
                <a:gd name="T75" fmla="*/ 12 h 13"/>
                <a:gd name="T76" fmla="*/ 7 w 13"/>
                <a:gd name="T77" fmla="*/ 12 h 13"/>
                <a:gd name="T78" fmla="*/ 7 w 13"/>
                <a:gd name="T79" fmla="*/ 12 h 13"/>
                <a:gd name="T80" fmla="*/ 8 w 13"/>
                <a:gd name="T81" fmla="*/ 13 h 13"/>
                <a:gd name="T82" fmla="*/ 9 w 13"/>
                <a:gd name="T83" fmla="*/ 12 h 13"/>
                <a:gd name="T84" fmla="*/ 10 w 13"/>
                <a:gd name="T85" fmla="*/ 11 h 13"/>
                <a:gd name="T86" fmla="*/ 9 w 13"/>
                <a:gd name="T87" fmla="*/ 10 h 13"/>
                <a:gd name="T88" fmla="*/ 10 w 13"/>
                <a:gd name="T89" fmla="*/ 10 h 13"/>
                <a:gd name="T90" fmla="*/ 11 w 13"/>
                <a:gd name="T91" fmla="*/ 10 h 13"/>
                <a:gd name="T92" fmla="*/ 12 w 13"/>
                <a:gd name="T93" fmla="*/ 9 h 13"/>
                <a:gd name="T94" fmla="*/ 13 w 13"/>
                <a:gd name="T95" fmla="*/ 8 h 13"/>
                <a:gd name="T96" fmla="*/ 12 w 13"/>
                <a:gd name="T97" fmla="*/ 7 h 13"/>
                <a:gd name="T98" fmla="*/ 7 w 13"/>
                <a:gd name="T99" fmla="*/ 9 h 13"/>
                <a:gd name="T100" fmla="*/ 4 w 13"/>
                <a:gd name="T101" fmla="*/ 8 h 13"/>
                <a:gd name="T102" fmla="*/ 5 w 13"/>
                <a:gd name="T103" fmla="*/ 4 h 13"/>
                <a:gd name="T104" fmla="*/ 8 w 13"/>
                <a:gd name="T105" fmla="*/ 6 h 13"/>
                <a:gd name="T106" fmla="*/ 7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7"/>
                  </a:moveTo>
                  <a:cubicBezTo>
                    <a:pt x="11" y="7"/>
                    <a:pt x="11" y="7"/>
                    <a:pt x="11" y="7"/>
                  </a:cubicBezTo>
                  <a:cubicBezTo>
                    <a:pt x="11" y="7"/>
                    <a:pt x="11" y="6"/>
                    <a:pt x="11" y="6"/>
                  </a:cubicBezTo>
                  <a:cubicBezTo>
                    <a:pt x="12" y="6"/>
                    <a:pt x="12" y="6"/>
                    <a:pt x="12" y="6"/>
                  </a:cubicBezTo>
                  <a:cubicBezTo>
                    <a:pt x="13" y="5"/>
                    <a:pt x="13" y="5"/>
                    <a:pt x="13" y="4"/>
                  </a:cubicBezTo>
                  <a:cubicBezTo>
                    <a:pt x="12" y="3"/>
                    <a:pt x="12" y="3"/>
                    <a:pt x="12" y="3"/>
                  </a:cubicBezTo>
                  <a:cubicBezTo>
                    <a:pt x="12" y="3"/>
                    <a:pt x="11" y="3"/>
                    <a:pt x="11" y="3"/>
                  </a:cubicBezTo>
                  <a:cubicBezTo>
                    <a:pt x="10" y="3"/>
                    <a:pt x="10" y="3"/>
                    <a:pt x="10" y="3"/>
                  </a:cubicBezTo>
                  <a:cubicBezTo>
                    <a:pt x="10" y="3"/>
                    <a:pt x="10" y="3"/>
                    <a:pt x="9" y="3"/>
                  </a:cubicBezTo>
                  <a:cubicBezTo>
                    <a:pt x="10" y="2"/>
                    <a:pt x="10" y="2"/>
                    <a:pt x="10" y="2"/>
                  </a:cubicBezTo>
                  <a:cubicBezTo>
                    <a:pt x="10" y="1"/>
                    <a:pt x="10" y="1"/>
                    <a:pt x="9" y="1"/>
                  </a:cubicBezTo>
                  <a:cubicBezTo>
                    <a:pt x="8" y="0"/>
                    <a:pt x="8" y="0"/>
                    <a:pt x="8" y="0"/>
                  </a:cubicBezTo>
                  <a:cubicBezTo>
                    <a:pt x="8" y="0"/>
                    <a:pt x="7" y="0"/>
                    <a:pt x="7" y="1"/>
                  </a:cubicBezTo>
                  <a:cubicBezTo>
                    <a:pt x="7" y="2"/>
                    <a:pt x="7" y="2"/>
                    <a:pt x="7" y="2"/>
                  </a:cubicBezTo>
                  <a:cubicBezTo>
                    <a:pt x="6" y="2"/>
                    <a:pt x="6" y="2"/>
                    <a:pt x="6" y="2"/>
                  </a:cubicBezTo>
                  <a:cubicBezTo>
                    <a:pt x="5" y="1"/>
                    <a:pt x="5" y="1"/>
                    <a:pt x="5" y="1"/>
                  </a:cubicBezTo>
                  <a:cubicBezTo>
                    <a:pt x="5" y="0"/>
                    <a:pt x="4" y="0"/>
                    <a:pt x="4" y="0"/>
                  </a:cubicBezTo>
                  <a:cubicBezTo>
                    <a:pt x="3" y="1"/>
                    <a:pt x="3" y="1"/>
                    <a:pt x="3" y="1"/>
                  </a:cubicBezTo>
                  <a:cubicBezTo>
                    <a:pt x="3" y="1"/>
                    <a:pt x="2" y="1"/>
                    <a:pt x="3" y="2"/>
                  </a:cubicBezTo>
                  <a:cubicBezTo>
                    <a:pt x="3" y="3"/>
                    <a:pt x="3" y="3"/>
                    <a:pt x="3" y="3"/>
                  </a:cubicBezTo>
                  <a:cubicBezTo>
                    <a:pt x="3" y="3"/>
                    <a:pt x="2" y="3"/>
                    <a:pt x="2" y="3"/>
                  </a:cubicBezTo>
                  <a:cubicBezTo>
                    <a:pt x="1" y="3"/>
                    <a:pt x="1" y="3"/>
                    <a:pt x="1" y="3"/>
                  </a:cubicBezTo>
                  <a:cubicBezTo>
                    <a:pt x="1" y="3"/>
                    <a:pt x="0" y="3"/>
                    <a:pt x="0" y="4"/>
                  </a:cubicBezTo>
                  <a:cubicBezTo>
                    <a:pt x="0" y="5"/>
                    <a:pt x="0" y="5"/>
                    <a:pt x="0" y="5"/>
                  </a:cubicBezTo>
                  <a:cubicBezTo>
                    <a:pt x="0" y="5"/>
                    <a:pt x="0" y="6"/>
                    <a:pt x="0" y="6"/>
                  </a:cubicBezTo>
                  <a:cubicBezTo>
                    <a:pt x="1" y="6"/>
                    <a:pt x="1" y="6"/>
                    <a:pt x="1" y="6"/>
                  </a:cubicBezTo>
                  <a:cubicBezTo>
                    <a:pt x="1" y="6"/>
                    <a:pt x="1" y="7"/>
                    <a:pt x="1" y="7"/>
                  </a:cubicBezTo>
                  <a:cubicBezTo>
                    <a:pt x="0" y="8"/>
                    <a:pt x="0" y="8"/>
                    <a:pt x="0" y="8"/>
                  </a:cubicBezTo>
                  <a:cubicBezTo>
                    <a:pt x="0" y="8"/>
                    <a:pt x="0" y="8"/>
                    <a:pt x="0" y="9"/>
                  </a:cubicBezTo>
                  <a:cubicBezTo>
                    <a:pt x="0" y="10"/>
                    <a:pt x="0" y="10"/>
                    <a:pt x="0" y="10"/>
                  </a:cubicBezTo>
                  <a:cubicBezTo>
                    <a:pt x="0" y="10"/>
                    <a:pt x="1" y="10"/>
                    <a:pt x="2" y="10"/>
                  </a:cubicBezTo>
                  <a:cubicBezTo>
                    <a:pt x="2" y="10"/>
                    <a:pt x="2" y="10"/>
                    <a:pt x="2" y="10"/>
                  </a:cubicBezTo>
                  <a:cubicBezTo>
                    <a:pt x="2" y="10"/>
                    <a:pt x="3" y="10"/>
                    <a:pt x="3" y="11"/>
                  </a:cubicBezTo>
                  <a:cubicBezTo>
                    <a:pt x="3" y="11"/>
                    <a:pt x="3" y="11"/>
                    <a:pt x="3" y="11"/>
                  </a:cubicBezTo>
                  <a:cubicBezTo>
                    <a:pt x="3" y="12"/>
                    <a:pt x="3" y="12"/>
                    <a:pt x="3" y="13"/>
                  </a:cubicBezTo>
                  <a:cubicBezTo>
                    <a:pt x="4" y="13"/>
                    <a:pt x="4" y="13"/>
                    <a:pt x="4" y="13"/>
                  </a:cubicBezTo>
                  <a:cubicBezTo>
                    <a:pt x="5" y="13"/>
                    <a:pt x="5" y="13"/>
                    <a:pt x="5" y="12"/>
                  </a:cubicBezTo>
                  <a:cubicBezTo>
                    <a:pt x="6" y="12"/>
                    <a:pt x="6" y="12"/>
                    <a:pt x="6" y="12"/>
                  </a:cubicBezTo>
                  <a:cubicBezTo>
                    <a:pt x="6" y="12"/>
                    <a:pt x="6" y="12"/>
                    <a:pt x="7" y="12"/>
                  </a:cubicBezTo>
                  <a:cubicBezTo>
                    <a:pt x="7" y="12"/>
                    <a:pt x="7" y="12"/>
                    <a:pt x="7" y="12"/>
                  </a:cubicBezTo>
                  <a:cubicBezTo>
                    <a:pt x="7" y="13"/>
                    <a:pt x="8" y="13"/>
                    <a:pt x="8" y="13"/>
                  </a:cubicBezTo>
                  <a:cubicBezTo>
                    <a:pt x="9" y="12"/>
                    <a:pt x="9" y="12"/>
                    <a:pt x="9" y="12"/>
                  </a:cubicBezTo>
                  <a:cubicBezTo>
                    <a:pt x="10" y="12"/>
                    <a:pt x="10" y="12"/>
                    <a:pt x="10" y="11"/>
                  </a:cubicBezTo>
                  <a:cubicBezTo>
                    <a:pt x="9" y="10"/>
                    <a:pt x="9" y="10"/>
                    <a:pt x="9" y="10"/>
                  </a:cubicBezTo>
                  <a:cubicBezTo>
                    <a:pt x="10" y="10"/>
                    <a:pt x="10" y="10"/>
                    <a:pt x="10" y="10"/>
                  </a:cubicBezTo>
                  <a:cubicBezTo>
                    <a:pt x="11" y="10"/>
                    <a:pt x="11" y="10"/>
                    <a:pt x="11" y="10"/>
                  </a:cubicBezTo>
                  <a:cubicBezTo>
                    <a:pt x="11" y="10"/>
                    <a:pt x="12" y="10"/>
                    <a:pt x="12" y="9"/>
                  </a:cubicBezTo>
                  <a:cubicBezTo>
                    <a:pt x="13" y="8"/>
                    <a:pt x="13" y="8"/>
                    <a:pt x="13" y="8"/>
                  </a:cubicBezTo>
                  <a:cubicBezTo>
                    <a:pt x="13" y="8"/>
                    <a:pt x="13" y="7"/>
                    <a:pt x="12" y="7"/>
                  </a:cubicBezTo>
                  <a:close/>
                  <a:moveTo>
                    <a:pt x="7" y="9"/>
                  </a:moveTo>
                  <a:cubicBezTo>
                    <a:pt x="6" y="9"/>
                    <a:pt x="4" y="9"/>
                    <a:pt x="4" y="8"/>
                  </a:cubicBezTo>
                  <a:cubicBezTo>
                    <a:pt x="3" y="6"/>
                    <a:pt x="4" y="5"/>
                    <a:pt x="5" y="4"/>
                  </a:cubicBezTo>
                  <a:cubicBezTo>
                    <a:pt x="6" y="4"/>
                    <a:pt x="8" y="4"/>
                    <a:pt x="8" y="6"/>
                  </a:cubicBezTo>
                  <a:cubicBezTo>
                    <a:pt x="9" y="7"/>
                    <a:pt x="8" y="8"/>
                    <a:pt x="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26"/>
            <p:cNvSpPr>
              <a:spLocks noEditPoints="1"/>
            </p:cNvSpPr>
            <p:nvPr/>
          </p:nvSpPr>
          <p:spPr bwMode="auto">
            <a:xfrm>
              <a:off x="3949" y="2004"/>
              <a:ext cx="26" cy="27"/>
            </a:xfrm>
            <a:custGeom>
              <a:avLst/>
              <a:gdLst>
                <a:gd name="T0" fmla="*/ 11 w 11"/>
                <a:gd name="T1" fmla="*/ 6 h 11"/>
                <a:gd name="T2" fmla="*/ 10 w 11"/>
                <a:gd name="T3" fmla="*/ 5 h 11"/>
                <a:gd name="T4" fmla="*/ 10 w 11"/>
                <a:gd name="T5" fmla="*/ 5 h 11"/>
                <a:gd name="T6" fmla="*/ 11 w 11"/>
                <a:gd name="T7" fmla="*/ 4 h 11"/>
                <a:gd name="T8" fmla="*/ 11 w 11"/>
                <a:gd name="T9" fmla="*/ 3 h 11"/>
                <a:gd name="T10" fmla="*/ 11 w 11"/>
                <a:gd name="T11" fmla="*/ 2 h 11"/>
                <a:gd name="T12" fmla="*/ 10 w 11"/>
                <a:gd name="T13" fmla="*/ 2 h 11"/>
                <a:gd name="T14" fmla="*/ 9 w 11"/>
                <a:gd name="T15" fmla="*/ 2 h 11"/>
                <a:gd name="T16" fmla="*/ 9 w 11"/>
                <a:gd name="T17" fmla="*/ 2 h 11"/>
                <a:gd name="T18" fmla="*/ 9 w 11"/>
                <a:gd name="T19" fmla="*/ 1 h 11"/>
                <a:gd name="T20" fmla="*/ 8 w 11"/>
                <a:gd name="T21" fmla="*/ 0 h 11"/>
                <a:gd name="T22" fmla="*/ 8 w 11"/>
                <a:gd name="T23" fmla="*/ 0 h 11"/>
                <a:gd name="T24" fmla="*/ 7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3 w 11"/>
                <a:gd name="T41" fmla="*/ 2 h 11"/>
                <a:gd name="T42" fmla="*/ 2 w 11"/>
                <a:gd name="T43" fmla="*/ 2 h 11"/>
                <a:gd name="T44" fmla="*/ 1 w 11"/>
                <a:gd name="T45" fmla="*/ 3 h 11"/>
                <a:gd name="T46" fmla="*/ 1 w 11"/>
                <a:gd name="T47" fmla="*/ 3 h 11"/>
                <a:gd name="T48" fmla="*/ 1 w 11"/>
                <a:gd name="T49" fmla="*/ 4 h 11"/>
                <a:gd name="T50" fmla="*/ 2 w 11"/>
                <a:gd name="T51" fmla="*/ 5 h 11"/>
                <a:gd name="T52" fmla="*/ 2 w 11"/>
                <a:gd name="T53" fmla="*/ 6 h 11"/>
                <a:gd name="T54" fmla="*/ 1 w 11"/>
                <a:gd name="T55" fmla="*/ 6 h 11"/>
                <a:gd name="T56" fmla="*/ 1 w 11"/>
                <a:gd name="T57" fmla="*/ 7 h 11"/>
                <a:gd name="T58" fmla="*/ 1 w 11"/>
                <a:gd name="T59" fmla="*/ 8 h 11"/>
                <a:gd name="T60" fmla="*/ 2 w 11"/>
                <a:gd name="T61" fmla="*/ 8 h 11"/>
                <a:gd name="T62" fmla="*/ 3 w 11"/>
                <a:gd name="T63" fmla="*/ 8 h 11"/>
                <a:gd name="T64" fmla="*/ 3 w 11"/>
                <a:gd name="T65" fmla="*/ 9 h 11"/>
                <a:gd name="T66" fmla="*/ 3 w 11"/>
                <a:gd name="T67" fmla="*/ 9 h 11"/>
                <a:gd name="T68" fmla="*/ 3 w 11"/>
                <a:gd name="T69" fmla="*/ 10 h 11"/>
                <a:gd name="T70" fmla="*/ 4 w 11"/>
                <a:gd name="T71" fmla="*/ 10 h 11"/>
                <a:gd name="T72" fmla="*/ 5 w 11"/>
                <a:gd name="T73" fmla="*/ 10 h 11"/>
                <a:gd name="T74" fmla="*/ 6 w 11"/>
                <a:gd name="T75" fmla="*/ 9 h 11"/>
                <a:gd name="T76" fmla="*/ 6 w 11"/>
                <a:gd name="T77" fmla="*/ 9 h 11"/>
                <a:gd name="T78" fmla="*/ 7 w 11"/>
                <a:gd name="T79" fmla="*/ 10 h 11"/>
                <a:gd name="T80" fmla="*/ 8 w 11"/>
                <a:gd name="T81" fmla="*/ 10 h 11"/>
                <a:gd name="T82" fmla="*/ 9 w 11"/>
                <a:gd name="T83" fmla="*/ 10 h 11"/>
                <a:gd name="T84" fmla="*/ 9 w 11"/>
                <a:gd name="T85" fmla="*/ 9 h 11"/>
                <a:gd name="T86" fmla="*/ 9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7 w 11"/>
                <a:gd name="T99" fmla="*/ 7 h 11"/>
                <a:gd name="T100" fmla="*/ 4 w 11"/>
                <a:gd name="T101" fmla="*/ 6 h 11"/>
                <a:gd name="T102" fmla="*/ 5 w 11"/>
                <a:gd name="T103" fmla="*/ 3 h 11"/>
                <a:gd name="T104" fmla="*/ 8 w 11"/>
                <a:gd name="T105" fmla="*/ 4 h 11"/>
                <a:gd name="T106" fmla="*/ 7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5"/>
                    <a:pt x="10" y="5"/>
                    <a:pt x="10" y="5"/>
                  </a:cubicBezTo>
                  <a:cubicBezTo>
                    <a:pt x="10" y="5"/>
                    <a:pt x="10" y="5"/>
                    <a:pt x="10" y="5"/>
                  </a:cubicBezTo>
                  <a:cubicBezTo>
                    <a:pt x="11" y="4"/>
                    <a:pt x="11" y="4"/>
                    <a:pt x="11" y="4"/>
                  </a:cubicBezTo>
                  <a:cubicBezTo>
                    <a:pt x="11" y="4"/>
                    <a:pt x="11" y="4"/>
                    <a:pt x="11" y="3"/>
                  </a:cubicBezTo>
                  <a:cubicBezTo>
                    <a:pt x="11" y="2"/>
                    <a:pt x="11" y="2"/>
                    <a:pt x="11" y="2"/>
                  </a:cubicBezTo>
                  <a:cubicBezTo>
                    <a:pt x="11" y="2"/>
                    <a:pt x="10" y="2"/>
                    <a:pt x="10" y="2"/>
                  </a:cubicBezTo>
                  <a:cubicBezTo>
                    <a:pt x="9" y="2"/>
                    <a:pt x="9" y="2"/>
                    <a:pt x="9" y="2"/>
                  </a:cubicBezTo>
                  <a:cubicBezTo>
                    <a:pt x="9" y="2"/>
                    <a:pt x="9" y="2"/>
                    <a:pt x="9" y="2"/>
                  </a:cubicBezTo>
                  <a:cubicBezTo>
                    <a:pt x="9" y="1"/>
                    <a:pt x="9" y="1"/>
                    <a:pt x="9" y="1"/>
                  </a:cubicBezTo>
                  <a:cubicBezTo>
                    <a:pt x="9" y="1"/>
                    <a:pt x="9" y="0"/>
                    <a:pt x="8" y="0"/>
                  </a:cubicBezTo>
                  <a:cubicBezTo>
                    <a:pt x="8" y="0"/>
                    <a:pt x="8" y="0"/>
                    <a:pt x="8" y="0"/>
                  </a:cubicBezTo>
                  <a:cubicBezTo>
                    <a:pt x="7" y="0"/>
                    <a:pt x="7" y="0"/>
                    <a:pt x="7" y="0"/>
                  </a:cubicBezTo>
                  <a:cubicBezTo>
                    <a:pt x="6" y="1"/>
                    <a:pt x="6" y="1"/>
                    <a:pt x="6" y="1"/>
                  </a:cubicBezTo>
                  <a:cubicBezTo>
                    <a:pt x="6" y="1"/>
                    <a:pt x="6" y="1"/>
                    <a:pt x="5" y="1"/>
                  </a:cubicBezTo>
                  <a:cubicBezTo>
                    <a:pt x="5" y="0"/>
                    <a:pt x="5" y="0"/>
                    <a:pt x="5" y="0"/>
                  </a:cubicBezTo>
                  <a:cubicBezTo>
                    <a:pt x="5" y="0"/>
                    <a:pt x="5" y="0"/>
                    <a:pt x="4" y="0"/>
                  </a:cubicBezTo>
                  <a:cubicBezTo>
                    <a:pt x="3" y="0"/>
                    <a:pt x="3" y="0"/>
                    <a:pt x="3" y="0"/>
                  </a:cubicBezTo>
                  <a:cubicBezTo>
                    <a:pt x="3" y="0"/>
                    <a:pt x="3" y="1"/>
                    <a:pt x="3" y="1"/>
                  </a:cubicBezTo>
                  <a:cubicBezTo>
                    <a:pt x="3" y="2"/>
                    <a:pt x="3" y="2"/>
                    <a:pt x="3" y="2"/>
                  </a:cubicBezTo>
                  <a:cubicBezTo>
                    <a:pt x="3" y="2"/>
                    <a:pt x="3" y="2"/>
                    <a:pt x="3" y="2"/>
                  </a:cubicBezTo>
                  <a:cubicBezTo>
                    <a:pt x="2" y="2"/>
                    <a:pt x="2" y="2"/>
                    <a:pt x="2" y="2"/>
                  </a:cubicBezTo>
                  <a:cubicBezTo>
                    <a:pt x="2" y="2"/>
                    <a:pt x="1" y="2"/>
                    <a:pt x="1" y="3"/>
                  </a:cubicBezTo>
                  <a:cubicBezTo>
                    <a:pt x="1" y="3"/>
                    <a:pt x="1" y="3"/>
                    <a:pt x="1" y="3"/>
                  </a:cubicBezTo>
                  <a:cubicBezTo>
                    <a:pt x="0" y="4"/>
                    <a:pt x="1" y="4"/>
                    <a:pt x="1" y="4"/>
                  </a:cubicBezTo>
                  <a:cubicBezTo>
                    <a:pt x="2" y="5"/>
                    <a:pt x="2" y="5"/>
                    <a:pt x="2" y="5"/>
                  </a:cubicBezTo>
                  <a:cubicBezTo>
                    <a:pt x="2" y="5"/>
                    <a:pt x="2" y="5"/>
                    <a:pt x="2" y="6"/>
                  </a:cubicBezTo>
                  <a:cubicBezTo>
                    <a:pt x="1" y="6"/>
                    <a:pt x="1" y="6"/>
                    <a:pt x="1" y="6"/>
                  </a:cubicBezTo>
                  <a:cubicBezTo>
                    <a:pt x="1" y="6"/>
                    <a:pt x="0" y="7"/>
                    <a:pt x="1" y="7"/>
                  </a:cubicBezTo>
                  <a:cubicBezTo>
                    <a:pt x="1" y="8"/>
                    <a:pt x="1" y="8"/>
                    <a:pt x="1" y="8"/>
                  </a:cubicBezTo>
                  <a:cubicBezTo>
                    <a:pt x="1" y="8"/>
                    <a:pt x="2" y="8"/>
                    <a:pt x="2" y="8"/>
                  </a:cubicBezTo>
                  <a:cubicBezTo>
                    <a:pt x="3" y="8"/>
                    <a:pt x="3" y="8"/>
                    <a:pt x="3" y="8"/>
                  </a:cubicBezTo>
                  <a:cubicBezTo>
                    <a:pt x="3" y="8"/>
                    <a:pt x="3" y="8"/>
                    <a:pt x="3" y="9"/>
                  </a:cubicBezTo>
                  <a:cubicBezTo>
                    <a:pt x="3" y="9"/>
                    <a:pt x="3" y="9"/>
                    <a:pt x="3" y="9"/>
                  </a:cubicBezTo>
                  <a:cubicBezTo>
                    <a:pt x="3" y="10"/>
                    <a:pt x="3" y="10"/>
                    <a:pt x="3" y="10"/>
                  </a:cubicBezTo>
                  <a:cubicBezTo>
                    <a:pt x="4" y="10"/>
                    <a:pt x="4" y="10"/>
                    <a:pt x="4" y="10"/>
                  </a:cubicBezTo>
                  <a:cubicBezTo>
                    <a:pt x="5" y="11"/>
                    <a:pt x="5" y="10"/>
                    <a:pt x="5" y="10"/>
                  </a:cubicBezTo>
                  <a:cubicBezTo>
                    <a:pt x="6" y="9"/>
                    <a:pt x="6" y="9"/>
                    <a:pt x="6" y="9"/>
                  </a:cubicBezTo>
                  <a:cubicBezTo>
                    <a:pt x="6" y="9"/>
                    <a:pt x="6" y="9"/>
                    <a:pt x="6" y="9"/>
                  </a:cubicBezTo>
                  <a:cubicBezTo>
                    <a:pt x="7" y="10"/>
                    <a:pt x="7" y="10"/>
                    <a:pt x="7" y="10"/>
                  </a:cubicBezTo>
                  <a:cubicBezTo>
                    <a:pt x="7" y="10"/>
                    <a:pt x="7" y="11"/>
                    <a:pt x="8" y="10"/>
                  </a:cubicBezTo>
                  <a:cubicBezTo>
                    <a:pt x="9" y="10"/>
                    <a:pt x="9" y="10"/>
                    <a:pt x="9" y="10"/>
                  </a:cubicBezTo>
                  <a:cubicBezTo>
                    <a:pt x="9" y="10"/>
                    <a:pt x="9" y="9"/>
                    <a:pt x="9" y="9"/>
                  </a:cubicBezTo>
                  <a:cubicBezTo>
                    <a:pt x="9" y="8"/>
                    <a:pt x="9" y="8"/>
                    <a:pt x="9"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7" y="7"/>
                  </a:moveTo>
                  <a:cubicBezTo>
                    <a:pt x="6" y="8"/>
                    <a:pt x="4" y="7"/>
                    <a:pt x="4" y="6"/>
                  </a:cubicBezTo>
                  <a:cubicBezTo>
                    <a:pt x="3" y="5"/>
                    <a:pt x="4" y="4"/>
                    <a:pt x="5" y="3"/>
                  </a:cubicBezTo>
                  <a:cubicBezTo>
                    <a:pt x="6" y="3"/>
                    <a:pt x="7" y="3"/>
                    <a:pt x="8" y="4"/>
                  </a:cubicBezTo>
                  <a:cubicBezTo>
                    <a:pt x="8" y="5"/>
                    <a:pt x="8" y="7"/>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27"/>
            <p:cNvSpPr>
              <a:spLocks noEditPoints="1"/>
            </p:cNvSpPr>
            <p:nvPr/>
          </p:nvSpPr>
          <p:spPr bwMode="auto">
            <a:xfrm>
              <a:off x="3700" y="2652"/>
              <a:ext cx="26" cy="29"/>
            </a:xfrm>
            <a:custGeom>
              <a:avLst/>
              <a:gdLst>
                <a:gd name="T0" fmla="*/ 10 w 11"/>
                <a:gd name="T1" fmla="*/ 7 h 12"/>
                <a:gd name="T2" fmla="*/ 10 w 11"/>
                <a:gd name="T3" fmla="*/ 6 h 12"/>
                <a:gd name="T4" fmla="*/ 10 w 11"/>
                <a:gd name="T5" fmla="*/ 6 h 12"/>
                <a:gd name="T6" fmla="*/ 10 w 11"/>
                <a:gd name="T7" fmla="*/ 5 h 12"/>
                <a:gd name="T8" fmla="*/ 11 w 11"/>
                <a:gd name="T9" fmla="*/ 4 h 12"/>
                <a:gd name="T10" fmla="*/ 10 w 11"/>
                <a:gd name="T11" fmla="*/ 3 h 12"/>
                <a:gd name="T12" fmla="*/ 9 w 11"/>
                <a:gd name="T13" fmla="*/ 3 h 12"/>
                <a:gd name="T14" fmla="*/ 9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10" y="6"/>
                    <a:pt x="10" y="6"/>
                    <a:pt x="10" y="6"/>
                  </a:cubicBezTo>
                  <a:cubicBezTo>
                    <a:pt x="10" y="6"/>
                    <a:pt x="10" y="6"/>
                    <a:pt x="10" y="6"/>
                  </a:cubicBezTo>
                  <a:cubicBezTo>
                    <a:pt x="10" y="5"/>
                    <a:pt x="10" y="5"/>
                    <a:pt x="10" y="5"/>
                  </a:cubicBezTo>
                  <a:cubicBezTo>
                    <a:pt x="11" y="5"/>
                    <a:pt x="11" y="5"/>
                    <a:pt x="11" y="4"/>
                  </a:cubicBezTo>
                  <a:cubicBezTo>
                    <a:pt x="10" y="3"/>
                    <a:pt x="10" y="3"/>
                    <a:pt x="10" y="3"/>
                  </a:cubicBezTo>
                  <a:cubicBezTo>
                    <a:pt x="10" y="3"/>
                    <a:pt x="10" y="3"/>
                    <a:pt x="9" y="3"/>
                  </a:cubicBezTo>
                  <a:cubicBezTo>
                    <a:pt x="9" y="3"/>
                    <a:pt x="9" y="3"/>
                    <a:pt x="9"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5" y="1"/>
                    <a:pt x="5" y="1"/>
                    <a:pt x="5" y="1"/>
                  </a:cubicBezTo>
                  <a:cubicBezTo>
                    <a:pt x="4" y="1"/>
                    <a:pt x="4" y="1"/>
                    <a:pt x="4"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1"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3"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2"/>
                    <a:pt x="7" y="11"/>
                  </a:cubicBezTo>
                  <a:cubicBezTo>
                    <a:pt x="8" y="11"/>
                    <a:pt x="8" y="11"/>
                    <a:pt x="8" y="11"/>
                  </a:cubicBezTo>
                  <a:cubicBezTo>
                    <a:pt x="8" y="11"/>
                    <a:pt x="9" y="10"/>
                    <a:pt x="8" y="10"/>
                  </a:cubicBezTo>
                  <a:cubicBezTo>
                    <a:pt x="8" y="9"/>
                    <a:pt x="8" y="9"/>
                    <a:pt x="8" y="9"/>
                  </a:cubicBezTo>
                  <a:cubicBezTo>
                    <a:pt x="8" y="9"/>
                    <a:pt x="9"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6"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28"/>
            <p:cNvSpPr>
              <a:spLocks noEditPoints="1"/>
            </p:cNvSpPr>
            <p:nvPr/>
          </p:nvSpPr>
          <p:spPr bwMode="auto">
            <a:xfrm>
              <a:off x="3904" y="1758"/>
              <a:ext cx="21" cy="21"/>
            </a:xfrm>
            <a:custGeom>
              <a:avLst/>
              <a:gdLst>
                <a:gd name="T0" fmla="*/ 8 w 9"/>
                <a:gd name="T1" fmla="*/ 5 h 9"/>
                <a:gd name="T2" fmla="*/ 8 w 9"/>
                <a:gd name="T3" fmla="*/ 5 h 9"/>
                <a:gd name="T4" fmla="*/ 8 w 9"/>
                <a:gd name="T5" fmla="*/ 5 h 9"/>
                <a:gd name="T6" fmla="*/ 8 w 9"/>
                <a:gd name="T7" fmla="*/ 4 h 9"/>
                <a:gd name="T8" fmla="*/ 9 w 9"/>
                <a:gd name="T9" fmla="*/ 3 h 9"/>
                <a:gd name="T10" fmla="*/ 8 w 9"/>
                <a:gd name="T11" fmla="*/ 3 h 9"/>
                <a:gd name="T12" fmla="*/ 8 w 9"/>
                <a:gd name="T13" fmla="*/ 2 h 9"/>
                <a:gd name="T14" fmla="*/ 7 w 9"/>
                <a:gd name="T15" fmla="*/ 3 h 9"/>
                <a:gd name="T16" fmla="*/ 7 w 9"/>
                <a:gd name="T17" fmla="*/ 2 h 9"/>
                <a:gd name="T18" fmla="*/ 7 w 9"/>
                <a:gd name="T19" fmla="*/ 2 h 9"/>
                <a:gd name="T20" fmla="*/ 6 w 9"/>
                <a:gd name="T21" fmla="*/ 1 h 9"/>
                <a:gd name="T22" fmla="*/ 6 w 9"/>
                <a:gd name="T23" fmla="*/ 1 h 9"/>
                <a:gd name="T24" fmla="*/ 5 w 9"/>
                <a:gd name="T25" fmla="*/ 1 h 9"/>
                <a:gd name="T26" fmla="*/ 5 w 9"/>
                <a:gd name="T27" fmla="*/ 2 h 9"/>
                <a:gd name="T28" fmla="*/ 4 w 9"/>
                <a:gd name="T29" fmla="*/ 2 h 9"/>
                <a:gd name="T30" fmla="*/ 4 w 9"/>
                <a:gd name="T31" fmla="*/ 1 h 9"/>
                <a:gd name="T32" fmla="*/ 3 w 9"/>
                <a:gd name="T33" fmla="*/ 1 h 9"/>
                <a:gd name="T34" fmla="*/ 2 w 9"/>
                <a:gd name="T35" fmla="*/ 1 h 9"/>
                <a:gd name="T36" fmla="*/ 2 w 9"/>
                <a:gd name="T37" fmla="*/ 2 h 9"/>
                <a:gd name="T38" fmla="*/ 2 w 9"/>
                <a:gd name="T39" fmla="*/ 2 h 9"/>
                <a:gd name="T40" fmla="*/ 2 w 9"/>
                <a:gd name="T41" fmla="*/ 3 h 9"/>
                <a:gd name="T42" fmla="*/ 1 w 9"/>
                <a:gd name="T43" fmla="*/ 3 h 9"/>
                <a:gd name="T44" fmla="*/ 0 w 9"/>
                <a:gd name="T45" fmla="*/ 3 h 9"/>
                <a:gd name="T46" fmla="*/ 0 w 9"/>
                <a:gd name="T47" fmla="*/ 4 h 9"/>
                <a:gd name="T48" fmla="*/ 1 w 9"/>
                <a:gd name="T49" fmla="*/ 4 h 9"/>
                <a:gd name="T50" fmla="*/ 1 w 9"/>
                <a:gd name="T51" fmla="*/ 5 h 9"/>
                <a:gd name="T52" fmla="*/ 1 w 9"/>
                <a:gd name="T53" fmla="*/ 5 h 9"/>
                <a:gd name="T54" fmla="*/ 1 w 9"/>
                <a:gd name="T55" fmla="*/ 6 h 9"/>
                <a:gd name="T56" fmla="*/ 0 w 9"/>
                <a:gd name="T57" fmla="*/ 6 h 9"/>
                <a:gd name="T58" fmla="*/ 1 w 9"/>
                <a:gd name="T59" fmla="*/ 7 h 9"/>
                <a:gd name="T60" fmla="*/ 1 w 9"/>
                <a:gd name="T61" fmla="*/ 7 h 9"/>
                <a:gd name="T62" fmla="*/ 2 w 9"/>
                <a:gd name="T63" fmla="*/ 7 h 9"/>
                <a:gd name="T64" fmla="*/ 2 w 9"/>
                <a:gd name="T65" fmla="*/ 8 h 9"/>
                <a:gd name="T66" fmla="*/ 2 w 9"/>
                <a:gd name="T67" fmla="*/ 8 h 9"/>
                <a:gd name="T68" fmla="*/ 3 w 9"/>
                <a:gd name="T69" fmla="*/ 9 h 9"/>
                <a:gd name="T70" fmla="*/ 3 w 9"/>
                <a:gd name="T71" fmla="*/ 9 h 9"/>
                <a:gd name="T72" fmla="*/ 4 w 9"/>
                <a:gd name="T73" fmla="*/ 9 h 9"/>
                <a:gd name="T74" fmla="*/ 4 w 9"/>
                <a:gd name="T75" fmla="*/ 8 h 9"/>
                <a:gd name="T76" fmla="*/ 5 w 9"/>
                <a:gd name="T77" fmla="*/ 8 h 9"/>
                <a:gd name="T78" fmla="*/ 5 w 9"/>
                <a:gd name="T79" fmla="*/ 9 h 9"/>
                <a:gd name="T80" fmla="*/ 6 w 9"/>
                <a:gd name="T81" fmla="*/ 9 h 9"/>
                <a:gd name="T82" fmla="*/ 7 w 9"/>
                <a:gd name="T83" fmla="*/ 9 h 9"/>
                <a:gd name="T84" fmla="*/ 7 w 9"/>
                <a:gd name="T85" fmla="*/ 8 h 9"/>
                <a:gd name="T86" fmla="*/ 7 w 9"/>
                <a:gd name="T87" fmla="*/ 7 h 9"/>
                <a:gd name="T88" fmla="*/ 7 w 9"/>
                <a:gd name="T89" fmla="*/ 7 h 9"/>
                <a:gd name="T90" fmla="*/ 8 w 9"/>
                <a:gd name="T91" fmla="*/ 7 h 9"/>
                <a:gd name="T92" fmla="*/ 9 w 9"/>
                <a:gd name="T93" fmla="*/ 7 h 9"/>
                <a:gd name="T94" fmla="*/ 9 w 9"/>
                <a:gd name="T95" fmla="*/ 6 h 9"/>
                <a:gd name="T96" fmla="*/ 8 w 9"/>
                <a:gd name="T97" fmla="*/ 5 h 9"/>
                <a:gd name="T98" fmla="*/ 5 w 9"/>
                <a:gd name="T99" fmla="*/ 6 h 9"/>
                <a:gd name="T100" fmla="*/ 3 w 9"/>
                <a:gd name="T101" fmla="*/ 6 h 9"/>
                <a:gd name="T102" fmla="*/ 4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5"/>
                    <a:pt x="8" y="5"/>
                    <a:pt x="8" y="5"/>
                  </a:cubicBezTo>
                  <a:cubicBezTo>
                    <a:pt x="8" y="4"/>
                    <a:pt x="8" y="4"/>
                    <a:pt x="8" y="4"/>
                  </a:cubicBezTo>
                  <a:cubicBezTo>
                    <a:pt x="9" y="4"/>
                    <a:pt x="9" y="4"/>
                    <a:pt x="9" y="3"/>
                  </a:cubicBezTo>
                  <a:cubicBezTo>
                    <a:pt x="8" y="3"/>
                    <a:pt x="8" y="3"/>
                    <a:pt x="8" y="3"/>
                  </a:cubicBezTo>
                  <a:cubicBezTo>
                    <a:pt x="8" y="2"/>
                    <a:pt x="8" y="2"/>
                    <a:pt x="8" y="2"/>
                  </a:cubicBezTo>
                  <a:cubicBezTo>
                    <a:pt x="7" y="3"/>
                    <a:pt x="7" y="3"/>
                    <a:pt x="7" y="3"/>
                  </a:cubicBezTo>
                  <a:cubicBezTo>
                    <a:pt x="7" y="3"/>
                    <a:pt x="7" y="2"/>
                    <a:pt x="7" y="2"/>
                  </a:cubicBezTo>
                  <a:cubicBezTo>
                    <a:pt x="7" y="2"/>
                    <a:pt x="7" y="2"/>
                    <a:pt x="7" y="2"/>
                  </a:cubicBezTo>
                  <a:cubicBezTo>
                    <a:pt x="7" y="1"/>
                    <a:pt x="7" y="1"/>
                    <a:pt x="6" y="1"/>
                  </a:cubicBezTo>
                  <a:cubicBezTo>
                    <a:pt x="6" y="1"/>
                    <a:pt x="6" y="1"/>
                    <a:pt x="6" y="1"/>
                  </a:cubicBezTo>
                  <a:cubicBezTo>
                    <a:pt x="5" y="0"/>
                    <a:pt x="5" y="1"/>
                    <a:pt x="5" y="1"/>
                  </a:cubicBezTo>
                  <a:cubicBezTo>
                    <a:pt x="5" y="2"/>
                    <a:pt x="5" y="2"/>
                    <a:pt x="5" y="2"/>
                  </a:cubicBezTo>
                  <a:cubicBezTo>
                    <a:pt x="5" y="2"/>
                    <a:pt x="4" y="2"/>
                    <a:pt x="4" y="2"/>
                  </a:cubicBezTo>
                  <a:cubicBezTo>
                    <a:pt x="4" y="1"/>
                    <a:pt x="4" y="1"/>
                    <a:pt x="4" y="1"/>
                  </a:cubicBezTo>
                  <a:cubicBezTo>
                    <a:pt x="4" y="1"/>
                    <a:pt x="3" y="1"/>
                    <a:pt x="3" y="1"/>
                  </a:cubicBezTo>
                  <a:cubicBezTo>
                    <a:pt x="2" y="1"/>
                    <a:pt x="2" y="1"/>
                    <a:pt x="2" y="1"/>
                  </a:cubicBezTo>
                  <a:cubicBezTo>
                    <a:pt x="2" y="1"/>
                    <a:pt x="2" y="1"/>
                    <a:pt x="2" y="2"/>
                  </a:cubicBezTo>
                  <a:cubicBezTo>
                    <a:pt x="2" y="2"/>
                    <a:pt x="2" y="2"/>
                    <a:pt x="2" y="2"/>
                  </a:cubicBezTo>
                  <a:cubicBezTo>
                    <a:pt x="2" y="2"/>
                    <a:pt x="2" y="3"/>
                    <a:pt x="2" y="3"/>
                  </a:cubicBezTo>
                  <a:cubicBezTo>
                    <a:pt x="1" y="3"/>
                    <a:pt x="1" y="3"/>
                    <a:pt x="1" y="3"/>
                  </a:cubicBezTo>
                  <a:cubicBezTo>
                    <a:pt x="1" y="2"/>
                    <a:pt x="1" y="3"/>
                    <a:pt x="0" y="3"/>
                  </a:cubicBezTo>
                  <a:cubicBezTo>
                    <a:pt x="0" y="4"/>
                    <a:pt x="0" y="4"/>
                    <a:pt x="0" y="4"/>
                  </a:cubicBezTo>
                  <a:cubicBezTo>
                    <a:pt x="0" y="4"/>
                    <a:pt x="0" y="4"/>
                    <a:pt x="1" y="4"/>
                  </a:cubicBezTo>
                  <a:cubicBezTo>
                    <a:pt x="1" y="5"/>
                    <a:pt x="1" y="5"/>
                    <a:pt x="1" y="5"/>
                  </a:cubicBezTo>
                  <a:cubicBezTo>
                    <a:pt x="1" y="5"/>
                    <a:pt x="1" y="5"/>
                    <a:pt x="1" y="5"/>
                  </a:cubicBezTo>
                  <a:cubicBezTo>
                    <a:pt x="1" y="6"/>
                    <a:pt x="1" y="6"/>
                    <a:pt x="1" y="6"/>
                  </a:cubicBezTo>
                  <a:cubicBezTo>
                    <a:pt x="0" y="6"/>
                    <a:pt x="0" y="6"/>
                    <a:pt x="0" y="6"/>
                  </a:cubicBezTo>
                  <a:cubicBezTo>
                    <a:pt x="1" y="7"/>
                    <a:pt x="1" y="7"/>
                    <a:pt x="1" y="7"/>
                  </a:cubicBezTo>
                  <a:cubicBezTo>
                    <a:pt x="1" y="7"/>
                    <a:pt x="1" y="7"/>
                    <a:pt x="1" y="7"/>
                  </a:cubicBezTo>
                  <a:cubicBezTo>
                    <a:pt x="2" y="7"/>
                    <a:pt x="2" y="7"/>
                    <a:pt x="2" y="7"/>
                  </a:cubicBezTo>
                  <a:cubicBezTo>
                    <a:pt x="2" y="7"/>
                    <a:pt x="2" y="7"/>
                    <a:pt x="2" y="8"/>
                  </a:cubicBezTo>
                  <a:cubicBezTo>
                    <a:pt x="2" y="8"/>
                    <a:pt x="2" y="8"/>
                    <a:pt x="2" y="8"/>
                  </a:cubicBezTo>
                  <a:cubicBezTo>
                    <a:pt x="2" y="8"/>
                    <a:pt x="2" y="9"/>
                    <a:pt x="3" y="9"/>
                  </a:cubicBezTo>
                  <a:cubicBezTo>
                    <a:pt x="3" y="9"/>
                    <a:pt x="3" y="9"/>
                    <a:pt x="3" y="9"/>
                  </a:cubicBezTo>
                  <a:cubicBezTo>
                    <a:pt x="4" y="9"/>
                    <a:pt x="4" y="9"/>
                    <a:pt x="4" y="9"/>
                  </a:cubicBezTo>
                  <a:cubicBezTo>
                    <a:pt x="4" y="8"/>
                    <a:pt x="4" y="8"/>
                    <a:pt x="4" y="8"/>
                  </a:cubicBezTo>
                  <a:cubicBezTo>
                    <a:pt x="4" y="8"/>
                    <a:pt x="5" y="8"/>
                    <a:pt x="5" y="8"/>
                  </a:cubicBezTo>
                  <a:cubicBezTo>
                    <a:pt x="5" y="9"/>
                    <a:pt x="5" y="9"/>
                    <a:pt x="5" y="9"/>
                  </a:cubicBezTo>
                  <a:cubicBezTo>
                    <a:pt x="5" y="9"/>
                    <a:pt x="6" y="9"/>
                    <a:pt x="6" y="9"/>
                  </a:cubicBezTo>
                  <a:cubicBezTo>
                    <a:pt x="7" y="9"/>
                    <a:pt x="7" y="9"/>
                    <a:pt x="7" y="9"/>
                  </a:cubicBezTo>
                  <a:cubicBezTo>
                    <a:pt x="7" y="9"/>
                    <a:pt x="7" y="8"/>
                    <a:pt x="7" y="8"/>
                  </a:cubicBezTo>
                  <a:cubicBezTo>
                    <a:pt x="7" y="7"/>
                    <a:pt x="7" y="7"/>
                    <a:pt x="7" y="7"/>
                  </a:cubicBezTo>
                  <a:cubicBezTo>
                    <a:pt x="7" y="7"/>
                    <a:pt x="7" y="7"/>
                    <a:pt x="7" y="7"/>
                  </a:cubicBezTo>
                  <a:cubicBezTo>
                    <a:pt x="8" y="7"/>
                    <a:pt x="8" y="7"/>
                    <a:pt x="8" y="7"/>
                  </a:cubicBezTo>
                  <a:cubicBezTo>
                    <a:pt x="8" y="7"/>
                    <a:pt x="8" y="7"/>
                    <a:pt x="9" y="7"/>
                  </a:cubicBezTo>
                  <a:cubicBezTo>
                    <a:pt x="9" y="6"/>
                    <a:pt x="9" y="6"/>
                    <a:pt x="9" y="6"/>
                  </a:cubicBezTo>
                  <a:cubicBezTo>
                    <a:pt x="9" y="6"/>
                    <a:pt x="9" y="6"/>
                    <a:pt x="8" y="5"/>
                  </a:cubicBezTo>
                  <a:close/>
                  <a:moveTo>
                    <a:pt x="5" y="6"/>
                  </a:moveTo>
                  <a:cubicBezTo>
                    <a:pt x="4" y="7"/>
                    <a:pt x="3" y="6"/>
                    <a:pt x="3" y="6"/>
                  </a:cubicBezTo>
                  <a:cubicBezTo>
                    <a:pt x="3" y="5"/>
                    <a:pt x="3" y="4"/>
                    <a:pt x="4" y="3"/>
                  </a:cubicBezTo>
                  <a:cubicBezTo>
                    <a:pt x="5" y="3"/>
                    <a:pt x="6"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29"/>
            <p:cNvSpPr>
              <a:spLocks/>
            </p:cNvSpPr>
            <p:nvPr/>
          </p:nvSpPr>
          <p:spPr bwMode="auto">
            <a:xfrm>
              <a:off x="3868" y="1660"/>
              <a:ext cx="31" cy="29"/>
            </a:xfrm>
            <a:custGeom>
              <a:avLst/>
              <a:gdLst>
                <a:gd name="T0" fmla="*/ 10 w 13"/>
                <a:gd name="T1" fmla="*/ 12 h 12"/>
                <a:gd name="T2" fmla="*/ 10 w 13"/>
                <a:gd name="T3" fmla="*/ 9 h 12"/>
                <a:gd name="T4" fmla="*/ 10 w 13"/>
                <a:gd name="T5" fmla="*/ 5 h 12"/>
                <a:gd name="T6" fmla="*/ 10 w 13"/>
                <a:gd name="T7" fmla="*/ 5 h 12"/>
                <a:gd name="T8" fmla="*/ 10 w 13"/>
                <a:gd name="T9" fmla="*/ 11 h 12"/>
                <a:gd name="T10" fmla="*/ 11 w 13"/>
                <a:gd name="T11" fmla="*/ 12 h 12"/>
                <a:gd name="T12" fmla="*/ 13 w 13"/>
                <a:gd name="T13" fmla="*/ 10 h 12"/>
                <a:gd name="T14" fmla="*/ 12 w 13"/>
                <a:gd name="T15" fmla="*/ 3 h 12"/>
                <a:gd name="T16" fmla="*/ 12 w 13"/>
                <a:gd name="T17" fmla="*/ 3 h 12"/>
                <a:gd name="T18" fmla="*/ 12 w 13"/>
                <a:gd name="T19" fmla="*/ 3 h 12"/>
                <a:gd name="T20" fmla="*/ 12 w 13"/>
                <a:gd name="T21" fmla="*/ 3 h 12"/>
                <a:gd name="T22" fmla="*/ 8 w 13"/>
                <a:gd name="T23" fmla="*/ 1 h 12"/>
                <a:gd name="T24" fmla="*/ 8 w 13"/>
                <a:gd name="T25" fmla="*/ 1 h 12"/>
                <a:gd name="T26" fmla="*/ 6 w 13"/>
                <a:gd name="T27" fmla="*/ 1 h 12"/>
                <a:gd name="T28" fmla="*/ 1 w 13"/>
                <a:gd name="T29" fmla="*/ 4 h 12"/>
                <a:gd name="T30" fmla="*/ 1 w 13"/>
                <a:gd name="T31" fmla="*/ 11 h 12"/>
                <a:gd name="T32" fmla="*/ 2 w 13"/>
                <a:gd name="T33" fmla="*/ 12 h 12"/>
                <a:gd name="T34" fmla="*/ 3 w 13"/>
                <a:gd name="T35" fmla="*/ 11 h 12"/>
                <a:gd name="T36" fmla="*/ 3 w 13"/>
                <a:gd name="T37" fmla="*/ 5 h 12"/>
                <a:gd name="T38" fmla="*/ 3 w 13"/>
                <a:gd name="T39" fmla="*/ 5 h 12"/>
                <a:gd name="T40" fmla="*/ 4 w 13"/>
                <a:gd name="T41" fmla="*/ 9 h 12"/>
                <a:gd name="T42" fmla="*/ 4 w 13"/>
                <a:gd name="T43" fmla="*/ 12 h 12"/>
                <a:gd name="T44" fmla="*/ 10 w 13"/>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12">
                  <a:moveTo>
                    <a:pt x="10" y="12"/>
                  </a:moveTo>
                  <a:cubicBezTo>
                    <a:pt x="10" y="9"/>
                    <a:pt x="10" y="9"/>
                    <a:pt x="10" y="9"/>
                  </a:cubicBezTo>
                  <a:cubicBezTo>
                    <a:pt x="10" y="5"/>
                    <a:pt x="10" y="5"/>
                    <a:pt x="10" y="5"/>
                  </a:cubicBezTo>
                  <a:cubicBezTo>
                    <a:pt x="10" y="5"/>
                    <a:pt x="10" y="5"/>
                    <a:pt x="10" y="5"/>
                  </a:cubicBezTo>
                  <a:cubicBezTo>
                    <a:pt x="10" y="11"/>
                    <a:pt x="10" y="11"/>
                    <a:pt x="10" y="11"/>
                  </a:cubicBezTo>
                  <a:cubicBezTo>
                    <a:pt x="10" y="11"/>
                    <a:pt x="11" y="12"/>
                    <a:pt x="11" y="12"/>
                  </a:cubicBezTo>
                  <a:cubicBezTo>
                    <a:pt x="12" y="12"/>
                    <a:pt x="13" y="11"/>
                    <a:pt x="13" y="10"/>
                  </a:cubicBezTo>
                  <a:cubicBezTo>
                    <a:pt x="12" y="3"/>
                    <a:pt x="12" y="3"/>
                    <a:pt x="12" y="3"/>
                  </a:cubicBezTo>
                  <a:cubicBezTo>
                    <a:pt x="12" y="3"/>
                    <a:pt x="12" y="3"/>
                    <a:pt x="12" y="3"/>
                  </a:cubicBezTo>
                  <a:cubicBezTo>
                    <a:pt x="12" y="3"/>
                    <a:pt x="12" y="3"/>
                    <a:pt x="12" y="3"/>
                  </a:cubicBezTo>
                  <a:cubicBezTo>
                    <a:pt x="12" y="3"/>
                    <a:pt x="12" y="3"/>
                    <a:pt x="12" y="3"/>
                  </a:cubicBezTo>
                  <a:cubicBezTo>
                    <a:pt x="12" y="1"/>
                    <a:pt x="9" y="1"/>
                    <a:pt x="8" y="1"/>
                  </a:cubicBezTo>
                  <a:cubicBezTo>
                    <a:pt x="8" y="1"/>
                    <a:pt x="8" y="1"/>
                    <a:pt x="8" y="1"/>
                  </a:cubicBezTo>
                  <a:cubicBezTo>
                    <a:pt x="6" y="1"/>
                    <a:pt x="6" y="1"/>
                    <a:pt x="6" y="1"/>
                  </a:cubicBezTo>
                  <a:cubicBezTo>
                    <a:pt x="6" y="1"/>
                    <a:pt x="0" y="0"/>
                    <a:pt x="1" y="4"/>
                  </a:cubicBezTo>
                  <a:cubicBezTo>
                    <a:pt x="1" y="11"/>
                    <a:pt x="1" y="11"/>
                    <a:pt x="1" y="11"/>
                  </a:cubicBezTo>
                  <a:cubicBezTo>
                    <a:pt x="1" y="12"/>
                    <a:pt x="1" y="12"/>
                    <a:pt x="2" y="12"/>
                  </a:cubicBezTo>
                  <a:cubicBezTo>
                    <a:pt x="3" y="12"/>
                    <a:pt x="3" y="11"/>
                    <a:pt x="3" y="11"/>
                  </a:cubicBezTo>
                  <a:cubicBezTo>
                    <a:pt x="3" y="5"/>
                    <a:pt x="3" y="5"/>
                    <a:pt x="3" y="5"/>
                  </a:cubicBezTo>
                  <a:cubicBezTo>
                    <a:pt x="3" y="5"/>
                    <a:pt x="3" y="5"/>
                    <a:pt x="3" y="5"/>
                  </a:cubicBezTo>
                  <a:cubicBezTo>
                    <a:pt x="4" y="9"/>
                    <a:pt x="4" y="9"/>
                    <a:pt x="4" y="9"/>
                  </a:cubicBezTo>
                  <a:cubicBezTo>
                    <a:pt x="4" y="12"/>
                    <a:pt x="4" y="12"/>
                    <a:pt x="4" y="12"/>
                  </a:cubicBezTo>
                  <a:lnTo>
                    <a:pt x="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30"/>
            <p:cNvSpPr>
              <a:spLocks/>
            </p:cNvSpPr>
            <p:nvPr/>
          </p:nvSpPr>
          <p:spPr bwMode="auto">
            <a:xfrm>
              <a:off x="3878" y="1648"/>
              <a:ext cx="12" cy="12"/>
            </a:xfrm>
            <a:custGeom>
              <a:avLst/>
              <a:gdLst>
                <a:gd name="T0" fmla="*/ 2 w 5"/>
                <a:gd name="T1" fmla="*/ 5 h 5"/>
                <a:gd name="T2" fmla="*/ 5 w 5"/>
                <a:gd name="T3" fmla="*/ 2 h 5"/>
                <a:gd name="T4" fmla="*/ 2 w 5"/>
                <a:gd name="T5" fmla="*/ 0 h 5"/>
                <a:gd name="T6" fmla="*/ 0 w 5"/>
                <a:gd name="T7" fmla="*/ 3 h 5"/>
                <a:gd name="T8" fmla="*/ 2 w 5"/>
                <a:gd name="T9" fmla="*/ 5 h 5"/>
              </a:gdLst>
              <a:ahLst/>
              <a:cxnLst>
                <a:cxn ang="0">
                  <a:pos x="T0" y="T1"/>
                </a:cxn>
                <a:cxn ang="0">
                  <a:pos x="T2" y="T3"/>
                </a:cxn>
                <a:cxn ang="0">
                  <a:pos x="T4" y="T5"/>
                </a:cxn>
                <a:cxn ang="0">
                  <a:pos x="T6" y="T7"/>
                </a:cxn>
                <a:cxn ang="0">
                  <a:pos x="T8" y="T9"/>
                </a:cxn>
              </a:cxnLst>
              <a:rect l="0" t="0" r="r" b="b"/>
              <a:pathLst>
                <a:path w="5" h="5">
                  <a:moveTo>
                    <a:pt x="2" y="5"/>
                  </a:moveTo>
                  <a:cubicBezTo>
                    <a:pt x="4" y="5"/>
                    <a:pt x="5" y="4"/>
                    <a:pt x="5" y="2"/>
                  </a:cubicBezTo>
                  <a:cubicBezTo>
                    <a:pt x="5" y="1"/>
                    <a:pt x="4" y="0"/>
                    <a:pt x="2" y="0"/>
                  </a:cubicBezTo>
                  <a:cubicBezTo>
                    <a:pt x="1" y="0"/>
                    <a:pt x="0" y="1"/>
                    <a:pt x="0"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31"/>
            <p:cNvSpPr>
              <a:spLocks noEditPoints="1"/>
            </p:cNvSpPr>
            <p:nvPr/>
          </p:nvSpPr>
          <p:spPr bwMode="auto">
            <a:xfrm>
              <a:off x="3895" y="1686"/>
              <a:ext cx="23" cy="43"/>
            </a:xfrm>
            <a:custGeom>
              <a:avLst/>
              <a:gdLst>
                <a:gd name="T0" fmla="*/ 5 w 10"/>
                <a:gd name="T1" fmla="*/ 17 h 18"/>
                <a:gd name="T2" fmla="*/ 10 w 10"/>
                <a:gd name="T3" fmla="*/ 12 h 18"/>
                <a:gd name="T4" fmla="*/ 5 w 10"/>
                <a:gd name="T5" fmla="*/ 0 h 18"/>
                <a:gd name="T6" fmla="*/ 0 w 10"/>
                <a:gd name="T7" fmla="*/ 13 h 18"/>
                <a:gd name="T8" fmla="*/ 5 w 10"/>
                <a:gd name="T9" fmla="*/ 17 h 18"/>
                <a:gd name="T10" fmla="*/ 8 w 10"/>
                <a:gd name="T11" fmla="*/ 12 h 18"/>
                <a:gd name="T12" fmla="*/ 5 w 10"/>
                <a:gd name="T13" fmla="*/ 16 h 18"/>
                <a:gd name="T14" fmla="*/ 8 w 10"/>
                <a:gd name="T15" fmla="*/ 1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5" y="17"/>
                  </a:moveTo>
                  <a:cubicBezTo>
                    <a:pt x="8" y="17"/>
                    <a:pt x="10" y="15"/>
                    <a:pt x="10" y="12"/>
                  </a:cubicBezTo>
                  <a:cubicBezTo>
                    <a:pt x="10" y="7"/>
                    <a:pt x="5" y="0"/>
                    <a:pt x="5" y="0"/>
                  </a:cubicBezTo>
                  <a:cubicBezTo>
                    <a:pt x="5" y="0"/>
                    <a:pt x="0" y="8"/>
                    <a:pt x="0" y="13"/>
                  </a:cubicBezTo>
                  <a:cubicBezTo>
                    <a:pt x="0" y="15"/>
                    <a:pt x="2" y="18"/>
                    <a:pt x="5" y="17"/>
                  </a:cubicBezTo>
                  <a:close/>
                  <a:moveTo>
                    <a:pt x="8" y="12"/>
                  </a:moveTo>
                  <a:cubicBezTo>
                    <a:pt x="8" y="12"/>
                    <a:pt x="8" y="16"/>
                    <a:pt x="5" y="16"/>
                  </a:cubicBezTo>
                  <a:lnTo>
                    <a:pt x="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32"/>
            <p:cNvSpPr>
              <a:spLocks noEditPoints="1"/>
            </p:cNvSpPr>
            <p:nvPr/>
          </p:nvSpPr>
          <p:spPr bwMode="auto">
            <a:xfrm>
              <a:off x="3726" y="2531"/>
              <a:ext cx="36" cy="50"/>
            </a:xfrm>
            <a:custGeom>
              <a:avLst/>
              <a:gdLst>
                <a:gd name="T0" fmla="*/ 11 w 15"/>
                <a:gd name="T1" fmla="*/ 6 h 21"/>
                <a:gd name="T2" fmla="*/ 13 w 15"/>
                <a:gd name="T3" fmla="*/ 4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4 h 21"/>
                <a:gd name="T24" fmla="*/ 9 w 15"/>
                <a:gd name="T25" fmla="*/ 4 h 21"/>
                <a:gd name="T26" fmla="*/ 9 w 15"/>
                <a:gd name="T27" fmla="*/ 1 h 21"/>
                <a:gd name="T28" fmla="*/ 4 w 15"/>
                <a:gd name="T29" fmla="*/ 4 h 21"/>
                <a:gd name="T30" fmla="*/ 5 w 15"/>
                <a:gd name="T31" fmla="*/ 3 h 21"/>
                <a:gd name="T32" fmla="*/ 6 w 15"/>
                <a:gd name="T33" fmla="*/ 6 h 21"/>
                <a:gd name="T34" fmla="*/ 4 w 15"/>
                <a:gd name="T35" fmla="*/ 4 h 21"/>
                <a:gd name="T36" fmla="*/ 8 w 15"/>
                <a:gd name="T37" fmla="*/ 19 h 21"/>
                <a:gd name="T38" fmla="*/ 2 w 15"/>
                <a:gd name="T39" fmla="*/ 14 h 21"/>
                <a:gd name="T40" fmla="*/ 8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4"/>
                    <a:pt x="13" y="4"/>
                    <a:pt x="13" y="4"/>
                  </a:cubicBezTo>
                  <a:cubicBezTo>
                    <a:pt x="10" y="0"/>
                    <a:pt x="10" y="0"/>
                    <a:pt x="10" y="0"/>
                  </a:cubicBezTo>
                  <a:cubicBezTo>
                    <a:pt x="5" y="0"/>
                    <a:pt x="5" y="0"/>
                    <a:pt x="5" y="0"/>
                  </a:cubicBezTo>
                  <a:cubicBezTo>
                    <a:pt x="2" y="4"/>
                    <a:pt x="2" y="4"/>
                    <a:pt x="2" y="4"/>
                  </a:cubicBezTo>
                  <a:cubicBezTo>
                    <a:pt x="4" y="6"/>
                    <a:pt x="4" y="6"/>
                    <a:pt x="4" y="6"/>
                  </a:cubicBezTo>
                  <a:cubicBezTo>
                    <a:pt x="2" y="8"/>
                    <a:pt x="0" y="10"/>
                    <a:pt x="0" y="14"/>
                  </a:cubicBezTo>
                  <a:cubicBezTo>
                    <a:pt x="0" y="18"/>
                    <a:pt x="3" y="21"/>
                    <a:pt x="8" y="21"/>
                  </a:cubicBezTo>
                  <a:cubicBezTo>
                    <a:pt x="12" y="21"/>
                    <a:pt x="15" y="18"/>
                    <a:pt x="15" y="13"/>
                  </a:cubicBezTo>
                  <a:cubicBezTo>
                    <a:pt x="15" y="10"/>
                    <a:pt x="14" y="8"/>
                    <a:pt x="11" y="6"/>
                  </a:cubicBezTo>
                  <a:close/>
                  <a:moveTo>
                    <a:pt x="9" y="1"/>
                  </a:moveTo>
                  <a:cubicBezTo>
                    <a:pt x="11" y="4"/>
                    <a:pt x="11" y="4"/>
                    <a:pt x="11" y="4"/>
                  </a:cubicBezTo>
                  <a:cubicBezTo>
                    <a:pt x="9" y="4"/>
                    <a:pt x="9" y="4"/>
                    <a:pt x="9" y="4"/>
                  </a:cubicBezTo>
                  <a:lnTo>
                    <a:pt x="9" y="1"/>
                  </a:lnTo>
                  <a:close/>
                  <a:moveTo>
                    <a:pt x="4" y="4"/>
                  </a:moveTo>
                  <a:cubicBezTo>
                    <a:pt x="5" y="3"/>
                    <a:pt x="5" y="3"/>
                    <a:pt x="5" y="3"/>
                  </a:cubicBezTo>
                  <a:cubicBezTo>
                    <a:pt x="6" y="6"/>
                    <a:pt x="6" y="6"/>
                    <a:pt x="6" y="6"/>
                  </a:cubicBezTo>
                  <a:lnTo>
                    <a:pt x="4" y="4"/>
                  </a:lnTo>
                  <a:close/>
                  <a:moveTo>
                    <a:pt x="8" y="19"/>
                  </a:moveTo>
                  <a:cubicBezTo>
                    <a:pt x="5" y="19"/>
                    <a:pt x="2" y="17"/>
                    <a:pt x="2" y="14"/>
                  </a:cubicBezTo>
                  <a:cubicBezTo>
                    <a:pt x="2" y="10"/>
                    <a:pt x="4" y="8"/>
                    <a:pt x="8"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33"/>
            <p:cNvSpPr>
              <a:spLocks noEditPoints="1"/>
            </p:cNvSpPr>
            <p:nvPr/>
          </p:nvSpPr>
          <p:spPr bwMode="auto">
            <a:xfrm>
              <a:off x="3956" y="1824"/>
              <a:ext cx="26" cy="26"/>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0 h 11"/>
                <a:gd name="T24" fmla="*/ 6 w 11"/>
                <a:gd name="T25" fmla="*/ 1 h 11"/>
                <a:gd name="T26" fmla="*/ 6 w 11"/>
                <a:gd name="T27" fmla="*/ 2 h 11"/>
                <a:gd name="T28" fmla="*/ 5 w 11"/>
                <a:gd name="T29" fmla="*/ 2 h 11"/>
                <a:gd name="T30" fmla="*/ 5 w 11"/>
                <a:gd name="T31" fmla="*/ 1 h 11"/>
                <a:gd name="T32" fmla="*/ 4 w 11"/>
                <a:gd name="T33" fmla="*/ 0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7 h 11"/>
                <a:gd name="T56" fmla="*/ 0 w 11"/>
                <a:gd name="T57" fmla="*/ 8 h 11"/>
                <a:gd name="T58" fmla="*/ 1 w 11"/>
                <a:gd name="T59" fmla="*/ 8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7 w 11"/>
                <a:gd name="T79" fmla="*/ 11 h 11"/>
                <a:gd name="T80" fmla="*/ 8 w 11"/>
                <a:gd name="T81" fmla="*/ 11 h 11"/>
                <a:gd name="T82" fmla="*/ 8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8" y="3"/>
                  </a:cubicBezTo>
                  <a:cubicBezTo>
                    <a:pt x="9" y="2"/>
                    <a:pt x="9" y="2"/>
                    <a:pt x="9" y="2"/>
                  </a:cubicBezTo>
                  <a:cubicBezTo>
                    <a:pt x="9" y="1"/>
                    <a:pt x="9" y="1"/>
                    <a:pt x="8" y="1"/>
                  </a:cubicBezTo>
                  <a:cubicBezTo>
                    <a:pt x="7" y="0"/>
                    <a:pt x="7" y="0"/>
                    <a:pt x="7" y="0"/>
                  </a:cubicBezTo>
                  <a:cubicBezTo>
                    <a:pt x="7" y="0"/>
                    <a:pt x="7" y="0"/>
                    <a:pt x="6" y="1"/>
                  </a:cubicBezTo>
                  <a:cubicBezTo>
                    <a:pt x="6" y="2"/>
                    <a:pt x="6" y="2"/>
                    <a:pt x="6" y="2"/>
                  </a:cubicBezTo>
                  <a:cubicBezTo>
                    <a:pt x="6" y="2"/>
                    <a:pt x="6" y="2"/>
                    <a:pt x="5" y="2"/>
                  </a:cubicBezTo>
                  <a:cubicBezTo>
                    <a:pt x="5" y="1"/>
                    <a:pt x="5" y="1"/>
                    <a:pt x="5" y="1"/>
                  </a:cubicBezTo>
                  <a:cubicBezTo>
                    <a:pt x="5" y="0"/>
                    <a:pt x="4" y="0"/>
                    <a:pt x="4" y="0"/>
                  </a:cubicBezTo>
                  <a:cubicBezTo>
                    <a:pt x="3" y="1"/>
                    <a:pt x="3" y="1"/>
                    <a:pt x="3" y="1"/>
                  </a:cubicBezTo>
                  <a:cubicBezTo>
                    <a:pt x="3" y="1"/>
                    <a:pt x="3" y="1"/>
                    <a:pt x="3" y="2"/>
                  </a:cubicBezTo>
                  <a:cubicBezTo>
                    <a:pt x="3" y="3"/>
                    <a:pt x="3" y="3"/>
                    <a:pt x="3" y="3"/>
                  </a:cubicBezTo>
                  <a:cubicBezTo>
                    <a:pt x="3" y="3"/>
                    <a:pt x="3" y="3"/>
                    <a:pt x="2" y="3"/>
                  </a:cubicBezTo>
                  <a:cubicBezTo>
                    <a:pt x="2" y="3"/>
                    <a:pt x="2" y="3"/>
                    <a:pt x="2" y="3"/>
                  </a:cubicBezTo>
                  <a:cubicBezTo>
                    <a:pt x="1" y="3"/>
                    <a:pt x="1" y="3"/>
                    <a:pt x="1" y="3"/>
                  </a:cubicBezTo>
                  <a:cubicBezTo>
                    <a:pt x="0" y="4"/>
                    <a:pt x="0" y="4"/>
                    <a:pt x="0" y="4"/>
                  </a:cubicBezTo>
                  <a:cubicBezTo>
                    <a:pt x="0" y="5"/>
                    <a:pt x="0" y="5"/>
                    <a:pt x="1" y="5"/>
                  </a:cubicBezTo>
                  <a:cubicBezTo>
                    <a:pt x="1" y="5"/>
                    <a:pt x="1" y="5"/>
                    <a:pt x="1" y="5"/>
                  </a:cubicBezTo>
                  <a:cubicBezTo>
                    <a:pt x="1" y="6"/>
                    <a:pt x="1" y="6"/>
                    <a:pt x="1" y="6"/>
                  </a:cubicBezTo>
                  <a:cubicBezTo>
                    <a:pt x="1" y="7"/>
                    <a:pt x="1" y="7"/>
                    <a:pt x="1" y="7"/>
                  </a:cubicBezTo>
                  <a:cubicBezTo>
                    <a:pt x="0" y="7"/>
                    <a:pt x="0" y="7"/>
                    <a:pt x="0" y="8"/>
                  </a:cubicBezTo>
                  <a:cubicBezTo>
                    <a:pt x="1" y="8"/>
                    <a:pt x="1" y="8"/>
                    <a:pt x="1" y="8"/>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5" y="10"/>
                    <a:pt x="5" y="10"/>
                    <a:pt x="5" y="10"/>
                  </a:cubicBezTo>
                  <a:cubicBezTo>
                    <a:pt x="6" y="10"/>
                    <a:pt x="6" y="10"/>
                    <a:pt x="6" y="10"/>
                  </a:cubicBezTo>
                  <a:cubicBezTo>
                    <a:pt x="7" y="11"/>
                    <a:pt x="7" y="11"/>
                    <a:pt x="7" y="11"/>
                  </a:cubicBezTo>
                  <a:cubicBezTo>
                    <a:pt x="7" y="11"/>
                    <a:pt x="7" y="11"/>
                    <a:pt x="8" y="11"/>
                  </a:cubicBezTo>
                  <a:cubicBezTo>
                    <a:pt x="8" y="11"/>
                    <a:pt x="8" y="11"/>
                    <a:pt x="8"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5"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34"/>
            <p:cNvSpPr>
              <a:spLocks noEditPoints="1"/>
            </p:cNvSpPr>
            <p:nvPr/>
          </p:nvSpPr>
          <p:spPr bwMode="auto">
            <a:xfrm>
              <a:off x="4233" y="2061"/>
              <a:ext cx="26" cy="27"/>
            </a:xfrm>
            <a:custGeom>
              <a:avLst/>
              <a:gdLst>
                <a:gd name="T0" fmla="*/ 10 w 11"/>
                <a:gd name="T1" fmla="*/ 6 h 11"/>
                <a:gd name="T2" fmla="*/ 10 w 11"/>
                <a:gd name="T3" fmla="*/ 6 h 11"/>
                <a:gd name="T4" fmla="*/ 9 w 11"/>
                <a:gd name="T5" fmla="*/ 5 h 11"/>
                <a:gd name="T6" fmla="*/ 10 w 11"/>
                <a:gd name="T7" fmla="*/ 5 h 11"/>
                <a:gd name="T8" fmla="*/ 11 w 11"/>
                <a:gd name="T9" fmla="*/ 4 h 11"/>
                <a:gd name="T10" fmla="*/ 10 w 11"/>
                <a:gd name="T11" fmla="*/ 3 h 11"/>
                <a:gd name="T12" fmla="*/ 9 w 11"/>
                <a:gd name="T13" fmla="*/ 3 h 11"/>
                <a:gd name="T14" fmla="*/ 9 w 11"/>
                <a:gd name="T15" fmla="*/ 3 h 11"/>
                <a:gd name="T16" fmla="*/ 8 w 11"/>
                <a:gd name="T17" fmla="*/ 2 h 11"/>
                <a:gd name="T18" fmla="*/ 8 w 11"/>
                <a:gd name="T19" fmla="*/ 2 h 11"/>
                <a:gd name="T20" fmla="*/ 8 w 11"/>
                <a:gd name="T21" fmla="*/ 1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8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7 w 11"/>
                <a:gd name="T81" fmla="*/ 11 h 11"/>
                <a:gd name="T82" fmla="*/ 8 w 11"/>
                <a:gd name="T83" fmla="*/ 11 h 11"/>
                <a:gd name="T84" fmla="*/ 8 w 11"/>
                <a:gd name="T85" fmla="*/ 10 h 11"/>
                <a:gd name="T86" fmla="*/ 8 w 11"/>
                <a:gd name="T87" fmla="*/ 9 h 11"/>
                <a:gd name="T88" fmla="*/ 9 w 11"/>
                <a:gd name="T89" fmla="*/ 8 h 11"/>
                <a:gd name="T90" fmla="*/ 9 w 11"/>
                <a:gd name="T91" fmla="*/ 9 h 11"/>
                <a:gd name="T92" fmla="*/ 10 w 11"/>
                <a:gd name="T93" fmla="*/ 8 h 11"/>
                <a:gd name="T94" fmla="*/ 11 w 11"/>
                <a:gd name="T95" fmla="*/ 7 h 11"/>
                <a:gd name="T96" fmla="*/ 10 w 11"/>
                <a:gd name="T97" fmla="*/ 6 h 11"/>
                <a:gd name="T98" fmla="*/ 6 w 11"/>
                <a:gd name="T99" fmla="*/ 8 h 11"/>
                <a:gd name="T100" fmla="*/ 3 w 11"/>
                <a:gd name="T101" fmla="*/ 7 h 11"/>
                <a:gd name="T102" fmla="*/ 4 w 11"/>
                <a:gd name="T103" fmla="*/ 4 h 11"/>
                <a:gd name="T104" fmla="*/ 7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9" y="5"/>
                  </a:cubicBezTo>
                  <a:cubicBezTo>
                    <a:pt x="10" y="5"/>
                    <a:pt x="10" y="5"/>
                    <a:pt x="10" y="5"/>
                  </a:cubicBezTo>
                  <a:cubicBezTo>
                    <a:pt x="11" y="5"/>
                    <a:pt x="11" y="4"/>
                    <a:pt x="11" y="4"/>
                  </a:cubicBezTo>
                  <a:cubicBezTo>
                    <a:pt x="10" y="3"/>
                    <a:pt x="10" y="3"/>
                    <a:pt x="10" y="3"/>
                  </a:cubicBezTo>
                  <a:cubicBezTo>
                    <a:pt x="10" y="3"/>
                    <a:pt x="10" y="2"/>
                    <a:pt x="9" y="3"/>
                  </a:cubicBezTo>
                  <a:cubicBezTo>
                    <a:pt x="9" y="3"/>
                    <a:pt x="9" y="3"/>
                    <a:pt x="9" y="3"/>
                  </a:cubicBezTo>
                  <a:cubicBezTo>
                    <a:pt x="8" y="3"/>
                    <a:pt x="8" y="3"/>
                    <a:pt x="8" y="2"/>
                  </a:cubicBezTo>
                  <a:cubicBezTo>
                    <a:pt x="8" y="2"/>
                    <a:pt x="8" y="2"/>
                    <a:pt x="8" y="2"/>
                  </a:cubicBezTo>
                  <a:cubicBezTo>
                    <a:pt x="8" y="1"/>
                    <a:pt x="8" y="1"/>
                    <a:pt x="8" y="1"/>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3"/>
                    <a:pt x="2" y="3"/>
                    <a:pt x="2" y="3"/>
                  </a:cubicBezTo>
                  <a:cubicBezTo>
                    <a:pt x="1" y="3"/>
                    <a:pt x="1" y="3"/>
                    <a:pt x="1" y="3"/>
                  </a:cubicBezTo>
                  <a:cubicBezTo>
                    <a:pt x="1" y="3"/>
                    <a:pt x="0" y="3"/>
                    <a:pt x="0" y="3"/>
                  </a:cubicBezTo>
                  <a:cubicBezTo>
                    <a:pt x="0" y="4"/>
                    <a:pt x="0" y="4"/>
                    <a:pt x="0" y="4"/>
                  </a:cubicBezTo>
                  <a:cubicBezTo>
                    <a:pt x="0" y="4"/>
                    <a:pt x="0" y="5"/>
                    <a:pt x="0" y="5"/>
                  </a:cubicBezTo>
                  <a:cubicBezTo>
                    <a:pt x="1" y="5"/>
                    <a:pt x="1" y="5"/>
                    <a:pt x="1" y="5"/>
                  </a:cubicBezTo>
                  <a:cubicBezTo>
                    <a:pt x="1" y="6"/>
                    <a:pt x="1" y="6"/>
                    <a:pt x="1" y="6"/>
                  </a:cubicBezTo>
                  <a:cubicBezTo>
                    <a:pt x="0" y="6"/>
                    <a:pt x="0" y="6"/>
                    <a:pt x="0" y="6"/>
                  </a:cubicBezTo>
                  <a:cubicBezTo>
                    <a:pt x="0" y="7"/>
                    <a:pt x="0" y="7"/>
                    <a:pt x="0" y="8"/>
                  </a:cubicBezTo>
                  <a:cubicBezTo>
                    <a:pt x="0" y="8"/>
                    <a:pt x="0" y="8"/>
                    <a:pt x="0" y="8"/>
                  </a:cubicBezTo>
                  <a:cubicBezTo>
                    <a:pt x="1" y="9"/>
                    <a:pt x="1" y="9"/>
                    <a:pt x="1" y="9"/>
                  </a:cubicBezTo>
                  <a:cubicBezTo>
                    <a:pt x="2" y="8"/>
                    <a:pt x="2" y="8"/>
                    <a:pt x="2" y="8"/>
                  </a:cubicBezTo>
                  <a:cubicBezTo>
                    <a:pt x="2" y="9"/>
                    <a:pt x="2" y="9"/>
                    <a:pt x="3" y="9"/>
                  </a:cubicBezTo>
                  <a:cubicBezTo>
                    <a:pt x="2" y="10"/>
                    <a:pt x="2" y="10"/>
                    <a:pt x="2" y="10"/>
                  </a:cubicBezTo>
                  <a:cubicBezTo>
                    <a:pt x="2" y="10"/>
                    <a:pt x="2" y="11"/>
                    <a:pt x="3" y="11"/>
                  </a:cubicBezTo>
                  <a:cubicBezTo>
                    <a:pt x="4" y="11"/>
                    <a:pt x="4" y="11"/>
                    <a:pt x="4" y="11"/>
                  </a:cubicBezTo>
                  <a:cubicBezTo>
                    <a:pt x="4" y="11"/>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0"/>
                    <a:pt x="9" y="10"/>
                    <a:pt x="8" y="10"/>
                  </a:cubicBezTo>
                  <a:cubicBezTo>
                    <a:pt x="8" y="9"/>
                    <a:pt x="8" y="9"/>
                    <a:pt x="8" y="9"/>
                  </a:cubicBezTo>
                  <a:cubicBezTo>
                    <a:pt x="8" y="9"/>
                    <a:pt x="8" y="8"/>
                    <a:pt x="9" y="8"/>
                  </a:cubicBezTo>
                  <a:cubicBezTo>
                    <a:pt x="9" y="9"/>
                    <a:pt x="9" y="9"/>
                    <a:pt x="9" y="9"/>
                  </a:cubicBezTo>
                  <a:cubicBezTo>
                    <a:pt x="10" y="9"/>
                    <a:pt x="10" y="9"/>
                    <a:pt x="10" y="8"/>
                  </a:cubicBezTo>
                  <a:cubicBezTo>
                    <a:pt x="11" y="7"/>
                    <a:pt x="11" y="7"/>
                    <a:pt x="11" y="7"/>
                  </a:cubicBezTo>
                  <a:cubicBezTo>
                    <a:pt x="11" y="7"/>
                    <a:pt x="11" y="6"/>
                    <a:pt x="10" y="6"/>
                  </a:cubicBezTo>
                  <a:close/>
                  <a:moveTo>
                    <a:pt x="6" y="8"/>
                  </a:moveTo>
                  <a:cubicBezTo>
                    <a:pt x="5" y="8"/>
                    <a:pt x="4" y="8"/>
                    <a:pt x="3" y="7"/>
                  </a:cubicBezTo>
                  <a:cubicBezTo>
                    <a:pt x="3" y="5"/>
                    <a:pt x="3" y="4"/>
                    <a:pt x="4" y="4"/>
                  </a:cubicBezTo>
                  <a:cubicBezTo>
                    <a:pt x="5" y="3"/>
                    <a:pt x="7" y="4"/>
                    <a:pt x="7" y="5"/>
                  </a:cubicBezTo>
                  <a:cubicBezTo>
                    <a:pt x="8" y="6"/>
                    <a:pt x="7" y="7"/>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35"/>
            <p:cNvSpPr>
              <a:spLocks/>
            </p:cNvSpPr>
            <p:nvPr/>
          </p:nvSpPr>
          <p:spPr bwMode="auto">
            <a:xfrm>
              <a:off x="2637" y="2607"/>
              <a:ext cx="2406" cy="356"/>
            </a:xfrm>
            <a:custGeom>
              <a:avLst/>
              <a:gdLst>
                <a:gd name="T0" fmla="*/ 0 w 2406"/>
                <a:gd name="T1" fmla="*/ 0 h 356"/>
                <a:gd name="T2" fmla="*/ 1108 w 2406"/>
                <a:gd name="T3" fmla="*/ 335 h 356"/>
                <a:gd name="T4" fmla="*/ 1179 w 2406"/>
                <a:gd name="T5" fmla="*/ 335 h 356"/>
                <a:gd name="T6" fmla="*/ 2406 w 2406"/>
                <a:gd name="T7" fmla="*/ 7 h 356"/>
                <a:gd name="T8" fmla="*/ 2406 w 2406"/>
                <a:gd name="T9" fmla="*/ 60 h 356"/>
                <a:gd name="T10" fmla="*/ 1175 w 2406"/>
                <a:gd name="T11" fmla="*/ 356 h 356"/>
                <a:gd name="T12" fmla="*/ 1104 w 2406"/>
                <a:gd name="T13" fmla="*/ 356 h 356"/>
                <a:gd name="T14" fmla="*/ 0 w 2406"/>
                <a:gd name="T15" fmla="*/ 41 h 356"/>
                <a:gd name="T16" fmla="*/ 0 w 2406"/>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6" h="356">
                  <a:moveTo>
                    <a:pt x="0" y="0"/>
                  </a:moveTo>
                  <a:lnTo>
                    <a:pt x="1108" y="335"/>
                  </a:lnTo>
                  <a:lnTo>
                    <a:pt x="1179" y="335"/>
                  </a:lnTo>
                  <a:lnTo>
                    <a:pt x="2406" y="7"/>
                  </a:lnTo>
                  <a:lnTo>
                    <a:pt x="2406" y="60"/>
                  </a:lnTo>
                  <a:lnTo>
                    <a:pt x="1175" y="356"/>
                  </a:lnTo>
                  <a:lnTo>
                    <a:pt x="1104" y="356"/>
                  </a:lnTo>
                  <a:lnTo>
                    <a:pt x="0" y="4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35780591"/>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50000">
                                          <p:cBhvr additive="base">
                                            <p:cTn id="11" dur="5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14:bounceEnd="50000">
                                          <p:cBhvr additive="base">
                                            <p:cTn id="15"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0000">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14:bounceEnd="50000">
                                          <p:cBhvr additive="base">
                                            <p:cTn id="19"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9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4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23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9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4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23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3567908" y="-879297"/>
            <a:ext cx="1756222" cy="1756222"/>
            <a:chOff x="2894659" y="1465288"/>
            <a:chExt cx="1727827" cy="1727827"/>
          </a:xfrm>
        </p:grpSpPr>
        <p:grpSp>
          <p:nvGrpSpPr>
            <p:cNvPr id="110" name="组合 109"/>
            <p:cNvGrpSpPr/>
            <p:nvPr/>
          </p:nvGrpSpPr>
          <p:grpSpPr>
            <a:xfrm rot="1771504">
              <a:off x="2914532" y="1485269"/>
              <a:ext cx="1688083" cy="1687866"/>
              <a:chOff x="1827622" y="1343919"/>
              <a:chExt cx="2304000" cy="2304000"/>
            </a:xfrm>
          </p:grpSpPr>
          <p:sp>
            <p:nvSpPr>
              <p:cNvPr id="112" name="椭圆 11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3" name="椭圆 11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11" name="流程图: 联系 110"/>
            <p:cNvSpPr/>
            <p:nvPr/>
          </p:nvSpPr>
          <p:spPr>
            <a:xfrm>
              <a:off x="2894659" y="1465288"/>
              <a:ext cx="1727827" cy="1727827"/>
            </a:xfrm>
            <a:prstGeom prst="flowChartConnector">
              <a:avLst/>
            </a:prstGeom>
            <a:noFill/>
            <a:ln w="3175">
              <a:solidFill>
                <a:srgbClr val="00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rot="1771504">
            <a:off x="3575961" y="378942"/>
            <a:ext cx="272244" cy="272209"/>
            <a:chOff x="1827622" y="1343919"/>
            <a:chExt cx="2304000" cy="2304000"/>
          </a:xfrm>
        </p:grpSpPr>
        <p:sp>
          <p:nvSpPr>
            <p:cNvPr id="115" name="椭圆 11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6" name="椭圆 11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17" name="组合 116"/>
          <p:cNvGrpSpPr/>
          <p:nvPr/>
        </p:nvGrpSpPr>
        <p:grpSpPr>
          <a:xfrm rot="1771504">
            <a:off x="5177750" y="37314"/>
            <a:ext cx="272244" cy="272209"/>
            <a:chOff x="1827622" y="1343919"/>
            <a:chExt cx="2304000" cy="2304000"/>
          </a:xfrm>
        </p:grpSpPr>
        <p:sp>
          <p:nvSpPr>
            <p:cNvPr id="118" name="椭圆 11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9" name="椭圆 11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0" name="组合 119"/>
          <p:cNvGrpSpPr/>
          <p:nvPr/>
        </p:nvGrpSpPr>
        <p:grpSpPr>
          <a:xfrm rot="1771504">
            <a:off x="4219534" y="449833"/>
            <a:ext cx="216832" cy="216804"/>
            <a:chOff x="1827622" y="1343919"/>
            <a:chExt cx="2304000" cy="2304000"/>
          </a:xfrm>
        </p:grpSpPr>
        <p:sp>
          <p:nvSpPr>
            <p:cNvPr id="121" name="椭圆 12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2" name="椭圆 1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3" name="组合 122"/>
          <p:cNvGrpSpPr/>
          <p:nvPr/>
        </p:nvGrpSpPr>
        <p:grpSpPr>
          <a:xfrm rot="1771504">
            <a:off x="4695048" y="474506"/>
            <a:ext cx="402249" cy="402197"/>
            <a:chOff x="1827622" y="1343919"/>
            <a:chExt cx="2304000" cy="2304000"/>
          </a:xfrm>
        </p:grpSpPr>
        <p:sp>
          <p:nvSpPr>
            <p:cNvPr id="124" name="椭圆 12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5" name="椭圆 12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6" name="组合 125"/>
          <p:cNvGrpSpPr/>
          <p:nvPr/>
        </p:nvGrpSpPr>
        <p:grpSpPr>
          <a:xfrm rot="1771504">
            <a:off x="3507274" y="-102313"/>
            <a:ext cx="166140" cy="166119"/>
            <a:chOff x="1827622" y="1343919"/>
            <a:chExt cx="2304000" cy="2304000"/>
          </a:xfrm>
        </p:grpSpPr>
        <p:sp>
          <p:nvSpPr>
            <p:cNvPr id="127" name="椭圆 12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8" name="椭圆 12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9" name="组合 128"/>
          <p:cNvGrpSpPr/>
          <p:nvPr/>
        </p:nvGrpSpPr>
        <p:grpSpPr>
          <a:xfrm rot="1771504">
            <a:off x="3898802" y="816764"/>
            <a:ext cx="202768" cy="202742"/>
            <a:chOff x="1827622" y="1343919"/>
            <a:chExt cx="2304000" cy="2304000"/>
          </a:xfrm>
        </p:grpSpPr>
        <p:sp>
          <p:nvSpPr>
            <p:cNvPr id="130" name="椭圆 12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31" name="椭圆 13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32" name="文本框 131"/>
          <p:cNvSpPr txBox="1"/>
          <p:nvPr/>
        </p:nvSpPr>
        <p:spPr>
          <a:xfrm>
            <a:off x="3938055" y="-4064"/>
            <a:ext cx="1090736" cy="523220"/>
          </a:xfrm>
          <a:prstGeom prst="rect">
            <a:avLst/>
          </a:prstGeom>
          <a:noFill/>
        </p:spPr>
        <p:txBody>
          <a:bodyPr wrap="square" rtlCol="0">
            <a:spAutoFit/>
          </a:bodyPr>
          <a:lstStyle/>
          <a:p>
            <a:r>
              <a:rPr lang="zh-CN" altLang="en-US" sz="2800" dirty="0" smtClean="0">
                <a:solidFill>
                  <a:srgbClr val="00B7CA"/>
                </a:solidFill>
                <a:latin typeface="黑体" panose="02010609060101010101" pitchFamily="49" charset="-122"/>
                <a:ea typeface="黑体" panose="02010609060101010101" pitchFamily="49" charset="-122"/>
              </a:rPr>
              <a:t>目 录</a:t>
            </a:r>
            <a:endParaRPr lang="zh-CN" altLang="en-US" sz="2800" dirty="0">
              <a:solidFill>
                <a:srgbClr val="00B7CA"/>
              </a:solidFill>
              <a:latin typeface="黑体" panose="02010609060101010101" pitchFamily="49" charset="-122"/>
              <a:ea typeface="黑体" panose="02010609060101010101" pitchFamily="49" charset="-122"/>
            </a:endParaRPr>
          </a:p>
        </p:txBody>
      </p:sp>
      <p:grpSp>
        <p:nvGrpSpPr>
          <p:cNvPr id="140" name="组合 139"/>
          <p:cNvGrpSpPr/>
          <p:nvPr/>
        </p:nvGrpSpPr>
        <p:grpSpPr>
          <a:xfrm>
            <a:off x="2628303" y="1828800"/>
            <a:ext cx="762943" cy="762943"/>
            <a:chOff x="2705448" y="1864234"/>
            <a:chExt cx="762943" cy="762943"/>
          </a:xfrm>
        </p:grpSpPr>
        <p:grpSp>
          <p:nvGrpSpPr>
            <p:cNvPr id="141" name="组合 140"/>
            <p:cNvGrpSpPr/>
            <p:nvPr/>
          </p:nvGrpSpPr>
          <p:grpSpPr>
            <a:xfrm>
              <a:off x="2705448" y="1864234"/>
              <a:ext cx="762943" cy="762943"/>
              <a:chOff x="2894659" y="1465288"/>
              <a:chExt cx="1727827" cy="1727827"/>
            </a:xfrm>
          </p:grpSpPr>
          <p:grpSp>
            <p:nvGrpSpPr>
              <p:cNvPr id="143" name="组合 142"/>
              <p:cNvGrpSpPr/>
              <p:nvPr/>
            </p:nvGrpSpPr>
            <p:grpSpPr>
              <a:xfrm rot="1771504">
                <a:off x="2914532" y="1485269"/>
                <a:ext cx="1688083" cy="1687866"/>
                <a:chOff x="1827622" y="1343919"/>
                <a:chExt cx="2304000" cy="2304000"/>
              </a:xfrm>
            </p:grpSpPr>
            <p:sp>
              <p:nvSpPr>
                <p:cNvPr id="145" name="椭圆 14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sp>
              <p:nvSpPr>
                <p:cNvPr id="146" name="椭圆 14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grpSp>
          <p:sp>
            <p:nvSpPr>
              <p:cNvPr id="144" name="流程图: 联系 143"/>
              <p:cNvSpPr/>
              <p:nvPr/>
            </p:nvSpPr>
            <p:spPr>
              <a:xfrm>
                <a:off x="2894659" y="1465288"/>
                <a:ext cx="1727827" cy="1727827"/>
              </a:xfrm>
              <a:prstGeom prst="flowChartConnector">
                <a:avLst/>
              </a:prstGeom>
              <a:noFill/>
              <a:ln w="3175">
                <a:solidFill>
                  <a:srgbClr val="FFB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757"/>
                  </a:solidFill>
                </a:endParaRPr>
              </a:p>
            </p:txBody>
          </p:sp>
        </p:grpSp>
        <p:sp>
          <p:nvSpPr>
            <p:cNvPr id="142" name="文本框 141"/>
            <p:cNvSpPr txBox="1"/>
            <p:nvPr/>
          </p:nvSpPr>
          <p:spPr>
            <a:xfrm>
              <a:off x="2824946" y="2053130"/>
              <a:ext cx="526473" cy="400110"/>
            </a:xfrm>
            <a:prstGeom prst="rect">
              <a:avLst/>
            </a:prstGeom>
            <a:noFill/>
          </p:spPr>
          <p:txBody>
            <a:bodyPr wrap="square" rtlCol="0">
              <a:spAutoFit/>
            </a:bodyPr>
            <a:lstStyle/>
            <a:p>
              <a:r>
                <a:rPr lang="en-US" altLang="zh-CN" sz="2000" b="1" dirty="0" smtClean="0">
                  <a:solidFill>
                    <a:srgbClr val="FFB757"/>
                  </a:solidFill>
                  <a:latin typeface="方正兰亭超细黑简体" panose="02000000000000000000" pitchFamily="2" charset="-122"/>
                  <a:ea typeface="方正兰亭超细黑简体" panose="02000000000000000000" pitchFamily="2" charset="-122"/>
                </a:rPr>
                <a:t>01</a:t>
              </a:r>
              <a:endParaRPr lang="zh-CN" altLang="en-US" sz="2000" b="1" dirty="0">
                <a:solidFill>
                  <a:srgbClr val="FFB757"/>
                </a:solidFill>
                <a:latin typeface="方正兰亭超细黑简体" panose="02000000000000000000" pitchFamily="2" charset="-122"/>
                <a:ea typeface="方正兰亭超细黑简体" panose="02000000000000000000" pitchFamily="2" charset="-122"/>
              </a:endParaRPr>
            </a:p>
          </p:txBody>
        </p:sp>
      </p:grpSp>
      <p:grpSp>
        <p:nvGrpSpPr>
          <p:cNvPr id="154" name="组合 153"/>
          <p:cNvGrpSpPr/>
          <p:nvPr/>
        </p:nvGrpSpPr>
        <p:grpSpPr>
          <a:xfrm>
            <a:off x="4087841" y="1844929"/>
            <a:ext cx="762943" cy="762943"/>
            <a:chOff x="5617616" y="1872229"/>
            <a:chExt cx="762943" cy="762943"/>
          </a:xfrm>
        </p:grpSpPr>
        <p:grpSp>
          <p:nvGrpSpPr>
            <p:cNvPr id="155" name="组合 154"/>
            <p:cNvGrpSpPr/>
            <p:nvPr/>
          </p:nvGrpSpPr>
          <p:grpSpPr>
            <a:xfrm>
              <a:off x="5617616" y="1872229"/>
              <a:ext cx="762943" cy="762943"/>
              <a:chOff x="2894659" y="1465288"/>
              <a:chExt cx="1727827" cy="1727827"/>
            </a:xfrm>
          </p:grpSpPr>
          <p:grpSp>
            <p:nvGrpSpPr>
              <p:cNvPr id="157" name="组合 156"/>
              <p:cNvGrpSpPr/>
              <p:nvPr/>
            </p:nvGrpSpPr>
            <p:grpSpPr>
              <a:xfrm rot="1771504">
                <a:off x="2914532" y="1485269"/>
                <a:ext cx="1688083" cy="1687866"/>
                <a:chOff x="1827622" y="1343919"/>
                <a:chExt cx="2304000" cy="2304000"/>
              </a:xfrm>
            </p:grpSpPr>
            <p:sp>
              <p:nvSpPr>
                <p:cNvPr id="159" name="椭圆 15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60" name="椭圆 15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58" name="流程图: 联系 157"/>
              <p:cNvSpPr/>
              <p:nvPr/>
            </p:nvSpPr>
            <p:spPr>
              <a:xfrm>
                <a:off x="2894659" y="1465288"/>
                <a:ext cx="1727827" cy="1727827"/>
              </a:xfrm>
              <a:prstGeom prst="flowChartConnector">
                <a:avLst/>
              </a:prstGeom>
              <a:noFill/>
              <a:ln w="3175">
                <a:solidFill>
                  <a:srgbClr val="E5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6" name="文本框 155"/>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E56666"/>
                  </a:solidFill>
                  <a:latin typeface="方正兰亭超细黑简体" panose="02000000000000000000" pitchFamily="2" charset="-122"/>
                  <a:ea typeface="方正兰亭超细黑简体" panose="02000000000000000000" pitchFamily="2" charset="-122"/>
                </a:rPr>
                <a:t>02</a:t>
              </a:r>
              <a:endParaRPr lang="zh-CN" altLang="en-US" sz="2000" b="1" dirty="0">
                <a:solidFill>
                  <a:srgbClr val="E56666"/>
                </a:solidFill>
                <a:latin typeface="方正兰亭超细黑简体" panose="02000000000000000000" pitchFamily="2" charset="-122"/>
                <a:ea typeface="方正兰亭超细黑简体" panose="02000000000000000000" pitchFamily="2" charset="-122"/>
              </a:endParaRPr>
            </a:p>
          </p:txBody>
        </p:sp>
      </p:grpSp>
      <p:grpSp>
        <p:nvGrpSpPr>
          <p:cNvPr id="164" name="组合 163"/>
          <p:cNvGrpSpPr/>
          <p:nvPr/>
        </p:nvGrpSpPr>
        <p:grpSpPr>
          <a:xfrm>
            <a:off x="1943202" y="3065552"/>
            <a:ext cx="2133141" cy="630655"/>
            <a:chOff x="2020347" y="3100986"/>
            <a:chExt cx="2133141" cy="630655"/>
          </a:xfrm>
        </p:grpSpPr>
        <p:sp>
          <p:nvSpPr>
            <p:cNvPr id="165" name="文本框 164"/>
            <p:cNvSpPr txBox="1"/>
            <p:nvPr/>
          </p:nvSpPr>
          <p:spPr>
            <a:xfrm>
              <a:off x="2020347" y="3100986"/>
              <a:ext cx="2133141" cy="338554"/>
            </a:xfrm>
            <a:prstGeom prst="rect">
              <a:avLst/>
            </a:prstGeom>
            <a:noFill/>
          </p:spPr>
          <p:txBody>
            <a:bodyPr wrap="square" rtlCol="0">
              <a:spAutoFit/>
            </a:bodyPr>
            <a:lstStyle/>
            <a:p>
              <a:pPr algn="ctr"/>
              <a:r>
                <a:rPr lang="zh-CN" altLang="en-US" sz="1600" dirty="0">
                  <a:solidFill>
                    <a:srgbClr val="FFC000"/>
                  </a:solidFill>
                  <a:latin typeface="华文细黑" panose="02010600040101010101" pitchFamily="2" charset="-122"/>
                  <a:ea typeface="华文细黑" panose="02010600040101010101" pitchFamily="2" charset="-122"/>
                </a:rPr>
                <a:t>课程综述</a:t>
              </a:r>
              <a:endParaRPr lang="zh-CN" altLang="en-US" sz="1600" dirty="0">
                <a:solidFill>
                  <a:srgbClr val="FFC000"/>
                </a:solidFill>
                <a:latin typeface="华文细黑" panose="02010600040101010101" pitchFamily="2" charset="-122"/>
                <a:ea typeface="华文细黑" panose="02010600040101010101" pitchFamily="2" charset="-122"/>
              </a:endParaRPr>
            </a:p>
          </p:txBody>
        </p:sp>
        <p:sp>
          <p:nvSpPr>
            <p:cNvPr id="166" name="文本框 165"/>
            <p:cNvSpPr txBox="1"/>
            <p:nvPr/>
          </p:nvSpPr>
          <p:spPr>
            <a:xfrm>
              <a:off x="2504237" y="3470031"/>
              <a:ext cx="1165359"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0" name="组合 169"/>
          <p:cNvGrpSpPr/>
          <p:nvPr/>
        </p:nvGrpSpPr>
        <p:grpSpPr>
          <a:xfrm>
            <a:off x="3420612" y="3076283"/>
            <a:ext cx="2133141" cy="638090"/>
            <a:chOff x="4999811" y="3100203"/>
            <a:chExt cx="2133141" cy="638090"/>
          </a:xfrm>
        </p:grpSpPr>
        <p:sp>
          <p:nvSpPr>
            <p:cNvPr id="171" name="文本框 170"/>
            <p:cNvSpPr txBox="1"/>
            <p:nvPr/>
          </p:nvSpPr>
          <p:spPr>
            <a:xfrm>
              <a:off x="4999811" y="3100203"/>
              <a:ext cx="2133141" cy="338554"/>
            </a:xfrm>
            <a:prstGeom prst="rect">
              <a:avLst/>
            </a:prstGeom>
            <a:noFill/>
          </p:spPr>
          <p:txBody>
            <a:bodyPr wrap="square" rtlCol="0">
              <a:spAutoFit/>
            </a:bodyPr>
            <a:lstStyle/>
            <a:p>
              <a:pPr algn="ctr"/>
              <a:r>
                <a:rPr lang="zh-CN" altLang="en-US" sz="1600" dirty="0" smtClean="0">
                  <a:solidFill>
                    <a:srgbClr val="E56666"/>
                  </a:solidFill>
                  <a:latin typeface="华文细黑" panose="02010600040101010101" pitchFamily="2" charset="-122"/>
                  <a:ea typeface="华文细黑" panose="02010600040101010101" pitchFamily="2" charset="-122"/>
                </a:rPr>
                <a:t>研究过程</a:t>
              </a:r>
              <a:endParaRPr lang="zh-CN" altLang="en-US" sz="1600" dirty="0">
                <a:solidFill>
                  <a:srgbClr val="E56666"/>
                </a:solidFill>
                <a:latin typeface="华文细黑" panose="02010600040101010101" pitchFamily="2" charset="-122"/>
                <a:ea typeface="华文细黑" panose="02010600040101010101" pitchFamily="2" charset="-122"/>
              </a:endParaRPr>
            </a:p>
          </p:txBody>
        </p:sp>
        <p:sp>
          <p:nvSpPr>
            <p:cNvPr id="172" name="文本框 171"/>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6" name="组合 175"/>
          <p:cNvGrpSpPr/>
          <p:nvPr/>
        </p:nvGrpSpPr>
        <p:grpSpPr>
          <a:xfrm rot="1771504">
            <a:off x="3177137" y="2330391"/>
            <a:ext cx="272244" cy="272209"/>
            <a:chOff x="1827622" y="1343919"/>
            <a:chExt cx="2304000" cy="2304000"/>
          </a:xfrm>
        </p:grpSpPr>
        <p:sp>
          <p:nvSpPr>
            <p:cNvPr id="177" name="椭圆 17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78" name="椭圆 17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2" name="组合 181"/>
          <p:cNvGrpSpPr/>
          <p:nvPr/>
        </p:nvGrpSpPr>
        <p:grpSpPr>
          <a:xfrm rot="1771504">
            <a:off x="4594909" y="2391695"/>
            <a:ext cx="272244" cy="272209"/>
            <a:chOff x="1827622" y="1343919"/>
            <a:chExt cx="2304000" cy="2304000"/>
          </a:xfrm>
        </p:grpSpPr>
        <p:sp>
          <p:nvSpPr>
            <p:cNvPr id="183" name="椭圆 18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84" name="椭圆 18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5" name="组合 184"/>
          <p:cNvGrpSpPr/>
          <p:nvPr/>
        </p:nvGrpSpPr>
        <p:grpSpPr>
          <a:xfrm>
            <a:off x="5528029" y="1856196"/>
            <a:ext cx="762943" cy="762943"/>
            <a:chOff x="5617616" y="1872229"/>
            <a:chExt cx="762943" cy="762943"/>
          </a:xfrm>
        </p:grpSpPr>
        <p:grpSp>
          <p:nvGrpSpPr>
            <p:cNvPr id="186" name="组合 185"/>
            <p:cNvGrpSpPr/>
            <p:nvPr/>
          </p:nvGrpSpPr>
          <p:grpSpPr>
            <a:xfrm>
              <a:off x="5617616" y="1872229"/>
              <a:ext cx="762943" cy="762943"/>
              <a:chOff x="2894659" y="1465288"/>
              <a:chExt cx="1727827" cy="1727827"/>
            </a:xfrm>
          </p:grpSpPr>
          <p:grpSp>
            <p:nvGrpSpPr>
              <p:cNvPr id="188" name="组合 187"/>
              <p:cNvGrpSpPr/>
              <p:nvPr/>
            </p:nvGrpSpPr>
            <p:grpSpPr>
              <a:xfrm rot="1771504">
                <a:off x="2914532" y="1485269"/>
                <a:ext cx="1688083" cy="1687866"/>
                <a:chOff x="1827622" y="1343919"/>
                <a:chExt cx="2304000" cy="2304000"/>
              </a:xfrm>
            </p:grpSpPr>
            <p:sp>
              <p:nvSpPr>
                <p:cNvPr id="190" name="椭圆 18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1" name="椭圆 19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89" name="流程图: 联系 188"/>
              <p:cNvSpPr/>
              <p:nvPr/>
            </p:nvSpPr>
            <p:spPr>
              <a:xfrm>
                <a:off x="2894659" y="1465288"/>
                <a:ext cx="1727827" cy="1727827"/>
              </a:xfrm>
              <a:prstGeom prst="flowChartConnector">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7" name="文本框 186"/>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00B0F0"/>
                  </a:solidFill>
                  <a:latin typeface="方正兰亭超细黑简体" panose="02000000000000000000" pitchFamily="2" charset="-122"/>
                  <a:ea typeface="方正兰亭超细黑简体" panose="02000000000000000000" pitchFamily="2" charset="-122"/>
                </a:rPr>
                <a:t>03</a:t>
              </a:r>
              <a:endParaRPr lang="zh-CN" altLang="en-US" sz="2000" b="1" dirty="0">
                <a:solidFill>
                  <a:srgbClr val="00B0F0"/>
                </a:solidFill>
                <a:latin typeface="方正兰亭超细黑简体" panose="02000000000000000000" pitchFamily="2" charset="-122"/>
                <a:ea typeface="方正兰亭超细黑简体" panose="02000000000000000000" pitchFamily="2" charset="-122"/>
              </a:endParaRPr>
            </a:p>
          </p:txBody>
        </p:sp>
      </p:grpSp>
      <p:grpSp>
        <p:nvGrpSpPr>
          <p:cNvPr id="192" name="组合 191"/>
          <p:cNvGrpSpPr/>
          <p:nvPr/>
        </p:nvGrpSpPr>
        <p:grpSpPr>
          <a:xfrm>
            <a:off x="5027951" y="3058117"/>
            <a:ext cx="2133141" cy="638090"/>
            <a:chOff x="4999811" y="3100203"/>
            <a:chExt cx="2133141" cy="638090"/>
          </a:xfrm>
        </p:grpSpPr>
        <p:sp>
          <p:nvSpPr>
            <p:cNvPr id="193" name="文本框 192"/>
            <p:cNvSpPr txBox="1"/>
            <p:nvPr/>
          </p:nvSpPr>
          <p:spPr>
            <a:xfrm>
              <a:off x="4999811" y="3100203"/>
              <a:ext cx="2133141" cy="338554"/>
            </a:xfrm>
            <a:prstGeom prst="rect">
              <a:avLst/>
            </a:prstGeom>
            <a:noFill/>
          </p:spPr>
          <p:txBody>
            <a:bodyPr wrap="square" rtlCol="0">
              <a:spAutoFit/>
            </a:bodyPr>
            <a:lstStyle/>
            <a:p>
              <a:pPr algn="ctr"/>
              <a:r>
                <a:rPr lang="zh-CN" altLang="en-US" sz="1600" dirty="0">
                  <a:solidFill>
                    <a:srgbClr val="00B0F0"/>
                  </a:solidFill>
                  <a:latin typeface="华文细黑" panose="02010600040101010101" pitchFamily="2" charset="-122"/>
                  <a:ea typeface="华文细黑" panose="02010600040101010101" pitchFamily="2" charset="-122"/>
                </a:rPr>
                <a:t>进度安排</a:t>
              </a:r>
              <a:endParaRPr lang="zh-CN" altLang="en-US" sz="1600" dirty="0">
                <a:solidFill>
                  <a:srgbClr val="00B0F0"/>
                </a:solidFill>
                <a:latin typeface="华文细黑" panose="02010600040101010101" pitchFamily="2" charset="-122"/>
                <a:ea typeface="华文细黑" panose="02010600040101010101" pitchFamily="2" charset="-122"/>
              </a:endParaRPr>
            </a:p>
          </p:txBody>
        </p:sp>
        <p:sp>
          <p:nvSpPr>
            <p:cNvPr id="194" name="文本框 193"/>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95" name="组合 194"/>
          <p:cNvGrpSpPr/>
          <p:nvPr/>
        </p:nvGrpSpPr>
        <p:grpSpPr>
          <a:xfrm rot="1771504">
            <a:off x="6143919" y="2362439"/>
            <a:ext cx="272244" cy="272209"/>
            <a:chOff x="1827622" y="1343919"/>
            <a:chExt cx="2304000" cy="2304000"/>
          </a:xfrm>
        </p:grpSpPr>
        <p:sp>
          <p:nvSpPr>
            <p:cNvPr id="196" name="椭圆 19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7" name="椭圆 19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3230063904"/>
      </p:ext>
    </p:extLst>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14:bounceEnd="30000">
                                          <p:cBhvr additive="base">
                                            <p:cTn id="7" dur="2000" fill="hold"/>
                                            <p:tgtEl>
                                              <p:spTgt spid="109"/>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14:bounceEnd="30000">
                                          <p:cBhvr additive="base">
                                            <p:cTn id="12" dur="2000" fill="hold"/>
                                            <p:tgtEl>
                                              <p:spTgt spid="126"/>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14:bounceEnd="30000">
                                          <p:cBhvr additive="base">
                                            <p:cTn id="16" dur="2000" fill="hold"/>
                                            <p:tgtEl>
                                              <p:spTgt spid="117"/>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14:bounceEnd="30000">
                                          <p:cBhvr additive="base">
                                            <p:cTn id="20" dur="2000" fill="hold"/>
                                            <p:tgtEl>
                                              <p:spTgt spid="114"/>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14:bounceEnd="30000">
                                          <p:cBhvr additive="base">
                                            <p:cTn id="24" dur="2000" fill="hold"/>
                                            <p:tgtEl>
                                              <p:spTgt spid="120"/>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14:bounceEnd="30000">
                                          <p:cBhvr additive="base">
                                            <p:cTn id="28" dur="2000" fill="hold"/>
                                            <p:tgtEl>
                                              <p:spTgt spid="129"/>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14:bounceEnd="30000">
                                          <p:cBhvr additive="base">
                                            <p:cTn id="32" dur="2000" fill="hold"/>
                                            <p:tgtEl>
                                              <p:spTgt spid="123"/>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2" presetClass="entr" presetSubtype="9" accel="30000" fill="hold" nodeType="withEffect" p14:presetBounceEnd="30000">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14:bounceEnd="30000">
                                          <p:cBhvr additive="base">
                                            <p:cTn id="40" dur="2000" fill="hold"/>
                                            <p:tgtEl>
                                              <p:spTgt spid="140"/>
                                            </p:tgtEl>
                                            <p:attrNameLst>
                                              <p:attrName>ppt_x</p:attrName>
                                            </p:attrNameLst>
                                          </p:cBhvr>
                                          <p:tavLst>
                                            <p:tav tm="0">
                                              <p:val>
                                                <p:strVal val="0-#ppt_w/2"/>
                                              </p:val>
                                            </p:tav>
                                            <p:tav tm="100000">
                                              <p:val>
                                                <p:strVal val="#ppt_x"/>
                                              </p:val>
                                            </p:tav>
                                          </p:tavLst>
                                        </p:anim>
                                        <p:anim calcmode="lin" valueType="num" p14:bounceEnd="30000">
                                          <p:cBhvr additive="base">
                                            <p:cTn id="41" dur="2000" fill="hold"/>
                                            <p:tgtEl>
                                              <p:spTgt spid="140"/>
                                            </p:tgtEl>
                                            <p:attrNameLst>
                                              <p:attrName>ppt_y</p:attrName>
                                            </p:attrNameLst>
                                          </p:cBhvr>
                                          <p:tavLst>
                                            <p:tav tm="0">
                                              <p:val>
                                                <p:strVal val="0-#ppt_h/2"/>
                                              </p:val>
                                            </p:tav>
                                            <p:tav tm="100000">
                                              <p:val>
                                                <p:strVal val="#ppt_y"/>
                                              </p:val>
                                            </p:tav>
                                          </p:tavLst>
                                        </p:anim>
                                      </p:childTnLst>
                                    </p:cTn>
                                  </p:par>
                                  <p:par>
                                    <p:cTn id="42" presetID="2" presetClass="entr" presetSubtype="9" accel="30000" fill="hold" nodeType="withEffect" p14:presetBounceEnd="30000">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14:bounceEnd="30000">
                                          <p:cBhvr additive="base">
                                            <p:cTn id="44" dur="2000" fill="hold"/>
                                            <p:tgtEl>
                                              <p:spTgt spid="154"/>
                                            </p:tgtEl>
                                            <p:attrNameLst>
                                              <p:attrName>ppt_x</p:attrName>
                                            </p:attrNameLst>
                                          </p:cBhvr>
                                          <p:tavLst>
                                            <p:tav tm="0">
                                              <p:val>
                                                <p:strVal val="0-#ppt_w/2"/>
                                              </p:val>
                                            </p:tav>
                                            <p:tav tm="100000">
                                              <p:val>
                                                <p:strVal val="#ppt_x"/>
                                              </p:val>
                                            </p:tav>
                                          </p:tavLst>
                                        </p:anim>
                                        <p:anim calcmode="lin" valueType="num" p14:bounceEnd="30000">
                                          <p:cBhvr additive="base">
                                            <p:cTn id="45" dur="2000" fill="hold"/>
                                            <p:tgtEl>
                                              <p:spTgt spid="154"/>
                                            </p:tgtEl>
                                            <p:attrNameLst>
                                              <p:attrName>ppt_y</p:attrName>
                                            </p:attrNameLst>
                                          </p:cBhvr>
                                          <p:tavLst>
                                            <p:tav tm="0">
                                              <p:val>
                                                <p:strVal val="0-#ppt_h/2"/>
                                              </p:val>
                                            </p:tav>
                                            <p:tav tm="100000">
                                              <p:val>
                                                <p:strVal val="#ppt_y"/>
                                              </p:val>
                                            </p:tav>
                                          </p:tavLst>
                                        </p:anim>
                                      </p:childTnLst>
                                    </p:cTn>
                                  </p:par>
                                  <p:par>
                                    <p:cTn id="46" presetID="2" presetClass="entr" presetSubtype="6" accel="30000" fill="hold" nodeType="withEffect" p14:presetBounceEnd="30000">
                                      <p:stCondLst>
                                        <p:cond delay="0"/>
                                      </p:stCondLst>
                                      <p:childTnLst>
                                        <p:set>
                                          <p:cBhvr>
                                            <p:cTn id="47" dur="1" fill="hold">
                                              <p:stCondLst>
                                                <p:cond delay="0"/>
                                              </p:stCondLst>
                                            </p:cTn>
                                            <p:tgtEl>
                                              <p:spTgt spid="176"/>
                                            </p:tgtEl>
                                            <p:attrNameLst>
                                              <p:attrName>style.visibility</p:attrName>
                                            </p:attrNameLst>
                                          </p:cBhvr>
                                          <p:to>
                                            <p:strVal val="visible"/>
                                          </p:to>
                                        </p:set>
                                        <p:anim calcmode="lin" valueType="num" p14:bounceEnd="30000">
                                          <p:cBhvr additive="base">
                                            <p:cTn id="48" dur="2000" fill="hold"/>
                                            <p:tgtEl>
                                              <p:spTgt spid="176"/>
                                            </p:tgtEl>
                                            <p:attrNameLst>
                                              <p:attrName>ppt_x</p:attrName>
                                            </p:attrNameLst>
                                          </p:cBhvr>
                                          <p:tavLst>
                                            <p:tav tm="0">
                                              <p:val>
                                                <p:strVal val="1+#ppt_w/2"/>
                                              </p:val>
                                            </p:tav>
                                            <p:tav tm="100000">
                                              <p:val>
                                                <p:strVal val="#ppt_x"/>
                                              </p:val>
                                            </p:tav>
                                          </p:tavLst>
                                        </p:anim>
                                        <p:anim calcmode="lin" valueType="num" p14:bounceEnd="30000">
                                          <p:cBhvr additive="base">
                                            <p:cTn id="49" dur="2000" fill="hold"/>
                                            <p:tgtEl>
                                              <p:spTgt spid="176"/>
                                            </p:tgtEl>
                                            <p:attrNameLst>
                                              <p:attrName>ppt_y</p:attrName>
                                            </p:attrNameLst>
                                          </p:cBhvr>
                                          <p:tavLst>
                                            <p:tav tm="0">
                                              <p:val>
                                                <p:strVal val="1+#ppt_h/2"/>
                                              </p:val>
                                            </p:tav>
                                            <p:tav tm="100000">
                                              <p:val>
                                                <p:strVal val="#ppt_y"/>
                                              </p:val>
                                            </p:tav>
                                          </p:tavLst>
                                        </p:anim>
                                      </p:childTnLst>
                                    </p:cTn>
                                  </p:par>
                                  <p:par>
                                    <p:cTn id="50" presetID="2" presetClass="entr" presetSubtype="6" accel="30000" fill="hold" nodeType="withEffect" p14:presetBounceEnd="30000">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14:bounceEnd="30000">
                                          <p:cBhvr additive="base">
                                            <p:cTn id="52" dur="2000" fill="hold"/>
                                            <p:tgtEl>
                                              <p:spTgt spid="182"/>
                                            </p:tgtEl>
                                            <p:attrNameLst>
                                              <p:attrName>ppt_x</p:attrName>
                                            </p:attrNameLst>
                                          </p:cBhvr>
                                          <p:tavLst>
                                            <p:tav tm="0">
                                              <p:val>
                                                <p:strVal val="1+#ppt_w/2"/>
                                              </p:val>
                                            </p:tav>
                                            <p:tav tm="100000">
                                              <p:val>
                                                <p:strVal val="#ppt_x"/>
                                              </p:val>
                                            </p:tav>
                                          </p:tavLst>
                                        </p:anim>
                                        <p:anim calcmode="lin" valueType="num" p14:bounceEnd="30000">
                                          <p:cBhvr additive="base">
                                            <p:cTn id="53" dur="2000" fill="hold"/>
                                            <p:tgtEl>
                                              <p:spTgt spid="182"/>
                                            </p:tgtEl>
                                            <p:attrNameLst>
                                              <p:attrName>ppt_y</p:attrName>
                                            </p:attrNameLst>
                                          </p:cBhvr>
                                          <p:tavLst>
                                            <p:tav tm="0">
                                              <p:val>
                                                <p:strVal val="1+#ppt_h/2"/>
                                              </p:val>
                                            </p:tav>
                                            <p:tav tm="100000">
                                              <p:val>
                                                <p:strVal val="#ppt_y"/>
                                              </p:val>
                                            </p:tav>
                                          </p:tavLst>
                                        </p:anim>
                                      </p:childTnLst>
                                    </p:cTn>
                                  </p:par>
                                  <p:par>
                                    <p:cTn id="54" presetID="2" presetClass="entr" presetSubtype="9" accel="30000" fill="hold" nodeType="withEffect" p14:presetBounceEnd="30000">
                                      <p:stCondLst>
                                        <p:cond delay="0"/>
                                      </p:stCondLst>
                                      <p:childTnLst>
                                        <p:set>
                                          <p:cBhvr>
                                            <p:cTn id="55" dur="1" fill="hold">
                                              <p:stCondLst>
                                                <p:cond delay="0"/>
                                              </p:stCondLst>
                                            </p:cTn>
                                            <p:tgtEl>
                                              <p:spTgt spid="185"/>
                                            </p:tgtEl>
                                            <p:attrNameLst>
                                              <p:attrName>style.visibility</p:attrName>
                                            </p:attrNameLst>
                                          </p:cBhvr>
                                          <p:to>
                                            <p:strVal val="visible"/>
                                          </p:to>
                                        </p:set>
                                        <p:anim calcmode="lin" valueType="num" p14:bounceEnd="30000">
                                          <p:cBhvr additive="base">
                                            <p:cTn id="56" dur="2000" fill="hold"/>
                                            <p:tgtEl>
                                              <p:spTgt spid="185"/>
                                            </p:tgtEl>
                                            <p:attrNameLst>
                                              <p:attrName>ppt_x</p:attrName>
                                            </p:attrNameLst>
                                          </p:cBhvr>
                                          <p:tavLst>
                                            <p:tav tm="0">
                                              <p:val>
                                                <p:strVal val="0-#ppt_w/2"/>
                                              </p:val>
                                            </p:tav>
                                            <p:tav tm="100000">
                                              <p:val>
                                                <p:strVal val="#ppt_x"/>
                                              </p:val>
                                            </p:tav>
                                          </p:tavLst>
                                        </p:anim>
                                        <p:anim calcmode="lin" valueType="num" p14:bounceEnd="30000">
                                          <p:cBhvr additive="base">
                                            <p:cTn id="57" dur="2000" fill="hold"/>
                                            <p:tgtEl>
                                              <p:spTgt spid="185"/>
                                            </p:tgtEl>
                                            <p:attrNameLst>
                                              <p:attrName>ppt_y</p:attrName>
                                            </p:attrNameLst>
                                          </p:cBhvr>
                                          <p:tavLst>
                                            <p:tav tm="0">
                                              <p:val>
                                                <p:strVal val="0-#ppt_h/2"/>
                                              </p:val>
                                            </p:tav>
                                            <p:tav tm="100000">
                                              <p:val>
                                                <p:strVal val="#ppt_y"/>
                                              </p:val>
                                            </p:tav>
                                          </p:tavLst>
                                        </p:anim>
                                      </p:childTnLst>
                                    </p:cTn>
                                  </p:par>
                                  <p:par>
                                    <p:cTn id="58" presetID="2" presetClass="entr" presetSubtype="6" accel="30000" fill="hold" nodeType="withEffect" p14:presetBounceEnd="30000">
                                      <p:stCondLst>
                                        <p:cond delay="0"/>
                                      </p:stCondLst>
                                      <p:childTnLst>
                                        <p:set>
                                          <p:cBhvr>
                                            <p:cTn id="59" dur="1" fill="hold">
                                              <p:stCondLst>
                                                <p:cond delay="0"/>
                                              </p:stCondLst>
                                            </p:cTn>
                                            <p:tgtEl>
                                              <p:spTgt spid="195"/>
                                            </p:tgtEl>
                                            <p:attrNameLst>
                                              <p:attrName>style.visibility</p:attrName>
                                            </p:attrNameLst>
                                          </p:cBhvr>
                                          <p:to>
                                            <p:strVal val="visible"/>
                                          </p:to>
                                        </p:set>
                                        <p:anim calcmode="lin" valueType="num" p14:bounceEnd="30000">
                                          <p:cBhvr additive="base">
                                            <p:cTn id="60" dur="2000" fill="hold"/>
                                            <p:tgtEl>
                                              <p:spTgt spid="195"/>
                                            </p:tgtEl>
                                            <p:attrNameLst>
                                              <p:attrName>ppt_x</p:attrName>
                                            </p:attrNameLst>
                                          </p:cBhvr>
                                          <p:tavLst>
                                            <p:tav tm="0">
                                              <p:val>
                                                <p:strVal val="1+#ppt_w/2"/>
                                              </p:val>
                                            </p:tav>
                                            <p:tav tm="100000">
                                              <p:val>
                                                <p:strVal val="#ppt_x"/>
                                              </p:val>
                                            </p:tav>
                                          </p:tavLst>
                                        </p:anim>
                                        <p:anim calcmode="lin" valueType="num" p14:bounceEnd="30000">
                                          <p:cBhvr additive="base">
                                            <p:cTn id="61" dur="2000" fill="hold"/>
                                            <p:tgtEl>
                                              <p:spTgt spid="195"/>
                                            </p:tgtEl>
                                            <p:attrNameLst>
                                              <p:attrName>ppt_y</p:attrName>
                                            </p:attrNameLst>
                                          </p:cBhvr>
                                          <p:tavLst>
                                            <p:tav tm="0">
                                              <p:val>
                                                <p:strVal val="1+#ppt_h/2"/>
                                              </p:val>
                                            </p:tav>
                                            <p:tav tm="100000">
                                              <p:val>
                                                <p:strVal val="#ppt_y"/>
                                              </p:val>
                                            </p:tav>
                                          </p:tavLst>
                                        </p:anim>
                                      </p:childTnLst>
                                    </p:cTn>
                                  </p:par>
                                  <p:par>
                                    <p:cTn id="62" presetID="12" presetClass="entr" presetSubtype="1" fill="hold" nodeType="withEffect">
                                      <p:stCondLst>
                                        <p:cond delay="100"/>
                                      </p:stCondLst>
                                      <p:childTnLst>
                                        <p:set>
                                          <p:cBhvr>
                                            <p:cTn id="63" dur="1" fill="hold">
                                              <p:stCondLst>
                                                <p:cond delay="0"/>
                                              </p:stCondLst>
                                            </p:cTn>
                                            <p:tgtEl>
                                              <p:spTgt spid="164"/>
                                            </p:tgtEl>
                                            <p:attrNameLst>
                                              <p:attrName>style.visibility</p:attrName>
                                            </p:attrNameLst>
                                          </p:cBhvr>
                                          <p:to>
                                            <p:strVal val="visible"/>
                                          </p:to>
                                        </p:set>
                                        <p:anim calcmode="lin" valueType="num">
                                          <p:cBhvr additive="base">
                                            <p:cTn id="64" dur="800"/>
                                            <p:tgtEl>
                                              <p:spTgt spid="164"/>
                                            </p:tgtEl>
                                            <p:attrNameLst>
                                              <p:attrName>ppt_y</p:attrName>
                                            </p:attrNameLst>
                                          </p:cBhvr>
                                          <p:tavLst>
                                            <p:tav tm="0">
                                              <p:val>
                                                <p:strVal val="#ppt_y-#ppt_h*1.125000"/>
                                              </p:val>
                                            </p:tav>
                                            <p:tav tm="100000">
                                              <p:val>
                                                <p:strVal val="#ppt_y"/>
                                              </p:val>
                                            </p:tav>
                                          </p:tavLst>
                                        </p:anim>
                                        <p:animEffect transition="in" filter="wipe(down)">
                                          <p:cBhvr>
                                            <p:cTn id="65" dur="800"/>
                                            <p:tgtEl>
                                              <p:spTgt spid="164"/>
                                            </p:tgtEl>
                                          </p:cBhvr>
                                        </p:animEffect>
                                      </p:childTnLst>
                                    </p:cTn>
                                  </p:par>
                                  <p:par>
                                    <p:cTn id="66" presetID="12" presetClass="entr" presetSubtype="1" fill="hold" nodeType="withEffect">
                                      <p:stCondLst>
                                        <p:cond delay="300"/>
                                      </p:stCondLst>
                                      <p:childTnLst>
                                        <p:set>
                                          <p:cBhvr>
                                            <p:cTn id="67" dur="1" fill="hold">
                                              <p:stCondLst>
                                                <p:cond delay="0"/>
                                              </p:stCondLst>
                                            </p:cTn>
                                            <p:tgtEl>
                                              <p:spTgt spid="170"/>
                                            </p:tgtEl>
                                            <p:attrNameLst>
                                              <p:attrName>style.visibility</p:attrName>
                                            </p:attrNameLst>
                                          </p:cBhvr>
                                          <p:to>
                                            <p:strVal val="visible"/>
                                          </p:to>
                                        </p:set>
                                        <p:anim calcmode="lin" valueType="num">
                                          <p:cBhvr additive="base">
                                            <p:cTn id="68" dur="800"/>
                                            <p:tgtEl>
                                              <p:spTgt spid="170"/>
                                            </p:tgtEl>
                                            <p:attrNameLst>
                                              <p:attrName>ppt_y</p:attrName>
                                            </p:attrNameLst>
                                          </p:cBhvr>
                                          <p:tavLst>
                                            <p:tav tm="0">
                                              <p:val>
                                                <p:strVal val="#ppt_y-#ppt_h*1.125000"/>
                                              </p:val>
                                            </p:tav>
                                            <p:tav tm="100000">
                                              <p:val>
                                                <p:strVal val="#ppt_y"/>
                                              </p:val>
                                            </p:tav>
                                          </p:tavLst>
                                        </p:anim>
                                        <p:animEffect transition="in" filter="wipe(down)">
                                          <p:cBhvr>
                                            <p:cTn id="69" dur="800"/>
                                            <p:tgtEl>
                                              <p:spTgt spid="170"/>
                                            </p:tgtEl>
                                          </p:cBhvr>
                                        </p:animEffect>
                                      </p:childTnLst>
                                    </p:cTn>
                                  </p:par>
                                  <p:par>
                                    <p:cTn id="70" presetID="12" presetClass="entr" presetSubtype="1" fill="hold" nodeType="withEffect">
                                      <p:stCondLst>
                                        <p:cond delay="300"/>
                                      </p:stCondLst>
                                      <p:childTnLst>
                                        <p:set>
                                          <p:cBhvr>
                                            <p:cTn id="71" dur="1" fill="hold">
                                              <p:stCondLst>
                                                <p:cond delay="0"/>
                                              </p:stCondLst>
                                            </p:cTn>
                                            <p:tgtEl>
                                              <p:spTgt spid="192"/>
                                            </p:tgtEl>
                                            <p:attrNameLst>
                                              <p:attrName>style.visibility</p:attrName>
                                            </p:attrNameLst>
                                          </p:cBhvr>
                                          <p:to>
                                            <p:strVal val="visible"/>
                                          </p:to>
                                        </p:set>
                                        <p:anim calcmode="lin" valueType="num">
                                          <p:cBhvr additive="base">
                                            <p:cTn id="72" dur="800"/>
                                            <p:tgtEl>
                                              <p:spTgt spid="192"/>
                                            </p:tgtEl>
                                            <p:attrNameLst>
                                              <p:attrName>ppt_y</p:attrName>
                                            </p:attrNameLst>
                                          </p:cBhvr>
                                          <p:tavLst>
                                            <p:tav tm="0">
                                              <p:val>
                                                <p:strVal val="#ppt_y-#ppt_h*1.125000"/>
                                              </p:val>
                                            </p:tav>
                                            <p:tav tm="100000">
                                              <p:val>
                                                <p:strVal val="#ppt_y"/>
                                              </p:val>
                                            </p:tav>
                                          </p:tavLst>
                                        </p:anim>
                                        <p:animEffect transition="in" filter="wipe(down)">
                                          <p:cBhvr>
                                            <p:cTn id="73" dur="8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2000" fill="hold"/>
                                            <p:tgtEl>
                                              <p:spTgt spid="109"/>
                                            </p:tgtEl>
                                            <p:attrNameLst>
                                              <p:attrName>ppt_x</p:attrName>
                                            </p:attrNameLst>
                                          </p:cBhvr>
                                          <p:tavLst>
                                            <p:tav tm="0">
                                              <p:val>
                                                <p:strVal val="#ppt_x"/>
                                              </p:val>
                                            </p:tav>
                                            <p:tav tm="100000">
                                              <p:val>
                                                <p:strVal val="#ppt_x"/>
                                              </p:val>
                                            </p:tav>
                                          </p:tavLst>
                                        </p:anim>
                                        <p:anim calcmode="lin" valueType="num">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cBhvr additive="base">
                                            <p:cTn id="12" dur="2000" fill="hold"/>
                                            <p:tgtEl>
                                              <p:spTgt spid="126"/>
                                            </p:tgtEl>
                                            <p:attrNameLst>
                                              <p:attrName>ppt_x</p:attrName>
                                            </p:attrNameLst>
                                          </p:cBhvr>
                                          <p:tavLst>
                                            <p:tav tm="0">
                                              <p:val>
                                                <p:strVal val="0-#ppt_w/2"/>
                                              </p:val>
                                            </p:tav>
                                            <p:tav tm="100000">
                                              <p:val>
                                                <p:strVal val="#ppt_x"/>
                                              </p:val>
                                            </p:tav>
                                          </p:tavLst>
                                        </p:anim>
                                        <p:anim calcmode="lin" valueType="num">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cBhvr additive="base">
                                            <p:cTn id="16" dur="2000" fill="hold"/>
                                            <p:tgtEl>
                                              <p:spTgt spid="117"/>
                                            </p:tgtEl>
                                            <p:attrNameLst>
                                              <p:attrName>ppt_x</p:attrName>
                                            </p:attrNameLst>
                                          </p:cBhvr>
                                          <p:tavLst>
                                            <p:tav tm="0">
                                              <p:val>
                                                <p:strVal val="1+#ppt_w/2"/>
                                              </p:val>
                                            </p:tav>
                                            <p:tav tm="100000">
                                              <p:val>
                                                <p:strVal val="#ppt_x"/>
                                              </p:val>
                                            </p:tav>
                                          </p:tavLst>
                                        </p:anim>
                                        <p:anim calcmode="lin" valueType="num">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cBhvr additive="base">
                                            <p:cTn id="20" dur="2000" fill="hold"/>
                                            <p:tgtEl>
                                              <p:spTgt spid="114"/>
                                            </p:tgtEl>
                                            <p:attrNameLst>
                                              <p:attrName>ppt_x</p:attrName>
                                            </p:attrNameLst>
                                          </p:cBhvr>
                                          <p:tavLst>
                                            <p:tav tm="0">
                                              <p:val>
                                                <p:strVal val="0-#ppt_w/2"/>
                                              </p:val>
                                            </p:tav>
                                            <p:tav tm="100000">
                                              <p:val>
                                                <p:strVal val="#ppt_x"/>
                                              </p:val>
                                            </p:tav>
                                          </p:tavLst>
                                        </p:anim>
                                        <p:anim calcmode="lin" valueType="num">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cBhvr additive="base">
                                            <p:cTn id="24" dur="2000" fill="hold"/>
                                            <p:tgtEl>
                                              <p:spTgt spid="120"/>
                                            </p:tgtEl>
                                            <p:attrNameLst>
                                              <p:attrName>ppt_x</p:attrName>
                                            </p:attrNameLst>
                                          </p:cBhvr>
                                          <p:tavLst>
                                            <p:tav tm="0">
                                              <p:val>
                                                <p:strVal val="1+#ppt_w/2"/>
                                              </p:val>
                                            </p:tav>
                                            <p:tav tm="100000">
                                              <p:val>
                                                <p:strVal val="#ppt_x"/>
                                              </p:val>
                                            </p:tav>
                                          </p:tavLst>
                                        </p:anim>
                                        <p:anim calcmode="lin" valueType="num">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2000" fill="hold"/>
                                            <p:tgtEl>
                                              <p:spTgt spid="129"/>
                                            </p:tgtEl>
                                            <p:attrNameLst>
                                              <p:attrName>ppt_x</p:attrName>
                                            </p:attrNameLst>
                                          </p:cBhvr>
                                          <p:tavLst>
                                            <p:tav tm="0">
                                              <p:val>
                                                <p:strVal val="#ppt_x"/>
                                              </p:val>
                                            </p:tav>
                                            <p:tav tm="100000">
                                              <p:val>
                                                <p:strVal val="#ppt_x"/>
                                              </p:val>
                                            </p:tav>
                                          </p:tavLst>
                                        </p:anim>
                                        <p:anim calcmode="lin" valueType="num">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cBhvr additive="base">
                                            <p:cTn id="32" dur="2000" fill="hold"/>
                                            <p:tgtEl>
                                              <p:spTgt spid="123"/>
                                            </p:tgtEl>
                                            <p:attrNameLst>
                                              <p:attrName>ppt_x</p:attrName>
                                            </p:attrNameLst>
                                          </p:cBhvr>
                                          <p:tavLst>
                                            <p:tav tm="0">
                                              <p:val>
                                                <p:strVal val="1+#ppt_w/2"/>
                                              </p:val>
                                            </p:tav>
                                            <p:tav tm="100000">
                                              <p:val>
                                                <p:strVal val="#ppt_x"/>
                                              </p:val>
                                            </p:tav>
                                          </p:tavLst>
                                        </p:anim>
                                        <p:anim calcmode="lin" valueType="num">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2" presetClass="entr" presetSubtype="9" accel="30000" fill="hold" nodeType="with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2000" fill="hold"/>
                                            <p:tgtEl>
                                              <p:spTgt spid="140"/>
                                            </p:tgtEl>
                                            <p:attrNameLst>
                                              <p:attrName>ppt_x</p:attrName>
                                            </p:attrNameLst>
                                          </p:cBhvr>
                                          <p:tavLst>
                                            <p:tav tm="0">
                                              <p:val>
                                                <p:strVal val="0-#ppt_w/2"/>
                                              </p:val>
                                            </p:tav>
                                            <p:tav tm="100000">
                                              <p:val>
                                                <p:strVal val="#ppt_x"/>
                                              </p:val>
                                            </p:tav>
                                          </p:tavLst>
                                        </p:anim>
                                        <p:anim calcmode="lin" valueType="num">
                                          <p:cBhvr additive="base">
                                            <p:cTn id="41" dur="2000" fill="hold"/>
                                            <p:tgtEl>
                                              <p:spTgt spid="140"/>
                                            </p:tgtEl>
                                            <p:attrNameLst>
                                              <p:attrName>ppt_y</p:attrName>
                                            </p:attrNameLst>
                                          </p:cBhvr>
                                          <p:tavLst>
                                            <p:tav tm="0">
                                              <p:val>
                                                <p:strVal val="0-#ppt_h/2"/>
                                              </p:val>
                                            </p:tav>
                                            <p:tav tm="100000">
                                              <p:val>
                                                <p:strVal val="#ppt_y"/>
                                              </p:val>
                                            </p:tav>
                                          </p:tavLst>
                                        </p:anim>
                                      </p:childTnLst>
                                    </p:cTn>
                                  </p:par>
                                  <p:par>
                                    <p:cTn id="42" presetID="2" presetClass="entr" presetSubtype="9" accel="30000" fill="hold" nodeType="withEffect">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cBhvr additive="base">
                                            <p:cTn id="44" dur="2000" fill="hold"/>
                                            <p:tgtEl>
                                              <p:spTgt spid="154"/>
                                            </p:tgtEl>
                                            <p:attrNameLst>
                                              <p:attrName>ppt_x</p:attrName>
                                            </p:attrNameLst>
                                          </p:cBhvr>
                                          <p:tavLst>
                                            <p:tav tm="0">
                                              <p:val>
                                                <p:strVal val="0-#ppt_w/2"/>
                                              </p:val>
                                            </p:tav>
                                            <p:tav tm="100000">
                                              <p:val>
                                                <p:strVal val="#ppt_x"/>
                                              </p:val>
                                            </p:tav>
                                          </p:tavLst>
                                        </p:anim>
                                        <p:anim calcmode="lin" valueType="num">
                                          <p:cBhvr additive="base">
                                            <p:cTn id="45" dur="2000" fill="hold"/>
                                            <p:tgtEl>
                                              <p:spTgt spid="154"/>
                                            </p:tgtEl>
                                            <p:attrNameLst>
                                              <p:attrName>ppt_y</p:attrName>
                                            </p:attrNameLst>
                                          </p:cBhvr>
                                          <p:tavLst>
                                            <p:tav tm="0">
                                              <p:val>
                                                <p:strVal val="0-#ppt_h/2"/>
                                              </p:val>
                                            </p:tav>
                                            <p:tav tm="100000">
                                              <p:val>
                                                <p:strVal val="#ppt_y"/>
                                              </p:val>
                                            </p:tav>
                                          </p:tavLst>
                                        </p:anim>
                                      </p:childTnLst>
                                    </p:cTn>
                                  </p:par>
                                  <p:par>
                                    <p:cTn id="46" presetID="2" presetClass="entr" presetSubtype="6" accel="30000" fill="hold" nodeType="withEffect">
                                      <p:stCondLst>
                                        <p:cond delay="0"/>
                                      </p:stCondLst>
                                      <p:childTnLst>
                                        <p:set>
                                          <p:cBhvr>
                                            <p:cTn id="47" dur="1" fill="hold">
                                              <p:stCondLst>
                                                <p:cond delay="0"/>
                                              </p:stCondLst>
                                            </p:cTn>
                                            <p:tgtEl>
                                              <p:spTgt spid="176"/>
                                            </p:tgtEl>
                                            <p:attrNameLst>
                                              <p:attrName>style.visibility</p:attrName>
                                            </p:attrNameLst>
                                          </p:cBhvr>
                                          <p:to>
                                            <p:strVal val="visible"/>
                                          </p:to>
                                        </p:set>
                                        <p:anim calcmode="lin" valueType="num">
                                          <p:cBhvr additive="base">
                                            <p:cTn id="48" dur="2000" fill="hold"/>
                                            <p:tgtEl>
                                              <p:spTgt spid="176"/>
                                            </p:tgtEl>
                                            <p:attrNameLst>
                                              <p:attrName>ppt_x</p:attrName>
                                            </p:attrNameLst>
                                          </p:cBhvr>
                                          <p:tavLst>
                                            <p:tav tm="0">
                                              <p:val>
                                                <p:strVal val="1+#ppt_w/2"/>
                                              </p:val>
                                            </p:tav>
                                            <p:tav tm="100000">
                                              <p:val>
                                                <p:strVal val="#ppt_x"/>
                                              </p:val>
                                            </p:tav>
                                          </p:tavLst>
                                        </p:anim>
                                        <p:anim calcmode="lin" valueType="num">
                                          <p:cBhvr additive="base">
                                            <p:cTn id="49" dur="2000" fill="hold"/>
                                            <p:tgtEl>
                                              <p:spTgt spid="176"/>
                                            </p:tgtEl>
                                            <p:attrNameLst>
                                              <p:attrName>ppt_y</p:attrName>
                                            </p:attrNameLst>
                                          </p:cBhvr>
                                          <p:tavLst>
                                            <p:tav tm="0">
                                              <p:val>
                                                <p:strVal val="1+#ppt_h/2"/>
                                              </p:val>
                                            </p:tav>
                                            <p:tav tm="100000">
                                              <p:val>
                                                <p:strVal val="#ppt_y"/>
                                              </p:val>
                                            </p:tav>
                                          </p:tavLst>
                                        </p:anim>
                                      </p:childTnLst>
                                    </p:cTn>
                                  </p:par>
                                  <p:par>
                                    <p:cTn id="50" presetID="2" presetClass="entr" presetSubtype="6" accel="30000" fill="hold" nodeType="withEffect">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cBhvr additive="base">
                                            <p:cTn id="52" dur="2000" fill="hold"/>
                                            <p:tgtEl>
                                              <p:spTgt spid="182"/>
                                            </p:tgtEl>
                                            <p:attrNameLst>
                                              <p:attrName>ppt_x</p:attrName>
                                            </p:attrNameLst>
                                          </p:cBhvr>
                                          <p:tavLst>
                                            <p:tav tm="0">
                                              <p:val>
                                                <p:strVal val="1+#ppt_w/2"/>
                                              </p:val>
                                            </p:tav>
                                            <p:tav tm="100000">
                                              <p:val>
                                                <p:strVal val="#ppt_x"/>
                                              </p:val>
                                            </p:tav>
                                          </p:tavLst>
                                        </p:anim>
                                        <p:anim calcmode="lin" valueType="num">
                                          <p:cBhvr additive="base">
                                            <p:cTn id="53" dur="2000" fill="hold"/>
                                            <p:tgtEl>
                                              <p:spTgt spid="182"/>
                                            </p:tgtEl>
                                            <p:attrNameLst>
                                              <p:attrName>ppt_y</p:attrName>
                                            </p:attrNameLst>
                                          </p:cBhvr>
                                          <p:tavLst>
                                            <p:tav tm="0">
                                              <p:val>
                                                <p:strVal val="1+#ppt_h/2"/>
                                              </p:val>
                                            </p:tav>
                                            <p:tav tm="100000">
                                              <p:val>
                                                <p:strVal val="#ppt_y"/>
                                              </p:val>
                                            </p:tav>
                                          </p:tavLst>
                                        </p:anim>
                                      </p:childTnLst>
                                    </p:cTn>
                                  </p:par>
                                  <p:par>
                                    <p:cTn id="54" presetID="2" presetClass="entr" presetSubtype="9" accel="30000" fill="hold" nodeType="withEffect">
                                      <p:stCondLst>
                                        <p:cond delay="0"/>
                                      </p:stCondLst>
                                      <p:childTnLst>
                                        <p:set>
                                          <p:cBhvr>
                                            <p:cTn id="55" dur="1" fill="hold">
                                              <p:stCondLst>
                                                <p:cond delay="0"/>
                                              </p:stCondLst>
                                            </p:cTn>
                                            <p:tgtEl>
                                              <p:spTgt spid="185"/>
                                            </p:tgtEl>
                                            <p:attrNameLst>
                                              <p:attrName>style.visibility</p:attrName>
                                            </p:attrNameLst>
                                          </p:cBhvr>
                                          <p:to>
                                            <p:strVal val="visible"/>
                                          </p:to>
                                        </p:set>
                                        <p:anim calcmode="lin" valueType="num">
                                          <p:cBhvr additive="base">
                                            <p:cTn id="56" dur="2000" fill="hold"/>
                                            <p:tgtEl>
                                              <p:spTgt spid="185"/>
                                            </p:tgtEl>
                                            <p:attrNameLst>
                                              <p:attrName>ppt_x</p:attrName>
                                            </p:attrNameLst>
                                          </p:cBhvr>
                                          <p:tavLst>
                                            <p:tav tm="0">
                                              <p:val>
                                                <p:strVal val="0-#ppt_w/2"/>
                                              </p:val>
                                            </p:tav>
                                            <p:tav tm="100000">
                                              <p:val>
                                                <p:strVal val="#ppt_x"/>
                                              </p:val>
                                            </p:tav>
                                          </p:tavLst>
                                        </p:anim>
                                        <p:anim calcmode="lin" valueType="num">
                                          <p:cBhvr additive="base">
                                            <p:cTn id="57" dur="2000" fill="hold"/>
                                            <p:tgtEl>
                                              <p:spTgt spid="185"/>
                                            </p:tgtEl>
                                            <p:attrNameLst>
                                              <p:attrName>ppt_y</p:attrName>
                                            </p:attrNameLst>
                                          </p:cBhvr>
                                          <p:tavLst>
                                            <p:tav tm="0">
                                              <p:val>
                                                <p:strVal val="0-#ppt_h/2"/>
                                              </p:val>
                                            </p:tav>
                                            <p:tav tm="100000">
                                              <p:val>
                                                <p:strVal val="#ppt_y"/>
                                              </p:val>
                                            </p:tav>
                                          </p:tavLst>
                                        </p:anim>
                                      </p:childTnLst>
                                    </p:cTn>
                                  </p:par>
                                  <p:par>
                                    <p:cTn id="58" presetID="2" presetClass="entr" presetSubtype="6" accel="30000" fill="hold" nodeType="withEffect">
                                      <p:stCondLst>
                                        <p:cond delay="0"/>
                                      </p:stCondLst>
                                      <p:childTnLst>
                                        <p:set>
                                          <p:cBhvr>
                                            <p:cTn id="59" dur="1" fill="hold">
                                              <p:stCondLst>
                                                <p:cond delay="0"/>
                                              </p:stCondLst>
                                            </p:cTn>
                                            <p:tgtEl>
                                              <p:spTgt spid="195"/>
                                            </p:tgtEl>
                                            <p:attrNameLst>
                                              <p:attrName>style.visibility</p:attrName>
                                            </p:attrNameLst>
                                          </p:cBhvr>
                                          <p:to>
                                            <p:strVal val="visible"/>
                                          </p:to>
                                        </p:set>
                                        <p:anim calcmode="lin" valueType="num">
                                          <p:cBhvr additive="base">
                                            <p:cTn id="60" dur="2000" fill="hold"/>
                                            <p:tgtEl>
                                              <p:spTgt spid="195"/>
                                            </p:tgtEl>
                                            <p:attrNameLst>
                                              <p:attrName>ppt_x</p:attrName>
                                            </p:attrNameLst>
                                          </p:cBhvr>
                                          <p:tavLst>
                                            <p:tav tm="0">
                                              <p:val>
                                                <p:strVal val="1+#ppt_w/2"/>
                                              </p:val>
                                            </p:tav>
                                            <p:tav tm="100000">
                                              <p:val>
                                                <p:strVal val="#ppt_x"/>
                                              </p:val>
                                            </p:tav>
                                          </p:tavLst>
                                        </p:anim>
                                        <p:anim calcmode="lin" valueType="num">
                                          <p:cBhvr additive="base">
                                            <p:cTn id="61" dur="2000" fill="hold"/>
                                            <p:tgtEl>
                                              <p:spTgt spid="195"/>
                                            </p:tgtEl>
                                            <p:attrNameLst>
                                              <p:attrName>ppt_y</p:attrName>
                                            </p:attrNameLst>
                                          </p:cBhvr>
                                          <p:tavLst>
                                            <p:tav tm="0">
                                              <p:val>
                                                <p:strVal val="1+#ppt_h/2"/>
                                              </p:val>
                                            </p:tav>
                                            <p:tav tm="100000">
                                              <p:val>
                                                <p:strVal val="#ppt_y"/>
                                              </p:val>
                                            </p:tav>
                                          </p:tavLst>
                                        </p:anim>
                                      </p:childTnLst>
                                    </p:cTn>
                                  </p:par>
                                  <p:par>
                                    <p:cTn id="62" presetID="12" presetClass="entr" presetSubtype="1" fill="hold" nodeType="withEffect">
                                      <p:stCondLst>
                                        <p:cond delay="100"/>
                                      </p:stCondLst>
                                      <p:childTnLst>
                                        <p:set>
                                          <p:cBhvr>
                                            <p:cTn id="63" dur="1" fill="hold">
                                              <p:stCondLst>
                                                <p:cond delay="0"/>
                                              </p:stCondLst>
                                            </p:cTn>
                                            <p:tgtEl>
                                              <p:spTgt spid="164"/>
                                            </p:tgtEl>
                                            <p:attrNameLst>
                                              <p:attrName>style.visibility</p:attrName>
                                            </p:attrNameLst>
                                          </p:cBhvr>
                                          <p:to>
                                            <p:strVal val="visible"/>
                                          </p:to>
                                        </p:set>
                                        <p:anim calcmode="lin" valueType="num">
                                          <p:cBhvr additive="base">
                                            <p:cTn id="64" dur="800"/>
                                            <p:tgtEl>
                                              <p:spTgt spid="164"/>
                                            </p:tgtEl>
                                            <p:attrNameLst>
                                              <p:attrName>ppt_y</p:attrName>
                                            </p:attrNameLst>
                                          </p:cBhvr>
                                          <p:tavLst>
                                            <p:tav tm="0">
                                              <p:val>
                                                <p:strVal val="#ppt_y-#ppt_h*1.125000"/>
                                              </p:val>
                                            </p:tav>
                                            <p:tav tm="100000">
                                              <p:val>
                                                <p:strVal val="#ppt_y"/>
                                              </p:val>
                                            </p:tav>
                                          </p:tavLst>
                                        </p:anim>
                                        <p:animEffect transition="in" filter="wipe(down)">
                                          <p:cBhvr>
                                            <p:cTn id="65" dur="800"/>
                                            <p:tgtEl>
                                              <p:spTgt spid="164"/>
                                            </p:tgtEl>
                                          </p:cBhvr>
                                        </p:animEffect>
                                      </p:childTnLst>
                                    </p:cTn>
                                  </p:par>
                                  <p:par>
                                    <p:cTn id="66" presetID="12" presetClass="entr" presetSubtype="1" fill="hold" nodeType="withEffect">
                                      <p:stCondLst>
                                        <p:cond delay="300"/>
                                      </p:stCondLst>
                                      <p:childTnLst>
                                        <p:set>
                                          <p:cBhvr>
                                            <p:cTn id="67" dur="1" fill="hold">
                                              <p:stCondLst>
                                                <p:cond delay="0"/>
                                              </p:stCondLst>
                                            </p:cTn>
                                            <p:tgtEl>
                                              <p:spTgt spid="170"/>
                                            </p:tgtEl>
                                            <p:attrNameLst>
                                              <p:attrName>style.visibility</p:attrName>
                                            </p:attrNameLst>
                                          </p:cBhvr>
                                          <p:to>
                                            <p:strVal val="visible"/>
                                          </p:to>
                                        </p:set>
                                        <p:anim calcmode="lin" valueType="num">
                                          <p:cBhvr additive="base">
                                            <p:cTn id="68" dur="800"/>
                                            <p:tgtEl>
                                              <p:spTgt spid="170"/>
                                            </p:tgtEl>
                                            <p:attrNameLst>
                                              <p:attrName>ppt_y</p:attrName>
                                            </p:attrNameLst>
                                          </p:cBhvr>
                                          <p:tavLst>
                                            <p:tav tm="0">
                                              <p:val>
                                                <p:strVal val="#ppt_y-#ppt_h*1.125000"/>
                                              </p:val>
                                            </p:tav>
                                            <p:tav tm="100000">
                                              <p:val>
                                                <p:strVal val="#ppt_y"/>
                                              </p:val>
                                            </p:tav>
                                          </p:tavLst>
                                        </p:anim>
                                        <p:animEffect transition="in" filter="wipe(down)">
                                          <p:cBhvr>
                                            <p:cTn id="69" dur="800"/>
                                            <p:tgtEl>
                                              <p:spTgt spid="170"/>
                                            </p:tgtEl>
                                          </p:cBhvr>
                                        </p:animEffect>
                                      </p:childTnLst>
                                    </p:cTn>
                                  </p:par>
                                  <p:par>
                                    <p:cTn id="70" presetID="12" presetClass="entr" presetSubtype="1" fill="hold" nodeType="withEffect">
                                      <p:stCondLst>
                                        <p:cond delay="300"/>
                                      </p:stCondLst>
                                      <p:childTnLst>
                                        <p:set>
                                          <p:cBhvr>
                                            <p:cTn id="71" dur="1" fill="hold">
                                              <p:stCondLst>
                                                <p:cond delay="0"/>
                                              </p:stCondLst>
                                            </p:cTn>
                                            <p:tgtEl>
                                              <p:spTgt spid="192"/>
                                            </p:tgtEl>
                                            <p:attrNameLst>
                                              <p:attrName>style.visibility</p:attrName>
                                            </p:attrNameLst>
                                          </p:cBhvr>
                                          <p:to>
                                            <p:strVal val="visible"/>
                                          </p:to>
                                        </p:set>
                                        <p:anim calcmode="lin" valueType="num">
                                          <p:cBhvr additive="base">
                                            <p:cTn id="72" dur="800"/>
                                            <p:tgtEl>
                                              <p:spTgt spid="192"/>
                                            </p:tgtEl>
                                            <p:attrNameLst>
                                              <p:attrName>ppt_y</p:attrName>
                                            </p:attrNameLst>
                                          </p:cBhvr>
                                          <p:tavLst>
                                            <p:tav tm="0">
                                              <p:val>
                                                <p:strVal val="#ppt_y-#ppt_h*1.125000"/>
                                              </p:val>
                                            </p:tav>
                                            <p:tav tm="100000">
                                              <p:val>
                                                <p:strVal val="#ppt_y"/>
                                              </p:val>
                                            </p:tav>
                                          </p:tavLst>
                                        </p:anim>
                                        <p:animEffect transition="in" filter="wipe(down)">
                                          <p:cBhvr>
                                            <p:cTn id="73" dur="8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7662" y="1504750"/>
            <a:ext cx="2072960" cy="2584754"/>
            <a:chOff x="3295850" y="1908877"/>
            <a:chExt cx="3738030" cy="4660916"/>
          </a:xfrm>
        </p:grpSpPr>
        <p:sp>
          <p:nvSpPr>
            <p:cNvPr id="3"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 name="圆角矩形 6"/>
          <p:cNvSpPr/>
          <p:nvPr/>
        </p:nvSpPr>
        <p:spPr>
          <a:xfrm>
            <a:off x="3401387" y="1969277"/>
            <a:ext cx="389495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 name="组合 7"/>
          <p:cNvGrpSpPr/>
          <p:nvPr/>
        </p:nvGrpSpPr>
        <p:grpSpPr>
          <a:xfrm>
            <a:off x="3471676" y="228313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 name="组合 10"/>
          <p:cNvGrpSpPr/>
          <p:nvPr/>
        </p:nvGrpSpPr>
        <p:grpSpPr>
          <a:xfrm>
            <a:off x="3172171" y="228313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4" name="组合 13"/>
          <p:cNvGrpSpPr/>
          <p:nvPr/>
        </p:nvGrpSpPr>
        <p:grpSpPr>
          <a:xfrm>
            <a:off x="3238728" y="2316796"/>
            <a:ext cx="288238" cy="46073"/>
            <a:chOff x="4318304" y="3089060"/>
            <a:chExt cx="384317" cy="61430"/>
          </a:xfrm>
        </p:grpSpPr>
        <p:sp>
          <p:nvSpPr>
            <p:cNvPr id="15"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7" name="文本框 16"/>
          <p:cNvSpPr txBox="1"/>
          <p:nvPr/>
        </p:nvSpPr>
        <p:spPr>
          <a:xfrm>
            <a:off x="4213574" y="2094189"/>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课题综述</a:t>
            </a:r>
            <a:endParaRPr lang="zh-CN" altLang="en-US" sz="2700" dirty="0">
              <a:solidFill>
                <a:schemeClr val="bg1"/>
              </a:solidFill>
              <a:latin typeface="造字工房悦黑体验版细体" pitchFamily="50" charset="-122"/>
              <a:ea typeface="造字工房悦黑体验版细体" pitchFamily="50" charset="-122"/>
            </a:endParaRPr>
          </a:p>
        </p:txBody>
      </p:sp>
      <p:grpSp>
        <p:nvGrpSpPr>
          <p:cNvPr id="18" name="组合 17"/>
          <p:cNvGrpSpPr/>
          <p:nvPr/>
        </p:nvGrpSpPr>
        <p:grpSpPr>
          <a:xfrm>
            <a:off x="2292908" y="2072845"/>
            <a:ext cx="589923" cy="553376"/>
            <a:chOff x="3108756" y="2110160"/>
            <a:chExt cx="745081" cy="698920"/>
          </a:xfrm>
          <a:solidFill>
            <a:schemeClr val="bg1"/>
          </a:solidFill>
        </p:grpSpPr>
        <p:sp>
          <p:nvSpPr>
            <p:cNvPr id="19" name="Freeform 489"/>
            <p:cNvSpPr>
              <a:spLocks/>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490"/>
            <p:cNvSpPr>
              <a:spLocks/>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491"/>
            <p:cNvSpPr>
              <a:spLocks/>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6" name="Freeform 496"/>
            <p:cNvSpPr>
              <a:spLocks/>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27" name="组合 26"/>
          <p:cNvGrpSpPr/>
          <p:nvPr/>
        </p:nvGrpSpPr>
        <p:grpSpPr>
          <a:xfrm>
            <a:off x="3773200" y="2163082"/>
            <a:ext cx="451147" cy="429668"/>
            <a:chOff x="5030931" y="2884106"/>
            <a:chExt cx="601529" cy="572890"/>
          </a:xfrm>
        </p:grpSpPr>
        <p:sp>
          <p:nvSpPr>
            <p:cNvPr id="28" name="椭圆 2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9" name="文本框 28"/>
            <p:cNvSpPr txBox="1"/>
            <p:nvPr/>
          </p:nvSpPr>
          <p:spPr>
            <a:xfrm>
              <a:off x="5030931" y="2902999"/>
              <a:ext cx="601529" cy="553997"/>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sp>
        <p:nvSpPr>
          <p:cNvPr id="30" name="矩形 29"/>
          <p:cNvSpPr/>
          <p:nvPr/>
        </p:nvSpPr>
        <p:spPr>
          <a:xfrm>
            <a:off x="3870228" y="2861324"/>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选题背景</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31" name="矩形 30"/>
          <p:cNvSpPr/>
          <p:nvPr/>
        </p:nvSpPr>
        <p:spPr>
          <a:xfrm>
            <a:off x="5011728" y="2861324"/>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a:solidFill>
                  <a:schemeClr val="bg1">
                    <a:lumMod val="50000"/>
                  </a:schemeClr>
                </a:solidFill>
                <a:latin typeface="造字工房悦黑体验版细体" pitchFamily="50" charset="-122"/>
                <a:ea typeface="造字工房悦黑体验版细体" pitchFamily="50" charset="-122"/>
              </a:rPr>
              <a:t>研究意义</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32" name="矩形 31"/>
          <p:cNvSpPr/>
          <p:nvPr/>
        </p:nvSpPr>
        <p:spPr>
          <a:xfrm>
            <a:off x="6153228" y="2861323"/>
            <a:ext cx="131029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a:solidFill>
                  <a:schemeClr val="bg1">
                    <a:lumMod val="50000"/>
                  </a:schemeClr>
                </a:solidFill>
                <a:latin typeface="造字工房悦黑体验版细体" pitchFamily="50" charset="-122"/>
                <a:ea typeface="造字工房悦黑体验版细体" pitchFamily="50" charset="-122"/>
              </a:rPr>
              <a:t>国内外研究现状</a:t>
            </a:r>
          </a:p>
        </p:txBody>
      </p:sp>
    </p:spTree>
    <p:extLst>
      <p:ext uri="{BB962C8B-B14F-4D97-AF65-F5344CB8AC3E}">
        <p14:creationId xmlns:p14="http://schemas.microsoft.com/office/powerpoint/2010/main" val="2552968179"/>
      </p:ext>
    </p:extLst>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2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7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31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41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par>
                                    <p:cTn id="64" presetID="50" presetClass="entr" presetSubtype="0" decel="100000" fill="hold" grpId="0" nodeType="withEffect">
                                      <p:stCondLst>
                                        <p:cond delay="850"/>
                                      </p:stCondLst>
                                      <p:childTnLst>
                                        <p:set>
                                          <p:cBhvr>
                                            <p:cTn id="65" dur="1" fill="hold">
                                              <p:stCondLst>
                                                <p:cond delay="0"/>
                                              </p:stCondLst>
                                            </p:cTn>
                                            <p:tgtEl>
                                              <p:spTgt spid="32"/>
                                            </p:tgtEl>
                                            <p:attrNameLst>
                                              <p:attrName>style.visibility</p:attrName>
                                            </p:attrNameLst>
                                          </p:cBhvr>
                                          <p:to>
                                            <p:strVal val="visible"/>
                                          </p:to>
                                        </p:set>
                                        <p:anim calcmode="lin" valueType="num">
                                          <p:cBhvr>
                                            <p:cTn id="66" dur="1000" fill="hold"/>
                                            <p:tgtEl>
                                              <p:spTgt spid="32"/>
                                            </p:tgtEl>
                                            <p:attrNameLst>
                                              <p:attrName>ppt_w</p:attrName>
                                            </p:attrNameLst>
                                          </p:cBhvr>
                                          <p:tavLst>
                                            <p:tav tm="0">
                                              <p:val>
                                                <p:strVal val="#ppt_w+.3"/>
                                              </p:val>
                                            </p:tav>
                                            <p:tav tm="100000">
                                              <p:val>
                                                <p:strVal val="#ppt_w"/>
                                              </p:val>
                                            </p:tav>
                                          </p:tavLst>
                                        </p:anim>
                                        <p:anim calcmode="lin" valueType="num">
                                          <p:cBhvr>
                                            <p:cTn id="67" dur="1000" fill="hold"/>
                                            <p:tgtEl>
                                              <p:spTgt spid="32"/>
                                            </p:tgtEl>
                                            <p:attrNameLst>
                                              <p:attrName>ppt_h</p:attrName>
                                            </p:attrNameLst>
                                          </p:cBhvr>
                                          <p:tavLst>
                                            <p:tav tm="0">
                                              <p:val>
                                                <p:strVal val="#ppt_h"/>
                                              </p:val>
                                            </p:tav>
                                            <p:tav tm="100000">
                                              <p:val>
                                                <p:strVal val="#ppt_h"/>
                                              </p:val>
                                            </p:tav>
                                          </p:tavLst>
                                        </p:anim>
                                        <p:animEffect transition="in" filter="fade">
                                          <p:cBhvr>
                                            <p:cTn id="6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2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7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31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41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par>
                                    <p:cTn id="64" presetID="50" presetClass="entr" presetSubtype="0" decel="100000" fill="hold" grpId="0" nodeType="withEffect">
                                      <p:stCondLst>
                                        <p:cond delay="850"/>
                                      </p:stCondLst>
                                      <p:childTnLst>
                                        <p:set>
                                          <p:cBhvr>
                                            <p:cTn id="65" dur="1" fill="hold">
                                              <p:stCondLst>
                                                <p:cond delay="0"/>
                                              </p:stCondLst>
                                            </p:cTn>
                                            <p:tgtEl>
                                              <p:spTgt spid="32"/>
                                            </p:tgtEl>
                                            <p:attrNameLst>
                                              <p:attrName>style.visibility</p:attrName>
                                            </p:attrNameLst>
                                          </p:cBhvr>
                                          <p:to>
                                            <p:strVal val="visible"/>
                                          </p:to>
                                        </p:set>
                                        <p:anim calcmode="lin" valueType="num">
                                          <p:cBhvr>
                                            <p:cTn id="66" dur="1000" fill="hold"/>
                                            <p:tgtEl>
                                              <p:spTgt spid="32"/>
                                            </p:tgtEl>
                                            <p:attrNameLst>
                                              <p:attrName>ppt_w</p:attrName>
                                            </p:attrNameLst>
                                          </p:cBhvr>
                                          <p:tavLst>
                                            <p:tav tm="0">
                                              <p:val>
                                                <p:strVal val="#ppt_w+.3"/>
                                              </p:val>
                                            </p:tav>
                                            <p:tav tm="100000">
                                              <p:val>
                                                <p:strVal val="#ppt_w"/>
                                              </p:val>
                                            </p:tav>
                                          </p:tavLst>
                                        </p:anim>
                                        <p:anim calcmode="lin" valueType="num">
                                          <p:cBhvr>
                                            <p:cTn id="67" dur="1000" fill="hold"/>
                                            <p:tgtEl>
                                              <p:spTgt spid="32"/>
                                            </p:tgtEl>
                                            <p:attrNameLst>
                                              <p:attrName>ppt_h</p:attrName>
                                            </p:attrNameLst>
                                          </p:cBhvr>
                                          <p:tavLst>
                                            <p:tav tm="0">
                                              <p:val>
                                                <p:strVal val="#ppt_h"/>
                                              </p:val>
                                            </p:tav>
                                            <p:tav tm="100000">
                                              <p:val>
                                                <p:strVal val="#ppt_h"/>
                                              </p:val>
                                            </p:tav>
                                          </p:tavLst>
                                        </p:anim>
                                        <p:animEffect transition="in" filter="fade">
                                          <p:cBhvr>
                                            <p:cTn id="6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P spid="3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选题背景</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Freeform 5"/>
          <p:cNvSpPr>
            <a:spLocks/>
          </p:cNvSpPr>
          <p:nvPr/>
        </p:nvSpPr>
        <p:spPr bwMode="auto">
          <a:xfrm rot="5400000">
            <a:off x="1132992" y="3761279"/>
            <a:ext cx="752783" cy="66718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8000"/>
                </a:schemeClr>
              </a:gs>
              <a:gs pos="0">
                <a:schemeClr val="bg1">
                  <a:lumMod val="81000"/>
                </a:schemeClr>
              </a:gs>
            </a:gsLst>
            <a:lin ang="18900000" scaled="0"/>
            <a:tileRect/>
          </a:gradFill>
          <a:ln w="22225">
            <a:gradFill>
              <a:gsLst>
                <a:gs pos="0">
                  <a:schemeClr val="bg1"/>
                </a:gs>
                <a:gs pos="100000">
                  <a:schemeClr val="bg1">
                    <a:lumMod val="80000"/>
                  </a:schemeClr>
                </a:gs>
              </a:gsLst>
              <a:lin ang="18900000" scaled="0"/>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21" name="组合 20"/>
          <p:cNvGrpSpPr/>
          <p:nvPr/>
        </p:nvGrpSpPr>
        <p:grpSpPr>
          <a:xfrm>
            <a:off x="1873738" y="3600344"/>
            <a:ext cx="6372370" cy="1252683"/>
            <a:chOff x="3457192" y="3925490"/>
            <a:chExt cx="5703845" cy="1670238"/>
          </a:xfrm>
        </p:grpSpPr>
        <p:sp>
          <p:nvSpPr>
            <p:cNvPr id="22" name="文本框 21"/>
            <p:cNvSpPr txBox="1"/>
            <p:nvPr/>
          </p:nvSpPr>
          <p:spPr>
            <a:xfrm>
              <a:off x="3457511" y="3925490"/>
              <a:ext cx="1455083" cy="369331"/>
            </a:xfrm>
            <a:prstGeom prst="rect">
              <a:avLst/>
            </a:prstGeom>
            <a:noFill/>
          </p:spPr>
          <p:txBody>
            <a:bodyPr wrap="square" rtlCol="0">
              <a:spAutoFit/>
            </a:bodyPr>
            <a:lstStyle/>
            <a:p>
              <a:pPr algn="ctr"/>
              <a:r>
                <a:rPr lang="zh-CN" altLang="en-US" sz="1200" dirty="0" smtClean="0">
                  <a:solidFill>
                    <a:schemeClr val="bg1">
                      <a:lumMod val="95000"/>
                    </a:schemeClr>
                  </a:solidFill>
                  <a:latin typeface="造字工房悦黑体验版细体" pitchFamily="50" charset="-122"/>
                  <a:ea typeface="造字工房悦黑体验版细体" pitchFamily="50" charset="-122"/>
                </a:rPr>
                <a:t>在此添加标题</a:t>
              </a:r>
              <a:endParaRPr lang="zh-CN" altLang="en-US" sz="1200" dirty="0">
                <a:solidFill>
                  <a:schemeClr val="bg1">
                    <a:lumMod val="95000"/>
                  </a:schemeClr>
                </a:solidFill>
                <a:latin typeface="造字工房悦黑体验版细体" pitchFamily="50" charset="-122"/>
                <a:ea typeface="造字工房悦黑体验版细体" pitchFamily="50" charset="-122"/>
              </a:endParaRPr>
            </a:p>
          </p:txBody>
        </p:sp>
        <p:sp>
          <p:nvSpPr>
            <p:cNvPr id="23" name="文本框 22"/>
            <p:cNvSpPr txBox="1"/>
            <p:nvPr/>
          </p:nvSpPr>
          <p:spPr>
            <a:xfrm>
              <a:off x="3457192" y="4179961"/>
              <a:ext cx="5703845" cy="1415767"/>
            </a:xfrm>
            <a:prstGeom prst="rect">
              <a:avLst/>
            </a:prstGeom>
            <a:noFill/>
          </p:spPr>
          <p:txBody>
            <a:bodyPr wrap="square" rtlCol="0">
              <a:spAutoFit/>
            </a:bodyPr>
            <a:lstStyle/>
            <a:p>
              <a:pPr>
                <a:lnSpc>
                  <a:spcPct val="150000"/>
                </a:lnSpc>
              </a:pPr>
              <a:r>
                <a:rPr lang="zh-CN" altLang="en-US" sz="1400" dirty="0">
                  <a:latin typeface="Microsoft JhengHei UI" panose="020B0604030504040204" pitchFamily="34" charset="-120"/>
                  <a:ea typeface="Microsoft JhengHei UI" panose="020B0604030504040204" pitchFamily="34" charset="-120"/>
                  <a:sym typeface="Gill Sans" charset="0"/>
                </a:rPr>
                <a:t>本课题从网络舆情的静态和动态关联因素入手，从多个维度考虑网络舆情的冷热程度，包括对时间因素、地理位置因素、人为因素等多方面属性的信息抽取及分析，进而建立一个能反映网络舆情静动关系的热度计算模型。</a:t>
              </a:r>
              <a:endParaRPr lang="zh-CN" altLang="en-US" sz="1400" dirty="0">
                <a:latin typeface="Microsoft JhengHei UI" panose="020B0604030504040204" pitchFamily="34" charset="-120"/>
                <a:ea typeface="Microsoft JhengHei UI" panose="020B0604030504040204" pitchFamily="34" charset="-120"/>
              </a:endParaRPr>
            </a:p>
          </p:txBody>
        </p:sp>
      </p:grpSp>
      <p:pic>
        <p:nvPicPr>
          <p:cNvPr id="37" name="Picture 14" descr="cinema.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93560" y="2647234"/>
            <a:ext cx="336709" cy="336709"/>
          </a:xfrm>
          <a:prstGeom prst="rect">
            <a:avLst/>
          </a:prstGeom>
        </p:spPr>
      </p:pic>
      <p:grpSp>
        <p:nvGrpSpPr>
          <p:cNvPr id="38" name="组合 37"/>
          <p:cNvGrpSpPr/>
          <p:nvPr/>
        </p:nvGrpSpPr>
        <p:grpSpPr>
          <a:xfrm>
            <a:off x="4640701" y="717488"/>
            <a:ext cx="3586409" cy="2546793"/>
            <a:chOff x="6293631" y="3107450"/>
            <a:chExt cx="4781877" cy="3395726"/>
          </a:xfrm>
        </p:grpSpPr>
        <p:sp>
          <p:nvSpPr>
            <p:cNvPr id="39" name="文本框 38"/>
            <p:cNvSpPr txBox="1"/>
            <p:nvPr/>
          </p:nvSpPr>
          <p:spPr>
            <a:xfrm>
              <a:off x="6293631" y="3107450"/>
              <a:ext cx="2465354" cy="430887"/>
            </a:xfrm>
            <a:prstGeom prst="rect">
              <a:avLst/>
            </a:prstGeom>
            <a:noFill/>
          </p:spPr>
          <p:txBody>
            <a:bodyPr wrap="square" rtlCol="0">
              <a:spAutoFit/>
            </a:bodyPr>
            <a:lstStyle/>
            <a:p>
              <a:r>
                <a:rPr lang="en-US" altLang="zh-CN" sz="1500" dirty="0" smtClean="0">
                  <a:solidFill>
                    <a:schemeClr val="bg1"/>
                  </a:solidFill>
                  <a:latin typeface="造字工房悦黑体验版细体" pitchFamily="50" charset="-122"/>
                  <a:ea typeface="造字工房悦黑体验版细体" pitchFamily="50" charset="-122"/>
                </a:rPr>
                <a:t>1</a:t>
              </a:r>
              <a:endParaRPr lang="zh-CN" altLang="en-US" sz="1500" dirty="0">
                <a:solidFill>
                  <a:schemeClr val="bg1"/>
                </a:solidFill>
                <a:latin typeface="造字工房悦黑体验版细体" pitchFamily="50" charset="-122"/>
                <a:ea typeface="造字工房悦黑体验版细体" pitchFamily="50" charset="-122"/>
              </a:endParaRPr>
            </a:p>
          </p:txBody>
        </p:sp>
        <p:sp>
          <p:nvSpPr>
            <p:cNvPr id="40" name="文本框 39"/>
            <p:cNvSpPr txBox="1"/>
            <p:nvPr/>
          </p:nvSpPr>
          <p:spPr>
            <a:xfrm>
              <a:off x="6954736" y="3363853"/>
              <a:ext cx="4120772" cy="3139323"/>
            </a:xfrm>
            <a:prstGeom prst="rect">
              <a:avLst/>
            </a:prstGeom>
            <a:noFill/>
          </p:spPr>
          <p:txBody>
            <a:bodyPr wrap="square" rtlCol="0">
              <a:spAutoFit/>
            </a:bodyPr>
            <a:lstStyle/>
            <a:p>
              <a:pPr>
                <a:lnSpc>
                  <a:spcPct val="150000"/>
                </a:lnSpc>
              </a:pPr>
              <a:r>
                <a:rPr lang="zh-CN" altLang="en-US" sz="1400" dirty="0">
                  <a:latin typeface="Microsoft JhengHei UI" panose="020B0604030504040204" pitchFamily="34" charset="-120"/>
                  <a:ea typeface="Microsoft JhengHei UI" panose="020B0604030504040204" pitchFamily="34" charset="-120"/>
                  <a:sym typeface="Gill Sans" charset="0"/>
                </a:rPr>
                <a:t>随着近年来突发事件的在网络上的传播进而引发的社会影响日益严重，网络舆情监管成为学术界和工业界亟待解决的问题。目前，传统的网络舆情热度模型主要考虑一种关联因素（例如，论坛的发帖量等），因此存在信息单一，评价不全面的问题。</a:t>
              </a:r>
              <a:endParaRPr lang="zh-CN" altLang="en-US" sz="1400" dirty="0">
                <a:latin typeface="Microsoft JhengHei UI" panose="020B0604030504040204" pitchFamily="34" charset="-120"/>
                <a:ea typeface="Microsoft JhengHei UI" panose="020B0604030504040204" pitchFamily="34" charset="-120"/>
              </a:endParaRPr>
            </a:p>
          </p:txBody>
        </p:sp>
      </p:grpSp>
      <p:cxnSp>
        <p:nvCxnSpPr>
          <p:cNvPr id="41" name="直接连接符 40"/>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1404151" y="3926333"/>
            <a:ext cx="253379" cy="337079"/>
            <a:chOff x="7976594" y="2279040"/>
            <a:chExt cx="528116" cy="702571"/>
          </a:xfrm>
          <a:solidFill>
            <a:srgbClr val="E45C5B"/>
          </a:solidFill>
        </p:grpSpPr>
        <p:sp>
          <p:nvSpPr>
            <p:cNvPr id="54" name="Freeform 23"/>
            <p:cNvSpPr>
              <a:spLocks noEditPoints="1"/>
            </p:cNvSpPr>
            <p:nvPr/>
          </p:nvSpPr>
          <p:spPr bwMode="auto">
            <a:xfrm>
              <a:off x="7976594" y="227904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5" name="Freeform 24"/>
            <p:cNvSpPr>
              <a:spLocks/>
            </p:cNvSpPr>
            <p:nvPr/>
          </p:nvSpPr>
          <p:spPr bwMode="auto">
            <a:xfrm>
              <a:off x="7985371" y="238620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444" y="787893"/>
            <a:ext cx="3874556" cy="2569621"/>
          </a:xfrm>
          <a:prstGeom prst="rect">
            <a:avLst/>
          </a:prstGeom>
        </p:spPr>
      </p:pic>
    </p:spTree>
    <p:extLst>
      <p:ext uri="{BB962C8B-B14F-4D97-AF65-F5344CB8AC3E}">
        <p14:creationId xmlns:p14="http://schemas.microsoft.com/office/powerpoint/2010/main" val="2533385465"/>
      </p:ext>
    </p:extLst>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16" presetClass="entr" presetSubtype="37" fill="hold" nodeType="afterEffect">
                                      <p:stCondLst>
                                        <p:cond delay="200"/>
                                      </p:stCondLst>
                                      <p:childTnLst>
                                        <p:set>
                                          <p:cBhvr>
                                            <p:cTn id="22" dur="1" fill="hold">
                                              <p:stCondLst>
                                                <p:cond delay="0"/>
                                              </p:stCondLst>
                                            </p:cTn>
                                            <p:tgtEl>
                                              <p:spTgt spid="38"/>
                                            </p:tgtEl>
                                            <p:attrNameLst>
                                              <p:attrName>style.visibility</p:attrName>
                                            </p:attrNameLst>
                                          </p:cBhvr>
                                          <p:to>
                                            <p:strVal val="visible"/>
                                          </p:to>
                                        </p:set>
                                        <p:animEffect transition="in" filter="barn(outVertical)">
                                          <p:cBhvr>
                                            <p:cTn id="23" dur="500"/>
                                            <p:tgtEl>
                                              <p:spTgt spid="38"/>
                                            </p:tgtEl>
                                          </p:cBhvr>
                                        </p:animEffect>
                                      </p:childTnLst>
                                    </p:cTn>
                                  </p:par>
                                </p:childTnLst>
                              </p:cTn>
                            </p:par>
                            <p:par>
                              <p:cTn id="24" fill="hold">
                                <p:stCondLst>
                                  <p:cond delay="2700"/>
                                </p:stCondLst>
                                <p:childTnLst>
                                  <p:par>
                                    <p:cTn id="25" presetID="37"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anim calcmode="lin" valueType="num">
                                          <p:cBhvr>
                                            <p:cTn id="28" dur="500" fill="hold"/>
                                            <p:tgtEl>
                                              <p:spTgt spid="37"/>
                                            </p:tgtEl>
                                            <p:attrNameLst>
                                              <p:attrName>ppt_x</p:attrName>
                                            </p:attrNameLst>
                                          </p:cBhvr>
                                          <p:tavLst>
                                            <p:tav tm="0">
                                              <p:val>
                                                <p:strVal val="#ppt_x"/>
                                              </p:val>
                                            </p:tav>
                                            <p:tav tm="100000">
                                              <p:val>
                                                <p:strVal val="#ppt_x"/>
                                              </p:val>
                                            </p:tav>
                                          </p:tavLst>
                                        </p:anim>
                                        <p:anim calcmode="lin" valueType="num">
                                          <p:cBhvr>
                                            <p:cTn id="29" dur="450" decel="100000" fill="hold"/>
                                            <p:tgtEl>
                                              <p:spTgt spid="37"/>
                                            </p:tgtEl>
                                            <p:attrNameLst>
                                              <p:attrName>ppt_y</p:attrName>
                                            </p:attrNameLst>
                                          </p:cBhvr>
                                          <p:tavLst>
                                            <p:tav tm="0">
                                              <p:val>
                                                <p:strVal val="#ppt_y+1"/>
                                              </p:val>
                                            </p:tav>
                                            <p:tav tm="100000">
                                              <p:val>
                                                <p:strVal val="#ppt_y-.03"/>
                                              </p:val>
                                            </p:tav>
                                          </p:tavLst>
                                        </p:anim>
                                        <p:anim calcmode="lin" valueType="num">
                                          <p:cBhvr>
                                            <p:cTn id="30" dur="50" accel="100000" fill="hold">
                                              <p:stCondLst>
                                                <p:cond delay="450"/>
                                              </p:stCondLst>
                                            </p:cTn>
                                            <p:tgtEl>
                                              <p:spTgt spid="37"/>
                                            </p:tgtEl>
                                            <p:attrNameLst>
                                              <p:attrName>ppt_y</p:attrName>
                                            </p:attrNameLst>
                                          </p:cBhvr>
                                          <p:tavLst>
                                            <p:tav tm="0">
                                              <p:val>
                                                <p:strVal val="#ppt_y-.03"/>
                                              </p:val>
                                            </p:tav>
                                            <p:tav tm="100000">
                                              <p:val>
                                                <p:strVal val="#ppt_y"/>
                                              </p:val>
                                            </p:tav>
                                          </p:tavLst>
                                        </p:anim>
                                      </p:childTnLst>
                                    </p:cTn>
                                  </p:par>
                                </p:childTnLst>
                              </p:cTn>
                            </p:par>
                            <p:par>
                              <p:cTn id="31" fill="hold">
                                <p:stCondLst>
                                  <p:cond delay="32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800"/>
                                            <p:tgtEl>
                                              <p:spTgt spid="41"/>
                                            </p:tgtEl>
                                          </p:cBhvr>
                                        </p:animEffect>
                                      </p:childTnLst>
                                    </p:cTn>
                                  </p:par>
                                </p:childTnLst>
                              </p:cTn>
                            </p:par>
                            <p:par>
                              <p:cTn id="35" fill="hold">
                                <p:stCondLst>
                                  <p:cond delay="4000"/>
                                </p:stCondLst>
                                <p:childTnLst>
                                  <p:par>
                                    <p:cTn id="36" presetID="2" presetClass="entr" presetSubtype="4" accel="70000" fill="hold" grpId="0" nodeType="afterEffect" p14:presetBounceEnd="50000">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14:bounceEnd="50000">
                                          <p:cBhvr additive="base">
                                            <p:cTn id="38"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39" dur="500" fill="hold"/>
                                            <p:tgtEl>
                                              <p:spTgt spid="20"/>
                                            </p:tgtEl>
                                            <p:attrNameLst>
                                              <p:attrName>ppt_y</p:attrName>
                                            </p:attrNameLst>
                                          </p:cBhvr>
                                          <p:tavLst>
                                            <p:tav tm="0">
                                              <p:val>
                                                <p:strVal val="1+#ppt_h/2"/>
                                              </p:val>
                                            </p:tav>
                                            <p:tav tm="100000">
                                              <p:val>
                                                <p:strVal val="#ppt_y"/>
                                              </p:val>
                                            </p:tav>
                                          </p:tavLst>
                                        </p:anim>
                                      </p:childTnLst>
                                    </p:cTn>
                                  </p:par>
                                </p:childTnLst>
                              </p:cTn>
                            </p:par>
                            <p:par>
                              <p:cTn id="40" fill="hold">
                                <p:stCondLst>
                                  <p:cond delay="4500"/>
                                </p:stCondLst>
                                <p:childTnLst>
                                  <p:par>
                                    <p:cTn id="41" presetID="16" presetClass="entr" presetSubtype="37"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outVertical)">
                                          <p:cBhvr>
                                            <p:cTn id="43" dur="500"/>
                                            <p:tgtEl>
                                              <p:spTgt spid="21"/>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400" fill="hold"/>
                                            <p:tgtEl>
                                              <p:spTgt spid="53"/>
                                            </p:tgtEl>
                                            <p:attrNameLst>
                                              <p:attrName>ppt_w</p:attrName>
                                            </p:attrNameLst>
                                          </p:cBhvr>
                                          <p:tavLst>
                                            <p:tav tm="0">
                                              <p:val>
                                                <p:fltVal val="0"/>
                                              </p:val>
                                            </p:tav>
                                            <p:tav tm="100000">
                                              <p:val>
                                                <p:strVal val="#ppt_w"/>
                                              </p:val>
                                            </p:tav>
                                          </p:tavLst>
                                        </p:anim>
                                        <p:anim calcmode="lin" valueType="num">
                                          <p:cBhvr>
                                            <p:cTn id="48" dur="400" fill="hold"/>
                                            <p:tgtEl>
                                              <p:spTgt spid="53"/>
                                            </p:tgtEl>
                                            <p:attrNameLst>
                                              <p:attrName>ppt_h</p:attrName>
                                            </p:attrNameLst>
                                          </p:cBhvr>
                                          <p:tavLst>
                                            <p:tav tm="0">
                                              <p:val>
                                                <p:fltVal val="0"/>
                                              </p:val>
                                            </p:tav>
                                            <p:tav tm="100000">
                                              <p:val>
                                                <p:strVal val="#ppt_h"/>
                                              </p:val>
                                            </p:tav>
                                          </p:tavLst>
                                        </p:anim>
                                      </p:childTnLst>
                                    </p:cTn>
                                  </p:par>
                                </p:childTnLst>
                              </p:cTn>
                            </p:par>
                            <p:par>
                              <p:cTn id="49" fill="hold">
                                <p:stCondLst>
                                  <p:cond delay="5400"/>
                                </p:stCondLst>
                                <p:childTnLst>
                                  <p:par>
                                    <p:cTn id="50" presetID="26" presetClass="emph" presetSubtype="0" fill="hold" nodeType="afterEffect">
                                      <p:stCondLst>
                                        <p:cond delay="0"/>
                                      </p:stCondLst>
                                      <p:childTnLst>
                                        <p:animEffect transition="out" filter="fade">
                                          <p:cBhvr>
                                            <p:cTn id="51" dur="500" tmFilter="0, 0; .2, .5; .8, .5; 1, 0"/>
                                            <p:tgtEl>
                                              <p:spTgt spid="53"/>
                                            </p:tgtEl>
                                          </p:cBhvr>
                                        </p:animEffect>
                                        <p:animScale>
                                          <p:cBhvr>
                                            <p:cTn id="52"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16" presetClass="entr" presetSubtype="37" fill="hold" nodeType="afterEffect">
                                      <p:stCondLst>
                                        <p:cond delay="200"/>
                                      </p:stCondLst>
                                      <p:childTnLst>
                                        <p:set>
                                          <p:cBhvr>
                                            <p:cTn id="22" dur="1" fill="hold">
                                              <p:stCondLst>
                                                <p:cond delay="0"/>
                                              </p:stCondLst>
                                            </p:cTn>
                                            <p:tgtEl>
                                              <p:spTgt spid="38"/>
                                            </p:tgtEl>
                                            <p:attrNameLst>
                                              <p:attrName>style.visibility</p:attrName>
                                            </p:attrNameLst>
                                          </p:cBhvr>
                                          <p:to>
                                            <p:strVal val="visible"/>
                                          </p:to>
                                        </p:set>
                                        <p:animEffect transition="in" filter="barn(outVertical)">
                                          <p:cBhvr>
                                            <p:cTn id="23" dur="500"/>
                                            <p:tgtEl>
                                              <p:spTgt spid="38"/>
                                            </p:tgtEl>
                                          </p:cBhvr>
                                        </p:animEffect>
                                      </p:childTnLst>
                                    </p:cTn>
                                  </p:par>
                                </p:childTnLst>
                              </p:cTn>
                            </p:par>
                            <p:par>
                              <p:cTn id="24" fill="hold">
                                <p:stCondLst>
                                  <p:cond delay="2700"/>
                                </p:stCondLst>
                                <p:childTnLst>
                                  <p:par>
                                    <p:cTn id="25" presetID="37"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anim calcmode="lin" valueType="num">
                                          <p:cBhvr>
                                            <p:cTn id="28" dur="500" fill="hold"/>
                                            <p:tgtEl>
                                              <p:spTgt spid="37"/>
                                            </p:tgtEl>
                                            <p:attrNameLst>
                                              <p:attrName>ppt_x</p:attrName>
                                            </p:attrNameLst>
                                          </p:cBhvr>
                                          <p:tavLst>
                                            <p:tav tm="0">
                                              <p:val>
                                                <p:strVal val="#ppt_x"/>
                                              </p:val>
                                            </p:tav>
                                            <p:tav tm="100000">
                                              <p:val>
                                                <p:strVal val="#ppt_x"/>
                                              </p:val>
                                            </p:tav>
                                          </p:tavLst>
                                        </p:anim>
                                        <p:anim calcmode="lin" valueType="num">
                                          <p:cBhvr>
                                            <p:cTn id="29" dur="450" decel="100000" fill="hold"/>
                                            <p:tgtEl>
                                              <p:spTgt spid="37"/>
                                            </p:tgtEl>
                                            <p:attrNameLst>
                                              <p:attrName>ppt_y</p:attrName>
                                            </p:attrNameLst>
                                          </p:cBhvr>
                                          <p:tavLst>
                                            <p:tav tm="0">
                                              <p:val>
                                                <p:strVal val="#ppt_y+1"/>
                                              </p:val>
                                            </p:tav>
                                            <p:tav tm="100000">
                                              <p:val>
                                                <p:strVal val="#ppt_y-.03"/>
                                              </p:val>
                                            </p:tav>
                                          </p:tavLst>
                                        </p:anim>
                                        <p:anim calcmode="lin" valueType="num">
                                          <p:cBhvr>
                                            <p:cTn id="30" dur="50" accel="100000" fill="hold">
                                              <p:stCondLst>
                                                <p:cond delay="450"/>
                                              </p:stCondLst>
                                            </p:cTn>
                                            <p:tgtEl>
                                              <p:spTgt spid="37"/>
                                            </p:tgtEl>
                                            <p:attrNameLst>
                                              <p:attrName>ppt_y</p:attrName>
                                            </p:attrNameLst>
                                          </p:cBhvr>
                                          <p:tavLst>
                                            <p:tav tm="0">
                                              <p:val>
                                                <p:strVal val="#ppt_y-.03"/>
                                              </p:val>
                                            </p:tav>
                                            <p:tav tm="100000">
                                              <p:val>
                                                <p:strVal val="#ppt_y"/>
                                              </p:val>
                                            </p:tav>
                                          </p:tavLst>
                                        </p:anim>
                                      </p:childTnLst>
                                    </p:cTn>
                                  </p:par>
                                </p:childTnLst>
                              </p:cTn>
                            </p:par>
                            <p:par>
                              <p:cTn id="31" fill="hold">
                                <p:stCondLst>
                                  <p:cond delay="32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800"/>
                                            <p:tgtEl>
                                              <p:spTgt spid="41"/>
                                            </p:tgtEl>
                                          </p:cBhvr>
                                        </p:animEffect>
                                      </p:childTnLst>
                                    </p:cTn>
                                  </p:par>
                                </p:childTnLst>
                              </p:cTn>
                            </p:par>
                            <p:par>
                              <p:cTn id="35" fill="hold">
                                <p:stCondLst>
                                  <p:cond delay="4000"/>
                                </p:stCondLst>
                                <p:childTnLst>
                                  <p:par>
                                    <p:cTn id="36" presetID="2" presetClass="entr" presetSubtype="4" accel="7000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1+#ppt_h/2"/>
                                              </p:val>
                                            </p:tav>
                                            <p:tav tm="100000">
                                              <p:val>
                                                <p:strVal val="#ppt_y"/>
                                              </p:val>
                                            </p:tav>
                                          </p:tavLst>
                                        </p:anim>
                                      </p:childTnLst>
                                    </p:cTn>
                                  </p:par>
                                </p:childTnLst>
                              </p:cTn>
                            </p:par>
                            <p:par>
                              <p:cTn id="40" fill="hold">
                                <p:stCondLst>
                                  <p:cond delay="4500"/>
                                </p:stCondLst>
                                <p:childTnLst>
                                  <p:par>
                                    <p:cTn id="41" presetID="16" presetClass="entr" presetSubtype="37"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outVertical)">
                                          <p:cBhvr>
                                            <p:cTn id="43" dur="500"/>
                                            <p:tgtEl>
                                              <p:spTgt spid="21"/>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400" fill="hold"/>
                                            <p:tgtEl>
                                              <p:spTgt spid="53"/>
                                            </p:tgtEl>
                                            <p:attrNameLst>
                                              <p:attrName>ppt_w</p:attrName>
                                            </p:attrNameLst>
                                          </p:cBhvr>
                                          <p:tavLst>
                                            <p:tav tm="0">
                                              <p:val>
                                                <p:fltVal val="0"/>
                                              </p:val>
                                            </p:tav>
                                            <p:tav tm="100000">
                                              <p:val>
                                                <p:strVal val="#ppt_w"/>
                                              </p:val>
                                            </p:tav>
                                          </p:tavLst>
                                        </p:anim>
                                        <p:anim calcmode="lin" valueType="num">
                                          <p:cBhvr>
                                            <p:cTn id="48" dur="400" fill="hold"/>
                                            <p:tgtEl>
                                              <p:spTgt spid="53"/>
                                            </p:tgtEl>
                                            <p:attrNameLst>
                                              <p:attrName>ppt_h</p:attrName>
                                            </p:attrNameLst>
                                          </p:cBhvr>
                                          <p:tavLst>
                                            <p:tav tm="0">
                                              <p:val>
                                                <p:fltVal val="0"/>
                                              </p:val>
                                            </p:tav>
                                            <p:tav tm="100000">
                                              <p:val>
                                                <p:strVal val="#ppt_h"/>
                                              </p:val>
                                            </p:tav>
                                          </p:tavLst>
                                        </p:anim>
                                      </p:childTnLst>
                                    </p:cTn>
                                  </p:par>
                                </p:childTnLst>
                              </p:cTn>
                            </p:par>
                            <p:par>
                              <p:cTn id="49" fill="hold">
                                <p:stCondLst>
                                  <p:cond delay="5400"/>
                                </p:stCondLst>
                                <p:childTnLst>
                                  <p:par>
                                    <p:cTn id="50" presetID="26" presetClass="emph" presetSubtype="0" fill="hold" nodeType="afterEffect">
                                      <p:stCondLst>
                                        <p:cond delay="0"/>
                                      </p:stCondLst>
                                      <p:childTnLst>
                                        <p:animEffect transition="out" filter="fade">
                                          <p:cBhvr>
                                            <p:cTn id="51" dur="500" tmFilter="0, 0; .2, .5; .8, .5; 1, 0"/>
                                            <p:tgtEl>
                                              <p:spTgt spid="53"/>
                                            </p:tgtEl>
                                          </p:cBhvr>
                                        </p:animEffect>
                                        <p:animScale>
                                          <p:cBhvr>
                                            <p:cTn id="52"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0"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研究意义</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851141" y="1052420"/>
            <a:ext cx="1230179" cy="1533899"/>
            <a:chOff x="3295850" y="1908877"/>
            <a:chExt cx="3738030" cy="4660916"/>
          </a:xfrm>
        </p:grpSpPr>
        <p:sp>
          <p:nvSpPr>
            <p:cNvPr id="11" name="圆角矩形 10"/>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2"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3" name="圆角矩形 12"/>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4"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grpSp>
        <p:nvGrpSpPr>
          <p:cNvPr id="15" name="组合 14"/>
          <p:cNvGrpSpPr/>
          <p:nvPr/>
        </p:nvGrpSpPr>
        <p:grpSpPr>
          <a:xfrm>
            <a:off x="4853260" y="3307888"/>
            <a:ext cx="1225938" cy="1533897"/>
            <a:chOff x="3295850" y="1895995"/>
            <a:chExt cx="3725149" cy="4660916"/>
          </a:xfrm>
        </p:grpSpPr>
        <p:sp>
          <p:nvSpPr>
            <p:cNvPr id="16" name="圆角矩形 15"/>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18" name="圆角矩形 17"/>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19"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grpSp>
        <p:nvGrpSpPr>
          <p:cNvPr id="20" name="组合 19"/>
          <p:cNvGrpSpPr/>
          <p:nvPr/>
        </p:nvGrpSpPr>
        <p:grpSpPr>
          <a:xfrm>
            <a:off x="4853260" y="2138270"/>
            <a:ext cx="1225938" cy="1533897"/>
            <a:chOff x="3295850" y="1895995"/>
            <a:chExt cx="3725149" cy="4660916"/>
          </a:xfrm>
        </p:grpSpPr>
        <p:sp>
          <p:nvSpPr>
            <p:cNvPr id="21" name="圆角矩形 20"/>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22"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23" name="圆角矩形 22"/>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sp>
          <p:nvSpPr>
            <p:cNvPr id="24"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grpSp>
      <p:grpSp>
        <p:nvGrpSpPr>
          <p:cNvPr id="25" name="组合 24"/>
          <p:cNvGrpSpPr/>
          <p:nvPr/>
        </p:nvGrpSpPr>
        <p:grpSpPr>
          <a:xfrm>
            <a:off x="2896144" y="837952"/>
            <a:ext cx="999742" cy="3463193"/>
            <a:chOff x="3837620" y="886919"/>
            <a:chExt cx="1332989" cy="4617591"/>
          </a:xfrm>
        </p:grpSpPr>
        <p:sp>
          <p:nvSpPr>
            <p:cNvPr id="26" name="Freeform 11"/>
            <p:cNvSpPr>
              <a:spLocks/>
            </p:cNvSpPr>
            <p:nvPr/>
          </p:nvSpPr>
          <p:spPr bwMode="auto">
            <a:xfrm rot="3600000">
              <a:off x="2346651" y="2680552"/>
              <a:ext cx="4617591" cy="1030325"/>
            </a:xfrm>
            <a:custGeom>
              <a:avLst/>
              <a:gdLst>
                <a:gd name="T0" fmla="*/ 1275 w 2572"/>
                <a:gd name="T1" fmla="*/ 0 h 649"/>
                <a:gd name="T2" fmla="*/ 648 w 2572"/>
                <a:gd name="T3" fmla="*/ 0 h 649"/>
                <a:gd name="T4" fmla="*/ 0 w 2572"/>
                <a:gd name="T5" fmla="*/ 649 h 649"/>
                <a:gd name="T6" fmla="*/ 648 w 2572"/>
                <a:gd name="T7" fmla="*/ 649 h 649"/>
                <a:gd name="T8" fmla="*/ 1275 w 2572"/>
                <a:gd name="T9" fmla="*/ 649 h 649"/>
                <a:gd name="T10" fmla="*/ 2572 w 2572"/>
                <a:gd name="T11" fmla="*/ 649 h 649"/>
                <a:gd name="T12" fmla="*/ 2572 w 2572"/>
                <a:gd name="T13" fmla="*/ 0 h 649"/>
                <a:gd name="T14" fmla="*/ 1275 w 2572"/>
                <a:gd name="T15" fmla="*/ 0 h 649"/>
                <a:gd name="connsiteX0" fmla="*/ 4957 w 10000"/>
                <a:gd name="connsiteY0" fmla="*/ 0 h 10000"/>
                <a:gd name="connsiteX1" fmla="*/ 1408 w 10000"/>
                <a:gd name="connsiteY1" fmla="*/ 233 h 10000"/>
                <a:gd name="connsiteX2" fmla="*/ 0 w 10000"/>
                <a:gd name="connsiteY2" fmla="*/ 10000 h 10000"/>
                <a:gd name="connsiteX3" fmla="*/ 2519 w 10000"/>
                <a:gd name="connsiteY3" fmla="*/ 10000 h 10000"/>
                <a:gd name="connsiteX4" fmla="*/ 4957 w 10000"/>
                <a:gd name="connsiteY4" fmla="*/ 10000 h 10000"/>
                <a:gd name="connsiteX5" fmla="*/ 10000 w 10000"/>
                <a:gd name="connsiteY5" fmla="*/ 10000 h 10000"/>
                <a:gd name="connsiteX6" fmla="*/ 10000 w 10000"/>
                <a:gd name="connsiteY6" fmla="*/ 0 h 10000"/>
                <a:gd name="connsiteX7" fmla="*/ 4957 w 10000"/>
                <a:gd name="connsiteY7" fmla="*/ 0 h 10000"/>
                <a:gd name="connsiteX0" fmla="*/ 4957 w 11406"/>
                <a:gd name="connsiteY0" fmla="*/ 0 h 10086"/>
                <a:gd name="connsiteX1" fmla="*/ 1408 w 11406"/>
                <a:gd name="connsiteY1" fmla="*/ 233 h 10086"/>
                <a:gd name="connsiteX2" fmla="*/ 0 w 11406"/>
                <a:gd name="connsiteY2" fmla="*/ 10000 h 10086"/>
                <a:gd name="connsiteX3" fmla="*/ 2519 w 11406"/>
                <a:gd name="connsiteY3" fmla="*/ 10000 h 10086"/>
                <a:gd name="connsiteX4" fmla="*/ 4957 w 11406"/>
                <a:gd name="connsiteY4" fmla="*/ 10000 h 10086"/>
                <a:gd name="connsiteX5" fmla="*/ 11406 w 11406"/>
                <a:gd name="connsiteY5" fmla="*/ 10086 h 10086"/>
                <a:gd name="connsiteX6" fmla="*/ 10000 w 11406"/>
                <a:gd name="connsiteY6" fmla="*/ 0 h 10086"/>
                <a:gd name="connsiteX7" fmla="*/ 4957 w 11406"/>
                <a:gd name="connsiteY7"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06" h="10086">
                  <a:moveTo>
                    <a:pt x="4957" y="0"/>
                  </a:moveTo>
                  <a:lnTo>
                    <a:pt x="1408" y="233"/>
                  </a:lnTo>
                  <a:lnTo>
                    <a:pt x="0" y="10000"/>
                  </a:lnTo>
                  <a:lnTo>
                    <a:pt x="2519" y="10000"/>
                  </a:lnTo>
                  <a:lnTo>
                    <a:pt x="4957" y="10000"/>
                  </a:lnTo>
                  <a:lnTo>
                    <a:pt x="11406" y="10086"/>
                  </a:lnTo>
                  <a:lnTo>
                    <a:pt x="10000" y="0"/>
                  </a:lnTo>
                  <a:lnTo>
                    <a:pt x="4957" y="0"/>
                  </a:lnTo>
                  <a:close/>
                </a:path>
              </a:pathLst>
            </a:custGeom>
            <a:solidFill>
              <a:srgbClr val="E46E6F"/>
            </a:solidFill>
            <a:ln>
              <a:noFill/>
            </a:ln>
            <a:effectLs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27" name="等腰三角形 32"/>
            <p:cNvSpPr/>
            <p:nvPr/>
          </p:nvSpPr>
          <p:spPr>
            <a:xfrm rot="7200000">
              <a:off x="3354481" y="1946957"/>
              <a:ext cx="1410172"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 fmla="*/ 0 w 1468222"/>
                <a:gd name="connsiteY0" fmla="*/ 479445 h 479445"/>
                <a:gd name="connsiteX1" fmla="*/ 1468222 w 1468222"/>
                <a:gd name="connsiteY1" fmla="*/ 0 h 479445"/>
                <a:gd name="connsiteX2" fmla="*/ 1193370 w 1468222"/>
                <a:gd name="connsiteY2" fmla="*/ 479445 h 479445"/>
                <a:gd name="connsiteX3" fmla="*/ 0 w 1468222"/>
                <a:gd name="connsiteY3" fmla="*/ 479445 h 479445"/>
                <a:gd name="connsiteX0" fmla="*/ 0 w 1442822"/>
                <a:gd name="connsiteY0" fmla="*/ 447695 h 447695"/>
                <a:gd name="connsiteX1" fmla="*/ 1442822 w 1442822"/>
                <a:gd name="connsiteY1" fmla="*/ 0 h 447695"/>
                <a:gd name="connsiteX2" fmla="*/ 1193370 w 1442822"/>
                <a:gd name="connsiteY2" fmla="*/ 447695 h 447695"/>
                <a:gd name="connsiteX3" fmla="*/ 0 w 1442822"/>
                <a:gd name="connsiteY3" fmla="*/ 447695 h 447695"/>
              </a:gdLst>
              <a:ahLst/>
              <a:cxnLst>
                <a:cxn ang="0">
                  <a:pos x="connsiteX0" y="connsiteY0"/>
                </a:cxn>
                <a:cxn ang="0">
                  <a:pos x="connsiteX1" y="connsiteY1"/>
                </a:cxn>
                <a:cxn ang="0">
                  <a:pos x="connsiteX2" y="connsiteY2"/>
                </a:cxn>
                <a:cxn ang="0">
                  <a:pos x="connsiteX3" y="connsiteY3"/>
                </a:cxn>
              </a:cxnLst>
              <a:rect l="l" t="t" r="r" b="b"/>
              <a:pathLst>
                <a:path w="1442822" h="447695">
                  <a:moveTo>
                    <a:pt x="0" y="447695"/>
                  </a:moveTo>
                  <a:lnTo>
                    <a:pt x="1442822" y="0"/>
                  </a:lnTo>
                  <a:lnTo>
                    <a:pt x="1193370" y="447695"/>
                  </a:lnTo>
                  <a:lnTo>
                    <a:pt x="0" y="447695"/>
                  </a:lnTo>
                  <a:close/>
                </a:path>
              </a:pathLst>
            </a:custGeom>
            <a:solidFill>
              <a:srgbClr val="DD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grpSp>
      <p:grpSp>
        <p:nvGrpSpPr>
          <p:cNvPr id="28" name="组合 27"/>
          <p:cNvGrpSpPr/>
          <p:nvPr/>
        </p:nvGrpSpPr>
        <p:grpSpPr>
          <a:xfrm>
            <a:off x="1012992" y="833716"/>
            <a:ext cx="1356270" cy="3466502"/>
            <a:chOff x="1326751" y="881272"/>
            <a:chExt cx="1808360" cy="4622003"/>
          </a:xfrm>
        </p:grpSpPr>
        <p:sp>
          <p:nvSpPr>
            <p:cNvPr id="29" name="任意多边形 28"/>
            <p:cNvSpPr>
              <a:spLocks/>
            </p:cNvSpPr>
            <p:nvPr/>
          </p:nvSpPr>
          <p:spPr bwMode="auto">
            <a:xfrm rot="1800000">
              <a:off x="2115576" y="881272"/>
              <a:ext cx="1019535" cy="4622003"/>
            </a:xfrm>
            <a:custGeom>
              <a:avLst/>
              <a:gdLst>
                <a:gd name="connsiteX0" fmla="*/ 1023145 w 1028264"/>
                <a:gd name="connsiteY0" fmla="*/ 0 h 4661577"/>
                <a:gd name="connsiteX1" fmla="*/ 1028264 w 1028264"/>
                <a:gd name="connsiteY1" fmla="*/ 4661577 h 4661577"/>
                <a:gd name="connsiteX2" fmla="*/ 10022 w 1028264"/>
                <a:gd name="connsiteY2" fmla="*/ 4073695 h 4661577"/>
                <a:gd name="connsiteX3" fmla="*/ 0 w 1028264"/>
                <a:gd name="connsiteY3" fmla="*/ 4064000 h 4661577"/>
                <a:gd name="connsiteX4" fmla="*/ 16973 w 1028264"/>
                <a:gd name="connsiteY4" fmla="*/ 581660 h 4661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264" h="4661577">
                  <a:moveTo>
                    <a:pt x="1023145" y="0"/>
                  </a:moveTo>
                  <a:lnTo>
                    <a:pt x="1028264" y="4661577"/>
                  </a:lnTo>
                  <a:lnTo>
                    <a:pt x="10022" y="4073695"/>
                  </a:lnTo>
                  <a:lnTo>
                    <a:pt x="0" y="4064000"/>
                  </a:lnTo>
                  <a:lnTo>
                    <a:pt x="16973" y="581660"/>
                  </a:lnTo>
                  <a:close/>
                </a:path>
              </a:pathLst>
            </a:custGeom>
            <a:solidFill>
              <a:srgbClr val="FEB750"/>
            </a:solidFill>
            <a:ln>
              <a:noFill/>
            </a:ln>
            <a:effectLst/>
            <a:ex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30" name="等腰三角形 32"/>
            <p:cNvSpPr/>
            <p:nvPr/>
          </p:nvSpPr>
          <p:spPr>
            <a:xfrm>
              <a:off x="1326751" y="3988557"/>
              <a:ext cx="1430573"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 fmla="*/ 0 w 1468222"/>
                <a:gd name="connsiteY0" fmla="*/ 479445 h 479445"/>
                <a:gd name="connsiteX1" fmla="*/ 1468222 w 1468222"/>
                <a:gd name="connsiteY1" fmla="*/ 0 h 479445"/>
                <a:gd name="connsiteX2" fmla="*/ 1193370 w 1468222"/>
                <a:gd name="connsiteY2" fmla="*/ 479445 h 479445"/>
                <a:gd name="connsiteX3" fmla="*/ 0 w 1468222"/>
                <a:gd name="connsiteY3" fmla="*/ 479445 h 479445"/>
                <a:gd name="connsiteX0" fmla="*/ 0 w 1442822"/>
                <a:gd name="connsiteY0" fmla="*/ 447695 h 447695"/>
                <a:gd name="connsiteX1" fmla="*/ 1442822 w 1442822"/>
                <a:gd name="connsiteY1" fmla="*/ 0 h 447695"/>
                <a:gd name="connsiteX2" fmla="*/ 1193370 w 1442822"/>
                <a:gd name="connsiteY2" fmla="*/ 447695 h 447695"/>
                <a:gd name="connsiteX3" fmla="*/ 0 w 1442822"/>
                <a:gd name="connsiteY3" fmla="*/ 447695 h 447695"/>
              </a:gdLst>
              <a:ahLst/>
              <a:cxnLst>
                <a:cxn ang="0">
                  <a:pos x="connsiteX0" y="connsiteY0"/>
                </a:cxn>
                <a:cxn ang="0">
                  <a:pos x="connsiteX1" y="connsiteY1"/>
                </a:cxn>
                <a:cxn ang="0">
                  <a:pos x="connsiteX2" y="connsiteY2"/>
                </a:cxn>
                <a:cxn ang="0">
                  <a:pos x="connsiteX3" y="connsiteY3"/>
                </a:cxn>
              </a:cxnLst>
              <a:rect l="l" t="t" r="r" b="b"/>
              <a:pathLst>
                <a:path w="1442822" h="447695">
                  <a:moveTo>
                    <a:pt x="0" y="447695"/>
                  </a:moveTo>
                  <a:lnTo>
                    <a:pt x="1442822" y="0"/>
                  </a:lnTo>
                  <a:lnTo>
                    <a:pt x="1193370" y="447695"/>
                  </a:lnTo>
                  <a:lnTo>
                    <a:pt x="0" y="447695"/>
                  </a:lnTo>
                  <a:close/>
                </a:path>
              </a:pathLst>
            </a:custGeom>
            <a:solidFill>
              <a:srgbClr val="FE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grpSp>
      <p:grpSp>
        <p:nvGrpSpPr>
          <p:cNvPr id="31" name="组合 30"/>
          <p:cNvGrpSpPr/>
          <p:nvPr/>
        </p:nvGrpSpPr>
        <p:grpSpPr>
          <a:xfrm>
            <a:off x="1007794" y="3342894"/>
            <a:ext cx="3026964" cy="1072930"/>
            <a:chOff x="1319820" y="4226842"/>
            <a:chExt cx="4035952" cy="1430573"/>
          </a:xfrm>
        </p:grpSpPr>
        <p:sp>
          <p:nvSpPr>
            <p:cNvPr id="32" name="任意多边形 31"/>
            <p:cNvSpPr>
              <a:spLocks/>
            </p:cNvSpPr>
            <p:nvPr/>
          </p:nvSpPr>
          <p:spPr bwMode="auto">
            <a:xfrm rot="5400000">
              <a:off x="2826097" y="2918551"/>
              <a:ext cx="1023398" cy="4035952"/>
            </a:xfrm>
            <a:custGeom>
              <a:avLst/>
              <a:gdLst>
                <a:gd name="connsiteX0" fmla="*/ 0 w 1032160"/>
                <a:gd name="connsiteY0" fmla="*/ 4070508 h 4070508"/>
                <a:gd name="connsiteX1" fmla="*/ 0 w 1032160"/>
                <a:gd name="connsiteY1" fmla="*/ 2895686 h 4070508"/>
                <a:gd name="connsiteX2" fmla="*/ 524 w 1032160"/>
                <a:gd name="connsiteY2" fmla="*/ 2895686 h 4070508"/>
                <a:gd name="connsiteX3" fmla="*/ 10945 w 1032160"/>
                <a:gd name="connsiteY3" fmla="*/ 585205 h 4070508"/>
                <a:gd name="connsiteX4" fmla="*/ 1024549 w 1032160"/>
                <a:gd name="connsiteY4" fmla="*/ 0 h 4070508"/>
                <a:gd name="connsiteX5" fmla="*/ 1027491 w 1032160"/>
                <a:gd name="connsiteY5" fmla="*/ 2895686 h 4070508"/>
                <a:gd name="connsiteX6" fmla="*/ 1032160 w 1032160"/>
                <a:gd name="connsiteY6" fmla="*/ 2895686 h 4070508"/>
                <a:gd name="connsiteX7" fmla="*/ 1032160 w 1032160"/>
                <a:gd name="connsiteY7" fmla="*/ 3474590 h 4070508"/>
                <a:gd name="connsiteX0" fmla="*/ 0 w 1032160"/>
                <a:gd name="connsiteY0" fmla="*/ 4070508 h 4070508"/>
                <a:gd name="connsiteX1" fmla="*/ 0 w 1032160"/>
                <a:gd name="connsiteY1" fmla="*/ 2895686 h 4070508"/>
                <a:gd name="connsiteX2" fmla="*/ 524 w 1032160"/>
                <a:gd name="connsiteY2" fmla="*/ 2895686 h 4070508"/>
                <a:gd name="connsiteX3" fmla="*/ 6183 w 1032160"/>
                <a:gd name="connsiteY3" fmla="*/ 594730 h 4070508"/>
                <a:gd name="connsiteX4" fmla="*/ 1024549 w 1032160"/>
                <a:gd name="connsiteY4" fmla="*/ 0 h 4070508"/>
                <a:gd name="connsiteX5" fmla="*/ 1027491 w 1032160"/>
                <a:gd name="connsiteY5" fmla="*/ 2895686 h 4070508"/>
                <a:gd name="connsiteX6" fmla="*/ 1032160 w 1032160"/>
                <a:gd name="connsiteY6" fmla="*/ 2895686 h 4070508"/>
                <a:gd name="connsiteX7" fmla="*/ 1032160 w 1032160"/>
                <a:gd name="connsiteY7" fmla="*/ 3474590 h 4070508"/>
                <a:gd name="connsiteX8" fmla="*/ 0 w 1032160"/>
                <a:gd name="connsiteY8" fmla="*/ 4070508 h 4070508"/>
                <a:gd name="connsiteX0" fmla="*/ 0 w 1032160"/>
                <a:gd name="connsiteY0" fmla="*/ 4070508 h 4070508"/>
                <a:gd name="connsiteX1" fmla="*/ 0 w 1032160"/>
                <a:gd name="connsiteY1" fmla="*/ 2895686 h 4070508"/>
                <a:gd name="connsiteX2" fmla="*/ 524 w 1032160"/>
                <a:gd name="connsiteY2" fmla="*/ 2895686 h 4070508"/>
                <a:gd name="connsiteX3" fmla="*/ 6183 w 1032160"/>
                <a:gd name="connsiteY3" fmla="*/ 594730 h 4070508"/>
                <a:gd name="connsiteX4" fmla="*/ 1024549 w 1032160"/>
                <a:gd name="connsiteY4" fmla="*/ 0 h 4070508"/>
                <a:gd name="connsiteX5" fmla="*/ 1027491 w 1032160"/>
                <a:gd name="connsiteY5" fmla="*/ 2895686 h 4070508"/>
                <a:gd name="connsiteX6" fmla="*/ 1032160 w 1032160"/>
                <a:gd name="connsiteY6" fmla="*/ 2895686 h 4070508"/>
                <a:gd name="connsiteX7" fmla="*/ 1032160 w 1032160"/>
                <a:gd name="connsiteY7" fmla="*/ 3474590 h 4070508"/>
                <a:gd name="connsiteX8" fmla="*/ 0 w 1032160"/>
                <a:gd name="connsiteY8" fmla="*/ 4070508 h 407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2160" h="4070508">
                  <a:moveTo>
                    <a:pt x="0" y="4070508"/>
                  </a:moveTo>
                  <a:lnTo>
                    <a:pt x="0" y="2895686"/>
                  </a:lnTo>
                  <a:lnTo>
                    <a:pt x="524" y="2895686"/>
                  </a:lnTo>
                  <a:cubicBezTo>
                    <a:pt x="2410" y="2128701"/>
                    <a:pt x="4297" y="1361715"/>
                    <a:pt x="6183" y="594730"/>
                  </a:cubicBezTo>
                  <a:lnTo>
                    <a:pt x="1024549" y="0"/>
                  </a:lnTo>
                  <a:cubicBezTo>
                    <a:pt x="1025530" y="965229"/>
                    <a:pt x="1026510" y="1930457"/>
                    <a:pt x="1027491" y="2895686"/>
                  </a:cubicBezTo>
                  <a:lnTo>
                    <a:pt x="1032160" y="2895686"/>
                  </a:lnTo>
                  <a:lnTo>
                    <a:pt x="1032160" y="3474590"/>
                  </a:lnTo>
                  <a:lnTo>
                    <a:pt x="0" y="4070508"/>
                  </a:lnTo>
                  <a:close/>
                </a:path>
              </a:pathLst>
            </a:custGeom>
            <a:solidFill>
              <a:srgbClr val="01ACBE"/>
            </a:solidFill>
            <a:ln>
              <a:noFill/>
            </a:ln>
            <a:effectLst/>
            <a:ex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latin typeface="Microsoft JhengHei UI" panose="020B0604030504040204" pitchFamily="34" charset="-120"/>
                <a:ea typeface="Microsoft JhengHei UI" panose="020B0604030504040204" pitchFamily="34" charset="-120"/>
              </a:endParaRPr>
            </a:p>
          </p:txBody>
        </p:sp>
        <p:sp>
          <p:nvSpPr>
            <p:cNvPr id="33" name="等腰三角形 32"/>
            <p:cNvSpPr/>
            <p:nvPr/>
          </p:nvSpPr>
          <p:spPr>
            <a:xfrm rot="14400000">
              <a:off x="4107765" y="4720182"/>
              <a:ext cx="1430573"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 fmla="*/ 0 w 1468222"/>
                <a:gd name="connsiteY0" fmla="*/ 479445 h 479445"/>
                <a:gd name="connsiteX1" fmla="*/ 1468222 w 1468222"/>
                <a:gd name="connsiteY1" fmla="*/ 0 h 479445"/>
                <a:gd name="connsiteX2" fmla="*/ 1193370 w 1468222"/>
                <a:gd name="connsiteY2" fmla="*/ 479445 h 479445"/>
                <a:gd name="connsiteX3" fmla="*/ 0 w 1468222"/>
                <a:gd name="connsiteY3" fmla="*/ 479445 h 479445"/>
                <a:gd name="connsiteX0" fmla="*/ 0 w 1442822"/>
                <a:gd name="connsiteY0" fmla="*/ 447695 h 447695"/>
                <a:gd name="connsiteX1" fmla="*/ 1442822 w 1442822"/>
                <a:gd name="connsiteY1" fmla="*/ 0 h 447695"/>
                <a:gd name="connsiteX2" fmla="*/ 1193370 w 1442822"/>
                <a:gd name="connsiteY2" fmla="*/ 447695 h 447695"/>
                <a:gd name="connsiteX3" fmla="*/ 0 w 1442822"/>
                <a:gd name="connsiteY3" fmla="*/ 447695 h 447695"/>
              </a:gdLst>
              <a:ahLst/>
              <a:cxnLst>
                <a:cxn ang="0">
                  <a:pos x="connsiteX0" y="connsiteY0"/>
                </a:cxn>
                <a:cxn ang="0">
                  <a:pos x="connsiteX1" y="connsiteY1"/>
                </a:cxn>
                <a:cxn ang="0">
                  <a:pos x="connsiteX2" y="connsiteY2"/>
                </a:cxn>
                <a:cxn ang="0">
                  <a:pos x="connsiteX3" y="connsiteY3"/>
                </a:cxn>
              </a:cxnLst>
              <a:rect l="l" t="t" r="r" b="b"/>
              <a:pathLst>
                <a:path w="1442822" h="447695">
                  <a:moveTo>
                    <a:pt x="0" y="447695"/>
                  </a:moveTo>
                  <a:lnTo>
                    <a:pt x="1442822" y="0"/>
                  </a:lnTo>
                  <a:lnTo>
                    <a:pt x="1193370" y="447695"/>
                  </a:lnTo>
                  <a:lnTo>
                    <a:pt x="0" y="447695"/>
                  </a:lnTo>
                  <a:close/>
                </a:path>
              </a:pathLst>
            </a:custGeom>
            <a:solidFill>
              <a:srgbClr val="0187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Microsoft JhengHei UI" panose="020B0604030504040204" pitchFamily="34" charset="-120"/>
                <a:ea typeface="Microsoft JhengHei UI" panose="020B0604030504040204" pitchFamily="34" charset="-120"/>
              </a:endParaRPr>
            </a:p>
          </p:txBody>
        </p:sp>
      </p:grpSp>
      <p:sp>
        <p:nvSpPr>
          <p:cNvPr id="34" name="文本框 33"/>
          <p:cNvSpPr txBox="1"/>
          <p:nvPr/>
        </p:nvSpPr>
        <p:spPr>
          <a:xfrm>
            <a:off x="1701850" y="3656947"/>
            <a:ext cx="2160277" cy="415498"/>
          </a:xfrm>
          <a:prstGeom prst="rect">
            <a:avLst/>
          </a:prstGeom>
          <a:noFill/>
        </p:spPr>
        <p:txBody>
          <a:bodyPr wrap="square" rtlCol="0">
            <a:spAutoFit/>
          </a:bodyPr>
          <a:lstStyle/>
          <a:p>
            <a:pPr algn="ctr"/>
            <a:r>
              <a:rPr lang="zh-CN" altLang="en-US" sz="2100" dirty="0" smtClean="0">
                <a:solidFill>
                  <a:prstClr val="white"/>
                </a:solidFill>
                <a:latin typeface="造字工房悦黑体验版细体" pitchFamily="50" charset="-122"/>
                <a:ea typeface="造字工房悦黑体验版细体" pitchFamily="50" charset="-122"/>
              </a:rPr>
              <a:t>研究意义</a:t>
            </a:r>
            <a:endParaRPr lang="zh-CN" altLang="en-US" sz="2100" dirty="0">
              <a:solidFill>
                <a:prstClr val="white"/>
              </a:solidFill>
              <a:latin typeface="造字工房悦黑体验版细体" pitchFamily="50" charset="-122"/>
              <a:ea typeface="造字工房悦黑体验版细体" pitchFamily="50" charset="-122"/>
            </a:endParaRPr>
          </a:p>
        </p:txBody>
      </p:sp>
      <p:sp>
        <p:nvSpPr>
          <p:cNvPr id="35" name="文本框 34"/>
          <p:cNvSpPr txBox="1"/>
          <p:nvPr/>
        </p:nvSpPr>
        <p:spPr>
          <a:xfrm rot="3600000">
            <a:off x="2428645" y="2359434"/>
            <a:ext cx="2160278" cy="415498"/>
          </a:xfrm>
          <a:prstGeom prst="rect">
            <a:avLst/>
          </a:prstGeom>
          <a:noFill/>
        </p:spPr>
        <p:txBody>
          <a:bodyPr wrap="square" rtlCol="0">
            <a:spAutoFit/>
          </a:bodyPr>
          <a:lstStyle/>
          <a:p>
            <a:pPr algn="ctr"/>
            <a:r>
              <a:rPr lang="zh-CN" altLang="en-US" sz="2100" dirty="0" smtClean="0">
                <a:solidFill>
                  <a:prstClr val="white"/>
                </a:solidFill>
                <a:latin typeface="造字工房悦黑体验版细体" pitchFamily="50" charset="-122"/>
                <a:ea typeface="造字工房悦黑体验版细体" pitchFamily="50" charset="-122"/>
              </a:rPr>
              <a:t>研究意义</a:t>
            </a:r>
            <a:endParaRPr lang="zh-CN" altLang="en-US" sz="2100" dirty="0">
              <a:solidFill>
                <a:prstClr val="white"/>
              </a:solidFill>
              <a:latin typeface="造字工房悦黑体验版细体" pitchFamily="50" charset="-122"/>
              <a:ea typeface="造字工房悦黑体验版细体" pitchFamily="50" charset="-122"/>
            </a:endParaRPr>
          </a:p>
        </p:txBody>
      </p:sp>
      <p:sp>
        <p:nvSpPr>
          <p:cNvPr id="36" name="文本框 35"/>
          <p:cNvSpPr txBox="1"/>
          <p:nvPr/>
        </p:nvSpPr>
        <p:spPr>
          <a:xfrm rot="18000000" flipH="1">
            <a:off x="916207" y="2359433"/>
            <a:ext cx="2160278" cy="415498"/>
          </a:xfrm>
          <a:prstGeom prst="rect">
            <a:avLst/>
          </a:prstGeom>
          <a:noFill/>
        </p:spPr>
        <p:txBody>
          <a:bodyPr wrap="square" rtlCol="0">
            <a:spAutoFit/>
          </a:bodyPr>
          <a:lstStyle/>
          <a:p>
            <a:pPr algn="ctr"/>
            <a:r>
              <a:rPr lang="zh-CN" altLang="en-US" sz="2100" dirty="0" smtClean="0">
                <a:solidFill>
                  <a:prstClr val="white"/>
                </a:solidFill>
                <a:latin typeface="造字工房悦黑体验版细体" pitchFamily="50" charset="-122"/>
                <a:ea typeface="造字工房悦黑体验版细体" pitchFamily="50" charset="-122"/>
              </a:rPr>
              <a:t>研究意义</a:t>
            </a:r>
            <a:endParaRPr lang="zh-CN" altLang="en-US" sz="2100" dirty="0">
              <a:solidFill>
                <a:prstClr val="white"/>
              </a:solidFill>
              <a:latin typeface="造字工房悦黑体验版细体" pitchFamily="50" charset="-122"/>
              <a:ea typeface="造字工房悦黑体验版细体" pitchFamily="50" charset="-122"/>
            </a:endParaRPr>
          </a:p>
        </p:txBody>
      </p:sp>
      <p:grpSp>
        <p:nvGrpSpPr>
          <p:cNvPr id="37" name="组合 36"/>
          <p:cNvGrpSpPr/>
          <p:nvPr/>
        </p:nvGrpSpPr>
        <p:grpSpPr>
          <a:xfrm>
            <a:off x="5785895" y="3438015"/>
            <a:ext cx="2578000" cy="1465902"/>
            <a:chOff x="3457511" y="3887598"/>
            <a:chExt cx="3437332" cy="1427426"/>
          </a:xfrm>
        </p:grpSpPr>
        <p:sp>
          <p:nvSpPr>
            <p:cNvPr id="38" name="文本框 37"/>
            <p:cNvSpPr txBox="1"/>
            <p:nvPr/>
          </p:nvSpPr>
          <p:spPr>
            <a:xfrm>
              <a:off x="3457511" y="3887598"/>
              <a:ext cx="3353895" cy="629366"/>
            </a:xfrm>
            <a:prstGeom prst="rect">
              <a:avLst/>
            </a:prstGeom>
            <a:noFill/>
          </p:spPr>
          <p:txBody>
            <a:bodyPr wrap="square" rtlCol="0">
              <a:spAutoFit/>
            </a:bodyPr>
            <a:lstStyle/>
            <a:p>
              <a:r>
                <a:rPr lang="zh-CN" altLang="en-US" sz="1800" dirty="0" smtClean="0">
                  <a:solidFill>
                    <a:srgbClr val="01ACBE"/>
                  </a:solidFill>
                  <a:latin typeface="造字工房悦黑体验版细体" pitchFamily="50" charset="-122"/>
                  <a:ea typeface="造字工房悦黑体验版细体" pitchFamily="50" charset="-122"/>
                </a:rPr>
                <a:t>维护社会稳定，促进国家发展具有重要意义</a:t>
              </a:r>
              <a:endParaRPr lang="zh-CN" altLang="en-US" sz="1800" dirty="0">
                <a:solidFill>
                  <a:srgbClr val="01ACBE"/>
                </a:solidFill>
                <a:latin typeface="造字工房悦黑体验版细体" pitchFamily="50" charset="-122"/>
                <a:ea typeface="造字工房悦黑体验版细体" pitchFamily="50" charset="-122"/>
              </a:endParaRPr>
            </a:p>
          </p:txBody>
        </p:sp>
        <p:sp>
          <p:nvSpPr>
            <p:cNvPr id="39" name="文本框 38"/>
            <p:cNvSpPr txBox="1"/>
            <p:nvPr/>
          </p:nvSpPr>
          <p:spPr>
            <a:xfrm>
              <a:off x="3540627" y="4415930"/>
              <a:ext cx="3354216" cy="899094"/>
            </a:xfrm>
            <a:prstGeom prst="rect">
              <a:avLst/>
            </a:prstGeom>
            <a:noFill/>
          </p:spPr>
          <p:txBody>
            <a:bodyPr wrap="square" rtlCol="0">
              <a:spAutoFit/>
            </a:bodyPr>
            <a:lstStyle/>
            <a:p>
              <a:pPr>
                <a:lnSpc>
                  <a:spcPct val="150000"/>
                </a:lnSpc>
              </a:pPr>
              <a:r>
                <a:rPr lang="zh-CN" altLang="en-US" sz="1200" dirty="0" smtClean="0">
                  <a:latin typeface="Microsoft JhengHei UI" panose="020B0604030504040204" pitchFamily="34" charset="-120"/>
                  <a:ea typeface="Microsoft JhengHei UI" panose="020B0604030504040204" pitchFamily="34" charset="-120"/>
                </a:rPr>
                <a:t>舆情热度</a:t>
              </a:r>
              <a:r>
                <a:rPr lang="zh-CN" altLang="en-US" sz="1200" dirty="0">
                  <a:latin typeface="Microsoft JhengHei UI" panose="020B0604030504040204" pitchFamily="34" charset="-120"/>
                  <a:ea typeface="Microsoft JhengHei UI" panose="020B0604030504040204" pitchFamily="34" charset="-120"/>
                </a:rPr>
                <a:t>的</a:t>
              </a:r>
              <a:r>
                <a:rPr lang="zh-CN" altLang="en-US" sz="1200" dirty="0" smtClean="0">
                  <a:latin typeface="Microsoft JhengHei UI" panose="020B0604030504040204" pitchFamily="34" charset="-120"/>
                  <a:ea typeface="Microsoft JhengHei UI" panose="020B0604030504040204" pitchFamily="34" charset="-120"/>
                </a:rPr>
                <a:t>研究，能够协助</a:t>
              </a:r>
              <a:r>
                <a:rPr lang="zh-CN" altLang="en-US" sz="1200" dirty="0">
                  <a:latin typeface="Microsoft JhengHei UI" panose="020B0604030504040204" pitchFamily="34" charset="-120"/>
                  <a:ea typeface="Microsoft JhengHei UI" panose="020B0604030504040204" pitchFamily="34" charset="-120"/>
                </a:rPr>
                <a:t>政府实时把控热点主题的发展态势，合理地控制和引导舆论发展</a:t>
              </a:r>
              <a:r>
                <a:rPr lang="zh-CN" altLang="en-US" sz="1200" dirty="0" smtClean="0">
                  <a:latin typeface="Microsoft JhengHei UI" panose="020B0604030504040204" pitchFamily="34" charset="-120"/>
                  <a:ea typeface="Microsoft JhengHei UI" panose="020B0604030504040204" pitchFamily="34" charset="-120"/>
                </a:rPr>
                <a:t>方向。</a:t>
              </a:r>
              <a:endParaRPr lang="zh-CN" altLang="en-US" sz="1200" dirty="0">
                <a:latin typeface="Microsoft JhengHei UI" panose="020B0604030504040204" pitchFamily="34" charset="-120"/>
                <a:ea typeface="Microsoft JhengHei UI" panose="020B0604030504040204" pitchFamily="34" charset="-120"/>
              </a:endParaRPr>
            </a:p>
          </p:txBody>
        </p:sp>
      </p:grpSp>
      <p:sp>
        <p:nvSpPr>
          <p:cNvPr id="40" name="文本框 39"/>
          <p:cNvSpPr txBox="1"/>
          <p:nvPr/>
        </p:nvSpPr>
        <p:spPr>
          <a:xfrm>
            <a:off x="4997467" y="3629991"/>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03</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41" name="组合 40"/>
          <p:cNvGrpSpPr/>
          <p:nvPr/>
        </p:nvGrpSpPr>
        <p:grpSpPr>
          <a:xfrm>
            <a:off x="5785654" y="2171403"/>
            <a:ext cx="2515663" cy="1211339"/>
            <a:chOff x="3457191" y="3925490"/>
            <a:chExt cx="3354216" cy="1615116"/>
          </a:xfrm>
        </p:grpSpPr>
        <p:sp>
          <p:nvSpPr>
            <p:cNvPr id="42" name="文本框 41"/>
            <p:cNvSpPr txBox="1"/>
            <p:nvPr/>
          </p:nvSpPr>
          <p:spPr>
            <a:xfrm>
              <a:off x="3457510" y="3925490"/>
              <a:ext cx="3353896" cy="492442"/>
            </a:xfrm>
            <a:prstGeom prst="rect">
              <a:avLst/>
            </a:prstGeom>
            <a:noFill/>
          </p:spPr>
          <p:txBody>
            <a:bodyPr wrap="square" rtlCol="0">
              <a:spAutoFit/>
            </a:bodyPr>
            <a:lstStyle/>
            <a:p>
              <a:r>
                <a:rPr lang="zh-CN" altLang="en-US" sz="1800" dirty="0" smtClean="0">
                  <a:solidFill>
                    <a:srgbClr val="E46E6F"/>
                  </a:solidFill>
                  <a:latin typeface="造字工房悦黑体验版细体" pitchFamily="50" charset="-122"/>
                  <a:ea typeface="造字工房悦黑体验版细体" pitchFamily="50" charset="-122"/>
                </a:rPr>
                <a:t>为决策提供支撑</a:t>
              </a:r>
              <a:endParaRPr lang="zh-CN" altLang="en-US" sz="1800" dirty="0">
                <a:solidFill>
                  <a:srgbClr val="E46E6F"/>
                </a:solidFill>
                <a:latin typeface="造字工房悦黑体验版细体" pitchFamily="50" charset="-122"/>
                <a:ea typeface="造字工房悦黑体验版细体" pitchFamily="50" charset="-122"/>
              </a:endParaRPr>
            </a:p>
          </p:txBody>
        </p:sp>
        <p:sp>
          <p:nvSpPr>
            <p:cNvPr id="43" name="文本框 42"/>
            <p:cNvSpPr txBox="1"/>
            <p:nvPr/>
          </p:nvSpPr>
          <p:spPr>
            <a:xfrm>
              <a:off x="3457191" y="4309501"/>
              <a:ext cx="3354216" cy="1231105"/>
            </a:xfrm>
            <a:prstGeom prst="rect">
              <a:avLst/>
            </a:prstGeom>
            <a:noFill/>
          </p:spPr>
          <p:txBody>
            <a:bodyPr wrap="square" rtlCol="0">
              <a:spAutoFit/>
            </a:bodyPr>
            <a:lstStyle/>
            <a:p>
              <a:pPr>
                <a:lnSpc>
                  <a:spcPct val="150000"/>
                </a:lnSpc>
              </a:pPr>
              <a:r>
                <a:rPr lang="zh-CN" altLang="en-US" sz="1200" dirty="0" smtClean="0">
                  <a:latin typeface="Microsoft JhengHei UI" panose="020B0604030504040204" pitchFamily="34" charset="-120"/>
                  <a:ea typeface="Microsoft JhengHei UI" panose="020B0604030504040204" pitchFamily="34" charset="-120"/>
                </a:rPr>
                <a:t>对于需要采取措施应对舆论时，舆情热度的高低决定措施实行的有效性与作用发挥的能动大小性。</a:t>
              </a:r>
              <a:endParaRPr lang="zh-CN" altLang="en-US" sz="1200" dirty="0">
                <a:latin typeface="Microsoft JhengHei UI" panose="020B0604030504040204" pitchFamily="34" charset="-120"/>
                <a:ea typeface="Microsoft JhengHei UI" panose="020B0604030504040204" pitchFamily="34" charset="-120"/>
              </a:endParaRPr>
            </a:p>
          </p:txBody>
        </p:sp>
      </p:grpSp>
      <p:sp>
        <p:nvSpPr>
          <p:cNvPr id="44" name="文本框 43"/>
          <p:cNvSpPr txBox="1"/>
          <p:nvPr/>
        </p:nvSpPr>
        <p:spPr>
          <a:xfrm>
            <a:off x="5014827" y="2448802"/>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02</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45" name="组合 44"/>
          <p:cNvGrpSpPr/>
          <p:nvPr/>
        </p:nvGrpSpPr>
        <p:grpSpPr>
          <a:xfrm>
            <a:off x="5785655" y="1150395"/>
            <a:ext cx="2515663" cy="934340"/>
            <a:chOff x="3457191" y="3925490"/>
            <a:chExt cx="3354216" cy="1245784"/>
          </a:xfrm>
        </p:grpSpPr>
        <p:sp>
          <p:nvSpPr>
            <p:cNvPr id="46" name="文本框 45"/>
            <p:cNvSpPr txBox="1"/>
            <p:nvPr/>
          </p:nvSpPr>
          <p:spPr>
            <a:xfrm>
              <a:off x="3457510" y="3925490"/>
              <a:ext cx="3190539" cy="492441"/>
            </a:xfrm>
            <a:prstGeom prst="rect">
              <a:avLst/>
            </a:prstGeom>
            <a:noFill/>
          </p:spPr>
          <p:txBody>
            <a:bodyPr wrap="square" rtlCol="0">
              <a:spAutoFit/>
            </a:bodyPr>
            <a:lstStyle/>
            <a:p>
              <a:r>
                <a:rPr lang="zh-CN" altLang="en-US" sz="1800" dirty="0">
                  <a:solidFill>
                    <a:srgbClr val="FEB750"/>
                  </a:solidFill>
                  <a:latin typeface="造字工房悦黑体验版细体" pitchFamily="50" charset="-122"/>
                  <a:ea typeface="造字工房悦黑体验版细体" pitchFamily="50" charset="-122"/>
                </a:rPr>
                <a:t>客观</a:t>
              </a:r>
              <a:r>
                <a:rPr lang="zh-CN" altLang="en-US" sz="1800" dirty="0" smtClean="0">
                  <a:solidFill>
                    <a:srgbClr val="FEB750"/>
                  </a:solidFill>
                  <a:latin typeface="造字工房悦黑体验版细体" pitchFamily="50" charset="-122"/>
                  <a:ea typeface="造字工房悦黑体验版细体" pitchFamily="50" charset="-122"/>
                </a:rPr>
                <a:t>反映舆情发展</a:t>
              </a:r>
              <a:endParaRPr lang="zh-CN" altLang="en-US" sz="1800" dirty="0">
                <a:solidFill>
                  <a:srgbClr val="FEB750"/>
                </a:solidFill>
                <a:latin typeface="造字工房悦黑体验版细体" pitchFamily="50" charset="-122"/>
                <a:ea typeface="造字工房悦黑体验版细体" pitchFamily="50" charset="-122"/>
              </a:endParaRPr>
            </a:p>
          </p:txBody>
        </p:sp>
        <p:sp>
          <p:nvSpPr>
            <p:cNvPr id="47" name="文本框 46"/>
            <p:cNvSpPr txBox="1"/>
            <p:nvPr/>
          </p:nvSpPr>
          <p:spPr>
            <a:xfrm>
              <a:off x="3457191" y="4309501"/>
              <a:ext cx="3354216" cy="861773"/>
            </a:xfrm>
            <a:prstGeom prst="rect">
              <a:avLst/>
            </a:prstGeom>
            <a:noFill/>
          </p:spPr>
          <p:txBody>
            <a:bodyPr wrap="square" rtlCol="0">
              <a:spAutoFit/>
            </a:bodyPr>
            <a:lstStyle/>
            <a:p>
              <a:pPr>
                <a:lnSpc>
                  <a:spcPct val="150000"/>
                </a:lnSpc>
              </a:pPr>
              <a:r>
                <a:rPr lang="zh-CN" altLang="en-US" sz="1200" dirty="0" smtClean="0">
                  <a:latin typeface="Microsoft JhengHei UI" panose="020B0604030504040204" pitchFamily="34" charset="-120"/>
                  <a:ea typeface="Microsoft JhengHei UI" panose="020B0604030504040204" pitchFamily="34" charset="-120"/>
                </a:rPr>
                <a:t>对某一舆情事件能够客观反映出其影响力度。</a:t>
              </a:r>
              <a:endParaRPr lang="zh-CN" altLang="en-US" sz="1200" dirty="0">
                <a:latin typeface="Microsoft JhengHei UI" panose="020B0604030504040204" pitchFamily="34" charset="-120"/>
                <a:ea typeface="Microsoft JhengHei UI" panose="020B0604030504040204" pitchFamily="34" charset="-120"/>
              </a:endParaRPr>
            </a:p>
          </p:txBody>
        </p:sp>
      </p:grpSp>
      <p:sp>
        <p:nvSpPr>
          <p:cNvPr id="48" name="文本框 47"/>
          <p:cNvSpPr txBox="1"/>
          <p:nvPr/>
        </p:nvSpPr>
        <p:spPr>
          <a:xfrm>
            <a:off x="5051992" y="1360554"/>
            <a:ext cx="531883"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01</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49" name="组合 48"/>
          <p:cNvGrpSpPr/>
          <p:nvPr/>
        </p:nvGrpSpPr>
        <p:grpSpPr>
          <a:xfrm>
            <a:off x="1569087" y="3656512"/>
            <a:ext cx="397950" cy="396507"/>
            <a:chOff x="3618897" y="2279040"/>
            <a:chExt cx="706229" cy="703668"/>
          </a:xfrm>
        </p:grpSpPr>
        <p:sp>
          <p:nvSpPr>
            <p:cNvPr id="50"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sp>
          <p:nvSpPr>
            <p:cNvPr id="51"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sp>
          <p:nvSpPr>
            <p:cNvPr id="52" name="Freeform 11"/>
            <p:cNvSpPr>
              <a:spLocks/>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grpSp>
      <p:grpSp>
        <p:nvGrpSpPr>
          <p:cNvPr id="53" name="组合 52"/>
          <p:cNvGrpSpPr/>
          <p:nvPr/>
        </p:nvGrpSpPr>
        <p:grpSpPr>
          <a:xfrm>
            <a:off x="2298028" y="1463022"/>
            <a:ext cx="443186" cy="435478"/>
            <a:chOff x="5037571" y="856343"/>
            <a:chExt cx="715006" cy="702571"/>
          </a:xfrm>
        </p:grpSpPr>
        <p:sp>
          <p:nvSpPr>
            <p:cNvPr id="54" name="Freeform 39"/>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sp>
          <p:nvSpPr>
            <p:cNvPr id="55"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sp>
          <p:nvSpPr>
            <p:cNvPr id="56" name="Freeform 41"/>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grpSp>
      <p:grpSp>
        <p:nvGrpSpPr>
          <p:cNvPr id="57" name="组合 56"/>
          <p:cNvGrpSpPr/>
          <p:nvPr/>
        </p:nvGrpSpPr>
        <p:grpSpPr>
          <a:xfrm>
            <a:off x="3863355" y="3254473"/>
            <a:ext cx="439558" cy="415076"/>
            <a:chOff x="6460269" y="872801"/>
            <a:chExt cx="709154" cy="669655"/>
          </a:xfrm>
        </p:grpSpPr>
        <p:sp>
          <p:nvSpPr>
            <p:cNvPr id="58"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sp>
          <p:nvSpPr>
            <p:cNvPr id="59"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013">
                <a:latin typeface="Microsoft JhengHei UI" panose="020B0604030504040204" pitchFamily="34" charset="-120"/>
                <a:ea typeface="Microsoft JhengHei UI" panose="020B0604030504040204" pitchFamily="34" charset="-120"/>
              </a:endParaRPr>
            </a:p>
          </p:txBody>
        </p:sp>
      </p:grpSp>
    </p:spTree>
    <p:extLst>
      <p:ext uri="{BB962C8B-B14F-4D97-AF65-F5344CB8AC3E}">
        <p14:creationId xmlns:p14="http://schemas.microsoft.com/office/powerpoint/2010/main" val="1468715395"/>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300"/>
                                            <p:tgtEl>
                                              <p:spTgt spid="28"/>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00"/>
                                            <p:tgtEl>
                                              <p:spTgt spid="25"/>
                                            </p:tgtEl>
                                          </p:cBhvr>
                                        </p:animEffect>
                                      </p:childTnLst>
                                    </p:cTn>
                                  </p:par>
                                </p:childTnLst>
                              </p:cTn>
                            </p:par>
                            <p:par>
                              <p:cTn id="27" fill="hold">
                                <p:stCondLst>
                                  <p:cond delay="2300"/>
                                </p:stCondLst>
                                <p:childTnLst>
                                  <p:par>
                                    <p:cTn id="28" presetID="22" presetClass="entr" presetSubtype="2"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right)">
                                          <p:cBhvr>
                                            <p:cTn id="30" dur="300"/>
                                            <p:tgtEl>
                                              <p:spTgt spid="31"/>
                                            </p:tgtEl>
                                          </p:cBhvr>
                                        </p:animEffect>
                                      </p:childTnLst>
                                    </p:cTn>
                                  </p:par>
                                </p:childTnLst>
                              </p:cTn>
                            </p:par>
                            <p:par>
                              <p:cTn id="31" fill="hold">
                                <p:stCondLst>
                                  <p:cond delay="2600"/>
                                </p:stCondLst>
                                <p:childTnLst>
                                  <p:par>
                                    <p:cTn id="32" presetID="1" presetClass="entr" presetSubtype="0" fill="hold" nodeType="afterEffect">
                                      <p:stCondLst>
                                        <p:cond delay="400"/>
                                      </p:stCondLst>
                                      <p:childTnLst>
                                        <p:set>
                                          <p:cBhvr>
                                            <p:cTn id="33" dur="1" fill="hold">
                                              <p:stCondLst>
                                                <p:cond delay="0"/>
                                              </p:stCondLst>
                                            </p:cTn>
                                            <p:tgtEl>
                                              <p:spTgt spid="53"/>
                                            </p:tgtEl>
                                            <p:attrNameLst>
                                              <p:attrName>style.visibility</p:attrName>
                                            </p:attrNameLst>
                                          </p:cBhvr>
                                          <p:to>
                                            <p:strVal val="visible"/>
                                          </p:to>
                                        </p:set>
                                      </p:childTnLst>
                                    </p:cTn>
                                  </p:par>
                                </p:childTnLst>
                              </p:cTn>
                            </p:par>
                            <p:par>
                              <p:cTn id="34" fill="hold">
                                <p:stCondLst>
                                  <p:cond delay="3000"/>
                                </p:stCondLst>
                                <p:childTnLst>
                                  <p:par>
                                    <p:cTn id="35" presetID="26" presetClass="emph" presetSubtype="0" fill="hold" nodeType="afterEffect">
                                      <p:stCondLst>
                                        <p:cond delay="0"/>
                                      </p:stCondLst>
                                      <p:childTnLst>
                                        <p:animEffect transition="out" filter="fade">
                                          <p:cBhvr>
                                            <p:cTn id="36" dur="500" tmFilter="0, 0; .2, .5; .8, .5; 1, 0"/>
                                            <p:tgtEl>
                                              <p:spTgt spid="53"/>
                                            </p:tgtEl>
                                          </p:cBhvr>
                                        </p:animEffect>
                                        <p:animScale>
                                          <p:cBhvr>
                                            <p:cTn id="37" dur="250" autoRev="1" fill="hold"/>
                                            <p:tgtEl>
                                              <p:spTgt spid="53"/>
                                            </p:tgtEl>
                                          </p:cBhvr>
                                          <p:by x="105000" y="105000"/>
                                        </p:animScale>
                                      </p:childTnLst>
                                    </p:cTn>
                                  </p:par>
                                </p:childTnLst>
                              </p:cTn>
                            </p:par>
                            <p:par>
                              <p:cTn id="38" fill="hold">
                                <p:stCondLst>
                                  <p:cond delay="3500"/>
                                </p:stCondLst>
                                <p:childTnLst>
                                  <p:par>
                                    <p:cTn id="39" presetID="16" presetClass="entr" presetSubtype="37" fill="hold" grpId="0" nodeType="afterEffect">
                                      <p:stCondLst>
                                        <p:cond delay="200"/>
                                      </p:stCondLst>
                                      <p:childTnLst>
                                        <p:set>
                                          <p:cBhvr>
                                            <p:cTn id="40" dur="1" fill="hold">
                                              <p:stCondLst>
                                                <p:cond delay="0"/>
                                              </p:stCondLst>
                                            </p:cTn>
                                            <p:tgtEl>
                                              <p:spTgt spid="36"/>
                                            </p:tgtEl>
                                            <p:attrNameLst>
                                              <p:attrName>style.visibility</p:attrName>
                                            </p:attrNameLst>
                                          </p:cBhvr>
                                          <p:to>
                                            <p:strVal val="visible"/>
                                          </p:to>
                                        </p:set>
                                        <p:animEffect transition="in" filter="barn(outVertical)">
                                          <p:cBhvr>
                                            <p:cTn id="41" dur="500"/>
                                            <p:tgtEl>
                                              <p:spTgt spid="36"/>
                                            </p:tgtEl>
                                          </p:cBhvr>
                                        </p:animEffect>
                                      </p:childTnLst>
                                    </p:cTn>
                                  </p:par>
                                </p:childTnLst>
                              </p:cTn>
                            </p:par>
                            <p:par>
                              <p:cTn id="42" fill="hold">
                                <p:stCondLst>
                                  <p:cond delay="4200"/>
                                </p:stCondLst>
                                <p:childTnLst>
                                  <p:par>
                                    <p:cTn id="43" presetID="1" presetClass="entr" presetSubtype="0" fill="hold" nodeType="after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par>
                              <p:cTn id="45" fill="hold">
                                <p:stCondLst>
                                  <p:cond delay="4200"/>
                                </p:stCondLst>
                                <p:childTnLst>
                                  <p:par>
                                    <p:cTn id="46" presetID="26" presetClass="emph" presetSubtype="0" fill="hold" nodeType="afterEffect">
                                      <p:stCondLst>
                                        <p:cond delay="0"/>
                                      </p:stCondLst>
                                      <p:childTnLst>
                                        <p:animEffect transition="out" filter="fade">
                                          <p:cBhvr>
                                            <p:cTn id="47" dur="500" tmFilter="0, 0; .2, .5; .8, .5; 1, 0"/>
                                            <p:tgtEl>
                                              <p:spTgt spid="57"/>
                                            </p:tgtEl>
                                          </p:cBhvr>
                                        </p:animEffect>
                                        <p:animScale>
                                          <p:cBhvr>
                                            <p:cTn id="48" dur="250" autoRev="1" fill="hold"/>
                                            <p:tgtEl>
                                              <p:spTgt spid="57"/>
                                            </p:tgtEl>
                                          </p:cBhvr>
                                          <p:by x="105000" y="105000"/>
                                        </p:animScale>
                                      </p:childTnLst>
                                    </p:cTn>
                                  </p:par>
                                </p:childTnLst>
                              </p:cTn>
                            </p:par>
                            <p:par>
                              <p:cTn id="49" fill="hold">
                                <p:stCondLst>
                                  <p:cond delay="4700"/>
                                </p:stCondLst>
                                <p:childTnLst>
                                  <p:par>
                                    <p:cTn id="50" presetID="16" presetClass="entr" presetSubtype="37" fill="hold" grpId="0" nodeType="afterEffect">
                                      <p:stCondLst>
                                        <p:cond delay="200"/>
                                      </p:stCondLst>
                                      <p:childTnLst>
                                        <p:set>
                                          <p:cBhvr>
                                            <p:cTn id="51" dur="1" fill="hold">
                                              <p:stCondLst>
                                                <p:cond delay="0"/>
                                              </p:stCondLst>
                                            </p:cTn>
                                            <p:tgtEl>
                                              <p:spTgt spid="35"/>
                                            </p:tgtEl>
                                            <p:attrNameLst>
                                              <p:attrName>style.visibility</p:attrName>
                                            </p:attrNameLst>
                                          </p:cBhvr>
                                          <p:to>
                                            <p:strVal val="visible"/>
                                          </p:to>
                                        </p:set>
                                        <p:animEffect transition="in" filter="barn(outVertical)">
                                          <p:cBhvr>
                                            <p:cTn id="52" dur="500"/>
                                            <p:tgtEl>
                                              <p:spTgt spid="35"/>
                                            </p:tgtEl>
                                          </p:cBhvr>
                                        </p:animEffect>
                                      </p:childTnLst>
                                    </p:cTn>
                                  </p:par>
                                </p:childTnLst>
                              </p:cTn>
                            </p:par>
                            <p:par>
                              <p:cTn id="53" fill="hold">
                                <p:stCondLst>
                                  <p:cond delay="5400"/>
                                </p:stCondLst>
                                <p:childTnLst>
                                  <p:par>
                                    <p:cTn id="54" presetID="1" presetClass="entr" presetSubtype="0" fill="hold" nodeType="afterEffect">
                                      <p:stCondLst>
                                        <p:cond delay="0"/>
                                      </p:stCondLst>
                                      <p:childTnLst>
                                        <p:set>
                                          <p:cBhvr>
                                            <p:cTn id="55" dur="1" fill="hold">
                                              <p:stCondLst>
                                                <p:cond delay="0"/>
                                              </p:stCondLst>
                                            </p:cTn>
                                            <p:tgtEl>
                                              <p:spTgt spid="49"/>
                                            </p:tgtEl>
                                            <p:attrNameLst>
                                              <p:attrName>style.visibility</p:attrName>
                                            </p:attrNameLst>
                                          </p:cBhvr>
                                          <p:to>
                                            <p:strVal val="visible"/>
                                          </p:to>
                                        </p:set>
                                      </p:childTnLst>
                                    </p:cTn>
                                  </p:par>
                                </p:childTnLst>
                              </p:cTn>
                            </p:par>
                            <p:par>
                              <p:cTn id="56" fill="hold">
                                <p:stCondLst>
                                  <p:cond delay="5400"/>
                                </p:stCondLst>
                                <p:childTnLst>
                                  <p:par>
                                    <p:cTn id="57" presetID="26" presetClass="emph" presetSubtype="0" fill="hold" nodeType="afterEffect">
                                      <p:stCondLst>
                                        <p:cond delay="0"/>
                                      </p:stCondLst>
                                      <p:childTnLst>
                                        <p:animEffect transition="out" filter="fade">
                                          <p:cBhvr>
                                            <p:cTn id="58" dur="500" tmFilter="0, 0; .2, .5; .8, .5; 1, 0"/>
                                            <p:tgtEl>
                                              <p:spTgt spid="49"/>
                                            </p:tgtEl>
                                          </p:cBhvr>
                                        </p:animEffect>
                                        <p:animScale>
                                          <p:cBhvr>
                                            <p:cTn id="59" dur="250" autoRev="1" fill="hold"/>
                                            <p:tgtEl>
                                              <p:spTgt spid="49"/>
                                            </p:tgtEl>
                                          </p:cBhvr>
                                          <p:by x="105000" y="105000"/>
                                        </p:animScale>
                                      </p:childTnLst>
                                    </p:cTn>
                                  </p:par>
                                </p:childTnLst>
                              </p:cTn>
                            </p:par>
                            <p:par>
                              <p:cTn id="60" fill="hold">
                                <p:stCondLst>
                                  <p:cond delay="5900"/>
                                </p:stCondLst>
                                <p:childTnLst>
                                  <p:par>
                                    <p:cTn id="61" presetID="16" presetClass="entr" presetSubtype="37" fill="hold" grpId="0" nodeType="afterEffect">
                                      <p:stCondLst>
                                        <p:cond delay="200"/>
                                      </p:stCondLst>
                                      <p:childTnLst>
                                        <p:set>
                                          <p:cBhvr>
                                            <p:cTn id="62" dur="1" fill="hold">
                                              <p:stCondLst>
                                                <p:cond delay="0"/>
                                              </p:stCondLst>
                                            </p:cTn>
                                            <p:tgtEl>
                                              <p:spTgt spid="34"/>
                                            </p:tgtEl>
                                            <p:attrNameLst>
                                              <p:attrName>style.visibility</p:attrName>
                                            </p:attrNameLst>
                                          </p:cBhvr>
                                          <p:to>
                                            <p:strVal val="visible"/>
                                          </p:to>
                                        </p:set>
                                        <p:animEffect transition="in" filter="barn(outVertical)">
                                          <p:cBhvr>
                                            <p:cTn id="63" dur="500"/>
                                            <p:tgtEl>
                                              <p:spTgt spid="34"/>
                                            </p:tgtEl>
                                          </p:cBhvr>
                                        </p:animEffect>
                                      </p:childTnLst>
                                    </p:cTn>
                                  </p:par>
                                </p:childTnLst>
                              </p:cTn>
                            </p:par>
                            <p:par>
                              <p:cTn id="64" fill="hold">
                                <p:stCondLst>
                                  <p:cond delay="6600"/>
                                </p:stCondLst>
                                <p:childTnLst>
                                  <p:par>
                                    <p:cTn id="65" presetID="2" presetClass="entr" presetSubtype="4" accel="70000" fill="hold" nodeType="afterEffect" p14:presetBounceEnd="40000">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14:bounceEnd="40000">
                                          <p:cBhvr additive="base">
                                            <p:cTn id="67"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accel="70000" fill="hold" nodeType="withEffect" p14:presetBounceEnd="40000">
                                      <p:stCondLst>
                                        <p:cond delay="200"/>
                                      </p:stCondLst>
                                      <p:childTnLst>
                                        <p:set>
                                          <p:cBhvr>
                                            <p:cTn id="70" dur="1" fill="hold">
                                              <p:stCondLst>
                                                <p:cond delay="0"/>
                                              </p:stCondLst>
                                            </p:cTn>
                                            <p:tgtEl>
                                              <p:spTgt spid="20"/>
                                            </p:tgtEl>
                                            <p:attrNameLst>
                                              <p:attrName>style.visibility</p:attrName>
                                            </p:attrNameLst>
                                          </p:cBhvr>
                                          <p:to>
                                            <p:strVal val="visible"/>
                                          </p:to>
                                        </p:set>
                                        <p:anim calcmode="lin" valueType="num" p14:bounceEnd="40000">
                                          <p:cBhvr additive="base">
                                            <p:cTn id="71" dur="50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accel="70000" fill="hold" nodeType="withEffect" p14:presetBounceEnd="40000">
                                      <p:stCondLst>
                                        <p:cond delay="400"/>
                                      </p:stCondLst>
                                      <p:childTnLst>
                                        <p:set>
                                          <p:cBhvr>
                                            <p:cTn id="74" dur="1" fill="hold">
                                              <p:stCondLst>
                                                <p:cond delay="0"/>
                                              </p:stCondLst>
                                            </p:cTn>
                                            <p:tgtEl>
                                              <p:spTgt spid="15"/>
                                            </p:tgtEl>
                                            <p:attrNameLst>
                                              <p:attrName>style.visibility</p:attrName>
                                            </p:attrNameLst>
                                          </p:cBhvr>
                                          <p:to>
                                            <p:strVal val="visible"/>
                                          </p:to>
                                        </p:set>
                                        <p:anim calcmode="lin" valueType="num" p14:bounceEnd="40000">
                                          <p:cBhvr additive="base">
                                            <p:cTn id="75" dur="500" fill="hold"/>
                                            <p:tgtEl>
                                              <p:spTgt spid="15"/>
                                            </p:tgtEl>
                                            <p:attrNameLst>
                                              <p:attrName>ppt_x</p:attrName>
                                            </p:attrNameLst>
                                          </p:cBhvr>
                                          <p:tavLst>
                                            <p:tav tm="0">
                                              <p:val>
                                                <p:strVal val="#ppt_x"/>
                                              </p:val>
                                            </p:tav>
                                            <p:tav tm="100000">
                                              <p:val>
                                                <p:strVal val="#ppt_x"/>
                                              </p:val>
                                            </p:tav>
                                          </p:tavLst>
                                        </p:anim>
                                        <p:anim calcmode="lin" valueType="num" p14:bounceEnd="40000">
                                          <p:cBhvr additive="base">
                                            <p:cTn id="76" dur="500" fill="hold"/>
                                            <p:tgtEl>
                                              <p:spTgt spid="15"/>
                                            </p:tgtEl>
                                            <p:attrNameLst>
                                              <p:attrName>ppt_y</p:attrName>
                                            </p:attrNameLst>
                                          </p:cBhvr>
                                          <p:tavLst>
                                            <p:tav tm="0">
                                              <p:val>
                                                <p:strVal val="1+#ppt_h/2"/>
                                              </p:val>
                                            </p:tav>
                                            <p:tav tm="100000">
                                              <p:val>
                                                <p:strVal val="#ppt_y"/>
                                              </p:val>
                                            </p:tav>
                                          </p:tavLst>
                                        </p:anim>
                                      </p:childTnLst>
                                    </p:cTn>
                                  </p:par>
                                </p:childTnLst>
                              </p:cTn>
                            </p:par>
                            <p:par>
                              <p:cTn id="77" fill="hold">
                                <p:stCondLst>
                                  <p:cond delay="7500"/>
                                </p:stCondLst>
                                <p:childTnLst>
                                  <p:par>
                                    <p:cTn id="78" presetID="53" presetClass="entr" presetSubtype="16"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200" fill="hold"/>
                                            <p:tgtEl>
                                              <p:spTgt spid="48"/>
                                            </p:tgtEl>
                                            <p:attrNameLst>
                                              <p:attrName>ppt_w</p:attrName>
                                            </p:attrNameLst>
                                          </p:cBhvr>
                                          <p:tavLst>
                                            <p:tav tm="0">
                                              <p:val>
                                                <p:fltVal val="0"/>
                                              </p:val>
                                            </p:tav>
                                            <p:tav tm="100000">
                                              <p:val>
                                                <p:strVal val="#ppt_w"/>
                                              </p:val>
                                            </p:tav>
                                          </p:tavLst>
                                        </p:anim>
                                        <p:anim calcmode="lin" valueType="num">
                                          <p:cBhvr>
                                            <p:cTn id="81" dur="200" fill="hold"/>
                                            <p:tgtEl>
                                              <p:spTgt spid="48"/>
                                            </p:tgtEl>
                                            <p:attrNameLst>
                                              <p:attrName>ppt_h</p:attrName>
                                            </p:attrNameLst>
                                          </p:cBhvr>
                                          <p:tavLst>
                                            <p:tav tm="0">
                                              <p:val>
                                                <p:fltVal val="0"/>
                                              </p:val>
                                            </p:tav>
                                            <p:tav tm="100000">
                                              <p:val>
                                                <p:strVal val="#ppt_h"/>
                                              </p:val>
                                            </p:tav>
                                          </p:tavLst>
                                        </p:anim>
                                        <p:animEffect transition="in" filter="fade">
                                          <p:cBhvr>
                                            <p:cTn id="82" dur="200"/>
                                            <p:tgtEl>
                                              <p:spTgt spid="48"/>
                                            </p:tgtEl>
                                          </p:cBhvr>
                                        </p:animEffect>
                                      </p:childTnLst>
                                    </p:cTn>
                                  </p:par>
                                </p:childTnLst>
                              </p:cTn>
                            </p:par>
                            <p:par>
                              <p:cTn id="83" fill="hold">
                                <p:stCondLst>
                                  <p:cond delay="7700"/>
                                </p:stCondLst>
                                <p:childTnLst>
                                  <p:par>
                                    <p:cTn id="84" presetID="26" presetClass="emph" presetSubtype="0" fill="hold" grpId="1" nodeType="afterEffect">
                                      <p:stCondLst>
                                        <p:cond delay="0"/>
                                      </p:stCondLst>
                                      <p:childTnLst>
                                        <p:animEffect transition="out" filter="fade">
                                          <p:cBhvr>
                                            <p:cTn id="85" dur="500" tmFilter="0, 0; .2, .5; .8, .5; 1, 0"/>
                                            <p:tgtEl>
                                              <p:spTgt spid="48"/>
                                            </p:tgtEl>
                                          </p:cBhvr>
                                        </p:animEffect>
                                        <p:animScale>
                                          <p:cBhvr>
                                            <p:cTn id="86" dur="250" autoRev="1" fill="hold"/>
                                            <p:tgtEl>
                                              <p:spTgt spid="48"/>
                                            </p:tgtEl>
                                          </p:cBhvr>
                                          <p:by x="105000" y="105000"/>
                                        </p:animScale>
                                      </p:childTnLst>
                                    </p:cTn>
                                  </p:par>
                                </p:childTnLst>
                              </p:cTn>
                            </p:par>
                            <p:par>
                              <p:cTn id="87" fill="hold">
                                <p:stCondLst>
                                  <p:cond delay="8200"/>
                                </p:stCondLst>
                                <p:childTnLst>
                                  <p:par>
                                    <p:cTn id="88" presetID="16" presetClass="entr" presetSubtype="37"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barn(outVertical)">
                                          <p:cBhvr>
                                            <p:cTn id="90" dur="500"/>
                                            <p:tgtEl>
                                              <p:spTgt spid="45"/>
                                            </p:tgtEl>
                                          </p:cBhvr>
                                        </p:animEffect>
                                      </p:childTnLst>
                                    </p:cTn>
                                  </p:par>
                                </p:childTnLst>
                              </p:cTn>
                            </p:par>
                            <p:par>
                              <p:cTn id="91" fill="hold">
                                <p:stCondLst>
                                  <p:cond delay="8700"/>
                                </p:stCondLst>
                                <p:childTnLst>
                                  <p:par>
                                    <p:cTn id="92" presetID="53" presetClass="entr" presetSubtype="16"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 calcmode="lin" valueType="num">
                                          <p:cBhvr>
                                            <p:cTn id="94" dur="200" fill="hold"/>
                                            <p:tgtEl>
                                              <p:spTgt spid="44"/>
                                            </p:tgtEl>
                                            <p:attrNameLst>
                                              <p:attrName>ppt_w</p:attrName>
                                            </p:attrNameLst>
                                          </p:cBhvr>
                                          <p:tavLst>
                                            <p:tav tm="0">
                                              <p:val>
                                                <p:fltVal val="0"/>
                                              </p:val>
                                            </p:tav>
                                            <p:tav tm="100000">
                                              <p:val>
                                                <p:strVal val="#ppt_w"/>
                                              </p:val>
                                            </p:tav>
                                          </p:tavLst>
                                        </p:anim>
                                        <p:anim calcmode="lin" valueType="num">
                                          <p:cBhvr>
                                            <p:cTn id="95" dur="200" fill="hold"/>
                                            <p:tgtEl>
                                              <p:spTgt spid="44"/>
                                            </p:tgtEl>
                                            <p:attrNameLst>
                                              <p:attrName>ppt_h</p:attrName>
                                            </p:attrNameLst>
                                          </p:cBhvr>
                                          <p:tavLst>
                                            <p:tav tm="0">
                                              <p:val>
                                                <p:fltVal val="0"/>
                                              </p:val>
                                            </p:tav>
                                            <p:tav tm="100000">
                                              <p:val>
                                                <p:strVal val="#ppt_h"/>
                                              </p:val>
                                            </p:tav>
                                          </p:tavLst>
                                        </p:anim>
                                        <p:animEffect transition="in" filter="fade">
                                          <p:cBhvr>
                                            <p:cTn id="96" dur="200"/>
                                            <p:tgtEl>
                                              <p:spTgt spid="44"/>
                                            </p:tgtEl>
                                          </p:cBhvr>
                                        </p:animEffect>
                                      </p:childTnLst>
                                    </p:cTn>
                                  </p:par>
                                </p:childTnLst>
                              </p:cTn>
                            </p:par>
                            <p:par>
                              <p:cTn id="97" fill="hold">
                                <p:stCondLst>
                                  <p:cond delay="8900"/>
                                </p:stCondLst>
                                <p:childTnLst>
                                  <p:par>
                                    <p:cTn id="98" presetID="26" presetClass="emph" presetSubtype="0" fill="hold" grpId="1" nodeType="afterEffect">
                                      <p:stCondLst>
                                        <p:cond delay="0"/>
                                      </p:stCondLst>
                                      <p:childTnLst>
                                        <p:animEffect transition="out" filter="fade">
                                          <p:cBhvr>
                                            <p:cTn id="99" dur="500" tmFilter="0, 0; .2, .5; .8, .5; 1, 0"/>
                                            <p:tgtEl>
                                              <p:spTgt spid="44"/>
                                            </p:tgtEl>
                                          </p:cBhvr>
                                        </p:animEffect>
                                        <p:animScale>
                                          <p:cBhvr>
                                            <p:cTn id="100" dur="250" autoRev="1" fill="hold"/>
                                            <p:tgtEl>
                                              <p:spTgt spid="44"/>
                                            </p:tgtEl>
                                          </p:cBhvr>
                                          <p:by x="105000" y="105000"/>
                                        </p:animScale>
                                      </p:childTnLst>
                                    </p:cTn>
                                  </p:par>
                                </p:childTnLst>
                              </p:cTn>
                            </p:par>
                            <p:par>
                              <p:cTn id="101" fill="hold">
                                <p:stCondLst>
                                  <p:cond delay="9400"/>
                                </p:stCondLst>
                                <p:childTnLst>
                                  <p:par>
                                    <p:cTn id="102" presetID="16" presetClass="entr" presetSubtype="37" fill="hold" nodeType="after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arn(outVertical)">
                                          <p:cBhvr>
                                            <p:cTn id="104" dur="500"/>
                                            <p:tgtEl>
                                              <p:spTgt spid="41"/>
                                            </p:tgtEl>
                                          </p:cBhvr>
                                        </p:animEffect>
                                      </p:childTnLst>
                                    </p:cTn>
                                  </p:par>
                                </p:childTnLst>
                              </p:cTn>
                            </p:par>
                            <p:par>
                              <p:cTn id="105" fill="hold">
                                <p:stCondLst>
                                  <p:cond delay="9900"/>
                                </p:stCondLst>
                                <p:childTnLst>
                                  <p:par>
                                    <p:cTn id="106" presetID="53" presetClass="entr" presetSubtype="16"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200" fill="hold"/>
                                            <p:tgtEl>
                                              <p:spTgt spid="40"/>
                                            </p:tgtEl>
                                            <p:attrNameLst>
                                              <p:attrName>ppt_w</p:attrName>
                                            </p:attrNameLst>
                                          </p:cBhvr>
                                          <p:tavLst>
                                            <p:tav tm="0">
                                              <p:val>
                                                <p:fltVal val="0"/>
                                              </p:val>
                                            </p:tav>
                                            <p:tav tm="100000">
                                              <p:val>
                                                <p:strVal val="#ppt_w"/>
                                              </p:val>
                                            </p:tav>
                                          </p:tavLst>
                                        </p:anim>
                                        <p:anim calcmode="lin" valueType="num">
                                          <p:cBhvr>
                                            <p:cTn id="109" dur="200" fill="hold"/>
                                            <p:tgtEl>
                                              <p:spTgt spid="40"/>
                                            </p:tgtEl>
                                            <p:attrNameLst>
                                              <p:attrName>ppt_h</p:attrName>
                                            </p:attrNameLst>
                                          </p:cBhvr>
                                          <p:tavLst>
                                            <p:tav tm="0">
                                              <p:val>
                                                <p:fltVal val="0"/>
                                              </p:val>
                                            </p:tav>
                                            <p:tav tm="100000">
                                              <p:val>
                                                <p:strVal val="#ppt_h"/>
                                              </p:val>
                                            </p:tav>
                                          </p:tavLst>
                                        </p:anim>
                                        <p:animEffect transition="in" filter="fade">
                                          <p:cBhvr>
                                            <p:cTn id="110" dur="200"/>
                                            <p:tgtEl>
                                              <p:spTgt spid="40"/>
                                            </p:tgtEl>
                                          </p:cBhvr>
                                        </p:animEffect>
                                      </p:childTnLst>
                                    </p:cTn>
                                  </p:par>
                                </p:childTnLst>
                              </p:cTn>
                            </p:par>
                            <p:par>
                              <p:cTn id="111" fill="hold">
                                <p:stCondLst>
                                  <p:cond delay="10100"/>
                                </p:stCondLst>
                                <p:childTnLst>
                                  <p:par>
                                    <p:cTn id="112" presetID="26" presetClass="emph" presetSubtype="0" fill="hold" grpId="1" nodeType="afterEffect">
                                      <p:stCondLst>
                                        <p:cond delay="0"/>
                                      </p:stCondLst>
                                      <p:childTnLst>
                                        <p:animEffect transition="out" filter="fade">
                                          <p:cBhvr>
                                            <p:cTn id="113" dur="500" tmFilter="0, 0; .2, .5; .8, .5; 1, 0"/>
                                            <p:tgtEl>
                                              <p:spTgt spid="40"/>
                                            </p:tgtEl>
                                          </p:cBhvr>
                                        </p:animEffect>
                                        <p:animScale>
                                          <p:cBhvr>
                                            <p:cTn id="114" dur="250" autoRev="1" fill="hold"/>
                                            <p:tgtEl>
                                              <p:spTgt spid="40"/>
                                            </p:tgtEl>
                                          </p:cBhvr>
                                          <p:by x="105000" y="105000"/>
                                        </p:animScale>
                                      </p:childTnLst>
                                    </p:cTn>
                                  </p:par>
                                </p:childTnLst>
                              </p:cTn>
                            </p:par>
                            <p:par>
                              <p:cTn id="115" fill="hold">
                                <p:stCondLst>
                                  <p:cond delay="10600"/>
                                </p:stCondLst>
                                <p:childTnLst>
                                  <p:par>
                                    <p:cTn id="116" presetID="16" presetClass="entr" presetSubtype="37" fill="hold" nodeType="after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barn(outVertical)">
                                          <p:cBhvr>
                                            <p:cTn id="1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4" grpId="0"/>
          <p:bldP spid="35" grpId="0"/>
          <p:bldP spid="36" grpId="0"/>
          <p:bldP spid="40" grpId="0"/>
          <p:bldP spid="40" grpId="1"/>
          <p:bldP spid="44" grpId="0"/>
          <p:bldP spid="44" grpId="1"/>
          <p:bldP spid="48" grpId="0"/>
          <p:bldP spid="48"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300"/>
                                            <p:tgtEl>
                                              <p:spTgt spid="28"/>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00"/>
                                            <p:tgtEl>
                                              <p:spTgt spid="25"/>
                                            </p:tgtEl>
                                          </p:cBhvr>
                                        </p:animEffect>
                                      </p:childTnLst>
                                    </p:cTn>
                                  </p:par>
                                </p:childTnLst>
                              </p:cTn>
                            </p:par>
                            <p:par>
                              <p:cTn id="27" fill="hold">
                                <p:stCondLst>
                                  <p:cond delay="2300"/>
                                </p:stCondLst>
                                <p:childTnLst>
                                  <p:par>
                                    <p:cTn id="28" presetID="22" presetClass="entr" presetSubtype="2"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right)">
                                          <p:cBhvr>
                                            <p:cTn id="30" dur="300"/>
                                            <p:tgtEl>
                                              <p:spTgt spid="31"/>
                                            </p:tgtEl>
                                          </p:cBhvr>
                                        </p:animEffect>
                                      </p:childTnLst>
                                    </p:cTn>
                                  </p:par>
                                </p:childTnLst>
                              </p:cTn>
                            </p:par>
                            <p:par>
                              <p:cTn id="31" fill="hold">
                                <p:stCondLst>
                                  <p:cond delay="2600"/>
                                </p:stCondLst>
                                <p:childTnLst>
                                  <p:par>
                                    <p:cTn id="32" presetID="1" presetClass="entr" presetSubtype="0" fill="hold" nodeType="afterEffect">
                                      <p:stCondLst>
                                        <p:cond delay="400"/>
                                      </p:stCondLst>
                                      <p:childTnLst>
                                        <p:set>
                                          <p:cBhvr>
                                            <p:cTn id="33" dur="1" fill="hold">
                                              <p:stCondLst>
                                                <p:cond delay="0"/>
                                              </p:stCondLst>
                                            </p:cTn>
                                            <p:tgtEl>
                                              <p:spTgt spid="53"/>
                                            </p:tgtEl>
                                            <p:attrNameLst>
                                              <p:attrName>style.visibility</p:attrName>
                                            </p:attrNameLst>
                                          </p:cBhvr>
                                          <p:to>
                                            <p:strVal val="visible"/>
                                          </p:to>
                                        </p:set>
                                      </p:childTnLst>
                                    </p:cTn>
                                  </p:par>
                                </p:childTnLst>
                              </p:cTn>
                            </p:par>
                            <p:par>
                              <p:cTn id="34" fill="hold">
                                <p:stCondLst>
                                  <p:cond delay="3000"/>
                                </p:stCondLst>
                                <p:childTnLst>
                                  <p:par>
                                    <p:cTn id="35" presetID="26" presetClass="emph" presetSubtype="0" fill="hold" nodeType="afterEffect">
                                      <p:stCondLst>
                                        <p:cond delay="0"/>
                                      </p:stCondLst>
                                      <p:childTnLst>
                                        <p:animEffect transition="out" filter="fade">
                                          <p:cBhvr>
                                            <p:cTn id="36" dur="500" tmFilter="0, 0; .2, .5; .8, .5; 1, 0"/>
                                            <p:tgtEl>
                                              <p:spTgt spid="53"/>
                                            </p:tgtEl>
                                          </p:cBhvr>
                                        </p:animEffect>
                                        <p:animScale>
                                          <p:cBhvr>
                                            <p:cTn id="37" dur="250" autoRev="1" fill="hold"/>
                                            <p:tgtEl>
                                              <p:spTgt spid="53"/>
                                            </p:tgtEl>
                                          </p:cBhvr>
                                          <p:by x="105000" y="105000"/>
                                        </p:animScale>
                                      </p:childTnLst>
                                    </p:cTn>
                                  </p:par>
                                </p:childTnLst>
                              </p:cTn>
                            </p:par>
                            <p:par>
                              <p:cTn id="38" fill="hold">
                                <p:stCondLst>
                                  <p:cond delay="3500"/>
                                </p:stCondLst>
                                <p:childTnLst>
                                  <p:par>
                                    <p:cTn id="39" presetID="16" presetClass="entr" presetSubtype="37" fill="hold" grpId="0" nodeType="afterEffect">
                                      <p:stCondLst>
                                        <p:cond delay="200"/>
                                      </p:stCondLst>
                                      <p:childTnLst>
                                        <p:set>
                                          <p:cBhvr>
                                            <p:cTn id="40" dur="1" fill="hold">
                                              <p:stCondLst>
                                                <p:cond delay="0"/>
                                              </p:stCondLst>
                                            </p:cTn>
                                            <p:tgtEl>
                                              <p:spTgt spid="36"/>
                                            </p:tgtEl>
                                            <p:attrNameLst>
                                              <p:attrName>style.visibility</p:attrName>
                                            </p:attrNameLst>
                                          </p:cBhvr>
                                          <p:to>
                                            <p:strVal val="visible"/>
                                          </p:to>
                                        </p:set>
                                        <p:animEffect transition="in" filter="barn(outVertical)">
                                          <p:cBhvr>
                                            <p:cTn id="41" dur="500"/>
                                            <p:tgtEl>
                                              <p:spTgt spid="36"/>
                                            </p:tgtEl>
                                          </p:cBhvr>
                                        </p:animEffect>
                                      </p:childTnLst>
                                    </p:cTn>
                                  </p:par>
                                </p:childTnLst>
                              </p:cTn>
                            </p:par>
                            <p:par>
                              <p:cTn id="42" fill="hold">
                                <p:stCondLst>
                                  <p:cond delay="4200"/>
                                </p:stCondLst>
                                <p:childTnLst>
                                  <p:par>
                                    <p:cTn id="43" presetID="1" presetClass="entr" presetSubtype="0" fill="hold" nodeType="after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par>
                              <p:cTn id="45" fill="hold">
                                <p:stCondLst>
                                  <p:cond delay="4200"/>
                                </p:stCondLst>
                                <p:childTnLst>
                                  <p:par>
                                    <p:cTn id="46" presetID="26" presetClass="emph" presetSubtype="0" fill="hold" nodeType="afterEffect">
                                      <p:stCondLst>
                                        <p:cond delay="0"/>
                                      </p:stCondLst>
                                      <p:childTnLst>
                                        <p:animEffect transition="out" filter="fade">
                                          <p:cBhvr>
                                            <p:cTn id="47" dur="500" tmFilter="0, 0; .2, .5; .8, .5; 1, 0"/>
                                            <p:tgtEl>
                                              <p:spTgt spid="57"/>
                                            </p:tgtEl>
                                          </p:cBhvr>
                                        </p:animEffect>
                                        <p:animScale>
                                          <p:cBhvr>
                                            <p:cTn id="48" dur="250" autoRev="1" fill="hold"/>
                                            <p:tgtEl>
                                              <p:spTgt spid="57"/>
                                            </p:tgtEl>
                                          </p:cBhvr>
                                          <p:by x="105000" y="105000"/>
                                        </p:animScale>
                                      </p:childTnLst>
                                    </p:cTn>
                                  </p:par>
                                </p:childTnLst>
                              </p:cTn>
                            </p:par>
                            <p:par>
                              <p:cTn id="49" fill="hold">
                                <p:stCondLst>
                                  <p:cond delay="4700"/>
                                </p:stCondLst>
                                <p:childTnLst>
                                  <p:par>
                                    <p:cTn id="50" presetID="16" presetClass="entr" presetSubtype="37" fill="hold" grpId="0" nodeType="afterEffect">
                                      <p:stCondLst>
                                        <p:cond delay="200"/>
                                      </p:stCondLst>
                                      <p:childTnLst>
                                        <p:set>
                                          <p:cBhvr>
                                            <p:cTn id="51" dur="1" fill="hold">
                                              <p:stCondLst>
                                                <p:cond delay="0"/>
                                              </p:stCondLst>
                                            </p:cTn>
                                            <p:tgtEl>
                                              <p:spTgt spid="35"/>
                                            </p:tgtEl>
                                            <p:attrNameLst>
                                              <p:attrName>style.visibility</p:attrName>
                                            </p:attrNameLst>
                                          </p:cBhvr>
                                          <p:to>
                                            <p:strVal val="visible"/>
                                          </p:to>
                                        </p:set>
                                        <p:animEffect transition="in" filter="barn(outVertical)">
                                          <p:cBhvr>
                                            <p:cTn id="52" dur="500"/>
                                            <p:tgtEl>
                                              <p:spTgt spid="35"/>
                                            </p:tgtEl>
                                          </p:cBhvr>
                                        </p:animEffect>
                                      </p:childTnLst>
                                    </p:cTn>
                                  </p:par>
                                </p:childTnLst>
                              </p:cTn>
                            </p:par>
                            <p:par>
                              <p:cTn id="53" fill="hold">
                                <p:stCondLst>
                                  <p:cond delay="5400"/>
                                </p:stCondLst>
                                <p:childTnLst>
                                  <p:par>
                                    <p:cTn id="54" presetID="1" presetClass="entr" presetSubtype="0" fill="hold" nodeType="afterEffect">
                                      <p:stCondLst>
                                        <p:cond delay="0"/>
                                      </p:stCondLst>
                                      <p:childTnLst>
                                        <p:set>
                                          <p:cBhvr>
                                            <p:cTn id="55" dur="1" fill="hold">
                                              <p:stCondLst>
                                                <p:cond delay="0"/>
                                              </p:stCondLst>
                                            </p:cTn>
                                            <p:tgtEl>
                                              <p:spTgt spid="49"/>
                                            </p:tgtEl>
                                            <p:attrNameLst>
                                              <p:attrName>style.visibility</p:attrName>
                                            </p:attrNameLst>
                                          </p:cBhvr>
                                          <p:to>
                                            <p:strVal val="visible"/>
                                          </p:to>
                                        </p:set>
                                      </p:childTnLst>
                                    </p:cTn>
                                  </p:par>
                                </p:childTnLst>
                              </p:cTn>
                            </p:par>
                            <p:par>
                              <p:cTn id="56" fill="hold">
                                <p:stCondLst>
                                  <p:cond delay="5400"/>
                                </p:stCondLst>
                                <p:childTnLst>
                                  <p:par>
                                    <p:cTn id="57" presetID="26" presetClass="emph" presetSubtype="0" fill="hold" nodeType="afterEffect">
                                      <p:stCondLst>
                                        <p:cond delay="0"/>
                                      </p:stCondLst>
                                      <p:childTnLst>
                                        <p:animEffect transition="out" filter="fade">
                                          <p:cBhvr>
                                            <p:cTn id="58" dur="500" tmFilter="0, 0; .2, .5; .8, .5; 1, 0"/>
                                            <p:tgtEl>
                                              <p:spTgt spid="49"/>
                                            </p:tgtEl>
                                          </p:cBhvr>
                                        </p:animEffect>
                                        <p:animScale>
                                          <p:cBhvr>
                                            <p:cTn id="59" dur="250" autoRev="1" fill="hold"/>
                                            <p:tgtEl>
                                              <p:spTgt spid="49"/>
                                            </p:tgtEl>
                                          </p:cBhvr>
                                          <p:by x="105000" y="105000"/>
                                        </p:animScale>
                                      </p:childTnLst>
                                    </p:cTn>
                                  </p:par>
                                </p:childTnLst>
                              </p:cTn>
                            </p:par>
                            <p:par>
                              <p:cTn id="60" fill="hold">
                                <p:stCondLst>
                                  <p:cond delay="5900"/>
                                </p:stCondLst>
                                <p:childTnLst>
                                  <p:par>
                                    <p:cTn id="61" presetID="16" presetClass="entr" presetSubtype="37" fill="hold" grpId="0" nodeType="afterEffect">
                                      <p:stCondLst>
                                        <p:cond delay="200"/>
                                      </p:stCondLst>
                                      <p:childTnLst>
                                        <p:set>
                                          <p:cBhvr>
                                            <p:cTn id="62" dur="1" fill="hold">
                                              <p:stCondLst>
                                                <p:cond delay="0"/>
                                              </p:stCondLst>
                                            </p:cTn>
                                            <p:tgtEl>
                                              <p:spTgt spid="34"/>
                                            </p:tgtEl>
                                            <p:attrNameLst>
                                              <p:attrName>style.visibility</p:attrName>
                                            </p:attrNameLst>
                                          </p:cBhvr>
                                          <p:to>
                                            <p:strVal val="visible"/>
                                          </p:to>
                                        </p:set>
                                        <p:animEffect transition="in" filter="barn(outVertical)">
                                          <p:cBhvr>
                                            <p:cTn id="63" dur="500"/>
                                            <p:tgtEl>
                                              <p:spTgt spid="34"/>
                                            </p:tgtEl>
                                          </p:cBhvr>
                                        </p:animEffect>
                                      </p:childTnLst>
                                    </p:cTn>
                                  </p:par>
                                </p:childTnLst>
                              </p:cTn>
                            </p:par>
                            <p:par>
                              <p:cTn id="64" fill="hold">
                                <p:stCondLst>
                                  <p:cond delay="6600"/>
                                </p:stCondLst>
                                <p:childTnLst>
                                  <p:par>
                                    <p:cTn id="65" presetID="2" presetClass="entr" presetSubtype="4" accel="70000"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accel="70000" fill="hold" nodeType="withEffect">
                                      <p:stCondLst>
                                        <p:cond delay="20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accel="70000" fill="hold" nodeType="withEffect">
                                      <p:stCondLst>
                                        <p:cond delay="40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childTnLst>
                              </p:cTn>
                            </p:par>
                            <p:par>
                              <p:cTn id="77" fill="hold">
                                <p:stCondLst>
                                  <p:cond delay="7500"/>
                                </p:stCondLst>
                                <p:childTnLst>
                                  <p:par>
                                    <p:cTn id="78" presetID="53" presetClass="entr" presetSubtype="16"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200" fill="hold"/>
                                            <p:tgtEl>
                                              <p:spTgt spid="48"/>
                                            </p:tgtEl>
                                            <p:attrNameLst>
                                              <p:attrName>ppt_w</p:attrName>
                                            </p:attrNameLst>
                                          </p:cBhvr>
                                          <p:tavLst>
                                            <p:tav tm="0">
                                              <p:val>
                                                <p:fltVal val="0"/>
                                              </p:val>
                                            </p:tav>
                                            <p:tav tm="100000">
                                              <p:val>
                                                <p:strVal val="#ppt_w"/>
                                              </p:val>
                                            </p:tav>
                                          </p:tavLst>
                                        </p:anim>
                                        <p:anim calcmode="lin" valueType="num">
                                          <p:cBhvr>
                                            <p:cTn id="81" dur="200" fill="hold"/>
                                            <p:tgtEl>
                                              <p:spTgt spid="48"/>
                                            </p:tgtEl>
                                            <p:attrNameLst>
                                              <p:attrName>ppt_h</p:attrName>
                                            </p:attrNameLst>
                                          </p:cBhvr>
                                          <p:tavLst>
                                            <p:tav tm="0">
                                              <p:val>
                                                <p:fltVal val="0"/>
                                              </p:val>
                                            </p:tav>
                                            <p:tav tm="100000">
                                              <p:val>
                                                <p:strVal val="#ppt_h"/>
                                              </p:val>
                                            </p:tav>
                                          </p:tavLst>
                                        </p:anim>
                                        <p:animEffect transition="in" filter="fade">
                                          <p:cBhvr>
                                            <p:cTn id="82" dur="200"/>
                                            <p:tgtEl>
                                              <p:spTgt spid="48"/>
                                            </p:tgtEl>
                                          </p:cBhvr>
                                        </p:animEffect>
                                      </p:childTnLst>
                                    </p:cTn>
                                  </p:par>
                                </p:childTnLst>
                              </p:cTn>
                            </p:par>
                            <p:par>
                              <p:cTn id="83" fill="hold">
                                <p:stCondLst>
                                  <p:cond delay="7700"/>
                                </p:stCondLst>
                                <p:childTnLst>
                                  <p:par>
                                    <p:cTn id="84" presetID="26" presetClass="emph" presetSubtype="0" fill="hold" grpId="1" nodeType="afterEffect">
                                      <p:stCondLst>
                                        <p:cond delay="0"/>
                                      </p:stCondLst>
                                      <p:childTnLst>
                                        <p:animEffect transition="out" filter="fade">
                                          <p:cBhvr>
                                            <p:cTn id="85" dur="500" tmFilter="0, 0; .2, .5; .8, .5; 1, 0"/>
                                            <p:tgtEl>
                                              <p:spTgt spid="48"/>
                                            </p:tgtEl>
                                          </p:cBhvr>
                                        </p:animEffect>
                                        <p:animScale>
                                          <p:cBhvr>
                                            <p:cTn id="86" dur="250" autoRev="1" fill="hold"/>
                                            <p:tgtEl>
                                              <p:spTgt spid="48"/>
                                            </p:tgtEl>
                                          </p:cBhvr>
                                          <p:by x="105000" y="105000"/>
                                        </p:animScale>
                                      </p:childTnLst>
                                    </p:cTn>
                                  </p:par>
                                </p:childTnLst>
                              </p:cTn>
                            </p:par>
                            <p:par>
                              <p:cTn id="87" fill="hold">
                                <p:stCondLst>
                                  <p:cond delay="8200"/>
                                </p:stCondLst>
                                <p:childTnLst>
                                  <p:par>
                                    <p:cTn id="88" presetID="16" presetClass="entr" presetSubtype="37"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barn(outVertical)">
                                          <p:cBhvr>
                                            <p:cTn id="90" dur="500"/>
                                            <p:tgtEl>
                                              <p:spTgt spid="45"/>
                                            </p:tgtEl>
                                          </p:cBhvr>
                                        </p:animEffect>
                                      </p:childTnLst>
                                    </p:cTn>
                                  </p:par>
                                </p:childTnLst>
                              </p:cTn>
                            </p:par>
                            <p:par>
                              <p:cTn id="91" fill="hold">
                                <p:stCondLst>
                                  <p:cond delay="8700"/>
                                </p:stCondLst>
                                <p:childTnLst>
                                  <p:par>
                                    <p:cTn id="92" presetID="53" presetClass="entr" presetSubtype="16"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 calcmode="lin" valueType="num">
                                          <p:cBhvr>
                                            <p:cTn id="94" dur="200" fill="hold"/>
                                            <p:tgtEl>
                                              <p:spTgt spid="44"/>
                                            </p:tgtEl>
                                            <p:attrNameLst>
                                              <p:attrName>ppt_w</p:attrName>
                                            </p:attrNameLst>
                                          </p:cBhvr>
                                          <p:tavLst>
                                            <p:tav tm="0">
                                              <p:val>
                                                <p:fltVal val="0"/>
                                              </p:val>
                                            </p:tav>
                                            <p:tav tm="100000">
                                              <p:val>
                                                <p:strVal val="#ppt_w"/>
                                              </p:val>
                                            </p:tav>
                                          </p:tavLst>
                                        </p:anim>
                                        <p:anim calcmode="lin" valueType="num">
                                          <p:cBhvr>
                                            <p:cTn id="95" dur="200" fill="hold"/>
                                            <p:tgtEl>
                                              <p:spTgt spid="44"/>
                                            </p:tgtEl>
                                            <p:attrNameLst>
                                              <p:attrName>ppt_h</p:attrName>
                                            </p:attrNameLst>
                                          </p:cBhvr>
                                          <p:tavLst>
                                            <p:tav tm="0">
                                              <p:val>
                                                <p:fltVal val="0"/>
                                              </p:val>
                                            </p:tav>
                                            <p:tav tm="100000">
                                              <p:val>
                                                <p:strVal val="#ppt_h"/>
                                              </p:val>
                                            </p:tav>
                                          </p:tavLst>
                                        </p:anim>
                                        <p:animEffect transition="in" filter="fade">
                                          <p:cBhvr>
                                            <p:cTn id="96" dur="200"/>
                                            <p:tgtEl>
                                              <p:spTgt spid="44"/>
                                            </p:tgtEl>
                                          </p:cBhvr>
                                        </p:animEffect>
                                      </p:childTnLst>
                                    </p:cTn>
                                  </p:par>
                                </p:childTnLst>
                              </p:cTn>
                            </p:par>
                            <p:par>
                              <p:cTn id="97" fill="hold">
                                <p:stCondLst>
                                  <p:cond delay="8900"/>
                                </p:stCondLst>
                                <p:childTnLst>
                                  <p:par>
                                    <p:cTn id="98" presetID="26" presetClass="emph" presetSubtype="0" fill="hold" grpId="1" nodeType="afterEffect">
                                      <p:stCondLst>
                                        <p:cond delay="0"/>
                                      </p:stCondLst>
                                      <p:childTnLst>
                                        <p:animEffect transition="out" filter="fade">
                                          <p:cBhvr>
                                            <p:cTn id="99" dur="500" tmFilter="0, 0; .2, .5; .8, .5; 1, 0"/>
                                            <p:tgtEl>
                                              <p:spTgt spid="44"/>
                                            </p:tgtEl>
                                          </p:cBhvr>
                                        </p:animEffect>
                                        <p:animScale>
                                          <p:cBhvr>
                                            <p:cTn id="100" dur="250" autoRev="1" fill="hold"/>
                                            <p:tgtEl>
                                              <p:spTgt spid="44"/>
                                            </p:tgtEl>
                                          </p:cBhvr>
                                          <p:by x="105000" y="105000"/>
                                        </p:animScale>
                                      </p:childTnLst>
                                    </p:cTn>
                                  </p:par>
                                </p:childTnLst>
                              </p:cTn>
                            </p:par>
                            <p:par>
                              <p:cTn id="101" fill="hold">
                                <p:stCondLst>
                                  <p:cond delay="9400"/>
                                </p:stCondLst>
                                <p:childTnLst>
                                  <p:par>
                                    <p:cTn id="102" presetID="16" presetClass="entr" presetSubtype="37" fill="hold" nodeType="after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arn(outVertical)">
                                          <p:cBhvr>
                                            <p:cTn id="104" dur="500"/>
                                            <p:tgtEl>
                                              <p:spTgt spid="41"/>
                                            </p:tgtEl>
                                          </p:cBhvr>
                                        </p:animEffect>
                                      </p:childTnLst>
                                    </p:cTn>
                                  </p:par>
                                </p:childTnLst>
                              </p:cTn>
                            </p:par>
                            <p:par>
                              <p:cTn id="105" fill="hold">
                                <p:stCondLst>
                                  <p:cond delay="9900"/>
                                </p:stCondLst>
                                <p:childTnLst>
                                  <p:par>
                                    <p:cTn id="106" presetID="53" presetClass="entr" presetSubtype="16"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200" fill="hold"/>
                                            <p:tgtEl>
                                              <p:spTgt spid="40"/>
                                            </p:tgtEl>
                                            <p:attrNameLst>
                                              <p:attrName>ppt_w</p:attrName>
                                            </p:attrNameLst>
                                          </p:cBhvr>
                                          <p:tavLst>
                                            <p:tav tm="0">
                                              <p:val>
                                                <p:fltVal val="0"/>
                                              </p:val>
                                            </p:tav>
                                            <p:tav tm="100000">
                                              <p:val>
                                                <p:strVal val="#ppt_w"/>
                                              </p:val>
                                            </p:tav>
                                          </p:tavLst>
                                        </p:anim>
                                        <p:anim calcmode="lin" valueType="num">
                                          <p:cBhvr>
                                            <p:cTn id="109" dur="200" fill="hold"/>
                                            <p:tgtEl>
                                              <p:spTgt spid="40"/>
                                            </p:tgtEl>
                                            <p:attrNameLst>
                                              <p:attrName>ppt_h</p:attrName>
                                            </p:attrNameLst>
                                          </p:cBhvr>
                                          <p:tavLst>
                                            <p:tav tm="0">
                                              <p:val>
                                                <p:fltVal val="0"/>
                                              </p:val>
                                            </p:tav>
                                            <p:tav tm="100000">
                                              <p:val>
                                                <p:strVal val="#ppt_h"/>
                                              </p:val>
                                            </p:tav>
                                          </p:tavLst>
                                        </p:anim>
                                        <p:animEffect transition="in" filter="fade">
                                          <p:cBhvr>
                                            <p:cTn id="110" dur="200"/>
                                            <p:tgtEl>
                                              <p:spTgt spid="40"/>
                                            </p:tgtEl>
                                          </p:cBhvr>
                                        </p:animEffect>
                                      </p:childTnLst>
                                    </p:cTn>
                                  </p:par>
                                </p:childTnLst>
                              </p:cTn>
                            </p:par>
                            <p:par>
                              <p:cTn id="111" fill="hold">
                                <p:stCondLst>
                                  <p:cond delay="10100"/>
                                </p:stCondLst>
                                <p:childTnLst>
                                  <p:par>
                                    <p:cTn id="112" presetID="26" presetClass="emph" presetSubtype="0" fill="hold" grpId="1" nodeType="afterEffect">
                                      <p:stCondLst>
                                        <p:cond delay="0"/>
                                      </p:stCondLst>
                                      <p:childTnLst>
                                        <p:animEffect transition="out" filter="fade">
                                          <p:cBhvr>
                                            <p:cTn id="113" dur="500" tmFilter="0, 0; .2, .5; .8, .5; 1, 0"/>
                                            <p:tgtEl>
                                              <p:spTgt spid="40"/>
                                            </p:tgtEl>
                                          </p:cBhvr>
                                        </p:animEffect>
                                        <p:animScale>
                                          <p:cBhvr>
                                            <p:cTn id="114" dur="250" autoRev="1" fill="hold"/>
                                            <p:tgtEl>
                                              <p:spTgt spid="40"/>
                                            </p:tgtEl>
                                          </p:cBhvr>
                                          <p:by x="105000" y="105000"/>
                                        </p:animScale>
                                      </p:childTnLst>
                                    </p:cTn>
                                  </p:par>
                                </p:childTnLst>
                              </p:cTn>
                            </p:par>
                            <p:par>
                              <p:cTn id="115" fill="hold">
                                <p:stCondLst>
                                  <p:cond delay="10600"/>
                                </p:stCondLst>
                                <p:childTnLst>
                                  <p:par>
                                    <p:cTn id="116" presetID="16" presetClass="entr" presetSubtype="37" fill="hold" nodeType="after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barn(outVertical)">
                                          <p:cBhvr>
                                            <p:cTn id="1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4" grpId="0"/>
          <p:bldP spid="35" grpId="0"/>
          <p:bldP spid="36" grpId="0"/>
          <p:bldP spid="40" grpId="0"/>
          <p:bldP spid="40" grpId="1"/>
          <p:bldP spid="44" grpId="0"/>
          <p:bldP spid="44" grpId="1"/>
          <p:bldP spid="48" grpId="0"/>
          <p:bldP spid="48"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国内外</a:t>
            </a:r>
            <a:r>
              <a:rPr lang="zh-CN" altLang="en-US" sz="1600" dirty="0" smtClean="0">
                <a:solidFill>
                  <a:schemeClr val="bg1"/>
                </a:solidFill>
                <a:latin typeface="微软雅黑" panose="020B0503020204020204" pitchFamily="34" charset="-122"/>
                <a:ea typeface="微软雅黑" panose="020B0503020204020204" pitchFamily="34" charset="-122"/>
              </a:rPr>
              <a:t>研究现状</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008929" y="1061969"/>
            <a:ext cx="5678162" cy="307777"/>
          </a:xfrm>
          <a:prstGeom prst="rect">
            <a:avLst/>
          </a:prstGeom>
          <a:noFill/>
        </p:spPr>
        <p:txBody>
          <a:bodyPr wrap="square" rtlCol="0">
            <a:spAutoFit/>
          </a:bodyPr>
          <a:lstStyle/>
          <a:p>
            <a:r>
              <a:rPr lang="zh-CN" altLang="en-US" sz="1400" dirty="0">
                <a:latin typeface="Microsoft JhengHei UI" panose="020B0604030504040204" pitchFamily="34" charset="-120"/>
                <a:ea typeface="Microsoft JhengHei UI" panose="020B0604030504040204" pitchFamily="34" charset="-120"/>
              </a:rPr>
              <a:t>目前国内外，有许多学者和公司对舆情分析做了许多工作和研究。</a:t>
            </a:r>
            <a:endParaRPr lang="zh-CN" altLang="en-US" sz="1400" dirty="0">
              <a:latin typeface="Microsoft JhengHei UI" panose="020B0604030504040204" pitchFamily="34" charset="-120"/>
              <a:ea typeface="Microsoft JhengHei UI" panose="020B0604030504040204" pitchFamily="34" charset="-120"/>
            </a:endParaRPr>
          </a:p>
        </p:txBody>
      </p:sp>
      <p:sp>
        <p:nvSpPr>
          <p:cNvPr id="74" name="文本框 73"/>
          <p:cNvSpPr txBox="1"/>
          <p:nvPr/>
        </p:nvSpPr>
        <p:spPr>
          <a:xfrm>
            <a:off x="1499454" y="2196712"/>
            <a:ext cx="5329363" cy="523220"/>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(2)</a:t>
            </a:r>
            <a:r>
              <a:rPr lang="zh-CN" altLang="en-US" sz="1400" dirty="0" smtClean="0">
                <a:latin typeface="Microsoft JhengHei UI" panose="020B0604030504040204" pitchFamily="34" charset="-120"/>
                <a:ea typeface="Microsoft JhengHei UI" panose="020B0604030504040204" pitchFamily="34" charset="-120"/>
              </a:rPr>
              <a:t>张</a:t>
            </a:r>
            <a:r>
              <a:rPr lang="zh-CN" altLang="en-US" sz="1400" dirty="0">
                <a:latin typeface="Microsoft JhengHei UI" panose="020B0604030504040204" pitchFamily="34" charset="-120"/>
                <a:ea typeface="Microsoft JhengHei UI" panose="020B0604030504040204" pitchFamily="34" charset="-120"/>
              </a:rPr>
              <a:t>一文等构建了非常规突发事件的舆情热度评价指标体系，并用</a:t>
            </a:r>
            <a:r>
              <a:rPr lang="en-US" altLang="zh-CN" sz="1400" dirty="0">
                <a:latin typeface="Microsoft JhengHei UI" panose="020B0604030504040204" pitchFamily="34" charset="-120"/>
                <a:ea typeface="Microsoft JhengHei UI" panose="020B0604030504040204" pitchFamily="34" charset="-120"/>
              </a:rPr>
              <a:t>BP</a:t>
            </a:r>
            <a:r>
              <a:rPr lang="zh-CN" altLang="en-US" sz="1400" dirty="0">
                <a:latin typeface="Microsoft JhengHei UI" panose="020B0604030504040204" pitchFamily="34" charset="-120"/>
                <a:ea typeface="Microsoft JhengHei UI" panose="020B0604030504040204" pitchFamily="34" charset="-120"/>
              </a:rPr>
              <a:t>神经网络确认各指标的权重。</a:t>
            </a:r>
            <a:endParaRPr lang="zh-CN" altLang="en-US" sz="1400" dirty="0">
              <a:latin typeface="Microsoft JhengHei UI" panose="020B0604030504040204" pitchFamily="34" charset="-120"/>
              <a:ea typeface="Microsoft JhengHei UI" panose="020B0604030504040204" pitchFamily="34" charset="-120"/>
            </a:endParaRPr>
          </a:p>
        </p:txBody>
      </p:sp>
      <p:sp>
        <p:nvSpPr>
          <p:cNvPr id="91" name="文本框 90"/>
          <p:cNvSpPr txBox="1"/>
          <p:nvPr/>
        </p:nvSpPr>
        <p:spPr>
          <a:xfrm>
            <a:off x="1486755" y="1444675"/>
            <a:ext cx="5342062" cy="523220"/>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(1)</a:t>
            </a:r>
            <a:r>
              <a:rPr lang="zh-CN" altLang="en-US" sz="1400" dirty="0" smtClean="0">
                <a:latin typeface="Microsoft JhengHei UI" panose="020B0604030504040204" pitchFamily="34" charset="-120"/>
                <a:ea typeface="Microsoft JhengHei UI" panose="020B0604030504040204" pitchFamily="34" charset="-120"/>
              </a:rPr>
              <a:t>唐</a:t>
            </a:r>
            <a:r>
              <a:rPr lang="zh-CN" altLang="en-US" sz="1400" dirty="0">
                <a:latin typeface="Microsoft JhengHei UI" panose="020B0604030504040204" pitchFamily="34" charset="-120"/>
                <a:ea typeface="Microsoft JhengHei UI" panose="020B0604030504040204" pitchFamily="34" charset="-120"/>
              </a:rPr>
              <a:t>晓波等设计了基于网络可视化的舆情分析模型，为基于社交平台的网络舆情分析提供了有效的可视化途径。</a:t>
            </a:r>
            <a:endParaRPr lang="zh-CN" altLang="en-US" sz="1400" dirty="0">
              <a:latin typeface="Microsoft JhengHei UI" panose="020B0604030504040204" pitchFamily="34" charset="-120"/>
              <a:ea typeface="Microsoft JhengHei UI" panose="020B0604030504040204" pitchFamily="34" charset="-120"/>
            </a:endParaRPr>
          </a:p>
        </p:txBody>
      </p:sp>
      <p:sp>
        <p:nvSpPr>
          <p:cNvPr id="16" name="文本框 15"/>
          <p:cNvSpPr txBox="1"/>
          <p:nvPr/>
        </p:nvSpPr>
        <p:spPr>
          <a:xfrm>
            <a:off x="1499454" y="2948749"/>
            <a:ext cx="5523916" cy="523220"/>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(3)</a:t>
            </a:r>
            <a:r>
              <a:rPr lang="zh-CN" altLang="en-US" sz="1400" dirty="0" smtClean="0">
                <a:latin typeface="Microsoft JhengHei UI" panose="020B0604030504040204" pitchFamily="34" charset="-120"/>
                <a:ea typeface="Microsoft JhengHei UI" panose="020B0604030504040204" pitchFamily="34" charset="-120"/>
              </a:rPr>
              <a:t>曹</a:t>
            </a:r>
            <a:r>
              <a:rPr lang="zh-CN" altLang="en-US" sz="1400" dirty="0">
                <a:latin typeface="Microsoft JhengHei UI" panose="020B0604030504040204" pitchFamily="34" charset="-120"/>
                <a:ea typeface="Microsoft JhengHei UI" panose="020B0604030504040204" pitchFamily="34" charset="-120"/>
              </a:rPr>
              <a:t>学艳等把突发事件应对等级引入了舆情热度量表，建立了政府制定的应对等级和网络舆情热度的联系，完善了舆情热度评价体系。</a:t>
            </a:r>
            <a:endParaRPr lang="zh-CN" altLang="en-US" sz="1400" dirty="0">
              <a:latin typeface="Microsoft JhengHei UI" panose="020B0604030504040204" pitchFamily="34" charset="-120"/>
              <a:ea typeface="Microsoft JhengHei UI" panose="020B0604030504040204" pitchFamily="34" charset="-120"/>
            </a:endParaRPr>
          </a:p>
        </p:txBody>
      </p:sp>
      <p:sp>
        <p:nvSpPr>
          <p:cNvPr id="17" name="文本框 16"/>
          <p:cNvSpPr txBox="1"/>
          <p:nvPr/>
        </p:nvSpPr>
        <p:spPr>
          <a:xfrm>
            <a:off x="1486755" y="3700786"/>
            <a:ext cx="5536615" cy="523220"/>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a:t>
            </a:r>
            <a:r>
              <a:rPr lang="en-US" altLang="zh-CN" sz="1400" dirty="0">
                <a:latin typeface="Microsoft JhengHei UI" panose="020B0604030504040204" pitchFamily="34" charset="-120"/>
                <a:ea typeface="Microsoft JhengHei UI" panose="020B0604030504040204" pitchFamily="34" charset="-120"/>
              </a:rPr>
              <a:t>4) Yu M</a:t>
            </a:r>
            <a:r>
              <a:rPr lang="zh-CN" altLang="en-US" sz="1400" dirty="0">
                <a:latin typeface="Microsoft JhengHei UI" panose="020B0604030504040204" pitchFamily="34" charset="-120"/>
                <a:ea typeface="Microsoft JhengHei UI" panose="020B0604030504040204" pitchFamily="34" charset="-120"/>
              </a:rPr>
              <a:t>等基于舆情信息扩散过程中的用户交互过程，提出了一种可以描述信息的扩散，更精确地表达舆情传播的影响的有向树模型。</a:t>
            </a:r>
            <a:endParaRPr lang="zh-CN"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858996782"/>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8179" y="1506748"/>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 name="圆角矩形 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 name="圆角矩形 6"/>
          <p:cNvSpPr/>
          <p:nvPr/>
        </p:nvSpPr>
        <p:spPr>
          <a:xfrm>
            <a:off x="3400871" y="1980707"/>
            <a:ext cx="3894951" cy="751080"/>
          </a:xfrm>
          <a:prstGeom prst="roundRect">
            <a:avLst>
              <a:gd name="adj" fmla="val 9976"/>
            </a:avLst>
          </a:prstGeom>
          <a:solidFill>
            <a:srgbClr val="E8797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 name="组合 7"/>
          <p:cNvGrpSpPr/>
          <p:nvPr/>
        </p:nvGrpSpPr>
        <p:grpSpPr>
          <a:xfrm>
            <a:off x="3471160"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 name="组合 10"/>
          <p:cNvGrpSpPr/>
          <p:nvPr/>
        </p:nvGrpSpPr>
        <p:grpSpPr>
          <a:xfrm>
            <a:off x="3171655"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4" name="组合 13"/>
          <p:cNvGrpSpPr/>
          <p:nvPr/>
        </p:nvGrpSpPr>
        <p:grpSpPr>
          <a:xfrm>
            <a:off x="3238214" y="2328226"/>
            <a:ext cx="288238" cy="46073"/>
            <a:chOff x="4317617" y="3104300"/>
            <a:chExt cx="384317" cy="61430"/>
          </a:xfrm>
        </p:grpSpPr>
        <p:sp>
          <p:nvSpPr>
            <p:cNvPr id="15" name="圆角矩形 14"/>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圆角矩形 15"/>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 name="组合 16"/>
          <p:cNvGrpSpPr/>
          <p:nvPr/>
        </p:nvGrpSpPr>
        <p:grpSpPr>
          <a:xfrm>
            <a:off x="3773200" y="2163081"/>
            <a:ext cx="491776" cy="429667"/>
            <a:chOff x="5030931" y="2884106"/>
            <a:chExt cx="655701" cy="572889"/>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文本框 18"/>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E8797A"/>
                  </a:solidFill>
                  <a:latin typeface="Impact" panose="020B0806030902050204" pitchFamily="34" charset="0"/>
                </a:rPr>
                <a:t>02</a:t>
              </a:r>
              <a:endParaRPr lang="zh-CN" altLang="en-US" sz="2100" dirty="0">
                <a:solidFill>
                  <a:srgbClr val="E8797A"/>
                </a:solidFill>
                <a:latin typeface="Impact" panose="020B0806030902050204" pitchFamily="34" charset="0"/>
              </a:endParaRPr>
            </a:p>
          </p:txBody>
        </p:sp>
      </p:grpSp>
      <p:grpSp>
        <p:nvGrpSpPr>
          <p:cNvPr id="20" name="组合 19"/>
          <p:cNvGrpSpPr/>
          <p:nvPr/>
        </p:nvGrpSpPr>
        <p:grpSpPr>
          <a:xfrm>
            <a:off x="2306276" y="2154215"/>
            <a:ext cx="539637" cy="423360"/>
            <a:chOff x="4172643" y="3997027"/>
            <a:chExt cx="736426" cy="577745"/>
          </a:xfrm>
          <a:solidFill>
            <a:schemeClr val="bg1"/>
          </a:solidFill>
        </p:grpSpPr>
        <p:sp>
          <p:nvSpPr>
            <p:cNvPr id="21" name="Freeform 14"/>
            <p:cNvSpPr>
              <a:spLocks/>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17"/>
            <p:cNvSpPr>
              <a:spLocks/>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研究内容</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26" name="矩形 25"/>
          <p:cNvSpPr/>
          <p:nvPr/>
        </p:nvSpPr>
        <p:spPr>
          <a:xfrm>
            <a:off x="3856233" y="2881585"/>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a:solidFill>
                  <a:schemeClr val="bg1">
                    <a:lumMod val="50000"/>
                  </a:schemeClr>
                </a:solidFill>
                <a:latin typeface="造字工房悦黑体验版细体" pitchFamily="50" charset="-122"/>
                <a:ea typeface="造字工房悦黑体验版细体" pitchFamily="50" charset="-122"/>
              </a:rPr>
              <a:t>研究内容</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27" name="矩形 26"/>
          <p:cNvSpPr/>
          <p:nvPr/>
        </p:nvSpPr>
        <p:spPr>
          <a:xfrm>
            <a:off x="5485008" y="2865530"/>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a:solidFill>
                  <a:schemeClr val="bg1">
                    <a:lumMod val="50000"/>
                  </a:schemeClr>
                </a:solidFill>
                <a:latin typeface="造字工房悦黑体验版细体" pitchFamily="50" charset="-122"/>
                <a:ea typeface="造字工房悦黑体验版细体" pitchFamily="50" charset="-122"/>
              </a:rPr>
              <a:t>研究思路</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28" name="矩形 27"/>
          <p:cNvSpPr/>
          <p:nvPr/>
        </p:nvSpPr>
        <p:spPr>
          <a:xfrm>
            <a:off x="3856233" y="3195161"/>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smtClean="0">
                <a:solidFill>
                  <a:schemeClr val="bg1">
                    <a:lumMod val="50000"/>
                  </a:schemeClr>
                </a:solidFill>
                <a:latin typeface="造字工房悦黑体验版细体" pitchFamily="50" charset="-122"/>
                <a:ea typeface="造字工房悦黑体验版细体" pitchFamily="50" charset="-122"/>
              </a:rPr>
              <a:t>关键问题</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
        <p:nvSpPr>
          <p:cNvPr id="29" name="矩形 28"/>
          <p:cNvSpPr/>
          <p:nvPr/>
        </p:nvSpPr>
        <p:spPr>
          <a:xfrm>
            <a:off x="5492691" y="3247482"/>
            <a:ext cx="920765" cy="248209"/>
          </a:xfrm>
          <a:prstGeom prst="rect">
            <a:avLst/>
          </a:prstGeom>
        </p:spPr>
        <p:txBody>
          <a:bodyPr wrap="none">
            <a:spAutoFit/>
          </a:bodyPr>
          <a:lstStyle/>
          <a:p>
            <a:pPr marL="214313" indent="-214313">
              <a:buFont typeface="Wingdings" panose="05000000000000000000" pitchFamily="2" charset="2"/>
              <a:buChar char="l"/>
            </a:pPr>
            <a:r>
              <a:rPr lang="zh-CN" altLang="en-US" sz="1013" dirty="0">
                <a:solidFill>
                  <a:schemeClr val="bg1">
                    <a:lumMod val="50000"/>
                  </a:schemeClr>
                </a:solidFill>
                <a:latin typeface="造字工房悦黑体验版细体" pitchFamily="50" charset="-122"/>
                <a:ea typeface="造字工房悦黑体验版细体" pitchFamily="50" charset="-122"/>
              </a:rPr>
              <a:t>技术路线</a:t>
            </a:r>
            <a:endParaRPr lang="zh-CN" altLang="en-US" sz="1013" dirty="0">
              <a:solidFill>
                <a:schemeClr val="bg1">
                  <a:lumMod val="50000"/>
                </a:schemeClr>
              </a:solidFill>
              <a:latin typeface="造字工房悦黑体验版细体" pitchFamily="50" charset="-122"/>
              <a:ea typeface="造字工房悦黑体验版细体" pitchFamily="50" charset="-122"/>
            </a:endParaRPr>
          </a:p>
        </p:txBody>
      </p:sp>
    </p:spTree>
    <p:extLst>
      <p:ext uri="{BB962C8B-B14F-4D97-AF65-F5344CB8AC3E}">
        <p14:creationId xmlns:p14="http://schemas.microsoft.com/office/powerpoint/2010/main" val="4203950708"/>
      </p:ext>
    </p:extLst>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8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3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3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7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par>
                                    <p:cTn id="69" presetID="50" presetClass="entr" presetSubtype="0" decel="100000" fill="hold" grpId="0" nodeType="withEffect">
                                      <p:stCondLst>
                                        <p:cond delay="750"/>
                                      </p:stCondLst>
                                      <p:childTnLst>
                                        <p:set>
                                          <p:cBhvr>
                                            <p:cTn id="70" dur="1" fill="hold">
                                              <p:stCondLst>
                                                <p:cond delay="0"/>
                                              </p:stCondLst>
                                            </p:cTn>
                                            <p:tgtEl>
                                              <p:spTgt spid="29"/>
                                            </p:tgtEl>
                                            <p:attrNameLst>
                                              <p:attrName>style.visibility</p:attrName>
                                            </p:attrNameLst>
                                          </p:cBhvr>
                                          <p:to>
                                            <p:strVal val="visible"/>
                                          </p:to>
                                        </p:set>
                                        <p:anim calcmode="lin" valueType="num">
                                          <p:cBhvr>
                                            <p:cTn id="71" dur="1000" fill="hold"/>
                                            <p:tgtEl>
                                              <p:spTgt spid="29"/>
                                            </p:tgtEl>
                                            <p:attrNameLst>
                                              <p:attrName>ppt_w</p:attrName>
                                            </p:attrNameLst>
                                          </p:cBhvr>
                                          <p:tavLst>
                                            <p:tav tm="0">
                                              <p:val>
                                                <p:strVal val="#ppt_w+.3"/>
                                              </p:val>
                                            </p:tav>
                                            <p:tav tm="100000">
                                              <p:val>
                                                <p:strVal val="#ppt_w"/>
                                              </p:val>
                                            </p:tav>
                                          </p:tavLst>
                                        </p:anim>
                                        <p:anim calcmode="lin" valueType="num">
                                          <p:cBhvr>
                                            <p:cTn id="72" dur="1000" fill="hold"/>
                                            <p:tgtEl>
                                              <p:spTgt spid="29"/>
                                            </p:tgtEl>
                                            <p:attrNameLst>
                                              <p:attrName>ppt_h</p:attrName>
                                            </p:attrNameLst>
                                          </p:cBhvr>
                                          <p:tavLst>
                                            <p:tav tm="0">
                                              <p:val>
                                                <p:strVal val="#ppt_h"/>
                                              </p:val>
                                            </p:tav>
                                            <p:tav tm="100000">
                                              <p:val>
                                                <p:strVal val="#ppt_h"/>
                                              </p:val>
                                            </p:tav>
                                          </p:tavLst>
                                        </p:anim>
                                        <p:animEffect transition="in" filter="fade">
                                          <p:cBhvr>
                                            <p:cTn id="7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8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14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4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9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9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24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26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3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3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7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par>
                                    <p:cTn id="69" presetID="50" presetClass="entr" presetSubtype="0" decel="100000" fill="hold" grpId="0" nodeType="withEffect">
                                      <p:stCondLst>
                                        <p:cond delay="750"/>
                                      </p:stCondLst>
                                      <p:childTnLst>
                                        <p:set>
                                          <p:cBhvr>
                                            <p:cTn id="70" dur="1" fill="hold">
                                              <p:stCondLst>
                                                <p:cond delay="0"/>
                                              </p:stCondLst>
                                            </p:cTn>
                                            <p:tgtEl>
                                              <p:spTgt spid="29"/>
                                            </p:tgtEl>
                                            <p:attrNameLst>
                                              <p:attrName>style.visibility</p:attrName>
                                            </p:attrNameLst>
                                          </p:cBhvr>
                                          <p:to>
                                            <p:strVal val="visible"/>
                                          </p:to>
                                        </p:set>
                                        <p:anim calcmode="lin" valueType="num">
                                          <p:cBhvr>
                                            <p:cTn id="71" dur="1000" fill="hold"/>
                                            <p:tgtEl>
                                              <p:spTgt spid="29"/>
                                            </p:tgtEl>
                                            <p:attrNameLst>
                                              <p:attrName>ppt_w</p:attrName>
                                            </p:attrNameLst>
                                          </p:cBhvr>
                                          <p:tavLst>
                                            <p:tav tm="0">
                                              <p:val>
                                                <p:strVal val="#ppt_w+.3"/>
                                              </p:val>
                                            </p:tav>
                                            <p:tav tm="100000">
                                              <p:val>
                                                <p:strVal val="#ppt_w"/>
                                              </p:val>
                                            </p:tav>
                                          </p:tavLst>
                                        </p:anim>
                                        <p:anim calcmode="lin" valueType="num">
                                          <p:cBhvr>
                                            <p:cTn id="72" dur="1000" fill="hold"/>
                                            <p:tgtEl>
                                              <p:spTgt spid="29"/>
                                            </p:tgtEl>
                                            <p:attrNameLst>
                                              <p:attrName>ppt_h</p:attrName>
                                            </p:attrNameLst>
                                          </p:cBhvr>
                                          <p:tavLst>
                                            <p:tav tm="0">
                                              <p:val>
                                                <p:strVal val="#ppt_h"/>
                                              </p:val>
                                            </p:tav>
                                            <p:tav tm="100000">
                                              <p:val>
                                                <p:strVal val="#ppt_h"/>
                                              </p:val>
                                            </p:tav>
                                          </p:tavLst>
                                        </p:anim>
                                        <p:animEffect transition="in" filter="fade">
                                          <p:cBhvr>
                                            <p:cTn id="7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P spid="2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 name="MH_SubTitle_1"/>
          <p:cNvSpPr>
            <a:spLocks noChangeArrowheads="1"/>
          </p:cNvSpPr>
          <p:nvPr>
            <p:custDataLst>
              <p:tags r:id="rId1"/>
            </p:custDataLst>
          </p:nvPr>
        </p:nvSpPr>
        <p:spPr bwMode="auto">
          <a:xfrm>
            <a:off x="1221381" y="1092061"/>
            <a:ext cx="425852" cy="425852"/>
          </a:xfrm>
          <a:prstGeom prst="ellipse">
            <a:avLst/>
          </a:prstGeom>
          <a:gradFill>
            <a:gsLst>
              <a:gs pos="0">
                <a:srgbClr val="0699AC"/>
              </a:gs>
              <a:gs pos="100000">
                <a:srgbClr val="02B3C1"/>
              </a:gs>
            </a:gsLst>
            <a:lin ang="5400000" scaled="1"/>
          </a:gradFill>
          <a:ln w="28575" cap="flat">
            <a:gradFill>
              <a:gsLst>
                <a:gs pos="100000">
                  <a:srgbClr val="0699AC"/>
                </a:gs>
                <a:gs pos="0">
                  <a:srgbClr val="02B3C1"/>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r>
              <a:rPr lang="en-US" altLang="zh-CN" sz="2800" dirty="0" smtClean="0">
                <a:solidFill>
                  <a:schemeClr val="bg1"/>
                </a:solidFill>
                <a:latin typeface="造字工房悦黑体验版细体" pitchFamily="50" charset="-122"/>
                <a:ea typeface="造字工房悦黑体验版细体" pitchFamily="50" charset="-122"/>
              </a:rPr>
              <a:t>1</a:t>
            </a:r>
            <a:endParaRPr lang="en-US" altLang="zh-CN" sz="2800" dirty="0">
              <a:solidFill>
                <a:schemeClr val="bg1"/>
              </a:solidFill>
              <a:latin typeface="造字工房悦黑体验版细体" pitchFamily="50" charset="-122"/>
              <a:ea typeface="造字工房悦黑体验版细体" pitchFamily="50" charset="-122"/>
            </a:endParaRPr>
          </a:p>
        </p:txBody>
      </p:sp>
      <p:sp>
        <p:nvSpPr>
          <p:cNvPr id="14" name="MH_SubTitle_2"/>
          <p:cNvSpPr>
            <a:spLocks noChangeArrowheads="1"/>
          </p:cNvSpPr>
          <p:nvPr>
            <p:custDataLst>
              <p:tags r:id="rId2"/>
            </p:custDataLst>
          </p:nvPr>
        </p:nvSpPr>
        <p:spPr bwMode="auto">
          <a:xfrm>
            <a:off x="4075823" y="1092061"/>
            <a:ext cx="425207" cy="425852"/>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r>
              <a:rPr lang="en-US" altLang="zh-CN" sz="1800" dirty="0" smtClean="0">
                <a:solidFill>
                  <a:schemeClr val="bg1"/>
                </a:solidFill>
                <a:latin typeface="造字工房悦黑体验版细体" pitchFamily="50" charset="-122"/>
                <a:ea typeface="造字工房悦黑体验版细体" pitchFamily="50" charset="-122"/>
              </a:rPr>
              <a:t>2</a:t>
            </a:r>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15" name="MH_SubTitle_3"/>
          <p:cNvSpPr>
            <a:spLocks noChangeArrowheads="1"/>
          </p:cNvSpPr>
          <p:nvPr>
            <p:custDataLst>
              <p:tags r:id="rId3"/>
            </p:custDataLst>
          </p:nvPr>
        </p:nvSpPr>
        <p:spPr bwMode="auto">
          <a:xfrm>
            <a:off x="6841225" y="1092061"/>
            <a:ext cx="425207" cy="425852"/>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r>
              <a:rPr lang="en-US" altLang="zh-CN" sz="1800" dirty="0" smtClean="0">
                <a:solidFill>
                  <a:schemeClr val="bg1"/>
                </a:solidFill>
                <a:latin typeface="造字工房悦黑体验版细体" pitchFamily="50" charset="-122"/>
                <a:ea typeface="造字工房悦黑体验版细体" pitchFamily="50" charset="-122"/>
              </a:rPr>
              <a:t>3</a:t>
            </a:r>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32" name="组合 31"/>
          <p:cNvGrpSpPr/>
          <p:nvPr/>
        </p:nvGrpSpPr>
        <p:grpSpPr>
          <a:xfrm>
            <a:off x="524780" y="2009776"/>
            <a:ext cx="2108270" cy="1362077"/>
            <a:chOff x="1053442" y="3746500"/>
            <a:chExt cx="2811026" cy="1816102"/>
          </a:xfrm>
        </p:grpSpPr>
        <p:sp>
          <p:nvSpPr>
            <p:cNvPr id="33" name="TextBox 96"/>
            <p:cNvSpPr txBox="1"/>
            <p:nvPr/>
          </p:nvSpPr>
          <p:spPr>
            <a:xfrm>
              <a:off x="1053442" y="3746500"/>
              <a:ext cx="2811026" cy="430887"/>
            </a:xfrm>
            <a:prstGeom prst="rect">
              <a:avLst/>
            </a:prstGeom>
            <a:noFill/>
          </p:spPr>
          <p:txBody>
            <a:bodyPr wrap="none" rtlCol="0">
              <a:spAutoFit/>
            </a:bodyPr>
            <a:lstStyle/>
            <a:p>
              <a:pPr algn="ctr"/>
              <a:r>
                <a:rPr lang="zh-CN" altLang="en-US" sz="1500" dirty="0" smtClean="0">
                  <a:solidFill>
                    <a:srgbClr val="02B3C1"/>
                  </a:solidFill>
                  <a:latin typeface="造字工房悦黑体验版细体" pitchFamily="50" charset="-122"/>
                  <a:ea typeface="造字工房悦黑体验版细体" pitchFamily="50" charset="-122"/>
                </a:rPr>
                <a:t>网络舆情关联因素研究</a:t>
              </a:r>
              <a:endParaRPr lang="zh-CN" altLang="en-US" sz="1500" dirty="0">
                <a:solidFill>
                  <a:srgbClr val="02B3C1"/>
                </a:solidFill>
                <a:latin typeface="造字工房悦黑体验版细体" pitchFamily="50" charset="-122"/>
                <a:ea typeface="造字工房悦黑体验版细体" pitchFamily="50" charset="-122"/>
              </a:endParaRPr>
            </a:p>
          </p:txBody>
        </p:sp>
        <p:sp>
          <p:nvSpPr>
            <p:cNvPr id="34" name="Rectangle 5"/>
            <p:cNvSpPr>
              <a:spLocks/>
            </p:cNvSpPr>
            <p:nvPr/>
          </p:nvSpPr>
          <p:spPr bwMode="auto">
            <a:xfrm>
              <a:off x="1394883" y="4246938"/>
              <a:ext cx="2141961" cy="131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a:latin typeface="Microsoft JhengHei UI" panose="020B0604030504040204" pitchFamily="34" charset="-120"/>
                  <a:ea typeface="Microsoft JhengHei UI" panose="020B0604030504040204" pitchFamily="34" charset="-120"/>
                  <a:sym typeface="Gill Sans" charset="0"/>
                </a:rPr>
                <a:t>对网络舆情有影响的因素具有多样性，</a:t>
              </a:r>
              <a:r>
                <a:rPr lang="zh-CN" altLang="en-US" sz="1400" dirty="0" smtClean="0">
                  <a:latin typeface="Microsoft JhengHei UI" panose="020B0604030504040204" pitchFamily="34" charset="-120"/>
                  <a:ea typeface="Microsoft JhengHei UI" panose="020B0604030504040204" pitchFamily="34" charset="-120"/>
                  <a:sym typeface="Gill Sans" charset="0"/>
                </a:rPr>
                <a:t>观察影响</a:t>
              </a:r>
              <a:r>
                <a:rPr lang="zh-CN" altLang="en-US" sz="1400" dirty="0">
                  <a:latin typeface="Microsoft JhengHei UI" panose="020B0604030504040204" pitchFamily="34" charset="-120"/>
                  <a:ea typeface="Microsoft JhengHei UI" panose="020B0604030504040204" pitchFamily="34" charset="-120"/>
                  <a:sym typeface="Gill Sans" charset="0"/>
                </a:rPr>
                <a:t>舆情热度的因素，对比不同因素对舆情热度的</a:t>
              </a:r>
              <a:r>
                <a:rPr lang="zh-CN" altLang="en-US" sz="1400" dirty="0" smtClean="0">
                  <a:latin typeface="Microsoft JhengHei UI" panose="020B0604030504040204" pitchFamily="34" charset="-120"/>
                  <a:ea typeface="Microsoft JhengHei UI" panose="020B0604030504040204" pitchFamily="34" charset="-120"/>
                  <a:sym typeface="Gill Sans" charset="0"/>
                </a:rPr>
                <a:t>影响力，从而构建舆情热度计算模型。</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5" name="组合 34"/>
          <p:cNvGrpSpPr/>
          <p:nvPr/>
        </p:nvGrpSpPr>
        <p:grpSpPr>
          <a:xfrm>
            <a:off x="3021786" y="2009776"/>
            <a:ext cx="2492990" cy="1362077"/>
            <a:chOff x="3333937" y="3746500"/>
            <a:chExt cx="3323986" cy="1816102"/>
          </a:xfrm>
        </p:grpSpPr>
        <p:sp>
          <p:nvSpPr>
            <p:cNvPr id="36" name="TextBox 98"/>
            <p:cNvSpPr txBox="1"/>
            <p:nvPr/>
          </p:nvSpPr>
          <p:spPr>
            <a:xfrm>
              <a:off x="3333937" y="3746500"/>
              <a:ext cx="3323986" cy="430887"/>
            </a:xfrm>
            <a:prstGeom prst="rect">
              <a:avLst/>
            </a:prstGeom>
            <a:noFill/>
          </p:spPr>
          <p:txBody>
            <a:bodyPr wrap="none" rtlCol="0">
              <a:spAutoFit/>
            </a:bodyPr>
            <a:lstStyle/>
            <a:p>
              <a:pPr algn="ctr"/>
              <a:r>
                <a:rPr lang="zh-CN" altLang="en-US" sz="1500" dirty="0">
                  <a:solidFill>
                    <a:srgbClr val="77468A"/>
                  </a:solidFill>
                  <a:latin typeface="造字工房悦黑体验版细体" pitchFamily="50" charset="-122"/>
                  <a:ea typeface="造字工房悦黑体验版细体" pitchFamily="50" charset="-122"/>
                </a:rPr>
                <a:t>高效爬取舆情热度数据研究</a:t>
              </a:r>
            </a:p>
          </p:txBody>
        </p:sp>
        <p:sp>
          <p:nvSpPr>
            <p:cNvPr id="37" name="Rectangle 5"/>
            <p:cNvSpPr>
              <a:spLocks/>
            </p:cNvSpPr>
            <p:nvPr/>
          </p:nvSpPr>
          <p:spPr bwMode="auto">
            <a:xfrm>
              <a:off x="3931858" y="4246939"/>
              <a:ext cx="2181866" cy="13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a:latin typeface="Microsoft JhengHei UI" panose="020B0604030504040204" pitchFamily="34" charset="-120"/>
                  <a:ea typeface="Microsoft JhengHei UI" panose="020B0604030504040204" pitchFamily="34" charset="-120"/>
                  <a:sym typeface="Gill Sans" charset="0"/>
                </a:rPr>
                <a:t>面对社交平台的多样性和复杂性，针对其特点，抓取有用的</a:t>
              </a:r>
              <a:r>
                <a:rPr lang="zh-CN" altLang="en-US" sz="1400" dirty="0" smtClean="0">
                  <a:latin typeface="Microsoft JhengHei UI" panose="020B0604030504040204" pitchFamily="34" charset="-120"/>
                  <a:ea typeface="Microsoft JhengHei UI" panose="020B0604030504040204" pitchFamily="34" charset="-120"/>
                  <a:sym typeface="Gill Sans" charset="0"/>
                </a:rPr>
                <a:t>数据，因此</a:t>
              </a:r>
              <a:r>
                <a:rPr lang="zh-CN" altLang="en-US" sz="1400" dirty="0">
                  <a:latin typeface="Microsoft JhengHei UI" panose="020B0604030504040204" pitchFamily="34" charset="-120"/>
                  <a:ea typeface="Microsoft JhengHei UI" panose="020B0604030504040204" pitchFamily="34" charset="-120"/>
                  <a:sym typeface="Gill Sans" charset="0"/>
                </a:rPr>
                <a:t>需要研究抓取效率和数据的</a:t>
              </a:r>
              <a:r>
                <a:rPr lang="zh-CN" altLang="en-US" sz="1400" dirty="0" smtClean="0">
                  <a:latin typeface="Microsoft JhengHei UI" panose="020B0604030504040204" pitchFamily="34" charset="-120"/>
                  <a:ea typeface="Microsoft JhengHei UI" panose="020B0604030504040204" pitchFamily="34" charset="-120"/>
                  <a:sym typeface="Gill Sans" charset="0"/>
                </a:rPr>
                <a:t>实用性。</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8" name="组合 37"/>
          <p:cNvGrpSpPr/>
          <p:nvPr/>
        </p:nvGrpSpPr>
        <p:grpSpPr>
          <a:xfrm>
            <a:off x="5903513" y="2009776"/>
            <a:ext cx="2300630" cy="1362077"/>
            <a:chOff x="5896650" y="3746500"/>
            <a:chExt cx="3067506" cy="1816102"/>
          </a:xfrm>
        </p:grpSpPr>
        <p:sp>
          <p:nvSpPr>
            <p:cNvPr id="39" name="TextBox 100"/>
            <p:cNvSpPr txBox="1"/>
            <p:nvPr/>
          </p:nvSpPr>
          <p:spPr>
            <a:xfrm>
              <a:off x="5896650" y="3746500"/>
              <a:ext cx="3067506" cy="430887"/>
            </a:xfrm>
            <a:prstGeom prst="rect">
              <a:avLst/>
            </a:prstGeom>
            <a:noFill/>
          </p:spPr>
          <p:txBody>
            <a:bodyPr wrap="none" rtlCol="0">
              <a:spAutoFit/>
            </a:bodyPr>
            <a:lstStyle/>
            <a:p>
              <a:pPr algn="ctr"/>
              <a:r>
                <a:rPr lang="zh-CN" altLang="en-US" sz="1500" dirty="0">
                  <a:solidFill>
                    <a:srgbClr val="E45C5B"/>
                  </a:solidFill>
                  <a:latin typeface="造字工房悦黑体验版细体" pitchFamily="50" charset="-122"/>
                  <a:ea typeface="造字工房悦黑体验版细体" pitchFamily="50" charset="-122"/>
                </a:rPr>
                <a:t>存储和整理舆情数据研究</a:t>
              </a:r>
            </a:p>
          </p:txBody>
        </p:sp>
        <p:sp>
          <p:nvSpPr>
            <p:cNvPr id="40" name="Rectangle 5"/>
            <p:cNvSpPr>
              <a:spLocks/>
            </p:cNvSpPr>
            <p:nvPr/>
          </p:nvSpPr>
          <p:spPr bwMode="auto">
            <a:xfrm>
              <a:off x="6366331" y="4246939"/>
              <a:ext cx="2167856" cy="13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对数据进行</a:t>
              </a:r>
              <a:r>
                <a:rPr lang="zh-CN" altLang="en-US" sz="1400" dirty="0">
                  <a:latin typeface="Microsoft JhengHei UI" panose="020B0604030504040204" pitchFamily="34" charset="-120"/>
                  <a:ea typeface="Microsoft JhengHei UI" panose="020B0604030504040204" pitchFamily="34" charset="-120"/>
                  <a:sym typeface="Gill Sans" charset="0"/>
                </a:rPr>
                <a:t>去噪，为数据的可视化做准备，将数据整理成方便处理的格式，对数据进行</a:t>
              </a:r>
              <a:r>
                <a:rPr lang="zh-CN" altLang="en-US" sz="1400" dirty="0" smtClean="0">
                  <a:latin typeface="Microsoft JhengHei UI" panose="020B0604030504040204" pitchFamily="34" charset="-120"/>
                  <a:ea typeface="Microsoft JhengHei UI" panose="020B0604030504040204" pitchFamily="34" charset="-120"/>
                  <a:sym typeface="Gill Sans" charset="0"/>
                </a:rPr>
                <a:t>封装，必要时还需对数据进行压缩存储。</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spTree>
    <p:extLst>
      <p:ext uri="{BB962C8B-B14F-4D97-AF65-F5344CB8AC3E}">
        <p14:creationId xmlns:p14="http://schemas.microsoft.com/office/powerpoint/2010/main" val="1936629508"/>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2000"/>
                                </p:stCondLst>
                                <p:childTnLst>
                                  <p:par>
                                    <p:cTn id="26" presetID="2" presetClass="entr" presetSubtype="4" decel="10000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500"/>
                                </p:stCondLst>
                                <p:childTnLst>
                                  <p:par>
                                    <p:cTn id="36" presetID="2" presetClass="entr" presetSubtype="4" decel="100000"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3000"/>
                                </p:stCondLst>
                                <p:childTnLst>
                                  <p:par>
                                    <p:cTn id="46" presetID="2" presetClass="entr" presetSubtype="4" decel="10000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4"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2000"/>
                                </p:stCondLst>
                                <p:childTnLst>
                                  <p:par>
                                    <p:cTn id="26" presetID="2" presetClass="entr" presetSubtype="4" decel="10000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500"/>
                                </p:stCondLst>
                                <p:childTnLst>
                                  <p:par>
                                    <p:cTn id="36" presetID="2" presetClass="entr" presetSubtype="4" decel="100000"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3000"/>
                                </p:stCondLst>
                                <p:childTnLst>
                                  <p:par>
                                    <p:cTn id="46" presetID="2" presetClass="entr" presetSubtype="4" decel="10000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4" grpId="0" animBg="1"/>
          <p:bldP spid="15"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MH_SubTitle_2"/>
          <p:cNvSpPr>
            <a:spLocks noChangeArrowheads="1"/>
          </p:cNvSpPr>
          <p:nvPr>
            <p:custDataLst>
              <p:tags r:id="rId1"/>
            </p:custDataLst>
          </p:nvPr>
        </p:nvSpPr>
        <p:spPr bwMode="auto">
          <a:xfrm>
            <a:off x="5408514" y="1092061"/>
            <a:ext cx="425207" cy="425852"/>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r>
              <a:rPr lang="en-US" altLang="zh-CN" sz="1800" dirty="0">
                <a:solidFill>
                  <a:schemeClr val="bg1"/>
                </a:solidFill>
                <a:latin typeface="造字工房悦黑体验版细体" pitchFamily="50" charset="-122"/>
                <a:ea typeface="造字工房悦黑体验版细体" pitchFamily="50" charset="-122"/>
              </a:rPr>
              <a:t>5</a:t>
            </a:r>
          </a:p>
        </p:txBody>
      </p:sp>
      <p:grpSp>
        <p:nvGrpSpPr>
          <p:cNvPr id="32" name="组合 31"/>
          <p:cNvGrpSpPr/>
          <p:nvPr/>
        </p:nvGrpSpPr>
        <p:grpSpPr>
          <a:xfrm>
            <a:off x="1857471" y="2009776"/>
            <a:ext cx="1915909" cy="1362077"/>
            <a:chOff x="1053442" y="3746500"/>
            <a:chExt cx="2554545" cy="1816102"/>
          </a:xfrm>
        </p:grpSpPr>
        <p:sp>
          <p:nvSpPr>
            <p:cNvPr id="33" name="TextBox 96"/>
            <p:cNvSpPr txBox="1"/>
            <p:nvPr/>
          </p:nvSpPr>
          <p:spPr>
            <a:xfrm>
              <a:off x="1053442" y="3746500"/>
              <a:ext cx="2554545" cy="430887"/>
            </a:xfrm>
            <a:prstGeom prst="rect">
              <a:avLst/>
            </a:prstGeom>
            <a:noFill/>
          </p:spPr>
          <p:txBody>
            <a:bodyPr wrap="none" rtlCol="0">
              <a:spAutoFit/>
            </a:bodyPr>
            <a:lstStyle/>
            <a:p>
              <a:pPr algn="ctr"/>
              <a:r>
                <a:rPr lang="zh-CN" altLang="en-US" sz="1500" dirty="0">
                  <a:solidFill>
                    <a:srgbClr val="00B050"/>
                  </a:solidFill>
                  <a:latin typeface="造字工房悦黑体验版细体" pitchFamily="50" charset="-122"/>
                  <a:ea typeface="造字工房悦黑体验版细体" pitchFamily="50" charset="-122"/>
                </a:rPr>
                <a:t>舆情数据可视化研究</a:t>
              </a:r>
            </a:p>
          </p:txBody>
        </p:sp>
        <p:sp>
          <p:nvSpPr>
            <p:cNvPr id="34" name="Rectangle 5"/>
            <p:cNvSpPr>
              <a:spLocks/>
            </p:cNvSpPr>
            <p:nvPr/>
          </p:nvSpPr>
          <p:spPr bwMode="auto">
            <a:xfrm>
              <a:off x="1394883" y="4246938"/>
              <a:ext cx="2141961" cy="131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为了</a:t>
              </a:r>
              <a:r>
                <a:rPr lang="zh-CN" altLang="en-US" sz="1400" dirty="0">
                  <a:latin typeface="Microsoft JhengHei UI" panose="020B0604030504040204" pitchFamily="34" charset="-120"/>
                  <a:ea typeface="Microsoft JhengHei UI" panose="020B0604030504040204" pitchFamily="34" charset="-120"/>
                  <a:sym typeface="Gill Sans" charset="0"/>
                </a:rPr>
                <a:t>方便对数据的展示和观察，需要对原始数据进行封装，便具有可读性。根据数据的特点和封装的格式，来选取适合</a:t>
              </a:r>
              <a:r>
                <a:rPr lang="zh-CN" altLang="en-US" sz="1400" dirty="0" smtClean="0">
                  <a:latin typeface="Microsoft JhengHei UI" panose="020B0604030504040204" pitchFamily="34" charset="-120"/>
                  <a:ea typeface="Microsoft JhengHei UI" panose="020B0604030504040204" pitchFamily="34" charset="-120"/>
                  <a:sym typeface="Gill Sans" charset="0"/>
                </a:rPr>
                <a:t>的图表展示</a:t>
              </a:r>
              <a:r>
                <a:rPr lang="zh-CN" altLang="en-US" sz="1400" dirty="0">
                  <a:latin typeface="Microsoft JhengHei UI" panose="020B0604030504040204" pitchFamily="34" charset="-120"/>
                  <a:ea typeface="Microsoft JhengHei UI" panose="020B0604030504040204" pitchFamily="34" charset="-120"/>
                  <a:sym typeface="Gill Sans" charset="0"/>
                </a:rPr>
                <a:t>方法</a:t>
              </a:r>
              <a:r>
                <a:rPr lang="zh-CN" altLang="en-US" sz="1400" dirty="0" smtClean="0">
                  <a:latin typeface="Microsoft JhengHei UI" panose="020B0604030504040204" pitchFamily="34" charset="-120"/>
                  <a:ea typeface="Microsoft JhengHei UI" panose="020B0604030504040204" pitchFamily="34" charset="-120"/>
                  <a:sym typeface="Gill Sans" charset="0"/>
                </a:rPr>
                <a:t>。</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5" name="组合 34"/>
          <p:cNvGrpSpPr/>
          <p:nvPr/>
        </p:nvGrpSpPr>
        <p:grpSpPr>
          <a:xfrm>
            <a:off x="4354477" y="2009776"/>
            <a:ext cx="2211693" cy="1362077"/>
            <a:chOff x="3333937" y="3746500"/>
            <a:chExt cx="2948924" cy="1816102"/>
          </a:xfrm>
        </p:grpSpPr>
        <p:sp>
          <p:nvSpPr>
            <p:cNvPr id="36" name="TextBox 98"/>
            <p:cNvSpPr txBox="1"/>
            <p:nvPr/>
          </p:nvSpPr>
          <p:spPr>
            <a:xfrm>
              <a:off x="3333937" y="3746500"/>
              <a:ext cx="2948924" cy="430887"/>
            </a:xfrm>
            <a:prstGeom prst="rect">
              <a:avLst/>
            </a:prstGeom>
            <a:noFill/>
          </p:spPr>
          <p:txBody>
            <a:bodyPr wrap="square" rtlCol="0">
              <a:spAutoFit/>
            </a:bodyPr>
            <a:lstStyle/>
            <a:p>
              <a:pPr algn="r"/>
              <a:r>
                <a:rPr lang="zh-CN" altLang="en-US" sz="1500" dirty="0">
                  <a:solidFill>
                    <a:srgbClr val="77468A"/>
                  </a:solidFill>
                  <a:latin typeface="造字工房悦黑体验版细体" pitchFamily="50" charset="-122"/>
                  <a:ea typeface="造字工房悦黑体验版细体" pitchFamily="50" charset="-122"/>
                </a:rPr>
                <a:t>舆情热度计算模型研究</a:t>
              </a:r>
            </a:p>
          </p:txBody>
        </p:sp>
        <p:sp>
          <p:nvSpPr>
            <p:cNvPr id="37" name="Rectangle 5"/>
            <p:cNvSpPr>
              <a:spLocks/>
            </p:cNvSpPr>
            <p:nvPr/>
          </p:nvSpPr>
          <p:spPr bwMode="auto">
            <a:xfrm>
              <a:off x="3931858" y="4246939"/>
              <a:ext cx="2181866" cy="13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研究</a:t>
              </a:r>
              <a:r>
                <a:rPr lang="zh-CN" altLang="en-US" sz="1400" dirty="0">
                  <a:latin typeface="Microsoft JhengHei UI" panose="020B0604030504040204" pitchFamily="34" charset="-120"/>
                  <a:ea typeface="Microsoft JhengHei UI" panose="020B0604030504040204" pitchFamily="34" charset="-120"/>
                  <a:sym typeface="Gill Sans" charset="0"/>
                </a:rPr>
                <a:t>关联因素对舆情热度的影响，实现对当下的舆论从多个维度进行分析，建立一个能反映网络舆情静动关系的热度计算模型。</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sp>
        <p:nvSpPr>
          <p:cNvPr id="24" name="MH_SubTitle_1"/>
          <p:cNvSpPr>
            <a:spLocks noChangeArrowheads="1"/>
          </p:cNvSpPr>
          <p:nvPr>
            <p:custDataLst>
              <p:tags r:id="rId2"/>
            </p:custDataLst>
          </p:nvPr>
        </p:nvSpPr>
        <p:spPr bwMode="auto">
          <a:xfrm>
            <a:off x="2695932" y="1076205"/>
            <a:ext cx="441710" cy="441708"/>
          </a:xfrm>
          <a:prstGeom prst="ellipse">
            <a:avLst/>
          </a:prstGeom>
          <a:gradFill>
            <a:gsLst>
              <a:gs pos="100000">
                <a:srgbClr val="92D050"/>
              </a:gs>
              <a:gs pos="0">
                <a:srgbClr val="00B050"/>
              </a:gs>
            </a:gsLst>
            <a:lin ang="5400000" scaled="1"/>
          </a:gradFill>
          <a:ln w="28575" cap="flat">
            <a:gradFill>
              <a:gsLst>
                <a:gs pos="0">
                  <a:srgbClr val="92D050"/>
                </a:gs>
                <a:gs pos="100000">
                  <a:srgbClr val="00B050"/>
                </a:gs>
              </a:gsLst>
              <a:lin ang="5400000" scaled="1"/>
            </a:gradFill>
            <a:prstDash val="solid"/>
            <a:miter lim="800000"/>
            <a:headEnd/>
            <a:tailEnd/>
          </a:ln>
          <a:effectLst>
            <a:outerShdw blurRad="63500" sx="102000" sy="102000" algn="ctr" rotWithShape="0">
              <a:prstClr val="black">
                <a:alpha val="40000"/>
              </a:prstClr>
            </a:outerShdw>
          </a:effectLst>
        </p:spPr>
        <p:txBody>
          <a:bodyPr vert="horz" wrap="square" lIns="68580" tIns="34290" rIns="68580" bIns="34290" numCol="1" anchor="ctr" anchorCtr="1" compatLnSpc="1">
            <a:prstTxWarp prst="textNoShape">
              <a:avLst/>
            </a:prstTxWarp>
          </a:bodyPr>
          <a:lstStyle/>
          <a:p>
            <a:r>
              <a:rPr lang="en-US" altLang="zh-CN" sz="1800" dirty="0" smtClean="0">
                <a:solidFill>
                  <a:schemeClr val="bg1"/>
                </a:solidFill>
                <a:latin typeface="Microsoft JhengHei UI" panose="020B0604030504040204" pitchFamily="34" charset="-120"/>
                <a:ea typeface="Microsoft JhengHei UI" panose="020B0604030504040204" pitchFamily="34" charset="-120"/>
              </a:rPr>
              <a:t>4</a:t>
            </a:r>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2577363"/>
      </p:ext>
    </p:extLst>
  </p:cSld>
  <p:clrMapOvr>
    <a:masterClrMapping/>
  </p:clrMapOvr>
  <p:transition spd="slow" advTm="0">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 presetClass="entr" presetSubtype="4" decel="10000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 presetClass="entr" presetSubtype="4" decel="100000"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000"/>
                                </p:stCondLst>
                                <p:childTnLst>
                                  <p:par>
                                    <p:cTn id="21" presetID="2" presetClass="entr" presetSubtype="4" decel="10000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 presetClass="entr" presetSubtype="4" decel="100000"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ags/tag11.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32"/>
</p:tagLst>
</file>

<file path=ppt/tags/tag12.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5"/>
</p:tagLst>
</file>

<file path=ppt/tags/tag13.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6"/>
</p:tagLst>
</file>

<file path=ppt/tags/tag14.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1"/>
</p:tagLst>
</file>

<file path=ppt/tags/tag15.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12"/>
</p:tagLst>
</file>

<file path=ppt/tags/tag16.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7"/>
</p:tagLst>
</file>

<file path=ppt/tags/tag17.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8"/>
</p:tagLst>
</file>

<file path=ppt/tags/tag18.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2"/>
</p:tagLst>
</file>

<file path=ppt/tags/tag19.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Diamond 3"/>
</p:tagLst>
</file>

<file path=ppt/tags/tag2.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1209233025"/>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1223201907"/>
  <p:tag name="MH_LIBRARY" val="GRAPHIC"/>
  <p:tag name="MH_ORDER" val="Rectangle 2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TotalTime>
  <Words>1115</Words>
  <Application>Microsoft Office PowerPoint</Application>
  <PresentationFormat>全屏显示(16:9)</PresentationFormat>
  <Paragraphs>107</Paragraphs>
  <Slides>16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Gill Sans</vt:lpstr>
      <vt:lpstr>Lato Light</vt:lpstr>
      <vt:lpstr>LiHei Pro</vt:lpstr>
      <vt:lpstr>Microsoft JhengHei UI</vt:lpstr>
      <vt:lpstr>方正兰亭超细黑简体</vt:lpstr>
      <vt:lpstr>黑体</vt:lpstr>
      <vt:lpstr>华文细黑</vt:lpstr>
      <vt:lpstr>宋体</vt:lpstr>
      <vt:lpstr>微软雅黑</vt:lpstr>
      <vt:lpstr>造字工房悦黑体验版细体</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杨丹</cp:lastModifiedBy>
  <cp:revision>147</cp:revision>
  <dcterms:created xsi:type="dcterms:W3CDTF">2016-05-19T05:14:05Z</dcterms:created>
  <dcterms:modified xsi:type="dcterms:W3CDTF">2018-01-07T06:57:05Z</dcterms:modified>
</cp:coreProperties>
</file>