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2" r:id="rId6"/>
    <p:sldId id="264" r:id="rId7"/>
    <p:sldId id="265"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91016"/>
            <a:ext cx="9144000" cy="1437521"/>
          </a:xfrm>
        </p:spPr>
        <p:txBody>
          <a:bodyPr anchor="b">
            <a:normAutofit/>
          </a:bodyPr>
          <a:lstStyle>
            <a:lvl1pPr algn="ctr">
              <a:defRPr sz="540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normAutofit/>
          </a:bodyPr>
          <a:lstStyle/>
          <a:p>
            <a:fld id="{0D9E9392-9D29-4B37-92A0-3BFA85027E4D}"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4BCF00BC-B9A5-4E63-A704-A32302420755}" type="slidenum">
              <a:rPr lang="zh-CN" altLang="en-US" smtClean="0"/>
            </a:fld>
            <a:endParaRPr lang="zh-CN" altLang="en-US"/>
          </a:p>
        </p:txBody>
      </p:sp>
      <p:grpSp>
        <p:nvGrpSpPr>
          <p:cNvPr id="8" name="组合 7"/>
          <p:cNvGrpSpPr/>
          <p:nvPr/>
        </p:nvGrpSpPr>
        <p:grpSpPr>
          <a:xfrm>
            <a:off x="1949469" y="2620513"/>
            <a:ext cx="8293058" cy="742263"/>
            <a:chOff x="1949471" y="3535766"/>
            <a:chExt cx="8293058" cy="742263"/>
          </a:xfrm>
        </p:grpSpPr>
        <p:grpSp>
          <p:nvGrpSpPr>
            <p:cNvPr id="9" name="组合 8"/>
            <p:cNvGrpSpPr/>
            <p:nvPr/>
          </p:nvGrpSpPr>
          <p:grpSpPr>
            <a:xfrm>
              <a:off x="3474641" y="3535766"/>
              <a:ext cx="5242719" cy="742263"/>
              <a:chOff x="3474641" y="1597783"/>
              <a:chExt cx="5242719" cy="742263"/>
            </a:xfrm>
          </p:grpSpPr>
          <p:sp>
            <p:nvSpPr>
              <p:cNvPr id="12" name="任意多边形 11"/>
              <p:cNvSpPr/>
              <p:nvPr/>
            </p:nvSpPr>
            <p:spPr>
              <a:xfrm rot="10800000">
                <a:off x="7702369"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13" name="任意多边形 12"/>
              <p:cNvSpPr/>
              <p:nvPr/>
            </p:nvSpPr>
            <p:spPr>
              <a:xfrm>
                <a:off x="3474641"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14" name="矩形 13"/>
              <p:cNvSpPr/>
              <p:nvPr/>
            </p:nvSpPr>
            <p:spPr>
              <a:xfrm>
                <a:off x="4221704" y="1597783"/>
                <a:ext cx="3748592" cy="5952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da-DK" altLang="zh-CN" sz="2000" b="1" dirty="0">
                  <a:solidFill>
                    <a:schemeClr val="bg1"/>
                  </a:solidFill>
                  <a:latin typeface="Arial" panose="020B0604020202020204" pitchFamily="34" charset="0"/>
                  <a:ea typeface="黑体" panose="02010609060101010101" charset="-122"/>
                  <a:cs typeface="+mn-ea"/>
                  <a:sym typeface="Arial" panose="020B0604020202020204" pitchFamily="34" charset="0"/>
                </a:endParaRPr>
              </a:p>
            </p:txBody>
          </p:sp>
          <p:sp>
            <p:nvSpPr>
              <p:cNvPr id="15" name="直角三角形 14"/>
              <p:cNvSpPr/>
              <p:nvPr/>
            </p:nvSpPr>
            <p:spPr>
              <a:xfrm rot="10800000">
                <a:off x="4221704" y="2193053"/>
                <a:ext cx="267928" cy="145638"/>
              </a:xfrm>
              <a:prstGeom prst="rtTriangl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16" name="直角三角形 15"/>
              <p:cNvSpPr/>
              <p:nvPr/>
            </p:nvSpPr>
            <p:spPr>
              <a:xfrm rot="10800000" flipH="1">
                <a:off x="7702369" y="2193053"/>
                <a:ext cx="267927" cy="145638"/>
              </a:xfrm>
              <a:prstGeom prst="rtTriangl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grpSp>
        <p:cxnSp>
          <p:nvCxnSpPr>
            <p:cNvPr id="10" name="直接连接符 9"/>
            <p:cNvCxnSpPr/>
            <p:nvPr/>
          </p:nvCxnSpPr>
          <p:spPr>
            <a:xfrm>
              <a:off x="194947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1415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5281656" y="4387137"/>
            <a:ext cx="1628689" cy="1628689"/>
            <a:chOff x="3309582" y="4749421"/>
            <a:chExt cx="1276066" cy="1276066"/>
          </a:xfrm>
        </p:grpSpPr>
        <p:sp>
          <p:nvSpPr>
            <p:cNvPr id="19" name="椭圆 18"/>
            <p:cNvSpPr/>
            <p:nvPr/>
          </p:nvSpPr>
          <p:spPr>
            <a:xfrm>
              <a:off x="3360761" y="4800600"/>
              <a:ext cx="1173708" cy="11737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Arial" panose="020B0604020202020204" pitchFamily="34" charset="0"/>
                  <a:ea typeface="黑体" panose="02010609060101010101" charset="-122"/>
                  <a:sym typeface="Arial" panose="020B0604020202020204" pitchFamily="34" charset="0"/>
                </a:rPr>
                <a:t>WPS</a:t>
              </a:r>
              <a:endParaRPr lang="zh-CN" altLang="en-US" sz="2400" dirty="0">
                <a:solidFill>
                  <a:schemeClr val="tx1"/>
                </a:solidFill>
                <a:latin typeface="Arial" panose="020B0604020202020204" pitchFamily="34" charset="0"/>
                <a:ea typeface="黑体" panose="02010609060101010101" charset="-122"/>
                <a:sym typeface="Arial" panose="020B0604020202020204" pitchFamily="34" charset="0"/>
              </a:endParaRPr>
            </a:p>
          </p:txBody>
        </p:sp>
        <p:sp>
          <p:nvSpPr>
            <p:cNvPr id="20" name="椭圆 19"/>
            <p:cNvSpPr/>
            <p:nvPr/>
          </p:nvSpPr>
          <p:spPr>
            <a:xfrm>
              <a:off x="3309582" y="4749421"/>
              <a:ext cx="1276066" cy="127606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grpSp>
      <p:sp>
        <p:nvSpPr>
          <p:cNvPr id="3" name="副标题 2"/>
          <p:cNvSpPr>
            <a:spLocks noGrp="1"/>
          </p:cNvSpPr>
          <p:nvPr>
            <p:ph type="subTitle" idx="1"/>
          </p:nvPr>
        </p:nvSpPr>
        <p:spPr>
          <a:xfrm>
            <a:off x="1524000" y="3665824"/>
            <a:ext cx="9144000" cy="575908"/>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9E9392-9D29-4B37-92A0-3BFA85027E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CF00BC-B9A5-4E63-A704-A3230242075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362200" y="4194546"/>
            <a:ext cx="7467601" cy="971059"/>
          </a:xfrm>
        </p:spPr>
        <p:txBody>
          <a:bodyPr anchor="b">
            <a:normAutofit/>
          </a:bodyPr>
          <a:lstStyle>
            <a:lvl1pPr algn="ctr">
              <a:defRPr sz="44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362200" y="5192593"/>
            <a:ext cx="7467601" cy="626027"/>
          </a:xfrm>
        </p:spPr>
        <p:txBody>
          <a:bodyPr>
            <a:normAutofit/>
          </a:bodyPr>
          <a:lstStyle>
            <a:lvl1pPr marL="0" indent="0" algn="ctr">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normAutofit/>
          </a:bodyPr>
          <a:lstStyle/>
          <a:p>
            <a:fld id="{0D9E9392-9D29-4B37-92A0-3BFA85027E4D}"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4BCF00BC-B9A5-4E63-A704-A32302420755}" type="slidenum">
              <a:rPr lang="zh-CN" altLang="en-US" smtClean="0"/>
            </a:fld>
            <a:endParaRPr lang="zh-CN" altLang="en-US"/>
          </a:p>
        </p:txBody>
      </p:sp>
      <p:grpSp>
        <p:nvGrpSpPr>
          <p:cNvPr id="8" name="组合 7"/>
          <p:cNvGrpSpPr/>
          <p:nvPr/>
        </p:nvGrpSpPr>
        <p:grpSpPr>
          <a:xfrm>
            <a:off x="4975834" y="1808577"/>
            <a:ext cx="2240331" cy="2240331"/>
            <a:chOff x="3309582" y="4749421"/>
            <a:chExt cx="1276066" cy="1276066"/>
          </a:xfrm>
        </p:grpSpPr>
        <p:sp>
          <p:nvSpPr>
            <p:cNvPr id="10" name="椭圆 9"/>
            <p:cNvSpPr/>
            <p:nvPr/>
          </p:nvSpPr>
          <p:spPr>
            <a:xfrm>
              <a:off x="3360761" y="4800600"/>
              <a:ext cx="1173708" cy="11737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D4D4D"/>
                </a:solidFill>
                <a:latin typeface="Arial" panose="020B0604020202020204" pitchFamily="34" charset="0"/>
                <a:ea typeface="黑体" panose="02010609060101010101" charset="-122"/>
                <a:sym typeface="Arial" panose="020B0604020202020204" pitchFamily="34" charset="0"/>
              </a:endParaRPr>
            </a:p>
          </p:txBody>
        </p:sp>
        <p:sp>
          <p:nvSpPr>
            <p:cNvPr id="11" name="椭圆 10"/>
            <p:cNvSpPr/>
            <p:nvPr/>
          </p:nvSpPr>
          <p:spPr>
            <a:xfrm>
              <a:off x="3309582" y="4749421"/>
              <a:ext cx="1276066" cy="127606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grpSp>
      <p:grpSp>
        <p:nvGrpSpPr>
          <p:cNvPr id="12" name="组合 11"/>
          <p:cNvGrpSpPr/>
          <p:nvPr/>
        </p:nvGrpSpPr>
        <p:grpSpPr>
          <a:xfrm>
            <a:off x="1949471" y="3560890"/>
            <a:ext cx="8293058" cy="742263"/>
            <a:chOff x="1949471" y="3535766"/>
            <a:chExt cx="8293058" cy="742263"/>
          </a:xfrm>
          <a:effectLst/>
        </p:grpSpPr>
        <p:grpSp>
          <p:nvGrpSpPr>
            <p:cNvPr id="13" name="组合 12"/>
            <p:cNvGrpSpPr/>
            <p:nvPr/>
          </p:nvGrpSpPr>
          <p:grpSpPr>
            <a:xfrm>
              <a:off x="3474641" y="3535766"/>
              <a:ext cx="5242719" cy="742263"/>
              <a:chOff x="3474641" y="1597783"/>
              <a:chExt cx="5242719" cy="742263"/>
            </a:xfrm>
          </p:grpSpPr>
          <p:sp>
            <p:nvSpPr>
              <p:cNvPr id="16" name="任意多边形 15"/>
              <p:cNvSpPr/>
              <p:nvPr/>
            </p:nvSpPr>
            <p:spPr>
              <a:xfrm rot="10800000">
                <a:off x="7702369"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17" name="任意多边形 16"/>
              <p:cNvSpPr/>
              <p:nvPr/>
            </p:nvSpPr>
            <p:spPr>
              <a:xfrm>
                <a:off x="3474641"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18" name="矩形 17"/>
              <p:cNvSpPr/>
              <p:nvPr/>
            </p:nvSpPr>
            <p:spPr>
              <a:xfrm>
                <a:off x="4221704" y="1597783"/>
                <a:ext cx="3748592" cy="5952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Arial" panose="020B0604020202020204" pitchFamily="34" charset="0"/>
                  <a:ea typeface="黑体" panose="02010609060101010101" charset="-122"/>
                  <a:sym typeface="Arial" panose="020B0604020202020204" pitchFamily="34" charset="0"/>
                </a:endParaRPr>
              </a:p>
            </p:txBody>
          </p:sp>
          <p:sp>
            <p:nvSpPr>
              <p:cNvPr id="19" name="直角三角形 18"/>
              <p:cNvSpPr/>
              <p:nvPr/>
            </p:nvSpPr>
            <p:spPr>
              <a:xfrm rot="10800000">
                <a:off x="4221704" y="2193053"/>
                <a:ext cx="267928" cy="145638"/>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20" name="直角三角形 19"/>
              <p:cNvSpPr/>
              <p:nvPr/>
            </p:nvSpPr>
            <p:spPr>
              <a:xfrm rot="10800000" flipH="1">
                <a:off x="7702369" y="2193053"/>
                <a:ext cx="267927" cy="145638"/>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grpSp>
        <p:cxnSp>
          <p:nvCxnSpPr>
            <p:cNvPr id="14" name="直接连接符 13"/>
            <p:cNvCxnSpPr/>
            <p:nvPr/>
          </p:nvCxnSpPr>
          <p:spPr>
            <a:xfrm>
              <a:off x="194947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91415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363851"/>
            <a:ext cx="5181600" cy="4813112"/>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363851"/>
            <a:ext cx="5181600" cy="481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D9E9392-9D29-4B37-92A0-3BFA85027E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CF00BC-B9A5-4E63-A704-A3230242075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D9E9392-9D29-4B37-92A0-3BFA85027E4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BCF00BC-B9A5-4E63-A704-A3230242075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660400" y="2678400"/>
            <a:ext cx="6872400" cy="1062000"/>
          </a:xfrm>
        </p:spPr>
        <p:txBody>
          <a:bodyPr>
            <a:normAutofit/>
          </a:bodyPr>
          <a:lstStyle>
            <a:lvl1pPr algn="ctr">
              <a:defRPr sz="8800" b="1">
                <a:solidFill>
                  <a:schemeClr val="accent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p>
            <a:fld id="{0D9E9392-9D29-4B37-92A0-3BFA85027E4D}"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4BCF00BC-B9A5-4E63-A704-A32302420755}" type="slidenum">
              <a:rPr lang="zh-CN" altLang="en-US" smtClean="0"/>
            </a:fld>
            <a:endParaRPr lang="zh-CN" altLang="en-US"/>
          </a:p>
        </p:txBody>
      </p:sp>
      <p:grpSp>
        <p:nvGrpSpPr>
          <p:cNvPr id="6" name="组合 5"/>
          <p:cNvGrpSpPr/>
          <p:nvPr/>
        </p:nvGrpSpPr>
        <p:grpSpPr>
          <a:xfrm>
            <a:off x="1949472" y="4103448"/>
            <a:ext cx="8293058" cy="742263"/>
            <a:chOff x="1949471" y="3535766"/>
            <a:chExt cx="8293058" cy="742263"/>
          </a:xfrm>
        </p:grpSpPr>
        <p:grpSp>
          <p:nvGrpSpPr>
            <p:cNvPr id="7" name="组合 6"/>
            <p:cNvGrpSpPr/>
            <p:nvPr/>
          </p:nvGrpSpPr>
          <p:grpSpPr>
            <a:xfrm>
              <a:off x="3474641" y="3535766"/>
              <a:ext cx="5242719" cy="742263"/>
              <a:chOff x="3474641" y="1597783"/>
              <a:chExt cx="5242719" cy="742263"/>
            </a:xfrm>
          </p:grpSpPr>
          <p:sp>
            <p:nvSpPr>
              <p:cNvPr id="10" name="任意多边形 9"/>
              <p:cNvSpPr/>
              <p:nvPr/>
            </p:nvSpPr>
            <p:spPr>
              <a:xfrm rot="10800000">
                <a:off x="7702369"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11" name="任意多边形 10"/>
              <p:cNvSpPr/>
              <p:nvPr/>
            </p:nvSpPr>
            <p:spPr>
              <a:xfrm>
                <a:off x="3474641" y="1743421"/>
                <a:ext cx="1014991" cy="596625"/>
              </a:xfrm>
              <a:custGeom>
                <a:avLst/>
                <a:gdLst>
                  <a:gd name="connsiteX0" fmla="*/ 298991 w 1186100"/>
                  <a:gd name="connsiteY0" fmla="*/ 596624 h 596625"/>
                  <a:gd name="connsiteX1" fmla="*/ 298991 w 1186100"/>
                  <a:gd name="connsiteY1" fmla="*/ 1354 h 596625"/>
                  <a:gd name="connsiteX2" fmla="*/ 1186100 w 1186100"/>
                  <a:gd name="connsiteY2" fmla="*/ 1354 h 596625"/>
                  <a:gd name="connsiteX3" fmla="*/ 1186100 w 1186100"/>
                  <a:gd name="connsiteY3" fmla="*/ 596624 h 596625"/>
                  <a:gd name="connsiteX4" fmla="*/ 0 w 1186100"/>
                  <a:gd name="connsiteY4" fmla="*/ 596625 h 596625"/>
                  <a:gd name="connsiteX5" fmla="*/ 298313 w 1186100"/>
                  <a:gd name="connsiteY5" fmla="*/ 298312 h 596625"/>
                  <a:gd name="connsiteX6" fmla="*/ 1 w 1186100"/>
                  <a:gd name="connsiteY6" fmla="*/ 0 h 596625"/>
                  <a:gd name="connsiteX7" fmla="*/ 298990 w 1186100"/>
                  <a:gd name="connsiteY7" fmla="*/ 0 h 596625"/>
                  <a:gd name="connsiteX8" fmla="*/ 298990 w 1186100"/>
                  <a:gd name="connsiteY8" fmla="*/ 298990 h 596625"/>
                  <a:gd name="connsiteX9" fmla="*/ 298989 w 1186100"/>
                  <a:gd name="connsiteY9" fmla="*/ 298989 h 596625"/>
                  <a:gd name="connsiteX10" fmla="*/ 298989 w 1186100"/>
                  <a:gd name="connsiteY10" fmla="*/ 596625 h 59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100" h="596625">
                    <a:moveTo>
                      <a:pt x="298991" y="596624"/>
                    </a:moveTo>
                    <a:lnTo>
                      <a:pt x="298991" y="1354"/>
                    </a:lnTo>
                    <a:lnTo>
                      <a:pt x="1186100" y="1354"/>
                    </a:lnTo>
                    <a:lnTo>
                      <a:pt x="1186100" y="596624"/>
                    </a:lnTo>
                    <a:close/>
                    <a:moveTo>
                      <a:pt x="0" y="596625"/>
                    </a:moveTo>
                    <a:lnTo>
                      <a:pt x="298313" y="298312"/>
                    </a:lnTo>
                    <a:lnTo>
                      <a:pt x="1" y="0"/>
                    </a:lnTo>
                    <a:lnTo>
                      <a:pt x="298990" y="0"/>
                    </a:lnTo>
                    <a:lnTo>
                      <a:pt x="298990" y="298990"/>
                    </a:lnTo>
                    <a:lnTo>
                      <a:pt x="298989" y="298989"/>
                    </a:lnTo>
                    <a:lnTo>
                      <a:pt x="298989" y="596625"/>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12" name="矩形 11"/>
              <p:cNvSpPr/>
              <p:nvPr/>
            </p:nvSpPr>
            <p:spPr>
              <a:xfrm>
                <a:off x="4221704" y="1597783"/>
                <a:ext cx="3748592" cy="5952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smtClean="0">
                  <a:latin typeface="Arial" panose="020B0604020202020204" pitchFamily="34" charset="0"/>
                  <a:ea typeface="黑体" panose="02010609060101010101" charset="-122"/>
                  <a:sym typeface="Arial" panose="020B0604020202020204" pitchFamily="34" charset="0"/>
                </a:endParaRPr>
              </a:p>
            </p:txBody>
          </p:sp>
          <p:sp>
            <p:nvSpPr>
              <p:cNvPr id="13" name="直角三角形 12"/>
              <p:cNvSpPr/>
              <p:nvPr/>
            </p:nvSpPr>
            <p:spPr>
              <a:xfrm rot="10800000">
                <a:off x="4221704" y="2193053"/>
                <a:ext cx="267928" cy="145638"/>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14" name="直角三角形 13"/>
              <p:cNvSpPr/>
              <p:nvPr/>
            </p:nvSpPr>
            <p:spPr>
              <a:xfrm rot="10800000" flipH="1">
                <a:off x="7702369" y="2193053"/>
                <a:ext cx="267927" cy="145638"/>
              </a:xfrm>
              <a:prstGeom prst="rtTriangl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grpSp>
        <p:cxnSp>
          <p:nvCxnSpPr>
            <p:cNvPr id="8" name="直接连接符 7"/>
            <p:cNvCxnSpPr/>
            <p:nvPr/>
          </p:nvCxnSpPr>
          <p:spPr>
            <a:xfrm>
              <a:off x="194947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914151" y="3985630"/>
              <a:ext cx="1328378" cy="0"/>
            </a:xfrm>
            <a:prstGeom prst="line">
              <a:avLst/>
            </a:prstGeom>
            <a:ln w="3810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9E9392-9D29-4B37-92A0-3BFA85027E4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CF00BC-B9A5-4E63-A704-A3230242075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10056" y="365125"/>
            <a:ext cx="1643743"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545286"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D9E9392-9D29-4B37-92A0-3BFA85027E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CF00BC-B9A5-4E63-A704-A3230242075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7DAAA9"/>
            </a:gs>
            <a:gs pos="83000">
              <a:srgbClr val="86B9BA"/>
            </a:gs>
            <a:gs pos="0">
              <a:srgbClr val="87BBB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201478"/>
            <a:ext cx="10515600" cy="96810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2"/>
            </p:custDataLst>
          </p:nvPr>
        </p:nvSpPr>
        <p:spPr>
          <a:xfrm>
            <a:off x="838200" y="1307805"/>
            <a:ext cx="10515600" cy="486915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0D9E9392-9D29-4B37-92A0-3BFA85027E4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BCF00BC-B9A5-4E63-A704-A3230242075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1.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46910"/>
            <a:ext cx="12192000" cy="1323439"/>
          </a:xfrm>
          <a:prstGeom prst="rect">
            <a:avLst/>
          </a:prstGeom>
          <a:noFill/>
        </p:spPr>
        <p:txBody>
          <a:bodyPr wrap="square" rtlCol="0">
            <a:spAutoFit/>
          </a:bodyPr>
          <a:lstStyle/>
          <a:p>
            <a:pPr algn="ctr"/>
            <a:r>
              <a:rPr lang="zh-CN" altLang="en-US" sz="8000" dirty="0" smtClean="0">
                <a:solidFill>
                  <a:schemeClr val="bg1"/>
                </a:solidFill>
              </a:rPr>
              <a:t>开 题 答 辩</a:t>
            </a:r>
            <a:r>
              <a:rPr lang="zh-CN" altLang="en-US" sz="8000" dirty="0" smtClean="0"/>
              <a:t> </a:t>
            </a:r>
            <a:endParaRPr lang="zh-CN" altLang="en-US" sz="8000" dirty="0"/>
          </a:p>
        </p:txBody>
      </p:sp>
      <p:sp>
        <p:nvSpPr>
          <p:cNvPr id="4" name="TextBox 40"/>
          <p:cNvSpPr txBox="1"/>
          <p:nvPr/>
        </p:nvSpPr>
        <p:spPr>
          <a:xfrm>
            <a:off x="0" y="3366704"/>
            <a:ext cx="12149384"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网络舆情热度挖掘研究</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 name="TextBox 37"/>
          <p:cNvSpPr txBox="1"/>
          <p:nvPr/>
        </p:nvSpPr>
        <p:spPr>
          <a:xfrm>
            <a:off x="42616" y="4424669"/>
            <a:ext cx="12149384"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杨丹        </a:t>
            </a:r>
            <a:r>
              <a:rPr lang="en-US" altLang="zh-CN" sz="2800" dirty="0" smtClean="0">
                <a:solidFill>
                  <a:schemeClr val="bg1"/>
                </a:solidFill>
                <a:latin typeface="微软雅黑" panose="020B0503020204020204" pitchFamily="34" charset="-122"/>
                <a:ea typeface="微软雅黑" panose="020B0503020204020204" pitchFamily="34" charset="-122"/>
              </a:rPr>
              <a:t>5120141898      </a:t>
            </a:r>
            <a:r>
              <a:rPr lang="zh-CN" altLang="en-US" sz="2800" dirty="0" smtClean="0">
                <a:solidFill>
                  <a:schemeClr val="bg1"/>
                </a:solidFill>
                <a:latin typeface="微软雅黑" panose="020B0503020204020204" pitchFamily="34" charset="-122"/>
                <a:ea typeface="微软雅黑" panose="020B0503020204020204" pitchFamily="34" charset="-122"/>
              </a:rPr>
              <a:t>卓软</a:t>
            </a:r>
            <a:r>
              <a:rPr lang="en-US" altLang="zh-CN" sz="2800" dirty="0" smtClean="0">
                <a:solidFill>
                  <a:schemeClr val="bg1"/>
                </a:solidFill>
                <a:latin typeface="微软雅黑" panose="020B0503020204020204" pitchFamily="34" charset="-122"/>
                <a:ea typeface="微软雅黑" panose="020B0503020204020204" pitchFamily="34" charset="-122"/>
              </a:rPr>
              <a:t>1401</a:t>
            </a:r>
            <a:r>
              <a:rPr lang="zh-CN" altLang="en-US" sz="2800" dirty="0" smtClean="0">
                <a:solidFill>
                  <a:schemeClr val="bg1"/>
                </a:solidFill>
                <a:latin typeface="微软雅黑" panose="020B0503020204020204" pitchFamily="34" charset="-122"/>
                <a:ea typeface="微软雅黑" panose="020B0503020204020204" pitchFamily="34" charset="-122"/>
              </a:rPr>
              <a:t>班</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750"/>
                                        <p:tgtEl>
                                          <p:spTgt spid="4"/>
                                        </p:tgtEl>
                                      </p:cBhvr>
                                    </p:animEffect>
                                  </p:childTnLst>
                                </p:cTn>
                              </p:par>
                            </p:childTnLst>
                          </p:cTn>
                        </p:par>
                        <p:par>
                          <p:cTn id="8" fill="hold">
                            <p:stCondLst>
                              <p:cond delay="225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354" y="251751"/>
            <a:ext cx="2920355" cy="584775"/>
          </a:xfrm>
          <a:prstGeom prst="rect">
            <a:avLst/>
          </a:prstGeom>
        </p:spPr>
        <p:txBody>
          <a:bodyPr wrap="square">
            <a:spAutoFit/>
          </a:bodyPr>
          <a:lstStyle/>
          <a:p>
            <a:pPr algn="ctr"/>
            <a:r>
              <a:rPr lang="en-US" altLang="zh-CN" sz="3200" b="1" dirty="0" smtClean="0">
                <a:solidFill>
                  <a:schemeClr val="bg1"/>
                </a:solidFill>
                <a:latin typeface="+mn-ea"/>
              </a:rPr>
              <a:t>·</a:t>
            </a:r>
            <a:r>
              <a:rPr lang="zh-CN" altLang="en-US" sz="3200" b="1" dirty="0" smtClean="0">
                <a:solidFill>
                  <a:schemeClr val="bg1"/>
                </a:solidFill>
                <a:latin typeface="+mn-ea"/>
              </a:rPr>
              <a:t>选题背景</a:t>
            </a:r>
            <a:endParaRPr lang="zh-CN" altLang="en-US" sz="3200" b="1" dirty="0" smtClean="0">
              <a:solidFill>
                <a:schemeClr val="bg1"/>
              </a:solidFill>
              <a:latin typeface="+mn-ea"/>
            </a:endParaRPr>
          </a:p>
        </p:txBody>
      </p:sp>
      <p:sp>
        <p:nvSpPr>
          <p:cNvPr id="3" name="矩形 2"/>
          <p:cNvSpPr/>
          <p:nvPr/>
        </p:nvSpPr>
        <p:spPr>
          <a:xfrm>
            <a:off x="1751214" y="1360300"/>
            <a:ext cx="8839200" cy="1569660"/>
          </a:xfrm>
          <a:prstGeom prst="rect">
            <a:avLst/>
          </a:prstGeom>
        </p:spPr>
        <p:txBody>
          <a:bodyPr wrap="square">
            <a:spAutoFit/>
          </a:bodyPr>
          <a:lstStyle/>
          <a:p>
            <a:r>
              <a:rPr lang="en-US" altLang="zh-CN" sz="2400" dirty="0"/>
              <a:t> </a:t>
            </a:r>
            <a:r>
              <a:rPr lang="en-US" altLang="zh-CN" sz="2400" dirty="0" smtClean="0"/>
              <a:t>       </a:t>
            </a:r>
            <a:r>
              <a:rPr lang="zh-CN" altLang="en-US" sz="2400" dirty="0" smtClean="0">
                <a:solidFill>
                  <a:schemeClr val="bg1"/>
                </a:solidFill>
              </a:rPr>
              <a:t>随着近年来突发事件的在网络上的传播进而引发的社会影响日益严重，网络舆情监管成为学术界和工业界亟待解决的问题。目前，传统的网络舆情热度模型主要考虑一种关联因素（例如，论坛的发帖量等），因此存在信息单一，评价不全面的问题。</a:t>
            </a:r>
            <a:endParaRPr lang="zh-CN" altLang="en-US" sz="2400" dirty="0" smtClean="0">
              <a:solidFill>
                <a:schemeClr val="bg1"/>
              </a:solidFill>
            </a:endParaRPr>
          </a:p>
        </p:txBody>
      </p:sp>
      <p:sp>
        <p:nvSpPr>
          <p:cNvPr id="4" name="矩形 3"/>
          <p:cNvSpPr/>
          <p:nvPr/>
        </p:nvSpPr>
        <p:spPr>
          <a:xfrm>
            <a:off x="1751213" y="3453734"/>
            <a:ext cx="8839201" cy="1569660"/>
          </a:xfrm>
          <a:prstGeom prst="rect">
            <a:avLst/>
          </a:prstGeom>
        </p:spPr>
        <p:txBody>
          <a:bodyPr wrap="square">
            <a:spAutoFit/>
          </a:bodyPr>
          <a:lstStyle/>
          <a:p>
            <a:r>
              <a:rPr lang="zh-CN" altLang="en-US" sz="2400" dirty="0" smtClean="0"/>
              <a:t>         </a:t>
            </a:r>
            <a:r>
              <a:rPr lang="zh-CN" altLang="en-US" sz="2400" dirty="0" smtClean="0">
                <a:solidFill>
                  <a:schemeClr val="bg1"/>
                </a:solidFill>
              </a:rPr>
              <a:t>本课题从网络舆情的静态和动态关联因素入手，从多个维度考虑网络舆情的冷热程度，包括对时间因素、地理位置因素、人为因素等多方面属性的信息抽取及分析，进而建立一个能反映网络舆情静动关系的热度计算模型。</a:t>
            </a:r>
            <a:endParaRPr lang="zh-CN" altLang="en-US" sz="2400" dirty="0" smtClean="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354" y="251751"/>
            <a:ext cx="2920355" cy="584775"/>
          </a:xfrm>
          <a:prstGeom prst="rect">
            <a:avLst/>
          </a:prstGeom>
        </p:spPr>
        <p:txBody>
          <a:bodyPr wrap="square">
            <a:spAutoFit/>
          </a:bodyPr>
          <a:lstStyle/>
          <a:p>
            <a:pPr algn="ctr"/>
            <a:r>
              <a:rPr lang="en-US" altLang="zh-CN" sz="3200" b="1" dirty="0" smtClean="0">
                <a:solidFill>
                  <a:schemeClr val="bg1"/>
                </a:solidFill>
                <a:latin typeface="+mn-ea"/>
              </a:rPr>
              <a:t>·</a:t>
            </a:r>
            <a:r>
              <a:rPr lang="zh-CN" altLang="en-US" sz="3200" b="1" dirty="0" smtClean="0">
                <a:solidFill>
                  <a:schemeClr val="bg1"/>
                </a:solidFill>
                <a:latin typeface="+mn-ea"/>
              </a:rPr>
              <a:t>研究意义</a:t>
            </a:r>
            <a:endParaRPr lang="zh-CN" altLang="en-US" sz="3200" b="1" dirty="0" smtClean="0">
              <a:solidFill>
                <a:schemeClr val="bg1"/>
              </a:solidFill>
              <a:latin typeface="+mn-ea"/>
            </a:endParaRPr>
          </a:p>
        </p:txBody>
      </p:sp>
      <p:sp>
        <p:nvSpPr>
          <p:cNvPr id="3" name="矩形 2"/>
          <p:cNvSpPr/>
          <p:nvPr/>
        </p:nvSpPr>
        <p:spPr>
          <a:xfrm>
            <a:off x="1751214" y="1360300"/>
            <a:ext cx="8839200" cy="830997"/>
          </a:xfrm>
          <a:prstGeom prst="rect">
            <a:avLst/>
          </a:prstGeom>
        </p:spPr>
        <p:txBody>
          <a:bodyPr wrap="square">
            <a:spAutoFit/>
          </a:bodyPr>
          <a:lstStyle/>
          <a:p>
            <a:r>
              <a:rPr lang="zh-CN" altLang="en-US" sz="2400" b="1" dirty="0" smtClean="0">
                <a:solidFill>
                  <a:schemeClr val="bg1"/>
                </a:solidFill>
              </a:rPr>
              <a:t>（</a:t>
            </a:r>
            <a:r>
              <a:rPr lang="en-US" altLang="zh-CN" sz="2400" b="1" dirty="0" smtClean="0">
                <a:solidFill>
                  <a:schemeClr val="bg1"/>
                </a:solidFill>
              </a:rPr>
              <a:t>1</a:t>
            </a:r>
            <a:r>
              <a:rPr lang="zh-CN" altLang="en-US" sz="2400" b="1" dirty="0" smtClean="0">
                <a:solidFill>
                  <a:schemeClr val="bg1"/>
                </a:solidFill>
              </a:rPr>
              <a:t>）客观反映舆情发展</a:t>
            </a:r>
            <a:endParaRPr lang="zh-CN" altLang="en-US" sz="2400" b="1" dirty="0" smtClean="0">
              <a:solidFill>
                <a:schemeClr val="bg1"/>
              </a:solidFill>
            </a:endParaRPr>
          </a:p>
          <a:p>
            <a:r>
              <a:rPr lang="en-US" altLang="zh-CN" sz="2400" dirty="0">
                <a:solidFill>
                  <a:schemeClr val="bg1"/>
                </a:solidFill>
              </a:rPr>
              <a:t> </a:t>
            </a:r>
            <a:r>
              <a:rPr lang="en-US" altLang="zh-CN" sz="2400" dirty="0" smtClean="0">
                <a:solidFill>
                  <a:schemeClr val="bg1"/>
                </a:solidFill>
              </a:rPr>
              <a:t>         </a:t>
            </a:r>
            <a:r>
              <a:rPr lang="zh-CN" altLang="en-US" sz="2400" dirty="0" smtClean="0">
                <a:solidFill>
                  <a:schemeClr val="bg1"/>
                </a:solidFill>
              </a:rPr>
              <a:t>对某一舆情事件能够客观反映出其影响力度。</a:t>
            </a:r>
            <a:endParaRPr lang="zh-CN" altLang="en-US" sz="2400" dirty="0" smtClean="0">
              <a:solidFill>
                <a:schemeClr val="bg1"/>
              </a:solidFill>
            </a:endParaRPr>
          </a:p>
        </p:txBody>
      </p:sp>
      <p:sp>
        <p:nvSpPr>
          <p:cNvPr id="4" name="矩形 3"/>
          <p:cNvSpPr/>
          <p:nvPr/>
        </p:nvSpPr>
        <p:spPr>
          <a:xfrm>
            <a:off x="1751211" y="4233142"/>
            <a:ext cx="8839201" cy="1200329"/>
          </a:xfrm>
          <a:prstGeom prst="rect">
            <a:avLst/>
          </a:prstGeom>
        </p:spPr>
        <p:txBody>
          <a:bodyPr wrap="square">
            <a:spAutoFit/>
          </a:bodyPr>
          <a:lstStyle/>
          <a:p>
            <a:r>
              <a:rPr lang="zh-CN" altLang="en-US" sz="2400" b="1" dirty="0" smtClean="0">
                <a:solidFill>
                  <a:schemeClr val="bg1"/>
                </a:solidFill>
              </a:rPr>
              <a:t>（</a:t>
            </a:r>
            <a:r>
              <a:rPr lang="en-US" altLang="zh-CN" sz="2400" b="1" dirty="0" smtClean="0">
                <a:solidFill>
                  <a:schemeClr val="bg1"/>
                </a:solidFill>
              </a:rPr>
              <a:t>3</a:t>
            </a:r>
            <a:r>
              <a:rPr lang="zh-CN" altLang="en-US" sz="2400" b="1" dirty="0" smtClean="0">
                <a:solidFill>
                  <a:schemeClr val="bg1"/>
                </a:solidFill>
              </a:rPr>
              <a:t>）维护社会稳定，促进国家发展具有重要意义</a:t>
            </a:r>
            <a:endParaRPr lang="zh-CN" altLang="en-US" sz="2400" b="1" dirty="0" smtClean="0">
              <a:solidFill>
                <a:schemeClr val="bg1"/>
              </a:solidFill>
            </a:endParaRPr>
          </a:p>
          <a:p>
            <a:r>
              <a:rPr lang="en-US" altLang="zh-CN" sz="2400" dirty="0">
                <a:solidFill>
                  <a:schemeClr val="bg1"/>
                </a:solidFill>
              </a:rPr>
              <a:t> </a:t>
            </a:r>
            <a:r>
              <a:rPr lang="en-US" altLang="zh-CN" sz="2400" dirty="0" smtClean="0">
                <a:solidFill>
                  <a:schemeClr val="bg1"/>
                </a:solidFill>
              </a:rPr>
              <a:t>       </a:t>
            </a:r>
            <a:r>
              <a:rPr lang="zh-CN" altLang="en-US" sz="2400" dirty="0" smtClean="0">
                <a:solidFill>
                  <a:schemeClr val="bg1"/>
                </a:solidFill>
              </a:rPr>
              <a:t>舆情热度的研究，能够协助政府实时把控热点主题的发展态势，合理地控制和引导舆论发展方向。</a:t>
            </a:r>
            <a:endParaRPr lang="zh-CN" altLang="en-US" sz="2400" dirty="0" smtClean="0">
              <a:solidFill>
                <a:schemeClr val="bg1"/>
              </a:solidFill>
            </a:endParaRPr>
          </a:p>
        </p:txBody>
      </p:sp>
      <p:sp>
        <p:nvSpPr>
          <p:cNvPr id="6" name="矩形 5"/>
          <p:cNvSpPr/>
          <p:nvPr/>
        </p:nvSpPr>
        <p:spPr>
          <a:xfrm>
            <a:off x="1751211" y="2612055"/>
            <a:ext cx="8839201" cy="1200329"/>
          </a:xfrm>
          <a:prstGeom prst="rect">
            <a:avLst/>
          </a:prstGeom>
        </p:spPr>
        <p:txBody>
          <a:bodyPr wrap="square">
            <a:spAutoFit/>
          </a:bodyPr>
          <a:lstStyle/>
          <a:p>
            <a:r>
              <a:rPr lang="zh-CN" altLang="en-US" sz="2400" b="1" dirty="0" smtClean="0">
                <a:solidFill>
                  <a:schemeClr val="bg1"/>
                </a:solidFill>
              </a:rPr>
              <a:t>（</a:t>
            </a:r>
            <a:r>
              <a:rPr lang="en-US" altLang="zh-CN" sz="2400" b="1" dirty="0" smtClean="0">
                <a:solidFill>
                  <a:schemeClr val="bg1"/>
                </a:solidFill>
              </a:rPr>
              <a:t>2</a:t>
            </a:r>
            <a:r>
              <a:rPr lang="zh-CN" altLang="en-US" sz="2400" b="1" dirty="0" smtClean="0">
                <a:solidFill>
                  <a:schemeClr val="bg1"/>
                </a:solidFill>
              </a:rPr>
              <a:t>）为决策提供支撑</a:t>
            </a:r>
            <a:endParaRPr lang="zh-CN" altLang="en-US" sz="2400" b="1" dirty="0" smtClean="0">
              <a:solidFill>
                <a:schemeClr val="bg1"/>
              </a:solidFill>
            </a:endParaRPr>
          </a:p>
          <a:p>
            <a:r>
              <a:rPr lang="en-US" altLang="zh-CN" sz="2400" dirty="0">
                <a:solidFill>
                  <a:schemeClr val="bg1"/>
                </a:solidFill>
              </a:rPr>
              <a:t> </a:t>
            </a:r>
            <a:r>
              <a:rPr lang="en-US" altLang="zh-CN" sz="2400" dirty="0" smtClean="0">
                <a:solidFill>
                  <a:schemeClr val="bg1"/>
                </a:solidFill>
              </a:rPr>
              <a:t>       </a:t>
            </a:r>
            <a:r>
              <a:rPr lang="zh-CN" altLang="en-US" sz="2400" dirty="0" smtClean="0">
                <a:solidFill>
                  <a:schemeClr val="bg1"/>
                </a:solidFill>
              </a:rPr>
              <a:t>对于需要采取措施应对舆论时，舆情热度的高低决定措施实行的有效性与作用发挥的能动大小性。</a:t>
            </a:r>
            <a:endParaRPr lang="zh-CN" altLang="en-US" sz="2400" dirty="0" smtClean="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608" y="286714"/>
            <a:ext cx="3801504" cy="584775"/>
          </a:xfrm>
          <a:prstGeom prst="rect">
            <a:avLst/>
          </a:prstGeom>
        </p:spPr>
        <p:txBody>
          <a:bodyPr wrap="square">
            <a:spAutoFit/>
          </a:bodyPr>
          <a:lstStyle/>
          <a:p>
            <a:pPr algn="ctr"/>
            <a:r>
              <a:rPr lang="en-US" altLang="zh-CN" sz="3200" b="1" dirty="0" smtClean="0">
                <a:solidFill>
                  <a:schemeClr val="bg1"/>
                </a:solidFill>
                <a:latin typeface="+mn-ea"/>
              </a:rPr>
              <a:t>·</a:t>
            </a:r>
            <a:r>
              <a:rPr lang="zh-CN" altLang="en-US" sz="3200" b="1" dirty="0" smtClean="0">
                <a:solidFill>
                  <a:schemeClr val="bg1"/>
                </a:solidFill>
                <a:latin typeface="+mn-ea"/>
              </a:rPr>
              <a:t>国内外研究现状</a:t>
            </a:r>
            <a:endParaRPr lang="zh-CN" altLang="en-US" sz="3200" b="1" dirty="0" smtClean="0">
              <a:solidFill>
                <a:schemeClr val="bg1"/>
              </a:solidFill>
              <a:latin typeface="+mn-ea"/>
            </a:endParaRPr>
          </a:p>
        </p:txBody>
      </p:sp>
      <p:sp>
        <p:nvSpPr>
          <p:cNvPr id="12" name="文本框 11"/>
          <p:cNvSpPr txBox="1"/>
          <p:nvPr/>
        </p:nvSpPr>
        <p:spPr>
          <a:xfrm>
            <a:off x="1008929" y="1318250"/>
            <a:ext cx="9454850" cy="400110"/>
          </a:xfrm>
          <a:prstGeom prst="rect">
            <a:avLst/>
          </a:prstGeom>
          <a:noFill/>
        </p:spPr>
        <p:txBody>
          <a:bodyPr wrap="square" rtlCol="0">
            <a:spAutoFit/>
          </a:bodyPr>
          <a:lstStyle/>
          <a:p>
            <a:r>
              <a:rPr lang="zh-CN" altLang="en-US" sz="2000" dirty="0">
                <a:solidFill>
                  <a:schemeClr val="bg1"/>
                </a:solidFill>
                <a:latin typeface="Microsoft JhengHei UI" panose="020B0604030504040204" pitchFamily="34" charset="-120"/>
                <a:ea typeface="Microsoft JhengHei UI" panose="020B0604030504040204" pitchFamily="34" charset="-120"/>
              </a:rPr>
              <a:t>目前国内外，有许多学者和公司对舆情分析做了许多工作和研究。</a:t>
            </a:r>
            <a:endParaRPr lang="zh-CN" altLang="en-US" sz="2000" dirty="0">
              <a:solidFill>
                <a:schemeClr val="bg1"/>
              </a:solidFill>
              <a:latin typeface="Microsoft JhengHei UI" panose="020B0604030504040204" pitchFamily="34" charset="-120"/>
              <a:ea typeface="Microsoft JhengHei UI" panose="020B0604030504040204" pitchFamily="34" charset="-120"/>
            </a:endParaRPr>
          </a:p>
        </p:txBody>
      </p:sp>
      <p:sp>
        <p:nvSpPr>
          <p:cNvPr id="13" name="文本框 12"/>
          <p:cNvSpPr txBox="1"/>
          <p:nvPr/>
        </p:nvSpPr>
        <p:spPr>
          <a:xfrm>
            <a:off x="1499454" y="2958566"/>
            <a:ext cx="8874056" cy="707886"/>
          </a:xfrm>
          <a:prstGeom prst="rect">
            <a:avLst/>
          </a:prstGeom>
          <a:noFill/>
        </p:spPr>
        <p:txBody>
          <a:bodyPr wrap="square" rtlCol="0">
            <a:spAutoFit/>
          </a:bodyPr>
          <a:lstStyle/>
          <a:p>
            <a:r>
              <a:rPr lang="en-US" altLang="zh-CN" sz="2000" dirty="0" smtClean="0">
                <a:solidFill>
                  <a:schemeClr val="bg1"/>
                </a:solidFill>
                <a:latin typeface="Microsoft JhengHei UI" panose="020B0604030504040204" pitchFamily="34" charset="-120"/>
                <a:ea typeface="Microsoft JhengHei UI" panose="020B0604030504040204" pitchFamily="34" charset="-120"/>
              </a:rPr>
              <a:t>(2)</a:t>
            </a:r>
            <a:r>
              <a:rPr lang="zh-CN" altLang="en-US" sz="2000" dirty="0" smtClean="0">
                <a:solidFill>
                  <a:schemeClr val="bg1"/>
                </a:solidFill>
                <a:latin typeface="Microsoft JhengHei UI" panose="020B0604030504040204" pitchFamily="34" charset="-120"/>
                <a:ea typeface="Microsoft JhengHei UI" panose="020B0604030504040204" pitchFamily="34" charset="-120"/>
              </a:rPr>
              <a:t>张</a:t>
            </a:r>
            <a:r>
              <a:rPr lang="zh-CN" altLang="en-US" sz="2000" dirty="0">
                <a:solidFill>
                  <a:schemeClr val="bg1"/>
                </a:solidFill>
                <a:latin typeface="Microsoft JhengHei UI" panose="020B0604030504040204" pitchFamily="34" charset="-120"/>
                <a:ea typeface="Microsoft JhengHei UI" panose="020B0604030504040204" pitchFamily="34" charset="-120"/>
              </a:rPr>
              <a:t>一文等构建了非常规突发事件的舆情热度评价指标体系，并用</a:t>
            </a:r>
            <a:r>
              <a:rPr lang="en-US" altLang="zh-CN" sz="2000" dirty="0">
                <a:solidFill>
                  <a:schemeClr val="bg1"/>
                </a:solidFill>
                <a:latin typeface="Microsoft JhengHei UI" panose="020B0604030504040204" pitchFamily="34" charset="-120"/>
                <a:ea typeface="Microsoft JhengHei UI" panose="020B0604030504040204" pitchFamily="34" charset="-120"/>
              </a:rPr>
              <a:t>BP</a:t>
            </a:r>
            <a:r>
              <a:rPr lang="zh-CN" altLang="en-US" sz="2000" dirty="0">
                <a:solidFill>
                  <a:schemeClr val="bg1"/>
                </a:solidFill>
                <a:latin typeface="Microsoft JhengHei UI" panose="020B0604030504040204" pitchFamily="34" charset="-120"/>
                <a:ea typeface="Microsoft JhengHei UI" panose="020B0604030504040204" pitchFamily="34" charset="-120"/>
              </a:rPr>
              <a:t>神经网络确认各指标的权重。</a:t>
            </a:r>
            <a:endParaRPr lang="zh-CN" altLang="en-US" sz="2000" dirty="0">
              <a:solidFill>
                <a:schemeClr val="bg1"/>
              </a:solidFill>
              <a:latin typeface="Microsoft JhengHei UI" panose="020B0604030504040204" pitchFamily="34" charset="-120"/>
              <a:ea typeface="Microsoft JhengHei UI" panose="020B0604030504040204" pitchFamily="34" charset="-120"/>
            </a:endParaRPr>
          </a:p>
        </p:txBody>
      </p:sp>
      <p:sp>
        <p:nvSpPr>
          <p:cNvPr id="14" name="文本框 13"/>
          <p:cNvSpPr txBox="1"/>
          <p:nvPr/>
        </p:nvSpPr>
        <p:spPr>
          <a:xfrm>
            <a:off x="1486755" y="1960065"/>
            <a:ext cx="8895202" cy="707886"/>
          </a:xfrm>
          <a:prstGeom prst="rect">
            <a:avLst/>
          </a:prstGeom>
          <a:noFill/>
        </p:spPr>
        <p:txBody>
          <a:bodyPr wrap="square" rtlCol="0">
            <a:spAutoFit/>
          </a:bodyPr>
          <a:lstStyle/>
          <a:p>
            <a:r>
              <a:rPr lang="en-US" altLang="zh-CN" sz="2000" dirty="0" smtClean="0">
                <a:solidFill>
                  <a:schemeClr val="bg1"/>
                </a:solidFill>
                <a:latin typeface="Microsoft JhengHei UI" panose="020B0604030504040204" pitchFamily="34" charset="-120"/>
                <a:ea typeface="Microsoft JhengHei UI" panose="020B0604030504040204" pitchFamily="34" charset="-120"/>
              </a:rPr>
              <a:t>(1)</a:t>
            </a:r>
            <a:r>
              <a:rPr lang="zh-CN" altLang="en-US" sz="2000" dirty="0" smtClean="0">
                <a:solidFill>
                  <a:schemeClr val="bg1"/>
                </a:solidFill>
                <a:latin typeface="Microsoft JhengHei UI" panose="020B0604030504040204" pitchFamily="34" charset="-120"/>
                <a:ea typeface="Microsoft JhengHei UI" panose="020B0604030504040204" pitchFamily="34" charset="-120"/>
              </a:rPr>
              <a:t>唐</a:t>
            </a:r>
            <a:r>
              <a:rPr lang="zh-CN" altLang="en-US" sz="2000" dirty="0">
                <a:solidFill>
                  <a:schemeClr val="bg1"/>
                </a:solidFill>
                <a:latin typeface="Microsoft JhengHei UI" panose="020B0604030504040204" pitchFamily="34" charset="-120"/>
                <a:ea typeface="Microsoft JhengHei UI" panose="020B0604030504040204" pitchFamily="34" charset="-120"/>
              </a:rPr>
              <a:t>晓波等设计了基于网络可视化的舆情分析模型，为基于社交平台的网络舆情分析提供了有效的可视化途径。</a:t>
            </a:r>
            <a:endParaRPr lang="zh-CN" altLang="en-US" sz="2000" dirty="0">
              <a:solidFill>
                <a:schemeClr val="bg1"/>
              </a:solidFill>
              <a:latin typeface="Microsoft JhengHei UI" panose="020B0604030504040204" pitchFamily="34" charset="-120"/>
              <a:ea typeface="Microsoft JhengHei UI" panose="020B0604030504040204" pitchFamily="34" charset="-120"/>
            </a:endParaRPr>
          </a:p>
        </p:txBody>
      </p:sp>
      <p:sp>
        <p:nvSpPr>
          <p:cNvPr id="15" name="文本框 14"/>
          <p:cNvSpPr txBox="1"/>
          <p:nvPr/>
        </p:nvSpPr>
        <p:spPr>
          <a:xfrm>
            <a:off x="1486755" y="3957067"/>
            <a:ext cx="9198011" cy="707886"/>
          </a:xfrm>
          <a:prstGeom prst="rect">
            <a:avLst/>
          </a:prstGeom>
          <a:noFill/>
        </p:spPr>
        <p:txBody>
          <a:bodyPr wrap="square" rtlCol="0">
            <a:spAutoFit/>
          </a:bodyPr>
          <a:lstStyle/>
          <a:p>
            <a:r>
              <a:rPr lang="en-US" altLang="zh-CN" sz="2000" dirty="0" smtClean="0">
                <a:solidFill>
                  <a:schemeClr val="bg1"/>
                </a:solidFill>
                <a:latin typeface="Microsoft JhengHei UI" panose="020B0604030504040204" pitchFamily="34" charset="-120"/>
                <a:ea typeface="Microsoft JhengHei UI" panose="020B0604030504040204" pitchFamily="34" charset="-120"/>
              </a:rPr>
              <a:t>(3)</a:t>
            </a:r>
            <a:r>
              <a:rPr lang="zh-CN" altLang="en-US" sz="2000" dirty="0" smtClean="0">
                <a:solidFill>
                  <a:schemeClr val="bg1"/>
                </a:solidFill>
                <a:latin typeface="Microsoft JhengHei UI" panose="020B0604030504040204" pitchFamily="34" charset="-120"/>
                <a:ea typeface="Microsoft JhengHei UI" panose="020B0604030504040204" pitchFamily="34" charset="-120"/>
              </a:rPr>
              <a:t>曹</a:t>
            </a:r>
            <a:r>
              <a:rPr lang="zh-CN" altLang="en-US" sz="2000" dirty="0">
                <a:solidFill>
                  <a:schemeClr val="bg1"/>
                </a:solidFill>
                <a:latin typeface="Microsoft JhengHei UI" panose="020B0604030504040204" pitchFamily="34" charset="-120"/>
                <a:ea typeface="Microsoft JhengHei UI" panose="020B0604030504040204" pitchFamily="34" charset="-120"/>
              </a:rPr>
              <a:t>学艳等把突发事件应对等级引入了舆情热度量表，建立了政府制定的应对等级和网络舆情热度的联系，完善了舆情热度评价体系。</a:t>
            </a:r>
            <a:endParaRPr lang="zh-CN" altLang="en-US" sz="2000" dirty="0">
              <a:solidFill>
                <a:schemeClr val="bg1"/>
              </a:solidFill>
              <a:latin typeface="Microsoft JhengHei UI" panose="020B0604030504040204" pitchFamily="34" charset="-120"/>
              <a:ea typeface="Microsoft JhengHei UI" panose="020B0604030504040204" pitchFamily="34" charset="-120"/>
            </a:endParaRPr>
          </a:p>
        </p:txBody>
      </p:sp>
      <p:sp>
        <p:nvSpPr>
          <p:cNvPr id="16" name="文本框 15"/>
          <p:cNvSpPr txBox="1"/>
          <p:nvPr/>
        </p:nvSpPr>
        <p:spPr>
          <a:xfrm>
            <a:off x="1486755" y="4955568"/>
            <a:ext cx="9219157" cy="707886"/>
          </a:xfrm>
          <a:prstGeom prst="rect">
            <a:avLst/>
          </a:prstGeom>
          <a:noFill/>
        </p:spPr>
        <p:txBody>
          <a:bodyPr wrap="square" rtlCol="0">
            <a:spAutoFit/>
          </a:bodyPr>
          <a:lstStyle/>
          <a:p>
            <a:r>
              <a:rPr lang="en-US" altLang="zh-CN" sz="2000" dirty="0" smtClean="0">
                <a:solidFill>
                  <a:schemeClr val="bg1"/>
                </a:solidFill>
                <a:latin typeface="Microsoft JhengHei UI" panose="020B0604030504040204" pitchFamily="34" charset="-120"/>
                <a:ea typeface="Microsoft JhengHei UI" panose="020B0604030504040204" pitchFamily="34" charset="-120"/>
              </a:rPr>
              <a:t>(</a:t>
            </a:r>
            <a:r>
              <a:rPr lang="en-US" altLang="zh-CN" sz="2000" dirty="0">
                <a:solidFill>
                  <a:schemeClr val="bg1"/>
                </a:solidFill>
                <a:latin typeface="Microsoft JhengHei UI" panose="020B0604030504040204" pitchFamily="34" charset="-120"/>
                <a:ea typeface="Microsoft JhengHei UI" panose="020B0604030504040204" pitchFamily="34" charset="-120"/>
              </a:rPr>
              <a:t>4) Yu M</a:t>
            </a:r>
            <a:r>
              <a:rPr lang="zh-CN" altLang="en-US" sz="2000" dirty="0">
                <a:solidFill>
                  <a:schemeClr val="bg1"/>
                </a:solidFill>
                <a:latin typeface="Microsoft JhengHei UI" panose="020B0604030504040204" pitchFamily="34" charset="-120"/>
                <a:ea typeface="Microsoft JhengHei UI" panose="020B0604030504040204" pitchFamily="34" charset="-120"/>
              </a:rPr>
              <a:t>等基于舆情信息扩散过程中的用户交互过程，提出了一种可以描述信息的扩散，更精确地表达舆情传播的影响的有向树模型。</a:t>
            </a:r>
            <a:endParaRPr lang="zh-CN" altLang="en-US" sz="2000" dirty="0">
              <a:solidFill>
                <a:schemeClr val="bg1"/>
              </a:solidFill>
              <a:latin typeface="Microsoft JhengHei UI" panose="020B0604030504040204" pitchFamily="34" charset="-120"/>
              <a:ea typeface="Microsoft JhengHei UI" panose="020B0604030504040204" pitchFamily="34" charset="-12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409" y="286714"/>
            <a:ext cx="2776451" cy="584775"/>
          </a:xfrm>
          <a:prstGeom prst="rect">
            <a:avLst/>
          </a:prstGeom>
        </p:spPr>
        <p:txBody>
          <a:bodyPr wrap="square">
            <a:spAutoFit/>
          </a:bodyPr>
          <a:lstStyle/>
          <a:p>
            <a:pPr algn="ctr"/>
            <a:r>
              <a:rPr lang="en-US" altLang="zh-CN" sz="3200" b="1" dirty="0" smtClean="0">
                <a:solidFill>
                  <a:schemeClr val="bg1"/>
                </a:solidFill>
                <a:latin typeface="+mn-ea"/>
              </a:rPr>
              <a:t>·</a:t>
            </a:r>
            <a:r>
              <a:rPr lang="zh-CN" altLang="en-US" sz="3200" b="1" dirty="0" smtClean="0">
                <a:solidFill>
                  <a:schemeClr val="bg1"/>
                </a:solidFill>
                <a:latin typeface="+mn-ea"/>
              </a:rPr>
              <a:t>研究内容</a:t>
            </a:r>
            <a:endParaRPr lang="zh-CN" altLang="en-US" sz="3200" b="1" dirty="0" smtClean="0">
              <a:solidFill>
                <a:schemeClr val="bg1"/>
              </a:solidFill>
              <a:latin typeface="+mn-ea"/>
            </a:endParaRPr>
          </a:p>
        </p:txBody>
      </p:sp>
      <p:grpSp>
        <p:nvGrpSpPr>
          <p:cNvPr id="26" name="组合 25"/>
          <p:cNvGrpSpPr/>
          <p:nvPr/>
        </p:nvGrpSpPr>
        <p:grpSpPr>
          <a:xfrm>
            <a:off x="4155674" y="1418521"/>
            <a:ext cx="3280066" cy="1685635"/>
            <a:chOff x="1014987" y="3746500"/>
            <a:chExt cx="2631456" cy="2247513"/>
          </a:xfrm>
        </p:grpSpPr>
        <p:sp>
          <p:nvSpPr>
            <p:cNvPr id="27" name="TextBox 96"/>
            <p:cNvSpPr txBox="1"/>
            <p:nvPr/>
          </p:nvSpPr>
          <p:spPr>
            <a:xfrm>
              <a:off x="1014987" y="3746500"/>
              <a:ext cx="2631456" cy="615553"/>
            </a:xfrm>
            <a:prstGeom prst="rect">
              <a:avLst/>
            </a:prstGeom>
            <a:noFill/>
          </p:spPr>
          <p:txBody>
            <a:bodyPr wrap="none" rtlCol="0">
              <a:spAutoFit/>
            </a:bodyPr>
            <a:lstStyle/>
            <a:p>
              <a:pPr algn="ctr"/>
              <a:r>
                <a:rPr lang="en-US" altLang="zh-CN" sz="2400" b="1" dirty="0" smtClean="0">
                  <a:solidFill>
                    <a:schemeClr val="bg1"/>
                  </a:solidFill>
                  <a:latin typeface="造字工房悦黑体验版细体" pitchFamily="50" charset="-122"/>
                  <a:ea typeface="造字工房悦黑体验版细体" pitchFamily="50" charset="-122"/>
                </a:rPr>
                <a:t>2.</a:t>
              </a:r>
              <a:r>
                <a:rPr lang="zh-CN" altLang="en-US" sz="2400" b="1" dirty="0" smtClean="0">
                  <a:solidFill>
                    <a:schemeClr val="bg1"/>
                  </a:solidFill>
                  <a:latin typeface="造字工房悦黑体验版细体" pitchFamily="50" charset="-122"/>
                  <a:ea typeface="造字工房悦黑体验版细体" pitchFamily="50" charset="-122"/>
                </a:rPr>
                <a:t>舆情</a:t>
              </a:r>
              <a:r>
                <a:rPr lang="zh-CN" altLang="en-US" sz="2400" b="1" dirty="0">
                  <a:solidFill>
                    <a:schemeClr val="bg1"/>
                  </a:solidFill>
                  <a:latin typeface="造字工房悦黑体验版细体" pitchFamily="50" charset="-122"/>
                  <a:ea typeface="造字工房悦黑体验版细体" pitchFamily="50" charset="-122"/>
                </a:rPr>
                <a:t>数据可视化研究</a:t>
              </a:r>
              <a:endParaRPr lang="zh-CN" altLang="en-US" sz="2400" b="1" dirty="0">
                <a:solidFill>
                  <a:schemeClr val="bg1"/>
                </a:solidFill>
                <a:latin typeface="造字工房悦黑体验版细体" pitchFamily="50" charset="-122"/>
                <a:ea typeface="造字工房悦黑体验版细体" pitchFamily="50" charset="-122"/>
              </a:endParaRPr>
            </a:p>
          </p:txBody>
        </p:sp>
        <p:sp>
          <p:nvSpPr>
            <p:cNvPr id="28" name="Rectangle 5"/>
            <p:cNvSpPr/>
            <p:nvPr/>
          </p:nvSpPr>
          <p:spPr bwMode="auto">
            <a:xfrm>
              <a:off x="1352574" y="4678349"/>
              <a:ext cx="2141961" cy="131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为了</a:t>
              </a: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方便对数据的展示和观察，需要对原始数据进行封装，便具有可读性。根据数据的特点和封装的格式，来选取适合</a:t>
              </a: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的图表展示</a:t>
              </a: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方法</a:t>
              </a: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a:t>
              </a:r>
              <a:endParaRPr lang="zh-CN" altLang="en-US" sz="2000" dirty="0" smtClean="0">
                <a:solidFill>
                  <a:schemeClr val="bg1"/>
                </a:solidFill>
                <a:latin typeface="Microsoft JhengHei UI" panose="020B0604030504040204" pitchFamily="34" charset="-120"/>
                <a:ea typeface="Microsoft JhengHei UI" panose="020B0604030504040204" pitchFamily="34" charset="-120"/>
                <a:cs typeface="Lato Light" charset="0"/>
                <a:sym typeface="Gill Sans" charset="0"/>
              </a:endParaRPr>
            </a:p>
          </p:txBody>
        </p:sp>
      </p:grpSp>
      <p:grpSp>
        <p:nvGrpSpPr>
          <p:cNvPr id="29" name="组合 28"/>
          <p:cNvGrpSpPr/>
          <p:nvPr/>
        </p:nvGrpSpPr>
        <p:grpSpPr>
          <a:xfrm>
            <a:off x="7590333" y="1418522"/>
            <a:ext cx="3695742" cy="1685633"/>
            <a:chOff x="3333937" y="3746501"/>
            <a:chExt cx="2948924" cy="2247510"/>
          </a:xfrm>
        </p:grpSpPr>
        <p:sp>
          <p:nvSpPr>
            <p:cNvPr id="30" name="TextBox 98"/>
            <p:cNvSpPr txBox="1"/>
            <p:nvPr/>
          </p:nvSpPr>
          <p:spPr>
            <a:xfrm>
              <a:off x="3333937" y="3746501"/>
              <a:ext cx="2948924" cy="615553"/>
            </a:xfrm>
            <a:prstGeom prst="rect">
              <a:avLst/>
            </a:prstGeom>
            <a:noFill/>
          </p:spPr>
          <p:txBody>
            <a:bodyPr wrap="square" rtlCol="0">
              <a:spAutoFit/>
            </a:bodyPr>
            <a:lstStyle/>
            <a:p>
              <a:pPr algn="r"/>
              <a:r>
                <a:rPr lang="en-US" altLang="zh-CN" sz="2400" b="1" dirty="0" smtClean="0">
                  <a:solidFill>
                    <a:schemeClr val="bg1"/>
                  </a:solidFill>
                  <a:latin typeface="造字工房悦黑体验版细体" pitchFamily="50" charset="-122"/>
                  <a:ea typeface="造字工房悦黑体验版细体" pitchFamily="50" charset="-122"/>
                </a:rPr>
                <a:t>3.</a:t>
              </a:r>
              <a:r>
                <a:rPr lang="zh-CN" altLang="en-US" sz="2400" b="1" dirty="0" smtClean="0">
                  <a:solidFill>
                    <a:schemeClr val="bg1"/>
                  </a:solidFill>
                  <a:latin typeface="造字工房悦黑体验版细体" pitchFamily="50" charset="-122"/>
                  <a:ea typeface="造字工房悦黑体验版细体" pitchFamily="50" charset="-122"/>
                </a:rPr>
                <a:t>舆情</a:t>
              </a:r>
              <a:r>
                <a:rPr lang="zh-CN" altLang="en-US" sz="2400" b="1" dirty="0">
                  <a:solidFill>
                    <a:schemeClr val="bg1"/>
                  </a:solidFill>
                  <a:latin typeface="造字工房悦黑体验版细体" pitchFamily="50" charset="-122"/>
                  <a:ea typeface="造字工房悦黑体验版细体" pitchFamily="50" charset="-122"/>
                </a:rPr>
                <a:t>热度计算模型研究</a:t>
              </a:r>
              <a:endParaRPr lang="zh-CN" altLang="en-US" sz="2400" b="1" dirty="0">
                <a:solidFill>
                  <a:schemeClr val="bg1"/>
                </a:solidFill>
                <a:latin typeface="造字工房悦黑体验版细体" pitchFamily="50" charset="-122"/>
                <a:ea typeface="造字工房悦黑体验版细体" pitchFamily="50" charset="-122"/>
              </a:endParaRPr>
            </a:p>
          </p:txBody>
        </p:sp>
        <p:sp>
          <p:nvSpPr>
            <p:cNvPr id="31" name="Rectangle 5"/>
            <p:cNvSpPr/>
            <p:nvPr/>
          </p:nvSpPr>
          <p:spPr bwMode="auto">
            <a:xfrm>
              <a:off x="3931857" y="4678349"/>
              <a:ext cx="2181866" cy="131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研究</a:t>
              </a: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关联因素对舆情热度的影响，实现对当下的舆论从多个维度进行分析，建立一个能反映网络舆情静动关系的热度计算模型。</a:t>
              </a:r>
              <a:endParaRPr lang="zh-CN" altLang="en-US" sz="2000" dirty="0">
                <a:solidFill>
                  <a:schemeClr val="bg1"/>
                </a:solidFill>
                <a:latin typeface="Microsoft JhengHei UI" panose="020B0604030504040204" pitchFamily="34" charset="-120"/>
                <a:ea typeface="Microsoft JhengHei UI" panose="020B0604030504040204" pitchFamily="34" charset="-120"/>
                <a:cs typeface="Lato Light" charset="0"/>
                <a:sym typeface="Gill Sans" charset="0"/>
              </a:endParaRPr>
            </a:p>
          </p:txBody>
        </p:sp>
      </p:grpSp>
      <p:grpSp>
        <p:nvGrpSpPr>
          <p:cNvPr id="34" name="组合 33"/>
          <p:cNvGrpSpPr/>
          <p:nvPr/>
        </p:nvGrpSpPr>
        <p:grpSpPr>
          <a:xfrm>
            <a:off x="411637" y="1418523"/>
            <a:ext cx="3589444" cy="1685635"/>
            <a:chOff x="953572" y="3746500"/>
            <a:chExt cx="3010767" cy="2247512"/>
          </a:xfrm>
        </p:grpSpPr>
        <p:sp>
          <p:nvSpPr>
            <p:cNvPr id="35" name="TextBox 96"/>
            <p:cNvSpPr txBox="1"/>
            <p:nvPr/>
          </p:nvSpPr>
          <p:spPr>
            <a:xfrm>
              <a:off x="953572" y="3746500"/>
              <a:ext cx="3010767" cy="615553"/>
            </a:xfrm>
            <a:prstGeom prst="rect">
              <a:avLst/>
            </a:prstGeom>
            <a:noFill/>
          </p:spPr>
          <p:txBody>
            <a:bodyPr wrap="none" rtlCol="0">
              <a:spAutoFit/>
            </a:bodyPr>
            <a:lstStyle/>
            <a:p>
              <a:pPr algn="ctr"/>
              <a:r>
                <a:rPr lang="en-US" altLang="zh-CN" sz="2400" b="1" dirty="0" smtClean="0">
                  <a:solidFill>
                    <a:schemeClr val="bg1"/>
                  </a:solidFill>
                  <a:latin typeface="造字工房悦黑体验版细体" pitchFamily="50" charset="-122"/>
                  <a:ea typeface="造字工房悦黑体验版细体" pitchFamily="50" charset="-122"/>
                </a:rPr>
                <a:t>1.</a:t>
              </a:r>
              <a:r>
                <a:rPr lang="zh-CN" altLang="en-US" sz="2400" b="1" dirty="0" smtClean="0">
                  <a:solidFill>
                    <a:schemeClr val="bg1"/>
                  </a:solidFill>
                  <a:latin typeface="造字工房悦黑体验版细体" pitchFamily="50" charset="-122"/>
                  <a:ea typeface="造字工房悦黑体验版细体" pitchFamily="50" charset="-122"/>
                </a:rPr>
                <a:t>网络舆情关联因素研究</a:t>
              </a:r>
              <a:endParaRPr lang="zh-CN" altLang="en-US" sz="2400" b="1" dirty="0" smtClean="0">
                <a:solidFill>
                  <a:schemeClr val="bg1"/>
                </a:solidFill>
                <a:latin typeface="造字工房悦黑体验版细体" pitchFamily="50" charset="-122"/>
                <a:ea typeface="造字工房悦黑体验版细体" pitchFamily="50" charset="-122"/>
              </a:endParaRPr>
            </a:p>
          </p:txBody>
        </p:sp>
        <p:sp>
          <p:nvSpPr>
            <p:cNvPr id="36" name="Rectangle 5"/>
            <p:cNvSpPr/>
            <p:nvPr/>
          </p:nvSpPr>
          <p:spPr bwMode="auto">
            <a:xfrm>
              <a:off x="1387975" y="4678348"/>
              <a:ext cx="2141961" cy="131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对网络舆情有影响的因素具有多样性，</a:t>
              </a: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观察影响</a:t>
              </a: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舆情热度的因素，对比不同因素对舆情热度的</a:t>
              </a: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影响力，从而构建舆情热度计算模型。</a:t>
              </a:r>
              <a:endParaRPr lang="zh-CN" altLang="en-US" sz="2000" dirty="0" smtClean="0">
                <a:solidFill>
                  <a:schemeClr val="bg1"/>
                </a:solidFill>
                <a:latin typeface="Microsoft JhengHei UI" panose="020B0604030504040204" pitchFamily="34" charset="-120"/>
                <a:ea typeface="Microsoft JhengHei UI" panose="020B0604030504040204" pitchFamily="34" charset="-120"/>
                <a:cs typeface="Lato Light" charset="0"/>
                <a:sym typeface="Gill Sans"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100000"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decel="100000"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409" y="286714"/>
            <a:ext cx="2776451" cy="584775"/>
          </a:xfrm>
          <a:prstGeom prst="rect">
            <a:avLst/>
          </a:prstGeom>
        </p:spPr>
        <p:txBody>
          <a:bodyPr wrap="square">
            <a:spAutoFit/>
          </a:bodyPr>
          <a:lstStyle/>
          <a:p>
            <a:pPr algn="ctr"/>
            <a:r>
              <a:rPr lang="en-US" altLang="zh-CN" sz="3200" b="1" dirty="0" smtClean="0">
                <a:solidFill>
                  <a:schemeClr val="bg1"/>
                </a:solidFill>
                <a:latin typeface="+mn-ea"/>
              </a:rPr>
              <a:t>·</a:t>
            </a:r>
            <a:r>
              <a:rPr lang="zh-CN" altLang="en-US" sz="3200" b="1" dirty="0" smtClean="0">
                <a:solidFill>
                  <a:schemeClr val="bg1"/>
                </a:solidFill>
                <a:latin typeface="+mn-ea"/>
              </a:rPr>
              <a:t>技术路线</a:t>
            </a:r>
            <a:endParaRPr lang="zh-CN" altLang="en-US" sz="3200" b="1" dirty="0" smtClean="0">
              <a:solidFill>
                <a:schemeClr val="bg1"/>
              </a:solidFill>
              <a:latin typeface="+mn-ea"/>
            </a:endParaRPr>
          </a:p>
        </p:txBody>
      </p:sp>
      <p:grpSp>
        <p:nvGrpSpPr>
          <p:cNvPr id="12" name="组合 11"/>
          <p:cNvGrpSpPr/>
          <p:nvPr/>
        </p:nvGrpSpPr>
        <p:grpSpPr>
          <a:xfrm>
            <a:off x="1362555" y="980671"/>
            <a:ext cx="9558873" cy="2251780"/>
            <a:chOff x="8012935" y="4684144"/>
            <a:chExt cx="3197225" cy="1520642"/>
          </a:xfrm>
        </p:grpSpPr>
        <p:sp>
          <p:nvSpPr>
            <p:cNvPr id="13"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1" dirty="0" smtClean="0">
                  <a:solidFill>
                    <a:schemeClr val="bg1"/>
                  </a:solidFill>
                  <a:latin typeface="造字工房悦黑体验版细体" pitchFamily="50" charset="-122"/>
                  <a:ea typeface="造字工房悦黑体验版细体" pitchFamily="50" charset="-122"/>
                </a:rPr>
                <a:t>舆情</a:t>
              </a:r>
              <a:r>
                <a:rPr lang="zh-CN" altLang="en-US" sz="2000" b="1" dirty="0">
                  <a:solidFill>
                    <a:schemeClr val="bg1"/>
                  </a:solidFill>
                  <a:latin typeface="造字工房悦黑体验版细体" pitchFamily="50" charset="-122"/>
                  <a:ea typeface="造字工房悦黑体验版细体" pitchFamily="50" charset="-122"/>
                </a:rPr>
                <a:t>热度指标构建</a:t>
              </a:r>
              <a:endParaRPr lang="zh-CN" altLang="en-US" sz="2000" b="1" dirty="0">
                <a:solidFill>
                  <a:schemeClr val="bg1"/>
                </a:solidFill>
                <a:latin typeface="造字工房悦黑体验版细体" pitchFamily="50" charset="-122"/>
                <a:ea typeface="造字工房悦黑体验版细体" pitchFamily="50" charset="-122"/>
              </a:endParaRPr>
            </a:p>
          </p:txBody>
        </p:sp>
        <p:sp>
          <p:nvSpPr>
            <p:cNvPr id="14"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dirty="0" smtClean="0">
                  <a:solidFill>
                    <a:schemeClr val="bg1"/>
                  </a:solidFill>
                  <a:latin typeface="Microsoft JhengHei UI" panose="020B0604030504040204" pitchFamily="34" charset="-120"/>
                  <a:ea typeface="Microsoft JhengHei UI" panose="020B0604030504040204" pitchFamily="34" charset="-120"/>
                  <a:sym typeface="Gill Sans" charset="0"/>
                </a:rPr>
                <a:t>1.</a:t>
              </a:r>
              <a:r>
                <a:rPr lang="zh-CN" altLang="en-US" dirty="0" smtClean="0">
                  <a:solidFill>
                    <a:schemeClr val="bg1"/>
                  </a:solidFill>
                  <a:latin typeface="Microsoft JhengHei UI" panose="020B0604030504040204" pitchFamily="34" charset="-120"/>
                  <a:ea typeface="Microsoft JhengHei UI" panose="020B0604030504040204" pitchFamily="34" charset="-120"/>
                  <a:sym typeface="Gill Sans" charset="0"/>
                </a:rPr>
                <a:t>目标</a:t>
              </a:r>
              <a:r>
                <a:rPr lang="zh-CN" altLang="en-US" dirty="0">
                  <a:solidFill>
                    <a:schemeClr val="bg1"/>
                  </a:solidFill>
                  <a:latin typeface="Microsoft JhengHei UI" panose="020B0604030504040204" pitchFamily="34" charset="-120"/>
                  <a:ea typeface="Microsoft JhengHei UI" panose="020B0604030504040204" pitchFamily="34" charset="-120"/>
                  <a:sym typeface="Gill Sans" charset="0"/>
                </a:rPr>
                <a:t>层，即合理评价网络舆情热度，以便最终以数值形式描述每一条舆情事件的舆情热度</a:t>
              </a:r>
              <a:r>
                <a:rPr lang="zh-CN" altLang="en-US" dirty="0" smtClean="0">
                  <a:solidFill>
                    <a:schemeClr val="bg1"/>
                  </a:solidFill>
                  <a:latin typeface="Microsoft JhengHei UI" panose="020B0604030504040204" pitchFamily="34" charset="-120"/>
                  <a:ea typeface="Microsoft JhengHei UI" panose="020B0604030504040204" pitchFamily="34" charset="-120"/>
                  <a:sym typeface="Gill Sans" charset="0"/>
                </a:rPr>
                <a:t>；</a:t>
              </a:r>
              <a:endParaRPr lang="zh-CN" altLang="en-US" dirty="0" smtClean="0">
                <a:solidFill>
                  <a:schemeClr val="bg1"/>
                </a:solidFill>
                <a:latin typeface="Microsoft JhengHei UI" panose="020B0604030504040204" pitchFamily="34" charset="-120"/>
                <a:ea typeface="Microsoft JhengHei UI" panose="020B0604030504040204" pitchFamily="34" charset="-120"/>
                <a:sym typeface="Gill Sans" charset="0"/>
              </a:endParaRPr>
            </a:p>
            <a:p>
              <a:pPr fontAlgn="base">
                <a:lnSpc>
                  <a:spcPct val="150000"/>
                </a:lnSpc>
                <a:spcBef>
                  <a:spcPct val="0"/>
                </a:spcBef>
                <a:spcAft>
                  <a:spcPct val="0"/>
                </a:spcAft>
              </a:pPr>
              <a:r>
                <a:rPr lang="en-US" altLang="zh-CN" dirty="0" smtClean="0">
                  <a:solidFill>
                    <a:schemeClr val="bg1"/>
                  </a:solidFill>
                  <a:latin typeface="Microsoft JhengHei UI" panose="020B0604030504040204" pitchFamily="34" charset="-120"/>
                  <a:ea typeface="Microsoft JhengHei UI" panose="020B0604030504040204" pitchFamily="34" charset="-120"/>
                  <a:sym typeface="Gill Sans" charset="0"/>
                </a:rPr>
                <a:t>2.</a:t>
              </a:r>
              <a:r>
                <a:rPr lang="zh-CN" altLang="en-US" dirty="0" smtClean="0">
                  <a:solidFill>
                    <a:schemeClr val="bg1"/>
                  </a:solidFill>
                  <a:latin typeface="Microsoft JhengHei UI" panose="020B0604030504040204" pitchFamily="34" charset="-120"/>
                  <a:ea typeface="Microsoft JhengHei UI" panose="020B0604030504040204" pitchFamily="34" charset="-120"/>
                  <a:sym typeface="Gill Sans" charset="0"/>
                </a:rPr>
                <a:t>准则</a:t>
              </a:r>
              <a:r>
                <a:rPr lang="zh-CN" altLang="en-US" dirty="0">
                  <a:solidFill>
                    <a:schemeClr val="bg1"/>
                  </a:solidFill>
                  <a:latin typeface="Microsoft JhengHei UI" panose="020B0604030504040204" pitchFamily="34" charset="-120"/>
                  <a:ea typeface="Microsoft JhengHei UI" panose="020B0604030504040204" pitchFamily="34" charset="-120"/>
                  <a:sym typeface="Gill Sans" charset="0"/>
                </a:rPr>
                <a:t>层，即反映网络舆情热度的两大主要效应；话题效应、传播效应</a:t>
              </a:r>
              <a:r>
                <a:rPr lang="zh-CN" altLang="en-US" dirty="0" smtClean="0">
                  <a:solidFill>
                    <a:schemeClr val="bg1"/>
                  </a:solidFill>
                  <a:latin typeface="Microsoft JhengHei UI" panose="020B0604030504040204" pitchFamily="34" charset="-120"/>
                  <a:ea typeface="Microsoft JhengHei UI" panose="020B0604030504040204" pitchFamily="34" charset="-120"/>
                  <a:sym typeface="Gill Sans" charset="0"/>
                </a:rPr>
                <a:t>；</a:t>
              </a:r>
              <a:endParaRPr lang="zh-CN" altLang="en-US" dirty="0" smtClean="0">
                <a:solidFill>
                  <a:schemeClr val="bg1"/>
                </a:solidFill>
                <a:latin typeface="Microsoft JhengHei UI" panose="020B0604030504040204" pitchFamily="34" charset="-120"/>
                <a:ea typeface="Microsoft JhengHei UI" panose="020B0604030504040204" pitchFamily="34" charset="-120"/>
                <a:sym typeface="Gill Sans" charset="0"/>
              </a:endParaRPr>
            </a:p>
            <a:p>
              <a:pPr fontAlgn="base">
                <a:lnSpc>
                  <a:spcPct val="150000"/>
                </a:lnSpc>
                <a:spcBef>
                  <a:spcPct val="0"/>
                </a:spcBef>
                <a:spcAft>
                  <a:spcPct val="0"/>
                </a:spcAft>
              </a:pPr>
              <a:r>
                <a:rPr lang="en-US" altLang="zh-CN" dirty="0" smtClean="0">
                  <a:solidFill>
                    <a:schemeClr val="bg1"/>
                  </a:solidFill>
                  <a:latin typeface="Microsoft JhengHei UI" panose="020B0604030504040204" pitchFamily="34" charset="-120"/>
                  <a:ea typeface="Microsoft JhengHei UI" panose="020B0604030504040204" pitchFamily="34" charset="-120"/>
                  <a:sym typeface="Gill Sans" charset="0"/>
                </a:rPr>
                <a:t>3.</a:t>
              </a:r>
              <a:r>
                <a:rPr lang="zh-CN" altLang="en-US" dirty="0" smtClean="0">
                  <a:solidFill>
                    <a:schemeClr val="bg1"/>
                  </a:solidFill>
                  <a:latin typeface="Microsoft JhengHei UI" panose="020B0604030504040204" pitchFamily="34" charset="-120"/>
                  <a:ea typeface="Microsoft JhengHei UI" panose="020B0604030504040204" pitchFamily="34" charset="-120"/>
                  <a:sym typeface="Gill Sans" charset="0"/>
                </a:rPr>
                <a:t>指标</a:t>
              </a:r>
              <a:r>
                <a:rPr lang="zh-CN" altLang="en-US" dirty="0">
                  <a:solidFill>
                    <a:schemeClr val="bg1"/>
                  </a:solidFill>
                  <a:latin typeface="Microsoft JhengHei UI" panose="020B0604030504040204" pitchFamily="34" charset="-120"/>
                  <a:ea typeface="Microsoft JhengHei UI" panose="020B0604030504040204" pitchFamily="34" charset="-120"/>
                  <a:sym typeface="Gill Sans" charset="0"/>
                </a:rPr>
                <a:t>层，即影响网络舆情热度效应的各项基础数据指标</a:t>
              </a:r>
              <a:r>
                <a:rPr lang="en-US" altLang="zh-CN" dirty="0">
                  <a:solidFill>
                    <a:schemeClr val="bg1"/>
                  </a:solidFill>
                  <a:latin typeface="Microsoft JhengHei UI" panose="020B0604030504040204" pitchFamily="34" charset="-120"/>
                  <a:ea typeface="Microsoft JhengHei UI" panose="020B0604030504040204" pitchFamily="34" charset="-120"/>
                  <a:sym typeface="Gill Sans" charset="0"/>
                </a:rPr>
                <a:t>—</a:t>
              </a:r>
              <a:r>
                <a:rPr lang="zh-CN" altLang="en-US" dirty="0">
                  <a:solidFill>
                    <a:schemeClr val="bg1"/>
                  </a:solidFill>
                  <a:latin typeface="Microsoft JhengHei UI" panose="020B0604030504040204" pitchFamily="34" charset="-120"/>
                  <a:ea typeface="Microsoft JhengHei UI" panose="020B0604030504040204" pitchFamily="34" charset="-120"/>
                  <a:sym typeface="Gill Sans" charset="0"/>
                </a:rPr>
                <a:t>点赞数，评论数、转发数。</a:t>
              </a:r>
              <a:endParaRPr lang="zh-CN" altLang="en-US" dirty="0" smtClean="0">
                <a:solidFill>
                  <a:schemeClr val="bg1"/>
                </a:solidFill>
                <a:latin typeface="Microsoft JhengHei UI" panose="020B0604030504040204" pitchFamily="34" charset="-120"/>
                <a:ea typeface="Microsoft JhengHei UI" panose="020B0604030504040204" pitchFamily="34" charset="-120"/>
                <a:sym typeface="Gill Sans" charset="0"/>
              </a:endParaRPr>
            </a:p>
            <a:p>
              <a:pPr fontAlgn="base">
                <a:lnSpc>
                  <a:spcPct val="150000"/>
                </a:lnSpc>
                <a:spcBef>
                  <a:spcPct val="0"/>
                </a:spcBef>
                <a:spcAft>
                  <a:spcPct val="0"/>
                </a:spcAft>
              </a:pP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pic>
        <p:nvPicPr>
          <p:cNvPr id="15" name="图片 3" descr="未命名文件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962" y="2683976"/>
            <a:ext cx="9190377" cy="374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6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409" y="286714"/>
            <a:ext cx="2776451" cy="584775"/>
          </a:xfrm>
          <a:prstGeom prst="rect">
            <a:avLst/>
          </a:prstGeom>
        </p:spPr>
        <p:txBody>
          <a:bodyPr wrap="square">
            <a:spAutoFit/>
          </a:bodyPr>
          <a:lstStyle/>
          <a:p>
            <a:pPr algn="ctr"/>
            <a:r>
              <a:rPr lang="en-US" altLang="zh-CN" sz="3200" b="1" dirty="0" smtClean="0">
                <a:solidFill>
                  <a:schemeClr val="bg1"/>
                </a:solidFill>
                <a:latin typeface="+mn-ea"/>
              </a:rPr>
              <a:t>·</a:t>
            </a:r>
            <a:r>
              <a:rPr lang="zh-CN" altLang="en-US" sz="3200" b="1" dirty="0" smtClean="0">
                <a:solidFill>
                  <a:schemeClr val="bg1"/>
                </a:solidFill>
                <a:latin typeface="+mn-ea"/>
              </a:rPr>
              <a:t>技术路线</a:t>
            </a:r>
            <a:endParaRPr lang="zh-CN" altLang="en-US" sz="3200" b="1" dirty="0" smtClean="0">
              <a:solidFill>
                <a:schemeClr val="bg1"/>
              </a:solidFill>
              <a:latin typeface="+mn-ea"/>
            </a:endParaRPr>
          </a:p>
        </p:txBody>
      </p:sp>
      <p:grpSp>
        <p:nvGrpSpPr>
          <p:cNvPr id="7" name="组合 6"/>
          <p:cNvGrpSpPr/>
          <p:nvPr/>
        </p:nvGrpSpPr>
        <p:grpSpPr>
          <a:xfrm>
            <a:off x="1234488" y="1189111"/>
            <a:ext cx="9287935" cy="2251780"/>
            <a:chOff x="8012935" y="4684144"/>
            <a:chExt cx="3197225" cy="1520642"/>
          </a:xfrm>
        </p:grpSpPr>
        <p:sp>
          <p:nvSpPr>
            <p:cNvPr id="8"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1" dirty="0" smtClean="0">
                  <a:solidFill>
                    <a:schemeClr val="bg1"/>
                  </a:solidFill>
                  <a:latin typeface="造字工房悦黑体验版细体" pitchFamily="50" charset="-122"/>
                  <a:ea typeface="造字工房悦黑体验版细体" pitchFamily="50" charset="-122"/>
                </a:rPr>
                <a:t>一、各个</a:t>
              </a:r>
              <a:r>
                <a:rPr lang="zh-CN" altLang="en-US" sz="2000" b="1" dirty="0">
                  <a:solidFill>
                    <a:schemeClr val="bg1"/>
                  </a:solidFill>
                  <a:latin typeface="造字工房悦黑体验版细体" pitchFamily="50" charset="-122"/>
                  <a:ea typeface="造字工房悦黑体验版细体" pitchFamily="50" charset="-122"/>
                </a:rPr>
                <a:t>基础数据指标权重计算</a:t>
              </a:r>
              <a:endParaRPr lang="zh-CN" altLang="en-US" sz="2000" b="1" dirty="0">
                <a:solidFill>
                  <a:schemeClr val="bg1"/>
                </a:solidFill>
                <a:latin typeface="造字工房悦黑体验版细体" pitchFamily="50" charset="-122"/>
                <a:ea typeface="造字工房悦黑体验版细体" pitchFamily="50" charset="-122"/>
              </a:endParaRPr>
            </a:p>
          </p:txBody>
        </p:sp>
        <p:sp>
          <p:nvSpPr>
            <p:cNvPr id="9"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2000" dirty="0" smtClean="0">
                  <a:latin typeface="Microsoft JhengHei UI" panose="020B0604030504040204" pitchFamily="34" charset="-120"/>
                  <a:ea typeface="Microsoft JhengHei UI" panose="020B0604030504040204" pitchFamily="34" charset="-120"/>
                  <a:sym typeface="Gill Sans" charset="0"/>
                </a:rPr>
                <a:t>        </a:t>
              </a: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构建</a:t>
              </a: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基于</a:t>
              </a:r>
              <a:r>
                <a:rPr lang="en-US" altLang="zh-CN" sz="2000" dirty="0">
                  <a:solidFill>
                    <a:schemeClr val="bg1"/>
                  </a:solidFill>
                  <a:latin typeface="Microsoft JhengHei UI" panose="020B0604030504040204" pitchFamily="34" charset="-120"/>
                  <a:ea typeface="Microsoft JhengHei UI" panose="020B0604030504040204" pitchFamily="34" charset="-120"/>
                  <a:sym typeface="Gill Sans" charset="0"/>
                </a:rPr>
                <a:t>BP</a:t>
              </a: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神经网络的网络舆情热度仿真模型，利用人工智能方法描述各个基础数据指标分别与网络舆情热度之间的内存联系，来表征整个事件的舆情热度相对当前指标的变化趋势。</a:t>
              </a:r>
              <a:endParaRPr lang="zh-CN" altLang="en-US" sz="2000" dirty="0">
                <a:solidFill>
                  <a:schemeClr val="bg1"/>
                </a:solidFill>
                <a:latin typeface="Microsoft JhengHei UI" panose="020B0604030504040204" pitchFamily="34" charset="-120"/>
                <a:ea typeface="Microsoft JhengHei UI" panose="020B0604030504040204" pitchFamily="34" charset="-120"/>
                <a:cs typeface="Lato Light" charset="0"/>
                <a:sym typeface="Gill Sans" charset="0"/>
              </a:endParaRPr>
            </a:p>
          </p:txBody>
        </p:sp>
      </p:grpSp>
      <p:grpSp>
        <p:nvGrpSpPr>
          <p:cNvPr id="10" name="组合 9"/>
          <p:cNvGrpSpPr/>
          <p:nvPr/>
        </p:nvGrpSpPr>
        <p:grpSpPr>
          <a:xfrm>
            <a:off x="1234488" y="3440891"/>
            <a:ext cx="9287932" cy="2251780"/>
            <a:chOff x="8012935" y="4684144"/>
            <a:chExt cx="3197225" cy="1520642"/>
          </a:xfrm>
        </p:grpSpPr>
        <p:sp>
          <p:nvSpPr>
            <p:cNvPr id="11" name="MH_SubTitle_2"/>
            <p:cNvSpPr>
              <a:spLocks noChangeArrowheads="1"/>
            </p:cNvSpPr>
            <p:nvPr>
              <p:custDataLst>
                <p:tags r:id="rId2"/>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1" dirty="0" smtClean="0">
                  <a:solidFill>
                    <a:schemeClr val="bg1"/>
                  </a:solidFill>
                  <a:latin typeface="造字工房悦黑体验版细体" pitchFamily="50" charset="-122"/>
                  <a:ea typeface="造字工房悦黑体验版细体" pitchFamily="50" charset="-122"/>
                </a:rPr>
                <a:t>二、构建</a:t>
              </a:r>
              <a:r>
                <a:rPr lang="zh-CN" altLang="en-US" sz="2000" b="1" dirty="0">
                  <a:solidFill>
                    <a:schemeClr val="bg1"/>
                  </a:solidFill>
                  <a:latin typeface="造字工房悦黑体验版细体" pitchFamily="50" charset="-122"/>
                  <a:ea typeface="造字工房悦黑体验版细体" pitchFamily="50" charset="-122"/>
                </a:rPr>
                <a:t>舆情热度模型</a:t>
              </a:r>
              <a:endParaRPr lang="zh-CN" altLang="en-US" sz="2000" b="1" dirty="0">
                <a:solidFill>
                  <a:schemeClr val="bg1"/>
                </a:solidFill>
                <a:latin typeface="造字工房悦黑体验版细体" pitchFamily="50" charset="-122"/>
                <a:ea typeface="造字工房悦黑体验版细体" pitchFamily="50" charset="-122"/>
              </a:endParaRPr>
            </a:p>
          </p:txBody>
        </p:sp>
        <p:sp>
          <p:nvSpPr>
            <p:cNvPr id="16"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2000" dirty="0" smtClean="0">
                  <a:latin typeface="Microsoft JhengHei UI" panose="020B0604030504040204" pitchFamily="34" charset="-120"/>
                  <a:ea typeface="Microsoft JhengHei UI" panose="020B0604030504040204" pitchFamily="34" charset="-120"/>
                  <a:sym typeface="Gill Sans" charset="0"/>
                </a:rPr>
                <a:t>        </a:t>
              </a: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利用层次分析模型的思想，在目标准则</a:t>
              </a: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“网络舆情热度”下，按照它们的相对重要性赋予话题效应、</a:t>
              </a: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传播效应</a:t>
              </a: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相应的权重值</a:t>
              </a:r>
              <a:r>
                <a:rPr lang="zh-CN" altLang="en-US" sz="2000" dirty="0" smtClean="0">
                  <a:solidFill>
                    <a:schemeClr val="bg1"/>
                  </a:solidFill>
                  <a:latin typeface="Microsoft JhengHei UI" panose="020B0604030504040204" pitchFamily="34" charset="-120"/>
                  <a:ea typeface="Microsoft JhengHei UI" panose="020B0604030504040204" pitchFamily="34" charset="-120"/>
                  <a:sym typeface="Gill Sans" charset="0"/>
                </a:rPr>
                <a:t>。对各</a:t>
              </a:r>
              <a:r>
                <a:rPr lang="zh-CN" altLang="en-US" sz="2000" dirty="0">
                  <a:solidFill>
                    <a:schemeClr val="bg1"/>
                  </a:solidFill>
                  <a:latin typeface="Microsoft JhengHei UI" panose="020B0604030504040204" pitchFamily="34" charset="-120"/>
                  <a:ea typeface="Microsoft JhengHei UI" panose="020B0604030504040204" pitchFamily="34" charset="-120"/>
                  <a:sym typeface="Gill Sans" charset="0"/>
                </a:rPr>
                <a:t>层次因素进行总体排序，计算出各项指标对网络舆情热度影响的权重，得到舆情热度表达式。</a:t>
              </a:r>
              <a:endParaRPr lang="zh-CN" altLang="en-US" sz="2000" dirty="0">
                <a:solidFill>
                  <a:schemeClr val="bg1"/>
                </a:solidFill>
                <a:latin typeface="Microsoft JhengHei UI" panose="020B0604030504040204" pitchFamily="34" charset="-120"/>
                <a:ea typeface="Microsoft JhengHei UI" panose="020B0604030504040204" pitchFamily="34" charset="-120"/>
                <a:cs typeface="Lato Light" charset="0"/>
                <a:sym typeface="Gill Sans" charset="0"/>
              </a:endParaRPr>
            </a:p>
          </p:txBody>
        </p:sp>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6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16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160486"/>
</p:tagLst>
</file>

<file path=ppt/tags/tag10.xml><?xml version="1.0" encoding="utf-8"?>
<p:tagLst xmlns:p="http://schemas.openxmlformats.org/presentationml/2006/main">
  <p:tag name="MH" val="20151208213513"/>
  <p:tag name="MH_LIBRARY" val="GRAPHIC"/>
  <p:tag name="MH_TYPE" val="SubTitle"/>
  <p:tag name="MH_ORDER" val="2"/>
</p:tagLst>
</file>

<file path=ppt/tags/tag11.xml><?xml version="1.0" encoding="utf-8"?>
<p:tagLst xmlns:p="http://schemas.openxmlformats.org/presentationml/2006/main">
  <p:tag name="MH" val="20151208213513"/>
  <p:tag name="MH_LIBRARY" val="GRAPHIC"/>
  <p:tag name="MH_TYPE" val="SubTitle"/>
  <p:tag name="MH_ORDER" val="2"/>
</p:tagLst>
</file>

<file path=ppt/tags/tag12.xml><?xml version="1.0" encoding="utf-8"?>
<p:tagLst xmlns:p="http://schemas.openxmlformats.org/presentationml/2006/main">
  <p:tag name="KSO_WM_TEMPLATE_CATEGORY" val="custom"/>
  <p:tag name="KSO_WM_TEMPLATE_INDEX" val="160486"/>
</p:tagLst>
</file>

<file path=ppt/tags/tag2.xml><?xml version="1.0" encoding="utf-8"?>
<p:tagLst xmlns:p="http://schemas.openxmlformats.org/presentationml/2006/main">
  <p:tag name="KSO_WM_TAG_VERSION" val="1.0"/>
  <p:tag name="KSO_WM_TEMPLATE_CATEGORY" val="custom"/>
  <p:tag name="KSO_WM_TEMPLATE_INDEX" val="160486"/>
</p:tagLst>
</file>

<file path=ppt/tags/tag3.xml><?xml version="1.0" encoding="utf-8"?>
<p:tagLst xmlns:p="http://schemas.openxmlformats.org/presentationml/2006/main">
  <p:tag name="KSO_WM_TEMPLATE_CATEGORY" val="custom"/>
  <p:tag name="KSO_WM_TEMPLATE_INDEX" val="160486"/>
</p:tagLst>
</file>

<file path=ppt/tags/tag4.xml><?xml version="1.0" encoding="utf-8"?>
<p:tagLst xmlns:p="http://schemas.openxmlformats.org/presentationml/2006/main">
  <p:tag name="KSO_WM_TEMPLATE_CATEGORY" val="custom"/>
  <p:tag name="KSO_WM_TEMPLATE_INDEX" val="160486"/>
</p:tagLst>
</file>

<file path=ppt/tags/tag5.xml><?xml version="1.0" encoding="utf-8"?>
<p:tagLst xmlns:p="http://schemas.openxmlformats.org/presentationml/2006/main">
  <p:tag name="KSO_WM_TEMPLATE_CATEGORY" val="custom"/>
  <p:tag name="KSO_WM_TEMPLATE_INDEX" val="160486"/>
</p:tagLst>
</file>

<file path=ppt/tags/tag6.xml><?xml version="1.0" encoding="utf-8"?>
<p:tagLst xmlns:p="http://schemas.openxmlformats.org/presentationml/2006/main">
  <p:tag name="KSO_WM_TEMPLATE_CATEGORY" val="custom"/>
  <p:tag name="KSO_WM_TEMPLATE_INDEX" val="160486"/>
</p:tagLst>
</file>

<file path=ppt/tags/tag7.xml><?xml version="1.0" encoding="utf-8"?>
<p:tagLst xmlns:p="http://schemas.openxmlformats.org/presentationml/2006/main">
  <p:tag name="KSO_WM_TEMPLATE_CATEGORY" val="custom"/>
  <p:tag name="KSO_WM_TEMPLATE_INDEX" val="160486"/>
</p:tagLst>
</file>

<file path=ppt/tags/tag8.xml><?xml version="1.0" encoding="utf-8"?>
<p:tagLst xmlns:p="http://schemas.openxmlformats.org/presentationml/2006/main">
  <p:tag name="MH" val="20151208213513"/>
  <p:tag name="MH_LIBRARY" val="GRAPHIC"/>
  <p:tag name="MH_TYPE" val="SubTitle"/>
  <p:tag name="MH_ORDER" val="2"/>
</p:tagLst>
</file>

<file path=ppt/tags/tag9.xml><?xml version="1.0" encoding="utf-8"?>
<p:tagLst xmlns:p="http://schemas.openxmlformats.org/presentationml/2006/main">
  <p:tag name="KSO_WM_TEMPLATE_CATEGORY" val="custom"/>
  <p:tag name="KSO_WM_TEMPLATE_INDEX" val="160486"/>
</p:tagLst>
</file>

<file path=ppt/theme/theme1.xml><?xml version="1.0" encoding="utf-8"?>
<a:theme xmlns:a="http://schemas.openxmlformats.org/drawingml/2006/main" name="Office 主题">
  <a:themeElements>
    <a:clrScheme name="自定义 298">
      <a:dk1>
        <a:srgbClr val="3F3F3F"/>
      </a:dk1>
      <a:lt1>
        <a:sysClr val="window" lastClr="FFFFFF"/>
      </a:lt1>
      <a:dk2>
        <a:srgbClr val="44546A"/>
      </a:dk2>
      <a:lt2>
        <a:srgbClr val="E7E6E6"/>
      </a:lt2>
      <a:accent1>
        <a:srgbClr val="EDDCB1"/>
      </a:accent1>
      <a:accent2>
        <a:srgbClr val="B1C1EE"/>
      </a:accent2>
      <a:accent3>
        <a:srgbClr val="EEBCB1"/>
      </a:accent3>
      <a:accent4>
        <a:srgbClr val="DBB1EE"/>
      </a:accent4>
      <a:accent5>
        <a:srgbClr val="9AB1E9"/>
      </a:accent5>
      <a:accent6>
        <a:srgbClr val="A8D08D"/>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0</TotalTime>
  <Words>1282</Words>
  <Application>WPS 演示</Application>
  <PresentationFormat>宽屏</PresentationFormat>
  <Paragraphs>68</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宋体</vt:lpstr>
      <vt:lpstr>Wingdings</vt:lpstr>
      <vt:lpstr>Franklin Gothic Book</vt:lpstr>
      <vt:lpstr>微软雅黑</vt:lpstr>
      <vt:lpstr>Microsoft JhengHei UI</vt:lpstr>
      <vt:lpstr>造字工房悦黑体验版细体</vt:lpstr>
      <vt:lpstr>Gill Sans</vt:lpstr>
      <vt:lpstr>Lato Light</vt:lpstr>
      <vt:lpstr>华文楷体</vt:lpstr>
      <vt:lpstr>Arial Unicode MS</vt:lpstr>
      <vt:lpstr>Calibri</vt:lpstr>
      <vt:lpstr>黑体</vt:lpstr>
      <vt:lpstr>Gill Sans MT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杨丹</dc:creator>
  <cp:lastModifiedBy>赵</cp:lastModifiedBy>
  <cp:revision>33</cp:revision>
  <dcterms:created xsi:type="dcterms:W3CDTF">2018-01-07T08:51:00Z</dcterms:created>
  <dcterms:modified xsi:type="dcterms:W3CDTF">2018-01-07T09:35:45Z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