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6" r:id="rId6"/>
    <p:sldId id="265" r:id="rId7"/>
    <p:sldId id="259" r:id="rId8"/>
    <p:sldId id="292" r:id="rId9"/>
    <p:sldId id="291" r:id="rId10"/>
    <p:sldId id="294" r:id="rId11"/>
    <p:sldId id="295" r:id="rId12"/>
    <p:sldId id="260" r:id="rId13"/>
    <p:sldId id="276" r:id="rId14"/>
    <p:sldId id="296" r:id="rId15"/>
    <p:sldId id="261" r:id="rId16"/>
    <p:sldId id="277" r:id="rId17"/>
    <p:sldId id="278" r:id="rId18"/>
    <p:sldId id="297" r:id="rId19"/>
    <p:sldId id="281" r:id="rId20"/>
    <p:sldId id="286" r:id="rId2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7CA"/>
    <a:srgbClr val="714383"/>
    <a:srgbClr val="FFB757"/>
    <a:srgbClr val="E5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5" d="100"/>
          <a:sy n="75" d="100"/>
        </p:scale>
        <p:origin x="72" y="300"/>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146755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404680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243669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0486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364530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387462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5487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13560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81022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266886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405617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3930172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26" Type="http://schemas.openxmlformats.org/officeDocument/2006/relationships/tags" Target="../tags/tag42.xml"/><Relationship Id="rId3" Type="http://schemas.openxmlformats.org/officeDocument/2006/relationships/tags" Target="../tags/tag19.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5" Type="http://schemas.openxmlformats.org/officeDocument/2006/relationships/tags" Target="../tags/tag41.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tags" Target="../tags/tag40.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tags" Target="../tags/tag39.xml"/><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tags" Target="../tags/tag38.xml"/><Relationship Id="rId27"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grpSp>
        <p:nvGrpSpPr>
          <p:cNvPr id="99" name="组合 98"/>
          <p:cNvGrpSpPr/>
          <p:nvPr/>
        </p:nvGrpSpPr>
        <p:grpSpPr>
          <a:xfrm>
            <a:off x="1630325" y="1027988"/>
            <a:ext cx="2095864" cy="2613314"/>
            <a:chOff x="1630325" y="1027988"/>
            <a:chExt cx="2095864" cy="2613314"/>
          </a:xfrm>
        </p:grpSpPr>
        <p:grpSp>
          <p:nvGrpSpPr>
            <p:cNvPr id="100" name="组合 99"/>
            <p:cNvGrpSpPr/>
            <p:nvPr/>
          </p:nvGrpSpPr>
          <p:grpSpPr>
            <a:xfrm>
              <a:off x="1630325" y="1027988"/>
              <a:ext cx="2095864" cy="2613314"/>
              <a:chOff x="3295850" y="1908877"/>
              <a:chExt cx="3738030" cy="4660916"/>
            </a:xfrm>
          </p:grpSpPr>
          <p:sp>
            <p:nvSpPr>
              <p:cNvPr id="102" name="圆角矩形 101"/>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03"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sp>
            <p:nvSpPr>
              <p:cNvPr id="104" name="圆角矩形 103"/>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05"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grpSp>
        <p:sp>
          <p:nvSpPr>
            <p:cNvPr id="101" name="文本框 100"/>
            <p:cNvSpPr txBox="1"/>
            <p:nvPr/>
          </p:nvSpPr>
          <p:spPr>
            <a:xfrm>
              <a:off x="1985058" y="1479214"/>
              <a:ext cx="772855" cy="830997"/>
            </a:xfrm>
            <a:prstGeom prst="rect">
              <a:avLst/>
            </a:prstGeom>
            <a:noFill/>
          </p:spPr>
          <p:txBody>
            <a:bodyPr wrap="square" rtlCol="0">
              <a:spAutoFit/>
            </a:bodyPr>
            <a:lstStyle/>
            <a:p>
              <a:r>
                <a:rPr lang="zh-CN" altLang="en-US" sz="4800" b="1" dirty="0">
                  <a:solidFill>
                    <a:schemeClr val="bg1"/>
                  </a:solidFill>
                  <a:latin typeface="微软雅黑" pitchFamily="34" charset="-122"/>
                  <a:ea typeface="微软雅黑" pitchFamily="34" charset="-122"/>
                </a:rPr>
                <a:t>开</a:t>
              </a:r>
            </a:p>
          </p:txBody>
        </p:sp>
      </p:grpSp>
      <p:grpSp>
        <p:nvGrpSpPr>
          <p:cNvPr id="106" name="组合 105"/>
          <p:cNvGrpSpPr/>
          <p:nvPr/>
        </p:nvGrpSpPr>
        <p:grpSpPr>
          <a:xfrm>
            <a:off x="3099413" y="1027988"/>
            <a:ext cx="2088642" cy="2613314"/>
            <a:chOff x="3099413" y="1027988"/>
            <a:chExt cx="2088642" cy="2613314"/>
          </a:xfrm>
        </p:grpSpPr>
        <p:grpSp>
          <p:nvGrpSpPr>
            <p:cNvPr id="107" name="组合 106"/>
            <p:cNvGrpSpPr/>
            <p:nvPr/>
          </p:nvGrpSpPr>
          <p:grpSpPr>
            <a:xfrm>
              <a:off x="3099413" y="1027988"/>
              <a:ext cx="2088642" cy="2613314"/>
              <a:chOff x="3295850" y="1895995"/>
              <a:chExt cx="3725149" cy="4660916"/>
            </a:xfrm>
          </p:grpSpPr>
          <p:sp>
            <p:nvSpPr>
              <p:cNvPr id="109" name="圆角矩形 108"/>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10"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sp>
            <p:nvSpPr>
              <p:cNvPr id="111" name="圆角矩形 110"/>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12"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grpSp>
        <p:sp>
          <p:nvSpPr>
            <p:cNvPr id="108" name="文本框 107"/>
            <p:cNvSpPr txBox="1"/>
            <p:nvPr/>
          </p:nvSpPr>
          <p:spPr>
            <a:xfrm>
              <a:off x="3435010" y="1483285"/>
              <a:ext cx="804376" cy="830997"/>
            </a:xfrm>
            <a:prstGeom prst="rect">
              <a:avLst/>
            </a:prstGeom>
            <a:noFill/>
          </p:spPr>
          <p:txBody>
            <a:bodyPr wrap="square" rtlCol="0">
              <a:spAutoFit/>
            </a:bodyPr>
            <a:lstStyle/>
            <a:p>
              <a:r>
                <a:rPr lang="zh-CN" altLang="en-US" sz="4800" b="1" dirty="0" smtClean="0">
                  <a:solidFill>
                    <a:schemeClr val="bg1"/>
                  </a:solidFill>
                  <a:latin typeface="微软雅黑" pitchFamily="34" charset="-122"/>
                  <a:ea typeface="微软雅黑" pitchFamily="34" charset="-122"/>
                </a:rPr>
                <a:t>题</a:t>
              </a:r>
              <a:endParaRPr lang="zh-CN" altLang="en-US" sz="4800" b="1" dirty="0">
                <a:solidFill>
                  <a:schemeClr val="bg1"/>
                </a:solidFill>
                <a:latin typeface="微软雅黑" pitchFamily="34" charset="-122"/>
                <a:ea typeface="微软雅黑" pitchFamily="34" charset="-122"/>
              </a:endParaRPr>
            </a:p>
          </p:txBody>
        </p:sp>
      </p:grpSp>
      <p:grpSp>
        <p:nvGrpSpPr>
          <p:cNvPr id="113" name="组合 112"/>
          <p:cNvGrpSpPr/>
          <p:nvPr/>
        </p:nvGrpSpPr>
        <p:grpSpPr>
          <a:xfrm>
            <a:off x="4589518" y="1003554"/>
            <a:ext cx="2088642" cy="2613314"/>
            <a:chOff x="4589518" y="1003554"/>
            <a:chExt cx="2088642" cy="2613314"/>
          </a:xfrm>
        </p:grpSpPr>
        <p:grpSp>
          <p:nvGrpSpPr>
            <p:cNvPr id="114" name="组合 113"/>
            <p:cNvGrpSpPr/>
            <p:nvPr/>
          </p:nvGrpSpPr>
          <p:grpSpPr>
            <a:xfrm>
              <a:off x="4589518" y="1003554"/>
              <a:ext cx="2088642" cy="2613314"/>
              <a:chOff x="3295850" y="1895995"/>
              <a:chExt cx="3725149" cy="4660916"/>
            </a:xfrm>
          </p:grpSpPr>
          <p:sp>
            <p:nvSpPr>
              <p:cNvPr id="116" name="圆角矩形 115"/>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17"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sp>
            <p:nvSpPr>
              <p:cNvPr id="118" name="圆角矩形 117"/>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19"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grpSp>
        <p:sp>
          <p:nvSpPr>
            <p:cNvPr id="115" name="文本框 114"/>
            <p:cNvSpPr txBox="1"/>
            <p:nvPr/>
          </p:nvSpPr>
          <p:spPr>
            <a:xfrm>
              <a:off x="4944235" y="1483284"/>
              <a:ext cx="785256" cy="830997"/>
            </a:xfrm>
            <a:prstGeom prst="rect">
              <a:avLst/>
            </a:prstGeom>
            <a:noFill/>
          </p:spPr>
          <p:txBody>
            <a:bodyPr wrap="square" rtlCol="0">
              <a:spAutoFit/>
            </a:bodyPr>
            <a:lstStyle/>
            <a:p>
              <a:r>
                <a:rPr lang="zh-CN" altLang="en-US" sz="4800" b="1" dirty="0" smtClean="0">
                  <a:solidFill>
                    <a:schemeClr val="bg1"/>
                  </a:solidFill>
                  <a:latin typeface="微软雅黑" pitchFamily="34" charset="-122"/>
                  <a:ea typeface="微软雅黑" pitchFamily="34" charset="-122"/>
                </a:rPr>
                <a:t>答</a:t>
              </a:r>
              <a:endParaRPr lang="zh-CN" altLang="en-US" sz="4800" b="1" dirty="0">
                <a:solidFill>
                  <a:schemeClr val="bg1"/>
                </a:solidFill>
                <a:latin typeface="微软雅黑" pitchFamily="34" charset="-122"/>
                <a:ea typeface="微软雅黑" pitchFamily="34" charset="-122"/>
              </a:endParaRPr>
            </a:p>
          </p:txBody>
        </p:sp>
      </p:grpSp>
      <p:grpSp>
        <p:nvGrpSpPr>
          <p:cNvPr id="120" name="组合 119"/>
          <p:cNvGrpSpPr/>
          <p:nvPr/>
        </p:nvGrpSpPr>
        <p:grpSpPr>
          <a:xfrm>
            <a:off x="6054605" y="1003554"/>
            <a:ext cx="2088642" cy="2613314"/>
            <a:chOff x="6054605" y="1003554"/>
            <a:chExt cx="2088642" cy="2613314"/>
          </a:xfrm>
        </p:grpSpPr>
        <p:grpSp>
          <p:nvGrpSpPr>
            <p:cNvPr id="121" name="组合 120"/>
            <p:cNvGrpSpPr/>
            <p:nvPr/>
          </p:nvGrpSpPr>
          <p:grpSpPr>
            <a:xfrm>
              <a:off x="6054605" y="1003554"/>
              <a:ext cx="2088642" cy="2613314"/>
              <a:chOff x="3295850" y="1895995"/>
              <a:chExt cx="3725149" cy="4660916"/>
            </a:xfrm>
          </p:grpSpPr>
          <p:sp>
            <p:nvSpPr>
              <p:cNvPr id="123" name="圆角矩形 12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2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sp>
            <p:nvSpPr>
              <p:cNvPr id="125" name="圆角矩形 12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26"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grpSp>
        <p:sp>
          <p:nvSpPr>
            <p:cNvPr id="122" name="文本框 121"/>
            <p:cNvSpPr txBox="1"/>
            <p:nvPr/>
          </p:nvSpPr>
          <p:spPr>
            <a:xfrm>
              <a:off x="6429759" y="1463128"/>
              <a:ext cx="819633" cy="830997"/>
            </a:xfrm>
            <a:prstGeom prst="rect">
              <a:avLst/>
            </a:prstGeom>
            <a:noFill/>
          </p:spPr>
          <p:txBody>
            <a:bodyPr wrap="square" rtlCol="0">
              <a:spAutoFit/>
            </a:bodyPr>
            <a:lstStyle/>
            <a:p>
              <a:r>
                <a:rPr lang="zh-CN" altLang="en-US" sz="4800" b="1" dirty="0" smtClean="0">
                  <a:solidFill>
                    <a:schemeClr val="bg1"/>
                  </a:solidFill>
                  <a:latin typeface="微软雅黑" pitchFamily="34" charset="-122"/>
                  <a:ea typeface="微软雅黑" pitchFamily="34" charset="-122"/>
                </a:rPr>
                <a:t>辩</a:t>
              </a:r>
              <a:endParaRPr lang="zh-CN" altLang="en-US" sz="4800" b="1" dirty="0">
                <a:solidFill>
                  <a:schemeClr val="bg1"/>
                </a:solidFill>
                <a:latin typeface="微软雅黑" pitchFamily="34" charset="-122"/>
                <a:ea typeface="微软雅黑" pitchFamily="34" charset="-122"/>
              </a:endParaRPr>
            </a:p>
          </p:txBody>
        </p:sp>
      </p:grpSp>
      <p:sp>
        <p:nvSpPr>
          <p:cNvPr id="127" name="TextBox 37"/>
          <p:cNvSpPr txBox="1"/>
          <p:nvPr/>
        </p:nvSpPr>
        <p:spPr>
          <a:xfrm>
            <a:off x="2732487" y="3730242"/>
            <a:ext cx="3624710" cy="338554"/>
          </a:xfrm>
          <a:prstGeom prst="rect">
            <a:avLst/>
          </a:prstGeom>
          <a:noFill/>
        </p:spPr>
        <p:txBody>
          <a:bodyPr wrap="none" rtlCol="0">
            <a:spAutoFit/>
          </a:bodyPr>
          <a:lstStyle/>
          <a:p>
            <a:r>
              <a:rPr lang="zh-CN" altLang="en-US" sz="1600" dirty="0" smtClean="0">
                <a:solidFill>
                  <a:srgbClr val="02B3C1"/>
                </a:solidFill>
                <a:latin typeface="微软雅黑" pitchFamily="34" charset="-122"/>
                <a:ea typeface="微软雅黑" pitchFamily="34" charset="-122"/>
              </a:rPr>
              <a:t>杨丹      </a:t>
            </a:r>
            <a:r>
              <a:rPr lang="en-US" altLang="zh-CN" sz="1600" dirty="0" smtClean="0">
                <a:solidFill>
                  <a:srgbClr val="02B3C1"/>
                </a:solidFill>
                <a:latin typeface="微软雅黑" pitchFamily="34" charset="-122"/>
                <a:ea typeface="微软雅黑" pitchFamily="34" charset="-122"/>
              </a:rPr>
              <a:t>5120141898      </a:t>
            </a:r>
            <a:r>
              <a:rPr lang="zh-CN" altLang="en-US" sz="1600" dirty="0" smtClean="0">
                <a:solidFill>
                  <a:srgbClr val="02B3C1"/>
                </a:solidFill>
                <a:latin typeface="微软雅黑" pitchFamily="34" charset="-122"/>
                <a:ea typeface="微软雅黑" pitchFamily="34" charset="-122"/>
              </a:rPr>
              <a:t>卓软</a:t>
            </a:r>
            <a:r>
              <a:rPr lang="en-US" altLang="zh-CN" sz="1600" dirty="0" smtClean="0">
                <a:solidFill>
                  <a:srgbClr val="02B3C1"/>
                </a:solidFill>
                <a:latin typeface="微软雅黑" pitchFamily="34" charset="-122"/>
                <a:ea typeface="微软雅黑" pitchFamily="34" charset="-122"/>
              </a:rPr>
              <a:t>1401</a:t>
            </a:r>
            <a:r>
              <a:rPr lang="zh-CN" altLang="en-US" sz="1600" dirty="0" smtClean="0">
                <a:solidFill>
                  <a:srgbClr val="02B3C1"/>
                </a:solidFill>
                <a:latin typeface="微软雅黑" pitchFamily="34" charset="-122"/>
                <a:ea typeface="微软雅黑" pitchFamily="34" charset="-122"/>
              </a:rPr>
              <a:t>班</a:t>
            </a:r>
            <a:endParaRPr lang="zh-CN" altLang="en-US" sz="1600" dirty="0">
              <a:solidFill>
                <a:srgbClr val="02B3C1"/>
              </a:solidFill>
              <a:latin typeface="微软雅黑" pitchFamily="34" charset="-122"/>
              <a:ea typeface="微软雅黑" pitchFamily="34" charset="-122"/>
            </a:endParaRPr>
          </a:p>
        </p:txBody>
      </p:sp>
      <p:sp>
        <p:nvSpPr>
          <p:cNvPr id="129" name="圆角矩形 128"/>
          <p:cNvSpPr/>
          <p:nvPr/>
        </p:nvSpPr>
        <p:spPr>
          <a:xfrm>
            <a:off x="1991871" y="3082292"/>
            <a:ext cx="4962545" cy="504056"/>
          </a:xfrm>
          <a:prstGeom prst="roundRect">
            <a:avLst>
              <a:gd name="adj" fmla="val 42270"/>
            </a:avLst>
          </a:prstGeom>
          <a:gradFill>
            <a:gsLst>
              <a:gs pos="99000">
                <a:schemeClr val="bg1"/>
              </a:gs>
              <a:gs pos="0">
                <a:schemeClr val="bg1">
                  <a:lumMod val="8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30" name="TextBox 40"/>
          <p:cNvSpPr txBox="1"/>
          <p:nvPr/>
        </p:nvSpPr>
        <p:spPr>
          <a:xfrm>
            <a:off x="3328390" y="3167199"/>
            <a:ext cx="2492991" cy="369332"/>
          </a:xfrm>
          <a:prstGeom prst="rect">
            <a:avLst/>
          </a:prstGeom>
          <a:noFill/>
        </p:spPr>
        <p:txBody>
          <a:bodyPr wrap="none" rtlCol="0">
            <a:spAutoFit/>
          </a:bodyPr>
          <a:lstStyle/>
          <a:p>
            <a:pPr algn="ctr"/>
            <a:r>
              <a:rPr lang="zh-CN" altLang="en-US" sz="1800">
                <a:solidFill>
                  <a:srgbClr val="E56666"/>
                </a:solidFill>
                <a:latin typeface="微软雅黑" pitchFamily="34" charset="-122"/>
                <a:ea typeface="微软雅黑" pitchFamily="34" charset="-122"/>
              </a:rPr>
              <a:t>网络舆情热度挖掘研究</a:t>
            </a:r>
            <a:endParaRPr lang="zh-CN" altLang="en-US" sz="1800" dirty="0">
              <a:solidFill>
                <a:srgbClr val="E56666"/>
              </a:solidFill>
              <a:latin typeface="微软雅黑" pitchFamily="34" charset="-122"/>
              <a:ea typeface="微软雅黑" pitchFamily="34" charset="-122"/>
            </a:endParaRPr>
          </a:p>
        </p:txBody>
      </p:sp>
      <p:grpSp>
        <p:nvGrpSpPr>
          <p:cNvPr id="131" name="组合 130"/>
          <p:cNvGrpSpPr/>
          <p:nvPr/>
        </p:nvGrpSpPr>
        <p:grpSpPr>
          <a:xfrm>
            <a:off x="1831438" y="3075817"/>
            <a:ext cx="720079" cy="574619"/>
            <a:chOff x="899592" y="2377261"/>
            <a:chExt cx="720079" cy="574619"/>
          </a:xfrm>
          <a:effectLst>
            <a:outerShdw blurRad="50800" dist="38100" dir="2700000" algn="tl" rotWithShape="0">
              <a:prstClr val="black">
                <a:alpha val="40000"/>
              </a:prstClr>
            </a:outerShdw>
          </a:effectLst>
        </p:grpSpPr>
        <p:sp>
          <p:nvSpPr>
            <p:cNvPr id="132" name="圆角矩形 131"/>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133" name="圆角矩形 132"/>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pic>
        <p:nvPicPr>
          <p:cNvPr id="134" name="Picture 2" descr="C:\Users\Administrator\Desktop\手.png"/>
          <p:cNvPicPr>
            <a:picLocks noChangeAspect="1" noChangeArrowheads="1"/>
          </p:cNvPicPr>
          <p:nvPr/>
        </p:nvPicPr>
        <p:blipFill>
          <a:blip r:embed="rId3"/>
          <a:srcRect/>
          <a:stretch>
            <a:fillRect/>
          </a:stretch>
        </p:blipFill>
        <p:spPr bwMode="auto">
          <a:xfrm flipH="1">
            <a:off x="1746334" y="3147616"/>
            <a:ext cx="2959860" cy="2876318"/>
          </a:xfrm>
          <a:prstGeom prst="rect">
            <a:avLst/>
          </a:prstGeom>
          <a:noFill/>
        </p:spPr>
      </p:pic>
      <p:sp>
        <p:nvSpPr>
          <p:cNvPr id="135" name="Freeform 5"/>
          <p:cNvSpPr>
            <a:spLocks/>
          </p:cNvSpPr>
          <p:nvPr/>
        </p:nvSpPr>
        <p:spPr bwMode="auto">
          <a:xfrm rot="10800000">
            <a:off x="8242371" y="1103460"/>
            <a:ext cx="239180" cy="2119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36" name="Freeform 5"/>
          <p:cNvSpPr>
            <a:spLocks/>
          </p:cNvSpPr>
          <p:nvPr/>
        </p:nvSpPr>
        <p:spPr bwMode="auto">
          <a:xfrm rot="10800000">
            <a:off x="6071842" y="1049999"/>
            <a:ext cx="210992" cy="18700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37" name="Freeform 5"/>
          <p:cNvSpPr>
            <a:spLocks/>
          </p:cNvSpPr>
          <p:nvPr/>
        </p:nvSpPr>
        <p:spPr bwMode="auto">
          <a:xfrm rot="10800000">
            <a:off x="7742892" y="1932175"/>
            <a:ext cx="118950" cy="10542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38" name="Freeform 5"/>
          <p:cNvSpPr>
            <a:spLocks/>
          </p:cNvSpPr>
          <p:nvPr/>
        </p:nvSpPr>
        <p:spPr bwMode="auto">
          <a:xfrm rot="10800000">
            <a:off x="4375925" y="2569330"/>
            <a:ext cx="213593" cy="18930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39" name="Freeform 5"/>
          <p:cNvSpPr>
            <a:spLocks/>
          </p:cNvSpPr>
          <p:nvPr/>
        </p:nvSpPr>
        <p:spPr bwMode="auto">
          <a:xfrm rot="10800000">
            <a:off x="5880039" y="2554121"/>
            <a:ext cx="195587" cy="17334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40" name="Freeform 5"/>
          <p:cNvSpPr>
            <a:spLocks/>
          </p:cNvSpPr>
          <p:nvPr/>
        </p:nvSpPr>
        <p:spPr bwMode="auto">
          <a:xfrm rot="10800000">
            <a:off x="8022776" y="2209273"/>
            <a:ext cx="210992" cy="18700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41" name="Freeform 5"/>
          <p:cNvSpPr>
            <a:spLocks/>
          </p:cNvSpPr>
          <p:nvPr/>
        </p:nvSpPr>
        <p:spPr bwMode="auto">
          <a:xfrm rot="10800000">
            <a:off x="1052312" y="946436"/>
            <a:ext cx="213593" cy="18930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42" name="Freeform 5"/>
          <p:cNvSpPr>
            <a:spLocks/>
          </p:cNvSpPr>
          <p:nvPr/>
        </p:nvSpPr>
        <p:spPr bwMode="auto">
          <a:xfrm rot="10800000">
            <a:off x="2980642" y="1342435"/>
            <a:ext cx="195587" cy="17334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43" name="Freeform 5"/>
          <p:cNvSpPr>
            <a:spLocks/>
          </p:cNvSpPr>
          <p:nvPr/>
        </p:nvSpPr>
        <p:spPr bwMode="auto">
          <a:xfrm rot="10800000">
            <a:off x="1360213" y="1833919"/>
            <a:ext cx="136710" cy="12116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44" name="Freeform 5"/>
          <p:cNvSpPr>
            <a:spLocks/>
          </p:cNvSpPr>
          <p:nvPr/>
        </p:nvSpPr>
        <p:spPr bwMode="auto">
          <a:xfrm rot="10800000">
            <a:off x="995851" y="2287636"/>
            <a:ext cx="202443" cy="17942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pic>
        <p:nvPicPr>
          <p:cNvPr id="145" name="Picture 3" descr="D:\360data\重要数据\桌面\未标题-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104542" y="1289370"/>
            <a:ext cx="3149031" cy="423245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4" descr="D:\360data\重要数据\桌面\未标题2-1.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825419" y="1315444"/>
            <a:ext cx="3250286" cy="427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64793"/>
      </p:ext>
    </p:extLst>
  </p:cSld>
  <p:clrMapOvr>
    <a:masterClrMapping/>
  </p:clrMapOvr>
  <mc:AlternateContent xmlns:mc="http://schemas.openxmlformats.org/markup-compatibility/2006" xmlns:p14="http://schemas.microsoft.com/office/powerpoint/2010/main">
    <mc:Choice Requires="p14">
      <p:transition spd="slow" p14:dur="3400" advTm="0">
        <p14:revea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ppt_x"/>
                                          </p:val>
                                        </p:tav>
                                        <p:tav tm="100000">
                                          <p:val>
                                            <p:strVal val="#ppt_x"/>
                                          </p:val>
                                        </p:tav>
                                      </p:tavLst>
                                    </p:anim>
                                    <p:anim calcmode="lin" valueType="num">
                                      <p:cBhvr additive="base">
                                        <p:cTn id="8" dur="500" fill="hold"/>
                                        <p:tgtEl>
                                          <p:spTgt spid="14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46"/>
                                        </p:tgtEl>
                                        <p:attrNameLst>
                                          <p:attrName>style.visibility</p:attrName>
                                        </p:attrNameLst>
                                      </p:cBhvr>
                                      <p:to>
                                        <p:strVal val="visible"/>
                                      </p:to>
                                    </p:set>
                                    <p:anim calcmode="lin" valueType="num">
                                      <p:cBhvr additive="base">
                                        <p:cTn id="11" dur="500" fill="hold"/>
                                        <p:tgtEl>
                                          <p:spTgt spid="146"/>
                                        </p:tgtEl>
                                        <p:attrNameLst>
                                          <p:attrName>ppt_x</p:attrName>
                                        </p:attrNameLst>
                                      </p:cBhvr>
                                      <p:tavLst>
                                        <p:tav tm="0">
                                          <p:val>
                                            <p:strVal val="#ppt_x"/>
                                          </p:val>
                                        </p:tav>
                                        <p:tav tm="100000">
                                          <p:val>
                                            <p:strVal val="#ppt_x"/>
                                          </p:val>
                                        </p:tav>
                                      </p:tavLst>
                                    </p:anim>
                                    <p:anim calcmode="lin" valueType="num">
                                      <p:cBhvr additive="base">
                                        <p:cTn id="12" dur="500" fill="hold"/>
                                        <p:tgtEl>
                                          <p:spTgt spid="146"/>
                                        </p:tgtEl>
                                        <p:attrNameLst>
                                          <p:attrName>ppt_y</p:attrName>
                                        </p:attrNameLst>
                                      </p:cBhvr>
                                      <p:tavLst>
                                        <p:tav tm="0">
                                          <p:val>
                                            <p:strVal val="1+#ppt_h/2"/>
                                          </p:val>
                                        </p:tav>
                                        <p:tav tm="100000">
                                          <p:val>
                                            <p:strVal val="#ppt_y"/>
                                          </p:val>
                                        </p:tav>
                                      </p:tavLst>
                                    </p:anim>
                                  </p:childTnLst>
                                </p:cTn>
                              </p:par>
                              <p:par>
                                <p:cTn id="13" presetID="63" presetClass="path" presetSubtype="0" fill="hold" nodeType="withEffect">
                                  <p:stCondLst>
                                    <p:cond delay="500"/>
                                  </p:stCondLst>
                                  <p:childTnLst>
                                    <p:animMotion origin="layout" path="M 1.38889E-6 -1.35802E-6 L 0.33333 -1.35802E-6 " pathEditMode="relative" rAng="0" ptsTypes="AA">
                                      <p:cBhvr>
                                        <p:cTn id="14" dur="500" fill="hold"/>
                                        <p:tgtEl>
                                          <p:spTgt spid="145"/>
                                        </p:tgtEl>
                                        <p:attrNameLst>
                                          <p:attrName>ppt_x</p:attrName>
                                          <p:attrName>ppt_y</p:attrName>
                                        </p:attrNameLst>
                                      </p:cBhvr>
                                      <p:rCtr x="16667" y="0"/>
                                    </p:animMotion>
                                  </p:childTnLst>
                                </p:cTn>
                              </p:par>
                              <p:par>
                                <p:cTn id="15" presetID="35" presetClass="path" presetSubtype="0" fill="hold" nodeType="withEffect">
                                  <p:stCondLst>
                                    <p:cond delay="500"/>
                                  </p:stCondLst>
                                  <p:childTnLst>
                                    <p:animMotion origin="layout" path="M 5.55556E-7 -2.71605E-6 L -0.33333 -2.71605E-6 " pathEditMode="relative" rAng="0" ptsTypes="AA">
                                      <p:cBhvr>
                                        <p:cTn id="16" dur="500" fill="hold"/>
                                        <p:tgtEl>
                                          <p:spTgt spid="146"/>
                                        </p:tgtEl>
                                        <p:attrNameLst>
                                          <p:attrName>ppt_x</p:attrName>
                                          <p:attrName>ppt_y</p:attrName>
                                        </p:attrNameLst>
                                      </p:cBhvr>
                                      <p:rCtr x="-16667" y="0"/>
                                    </p:animMotion>
                                  </p:childTnLst>
                                </p:cTn>
                              </p:par>
                              <p:par>
                                <p:cTn id="17" presetID="10" presetClass="exit" presetSubtype="0" fill="hold" nodeType="withEffect">
                                  <p:stCondLst>
                                    <p:cond delay="700"/>
                                  </p:stCondLst>
                                  <p:childTnLst>
                                    <p:animEffect transition="out" filter="fade">
                                      <p:cBhvr>
                                        <p:cTn id="18" dur="300"/>
                                        <p:tgtEl>
                                          <p:spTgt spid="146"/>
                                        </p:tgtEl>
                                      </p:cBhvr>
                                    </p:animEffect>
                                    <p:set>
                                      <p:cBhvr>
                                        <p:cTn id="19" dur="1" fill="hold">
                                          <p:stCondLst>
                                            <p:cond delay="299"/>
                                          </p:stCondLst>
                                        </p:cTn>
                                        <p:tgtEl>
                                          <p:spTgt spid="146"/>
                                        </p:tgtEl>
                                        <p:attrNameLst>
                                          <p:attrName>style.visibility</p:attrName>
                                        </p:attrNameLst>
                                      </p:cBhvr>
                                      <p:to>
                                        <p:strVal val="hidden"/>
                                      </p:to>
                                    </p:set>
                                  </p:childTnLst>
                                </p:cTn>
                              </p:par>
                              <p:par>
                                <p:cTn id="20" presetID="10" presetClass="exit" presetSubtype="0" fill="hold" nodeType="withEffect">
                                  <p:stCondLst>
                                    <p:cond delay="700"/>
                                  </p:stCondLst>
                                  <p:childTnLst>
                                    <p:animEffect transition="out" filter="fade">
                                      <p:cBhvr>
                                        <p:cTn id="21" dur="300"/>
                                        <p:tgtEl>
                                          <p:spTgt spid="145"/>
                                        </p:tgtEl>
                                      </p:cBhvr>
                                    </p:animEffect>
                                    <p:set>
                                      <p:cBhvr>
                                        <p:cTn id="22" dur="1" fill="hold">
                                          <p:stCondLst>
                                            <p:cond delay="299"/>
                                          </p:stCondLst>
                                        </p:cTn>
                                        <p:tgtEl>
                                          <p:spTgt spid="145"/>
                                        </p:tgtEl>
                                        <p:attrNameLst>
                                          <p:attrName>style.visibility</p:attrName>
                                        </p:attrNameLst>
                                      </p:cBhvr>
                                      <p:to>
                                        <p:strVal val="hidden"/>
                                      </p:to>
                                    </p:set>
                                  </p:childTnLst>
                                </p:cTn>
                              </p:par>
                            </p:childTnLst>
                          </p:cTn>
                        </p:par>
                        <p:par>
                          <p:cTn id="23" fill="hold">
                            <p:stCondLst>
                              <p:cond delay="1000"/>
                            </p:stCondLst>
                            <p:childTnLst>
                              <p:par>
                                <p:cTn id="24" presetID="23" presetClass="entr" presetSubtype="288" fill="hold" nodeType="afterEffect">
                                  <p:stCondLst>
                                    <p:cond delay="0"/>
                                  </p:stCondLst>
                                  <p:childTnLst>
                                    <p:set>
                                      <p:cBhvr>
                                        <p:cTn id="25" dur="1" fill="hold">
                                          <p:stCondLst>
                                            <p:cond delay="0"/>
                                          </p:stCondLst>
                                        </p:cTn>
                                        <p:tgtEl>
                                          <p:spTgt spid="99"/>
                                        </p:tgtEl>
                                        <p:attrNameLst>
                                          <p:attrName>style.visibility</p:attrName>
                                        </p:attrNameLst>
                                      </p:cBhvr>
                                      <p:to>
                                        <p:strVal val="visible"/>
                                      </p:to>
                                    </p:set>
                                    <p:anim calcmode="lin" valueType="num">
                                      <p:cBhvr>
                                        <p:cTn id="26" dur="500" fill="hold"/>
                                        <p:tgtEl>
                                          <p:spTgt spid="99"/>
                                        </p:tgtEl>
                                        <p:attrNameLst>
                                          <p:attrName>ppt_w</p:attrName>
                                        </p:attrNameLst>
                                      </p:cBhvr>
                                      <p:tavLst>
                                        <p:tav tm="0">
                                          <p:val>
                                            <p:strVal val="4/3*#ppt_w"/>
                                          </p:val>
                                        </p:tav>
                                        <p:tav tm="100000">
                                          <p:val>
                                            <p:strVal val="#ppt_w"/>
                                          </p:val>
                                        </p:tav>
                                      </p:tavLst>
                                    </p:anim>
                                    <p:anim calcmode="lin" valueType="num">
                                      <p:cBhvr>
                                        <p:cTn id="27" dur="500" fill="hold"/>
                                        <p:tgtEl>
                                          <p:spTgt spid="99"/>
                                        </p:tgtEl>
                                        <p:attrNameLst>
                                          <p:attrName>ppt_h</p:attrName>
                                        </p:attrNameLst>
                                      </p:cBhvr>
                                      <p:tavLst>
                                        <p:tav tm="0">
                                          <p:val>
                                            <p:strVal val="4/3*#ppt_h"/>
                                          </p:val>
                                        </p:tav>
                                        <p:tav tm="100000">
                                          <p:val>
                                            <p:strVal val="#ppt_h"/>
                                          </p:val>
                                        </p:tav>
                                      </p:tavLst>
                                    </p:anim>
                                  </p:childTnLst>
                                </p:cTn>
                              </p:par>
                              <p:par>
                                <p:cTn id="28" presetID="23" presetClass="entr" presetSubtype="288" fill="hold" nodeType="withEffect">
                                  <p:stCondLst>
                                    <p:cond delay="0"/>
                                  </p:stCondLst>
                                  <p:childTnLst>
                                    <p:set>
                                      <p:cBhvr>
                                        <p:cTn id="29" dur="1" fill="hold">
                                          <p:stCondLst>
                                            <p:cond delay="0"/>
                                          </p:stCondLst>
                                        </p:cTn>
                                        <p:tgtEl>
                                          <p:spTgt spid="106"/>
                                        </p:tgtEl>
                                        <p:attrNameLst>
                                          <p:attrName>style.visibility</p:attrName>
                                        </p:attrNameLst>
                                      </p:cBhvr>
                                      <p:to>
                                        <p:strVal val="visible"/>
                                      </p:to>
                                    </p:set>
                                    <p:anim calcmode="lin" valueType="num">
                                      <p:cBhvr>
                                        <p:cTn id="30" dur="500" fill="hold"/>
                                        <p:tgtEl>
                                          <p:spTgt spid="106"/>
                                        </p:tgtEl>
                                        <p:attrNameLst>
                                          <p:attrName>ppt_w</p:attrName>
                                        </p:attrNameLst>
                                      </p:cBhvr>
                                      <p:tavLst>
                                        <p:tav tm="0">
                                          <p:val>
                                            <p:strVal val="4/3*#ppt_w"/>
                                          </p:val>
                                        </p:tav>
                                        <p:tav tm="100000">
                                          <p:val>
                                            <p:strVal val="#ppt_w"/>
                                          </p:val>
                                        </p:tav>
                                      </p:tavLst>
                                    </p:anim>
                                    <p:anim calcmode="lin" valueType="num">
                                      <p:cBhvr>
                                        <p:cTn id="31" dur="500" fill="hold"/>
                                        <p:tgtEl>
                                          <p:spTgt spid="106"/>
                                        </p:tgtEl>
                                        <p:attrNameLst>
                                          <p:attrName>ppt_h</p:attrName>
                                        </p:attrNameLst>
                                      </p:cBhvr>
                                      <p:tavLst>
                                        <p:tav tm="0">
                                          <p:val>
                                            <p:strVal val="4/3*#ppt_h"/>
                                          </p:val>
                                        </p:tav>
                                        <p:tav tm="100000">
                                          <p:val>
                                            <p:strVal val="#ppt_h"/>
                                          </p:val>
                                        </p:tav>
                                      </p:tavLst>
                                    </p:anim>
                                  </p:childTnLst>
                                </p:cTn>
                              </p:par>
                              <p:par>
                                <p:cTn id="32" presetID="23" presetClass="entr" presetSubtype="288"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 calcmode="lin" valueType="num">
                                      <p:cBhvr>
                                        <p:cTn id="34" dur="500" fill="hold"/>
                                        <p:tgtEl>
                                          <p:spTgt spid="113"/>
                                        </p:tgtEl>
                                        <p:attrNameLst>
                                          <p:attrName>ppt_w</p:attrName>
                                        </p:attrNameLst>
                                      </p:cBhvr>
                                      <p:tavLst>
                                        <p:tav tm="0">
                                          <p:val>
                                            <p:strVal val="4/3*#ppt_w"/>
                                          </p:val>
                                        </p:tav>
                                        <p:tav tm="100000">
                                          <p:val>
                                            <p:strVal val="#ppt_w"/>
                                          </p:val>
                                        </p:tav>
                                      </p:tavLst>
                                    </p:anim>
                                    <p:anim calcmode="lin" valueType="num">
                                      <p:cBhvr>
                                        <p:cTn id="35" dur="500" fill="hold"/>
                                        <p:tgtEl>
                                          <p:spTgt spid="113"/>
                                        </p:tgtEl>
                                        <p:attrNameLst>
                                          <p:attrName>ppt_h</p:attrName>
                                        </p:attrNameLst>
                                      </p:cBhvr>
                                      <p:tavLst>
                                        <p:tav tm="0">
                                          <p:val>
                                            <p:strVal val="4/3*#ppt_h"/>
                                          </p:val>
                                        </p:tav>
                                        <p:tav tm="100000">
                                          <p:val>
                                            <p:strVal val="#ppt_h"/>
                                          </p:val>
                                        </p:tav>
                                      </p:tavLst>
                                    </p:anim>
                                  </p:childTnLst>
                                </p:cTn>
                              </p:par>
                              <p:par>
                                <p:cTn id="36" presetID="23" presetClass="entr" presetSubtype="288" fill="hold" nodeType="withEffect">
                                  <p:stCondLst>
                                    <p:cond delay="0"/>
                                  </p:stCondLst>
                                  <p:childTnLst>
                                    <p:set>
                                      <p:cBhvr>
                                        <p:cTn id="37" dur="1" fill="hold">
                                          <p:stCondLst>
                                            <p:cond delay="0"/>
                                          </p:stCondLst>
                                        </p:cTn>
                                        <p:tgtEl>
                                          <p:spTgt spid="120"/>
                                        </p:tgtEl>
                                        <p:attrNameLst>
                                          <p:attrName>style.visibility</p:attrName>
                                        </p:attrNameLst>
                                      </p:cBhvr>
                                      <p:to>
                                        <p:strVal val="visible"/>
                                      </p:to>
                                    </p:set>
                                    <p:anim calcmode="lin" valueType="num">
                                      <p:cBhvr>
                                        <p:cTn id="38" dur="500" fill="hold"/>
                                        <p:tgtEl>
                                          <p:spTgt spid="120"/>
                                        </p:tgtEl>
                                        <p:attrNameLst>
                                          <p:attrName>ppt_w</p:attrName>
                                        </p:attrNameLst>
                                      </p:cBhvr>
                                      <p:tavLst>
                                        <p:tav tm="0">
                                          <p:val>
                                            <p:strVal val="4/3*#ppt_w"/>
                                          </p:val>
                                        </p:tav>
                                        <p:tav tm="100000">
                                          <p:val>
                                            <p:strVal val="#ppt_w"/>
                                          </p:val>
                                        </p:tav>
                                      </p:tavLst>
                                    </p:anim>
                                    <p:anim calcmode="lin" valueType="num">
                                      <p:cBhvr>
                                        <p:cTn id="39" dur="500" fill="hold"/>
                                        <p:tgtEl>
                                          <p:spTgt spid="120"/>
                                        </p:tgtEl>
                                        <p:attrNameLst>
                                          <p:attrName>ppt_h</p:attrName>
                                        </p:attrNameLst>
                                      </p:cBhvr>
                                      <p:tavLst>
                                        <p:tav tm="0">
                                          <p:val>
                                            <p:strVal val="4/3*#ppt_h"/>
                                          </p:val>
                                        </p:tav>
                                        <p:tav tm="100000">
                                          <p:val>
                                            <p:strVal val="#ppt_h"/>
                                          </p:val>
                                        </p:tav>
                                      </p:tavLst>
                                    </p:anim>
                                  </p:childTnLst>
                                </p:cTn>
                              </p:par>
                            </p:childTnLst>
                          </p:cTn>
                        </p:par>
                        <p:par>
                          <p:cTn id="40" fill="hold">
                            <p:stCondLst>
                              <p:cond delay="1500"/>
                            </p:stCondLst>
                            <p:childTnLst>
                              <p:par>
                                <p:cTn id="41" presetID="53" presetClass="entr" presetSubtype="16" fill="hold" grpId="0" nodeType="afterEffect">
                                  <p:stCondLst>
                                    <p:cond delay="0"/>
                                  </p:stCondLst>
                                  <p:childTnLst>
                                    <p:set>
                                      <p:cBhvr>
                                        <p:cTn id="42" dur="1" fill="hold">
                                          <p:stCondLst>
                                            <p:cond delay="0"/>
                                          </p:stCondLst>
                                        </p:cTn>
                                        <p:tgtEl>
                                          <p:spTgt spid="135"/>
                                        </p:tgtEl>
                                        <p:attrNameLst>
                                          <p:attrName>style.visibility</p:attrName>
                                        </p:attrNameLst>
                                      </p:cBhvr>
                                      <p:to>
                                        <p:strVal val="visible"/>
                                      </p:to>
                                    </p:set>
                                    <p:anim calcmode="lin" valueType="num">
                                      <p:cBhvr>
                                        <p:cTn id="43" dur="500" fill="hold"/>
                                        <p:tgtEl>
                                          <p:spTgt spid="135"/>
                                        </p:tgtEl>
                                        <p:attrNameLst>
                                          <p:attrName>ppt_w</p:attrName>
                                        </p:attrNameLst>
                                      </p:cBhvr>
                                      <p:tavLst>
                                        <p:tav tm="0">
                                          <p:val>
                                            <p:fltVal val="0"/>
                                          </p:val>
                                        </p:tav>
                                        <p:tav tm="100000">
                                          <p:val>
                                            <p:strVal val="#ppt_w"/>
                                          </p:val>
                                        </p:tav>
                                      </p:tavLst>
                                    </p:anim>
                                    <p:anim calcmode="lin" valueType="num">
                                      <p:cBhvr>
                                        <p:cTn id="44" dur="500" fill="hold"/>
                                        <p:tgtEl>
                                          <p:spTgt spid="135"/>
                                        </p:tgtEl>
                                        <p:attrNameLst>
                                          <p:attrName>ppt_h</p:attrName>
                                        </p:attrNameLst>
                                      </p:cBhvr>
                                      <p:tavLst>
                                        <p:tav tm="0">
                                          <p:val>
                                            <p:fltVal val="0"/>
                                          </p:val>
                                        </p:tav>
                                        <p:tav tm="100000">
                                          <p:val>
                                            <p:strVal val="#ppt_h"/>
                                          </p:val>
                                        </p:tav>
                                      </p:tavLst>
                                    </p:anim>
                                    <p:animEffect transition="in" filter="fade">
                                      <p:cBhvr>
                                        <p:cTn id="45" dur="500"/>
                                        <p:tgtEl>
                                          <p:spTgt spid="135"/>
                                        </p:tgtEl>
                                      </p:cBhvr>
                                    </p:animEffect>
                                  </p:childTnLst>
                                </p:cTn>
                              </p:par>
                              <p:par>
                                <p:cTn id="46" presetID="53" presetClass="entr" presetSubtype="16" fill="hold" grpId="0" nodeType="withEffect">
                                  <p:stCondLst>
                                    <p:cond delay="100"/>
                                  </p:stCondLst>
                                  <p:childTnLst>
                                    <p:set>
                                      <p:cBhvr>
                                        <p:cTn id="47" dur="1" fill="hold">
                                          <p:stCondLst>
                                            <p:cond delay="0"/>
                                          </p:stCondLst>
                                        </p:cTn>
                                        <p:tgtEl>
                                          <p:spTgt spid="136"/>
                                        </p:tgtEl>
                                        <p:attrNameLst>
                                          <p:attrName>style.visibility</p:attrName>
                                        </p:attrNameLst>
                                      </p:cBhvr>
                                      <p:to>
                                        <p:strVal val="visible"/>
                                      </p:to>
                                    </p:set>
                                    <p:anim calcmode="lin" valueType="num">
                                      <p:cBhvr>
                                        <p:cTn id="48" dur="500" fill="hold"/>
                                        <p:tgtEl>
                                          <p:spTgt spid="136"/>
                                        </p:tgtEl>
                                        <p:attrNameLst>
                                          <p:attrName>ppt_w</p:attrName>
                                        </p:attrNameLst>
                                      </p:cBhvr>
                                      <p:tavLst>
                                        <p:tav tm="0">
                                          <p:val>
                                            <p:fltVal val="0"/>
                                          </p:val>
                                        </p:tav>
                                        <p:tav tm="100000">
                                          <p:val>
                                            <p:strVal val="#ppt_w"/>
                                          </p:val>
                                        </p:tav>
                                      </p:tavLst>
                                    </p:anim>
                                    <p:anim calcmode="lin" valueType="num">
                                      <p:cBhvr>
                                        <p:cTn id="49" dur="500" fill="hold"/>
                                        <p:tgtEl>
                                          <p:spTgt spid="136"/>
                                        </p:tgtEl>
                                        <p:attrNameLst>
                                          <p:attrName>ppt_h</p:attrName>
                                        </p:attrNameLst>
                                      </p:cBhvr>
                                      <p:tavLst>
                                        <p:tav tm="0">
                                          <p:val>
                                            <p:fltVal val="0"/>
                                          </p:val>
                                        </p:tav>
                                        <p:tav tm="100000">
                                          <p:val>
                                            <p:strVal val="#ppt_h"/>
                                          </p:val>
                                        </p:tav>
                                      </p:tavLst>
                                    </p:anim>
                                    <p:animEffect transition="in" filter="fade">
                                      <p:cBhvr>
                                        <p:cTn id="50" dur="500"/>
                                        <p:tgtEl>
                                          <p:spTgt spid="136"/>
                                        </p:tgtEl>
                                      </p:cBhvr>
                                    </p:animEffect>
                                  </p:childTnLst>
                                </p:cTn>
                              </p:par>
                              <p:par>
                                <p:cTn id="51" presetID="53" presetClass="entr" presetSubtype="16" fill="hold" grpId="0" nodeType="withEffect">
                                  <p:stCondLst>
                                    <p:cond delay="200"/>
                                  </p:stCondLst>
                                  <p:childTnLst>
                                    <p:set>
                                      <p:cBhvr>
                                        <p:cTn id="52" dur="1" fill="hold">
                                          <p:stCondLst>
                                            <p:cond delay="0"/>
                                          </p:stCondLst>
                                        </p:cTn>
                                        <p:tgtEl>
                                          <p:spTgt spid="137"/>
                                        </p:tgtEl>
                                        <p:attrNameLst>
                                          <p:attrName>style.visibility</p:attrName>
                                        </p:attrNameLst>
                                      </p:cBhvr>
                                      <p:to>
                                        <p:strVal val="visible"/>
                                      </p:to>
                                    </p:set>
                                    <p:anim calcmode="lin" valueType="num">
                                      <p:cBhvr>
                                        <p:cTn id="53" dur="500" fill="hold"/>
                                        <p:tgtEl>
                                          <p:spTgt spid="137"/>
                                        </p:tgtEl>
                                        <p:attrNameLst>
                                          <p:attrName>ppt_w</p:attrName>
                                        </p:attrNameLst>
                                      </p:cBhvr>
                                      <p:tavLst>
                                        <p:tav tm="0">
                                          <p:val>
                                            <p:fltVal val="0"/>
                                          </p:val>
                                        </p:tav>
                                        <p:tav tm="100000">
                                          <p:val>
                                            <p:strVal val="#ppt_w"/>
                                          </p:val>
                                        </p:tav>
                                      </p:tavLst>
                                    </p:anim>
                                    <p:anim calcmode="lin" valueType="num">
                                      <p:cBhvr>
                                        <p:cTn id="54" dur="500" fill="hold"/>
                                        <p:tgtEl>
                                          <p:spTgt spid="137"/>
                                        </p:tgtEl>
                                        <p:attrNameLst>
                                          <p:attrName>ppt_h</p:attrName>
                                        </p:attrNameLst>
                                      </p:cBhvr>
                                      <p:tavLst>
                                        <p:tav tm="0">
                                          <p:val>
                                            <p:fltVal val="0"/>
                                          </p:val>
                                        </p:tav>
                                        <p:tav tm="100000">
                                          <p:val>
                                            <p:strVal val="#ppt_h"/>
                                          </p:val>
                                        </p:tav>
                                      </p:tavLst>
                                    </p:anim>
                                    <p:animEffect transition="in" filter="fade">
                                      <p:cBhvr>
                                        <p:cTn id="55" dur="500"/>
                                        <p:tgtEl>
                                          <p:spTgt spid="1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38"/>
                                        </p:tgtEl>
                                        <p:attrNameLst>
                                          <p:attrName>style.visibility</p:attrName>
                                        </p:attrNameLst>
                                      </p:cBhvr>
                                      <p:to>
                                        <p:strVal val="visible"/>
                                      </p:to>
                                    </p:set>
                                    <p:anim calcmode="lin" valueType="num">
                                      <p:cBhvr>
                                        <p:cTn id="58" dur="500" fill="hold"/>
                                        <p:tgtEl>
                                          <p:spTgt spid="138"/>
                                        </p:tgtEl>
                                        <p:attrNameLst>
                                          <p:attrName>ppt_w</p:attrName>
                                        </p:attrNameLst>
                                      </p:cBhvr>
                                      <p:tavLst>
                                        <p:tav tm="0">
                                          <p:val>
                                            <p:fltVal val="0"/>
                                          </p:val>
                                        </p:tav>
                                        <p:tav tm="100000">
                                          <p:val>
                                            <p:strVal val="#ppt_w"/>
                                          </p:val>
                                        </p:tav>
                                      </p:tavLst>
                                    </p:anim>
                                    <p:anim calcmode="lin" valueType="num">
                                      <p:cBhvr>
                                        <p:cTn id="59" dur="500" fill="hold"/>
                                        <p:tgtEl>
                                          <p:spTgt spid="138"/>
                                        </p:tgtEl>
                                        <p:attrNameLst>
                                          <p:attrName>ppt_h</p:attrName>
                                        </p:attrNameLst>
                                      </p:cBhvr>
                                      <p:tavLst>
                                        <p:tav tm="0">
                                          <p:val>
                                            <p:fltVal val="0"/>
                                          </p:val>
                                        </p:tav>
                                        <p:tav tm="100000">
                                          <p:val>
                                            <p:strVal val="#ppt_h"/>
                                          </p:val>
                                        </p:tav>
                                      </p:tavLst>
                                    </p:anim>
                                    <p:animEffect transition="in" filter="fade">
                                      <p:cBhvr>
                                        <p:cTn id="60" dur="500"/>
                                        <p:tgtEl>
                                          <p:spTgt spid="138"/>
                                        </p:tgtEl>
                                      </p:cBhvr>
                                    </p:animEffect>
                                  </p:childTnLst>
                                </p:cTn>
                              </p:par>
                              <p:par>
                                <p:cTn id="61" presetID="53" presetClass="entr" presetSubtype="16" fill="hold" grpId="0" nodeType="withEffect">
                                  <p:stCondLst>
                                    <p:cond delay="300"/>
                                  </p:stCondLst>
                                  <p:childTnLst>
                                    <p:set>
                                      <p:cBhvr>
                                        <p:cTn id="62" dur="1" fill="hold">
                                          <p:stCondLst>
                                            <p:cond delay="0"/>
                                          </p:stCondLst>
                                        </p:cTn>
                                        <p:tgtEl>
                                          <p:spTgt spid="139"/>
                                        </p:tgtEl>
                                        <p:attrNameLst>
                                          <p:attrName>style.visibility</p:attrName>
                                        </p:attrNameLst>
                                      </p:cBhvr>
                                      <p:to>
                                        <p:strVal val="visible"/>
                                      </p:to>
                                    </p:set>
                                    <p:anim calcmode="lin" valueType="num">
                                      <p:cBhvr>
                                        <p:cTn id="63" dur="500" fill="hold"/>
                                        <p:tgtEl>
                                          <p:spTgt spid="139"/>
                                        </p:tgtEl>
                                        <p:attrNameLst>
                                          <p:attrName>ppt_w</p:attrName>
                                        </p:attrNameLst>
                                      </p:cBhvr>
                                      <p:tavLst>
                                        <p:tav tm="0">
                                          <p:val>
                                            <p:fltVal val="0"/>
                                          </p:val>
                                        </p:tav>
                                        <p:tav tm="100000">
                                          <p:val>
                                            <p:strVal val="#ppt_w"/>
                                          </p:val>
                                        </p:tav>
                                      </p:tavLst>
                                    </p:anim>
                                    <p:anim calcmode="lin" valueType="num">
                                      <p:cBhvr>
                                        <p:cTn id="64" dur="500" fill="hold"/>
                                        <p:tgtEl>
                                          <p:spTgt spid="139"/>
                                        </p:tgtEl>
                                        <p:attrNameLst>
                                          <p:attrName>ppt_h</p:attrName>
                                        </p:attrNameLst>
                                      </p:cBhvr>
                                      <p:tavLst>
                                        <p:tav tm="0">
                                          <p:val>
                                            <p:fltVal val="0"/>
                                          </p:val>
                                        </p:tav>
                                        <p:tav tm="100000">
                                          <p:val>
                                            <p:strVal val="#ppt_h"/>
                                          </p:val>
                                        </p:tav>
                                      </p:tavLst>
                                    </p:anim>
                                    <p:animEffect transition="in" filter="fade">
                                      <p:cBhvr>
                                        <p:cTn id="65" dur="500"/>
                                        <p:tgtEl>
                                          <p:spTgt spid="13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40"/>
                                        </p:tgtEl>
                                        <p:attrNameLst>
                                          <p:attrName>style.visibility</p:attrName>
                                        </p:attrNameLst>
                                      </p:cBhvr>
                                      <p:to>
                                        <p:strVal val="visible"/>
                                      </p:to>
                                    </p:set>
                                    <p:anim calcmode="lin" valueType="num">
                                      <p:cBhvr>
                                        <p:cTn id="68" dur="500" fill="hold"/>
                                        <p:tgtEl>
                                          <p:spTgt spid="140"/>
                                        </p:tgtEl>
                                        <p:attrNameLst>
                                          <p:attrName>ppt_w</p:attrName>
                                        </p:attrNameLst>
                                      </p:cBhvr>
                                      <p:tavLst>
                                        <p:tav tm="0">
                                          <p:val>
                                            <p:fltVal val="0"/>
                                          </p:val>
                                        </p:tav>
                                        <p:tav tm="100000">
                                          <p:val>
                                            <p:strVal val="#ppt_w"/>
                                          </p:val>
                                        </p:tav>
                                      </p:tavLst>
                                    </p:anim>
                                    <p:anim calcmode="lin" valueType="num">
                                      <p:cBhvr>
                                        <p:cTn id="69" dur="500" fill="hold"/>
                                        <p:tgtEl>
                                          <p:spTgt spid="140"/>
                                        </p:tgtEl>
                                        <p:attrNameLst>
                                          <p:attrName>ppt_h</p:attrName>
                                        </p:attrNameLst>
                                      </p:cBhvr>
                                      <p:tavLst>
                                        <p:tav tm="0">
                                          <p:val>
                                            <p:fltVal val="0"/>
                                          </p:val>
                                        </p:tav>
                                        <p:tav tm="100000">
                                          <p:val>
                                            <p:strVal val="#ppt_h"/>
                                          </p:val>
                                        </p:tav>
                                      </p:tavLst>
                                    </p:anim>
                                    <p:animEffect transition="in" filter="fade">
                                      <p:cBhvr>
                                        <p:cTn id="70" dur="500"/>
                                        <p:tgtEl>
                                          <p:spTgt spid="140"/>
                                        </p:tgtEl>
                                      </p:cBhvr>
                                    </p:animEffect>
                                  </p:childTnLst>
                                </p:cTn>
                              </p:par>
                              <p:par>
                                <p:cTn id="71" presetID="53" presetClass="entr" presetSubtype="16" fill="hold" grpId="0" nodeType="withEffect">
                                  <p:stCondLst>
                                    <p:cond delay="200"/>
                                  </p:stCondLst>
                                  <p:childTnLst>
                                    <p:set>
                                      <p:cBhvr>
                                        <p:cTn id="72" dur="1" fill="hold">
                                          <p:stCondLst>
                                            <p:cond delay="0"/>
                                          </p:stCondLst>
                                        </p:cTn>
                                        <p:tgtEl>
                                          <p:spTgt spid="142"/>
                                        </p:tgtEl>
                                        <p:attrNameLst>
                                          <p:attrName>style.visibility</p:attrName>
                                        </p:attrNameLst>
                                      </p:cBhvr>
                                      <p:to>
                                        <p:strVal val="visible"/>
                                      </p:to>
                                    </p:set>
                                    <p:anim calcmode="lin" valueType="num">
                                      <p:cBhvr>
                                        <p:cTn id="73" dur="500" fill="hold"/>
                                        <p:tgtEl>
                                          <p:spTgt spid="142"/>
                                        </p:tgtEl>
                                        <p:attrNameLst>
                                          <p:attrName>ppt_w</p:attrName>
                                        </p:attrNameLst>
                                      </p:cBhvr>
                                      <p:tavLst>
                                        <p:tav tm="0">
                                          <p:val>
                                            <p:fltVal val="0"/>
                                          </p:val>
                                        </p:tav>
                                        <p:tav tm="100000">
                                          <p:val>
                                            <p:strVal val="#ppt_w"/>
                                          </p:val>
                                        </p:tav>
                                      </p:tavLst>
                                    </p:anim>
                                    <p:anim calcmode="lin" valueType="num">
                                      <p:cBhvr>
                                        <p:cTn id="74" dur="500" fill="hold"/>
                                        <p:tgtEl>
                                          <p:spTgt spid="142"/>
                                        </p:tgtEl>
                                        <p:attrNameLst>
                                          <p:attrName>ppt_h</p:attrName>
                                        </p:attrNameLst>
                                      </p:cBhvr>
                                      <p:tavLst>
                                        <p:tav tm="0">
                                          <p:val>
                                            <p:fltVal val="0"/>
                                          </p:val>
                                        </p:tav>
                                        <p:tav tm="100000">
                                          <p:val>
                                            <p:strVal val="#ppt_h"/>
                                          </p:val>
                                        </p:tav>
                                      </p:tavLst>
                                    </p:anim>
                                    <p:animEffect transition="in" filter="fade">
                                      <p:cBhvr>
                                        <p:cTn id="75" dur="500"/>
                                        <p:tgtEl>
                                          <p:spTgt spid="142"/>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43"/>
                                        </p:tgtEl>
                                        <p:attrNameLst>
                                          <p:attrName>style.visibility</p:attrName>
                                        </p:attrNameLst>
                                      </p:cBhvr>
                                      <p:to>
                                        <p:strVal val="visible"/>
                                      </p:to>
                                    </p:set>
                                    <p:anim calcmode="lin" valueType="num">
                                      <p:cBhvr>
                                        <p:cTn id="78" dur="500" fill="hold"/>
                                        <p:tgtEl>
                                          <p:spTgt spid="143"/>
                                        </p:tgtEl>
                                        <p:attrNameLst>
                                          <p:attrName>ppt_w</p:attrName>
                                        </p:attrNameLst>
                                      </p:cBhvr>
                                      <p:tavLst>
                                        <p:tav tm="0">
                                          <p:val>
                                            <p:fltVal val="0"/>
                                          </p:val>
                                        </p:tav>
                                        <p:tav tm="100000">
                                          <p:val>
                                            <p:strVal val="#ppt_w"/>
                                          </p:val>
                                        </p:tav>
                                      </p:tavLst>
                                    </p:anim>
                                    <p:anim calcmode="lin" valueType="num">
                                      <p:cBhvr>
                                        <p:cTn id="79" dur="500" fill="hold"/>
                                        <p:tgtEl>
                                          <p:spTgt spid="143"/>
                                        </p:tgtEl>
                                        <p:attrNameLst>
                                          <p:attrName>ppt_h</p:attrName>
                                        </p:attrNameLst>
                                      </p:cBhvr>
                                      <p:tavLst>
                                        <p:tav tm="0">
                                          <p:val>
                                            <p:fltVal val="0"/>
                                          </p:val>
                                        </p:tav>
                                        <p:tav tm="100000">
                                          <p:val>
                                            <p:strVal val="#ppt_h"/>
                                          </p:val>
                                        </p:tav>
                                      </p:tavLst>
                                    </p:anim>
                                    <p:animEffect transition="in" filter="fade">
                                      <p:cBhvr>
                                        <p:cTn id="80" dur="500"/>
                                        <p:tgtEl>
                                          <p:spTgt spid="143"/>
                                        </p:tgtEl>
                                      </p:cBhvr>
                                    </p:animEffect>
                                  </p:childTnLst>
                                </p:cTn>
                              </p:par>
                              <p:par>
                                <p:cTn id="81" presetID="53" presetClass="entr" presetSubtype="16" fill="hold" grpId="0" nodeType="withEffect">
                                  <p:stCondLst>
                                    <p:cond delay="300"/>
                                  </p:stCondLst>
                                  <p:childTnLst>
                                    <p:set>
                                      <p:cBhvr>
                                        <p:cTn id="82" dur="1" fill="hold">
                                          <p:stCondLst>
                                            <p:cond delay="0"/>
                                          </p:stCondLst>
                                        </p:cTn>
                                        <p:tgtEl>
                                          <p:spTgt spid="144"/>
                                        </p:tgtEl>
                                        <p:attrNameLst>
                                          <p:attrName>style.visibility</p:attrName>
                                        </p:attrNameLst>
                                      </p:cBhvr>
                                      <p:to>
                                        <p:strVal val="visible"/>
                                      </p:to>
                                    </p:set>
                                    <p:anim calcmode="lin" valueType="num">
                                      <p:cBhvr>
                                        <p:cTn id="83" dur="500" fill="hold"/>
                                        <p:tgtEl>
                                          <p:spTgt spid="144"/>
                                        </p:tgtEl>
                                        <p:attrNameLst>
                                          <p:attrName>ppt_w</p:attrName>
                                        </p:attrNameLst>
                                      </p:cBhvr>
                                      <p:tavLst>
                                        <p:tav tm="0">
                                          <p:val>
                                            <p:fltVal val="0"/>
                                          </p:val>
                                        </p:tav>
                                        <p:tav tm="100000">
                                          <p:val>
                                            <p:strVal val="#ppt_w"/>
                                          </p:val>
                                        </p:tav>
                                      </p:tavLst>
                                    </p:anim>
                                    <p:anim calcmode="lin" valueType="num">
                                      <p:cBhvr>
                                        <p:cTn id="84" dur="500" fill="hold"/>
                                        <p:tgtEl>
                                          <p:spTgt spid="144"/>
                                        </p:tgtEl>
                                        <p:attrNameLst>
                                          <p:attrName>ppt_h</p:attrName>
                                        </p:attrNameLst>
                                      </p:cBhvr>
                                      <p:tavLst>
                                        <p:tav tm="0">
                                          <p:val>
                                            <p:fltVal val="0"/>
                                          </p:val>
                                        </p:tav>
                                        <p:tav tm="100000">
                                          <p:val>
                                            <p:strVal val="#ppt_h"/>
                                          </p:val>
                                        </p:tav>
                                      </p:tavLst>
                                    </p:anim>
                                    <p:animEffect transition="in" filter="fade">
                                      <p:cBhvr>
                                        <p:cTn id="85" dur="500"/>
                                        <p:tgtEl>
                                          <p:spTgt spid="144"/>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41"/>
                                        </p:tgtEl>
                                        <p:attrNameLst>
                                          <p:attrName>style.visibility</p:attrName>
                                        </p:attrNameLst>
                                      </p:cBhvr>
                                      <p:to>
                                        <p:strVal val="visible"/>
                                      </p:to>
                                    </p:set>
                                    <p:anim calcmode="lin" valueType="num">
                                      <p:cBhvr>
                                        <p:cTn id="88" dur="500" fill="hold"/>
                                        <p:tgtEl>
                                          <p:spTgt spid="141"/>
                                        </p:tgtEl>
                                        <p:attrNameLst>
                                          <p:attrName>ppt_w</p:attrName>
                                        </p:attrNameLst>
                                      </p:cBhvr>
                                      <p:tavLst>
                                        <p:tav tm="0">
                                          <p:val>
                                            <p:fltVal val="0"/>
                                          </p:val>
                                        </p:tav>
                                        <p:tav tm="100000">
                                          <p:val>
                                            <p:strVal val="#ppt_w"/>
                                          </p:val>
                                        </p:tav>
                                      </p:tavLst>
                                    </p:anim>
                                    <p:anim calcmode="lin" valueType="num">
                                      <p:cBhvr>
                                        <p:cTn id="89" dur="500" fill="hold"/>
                                        <p:tgtEl>
                                          <p:spTgt spid="141"/>
                                        </p:tgtEl>
                                        <p:attrNameLst>
                                          <p:attrName>ppt_h</p:attrName>
                                        </p:attrNameLst>
                                      </p:cBhvr>
                                      <p:tavLst>
                                        <p:tav tm="0">
                                          <p:val>
                                            <p:fltVal val="0"/>
                                          </p:val>
                                        </p:tav>
                                        <p:tav tm="100000">
                                          <p:val>
                                            <p:strVal val="#ppt_h"/>
                                          </p:val>
                                        </p:tav>
                                      </p:tavLst>
                                    </p:anim>
                                    <p:animEffect transition="in" filter="fade">
                                      <p:cBhvr>
                                        <p:cTn id="90" dur="500"/>
                                        <p:tgtEl>
                                          <p:spTgt spid="141"/>
                                        </p:tgtEl>
                                      </p:cBhvr>
                                    </p:animEffect>
                                  </p:childTnLst>
                                </p:cTn>
                              </p:par>
                            </p:childTnLst>
                          </p:cTn>
                        </p:par>
                        <p:par>
                          <p:cTn id="91" fill="hold">
                            <p:stCondLst>
                              <p:cond delay="2300"/>
                            </p:stCondLst>
                            <p:childTnLst>
                              <p:par>
                                <p:cTn id="92" presetID="10" presetClass="entr" presetSubtype="0" fill="hold" grpId="0" nodeType="afterEffect">
                                  <p:stCondLst>
                                    <p:cond delay="400"/>
                                  </p:stCondLst>
                                  <p:childTnLst>
                                    <p:set>
                                      <p:cBhvr>
                                        <p:cTn id="93" dur="1" fill="hold">
                                          <p:stCondLst>
                                            <p:cond delay="0"/>
                                          </p:stCondLst>
                                        </p:cTn>
                                        <p:tgtEl>
                                          <p:spTgt spid="129"/>
                                        </p:tgtEl>
                                        <p:attrNameLst>
                                          <p:attrName>style.visibility</p:attrName>
                                        </p:attrNameLst>
                                      </p:cBhvr>
                                      <p:to>
                                        <p:strVal val="visible"/>
                                      </p:to>
                                    </p:set>
                                    <p:animEffect transition="in" filter="fade">
                                      <p:cBhvr>
                                        <p:cTn id="94" dur="500"/>
                                        <p:tgtEl>
                                          <p:spTgt spid="129"/>
                                        </p:tgtEl>
                                      </p:cBhvr>
                                    </p:animEffect>
                                  </p:childTnLst>
                                </p:cTn>
                              </p:par>
                              <p:par>
                                <p:cTn id="95" presetID="10" presetClass="entr" presetSubtype="0" fill="hold" nodeType="withEffect">
                                  <p:stCondLst>
                                    <p:cond delay="400"/>
                                  </p:stCondLst>
                                  <p:childTnLst>
                                    <p:set>
                                      <p:cBhvr>
                                        <p:cTn id="96" dur="1" fill="hold">
                                          <p:stCondLst>
                                            <p:cond delay="0"/>
                                          </p:stCondLst>
                                        </p:cTn>
                                        <p:tgtEl>
                                          <p:spTgt spid="131"/>
                                        </p:tgtEl>
                                        <p:attrNameLst>
                                          <p:attrName>style.visibility</p:attrName>
                                        </p:attrNameLst>
                                      </p:cBhvr>
                                      <p:to>
                                        <p:strVal val="visible"/>
                                      </p:to>
                                    </p:set>
                                    <p:animEffect transition="in" filter="fade">
                                      <p:cBhvr>
                                        <p:cTn id="97" dur="500"/>
                                        <p:tgtEl>
                                          <p:spTgt spid="131"/>
                                        </p:tgtEl>
                                      </p:cBhvr>
                                    </p:animEffect>
                                  </p:childTnLst>
                                </p:cTn>
                              </p:par>
                            </p:childTnLst>
                          </p:cTn>
                        </p:par>
                        <p:par>
                          <p:cTn id="98" fill="hold">
                            <p:stCondLst>
                              <p:cond delay="3200"/>
                            </p:stCondLst>
                            <p:childTnLst>
                              <p:par>
                                <p:cTn id="99" presetID="1" presetClass="entr" presetSubtype="0" fill="hold" nodeType="afterEffect">
                                  <p:stCondLst>
                                    <p:cond delay="0"/>
                                  </p:stCondLst>
                                  <p:childTnLst>
                                    <p:set>
                                      <p:cBhvr>
                                        <p:cTn id="100" dur="1" fill="hold">
                                          <p:stCondLst>
                                            <p:cond delay="0"/>
                                          </p:stCondLst>
                                        </p:cTn>
                                        <p:tgtEl>
                                          <p:spTgt spid="131"/>
                                        </p:tgtEl>
                                        <p:attrNameLst>
                                          <p:attrName>style.visibility</p:attrName>
                                        </p:attrNameLst>
                                      </p:cBhvr>
                                      <p:to>
                                        <p:strVal val="visible"/>
                                      </p:to>
                                    </p:set>
                                  </p:childTnLst>
                                </p:cTn>
                              </p:par>
                              <p:par>
                                <p:cTn id="101" presetID="63" presetClass="path" presetSubtype="0" accel="50000" decel="50000" fill="hold" nodeType="withEffect">
                                  <p:stCondLst>
                                    <p:cond delay="0"/>
                                  </p:stCondLst>
                                  <p:childTnLst>
                                    <p:animMotion origin="layout" path="M 0.00677 -0.00463 L 0.5283 -0.00463 " pathEditMode="relative" rAng="0" ptsTypes="AA">
                                      <p:cBhvr>
                                        <p:cTn id="102" dur="2000" fill="hold"/>
                                        <p:tgtEl>
                                          <p:spTgt spid="131"/>
                                        </p:tgtEl>
                                        <p:attrNameLst>
                                          <p:attrName>ppt_x</p:attrName>
                                          <p:attrName>ppt_y</p:attrName>
                                        </p:attrNameLst>
                                      </p:cBhvr>
                                      <p:rCtr x="26076" y="0"/>
                                    </p:animMotion>
                                  </p:childTnLst>
                                </p:cTn>
                              </p:par>
                              <p:par>
                                <p:cTn id="103" presetID="22" presetClass="entr" presetSubtype="8" fill="hold" grpId="0" nodeType="withEffect">
                                  <p:stCondLst>
                                    <p:cond delay="250"/>
                                  </p:stCondLst>
                                  <p:childTnLst>
                                    <p:set>
                                      <p:cBhvr>
                                        <p:cTn id="104" dur="1" fill="hold">
                                          <p:stCondLst>
                                            <p:cond delay="0"/>
                                          </p:stCondLst>
                                        </p:cTn>
                                        <p:tgtEl>
                                          <p:spTgt spid="130"/>
                                        </p:tgtEl>
                                        <p:attrNameLst>
                                          <p:attrName>style.visibility</p:attrName>
                                        </p:attrNameLst>
                                      </p:cBhvr>
                                      <p:to>
                                        <p:strVal val="visible"/>
                                      </p:to>
                                    </p:set>
                                    <p:animEffect transition="in" filter="wipe(left)">
                                      <p:cBhvr>
                                        <p:cTn id="105" dur="1750"/>
                                        <p:tgtEl>
                                          <p:spTgt spid="130"/>
                                        </p:tgtEl>
                                      </p:cBhvr>
                                    </p:animEffect>
                                  </p:childTnLst>
                                </p:cTn>
                              </p:par>
                              <p:par>
                                <p:cTn id="106" presetID="1" presetClass="entr" presetSubtype="0" fill="hold" nodeType="withEffect">
                                  <p:stCondLst>
                                    <p:cond delay="0"/>
                                  </p:stCondLst>
                                  <p:childTnLst>
                                    <p:set>
                                      <p:cBhvr>
                                        <p:cTn id="107" dur="1" fill="hold">
                                          <p:stCondLst>
                                            <p:cond delay="0"/>
                                          </p:stCondLst>
                                        </p:cTn>
                                        <p:tgtEl>
                                          <p:spTgt spid="134"/>
                                        </p:tgtEl>
                                        <p:attrNameLst>
                                          <p:attrName>style.visibility</p:attrName>
                                        </p:attrNameLst>
                                      </p:cBhvr>
                                      <p:to>
                                        <p:strVal val="visible"/>
                                      </p:to>
                                    </p:set>
                                  </p:childTnLst>
                                </p:cTn>
                              </p:par>
                              <p:par>
                                <p:cTn id="108" presetID="63" presetClass="path" presetSubtype="0" accel="50000" decel="50000" fill="hold" nodeType="withEffect">
                                  <p:stCondLst>
                                    <p:cond delay="0"/>
                                  </p:stCondLst>
                                  <p:childTnLst>
                                    <p:animMotion origin="layout" path="M -3.61111E-6 -3.08642E-6 L 0.53351 -3.08642E-6 " pathEditMode="relative" rAng="0" ptsTypes="AA">
                                      <p:cBhvr>
                                        <p:cTn id="109" dur="2000" fill="hold"/>
                                        <p:tgtEl>
                                          <p:spTgt spid="134"/>
                                        </p:tgtEl>
                                        <p:attrNameLst>
                                          <p:attrName>ppt_x</p:attrName>
                                          <p:attrName>ppt_y</p:attrName>
                                        </p:attrNameLst>
                                      </p:cBhvr>
                                      <p:rCtr x="26667" y="0"/>
                                    </p:animMotion>
                                  </p:childTnLst>
                                </p:cTn>
                              </p:par>
                            </p:childTnLst>
                          </p:cTn>
                        </p:par>
                        <p:par>
                          <p:cTn id="110" fill="hold">
                            <p:stCondLst>
                              <p:cond delay="5200"/>
                            </p:stCondLst>
                            <p:childTnLst>
                              <p:par>
                                <p:cTn id="111" presetID="42" presetClass="entr" presetSubtype="0" fill="hold" grpId="0" nodeType="afterEffect">
                                  <p:stCondLst>
                                    <p:cond delay="0"/>
                                  </p:stCondLst>
                                  <p:childTnLst>
                                    <p:set>
                                      <p:cBhvr>
                                        <p:cTn id="112" dur="1" fill="hold">
                                          <p:stCondLst>
                                            <p:cond delay="0"/>
                                          </p:stCondLst>
                                        </p:cTn>
                                        <p:tgtEl>
                                          <p:spTgt spid="127"/>
                                        </p:tgtEl>
                                        <p:attrNameLst>
                                          <p:attrName>style.visibility</p:attrName>
                                        </p:attrNameLst>
                                      </p:cBhvr>
                                      <p:to>
                                        <p:strVal val="visible"/>
                                      </p:to>
                                    </p:set>
                                    <p:animEffect transition="in" filter="fade">
                                      <p:cBhvr>
                                        <p:cTn id="113" dur="1000"/>
                                        <p:tgtEl>
                                          <p:spTgt spid="127"/>
                                        </p:tgtEl>
                                      </p:cBhvr>
                                    </p:animEffect>
                                    <p:anim calcmode="lin" valueType="num">
                                      <p:cBhvr>
                                        <p:cTn id="114" dur="1000" fill="hold"/>
                                        <p:tgtEl>
                                          <p:spTgt spid="127"/>
                                        </p:tgtEl>
                                        <p:attrNameLst>
                                          <p:attrName>ppt_x</p:attrName>
                                        </p:attrNameLst>
                                      </p:cBhvr>
                                      <p:tavLst>
                                        <p:tav tm="0">
                                          <p:val>
                                            <p:strVal val="#ppt_x"/>
                                          </p:val>
                                        </p:tav>
                                        <p:tav tm="100000">
                                          <p:val>
                                            <p:strVal val="#ppt_x"/>
                                          </p:val>
                                        </p:tav>
                                      </p:tavLst>
                                    </p:anim>
                                    <p:anim calcmode="lin" valueType="num">
                                      <p:cBhvr>
                                        <p:cTn id="115" dur="1000" fill="hold"/>
                                        <p:tgtEl>
                                          <p:spTgt spid="127"/>
                                        </p:tgtEl>
                                        <p:attrNameLst>
                                          <p:attrName>ppt_y</p:attrName>
                                        </p:attrNameLst>
                                      </p:cBhvr>
                                      <p:tavLst>
                                        <p:tav tm="0">
                                          <p:val>
                                            <p:strVal val="#ppt_y+.1"/>
                                          </p:val>
                                        </p:tav>
                                        <p:tav tm="100000">
                                          <p:val>
                                            <p:strVal val="#ppt_y"/>
                                          </p:val>
                                        </p:tav>
                                      </p:tavLst>
                                    </p:anim>
                                  </p:childTnLst>
                                </p:cTn>
                              </p:par>
                              <p:par>
                                <p:cTn id="116" presetID="42" presetClass="exit" presetSubtype="0" fill="hold" nodeType="withEffect">
                                  <p:stCondLst>
                                    <p:cond delay="0"/>
                                  </p:stCondLst>
                                  <p:childTnLst>
                                    <p:animEffect transition="out" filter="fade">
                                      <p:cBhvr>
                                        <p:cTn id="117" dur="1000"/>
                                        <p:tgtEl>
                                          <p:spTgt spid="134"/>
                                        </p:tgtEl>
                                      </p:cBhvr>
                                    </p:animEffect>
                                    <p:anim calcmode="lin" valueType="num">
                                      <p:cBhvr>
                                        <p:cTn id="118" dur="1000"/>
                                        <p:tgtEl>
                                          <p:spTgt spid="134"/>
                                        </p:tgtEl>
                                        <p:attrNameLst>
                                          <p:attrName>ppt_x</p:attrName>
                                        </p:attrNameLst>
                                      </p:cBhvr>
                                      <p:tavLst>
                                        <p:tav tm="0">
                                          <p:val>
                                            <p:strVal val="ppt_x"/>
                                          </p:val>
                                        </p:tav>
                                        <p:tav tm="100000">
                                          <p:val>
                                            <p:strVal val="ppt_x"/>
                                          </p:val>
                                        </p:tav>
                                      </p:tavLst>
                                    </p:anim>
                                    <p:anim calcmode="lin" valueType="num">
                                      <p:cBhvr>
                                        <p:cTn id="119" dur="1000"/>
                                        <p:tgtEl>
                                          <p:spTgt spid="134"/>
                                        </p:tgtEl>
                                        <p:attrNameLst>
                                          <p:attrName>ppt_y</p:attrName>
                                        </p:attrNameLst>
                                      </p:cBhvr>
                                      <p:tavLst>
                                        <p:tav tm="0">
                                          <p:val>
                                            <p:strVal val="ppt_y"/>
                                          </p:val>
                                        </p:tav>
                                        <p:tav tm="100000">
                                          <p:val>
                                            <p:strVal val="ppt_y+.1"/>
                                          </p:val>
                                        </p:tav>
                                      </p:tavLst>
                                    </p:anim>
                                    <p:set>
                                      <p:cBhvr>
                                        <p:cTn id="120" dur="1" fill="hold">
                                          <p:stCondLst>
                                            <p:cond delay="999"/>
                                          </p:stCondLst>
                                        </p:cTn>
                                        <p:tgtEl>
                                          <p:spTgt spid="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9" grpId="0" animBg="1"/>
      <p:bldP spid="130" grpId="0"/>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国</a:t>
            </a:r>
            <a:r>
              <a:rPr lang="zh-CN" altLang="en-US" sz="1600" dirty="0">
                <a:solidFill>
                  <a:schemeClr val="bg1"/>
                </a:solidFill>
                <a:latin typeface="微软雅黑" panose="020B0503020204020204" pitchFamily="34" charset="-122"/>
                <a:ea typeface="微软雅黑" panose="020B0503020204020204" pitchFamily="34" charset="-122"/>
              </a:rPr>
              <a:t>内</a:t>
            </a:r>
            <a:r>
              <a:rPr lang="zh-CN" altLang="en-US" sz="1600" dirty="0" smtClean="0">
                <a:solidFill>
                  <a:schemeClr val="bg1"/>
                </a:solidFill>
                <a:latin typeface="微软雅黑" panose="020B0503020204020204" pitchFamily="34" charset="-122"/>
                <a:ea typeface="微软雅黑" panose="020B0503020204020204" pitchFamily="34" charset="-122"/>
              </a:rPr>
              <a:t>研究现状</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任意多边形 13"/>
          <p:cNvSpPr/>
          <p:nvPr/>
        </p:nvSpPr>
        <p:spPr>
          <a:xfrm flipH="1">
            <a:off x="5498806" y="1876185"/>
            <a:ext cx="3645192" cy="1321762"/>
          </a:xfrm>
          <a:custGeom>
            <a:avLst/>
            <a:gdLst>
              <a:gd name="connsiteX0" fmla="*/ 3815940 w 4860256"/>
              <a:gd name="connsiteY0" fmla="*/ 0 h 1762349"/>
              <a:gd name="connsiteX1" fmla="*/ 990598 w 4860256"/>
              <a:gd name="connsiteY1" fmla="*/ 0 h 1762349"/>
              <a:gd name="connsiteX2" fmla="*/ 850231 w 4860256"/>
              <a:gd name="connsiteY2" fmla="*/ 0 h 1762349"/>
              <a:gd name="connsiteX3" fmla="*/ 0 w 4860256"/>
              <a:gd name="connsiteY3" fmla="*/ 0 h 1762349"/>
              <a:gd name="connsiteX4" fmla="*/ 0 w 4860256"/>
              <a:gd name="connsiteY4" fmla="*/ 395925 h 1762349"/>
              <a:gd name="connsiteX5" fmla="*/ 990598 w 4860256"/>
              <a:gd name="connsiteY5" fmla="*/ 395925 h 1762349"/>
              <a:gd name="connsiteX6" fmla="*/ 990598 w 4860256"/>
              <a:gd name="connsiteY6" fmla="*/ 392340 h 1762349"/>
              <a:gd name="connsiteX7" fmla="*/ 3763050 w 4860256"/>
              <a:gd name="connsiteY7" fmla="*/ 392340 h 1762349"/>
              <a:gd name="connsiteX8" fmla="*/ 4461791 w 4860256"/>
              <a:gd name="connsiteY8" fmla="*/ 1091081 h 1762349"/>
              <a:gd name="connsiteX9" fmla="*/ 4461791 w 4860256"/>
              <a:gd name="connsiteY9" fmla="*/ 1762349 h 1762349"/>
              <a:gd name="connsiteX10" fmla="*/ 4860256 w 4860256"/>
              <a:gd name="connsiteY10" fmla="*/ 1762349 h 1762349"/>
              <a:gd name="connsiteX11" fmla="*/ 4860256 w 4860256"/>
              <a:gd name="connsiteY11" fmla="*/ 1044316 h 1762349"/>
              <a:gd name="connsiteX12" fmla="*/ 3815940 w 4860256"/>
              <a:gd name="connsiteY12" fmla="*/ 0 h 1762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256" h="1762349">
                <a:moveTo>
                  <a:pt x="3815940" y="0"/>
                </a:moveTo>
                <a:lnTo>
                  <a:pt x="990598" y="0"/>
                </a:lnTo>
                <a:lnTo>
                  <a:pt x="850231" y="0"/>
                </a:lnTo>
                <a:lnTo>
                  <a:pt x="0" y="0"/>
                </a:lnTo>
                <a:lnTo>
                  <a:pt x="0" y="395925"/>
                </a:lnTo>
                <a:lnTo>
                  <a:pt x="990598" y="395925"/>
                </a:lnTo>
                <a:lnTo>
                  <a:pt x="990598" y="392340"/>
                </a:lnTo>
                <a:lnTo>
                  <a:pt x="3763050" y="392340"/>
                </a:lnTo>
                <a:cubicBezTo>
                  <a:pt x="4148954" y="392340"/>
                  <a:pt x="4461791" y="705177"/>
                  <a:pt x="4461791" y="1091081"/>
                </a:cubicBezTo>
                <a:lnTo>
                  <a:pt x="4461791" y="1762349"/>
                </a:lnTo>
                <a:lnTo>
                  <a:pt x="4860256" y="1762349"/>
                </a:lnTo>
                <a:lnTo>
                  <a:pt x="4860256" y="1044316"/>
                </a:lnTo>
                <a:cubicBezTo>
                  <a:pt x="4860256" y="467556"/>
                  <a:pt x="4392700" y="0"/>
                  <a:pt x="3815940" y="0"/>
                </a:cubicBezTo>
                <a:close/>
              </a:path>
            </a:pathLst>
          </a:custGeom>
          <a:solidFill>
            <a:srgbClr val="01ACBE"/>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 name="任意多边形 14"/>
          <p:cNvSpPr/>
          <p:nvPr/>
        </p:nvSpPr>
        <p:spPr>
          <a:xfrm flipH="1">
            <a:off x="5231631" y="1604108"/>
            <a:ext cx="3912370" cy="1772091"/>
          </a:xfrm>
          <a:custGeom>
            <a:avLst/>
            <a:gdLst>
              <a:gd name="connsiteX0" fmla="*/ 4058363 w 5216493"/>
              <a:gd name="connsiteY0" fmla="*/ 0 h 2362788"/>
              <a:gd name="connsiteX1" fmla="*/ 850234 w 5216493"/>
              <a:gd name="connsiteY1" fmla="*/ 0 h 2362788"/>
              <a:gd name="connsiteX2" fmla="*/ 850234 w 5216493"/>
              <a:gd name="connsiteY2" fmla="*/ 2032 h 2362788"/>
              <a:gd name="connsiteX3" fmla="*/ 0 w 5216493"/>
              <a:gd name="connsiteY3" fmla="*/ 2032 h 2362788"/>
              <a:gd name="connsiteX4" fmla="*/ 0 w 5216493"/>
              <a:gd name="connsiteY4" fmla="*/ 531904 h 2362788"/>
              <a:gd name="connsiteX5" fmla="*/ 1 w 5216493"/>
              <a:gd name="connsiteY5" fmla="*/ 531904 h 2362788"/>
              <a:gd name="connsiteX6" fmla="*/ 1 w 5216493"/>
              <a:gd name="connsiteY6" fmla="*/ 364801 h 2362788"/>
              <a:gd name="connsiteX7" fmla="*/ 850234 w 5216493"/>
              <a:gd name="connsiteY7" fmla="*/ 364801 h 2362788"/>
              <a:gd name="connsiteX8" fmla="*/ 850234 w 5216493"/>
              <a:gd name="connsiteY8" fmla="*/ 2362788 h 2362788"/>
              <a:gd name="connsiteX9" fmla="*/ 850235 w 5216493"/>
              <a:gd name="connsiteY9" fmla="*/ 2362788 h 2362788"/>
              <a:gd name="connsiteX10" fmla="*/ 850235 w 5216493"/>
              <a:gd name="connsiteY10" fmla="*/ 364801 h 2362788"/>
              <a:gd name="connsiteX11" fmla="*/ 1653870 w 5216493"/>
              <a:gd name="connsiteY11" fmla="*/ 364801 h 2362788"/>
              <a:gd name="connsiteX12" fmla="*/ 1653870 w 5216493"/>
              <a:gd name="connsiteY12" fmla="*/ 362769 h 2362788"/>
              <a:gd name="connsiteX13" fmla="*/ 3815944 w 5216493"/>
              <a:gd name="connsiteY13" fmla="*/ 362769 h 2362788"/>
              <a:gd name="connsiteX14" fmla="*/ 4860260 w 5216493"/>
              <a:gd name="connsiteY14" fmla="*/ 1407085 h 2362788"/>
              <a:gd name="connsiteX15" fmla="*/ 4860260 w 5216493"/>
              <a:gd name="connsiteY15" fmla="*/ 2125118 h 2362788"/>
              <a:gd name="connsiteX16" fmla="*/ 5216493 w 5216493"/>
              <a:gd name="connsiteY16" fmla="*/ 2125118 h 2362788"/>
              <a:gd name="connsiteX17" fmla="*/ 5216493 w 5216493"/>
              <a:gd name="connsiteY17" fmla="*/ 1158130 h 2362788"/>
              <a:gd name="connsiteX18" fmla="*/ 4058363 w 5216493"/>
              <a:gd name="connsiteY18" fmla="*/ 0 h 236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6493" h="2362788">
                <a:moveTo>
                  <a:pt x="4058363" y="0"/>
                </a:moveTo>
                <a:lnTo>
                  <a:pt x="850234" y="0"/>
                </a:lnTo>
                <a:lnTo>
                  <a:pt x="850234" y="2032"/>
                </a:lnTo>
                <a:lnTo>
                  <a:pt x="0" y="2032"/>
                </a:lnTo>
                <a:lnTo>
                  <a:pt x="0" y="531904"/>
                </a:lnTo>
                <a:lnTo>
                  <a:pt x="1" y="531904"/>
                </a:lnTo>
                <a:lnTo>
                  <a:pt x="1" y="364801"/>
                </a:lnTo>
                <a:lnTo>
                  <a:pt x="850234" y="364801"/>
                </a:lnTo>
                <a:lnTo>
                  <a:pt x="850234" y="2362788"/>
                </a:lnTo>
                <a:lnTo>
                  <a:pt x="850235" y="2362788"/>
                </a:lnTo>
                <a:lnTo>
                  <a:pt x="850235" y="364801"/>
                </a:lnTo>
                <a:lnTo>
                  <a:pt x="1653870" y="364801"/>
                </a:lnTo>
                <a:lnTo>
                  <a:pt x="1653870" y="362769"/>
                </a:lnTo>
                <a:lnTo>
                  <a:pt x="3815944" y="362769"/>
                </a:lnTo>
                <a:cubicBezTo>
                  <a:pt x="4392704" y="362769"/>
                  <a:pt x="4860260" y="830325"/>
                  <a:pt x="4860260" y="1407085"/>
                </a:cubicBezTo>
                <a:lnTo>
                  <a:pt x="4860260" y="2125118"/>
                </a:lnTo>
                <a:lnTo>
                  <a:pt x="5216493" y="2125118"/>
                </a:lnTo>
                <a:lnTo>
                  <a:pt x="5216493" y="1158130"/>
                </a:lnTo>
                <a:cubicBezTo>
                  <a:pt x="5216493" y="518512"/>
                  <a:pt x="4697981" y="0"/>
                  <a:pt x="4058363" y="0"/>
                </a:cubicBezTo>
                <a:close/>
              </a:path>
            </a:pathLst>
          </a:custGeom>
          <a:solidFill>
            <a:srgbClr val="E87071"/>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6" name="组合 15"/>
          <p:cNvGrpSpPr/>
          <p:nvPr/>
        </p:nvGrpSpPr>
        <p:grpSpPr>
          <a:xfrm>
            <a:off x="5449544" y="3011854"/>
            <a:ext cx="451031" cy="508896"/>
            <a:chOff x="7266058" y="4015805"/>
            <a:chExt cx="601374" cy="678528"/>
          </a:xfrm>
        </p:grpSpPr>
        <p:sp>
          <p:nvSpPr>
            <p:cNvPr id="17" name="Freeform 5"/>
            <p:cNvSpPr>
              <a:spLocks/>
            </p:cNvSpPr>
            <p:nvPr/>
          </p:nvSpPr>
          <p:spPr bwMode="auto">
            <a:xfrm rot="5400000">
              <a:off x="7227481" y="4054382"/>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100000"/>
                  </a:schemeClr>
                </a:gs>
                <a:gs pos="2000">
                  <a:schemeClr val="bg1">
                    <a:lumMod val="79000"/>
                  </a:schemeClr>
                </a:gs>
              </a:gsLst>
              <a:lin ang="18900000" scaled="0"/>
              <a:tileRect/>
            </a:gradFill>
            <a:ln w="15875">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文本框 17"/>
            <p:cNvSpPr txBox="1"/>
            <p:nvPr/>
          </p:nvSpPr>
          <p:spPr>
            <a:xfrm>
              <a:off x="7290733" y="4149436"/>
              <a:ext cx="547159" cy="430887"/>
            </a:xfrm>
            <a:prstGeom prst="rect">
              <a:avLst/>
            </a:prstGeom>
            <a:noFill/>
          </p:spPr>
          <p:txBody>
            <a:bodyPr wrap="square" rtlCol="0">
              <a:spAutoFit/>
            </a:bodyPr>
            <a:lstStyle/>
            <a:p>
              <a:pPr algn="ctr"/>
              <a:r>
                <a:rPr lang="en-US" altLang="zh-CN" sz="1500" dirty="0">
                  <a:solidFill>
                    <a:srgbClr val="01ACBE"/>
                  </a:solidFill>
                  <a:latin typeface="Impact" panose="020B0806030902050204" pitchFamily="34" charset="0"/>
                </a:rPr>
                <a:t>02</a:t>
              </a:r>
              <a:endParaRPr lang="zh-CN" altLang="en-US" sz="1500" dirty="0">
                <a:solidFill>
                  <a:srgbClr val="01ACBE"/>
                </a:solidFill>
                <a:latin typeface="Impact" panose="020B0806030902050204" pitchFamily="34" charset="0"/>
              </a:endParaRPr>
            </a:p>
          </p:txBody>
        </p:sp>
      </p:grpSp>
      <p:grpSp>
        <p:nvGrpSpPr>
          <p:cNvPr id="19" name="组合 18"/>
          <p:cNvGrpSpPr/>
          <p:nvPr/>
        </p:nvGrpSpPr>
        <p:grpSpPr>
          <a:xfrm>
            <a:off x="5053166" y="3011854"/>
            <a:ext cx="451031" cy="508896"/>
            <a:chOff x="6737553" y="4015805"/>
            <a:chExt cx="601374" cy="678528"/>
          </a:xfrm>
        </p:grpSpPr>
        <p:sp>
          <p:nvSpPr>
            <p:cNvPr id="20" name="Freeform 5"/>
            <p:cNvSpPr>
              <a:spLocks/>
            </p:cNvSpPr>
            <p:nvPr/>
          </p:nvSpPr>
          <p:spPr bwMode="auto">
            <a:xfrm rot="5400000">
              <a:off x="6698976" y="4054382"/>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100000"/>
                  </a:schemeClr>
                </a:gs>
                <a:gs pos="2000">
                  <a:schemeClr val="bg1">
                    <a:lumMod val="79000"/>
                  </a:schemeClr>
                </a:gs>
              </a:gsLst>
              <a:lin ang="18900000" scaled="0"/>
              <a:tileRect/>
            </a:gradFill>
            <a:ln w="15875">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1" name="文本框 20"/>
            <p:cNvSpPr txBox="1"/>
            <p:nvPr/>
          </p:nvSpPr>
          <p:spPr>
            <a:xfrm>
              <a:off x="6765745" y="4149436"/>
              <a:ext cx="547159" cy="430887"/>
            </a:xfrm>
            <a:prstGeom prst="rect">
              <a:avLst/>
            </a:prstGeom>
            <a:noFill/>
          </p:spPr>
          <p:txBody>
            <a:bodyPr wrap="square" rtlCol="0">
              <a:spAutoFit/>
            </a:bodyPr>
            <a:lstStyle/>
            <a:p>
              <a:pPr algn="ctr"/>
              <a:r>
                <a:rPr lang="en-US" altLang="zh-CN" sz="1500" dirty="0">
                  <a:solidFill>
                    <a:srgbClr val="E87071"/>
                  </a:solidFill>
                  <a:latin typeface="Impact" panose="020B0806030902050204" pitchFamily="34" charset="0"/>
                </a:rPr>
                <a:t>01</a:t>
              </a:r>
              <a:endParaRPr lang="zh-CN" altLang="en-US" sz="1500" dirty="0">
                <a:solidFill>
                  <a:srgbClr val="E87071"/>
                </a:solidFill>
                <a:latin typeface="Impact" panose="020B0806030902050204" pitchFamily="34" charset="0"/>
              </a:endParaRPr>
            </a:p>
          </p:txBody>
        </p:sp>
      </p:grpSp>
      <p:grpSp>
        <p:nvGrpSpPr>
          <p:cNvPr id="22" name="组合 21"/>
          <p:cNvGrpSpPr/>
          <p:nvPr/>
        </p:nvGrpSpPr>
        <p:grpSpPr>
          <a:xfrm>
            <a:off x="4724124" y="1293083"/>
            <a:ext cx="1103853" cy="410289"/>
            <a:chOff x="4467259" y="2036128"/>
            <a:chExt cx="3013710" cy="547052"/>
          </a:xfrm>
        </p:grpSpPr>
        <p:sp>
          <p:nvSpPr>
            <p:cNvPr id="23" name="任意多边形 22"/>
            <p:cNvSpPr/>
            <p:nvPr/>
          </p:nvSpPr>
          <p:spPr>
            <a:xfrm>
              <a:off x="4509169" y="2075180"/>
              <a:ext cx="2971800" cy="508000"/>
            </a:xfrm>
            <a:custGeom>
              <a:avLst/>
              <a:gdLst>
                <a:gd name="connsiteX0" fmla="*/ 2971800 w 2971800"/>
                <a:gd name="connsiteY0" fmla="*/ 508000 h 508000"/>
                <a:gd name="connsiteX1" fmla="*/ 622300 w 2971800"/>
                <a:gd name="connsiteY1" fmla="*/ 508000 h 508000"/>
                <a:gd name="connsiteX2" fmla="*/ 622300 w 2971800"/>
                <a:gd name="connsiteY2" fmla="*/ 0 h 508000"/>
                <a:gd name="connsiteX3" fmla="*/ 0 w 2971800"/>
                <a:gd name="connsiteY3" fmla="*/ 0 h 508000"/>
              </a:gdLst>
              <a:ahLst/>
              <a:cxnLst>
                <a:cxn ang="0">
                  <a:pos x="connsiteX0" y="connsiteY0"/>
                </a:cxn>
                <a:cxn ang="0">
                  <a:pos x="connsiteX1" y="connsiteY1"/>
                </a:cxn>
                <a:cxn ang="0">
                  <a:pos x="connsiteX2" y="connsiteY2"/>
                </a:cxn>
                <a:cxn ang="0">
                  <a:pos x="connsiteX3" y="connsiteY3"/>
                </a:cxn>
              </a:cxnLst>
              <a:rect l="l" t="t" r="r" b="b"/>
              <a:pathLst>
                <a:path w="2971800" h="508000">
                  <a:moveTo>
                    <a:pt x="2971800" y="508000"/>
                  </a:moveTo>
                  <a:lnTo>
                    <a:pt x="622300" y="508000"/>
                  </a:lnTo>
                  <a:lnTo>
                    <a:pt x="622300" y="0"/>
                  </a:lnTo>
                  <a:lnTo>
                    <a:pt x="0" y="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4" name="椭圆 23"/>
            <p:cNvSpPr/>
            <p:nvPr/>
          </p:nvSpPr>
          <p:spPr>
            <a:xfrm>
              <a:off x="4467259" y="2036128"/>
              <a:ext cx="83820" cy="8382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25" name="组合 24"/>
          <p:cNvGrpSpPr/>
          <p:nvPr/>
        </p:nvGrpSpPr>
        <p:grpSpPr>
          <a:xfrm>
            <a:off x="4818656" y="2664404"/>
            <a:ext cx="854579" cy="45719"/>
            <a:chOff x="4467259" y="2930753"/>
            <a:chExt cx="3267710" cy="83820"/>
          </a:xfrm>
        </p:grpSpPr>
        <p:sp>
          <p:nvSpPr>
            <p:cNvPr id="26" name="任意多边形 25"/>
            <p:cNvSpPr/>
            <p:nvPr/>
          </p:nvSpPr>
          <p:spPr>
            <a:xfrm>
              <a:off x="4509169" y="2974340"/>
              <a:ext cx="3225800" cy="0"/>
            </a:xfrm>
            <a:custGeom>
              <a:avLst/>
              <a:gdLst>
                <a:gd name="connsiteX0" fmla="*/ 3225800 w 3225800"/>
                <a:gd name="connsiteY0" fmla="*/ 0 h 0"/>
                <a:gd name="connsiteX1" fmla="*/ 0 w 3225800"/>
                <a:gd name="connsiteY1" fmla="*/ 0 h 0"/>
              </a:gdLst>
              <a:ahLst/>
              <a:cxnLst>
                <a:cxn ang="0">
                  <a:pos x="connsiteX0" y="connsiteY0"/>
                </a:cxn>
                <a:cxn ang="0">
                  <a:pos x="connsiteX1" y="connsiteY1"/>
                </a:cxn>
              </a:cxnLst>
              <a:rect l="l" t="t" r="r" b="b"/>
              <a:pathLst>
                <a:path w="3225800">
                  <a:moveTo>
                    <a:pt x="3225800" y="0"/>
                  </a:moveTo>
                  <a:lnTo>
                    <a:pt x="0" y="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 name="椭圆 26"/>
            <p:cNvSpPr/>
            <p:nvPr/>
          </p:nvSpPr>
          <p:spPr>
            <a:xfrm>
              <a:off x="4467259" y="2930753"/>
              <a:ext cx="83820" cy="8382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55" name="椭圆 54"/>
          <p:cNvSpPr/>
          <p:nvPr/>
        </p:nvSpPr>
        <p:spPr>
          <a:xfrm>
            <a:off x="5784273" y="1653586"/>
            <a:ext cx="137090" cy="137090"/>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6" name="椭圆 55"/>
          <p:cNvSpPr/>
          <p:nvPr/>
        </p:nvSpPr>
        <p:spPr>
          <a:xfrm>
            <a:off x="5635446" y="2628024"/>
            <a:ext cx="137090" cy="137090"/>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cxnSp>
        <p:nvCxnSpPr>
          <p:cNvPr id="58" name="直接连接符 57"/>
          <p:cNvCxnSpPr/>
          <p:nvPr/>
        </p:nvCxnSpPr>
        <p:spPr>
          <a:xfrm>
            <a:off x="1282644" y="4083844"/>
            <a:ext cx="6578716" cy="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405804" y="4148344"/>
            <a:ext cx="6332396" cy="614079"/>
          </a:xfrm>
          <a:prstGeom prst="rect">
            <a:avLst/>
          </a:prstGeom>
          <a:noFill/>
        </p:spPr>
        <p:txBody>
          <a:bodyPr wrap="square" rtlCol="0">
            <a:spAutoFit/>
          </a:bodyPr>
          <a:lstStyle/>
          <a:p>
            <a:pPr algn="ctr" fontAlgn="base">
              <a:lnSpc>
                <a:spcPct val="150000"/>
              </a:lnSpc>
              <a:spcBef>
                <a:spcPct val="0"/>
              </a:spcBef>
              <a:spcAft>
                <a:spcPct val="0"/>
              </a:spcAft>
            </a:pPr>
            <a:r>
              <a:rPr lang="zh-CN" altLang="en-US" sz="12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我国研究舆情主要始于</a:t>
            </a:r>
            <a:r>
              <a:rPr lang="en-US" altLang="zh-CN" sz="12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20</a:t>
            </a:r>
            <a:r>
              <a:rPr lang="zh-CN" altLang="en-US" sz="12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世纪末，到党的十六届四中全会后，舆情研究与实践迎来高潮，舆情研究机构相继成立，许多相关论文、专著相继发表与出版。</a:t>
            </a:r>
          </a:p>
        </p:txBody>
      </p:sp>
      <p:grpSp>
        <p:nvGrpSpPr>
          <p:cNvPr id="68" name="组合 67"/>
          <p:cNvGrpSpPr/>
          <p:nvPr/>
        </p:nvGrpSpPr>
        <p:grpSpPr>
          <a:xfrm>
            <a:off x="1838288" y="800502"/>
            <a:ext cx="2901183" cy="1110533"/>
            <a:chOff x="3504328" y="3889121"/>
            <a:chExt cx="3687804" cy="1480709"/>
          </a:xfrm>
        </p:grpSpPr>
        <p:sp>
          <p:nvSpPr>
            <p:cNvPr id="70" name="文本框 69"/>
            <p:cNvSpPr txBox="1"/>
            <p:nvPr/>
          </p:nvSpPr>
          <p:spPr>
            <a:xfrm>
              <a:off x="3548022" y="3889121"/>
              <a:ext cx="1895956" cy="369332"/>
            </a:xfrm>
            <a:prstGeom prst="rect">
              <a:avLst/>
            </a:prstGeom>
            <a:noFill/>
          </p:spPr>
          <p:txBody>
            <a:bodyPr wrap="square" rtlCol="0">
              <a:spAutoFit/>
            </a:bodyPr>
            <a:lstStyle/>
            <a:p>
              <a:r>
                <a:rPr lang="zh-CN" altLang="en-US" sz="1200" dirty="0" smtClean="0">
                  <a:solidFill>
                    <a:srgbClr val="E45C5B"/>
                  </a:solidFill>
                  <a:latin typeface="造字工房悦黑体验版细体" pitchFamily="50" charset="-122"/>
                  <a:ea typeface="造字工房悦黑体验版细体" pitchFamily="50" charset="-122"/>
                </a:rPr>
                <a:t>始于</a:t>
              </a:r>
              <a:r>
                <a:rPr lang="en-US" altLang="zh-CN" sz="1200" dirty="0" smtClean="0">
                  <a:solidFill>
                    <a:srgbClr val="E45C5B"/>
                  </a:solidFill>
                  <a:latin typeface="造字工房悦黑体验版细体" pitchFamily="50" charset="-122"/>
                  <a:ea typeface="造字工房悦黑体验版细体" pitchFamily="50" charset="-122"/>
                </a:rPr>
                <a:t>2003</a:t>
              </a:r>
              <a:r>
                <a:rPr lang="zh-CN" altLang="en-US" sz="1200" dirty="0" smtClean="0">
                  <a:solidFill>
                    <a:srgbClr val="E45C5B"/>
                  </a:solidFill>
                  <a:latin typeface="造字工房悦黑体验版细体" pitchFamily="50" charset="-122"/>
                  <a:ea typeface="造字工房悦黑体验版细体" pitchFamily="50" charset="-122"/>
                </a:rPr>
                <a:t>年</a:t>
              </a:r>
              <a:endParaRPr lang="zh-CN" altLang="en-US" sz="1200" dirty="0">
                <a:solidFill>
                  <a:srgbClr val="E45C5B"/>
                </a:solidFill>
                <a:latin typeface="造字工房悦黑体验版细体" pitchFamily="50" charset="-122"/>
                <a:ea typeface="造字工房悦黑体验版细体" pitchFamily="50" charset="-122"/>
              </a:endParaRPr>
            </a:p>
          </p:txBody>
        </p:sp>
        <p:sp>
          <p:nvSpPr>
            <p:cNvPr id="71" name="文本框 70"/>
            <p:cNvSpPr txBox="1"/>
            <p:nvPr/>
          </p:nvSpPr>
          <p:spPr>
            <a:xfrm>
              <a:off x="3504328" y="4261834"/>
              <a:ext cx="3687804" cy="1107996"/>
            </a:xfrm>
            <a:prstGeom prst="rect">
              <a:avLst/>
            </a:prstGeom>
            <a:noFill/>
          </p:spPr>
          <p:txBody>
            <a:bodyPr wrap="square" rtlCol="0">
              <a:spAutoFit/>
            </a:bodyPr>
            <a:lstStyle/>
            <a:p>
              <a:pPr algn="just"/>
              <a:r>
                <a:rPr lang="zh-CN" altLang="en-US" sz="1200" dirty="0" smtClean="0">
                  <a:latin typeface="Microsoft JhengHei UI" panose="020B0604030504040204" pitchFamily="34" charset="-120"/>
                  <a:ea typeface="Microsoft JhengHei UI" panose="020B0604030504040204" pitchFamily="34" charset="-120"/>
                </a:rPr>
                <a:t>国内网络舆情研究始于</a:t>
              </a:r>
              <a:r>
                <a:rPr lang="en-US" altLang="zh-CN" sz="1200" dirty="0" smtClean="0">
                  <a:latin typeface="Microsoft JhengHei UI" panose="020B0604030504040204" pitchFamily="34" charset="-120"/>
                  <a:ea typeface="Microsoft JhengHei UI" panose="020B0604030504040204" pitchFamily="34" charset="-120"/>
                </a:rPr>
                <a:t>2003</a:t>
              </a:r>
              <a:r>
                <a:rPr lang="zh-CN" altLang="en-US" sz="1200" dirty="0">
                  <a:latin typeface="Microsoft JhengHei UI" panose="020B0604030504040204" pitchFamily="34" charset="-120"/>
                  <a:ea typeface="Microsoft JhengHei UI" panose="020B0604030504040204" pitchFamily="34" charset="-120"/>
                </a:rPr>
                <a:t>年，最早界定舆情概念的是天津社会科学院舆情研 究所所长、 研究员王来华。他在</a:t>
              </a:r>
              <a:r>
                <a:rPr lang="en-US" altLang="zh-CN" sz="1200" dirty="0">
                  <a:latin typeface="Microsoft JhengHei UI" panose="020B0604030504040204" pitchFamily="34" charset="-120"/>
                  <a:ea typeface="Microsoft JhengHei UI" panose="020B0604030504040204" pitchFamily="34" charset="-120"/>
                </a:rPr>
                <a:t>2003</a:t>
              </a:r>
              <a:r>
                <a:rPr lang="zh-CN" altLang="en-US" sz="1200" dirty="0">
                  <a:latin typeface="Microsoft JhengHei UI" panose="020B0604030504040204" pitchFamily="34" charset="-120"/>
                  <a:ea typeface="Microsoft JhengHei UI" panose="020B0604030504040204" pitchFamily="34" charset="-120"/>
                </a:rPr>
                <a:t>年出版的</a:t>
              </a:r>
              <a:r>
                <a:rPr lang="en-US" altLang="zh-CN" sz="1200" dirty="0">
                  <a:latin typeface="Microsoft JhengHei UI" panose="020B0604030504040204" pitchFamily="34" charset="-120"/>
                  <a:ea typeface="Microsoft JhengHei UI" panose="020B0604030504040204" pitchFamily="34" charset="-120"/>
                </a:rPr>
                <a:t>《</a:t>
              </a:r>
              <a:r>
                <a:rPr lang="zh-CN" altLang="en-US" sz="1200" dirty="0">
                  <a:latin typeface="Microsoft JhengHei UI" panose="020B0604030504040204" pitchFamily="34" charset="-120"/>
                  <a:ea typeface="Microsoft JhengHei UI" panose="020B0604030504040204" pitchFamily="34" charset="-120"/>
                </a:rPr>
                <a:t>舆情研究</a:t>
              </a:r>
              <a:r>
                <a:rPr lang="zh-CN" altLang="en-US" sz="1200" dirty="0" smtClean="0">
                  <a:latin typeface="Microsoft JhengHei UI" panose="020B0604030504040204" pitchFamily="34" charset="-120"/>
                  <a:ea typeface="Microsoft JhengHei UI" panose="020B0604030504040204" pitchFamily="34" charset="-120"/>
                </a:rPr>
                <a:t>概论</a:t>
              </a:r>
              <a:r>
                <a:rPr lang="en-US" altLang="zh-CN" sz="1200" dirty="0" smtClean="0">
                  <a:latin typeface="Microsoft JhengHei UI" panose="020B0604030504040204" pitchFamily="34" charset="-120"/>
                  <a:ea typeface="Microsoft JhengHei UI" panose="020B0604030504040204" pitchFamily="34" charset="-120"/>
                </a:rPr>
                <a:t>》</a:t>
              </a:r>
              <a:r>
                <a:rPr lang="zh-CN" altLang="en-US" sz="1200" dirty="0" smtClean="0">
                  <a:latin typeface="Microsoft JhengHei UI" panose="020B0604030504040204" pitchFamily="34" charset="-120"/>
                  <a:ea typeface="Microsoft JhengHei UI" panose="020B0604030504040204" pitchFamily="34" charset="-120"/>
                </a:rPr>
                <a:t>定义了舆情。</a:t>
              </a:r>
              <a:endParaRPr lang="zh-CN" altLang="en-US" sz="1200" dirty="0">
                <a:latin typeface="Microsoft JhengHei UI" panose="020B0604030504040204" pitchFamily="34" charset="-120"/>
                <a:ea typeface="Microsoft JhengHei UI" panose="020B0604030504040204" pitchFamily="34" charset="-120"/>
              </a:endParaRPr>
            </a:p>
          </p:txBody>
        </p:sp>
      </p:grpSp>
      <p:grpSp>
        <p:nvGrpSpPr>
          <p:cNvPr id="82" name="组合 81"/>
          <p:cNvGrpSpPr/>
          <p:nvPr/>
        </p:nvGrpSpPr>
        <p:grpSpPr>
          <a:xfrm>
            <a:off x="1268423" y="2246820"/>
            <a:ext cx="3576711" cy="1139192"/>
            <a:chOff x="1787682" y="2615336"/>
            <a:chExt cx="4768947" cy="1518921"/>
          </a:xfrm>
        </p:grpSpPr>
        <p:sp>
          <p:nvSpPr>
            <p:cNvPr id="83" name="Freeform 5"/>
            <p:cNvSpPr>
              <a:spLocks/>
            </p:cNvSpPr>
            <p:nvPr/>
          </p:nvSpPr>
          <p:spPr bwMode="auto">
            <a:xfrm rot="5400000">
              <a:off x="1749105" y="2674475"/>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100000"/>
                  </a:schemeClr>
                </a:gs>
                <a:gs pos="2000">
                  <a:schemeClr val="bg1">
                    <a:lumMod val="79000"/>
                  </a:schemeClr>
                </a:gs>
              </a:gsLst>
              <a:lin ang="18900000" scaled="0"/>
              <a:tileRect/>
            </a:gradFill>
            <a:ln w="15875">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nvGrpSpPr>
            <p:cNvPr id="84" name="组合 83"/>
            <p:cNvGrpSpPr/>
            <p:nvPr/>
          </p:nvGrpSpPr>
          <p:grpSpPr>
            <a:xfrm>
              <a:off x="2505679" y="2615336"/>
              <a:ext cx="4050950" cy="1518921"/>
              <a:chOff x="3516024" y="3878117"/>
              <a:chExt cx="4050950" cy="1518921"/>
            </a:xfrm>
          </p:grpSpPr>
          <p:sp>
            <p:nvSpPr>
              <p:cNvPr id="90" name="文本框 89"/>
              <p:cNvSpPr txBox="1"/>
              <p:nvPr/>
            </p:nvSpPr>
            <p:spPr>
              <a:xfrm>
                <a:off x="3516024" y="3878117"/>
                <a:ext cx="1725052" cy="369332"/>
              </a:xfrm>
              <a:prstGeom prst="rect">
                <a:avLst/>
              </a:prstGeom>
              <a:noFill/>
            </p:spPr>
            <p:txBody>
              <a:bodyPr wrap="square" rtlCol="0">
                <a:spAutoFit/>
              </a:bodyPr>
              <a:lstStyle/>
              <a:p>
                <a:r>
                  <a:rPr lang="zh-CN" altLang="en-US" sz="1200" dirty="0">
                    <a:solidFill>
                      <a:srgbClr val="02B3C1"/>
                    </a:solidFill>
                    <a:latin typeface="造字工房悦黑体验版细体" pitchFamily="50" charset="-122"/>
                    <a:ea typeface="造字工房悦黑体验版细体" pitchFamily="50" charset="-122"/>
                  </a:rPr>
                  <a:t>十六</a:t>
                </a:r>
                <a:r>
                  <a:rPr lang="zh-CN" altLang="en-US" sz="1200" dirty="0" smtClean="0">
                    <a:solidFill>
                      <a:srgbClr val="02B3C1"/>
                    </a:solidFill>
                    <a:latin typeface="造字工房悦黑体验版细体" pitchFamily="50" charset="-122"/>
                    <a:ea typeface="造字工房悦黑体验版细体" pitchFamily="50" charset="-122"/>
                  </a:rPr>
                  <a:t>届四中全会</a:t>
                </a:r>
                <a:endParaRPr lang="zh-CN" altLang="en-US" sz="1200" dirty="0">
                  <a:solidFill>
                    <a:srgbClr val="02B3C1"/>
                  </a:solidFill>
                  <a:latin typeface="造字工房悦黑体验版细体" pitchFamily="50" charset="-122"/>
                  <a:ea typeface="造字工房悦黑体验版细体" pitchFamily="50" charset="-122"/>
                </a:endParaRPr>
              </a:p>
            </p:txBody>
          </p:sp>
          <p:sp>
            <p:nvSpPr>
              <p:cNvPr id="91" name="文本框 90"/>
              <p:cNvSpPr txBox="1"/>
              <p:nvPr/>
            </p:nvSpPr>
            <p:spPr>
              <a:xfrm>
                <a:off x="3552461" y="4289045"/>
                <a:ext cx="4014513" cy="1107993"/>
              </a:xfrm>
              <a:prstGeom prst="rect">
                <a:avLst/>
              </a:prstGeom>
              <a:noFill/>
            </p:spPr>
            <p:txBody>
              <a:bodyPr wrap="square" rtlCol="0">
                <a:spAutoFit/>
              </a:bodyPr>
              <a:lstStyle/>
              <a:p>
                <a:pPr algn="just"/>
                <a:r>
                  <a:rPr lang="en-US" altLang="zh-CN" sz="1200" dirty="0">
                    <a:latin typeface="Microsoft JhengHei UI" panose="020B0604030504040204" pitchFamily="34" charset="-120"/>
                    <a:ea typeface="Microsoft JhengHei UI" panose="020B0604030504040204" pitchFamily="34" charset="-120"/>
                  </a:rPr>
                  <a:t>2004</a:t>
                </a:r>
                <a:r>
                  <a:rPr lang="zh-CN" altLang="en-US" sz="1200" dirty="0">
                    <a:latin typeface="Microsoft JhengHei UI" panose="020B0604030504040204" pitchFamily="34" charset="-120"/>
                    <a:ea typeface="Microsoft JhengHei UI" panose="020B0604030504040204" pitchFamily="34" charset="-120"/>
                  </a:rPr>
                  <a:t>年中共十六届四中全会把“牢牢把握舆论导向，正确引导社会舆论”作为党不断提高建设社会主义先进文化能力的重要</a:t>
                </a:r>
                <a:r>
                  <a:rPr lang="zh-CN" altLang="en-US" sz="1200" dirty="0" smtClean="0">
                    <a:latin typeface="Microsoft JhengHei UI" panose="020B0604030504040204" pitchFamily="34" charset="-120"/>
                    <a:ea typeface="Microsoft JhengHei UI" panose="020B0604030504040204" pitchFamily="34" charset="-120"/>
                  </a:rPr>
                  <a:t>内容。</a:t>
                </a:r>
                <a:endParaRPr lang="zh-CN" altLang="en-US" sz="1200" dirty="0">
                  <a:latin typeface="Microsoft JhengHei UI" panose="020B0604030504040204" pitchFamily="34" charset="-120"/>
                  <a:ea typeface="Microsoft JhengHei UI" panose="020B0604030504040204" pitchFamily="34" charset="-120"/>
                </a:endParaRPr>
              </a:p>
            </p:txBody>
          </p:sp>
        </p:grpSp>
      </p:grpSp>
      <p:sp>
        <p:nvSpPr>
          <p:cNvPr id="60" name="Freeform 5"/>
          <p:cNvSpPr>
            <a:spLocks/>
          </p:cNvSpPr>
          <p:nvPr/>
        </p:nvSpPr>
        <p:spPr bwMode="auto">
          <a:xfrm rot="5400000">
            <a:off x="1256130" y="818401"/>
            <a:ext cx="508896" cy="4730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100000"/>
                </a:schemeClr>
              </a:gs>
              <a:gs pos="2000">
                <a:schemeClr val="bg1">
                  <a:lumMod val="79000"/>
                </a:schemeClr>
              </a:gs>
            </a:gsLst>
            <a:lin ang="18900000" scaled="0"/>
            <a:tileRect/>
          </a:gradFill>
          <a:ln w="15875">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61" name="MH_SubTitle_1"/>
          <p:cNvSpPr>
            <a:spLocks noChangeArrowheads="1"/>
          </p:cNvSpPr>
          <p:nvPr>
            <p:custDataLst>
              <p:tags r:id="rId1"/>
            </p:custDataLst>
          </p:nvPr>
        </p:nvSpPr>
        <p:spPr bwMode="auto">
          <a:xfrm>
            <a:off x="1427474" y="974078"/>
            <a:ext cx="166208" cy="166208"/>
          </a:xfrm>
          <a:prstGeom prst="ellipse">
            <a:avLst/>
          </a:prstGeom>
          <a:gradFill>
            <a:gsLst>
              <a:gs pos="100000">
                <a:srgbClr val="EA8384"/>
              </a:gs>
              <a:gs pos="0">
                <a:srgbClr val="E45C5B"/>
              </a:gs>
            </a:gsLst>
            <a:lin ang="5400000" scaled="1"/>
          </a:gradFill>
          <a:ln w="28575" cap="flat">
            <a:gradFill>
              <a:gsLst>
                <a:gs pos="0">
                  <a:srgbClr val="EA8384"/>
                </a:gs>
                <a:gs pos="100000">
                  <a:srgbClr val="E45C5B"/>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
        <p:nvSpPr>
          <p:cNvPr id="62" name="MH_SubTitle_1"/>
          <p:cNvSpPr>
            <a:spLocks noChangeArrowheads="1"/>
          </p:cNvSpPr>
          <p:nvPr>
            <p:custDataLst>
              <p:tags r:id="rId2"/>
            </p:custDataLst>
          </p:nvPr>
        </p:nvSpPr>
        <p:spPr bwMode="auto">
          <a:xfrm>
            <a:off x="1412853" y="2421249"/>
            <a:ext cx="172799" cy="172799"/>
          </a:xfrm>
          <a:prstGeom prst="ellipse">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104498217"/>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par>
                              <p:cTn id="24" fill="hold">
                                <p:stCondLst>
                                  <p:cond delay="2500"/>
                                </p:stCondLst>
                                <p:childTnLst>
                                  <p:par>
                                    <p:cTn id="25" presetID="2" presetClass="entr" presetSubtype="4" accel="70000" fill="hold" nodeType="afterEffect" p14:presetBounceEnd="40000">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14:bounceEnd="40000">
                                          <p:cBhvr additive="base">
                                            <p:cTn id="27" dur="5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2" presetClass="entr" presetSubtype="2"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par>
                              <p:cTn id="33" fill="hold">
                                <p:stCondLst>
                                  <p:cond delay="3500"/>
                                </p:stCondLst>
                                <p:childTnLst>
                                  <p:par>
                                    <p:cTn id="34" presetID="2" presetClass="entr" presetSubtype="4" accel="70000" fill="hold" nodeType="afterEffect" p14:presetBounceEnd="40000">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14:bounceEnd="40000">
                                          <p:cBhvr additive="base">
                                            <p:cTn id="36" dur="500" fill="hold"/>
                                            <p:tgtEl>
                                              <p:spTgt spid="16"/>
                                            </p:tgtEl>
                                            <p:attrNameLst>
                                              <p:attrName>ppt_x</p:attrName>
                                            </p:attrNameLst>
                                          </p:cBhvr>
                                          <p:tavLst>
                                            <p:tav tm="0">
                                              <p:val>
                                                <p:strVal val="#ppt_x"/>
                                              </p:val>
                                            </p:tav>
                                            <p:tav tm="100000">
                                              <p:val>
                                                <p:strVal val="#ppt_x"/>
                                              </p:val>
                                            </p:tav>
                                          </p:tavLst>
                                        </p:anim>
                                        <p:anim calcmode="lin" valueType="num" p14:bounceEnd="40000">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 presetClass="entr" presetSubtype="0"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par>
                              <p:cTn id="41" fill="hold">
                                <p:stCondLst>
                                  <p:cond delay="4000"/>
                                </p:stCondLst>
                                <p:childTnLst>
                                  <p:par>
                                    <p:cTn id="42" presetID="26" presetClass="emph" presetSubtype="0" fill="hold" grpId="1" nodeType="afterEffect">
                                      <p:stCondLst>
                                        <p:cond delay="0"/>
                                      </p:stCondLst>
                                      <p:childTnLst>
                                        <p:animEffect transition="out" filter="fade">
                                          <p:cBhvr>
                                            <p:cTn id="43" dur="500" tmFilter="0, 0; .2, .5; .8, .5; 1, 0"/>
                                            <p:tgtEl>
                                              <p:spTgt spid="55"/>
                                            </p:tgtEl>
                                          </p:cBhvr>
                                        </p:animEffect>
                                        <p:animScale>
                                          <p:cBhvr>
                                            <p:cTn id="44" dur="250" autoRev="1" fill="hold"/>
                                            <p:tgtEl>
                                              <p:spTgt spid="55"/>
                                            </p:tgtEl>
                                          </p:cBhvr>
                                          <p:by x="105000" y="105000"/>
                                        </p:animScale>
                                      </p:childTnLst>
                                    </p:cTn>
                                  </p:par>
                                </p:childTnLst>
                              </p:cTn>
                            </p:par>
                            <p:par>
                              <p:cTn id="45" fill="hold">
                                <p:stCondLst>
                                  <p:cond delay="4500"/>
                                </p:stCondLst>
                                <p:childTnLst>
                                  <p:par>
                                    <p:cTn id="46" presetID="22" presetClass="entr" presetSubtype="2"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par>
                              <p:cTn id="49" fill="hold">
                                <p:stCondLst>
                                  <p:cond delay="5000"/>
                                </p:stCondLst>
                                <p:childTnLst>
                                  <p:par>
                                    <p:cTn id="50" presetID="1" presetClass="entr" presetSubtype="0" fill="hold" grpId="0" nodeType="afterEffect">
                                      <p:stCondLst>
                                        <p:cond delay="0"/>
                                      </p:stCondLst>
                                      <p:childTnLst>
                                        <p:set>
                                          <p:cBhvr>
                                            <p:cTn id="51" dur="1" fill="hold">
                                              <p:stCondLst>
                                                <p:cond delay="0"/>
                                              </p:stCondLst>
                                            </p:cTn>
                                            <p:tgtEl>
                                              <p:spTgt spid="56"/>
                                            </p:tgtEl>
                                            <p:attrNameLst>
                                              <p:attrName>style.visibility</p:attrName>
                                            </p:attrNameLst>
                                          </p:cBhvr>
                                          <p:to>
                                            <p:strVal val="visible"/>
                                          </p:to>
                                        </p:set>
                                      </p:childTnLst>
                                    </p:cTn>
                                  </p:par>
                                </p:childTnLst>
                              </p:cTn>
                            </p:par>
                            <p:par>
                              <p:cTn id="52" fill="hold">
                                <p:stCondLst>
                                  <p:cond delay="5000"/>
                                </p:stCondLst>
                                <p:childTnLst>
                                  <p:par>
                                    <p:cTn id="53" presetID="26" presetClass="emph" presetSubtype="0" fill="hold" grpId="1" nodeType="afterEffect">
                                      <p:stCondLst>
                                        <p:cond delay="0"/>
                                      </p:stCondLst>
                                      <p:childTnLst>
                                        <p:animEffect transition="out" filter="fade">
                                          <p:cBhvr>
                                            <p:cTn id="54" dur="500" tmFilter="0, 0; .2, .5; .8, .5; 1, 0"/>
                                            <p:tgtEl>
                                              <p:spTgt spid="56"/>
                                            </p:tgtEl>
                                          </p:cBhvr>
                                        </p:animEffect>
                                        <p:animScale>
                                          <p:cBhvr>
                                            <p:cTn id="55" dur="250" autoRev="1" fill="hold"/>
                                            <p:tgtEl>
                                              <p:spTgt spid="56"/>
                                            </p:tgtEl>
                                          </p:cBhvr>
                                          <p:by x="105000" y="105000"/>
                                        </p:animScale>
                                      </p:childTnLst>
                                    </p:cTn>
                                  </p:par>
                                </p:childTnLst>
                              </p:cTn>
                            </p:par>
                            <p:par>
                              <p:cTn id="56" fill="hold">
                                <p:stCondLst>
                                  <p:cond delay="5500"/>
                                </p:stCondLst>
                                <p:childTnLst>
                                  <p:par>
                                    <p:cTn id="57" presetID="22" presetClass="entr" presetSubtype="2"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right)">
                                          <p:cBhvr>
                                            <p:cTn id="59" dur="500"/>
                                            <p:tgtEl>
                                              <p:spTgt spid="25"/>
                                            </p:tgtEl>
                                          </p:cBhvr>
                                        </p:animEffect>
                                      </p:childTnLst>
                                    </p:cTn>
                                  </p:par>
                                </p:childTnLst>
                              </p:cTn>
                            </p:par>
                            <p:par>
                              <p:cTn id="60" fill="hold">
                                <p:stCondLst>
                                  <p:cond delay="6000"/>
                                </p:stCondLst>
                                <p:childTnLst>
                                  <p:par>
                                    <p:cTn id="61" presetID="22" presetClass="entr" presetSubtype="8" fill="hold"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left)">
                                          <p:cBhvr>
                                            <p:cTn id="63" dur="500"/>
                                            <p:tgtEl>
                                              <p:spTgt spid="58"/>
                                            </p:tgtEl>
                                          </p:cBhvr>
                                        </p:animEffect>
                                      </p:childTnLst>
                                    </p:cTn>
                                  </p:par>
                                </p:childTnLst>
                              </p:cTn>
                            </p:par>
                            <p:par>
                              <p:cTn id="64" fill="hold">
                                <p:stCondLst>
                                  <p:cond delay="6500"/>
                                </p:stCondLst>
                                <p:childTnLst>
                                  <p:par>
                                    <p:cTn id="65" presetID="16" presetClass="entr" presetSubtype="37"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barn(outVertical)">
                                          <p:cBhvr>
                                            <p:cTn id="67" dur="500"/>
                                            <p:tgtEl>
                                              <p:spTgt spid="59"/>
                                            </p:tgtEl>
                                          </p:cBhvr>
                                        </p:animEffect>
                                      </p:childTnLst>
                                    </p:cTn>
                                  </p:par>
                                </p:childTnLst>
                              </p:cTn>
                            </p:par>
                            <p:par>
                              <p:cTn id="68" fill="hold">
                                <p:stCondLst>
                                  <p:cond delay="7000"/>
                                </p:stCondLst>
                                <p:childTnLst>
                                  <p:par>
                                    <p:cTn id="69" presetID="16" presetClass="entr" presetSubtype="37" fill="hold" nodeType="afterEffect">
                                      <p:stCondLst>
                                        <p:cond delay="300"/>
                                      </p:stCondLst>
                                      <p:childTnLst>
                                        <p:set>
                                          <p:cBhvr>
                                            <p:cTn id="70" dur="1" fill="hold">
                                              <p:stCondLst>
                                                <p:cond delay="0"/>
                                              </p:stCondLst>
                                            </p:cTn>
                                            <p:tgtEl>
                                              <p:spTgt spid="82"/>
                                            </p:tgtEl>
                                            <p:attrNameLst>
                                              <p:attrName>style.visibility</p:attrName>
                                            </p:attrNameLst>
                                          </p:cBhvr>
                                          <p:to>
                                            <p:strVal val="visible"/>
                                          </p:to>
                                        </p:set>
                                        <p:animEffect transition="in" filter="barn(outVertical)">
                                          <p:cBhvr>
                                            <p:cTn id="7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animBg="1"/>
          <p:bldP spid="15" grpId="0" animBg="1"/>
          <p:bldP spid="55" grpId="0" animBg="1"/>
          <p:bldP spid="55" grpId="1" animBg="1"/>
          <p:bldP spid="56" grpId="0" animBg="1"/>
          <p:bldP spid="56" grpId="1" animBg="1"/>
          <p:bldP spid="5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par>
                              <p:cTn id="24" fill="hold">
                                <p:stCondLst>
                                  <p:cond delay="2500"/>
                                </p:stCondLst>
                                <p:childTnLst>
                                  <p:par>
                                    <p:cTn id="25" presetID="2" presetClass="entr" presetSubtype="4" accel="7000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2" presetClass="entr" presetSubtype="2"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par>
                              <p:cTn id="33" fill="hold">
                                <p:stCondLst>
                                  <p:cond delay="3500"/>
                                </p:stCondLst>
                                <p:childTnLst>
                                  <p:par>
                                    <p:cTn id="34" presetID="2" presetClass="entr" presetSubtype="4" accel="7000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 presetClass="entr" presetSubtype="0"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par>
                              <p:cTn id="41" fill="hold">
                                <p:stCondLst>
                                  <p:cond delay="4000"/>
                                </p:stCondLst>
                                <p:childTnLst>
                                  <p:par>
                                    <p:cTn id="42" presetID="26" presetClass="emph" presetSubtype="0" fill="hold" grpId="1" nodeType="afterEffect">
                                      <p:stCondLst>
                                        <p:cond delay="0"/>
                                      </p:stCondLst>
                                      <p:childTnLst>
                                        <p:animEffect transition="out" filter="fade">
                                          <p:cBhvr>
                                            <p:cTn id="43" dur="500" tmFilter="0, 0; .2, .5; .8, .5; 1, 0"/>
                                            <p:tgtEl>
                                              <p:spTgt spid="55"/>
                                            </p:tgtEl>
                                          </p:cBhvr>
                                        </p:animEffect>
                                        <p:animScale>
                                          <p:cBhvr>
                                            <p:cTn id="44" dur="250" autoRev="1" fill="hold"/>
                                            <p:tgtEl>
                                              <p:spTgt spid="55"/>
                                            </p:tgtEl>
                                          </p:cBhvr>
                                          <p:by x="105000" y="105000"/>
                                        </p:animScale>
                                      </p:childTnLst>
                                    </p:cTn>
                                  </p:par>
                                </p:childTnLst>
                              </p:cTn>
                            </p:par>
                            <p:par>
                              <p:cTn id="45" fill="hold">
                                <p:stCondLst>
                                  <p:cond delay="4500"/>
                                </p:stCondLst>
                                <p:childTnLst>
                                  <p:par>
                                    <p:cTn id="46" presetID="22" presetClass="entr" presetSubtype="2"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par>
                              <p:cTn id="49" fill="hold">
                                <p:stCondLst>
                                  <p:cond delay="5000"/>
                                </p:stCondLst>
                                <p:childTnLst>
                                  <p:par>
                                    <p:cTn id="50" presetID="1" presetClass="entr" presetSubtype="0" fill="hold" grpId="0" nodeType="afterEffect">
                                      <p:stCondLst>
                                        <p:cond delay="0"/>
                                      </p:stCondLst>
                                      <p:childTnLst>
                                        <p:set>
                                          <p:cBhvr>
                                            <p:cTn id="51" dur="1" fill="hold">
                                              <p:stCondLst>
                                                <p:cond delay="0"/>
                                              </p:stCondLst>
                                            </p:cTn>
                                            <p:tgtEl>
                                              <p:spTgt spid="56"/>
                                            </p:tgtEl>
                                            <p:attrNameLst>
                                              <p:attrName>style.visibility</p:attrName>
                                            </p:attrNameLst>
                                          </p:cBhvr>
                                          <p:to>
                                            <p:strVal val="visible"/>
                                          </p:to>
                                        </p:set>
                                      </p:childTnLst>
                                    </p:cTn>
                                  </p:par>
                                </p:childTnLst>
                              </p:cTn>
                            </p:par>
                            <p:par>
                              <p:cTn id="52" fill="hold">
                                <p:stCondLst>
                                  <p:cond delay="5000"/>
                                </p:stCondLst>
                                <p:childTnLst>
                                  <p:par>
                                    <p:cTn id="53" presetID="26" presetClass="emph" presetSubtype="0" fill="hold" grpId="1" nodeType="afterEffect">
                                      <p:stCondLst>
                                        <p:cond delay="0"/>
                                      </p:stCondLst>
                                      <p:childTnLst>
                                        <p:animEffect transition="out" filter="fade">
                                          <p:cBhvr>
                                            <p:cTn id="54" dur="500" tmFilter="0, 0; .2, .5; .8, .5; 1, 0"/>
                                            <p:tgtEl>
                                              <p:spTgt spid="56"/>
                                            </p:tgtEl>
                                          </p:cBhvr>
                                        </p:animEffect>
                                        <p:animScale>
                                          <p:cBhvr>
                                            <p:cTn id="55" dur="250" autoRev="1" fill="hold"/>
                                            <p:tgtEl>
                                              <p:spTgt spid="56"/>
                                            </p:tgtEl>
                                          </p:cBhvr>
                                          <p:by x="105000" y="105000"/>
                                        </p:animScale>
                                      </p:childTnLst>
                                    </p:cTn>
                                  </p:par>
                                </p:childTnLst>
                              </p:cTn>
                            </p:par>
                            <p:par>
                              <p:cTn id="56" fill="hold">
                                <p:stCondLst>
                                  <p:cond delay="5500"/>
                                </p:stCondLst>
                                <p:childTnLst>
                                  <p:par>
                                    <p:cTn id="57" presetID="22" presetClass="entr" presetSubtype="2"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right)">
                                          <p:cBhvr>
                                            <p:cTn id="59" dur="500"/>
                                            <p:tgtEl>
                                              <p:spTgt spid="25"/>
                                            </p:tgtEl>
                                          </p:cBhvr>
                                        </p:animEffect>
                                      </p:childTnLst>
                                    </p:cTn>
                                  </p:par>
                                </p:childTnLst>
                              </p:cTn>
                            </p:par>
                            <p:par>
                              <p:cTn id="60" fill="hold">
                                <p:stCondLst>
                                  <p:cond delay="6000"/>
                                </p:stCondLst>
                                <p:childTnLst>
                                  <p:par>
                                    <p:cTn id="61" presetID="22" presetClass="entr" presetSubtype="8" fill="hold"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left)">
                                          <p:cBhvr>
                                            <p:cTn id="63" dur="500"/>
                                            <p:tgtEl>
                                              <p:spTgt spid="58"/>
                                            </p:tgtEl>
                                          </p:cBhvr>
                                        </p:animEffect>
                                      </p:childTnLst>
                                    </p:cTn>
                                  </p:par>
                                </p:childTnLst>
                              </p:cTn>
                            </p:par>
                            <p:par>
                              <p:cTn id="64" fill="hold">
                                <p:stCondLst>
                                  <p:cond delay="6500"/>
                                </p:stCondLst>
                                <p:childTnLst>
                                  <p:par>
                                    <p:cTn id="65" presetID="16" presetClass="entr" presetSubtype="37"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barn(outVertical)">
                                          <p:cBhvr>
                                            <p:cTn id="67" dur="500"/>
                                            <p:tgtEl>
                                              <p:spTgt spid="59"/>
                                            </p:tgtEl>
                                          </p:cBhvr>
                                        </p:animEffect>
                                      </p:childTnLst>
                                    </p:cTn>
                                  </p:par>
                                </p:childTnLst>
                              </p:cTn>
                            </p:par>
                            <p:par>
                              <p:cTn id="68" fill="hold">
                                <p:stCondLst>
                                  <p:cond delay="7000"/>
                                </p:stCondLst>
                                <p:childTnLst>
                                  <p:par>
                                    <p:cTn id="69" presetID="16" presetClass="entr" presetSubtype="37" fill="hold" nodeType="afterEffect">
                                      <p:stCondLst>
                                        <p:cond delay="300"/>
                                      </p:stCondLst>
                                      <p:childTnLst>
                                        <p:set>
                                          <p:cBhvr>
                                            <p:cTn id="70" dur="1" fill="hold">
                                              <p:stCondLst>
                                                <p:cond delay="0"/>
                                              </p:stCondLst>
                                            </p:cTn>
                                            <p:tgtEl>
                                              <p:spTgt spid="82"/>
                                            </p:tgtEl>
                                            <p:attrNameLst>
                                              <p:attrName>style.visibility</p:attrName>
                                            </p:attrNameLst>
                                          </p:cBhvr>
                                          <p:to>
                                            <p:strVal val="visible"/>
                                          </p:to>
                                        </p:set>
                                        <p:animEffect transition="in" filter="barn(outVertical)">
                                          <p:cBhvr>
                                            <p:cTn id="7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animBg="1"/>
          <p:bldP spid="15" grpId="0" animBg="1"/>
          <p:bldP spid="55" grpId="0" animBg="1"/>
          <p:bldP spid="55" grpId="1" animBg="1"/>
          <p:bldP spid="56" grpId="0" animBg="1"/>
          <p:bldP spid="56" grpId="1" animBg="1"/>
          <p:bldP spid="5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国外研究现状</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8" name="MH_SubTitle_1"/>
          <p:cNvSpPr>
            <a:spLocks noChangeArrowheads="1"/>
          </p:cNvSpPr>
          <p:nvPr>
            <p:custDataLst>
              <p:tags r:id="rId1"/>
            </p:custDataLst>
          </p:nvPr>
        </p:nvSpPr>
        <p:spPr bwMode="auto">
          <a:xfrm>
            <a:off x="1419926" y="1021603"/>
            <a:ext cx="301870" cy="301870"/>
          </a:xfrm>
          <a:prstGeom prst="ellipse">
            <a:avLst/>
          </a:prstGeom>
          <a:gradFill>
            <a:gsLst>
              <a:gs pos="100000">
                <a:srgbClr val="FFC165"/>
              </a:gs>
              <a:gs pos="0">
                <a:srgbClr val="FF9A05"/>
              </a:gs>
            </a:gsLst>
            <a:lin ang="5400000" scaled="1"/>
          </a:gradFill>
          <a:ln w="28575" cap="flat">
            <a:gradFill>
              <a:gsLst>
                <a:gs pos="0">
                  <a:srgbClr val="FFC165"/>
                </a:gs>
                <a:gs pos="100000">
                  <a:srgbClr val="FF9A05"/>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
        <p:nvSpPr>
          <p:cNvPr id="74" name="文本框 73"/>
          <p:cNvSpPr txBox="1"/>
          <p:nvPr/>
        </p:nvSpPr>
        <p:spPr>
          <a:xfrm>
            <a:off x="2489283" y="3251974"/>
            <a:ext cx="5327162" cy="307777"/>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1</a:t>
            </a:r>
            <a:endParaRPr lang="zh-CN" altLang="en-US" sz="1400" dirty="0">
              <a:latin typeface="Microsoft JhengHei UI" panose="020B0604030504040204" pitchFamily="34" charset="-120"/>
              <a:ea typeface="Microsoft JhengHei UI" panose="020B0604030504040204" pitchFamily="34" charset="-120"/>
            </a:endParaRPr>
          </a:p>
        </p:txBody>
      </p:sp>
      <p:sp>
        <p:nvSpPr>
          <p:cNvPr id="77" name="MH_SubTitle_1"/>
          <p:cNvSpPr>
            <a:spLocks noChangeArrowheads="1"/>
          </p:cNvSpPr>
          <p:nvPr>
            <p:custDataLst>
              <p:tags r:id="rId2"/>
            </p:custDataLst>
          </p:nvPr>
        </p:nvSpPr>
        <p:spPr bwMode="auto">
          <a:xfrm>
            <a:off x="1419926" y="3101038"/>
            <a:ext cx="301872" cy="301872"/>
          </a:xfrm>
          <a:prstGeom prst="ellipse">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
        <p:nvSpPr>
          <p:cNvPr id="89" name="MH_SubTitle_1"/>
          <p:cNvSpPr>
            <a:spLocks noChangeArrowheads="1"/>
          </p:cNvSpPr>
          <p:nvPr>
            <p:custDataLst>
              <p:tags r:id="rId3"/>
            </p:custDataLst>
          </p:nvPr>
        </p:nvSpPr>
        <p:spPr bwMode="auto">
          <a:xfrm>
            <a:off x="1419924" y="2061319"/>
            <a:ext cx="301872" cy="301872"/>
          </a:xfrm>
          <a:prstGeom prst="ellipse">
            <a:avLst/>
          </a:prstGeom>
          <a:gradFill>
            <a:gsLst>
              <a:gs pos="100000">
                <a:srgbClr val="92D050"/>
              </a:gs>
              <a:gs pos="0">
                <a:srgbClr val="00B050"/>
              </a:gs>
            </a:gsLst>
            <a:lin ang="5400000" scaled="1"/>
          </a:gradFill>
          <a:ln w="28575" cap="flat">
            <a:gradFill>
              <a:gsLst>
                <a:gs pos="0">
                  <a:srgbClr val="92D050"/>
                </a:gs>
                <a:gs pos="100000">
                  <a:srgbClr val="00B050"/>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
        <p:nvSpPr>
          <p:cNvPr id="91" name="文本框 90"/>
          <p:cNvSpPr txBox="1"/>
          <p:nvPr/>
        </p:nvSpPr>
        <p:spPr>
          <a:xfrm>
            <a:off x="2489284" y="1964987"/>
            <a:ext cx="5524415" cy="307777"/>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1</a:t>
            </a:r>
            <a:endParaRPr lang="zh-CN" altLang="en-US" sz="1400" dirty="0">
              <a:latin typeface="Microsoft JhengHei UI" panose="020B0604030504040204" pitchFamily="34" charset="-120"/>
              <a:ea typeface="Microsoft JhengHei UI" panose="020B0604030504040204" pitchFamily="34" charset="-120"/>
            </a:endParaRPr>
          </a:p>
        </p:txBody>
      </p:sp>
      <p:sp>
        <p:nvSpPr>
          <p:cNvPr id="16" name="文本框 15"/>
          <p:cNvSpPr txBox="1"/>
          <p:nvPr/>
        </p:nvSpPr>
        <p:spPr>
          <a:xfrm>
            <a:off x="2489285" y="940276"/>
            <a:ext cx="5327160" cy="954107"/>
          </a:xfrm>
          <a:prstGeom prst="rect">
            <a:avLst/>
          </a:prstGeom>
          <a:noFill/>
        </p:spPr>
        <p:txBody>
          <a:bodyPr wrap="square" rtlCol="0">
            <a:spAutoFit/>
          </a:bodyPr>
          <a:lstStyle/>
          <a:p>
            <a:r>
              <a:rPr lang="zh-CN" altLang="en-US" sz="1400" dirty="0">
                <a:latin typeface="Microsoft JhengHei UI" panose="020B0604030504040204" pitchFamily="34" charset="-120"/>
                <a:ea typeface="Microsoft JhengHei UI" panose="020B0604030504040204" pitchFamily="34" charset="-120"/>
              </a:rPr>
              <a:t>我国主要研究舆情概念界定与辨析、 舆情信息工作、舆情机制、网络舆情等，是基于政府舆情信息工作来开展的，研究层次相对较浅。我国研究的目的主要服务于政治，以政府政策方针为导向，为政府执政</a:t>
            </a:r>
            <a:r>
              <a:rPr lang="zh-CN" altLang="en-US" sz="1400" dirty="0" smtClean="0">
                <a:latin typeface="Microsoft JhengHei UI" panose="020B0604030504040204" pitchFamily="34" charset="-120"/>
                <a:ea typeface="Microsoft JhengHei UI" panose="020B0604030504040204" pitchFamily="34" charset="-120"/>
              </a:rPr>
              <a:t>服务。</a:t>
            </a:r>
            <a:endParaRPr lang="zh-CN"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97694893"/>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851755" y="1505713"/>
            <a:ext cx="2065817" cy="2584754"/>
            <a:chOff x="3295850" y="1895995"/>
            <a:chExt cx="3725149" cy="4660916"/>
          </a:xfrm>
        </p:grpSpPr>
        <p:sp>
          <p:nvSpPr>
            <p:cNvPr id="26" name="圆角矩形 25"/>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8" name="圆角矩形 27"/>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9"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30" name="圆角矩形 29"/>
          <p:cNvSpPr/>
          <p:nvPr/>
        </p:nvSpPr>
        <p:spPr>
          <a:xfrm>
            <a:off x="3397295" y="1980707"/>
            <a:ext cx="3894951" cy="751080"/>
          </a:xfrm>
          <a:prstGeom prst="roundRect">
            <a:avLst>
              <a:gd name="adj" fmla="val 9976"/>
            </a:avLst>
          </a:prstGeom>
          <a:solidFill>
            <a:srgbClr val="01ACBE"/>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1" name="组合 30"/>
          <p:cNvGrpSpPr/>
          <p:nvPr/>
        </p:nvGrpSpPr>
        <p:grpSpPr>
          <a:xfrm>
            <a:off x="3467584" y="2294564"/>
            <a:ext cx="118508" cy="118509"/>
            <a:chOff x="4486616" y="3001075"/>
            <a:chExt cx="274695" cy="274699"/>
          </a:xfrm>
        </p:grpSpPr>
        <p:sp>
          <p:nvSpPr>
            <p:cNvPr id="32" name="椭圆 3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3" name="椭圆 3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34" name="组合 33"/>
          <p:cNvGrpSpPr/>
          <p:nvPr/>
        </p:nvGrpSpPr>
        <p:grpSpPr>
          <a:xfrm>
            <a:off x="3168079" y="2294564"/>
            <a:ext cx="118508" cy="118509"/>
            <a:chOff x="4486616" y="3001075"/>
            <a:chExt cx="274695" cy="274699"/>
          </a:xfrm>
        </p:grpSpPr>
        <p:sp>
          <p:nvSpPr>
            <p:cNvPr id="35" name="椭圆 34"/>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6" name="椭圆 35"/>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37" name="组合 36"/>
          <p:cNvGrpSpPr/>
          <p:nvPr/>
        </p:nvGrpSpPr>
        <p:grpSpPr>
          <a:xfrm>
            <a:off x="3234638" y="2328226"/>
            <a:ext cx="288238" cy="46073"/>
            <a:chOff x="4312849" y="3104300"/>
            <a:chExt cx="384317" cy="61430"/>
          </a:xfrm>
        </p:grpSpPr>
        <p:sp>
          <p:nvSpPr>
            <p:cNvPr id="38" name="圆角矩形 37"/>
            <p:cNvSpPr/>
            <p:nvPr/>
          </p:nvSpPr>
          <p:spPr>
            <a:xfrm rot="16200000">
              <a:off x="4493802"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9" name="圆角矩形 38"/>
            <p:cNvSpPr/>
            <p:nvPr/>
          </p:nvSpPr>
          <p:spPr>
            <a:xfrm rot="16200000">
              <a:off x="4493803"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40" name="组合 39"/>
          <p:cNvGrpSpPr/>
          <p:nvPr/>
        </p:nvGrpSpPr>
        <p:grpSpPr>
          <a:xfrm>
            <a:off x="3773198" y="2163081"/>
            <a:ext cx="513267" cy="429667"/>
            <a:chOff x="5030931" y="2884106"/>
            <a:chExt cx="684356" cy="572889"/>
          </a:xfrm>
        </p:grpSpPr>
        <p:sp>
          <p:nvSpPr>
            <p:cNvPr id="41" name="椭圆 40"/>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2" name="文本框 41"/>
            <p:cNvSpPr txBox="1"/>
            <p:nvPr/>
          </p:nvSpPr>
          <p:spPr>
            <a:xfrm>
              <a:off x="5030931" y="2902999"/>
              <a:ext cx="684356" cy="553996"/>
            </a:xfrm>
            <a:prstGeom prst="rect">
              <a:avLst/>
            </a:prstGeom>
            <a:noFill/>
          </p:spPr>
          <p:txBody>
            <a:bodyPr wrap="square" rtlCol="0">
              <a:spAutoFit/>
            </a:bodyPr>
            <a:lstStyle/>
            <a:p>
              <a:pPr algn="ctr"/>
              <a:r>
                <a:rPr lang="en-US" altLang="zh-CN" sz="2100" dirty="0">
                  <a:solidFill>
                    <a:srgbClr val="01ACBE"/>
                  </a:solidFill>
                  <a:latin typeface="Impact" panose="020B0806030902050204" pitchFamily="34" charset="0"/>
                </a:rPr>
                <a:t>03</a:t>
              </a:r>
              <a:endParaRPr lang="zh-CN" altLang="en-US" sz="2100" dirty="0">
                <a:solidFill>
                  <a:srgbClr val="01ACBE"/>
                </a:solidFill>
                <a:latin typeface="Impact" panose="020B0806030902050204" pitchFamily="34" charset="0"/>
              </a:endParaRPr>
            </a:p>
          </p:txBody>
        </p:sp>
      </p:grpSp>
      <p:grpSp>
        <p:nvGrpSpPr>
          <p:cNvPr id="43" name="组合 42"/>
          <p:cNvGrpSpPr/>
          <p:nvPr/>
        </p:nvGrpSpPr>
        <p:grpSpPr>
          <a:xfrm>
            <a:off x="2285366" y="2088121"/>
            <a:ext cx="598901" cy="497016"/>
            <a:chOff x="9404083" y="1238855"/>
            <a:chExt cx="801342" cy="665020"/>
          </a:xfrm>
          <a:solidFill>
            <a:schemeClr val="bg1"/>
          </a:solidFill>
        </p:grpSpPr>
        <p:sp>
          <p:nvSpPr>
            <p:cNvPr id="44" name="Freeform 583"/>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5" name="Freeform 584"/>
            <p:cNvSpPr>
              <a:spLocks/>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6" name="Freeform 585"/>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7" name="Freeform 586"/>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48" name="文本框 47"/>
          <p:cNvSpPr txBox="1"/>
          <p:nvPr/>
        </p:nvSpPr>
        <p:spPr>
          <a:xfrm>
            <a:off x="4035550" y="2115048"/>
            <a:ext cx="2629909"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研究内容</a:t>
            </a:r>
            <a:endParaRPr lang="zh-CN" altLang="en-US" sz="2700" dirty="0">
              <a:solidFill>
                <a:schemeClr val="bg1"/>
              </a:solidFill>
              <a:latin typeface="造字工房悦黑体验版细体" pitchFamily="50" charset="-122"/>
              <a:ea typeface="造字工房悦黑体验版细体" pitchFamily="50" charset="-122"/>
            </a:endParaRPr>
          </a:p>
        </p:txBody>
      </p:sp>
    </p:spTree>
    <p:extLst>
      <p:ext uri="{BB962C8B-B14F-4D97-AF65-F5344CB8AC3E}">
        <p14:creationId xmlns:p14="http://schemas.microsoft.com/office/powerpoint/2010/main" val="3639227357"/>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300" fill="hold"/>
                                            <p:tgtEl>
                                              <p:spTgt spid="25"/>
                                            </p:tgtEl>
                                            <p:attrNameLst>
                                              <p:attrName>ppt_w</p:attrName>
                                            </p:attrNameLst>
                                          </p:cBhvr>
                                          <p:tavLst>
                                            <p:tav tm="0">
                                              <p:val>
                                                <p:fltVal val="0"/>
                                              </p:val>
                                            </p:tav>
                                            <p:tav tm="100000">
                                              <p:val>
                                                <p:strVal val="#ppt_w"/>
                                              </p:val>
                                            </p:tav>
                                          </p:tavLst>
                                        </p:anim>
                                        <p:anim calcmode="lin" valueType="num">
                                          <p:cBhvr>
                                            <p:cTn id="8" dur="300" fill="hold"/>
                                            <p:tgtEl>
                                              <p:spTgt spid="25"/>
                                            </p:tgtEl>
                                            <p:attrNameLst>
                                              <p:attrName>ppt_h</p:attrName>
                                            </p:attrNameLst>
                                          </p:cBhvr>
                                          <p:tavLst>
                                            <p:tav tm="0">
                                              <p:val>
                                                <p:fltVal val="0"/>
                                              </p:val>
                                            </p:tav>
                                            <p:tav tm="100000">
                                              <p:val>
                                                <p:strVal val="#ppt_h"/>
                                              </p:val>
                                            </p:tav>
                                          </p:tavLst>
                                        </p:anim>
                                        <p:animEffect transition="in" filter="fade">
                                          <p:cBhvr>
                                            <p:cTn id="9" dur="300"/>
                                            <p:tgtEl>
                                              <p:spTgt spid="25"/>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60" fill="hold">
                                              <p:stCondLst>
                                                <p:cond delay="0"/>
                                              </p:stCondLst>
                                            </p:cTn>
                                            <p:tgtEl>
                                              <p:spTgt spid="25"/>
                                            </p:tgtEl>
                                            <p:attrNameLst>
                                              <p:attrName>r</p:attrName>
                                            </p:attrNameLst>
                                          </p:cBhvr>
                                        </p:animRot>
                                        <p:animRot by="-240000">
                                          <p:cBhvr>
                                            <p:cTn id="13" dur="120" fill="hold">
                                              <p:stCondLst>
                                                <p:cond delay="120"/>
                                              </p:stCondLst>
                                            </p:cTn>
                                            <p:tgtEl>
                                              <p:spTgt spid="25"/>
                                            </p:tgtEl>
                                            <p:attrNameLst>
                                              <p:attrName>r</p:attrName>
                                            </p:attrNameLst>
                                          </p:cBhvr>
                                        </p:animRot>
                                        <p:animRot by="240000">
                                          <p:cBhvr>
                                            <p:cTn id="14" dur="120" fill="hold">
                                              <p:stCondLst>
                                                <p:cond delay="240"/>
                                              </p:stCondLst>
                                            </p:cTn>
                                            <p:tgtEl>
                                              <p:spTgt spid="25"/>
                                            </p:tgtEl>
                                            <p:attrNameLst>
                                              <p:attrName>r</p:attrName>
                                            </p:attrNameLst>
                                          </p:cBhvr>
                                        </p:animRot>
                                        <p:animRot by="-240000">
                                          <p:cBhvr>
                                            <p:cTn id="15" dur="120" fill="hold">
                                              <p:stCondLst>
                                                <p:cond delay="360"/>
                                              </p:stCondLst>
                                            </p:cTn>
                                            <p:tgtEl>
                                              <p:spTgt spid="25"/>
                                            </p:tgtEl>
                                            <p:attrNameLst>
                                              <p:attrName>r</p:attrName>
                                            </p:attrNameLst>
                                          </p:cBhvr>
                                        </p:animRot>
                                        <p:animRot by="120000">
                                          <p:cBhvr>
                                            <p:cTn id="16" dur="120" fill="hold">
                                              <p:stCondLst>
                                                <p:cond delay="480"/>
                                              </p:stCondLst>
                                            </p:cTn>
                                            <p:tgtEl>
                                              <p:spTgt spid="25"/>
                                            </p:tgtEl>
                                            <p:attrNameLst>
                                              <p:attrName>r</p:attrName>
                                            </p:attrNameLst>
                                          </p:cBhvr>
                                        </p:animRot>
                                      </p:childTnLst>
                                    </p:cTn>
                                  </p:par>
                                </p:childTnLst>
                              </p:cTn>
                            </p:par>
                            <p:par>
                              <p:cTn id="17" fill="hold">
                                <p:stCondLst>
                                  <p:cond delay="900"/>
                                </p:stCondLst>
                                <p:childTnLst>
                                  <p:par>
                                    <p:cTn id="18" presetID="37" presetClass="entr" presetSubtype="0"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700"/>
                                            <p:tgtEl>
                                              <p:spTgt spid="43"/>
                                            </p:tgtEl>
                                          </p:cBhvr>
                                        </p:animEffect>
                                        <p:anim calcmode="lin" valueType="num">
                                          <p:cBhvr>
                                            <p:cTn id="21" dur="700" fill="hold"/>
                                            <p:tgtEl>
                                              <p:spTgt spid="43"/>
                                            </p:tgtEl>
                                            <p:attrNameLst>
                                              <p:attrName>ppt_x</p:attrName>
                                            </p:attrNameLst>
                                          </p:cBhvr>
                                          <p:tavLst>
                                            <p:tav tm="0">
                                              <p:val>
                                                <p:strVal val="#ppt_x"/>
                                              </p:val>
                                            </p:tav>
                                            <p:tav tm="100000">
                                              <p:val>
                                                <p:strVal val="#ppt_x"/>
                                              </p:val>
                                            </p:tav>
                                          </p:tavLst>
                                        </p:anim>
                                        <p:anim calcmode="lin" valueType="num">
                                          <p:cBhvr>
                                            <p:cTn id="22" dur="630" decel="100000" fill="hold"/>
                                            <p:tgtEl>
                                              <p:spTgt spid="43"/>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43"/>
                                            </p:tgtEl>
                                            <p:attrNameLst>
                                              <p:attrName>ppt_y</p:attrName>
                                            </p:attrNameLst>
                                          </p:cBhvr>
                                          <p:tavLst>
                                            <p:tav tm="0">
                                              <p:val>
                                                <p:strVal val="#ppt_y-.03"/>
                                              </p:val>
                                            </p:tav>
                                            <p:tav tm="100000">
                                              <p:val>
                                                <p:strVal val="#ppt_y"/>
                                              </p:val>
                                            </p:tav>
                                          </p:tavLst>
                                        </p:anim>
                                      </p:childTnLst>
                                    </p:cTn>
                                  </p:par>
                                </p:childTnLst>
                              </p:cTn>
                            </p:par>
                            <p:par>
                              <p:cTn id="24" fill="hold">
                                <p:stCondLst>
                                  <p:cond delay="1600"/>
                                </p:stCondLst>
                                <p:childTnLst>
                                  <p:par>
                                    <p:cTn id="25" presetID="1" presetClass="entr" presetSubtype="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par>
                              <p:cTn id="27" fill="hold">
                                <p:stCondLst>
                                  <p:cond delay="1600"/>
                                </p:stCondLst>
                                <p:childTnLst>
                                  <p:par>
                                    <p:cTn id="28" presetID="22" presetClass="entr" presetSubtype="8"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par>
                              <p:cTn id="31" fill="hold">
                                <p:stCondLst>
                                  <p:cond delay="2100"/>
                                </p:stCondLst>
                                <p:childTnLst>
                                  <p:par>
                                    <p:cTn id="32" presetID="1" presetClass="entr" presetSubtype="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par>
                              <p:cTn id="34" fill="hold">
                                <p:stCondLst>
                                  <p:cond delay="21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14:bounceEnd="50000">
                                          <p:cBhvr additive="base">
                                            <p:cTn id="37" dur="5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30"/>
                                            </p:tgtEl>
                                            <p:attrNameLst>
                                              <p:attrName>ppt_y</p:attrName>
                                            </p:attrNameLst>
                                          </p:cBhvr>
                                          <p:tavLst>
                                            <p:tav tm="0">
                                              <p:val>
                                                <p:strVal val="#ppt_y"/>
                                              </p:val>
                                            </p:tav>
                                            <p:tav tm="100000">
                                              <p:val>
                                                <p:strVal val="#ppt_y"/>
                                              </p:val>
                                            </p:tav>
                                          </p:tavLst>
                                        </p:anim>
                                      </p:childTnLst>
                                    </p:cTn>
                                  </p:par>
                                </p:childTnLst>
                              </p:cTn>
                            </p:par>
                            <p:par>
                              <p:cTn id="39" fill="hold">
                                <p:stCondLst>
                                  <p:cond delay="2600"/>
                                </p:stCondLst>
                                <p:childTnLst>
                                  <p:par>
                                    <p:cTn id="40" presetID="53" presetClass="entr" presetSubtype="16"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p:cTn id="42" dur="200" fill="hold"/>
                                            <p:tgtEl>
                                              <p:spTgt spid="40"/>
                                            </p:tgtEl>
                                            <p:attrNameLst>
                                              <p:attrName>ppt_w</p:attrName>
                                            </p:attrNameLst>
                                          </p:cBhvr>
                                          <p:tavLst>
                                            <p:tav tm="0">
                                              <p:val>
                                                <p:fltVal val="0"/>
                                              </p:val>
                                            </p:tav>
                                            <p:tav tm="100000">
                                              <p:val>
                                                <p:strVal val="#ppt_w"/>
                                              </p:val>
                                            </p:tav>
                                          </p:tavLst>
                                        </p:anim>
                                        <p:anim calcmode="lin" valueType="num">
                                          <p:cBhvr>
                                            <p:cTn id="43" dur="200" fill="hold"/>
                                            <p:tgtEl>
                                              <p:spTgt spid="40"/>
                                            </p:tgtEl>
                                            <p:attrNameLst>
                                              <p:attrName>ppt_h</p:attrName>
                                            </p:attrNameLst>
                                          </p:cBhvr>
                                          <p:tavLst>
                                            <p:tav tm="0">
                                              <p:val>
                                                <p:fltVal val="0"/>
                                              </p:val>
                                            </p:tav>
                                            <p:tav tm="100000">
                                              <p:val>
                                                <p:strVal val="#ppt_h"/>
                                              </p:val>
                                            </p:tav>
                                          </p:tavLst>
                                        </p:anim>
                                        <p:animEffect transition="in" filter="fade">
                                          <p:cBhvr>
                                            <p:cTn id="44" dur="200"/>
                                            <p:tgtEl>
                                              <p:spTgt spid="40"/>
                                            </p:tgtEl>
                                          </p:cBhvr>
                                        </p:animEffect>
                                      </p:childTnLst>
                                    </p:cTn>
                                  </p:par>
                                </p:childTnLst>
                              </p:cTn>
                            </p:par>
                            <p:par>
                              <p:cTn id="45" fill="hold">
                                <p:stCondLst>
                                  <p:cond delay="2800"/>
                                </p:stCondLst>
                                <p:childTnLst>
                                  <p:par>
                                    <p:cTn id="46" presetID="26" presetClass="emph" presetSubtype="0" fill="hold" nodeType="afterEffect">
                                      <p:stCondLst>
                                        <p:cond delay="0"/>
                                      </p:stCondLst>
                                      <p:childTnLst>
                                        <p:animEffect transition="out" filter="fade">
                                          <p:cBhvr>
                                            <p:cTn id="47" dur="500" tmFilter="0, 0; .2, .5; .8, .5; 1, 0"/>
                                            <p:tgtEl>
                                              <p:spTgt spid="40"/>
                                            </p:tgtEl>
                                          </p:cBhvr>
                                        </p:animEffect>
                                        <p:animScale>
                                          <p:cBhvr>
                                            <p:cTn id="48" dur="250" autoRev="1" fill="hold"/>
                                            <p:tgtEl>
                                              <p:spTgt spid="40"/>
                                            </p:tgtEl>
                                          </p:cBhvr>
                                          <p:by x="105000" y="105000"/>
                                        </p:animScale>
                                      </p:childTnLst>
                                    </p:cTn>
                                  </p:par>
                                </p:childTnLst>
                              </p:cTn>
                            </p:par>
                            <p:par>
                              <p:cTn id="49" fill="hold">
                                <p:stCondLst>
                                  <p:cond delay="3300"/>
                                </p:stCondLst>
                                <p:childTnLst>
                                  <p:par>
                                    <p:cTn id="50" presetID="16" presetClass="entr" presetSubtype="37" fill="hold" grpId="0" nodeType="afterEffect">
                                      <p:stCondLst>
                                        <p:cond delay="200"/>
                                      </p:stCondLst>
                                      <p:childTnLst>
                                        <p:set>
                                          <p:cBhvr>
                                            <p:cTn id="51" dur="1" fill="hold">
                                              <p:stCondLst>
                                                <p:cond delay="0"/>
                                              </p:stCondLst>
                                            </p:cTn>
                                            <p:tgtEl>
                                              <p:spTgt spid="48"/>
                                            </p:tgtEl>
                                            <p:attrNameLst>
                                              <p:attrName>style.visibility</p:attrName>
                                            </p:attrNameLst>
                                          </p:cBhvr>
                                          <p:to>
                                            <p:strVal val="visible"/>
                                          </p:to>
                                        </p:set>
                                        <p:animEffect transition="in" filter="barn(outVertical)">
                                          <p:cBhvr>
                                            <p:cTn id="5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300" fill="hold"/>
                                            <p:tgtEl>
                                              <p:spTgt spid="25"/>
                                            </p:tgtEl>
                                            <p:attrNameLst>
                                              <p:attrName>ppt_w</p:attrName>
                                            </p:attrNameLst>
                                          </p:cBhvr>
                                          <p:tavLst>
                                            <p:tav tm="0">
                                              <p:val>
                                                <p:fltVal val="0"/>
                                              </p:val>
                                            </p:tav>
                                            <p:tav tm="100000">
                                              <p:val>
                                                <p:strVal val="#ppt_w"/>
                                              </p:val>
                                            </p:tav>
                                          </p:tavLst>
                                        </p:anim>
                                        <p:anim calcmode="lin" valueType="num">
                                          <p:cBhvr>
                                            <p:cTn id="8" dur="300" fill="hold"/>
                                            <p:tgtEl>
                                              <p:spTgt spid="25"/>
                                            </p:tgtEl>
                                            <p:attrNameLst>
                                              <p:attrName>ppt_h</p:attrName>
                                            </p:attrNameLst>
                                          </p:cBhvr>
                                          <p:tavLst>
                                            <p:tav tm="0">
                                              <p:val>
                                                <p:fltVal val="0"/>
                                              </p:val>
                                            </p:tav>
                                            <p:tav tm="100000">
                                              <p:val>
                                                <p:strVal val="#ppt_h"/>
                                              </p:val>
                                            </p:tav>
                                          </p:tavLst>
                                        </p:anim>
                                        <p:animEffect transition="in" filter="fade">
                                          <p:cBhvr>
                                            <p:cTn id="9" dur="300"/>
                                            <p:tgtEl>
                                              <p:spTgt spid="25"/>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60" fill="hold">
                                              <p:stCondLst>
                                                <p:cond delay="0"/>
                                              </p:stCondLst>
                                            </p:cTn>
                                            <p:tgtEl>
                                              <p:spTgt spid="25"/>
                                            </p:tgtEl>
                                            <p:attrNameLst>
                                              <p:attrName>r</p:attrName>
                                            </p:attrNameLst>
                                          </p:cBhvr>
                                        </p:animRot>
                                        <p:animRot by="-240000">
                                          <p:cBhvr>
                                            <p:cTn id="13" dur="120" fill="hold">
                                              <p:stCondLst>
                                                <p:cond delay="120"/>
                                              </p:stCondLst>
                                            </p:cTn>
                                            <p:tgtEl>
                                              <p:spTgt spid="25"/>
                                            </p:tgtEl>
                                            <p:attrNameLst>
                                              <p:attrName>r</p:attrName>
                                            </p:attrNameLst>
                                          </p:cBhvr>
                                        </p:animRot>
                                        <p:animRot by="240000">
                                          <p:cBhvr>
                                            <p:cTn id="14" dur="120" fill="hold">
                                              <p:stCondLst>
                                                <p:cond delay="240"/>
                                              </p:stCondLst>
                                            </p:cTn>
                                            <p:tgtEl>
                                              <p:spTgt spid="25"/>
                                            </p:tgtEl>
                                            <p:attrNameLst>
                                              <p:attrName>r</p:attrName>
                                            </p:attrNameLst>
                                          </p:cBhvr>
                                        </p:animRot>
                                        <p:animRot by="-240000">
                                          <p:cBhvr>
                                            <p:cTn id="15" dur="120" fill="hold">
                                              <p:stCondLst>
                                                <p:cond delay="360"/>
                                              </p:stCondLst>
                                            </p:cTn>
                                            <p:tgtEl>
                                              <p:spTgt spid="25"/>
                                            </p:tgtEl>
                                            <p:attrNameLst>
                                              <p:attrName>r</p:attrName>
                                            </p:attrNameLst>
                                          </p:cBhvr>
                                        </p:animRot>
                                        <p:animRot by="120000">
                                          <p:cBhvr>
                                            <p:cTn id="16" dur="120" fill="hold">
                                              <p:stCondLst>
                                                <p:cond delay="480"/>
                                              </p:stCondLst>
                                            </p:cTn>
                                            <p:tgtEl>
                                              <p:spTgt spid="25"/>
                                            </p:tgtEl>
                                            <p:attrNameLst>
                                              <p:attrName>r</p:attrName>
                                            </p:attrNameLst>
                                          </p:cBhvr>
                                        </p:animRot>
                                      </p:childTnLst>
                                    </p:cTn>
                                  </p:par>
                                </p:childTnLst>
                              </p:cTn>
                            </p:par>
                            <p:par>
                              <p:cTn id="17" fill="hold">
                                <p:stCondLst>
                                  <p:cond delay="900"/>
                                </p:stCondLst>
                                <p:childTnLst>
                                  <p:par>
                                    <p:cTn id="18" presetID="37" presetClass="entr" presetSubtype="0"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700"/>
                                            <p:tgtEl>
                                              <p:spTgt spid="43"/>
                                            </p:tgtEl>
                                          </p:cBhvr>
                                        </p:animEffect>
                                        <p:anim calcmode="lin" valueType="num">
                                          <p:cBhvr>
                                            <p:cTn id="21" dur="700" fill="hold"/>
                                            <p:tgtEl>
                                              <p:spTgt spid="43"/>
                                            </p:tgtEl>
                                            <p:attrNameLst>
                                              <p:attrName>ppt_x</p:attrName>
                                            </p:attrNameLst>
                                          </p:cBhvr>
                                          <p:tavLst>
                                            <p:tav tm="0">
                                              <p:val>
                                                <p:strVal val="#ppt_x"/>
                                              </p:val>
                                            </p:tav>
                                            <p:tav tm="100000">
                                              <p:val>
                                                <p:strVal val="#ppt_x"/>
                                              </p:val>
                                            </p:tav>
                                          </p:tavLst>
                                        </p:anim>
                                        <p:anim calcmode="lin" valueType="num">
                                          <p:cBhvr>
                                            <p:cTn id="22" dur="630" decel="100000" fill="hold"/>
                                            <p:tgtEl>
                                              <p:spTgt spid="43"/>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43"/>
                                            </p:tgtEl>
                                            <p:attrNameLst>
                                              <p:attrName>ppt_y</p:attrName>
                                            </p:attrNameLst>
                                          </p:cBhvr>
                                          <p:tavLst>
                                            <p:tav tm="0">
                                              <p:val>
                                                <p:strVal val="#ppt_y-.03"/>
                                              </p:val>
                                            </p:tav>
                                            <p:tav tm="100000">
                                              <p:val>
                                                <p:strVal val="#ppt_y"/>
                                              </p:val>
                                            </p:tav>
                                          </p:tavLst>
                                        </p:anim>
                                      </p:childTnLst>
                                    </p:cTn>
                                  </p:par>
                                </p:childTnLst>
                              </p:cTn>
                            </p:par>
                            <p:par>
                              <p:cTn id="24" fill="hold">
                                <p:stCondLst>
                                  <p:cond delay="1600"/>
                                </p:stCondLst>
                                <p:childTnLst>
                                  <p:par>
                                    <p:cTn id="25" presetID="1" presetClass="entr" presetSubtype="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par>
                              <p:cTn id="27" fill="hold">
                                <p:stCondLst>
                                  <p:cond delay="1600"/>
                                </p:stCondLst>
                                <p:childTnLst>
                                  <p:par>
                                    <p:cTn id="28" presetID="22" presetClass="entr" presetSubtype="8"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par>
                              <p:cTn id="31" fill="hold">
                                <p:stCondLst>
                                  <p:cond delay="2100"/>
                                </p:stCondLst>
                                <p:childTnLst>
                                  <p:par>
                                    <p:cTn id="32" presetID="1" presetClass="entr" presetSubtype="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par>
                              <p:cTn id="34" fill="hold">
                                <p:stCondLst>
                                  <p:cond delay="2100"/>
                                </p:stCondLst>
                                <p:childTnLst>
                                  <p:par>
                                    <p:cTn id="35" presetID="2" presetClass="entr" presetSubtype="2" accel="7000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1+#ppt_w/2"/>
                                              </p:val>
                                            </p:tav>
                                            <p:tav tm="100000">
                                              <p:val>
                                                <p:strVal val="#ppt_x"/>
                                              </p:val>
                                            </p:tav>
                                          </p:tavLst>
                                        </p:anim>
                                        <p:anim calcmode="lin" valueType="num">
                                          <p:cBhvr additive="base">
                                            <p:cTn id="38" dur="500" fill="hold"/>
                                            <p:tgtEl>
                                              <p:spTgt spid="30"/>
                                            </p:tgtEl>
                                            <p:attrNameLst>
                                              <p:attrName>ppt_y</p:attrName>
                                            </p:attrNameLst>
                                          </p:cBhvr>
                                          <p:tavLst>
                                            <p:tav tm="0">
                                              <p:val>
                                                <p:strVal val="#ppt_y"/>
                                              </p:val>
                                            </p:tav>
                                            <p:tav tm="100000">
                                              <p:val>
                                                <p:strVal val="#ppt_y"/>
                                              </p:val>
                                            </p:tav>
                                          </p:tavLst>
                                        </p:anim>
                                      </p:childTnLst>
                                    </p:cTn>
                                  </p:par>
                                </p:childTnLst>
                              </p:cTn>
                            </p:par>
                            <p:par>
                              <p:cTn id="39" fill="hold">
                                <p:stCondLst>
                                  <p:cond delay="2600"/>
                                </p:stCondLst>
                                <p:childTnLst>
                                  <p:par>
                                    <p:cTn id="40" presetID="53" presetClass="entr" presetSubtype="16"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p:cTn id="42" dur="200" fill="hold"/>
                                            <p:tgtEl>
                                              <p:spTgt spid="40"/>
                                            </p:tgtEl>
                                            <p:attrNameLst>
                                              <p:attrName>ppt_w</p:attrName>
                                            </p:attrNameLst>
                                          </p:cBhvr>
                                          <p:tavLst>
                                            <p:tav tm="0">
                                              <p:val>
                                                <p:fltVal val="0"/>
                                              </p:val>
                                            </p:tav>
                                            <p:tav tm="100000">
                                              <p:val>
                                                <p:strVal val="#ppt_w"/>
                                              </p:val>
                                            </p:tav>
                                          </p:tavLst>
                                        </p:anim>
                                        <p:anim calcmode="lin" valueType="num">
                                          <p:cBhvr>
                                            <p:cTn id="43" dur="200" fill="hold"/>
                                            <p:tgtEl>
                                              <p:spTgt spid="40"/>
                                            </p:tgtEl>
                                            <p:attrNameLst>
                                              <p:attrName>ppt_h</p:attrName>
                                            </p:attrNameLst>
                                          </p:cBhvr>
                                          <p:tavLst>
                                            <p:tav tm="0">
                                              <p:val>
                                                <p:fltVal val="0"/>
                                              </p:val>
                                            </p:tav>
                                            <p:tav tm="100000">
                                              <p:val>
                                                <p:strVal val="#ppt_h"/>
                                              </p:val>
                                            </p:tav>
                                          </p:tavLst>
                                        </p:anim>
                                        <p:animEffect transition="in" filter="fade">
                                          <p:cBhvr>
                                            <p:cTn id="44" dur="200"/>
                                            <p:tgtEl>
                                              <p:spTgt spid="40"/>
                                            </p:tgtEl>
                                          </p:cBhvr>
                                        </p:animEffect>
                                      </p:childTnLst>
                                    </p:cTn>
                                  </p:par>
                                </p:childTnLst>
                              </p:cTn>
                            </p:par>
                            <p:par>
                              <p:cTn id="45" fill="hold">
                                <p:stCondLst>
                                  <p:cond delay="2800"/>
                                </p:stCondLst>
                                <p:childTnLst>
                                  <p:par>
                                    <p:cTn id="46" presetID="26" presetClass="emph" presetSubtype="0" fill="hold" nodeType="afterEffect">
                                      <p:stCondLst>
                                        <p:cond delay="0"/>
                                      </p:stCondLst>
                                      <p:childTnLst>
                                        <p:animEffect transition="out" filter="fade">
                                          <p:cBhvr>
                                            <p:cTn id="47" dur="500" tmFilter="0, 0; .2, .5; .8, .5; 1, 0"/>
                                            <p:tgtEl>
                                              <p:spTgt spid="40"/>
                                            </p:tgtEl>
                                          </p:cBhvr>
                                        </p:animEffect>
                                        <p:animScale>
                                          <p:cBhvr>
                                            <p:cTn id="48" dur="250" autoRev="1" fill="hold"/>
                                            <p:tgtEl>
                                              <p:spTgt spid="40"/>
                                            </p:tgtEl>
                                          </p:cBhvr>
                                          <p:by x="105000" y="105000"/>
                                        </p:animScale>
                                      </p:childTnLst>
                                    </p:cTn>
                                  </p:par>
                                </p:childTnLst>
                              </p:cTn>
                            </p:par>
                            <p:par>
                              <p:cTn id="49" fill="hold">
                                <p:stCondLst>
                                  <p:cond delay="3300"/>
                                </p:stCondLst>
                                <p:childTnLst>
                                  <p:par>
                                    <p:cTn id="50" presetID="16" presetClass="entr" presetSubtype="37" fill="hold" grpId="0" nodeType="afterEffect">
                                      <p:stCondLst>
                                        <p:cond delay="200"/>
                                      </p:stCondLst>
                                      <p:childTnLst>
                                        <p:set>
                                          <p:cBhvr>
                                            <p:cTn id="51" dur="1" fill="hold">
                                              <p:stCondLst>
                                                <p:cond delay="0"/>
                                              </p:stCondLst>
                                            </p:cTn>
                                            <p:tgtEl>
                                              <p:spTgt spid="48"/>
                                            </p:tgtEl>
                                            <p:attrNameLst>
                                              <p:attrName>style.visibility</p:attrName>
                                            </p:attrNameLst>
                                          </p:cBhvr>
                                          <p:to>
                                            <p:strVal val="visible"/>
                                          </p:to>
                                        </p:set>
                                        <p:animEffect transition="in" filter="barn(outVertical)">
                                          <p:cBhvr>
                                            <p:cTn id="5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研究内容</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 name="MH_SubTitle_1"/>
          <p:cNvSpPr>
            <a:spLocks noChangeArrowheads="1"/>
          </p:cNvSpPr>
          <p:nvPr>
            <p:custDataLst>
              <p:tags r:id="rId1"/>
            </p:custDataLst>
          </p:nvPr>
        </p:nvSpPr>
        <p:spPr bwMode="auto">
          <a:xfrm>
            <a:off x="1221381" y="1092061"/>
            <a:ext cx="425852" cy="425852"/>
          </a:xfrm>
          <a:prstGeom prst="ellipse">
            <a:avLst/>
          </a:prstGeom>
          <a:gradFill>
            <a:gsLst>
              <a:gs pos="0">
                <a:srgbClr val="0699AC"/>
              </a:gs>
              <a:gs pos="100000">
                <a:srgbClr val="02B3C1"/>
              </a:gs>
            </a:gsLst>
            <a:lin ang="5400000" scaled="1"/>
          </a:gradFill>
          <a:ln w="28575" cap="flat">
            <a:gradFill>
              <a:gsLst>
                <a:gs pos="100000">
                  <a:srgbClr val="0699AC"/>
                </a:gs>
                <a:gs pos="0">
                  <a:srgbClr val="02B3C1"/>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r>
              <a:rPr lang="en-US" altLang="zh-CN" sz="2800" dirty="0" smtClean="0">
                <a:solidFill>
                  <a:schemeClr val="bg1"/>
                </a:solidFill>
                <a:latin typeface="造字工房悦黑体验版细体" pitchFamily="50" charset="-122"/>
                <a:ea typeface="造字工房悦黑体验版细体" pitchFamily="50" charset="-122"/>
              </a:rPr>
              <a:t>1</a:t>
            </a:r>
            <a:endParaRPr lang="en-US" altLang="zh-CN" sz="2800" dirty="0">
              <a:solidFill>
                <a:schemeClr val="bg1"/>
              </a:solidFill>
              <a:latin typeface="造字工房悦黑体验版细体" pitchFamily="50" charset="-122"/>
              <a:ea typeface="造字工房悦黑体验版细体" pitchFamily="50" charset="-122"/>
            </a:endParaRPr>
          </a:p>
        </p:txBody>
      </p:sp>
      <p:sp>
        <p:nvSpPr>
          <p:cNvPr id="14" name="MH_SubTitle_2"/>
          <p:cNvSpPr>
            <a:spLocks noChangeArrowheads="1"/>
          </p:cNvSpPr>
          <p:nvPr>
            <p:custDataLst>
              <p:tags r:id="rId2"/>
            </p:custDataLst>
          </p:nvPr>
        </p:nvSpPr>
        <p:spPr bwMode="auto">
          <a:xfrm>
            <a:off x="4075823" y="1092061"/>
            <a:ext cx="425207" cy="425852"/>
          </a:xfrm>
          <a:prstGeom prst="ellipse">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r>
              <a:rPr lang="en-US" altLang="zh-CN" sz="1800" dirty="0" smtClean="0">
                <a:solidFill>
                  <a:schemeClr val="bg1"/>
                </a:solidFill>
                <a:latin typeface="造字工房悦黑体验版细体" pitchFamily="50" charset="-122"/>
                <a:ea typeface="造字工房悦黑体验版细体" pitchFamily="50" charset="-122"/>
              </a:rPr>
              <a:t>2</a:t>
            </a:r>
            <a:endParaRPr lang="en-US" altLang="zh-CN" sz="1800" dirty="0">
              <a:solidFill>
                <a:schemeClr val="bg1"/>
              </a:solidFill>
              <a:latin typeface="造字工房悦黑体验版细体" pitchFamily="50" charset="-122"/>
              <a:ea typeface="造字工房悦黑体验版细体" pitchFamily="50" charset="-122"/>
            </a:endParaRPr>
          </a:p>
        </p:txBody>
      </p:sp>
      <p:sp>
        <p:nvSpPr>
          <p:cNvPr id="15" name="MH_SubTitle_3"/>
          <p:cNvSpPr>
            <a:spLocks noChangeArrowheads="1"/>
          </p:cNvSpPr>
          <p:nvPr>
            <p:custDataLst>
              <p:tags r:id="rId3"/>
            </p:custDataLst>
          </p:nvPr>
        </p:nvSpPr>
        <p:spPr bwMode="auto">
          <a:xfrm>
            <a:off x="6841225" y="1092061"/>
            <a:ext cx="425207" cy="425852"/>
          </a:xfrm>
          <a:prstGeom prst="ellipse">
            <a:avLst/>
          </a:prstGeom>
          <a:gradFill>
            <a:gsLst>
              <a:gs pos="100000">
                <a:srgbClr val="EA8384"/>
              </a:gs>
              <a:gs pos="0">
                <a:srgbClr val="E45C5B"/>
              </a:gs>
            </a:gsLst>
            <a:lin ang="5400000" scaled="1"/>
          </a:gradFill>
          <a:ln w="28575" cap="flat">
            <a:gradFill>
              <a:gsLst>
                <a:gs pos="0">
                  <a:srgbClr val="EA8384"/>
                </a:gs>
                <a:gs pos="100000">
                  <a:srgbClr val="E45C5B"/>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r>
              <a:rPr lang="en-US" altLang="zh-CN" sz="1800" dirty="0" smtClean="0">
                <a:solidFill>
                  <a:schemeClr val="bg1"/>
                </a:solidFill>
                <a:latin typeface="造字工房悦黑体验版细体" pitchFamily="50" charset="-122"/>
                <a:ea typeface="造字工房悦黑体验版细体" pitchFamily="50" charset="-122"/>
              </a:rPr>
              <a:t>3</a:t>
            </a:r>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32" name="组合 31"/>
          <p:cNvGrpSpPr/>
          <p:nvPr/>
        </p:nvGrpSpPr>
        <p:grpSpPr>
          <a:xfrm>
            <a:off x="524780" y="2009776"/>
            <a:ext cx="2108270" cy="1362077"/>
            <a:chOff x="1053442" y="3746500"/>
            <a:chExt cx="2811026" cy="1816102"/>
          </a:xfrm>
        </p:grpSpPr>
        <p:sp>
          <p:nvSpPr>
            <p:cNvPr id="33" name="TextBox 96"/>
            <p:cNvSpPr txBox="1"/>
            <p:nvPr/>
          </p:nvSpPr>
          <p:spPr>
            <a:xfrm>
              <a:off x="1053442" y="3746500"/>
              <a:ext cx="2811026" cy="430887"/>
            </a:xfrm>
            <a:prstGeom prst="rect">
              <a:avLst/>
            </a:prstGeom>
            <a:noFill/>
          </p:spPr>
          <p:txBody>
            <a:bodyPr wrap="none" rtlCol="0">
              <a:spAutoFit/>
            </a:bodyPr>
            <a:lstStyle/>
            <a:p>
              <a:pPr algn="ctr"/>
              <a:r>
                <a:rPr lang="zh-CN" altLang="en-US" sz="1500" dirty="0" smtClean="0">
                  <a:solidFill>
                    <a:srgbClr val="02B3C1"/>
                  </a:solidFill>
                  <a:latin typeface="造字工房悦黑体验版细体" pitchFamily="50" charset="-122"/>
                  <a:ea typeface="造字工房悦黑体验版细体" pitchFamily="50" charset="-122"/>
                </a:rPr>
                <a:t>网络舆情关联因素研究</a:t>
              </a:r>
              <a:endParaRPr lang="zh-CN" altLang="en-US" sz="1500" dirty="0">
                <a:solidFill>
                  <a:srgbClr val="02B3C1"/>
                </a:solidFill>
                <a:latin typeface="造字工房悦黑体验版细体" pitchFamily="50" charset="-122"/>
                <a:ea typeface="造字工房悦黑体验版细体" pitchFamily="50" charset="-122"/>
              </a:endParaRPr>
            </a:p>
          </p:txBody>
        </p:sp>
        <p:sp>
          <p:nvSpPr>
            <p:cNvPr id="34" name="Rectangle 5"/>
            <p:cNvSpPr>
              <a:spLocks/>
            </p:cNvSpPr>
            <p:nvPr/>
          </p:nvSpPr>
          <p:spPr bwMode="auto">
            <a:xfrm>
              <a:off x="1394883" y="4246938"/>
              <a:ext cx="2141961" cy="1315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a:latin typeface="Microsoft JhengHei UI" panose="020B0604030504040204" pitchFamily="34" charset="-120"/>
                  <a:ea typeface="Microsoft JhengHei UI" panose="020B0604030504040204" pitchFamily="34" charset="-120"/>
                  <a:sym typeface="Gill Sans" charset="0"/>
                </a:rPr>
                <a:t>对网络舆情有影响的因素具有多样性，</a:t>
              </a:r>
              <a:r>
                <a:rPr lang="zh-CN" altLang="en-US" sz="1400" dirty="0" smtClean="0">
                  <a:latin typeface="Microsoft JhengHei UI" panose="020B0604030504040204" pitchFamily="34" charset="-120"/>
                  <a:ea typeface="Microsoft JhengHei UI" panose="020B0604030504040204" pitchFamily="34" charset="-120"/>
                  <a:sym typeface="Gill Sans" charset="0"/>
                </a:rPr>
                <a:t>观察影响</a:t>
              </a:r>
              <a:r>
                <a:rPr lang="zh-CN" altLang="en-US" sz="1400" dirty="0">
                  <a:latin typeface="Microsoft JhengHei UI" panose="020B0604030504040204" pitchFamily="34" charset="-120"/>
                  <a:ea typeface="Microsoft JhengHei UI" panose="020B0604030504040204" pitchFamily="34" charset="-120"/>
                  <a:sym typeface="Gill Sans" charset="0"/>
                </a:rPr>
                <a:t>舆情热度的因素，对比不同因素对舆情热度的</a:t>
              </a:r>
              <a:r>
                <a:rPr lang="zh-CN" altLang="en-US" sz="1400" dirty="0" smtClean="0">
                  <a:latin typeface="Microsoft JhengHei UI" panose="020B0604030504040204" pitchFamily="34" charset="-120"/>
                  <a:ea typeface="Microsoft JhengHei UI" panose="020B0604030504040204" pitchFamily="34" charset="-120"/>
                  <a:sym typeface="Gill Sans" charset="0"/>
                </a:rPr>
                <a:t>影响力，从而构建舆情热度计算模型。</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35" name="组合 34"/>
          <p:cNvGrpSpPr/>
          <p:nvPr/>
        </p:nvGrpSpPr>
        <p:grpSpPr>
          <a:xfrm>
            <a:off x="3021786" y="2009776"/>
            <a:ext cx="2492990" cy="1362077"/>
            <a:chOff x="3333937" y="3746500"/>
            <a:chExt cx="3323986" cy="1816102"/>
          </a:xfrm>
        </p:grpSpPr>
        <p:sp>
          <p:nvSpPr>
            <p:cNvPr id="36" name="TextBox 98"/>
            <p:cNvSpPr txBox="1"/>
            <p:nvPr/>
          </p:nvSpPr>
          <p:spPr>
            <a:xfrm>
              <a:off x="3333937" y="3746500"/>
              <a:ext cx="3323986" cy="430887"/>
            </a:xfrm>
            <a:prstGeom prst="rect">
              <a:avLst/>
            </a:prstGeom>
            <a:noFill/>
          </p:spPr>
          <p:txBody>
            <a:bodyPr wrap="none" rtlCol="0">
              <a:spAutoFit/>
            </a:bodyPr>
            <a:lstStyle/>
            <a:p>
              <a:pPr algn="ctr"/>
              <a:r>
                <a:rPr lang="zh-CN" altLang="en-US" sz="1500" dirty="0">
                  <a:solidFill>
                    <a:srgbClr val="77468A"/>
                  </a:solidFill>
                  <a:latin typeface="造字工房悦黑体验版细体" pitchFamily="50" charset="-122"/>
                  <a:ea typeface="造字工房悦黑体验版细体" pitchFamily="50" charset="-122"/>
                </a:rPr>
                <a:t>高效爬取舆情热度数据研究</a:t>
              </a:r>
            </a:p>
          </p:txBody>
        </p:sp>
        <p:sp>
          <p:nvSpPr>
            <p:cNvPr id="37" name="Rectangle 5"/>
            <p:cNvSpPr>
              <a:spLocks/>
            </p:cNvSpPr>
            <p:nvPr/>
          </p:nvSpPr>
          <p:spPr bwMode="auto">
            <a:xfrm>
              <a:off x="3931858" y="4246939"/>
              <a:ext cx="2181866" cy="13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a:latin typeface="Microsoft JhengHei UI" panose="020B0604030504040204" pitchFamily="34" charset="-120"/>
                  <a:ea typeface="Microsoft JhengHei UI" panose="020B0604030504040204" pitchFamily="34" charset="-120"/>
                  <a:sym typeface="Gill Sans" charset="0"/>
                </a:rPr>
                <a:t>面对社交平台的多样性和复杂性，针对其特点，抓取有用的</a:t>
              </a:r>
              <a:r>
                <a:rPr lang="zh-CN" altLang="en-US" sz="1400" dirty="0" smtClean="0">
                  <a:latin typeface="Microsoft JhengHei UI" panose="020B0604030504040204" pitchFamily="34" charset="-120"/>
                  <a:ea typeface="Microsoft JhengHei UI" panose="020B0604030504040204" pitchFamily="34" charset="-120"/>
                  <a:sym typeface="Gill Sans" charset="0"/>
                </a:rPr>
                <a:t>数据，因此</a:t>
              </a:r>
              <a:r>
                <a:rPr lang="zh-CN" altLang="en-US" sz="1400" dirty="0">
                  <a:latin typeface="Microsoft JhengHei UI" panose="020B0604030504040204" pitchFamily="34" charset="-120"/>
                  <a:ea typeface="Microsoft JhengHei UI" panose="020B0604030504040204" pitchFamily="34" charset="-120"/>
                  <a:sym typeface="Gill Sans" charset="0"/>
                </a:rPr>
                <a:t>需要研究抓取效率和数据的</a:t>
              </a:r>
              <a:r>
                <a:rPr lang="zh-CN" altLang="en-US" sz="1400" dirty="0" smtClean="0">
                  <a:latin typeface="Microsoft JhengHei UI" panose="020B0604030504040204" pitchFamily="34" charset="-120"/>
                  <a:ea typeface="Microsoft JhengHei UI" panose="020B0604030504040204" pitchFamily="34" charset="-120"/>
                  <a:sym typeface="Gill Sans" charset="0"/>
                </a:rPr>
                <a:t>实用性。</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38" name="组合 37"/>
          <p:cNvGrpSpPr/>
          <p:nvPr/>
        </p:nvGrpSpPr>
        <p:grpSpPr>
          <a:xfrm>
            <a:off x="5903513" y="2009776"/>
            <a:ext cx="2300630" cy="1362077"/>
            <a:chOff x="5896650" y="3746500"/>
            <a:chExt cx="3067506" cy="1816102"/>
          </a:xfrm>
        </p:grpSpPr>
        <p:sp>
          <p:nvSpPr>
            <p:cNvPr id="39" name="TextBox 100"/>
            <p:cNvSpPr txBox="1"/>
            <p:nvPr/>
          </p:nvSpPr>
          <p:spPr>
            <a:xfrm>
              <a:off x="5896650" y="3746500"/>
              <a:ext cx="3067506" cy="430887"/>
            </a:xfrm>
            <a:prstGeom prst="rect">
              <a:avLst/>
            </a:prstGeom>
            <a:noFill/>
          </p:spPr>
          <p:txBody>
            <a:bodyPr wrap="none" rtlCol="0">
              <a:spAutoFit/>
            </a:bodyPr>
            <a:lstStyle/>
            <a:p>
              <a:pPr algn="ctr"/>
              <a:r>
                <a:rPr lang="zh-CN" altLang="en-US" sz="1500" dirty="0">
                  <a:solidFill>
                    <a:srgbClr val="E45C5B"/>
                  </a:solidFill>
                  <a:latin typeface="造字工房悦黑体验版细体" pitchFamily="50" charset="-122"/>
                  <a:ea typeface="造字工房悦黑体验版细体" pitchFamily="50" charset="-122"/>
                </a:rPr>
                <a:t>存储和整理舆情数据研究</a:t>
              </a:r>
            </a:p>
          </p:txBody>
        </p:sp>
        <p:sp>
          <p:nvSpPr>
            <p:cNvPr id="40" name="Rectangle 5"/>
            <p:cNvSpPr>
              <a:spLocks/>
            </p:cNvSpPr>
            <p:nvPr/>
          </p:nvSpPr>
          <p:spPr bwMode="auto">
            <a:xfrm>
              <a:off x="6366331" y="4246939"/>
              <a:ext cx="2167856" cy="13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对数据进行</a:t>
              </a:r>
              <a:r>
                <a:rPr lang="zh-CN" altLang="en-US" sz="1400" dirty="0">
                  <a:latin typeface="Microsoft JhengHei UI" panose="020B0604030504040204" pitchFamily="34" charset="-120"/>
                  <a:ea typeface="Microsoft JhengHei UI" panose="020B0604030504040204" pitchFamily="34" charset="-120"/>
                  <a:sym typeface="Gill Sans" charset="0"/>
                </a:rPr>
                <a:t>去噪，为数据的可视化做准备，将数据整理成方便处理的格式，对数据进行</a:t>
              </a:r>
              <a:r>
                <a:rPr lang="zh-CN" altLang="en-US" sz="1400" dirty="0" smtClean="0">
                  <a:latin typeface="Microsoft JhengHei UI" panose="020B0604030504040204" pitchFamily="34" charset="-120"/>
                  <a:ea typeface="Microsoft JhengHei UI" panose="020B0604030504040204" pitchFamily="34" charset="-120"/>
                  <a:sym typeface="Gill Sans" charset="0"/>
                </a:rPr>
                <a:t>封装，必要时还需对数据进行压缩存储。</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spTree>
    <p:extLst>
      <p:ext uri="{BB962C8B-B14F-4D97-AF65-F5344CB8AC3E}">
        <p14:creationId xmlns:p14="http://schemas.microsoft.com/office/powerpoint/2010/main" val="1936629508"/>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2000"/>
                                </p:stCondLst>
                                <p:childTnLst>
                                  <p:par>
                                    <p:cTn id="26" presetID="2" presetClass="entr" presetSubtype="4" decel="100000"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2500"/>
                                </p:stCondLst>
                                <p:childTnLst>
                                  <p:par>
                                    <p:cTn id="36" presetID="2" presetClass="entr" presetSubtype="4" decel="100000"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ppt_x"/>
                                              </p:val>
                                            </p:tav>
                                            <p:tav tm="100000">
                                              <p:val>
                                                <p:strVal val="#ppt_x"/>
                                              </p:val>
                                            </p:tav>
                                          </p:tavLst>
                                        </p:anim>
                                        <p:anim calcmode="lin" valueType="num">
                                          <p:cBhvr additive="base">
                                            <p:cTn id="39" dur="500" fill="hold"/>
                                            <p:tgtEl>
                                              <p:spTgt spid="3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par>
                              <p:cTn id="45" fill="hold">
                                <p:stCondLst>
                                  <p:cond delay="3000"/>
                                </p:stCondLst>
                                <p:childTnLst>
                                  <p:par>
                                    <p:cTn id="46" presetID="2" presetClass="entr" presetSubtype="4" decel="100000"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14"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2000"/>
                                </p:stCondLst>
                                <p:childTnLst>
                                  <p:par>
                                    <p:cTn id="26" presetID="2" presetClass="entr" presetSubtype="4" decel="100000"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2500"/>
                                </p:stCondLst>
                                <p:childTnLst>
                                  <p:par>
                                    <p:cTn id="36" presetID="2" presetClass="entr" presetSubtype="4" decel="100000"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ppt_x"/>
                                              </p:val>
                                            </p:tav>
                                            <p:tav tm="100000">
                                              <p:val>
                                                <p:strVal val="#ppt_x"/>
                                              </p:val>
                                            </p:tav>
                                          </p:tavLst>
                                        </p:anim>
                                        <p:anim calcmode="lin" valueType="num">
                                          <p:cBhvr additive="base">
                                            <p:cTn id="39" dur="500" fill="hold"/>
                                            <p:tgtEl>
                                              <p:spTgt spid="3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par>
                              <p:cTn id="45" fill="hold">
                                <p:stCondLst>
                                  <p:cond delay="3000"/>
                                </p:stCondLst>
                                <p:childTnLst>
                                  <p:par>
                                    <p:cTn id="46" presetID="2" presetClass="entr" presetSubtype="4" decel="100000"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14" grpId="0" animBg="1"/>
          <p:bldP spid="15"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研究内容</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MH_SubTitle_2"/>
          <p:cNvSpPr>
            <a:spLocks noChangeArrowheads="1"/>
          </p:cNvSpPr>
          <p:nvPr>
            <p:custDataLst>
              <p:tags r:id="rId1"/>
            </p:custDataLst>
          </p:nvPr>
        </p:nvSpPr>
        <p:spPr bwMode="auto">
          <a:xfrm>
            <a:off x="4075823" y="1092061"/>
            <a:ext cx="425207" cy="425852"/>
          </a:xfrm>
          <a:prstGeom prst="ellipse">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r>
              <a:rPr lang="en-US" altLang="zh-CN" sz="1800" dirty="0">
                <a:solidFill>
                  <a:schemeClr val="bg1"/>
                </a:solidFill>
                <a:latin typeface="造字工房悦黑体验版细体" pitchFamily="50" charset="-122"/>
                <a:ea typeface="造字工房悦黑体验版细体" pitchFamily="50" charset="-122"/>
              </a:rPr>
              <a:t>5</a:t>
            </a:r>
          </a:p>
        </p:txBody>
      </p:sp>
      <p:grpSp>
        <p:nvGrpSpPr>
          <p:cNvPr id="32" name="组合 31"/>
          <p:cNvGrpSpPr/>
          <p:nvPr/>
        </p:nvGrpSpPr>
        <p:grpSpPr>
          <a:xfrm>
            <a:off x="524780" y="2009776"/>
            <a:ext cx="1915909" cy="1362077"/>
            <a:chOff x="1053442" y="3746500"/>
            <a:chExt cx="2554545" cy="1816102"/>
          </a:xfrm>
        </p:grpSpPr>
        <p:sp>
          <p:nvSpPr>
            <p:cNvPr id="33" name="TextBox 96"/>
            <p:cNvSpPr txBox="1"/>
            <p:nvPr/>
          </p:nvSpPr>
          <p:spPr>
            <a:xfrm>
              <a:off x="1053442" y="3746500"/>
              <a:ext cx="2554545" cy="430887"/>
            </a:xfrm>
            <a:prstGeom prst="rect">
              <a:avLst/>
            </a:prstGeom>
            <a:noFill/>
          </p:spPr>
          <p:txBody>
            <a:bodyPr wrap="none" rtlCol="0">
              <a:spAutoFit/>
            </a:bodyPr>
            <a:lstStyle/>
            <a:p>
              <a:pPr algn="ctr"/>
              <a:r>
                <a:rPr lang="zh-CN" altLang="en-US" sz="1500" dirty="0">
                  <a:solidFill>
                    <a:srgbClr val="00B050"/>
                  </a:solidFill>
                  <a:latin typeface="造字工房悦黑体验版细体" pitchFamily="50" charset="-122"/>
                  <a:ea typeface="造字工房悦黑体验版细体" pitchFamily="50" charset="-122"/>
                </a:rPr>
                <a:t>舆情数据可视化研究</a:t>
              </a:r>
            </a:p>
          </p:txBody>
        </p:sp>
        <p:sp>
          <p:nvSpPr>
            <p:cNvPr id="34" name="Rectangle 5"/>
            <p:cNvSpPr>
              <a:spLocks/>
            </p:cNvSpPr>
            <p:nvPr/>
          </p:nvSpPr>
          <p:spPr bwMode="auto">
            <a:xfrm>
              <a:off x="1394883" y="4246938"/>
              <a:ext cx="2141961" cy="1315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为了</a:t>
              </a:r>
              <a:r>
                <a:rPr lang="zh-CN" altLang="en-US" sz="1400" dirty="0">
                  <a:latin typeface="Microsoft JhengHei UI" panose="020B0604030504040204" pitchFamily="34" charset="-120"/>
                  <a:ea typeface="Microsoft JhengHei UI" panose="020B0604030504040204" pitchFamily="34" charset="-120"/>
                  <a:sym typeface="Gill Sans" charset="0"/>
                </a:rPr>
                <a:t>方便对数据的展示和观察，需要对原始数据进行封装，便具有可读性。根据数据的特点和封装的格式，来选取适合</a:t>
              </a:r>
              <a:r>
                <a:rPr lang="zh-CN" altLang="en-US" sz="1400" dirty="0" smtClean="0">
                  <a:latin typeface="Microsoft JhengHei UI" panose="020B0604030504040204" pitchFamily="34" charset="-120"/>
                  <a:ea typeface="Microsoft JhengHei UI" panose="020B0604030504040204" pitchFamily="34" charset="-120"/>
                  <a:sym typeface="Gill Sans" charset="0"/>
                </a:rPr>
                <a:t>的图表展示</a:t>
              </a:r>
              <a:r>
                <a:rPr lang="zh-CN" altLang="en-US" sz="1400" dirty="0">
                  <a:latin typeface="Microsoft JhengHei UI" panose="020B0604030504040204" pitchFamily="34" charset="-120"/>
                  <a:ea typeface="Microsoft JhengHei UI" panose="020B0604030504040204" pitchFamily="34" charset="-120"/>
                  <a:sym typeface="Gill Sans" charset="0"/>
                </a:rPr>
                <a:t>方法</a:t>
              </a:r>
              <a:r>
                <a:rPr lang="zh-CN" altLang="en-US" sz="1400" dirty="0" smtClean="0">
                  <a:latin typeface="Microsoft JhengHei UI" panose="020B0604030504040204" pitchFamily="34" charset="-120"/>
                  <a:ea typeface="Microsoft JhengHei UI" panose="020B0604030504040204" pitchFamily="34" charset="-120"/>
                  <a:sym typeface="Gill Sans" charset="0"/>
                </a:rPr>
                <a:t>。</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35" name="组合 34"/>
          <p:cNvGrpSpPr/>
          <p:nvPr/>
        </p:nvGrpSpPr>
        <p:grpSpPr>
          <a:xfrm>
            <a:off x="3021786" y="2009776"/>
            <a:ext cx="2108269" cy="1362077"/>
            <a:chOff x="3333937" y="3746500"/>
            <a:chExt cx="2811025" cy="1816102"/>
          </a:xfrm>
        </p:grpSpPr>
        <p:sp>
          <p:nvSpPr>
            <p:cNvPr id="36" name="TextBox 98"/>
            <p:cNvSpPr txBox="1"/>
            <p:nvPr/>
          </p:nvSpPr>
          <p:spPr>
            <a:xfrm>
              <a:off x="3333937" y="3746500"/>
              <a:ext cx="2811025" cy="430887"/>
            </a:xfrm>
            <a:prstGeom prst="rect">
              <a:avLst/>
            </a:prstGeom>
            <a:noFill/>
          </p:spPr>
          <p:txBody>
            <a:bodyPr wrap="none" rtlCol="0">
              <a:spAutoFit/>
            </a:bodyPr>
            <a:lstStyle/>
            <a:p>
              <a:pPr algn="r"/>
              <a:r>
                <a:rPr lang="zh-CN" altLang="en-US" sz="1500" dirty="0">
                  <a:solidFill>
                    <a:srgbClr val="77468A"/>
                  </a:solidFill>
                  <a:latin typeface="造字工房悦黑体验版细体" pitchFamily="50" charset="-122"/>
                  <a:ea typeface="造字工房悦黑体验版细体" pitchFamily="50" charset="-122"/>
                </a:rPr>
                <a:t>舆情热度计算模型研究</a:t>
              </a:r>
            </a:p>
          </p:txBody>
        </p:sp>
        <p:sp>
          <p:nvSpPr>
            <p:cNvPr id="37" name="Rectangle 5"/>
            <p:cNvSpPr>
              <a:spLocks/>
            </p:cNvSpPr>
            <p:nvPr/>
          </p:nvSpPr>
          <p:spPr bwMode="auto">
            <a:xfrm>
              <a:off x="3931858" y="4246939"/>
              <a:ext cx="2181866" cy="13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研究</a:t>
              </a:r>
              <a:r>
                <a:rPr lang="zh-CN" altLang="en-US" sz="1400" dirty="0">
                  <a:latin typeface="Microsoft JhengHei UI" panose="020B0604030504040204" pitchFamily="34" charset="-120"/>
                  <a:ea typeface="Microsoft JhengHei UI" panose="020B0604030504040204" pitchFamily="34" charset="-120"/>
                  <a:sym typeface="Gill Sans" charset="0"/>
                </a:rPr>
                <a:t>关联因素对舆情热度的影响，实现对当下的舆论从多个维度进行分析，建立一个能反映网络舆情静动关系的热度计算模型。</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sp>
        <p:nvSpPr>
          <p:cNvPr id="24" name="MH_SubTitle_1"/>
          <p:cNvSpPr>
            <a:spLocks noChangeArrowheads="1"/>
          </p:cNvSpPr>
          <p:nvPr>
            <p:custDataLst>
              <p:tags r:id="rId2"/>
            </p:custDataLst>
          </p:nvPr>
        </p:nvSpPr>
        <p:spPr bwMode="auto">
          <a:xfrm>
            <a:off x="1363241" y="1076205"/>
            <a:ext cx="441710" cy="441708"/>
          </a:xfrm>
          <a:prstGeom prst="ellipse">
            <a:avLst/>
          </a:prstGeom>
          <a:gradFill>
            <a:gsLst>
              <a:gs pos="100000">
                <a:srgbClr val="92D050"/>
              </a:gs>
              <a:gs pos="0">
                <a:srgbClr val="00B050"/>
              </a:gs>
            </a:gsLst>
            <a:lin ang="5400000" scaled="1"/>
          </a:gradFill>
          <a:ln w="28575" cap="flat">
            <a:gradFill>
              <a:gsLst>
                <a:gs pos="0">
                  <a:srgbClr val="92D050"/>
                </a:gs>
                <a:gs pos="100000">
                  <a:srgbClr val="00B050"/>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r>
              <a:rPr lang="en-US" altLang="zh-CN" sz="1800" dirty="0" smtClean="0">
                <a:solidFill>
                  <a:schemeClr val="bg1"/>
                </a:solidFill>
                <a:latin typeface="Microsoft JhengHei UI" panose="020B0604030504040204" pitchFamily="34" charset="-120"/>
                <a:ea typeface="Microsoft JhengHei UI" panose="020B0604030504040204" pitchFamily="34" charset="-120"/>
              </a:rPr>
              <a:t>4</a:t>
            </a:r>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42577363"/>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 presetClass="entr" presetSubtype="4" decel="10000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2500"/>
                                </p:stCondLst>
                                <p:childTnLst>
                                  <p:par>
                                    <p:cTn id="31" presetID="2" presetClass="entr" presetSubtype="4" decel="100000"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 presetClass="entr" presetSubtype="4" decel="10000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2500"/>
                                </p:stCondLst>
                                <p:childTnLst>
                                  <p:par>
                                    <p:cTn id="31" presetID="2" presetClass="entr" presetSubtype="4" decel="100000"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52594" y="1504189"/>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 name="圆角矩形 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 name="圆角矩形 6"/>
          <p:cNvSpPr/>
          <p:nvPr/>
        </p:nvSpPr>
        <p:spPr>
          <a:xfrm>
            <a:off x="3396457" y="1980707"/>
            <a:ext cx="3894951" cy="751080"/>
          </a:xfrm>
          <a:prstGeom prst="roundRect">
            <a:avLst>
              <a:gd name="adj" fmla="val 9976"/>
            </a:avLst>
          </a:prstGeom>
          <a:solidFill>
            <a:srgbClr val="663B77"/>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8" name="组合 7"/>
          <p:cNvGrpSpPr/>
          <p:nvPr/>
        </p:nvGrpSpPr>
        <p:grpSpPr>
          <a:xfrm>
            <a:off x="3466744"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1" name="组合 10"/>
          <p:cNvGrpSpPr/>
          <p:nvPr/>
        </p:nvGrpSpPr>
        <p:grpSpPr>
          <a:xfrm>
            <a:off x="3167241"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4" name="组合 13"/>
          <p:cNvGrpSpPr/>
          <p:nvPr/>
        </p:nvGrpSpPr>
        <p:grpSpPr>
          <a:xfrm>
            <a:off x="3233799" y="2328226"/>
            <a:ext cx="288238" cy="46073"/>
            <a:chOff x="4311730" y="3104300"/>
            <a:chExt cx="384317" cy="61430"/>
          </a:xfrm>
        </p:grpSpPr>
        <p:sp>
          <p:nvSpPr>
            <p:cNvPr id="15" name="圆角矩形 14"/>
            <p:cNvSpPr/>
            <p:nvPr/>
          </p:nvSpPr>
          <p:spPr>
            <a:xfrm rot="16200000">
              <a:off x="4492683"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圆角矩形 15"/>
            <p:cNvSpPr/>
            <p:nvPr/>
          </p:nvSpPr>
          <p:spPr>
            <a:xfrm rot="16200000">
              <a:off x="4492684"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 name="组合 16"/>
          <p:cNvGrpSpPr/>
          <p:nvPr/>
        </p:nvGrpSpPr>
        <p:grpSpPr>
          <a:xfrm>
            <a:off x="3744879" y="2163078"/>
            <a:ext cx="529900" cy="422057"/>
            <a:chOff x="4993170" y="2884106"/>
            <a:chExt cx="706533" cy="562743"/>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 name="文本框 18"/>
            <p:cNvSpPr txBox="1"/>
            <p:nvPr/>
          </p:nvSpPr>
          <p:spPr>
            <a:xfrm>
              <a:off x="4993170" y="2892853"/>
              <a:ext cx="706533" cy="553996"/>
            </a:xfrm>
            <a:prstGeom prst="rect">
              <a:avLst/>
            </a:prstGeom>
            <a:noFill/>
          </p:spPr>
          <p:txBody>
            <a:bodyPr wrap="square" rtlCol="0">
              <a:spAutoFit/>
            </a:bodyPr>
            <a:lstStyle/>
            <a:p>
              <a:pPr algn="ctr"/>
              <a:r>
                <a:rPr lang="en-US" altLang="zh-CN" sz="2100" dirty="0">
                  <a:solidFill>
                    <a:srgbClr val="663B77"/>
                  </a:solidFill>
                  <a:latin typeface="Impact" panose="020B0806030902050204" pitchFamily="34" charset="0"/>
                </a:rPr>
                <a:t>04</a:t>
              </a:r>
              <a:endParaRPr lang="zh-CN" altLang="en-US" sz="2100" dirty="0">
                <a:solidFill>
                  <a:srgbClr val="663B77"/>
                </a:solidFill>
                <a:latin typeface="Impact" panose="020B0806030902050204" pitchFamily="34" charset="0"/>
              </a:endParaRPr>
            </a:p>
          </p:txBody>
        </p:sp>
      </p:grpSp>
      <p:grpSp>
        <p:nvGrpSpPr>
          <p:cNvPr id="20" name="组合 19"/>
          <p:cNvGrpSpPr/>
          <p:nvPr/>
        </p:nvGrpSpPr>
        <p:grpSpPr>
          <a:xfrm>
            <a:off x="2275915" y="2126945"/>
            <a:ext cx="619481" cy="460881"/>
            <a:chOff x="6233338" y="4924592"/>
            <a:chExt cx="808555" cy="601547"/>
          </a:xfrm>
          <a:solidFill>
            <a:schemeClr val="bg1"/>
          </a:solidFill>
        </p:grpSpPr>
        <p:sp>
          <p:nvSpPr>
            <p:cNvPr id="21" name="Freeform 389"/>
            <p:cNvSpPr>
              <a:spLocks noEditPoints="1"/>
            </p:cNvSpPr>
            <p:nvPr/>
          </p:nvSpPr>
          <p:spPr bwMode="auto">
            <a:xfrm>
              <a:off x="6795936" y="5282347"/>
              <a:ext cx="245957" cy="243792"/>
            </a:xfrm>
            <a:custGeom>
              <a:avLst/>
              <a:gdLst>
                <a:gd name="T0" fmla="*/ 128 w 144"/>
                <a:gd name="T1" fmla="*/ 65 h 143"/>
                <a:gd name="T2" fmla="*/ 144 w 144"/>
                <a:gd name="T3" fmla="*/ 57 h 143"/>
                <a:gd name="T4" fmla="*/ 139 w 144"/>
                <a:gd name="T5" fmla="*/ 43 h 143"/>
                <a:gd name="T6" fmla="*/ 121 w 144"/>
                <a:gd name="T7" fmla="*/ 45 h 143"/>
                <a:gd name="T8" fmla="*/ 115 w 144"/>
                <a:gd name="T9" fmla="*/ 35 h 143"/>
                <a:gd name="T10" fmla="*/ 121 w 144"/>
                <a:gd name="T11" fmla="*/ 18 h 143"/>
                <a:gd name="T12" fmla="*/ 111 w 144"/>
                <a:gd name="T13" fmla="*/ 10 h 143"/>
                <a:gd name="T14" fmla="*/ 97 w 144"/>
                <a:gd name="T15" fmla="*/ 23 h 143"/>
                <a:gd name="T16" fmla="*/ 85 w 144"/>
                <a:gd name="T17" fmla="*/ 19 h 143"/>
                <a:gd name="T18" fmla="*/ 80 w 144"/>
                <a:gd name="T19" fmla="*/ 0 h 143"/>
                <a:gd name="T20" fmla="*/ 65 w 144"/>
                <a:gd name="T21" fmla="*/ 0 h 143"/>
                <a:gd name="T22" fmla="*/ 60 w 144"/>
                <a:gd name="T23" fmla="*/ 19 h 143"/>
                <a:gd name="T24" fmla="*/ 47 w 144"/>
                <a:gd name="T25" fmla="*/ 21 h 143"/>
                <a:gd name="T26" fmla="*/ 34 w 144"/>
                <a:gd name="T27" fmla="*/ 10 h 143"/>
                <a:gd name="T28" fmla="*/ 23 w 144"/>
                <a:gd name="T29" fmla="*/ 19 h 143"/>
                <a:gd name="T30" fmla="*/ 29 w 144"/>
                <a:gd name="T31" fmla="*/ 36 h 143"/>
                <a:gd name="T32" fmla="*/ 24 w 144"/>
                <a:gd name="T33" fmla="*/ 43 h 143"/>
                <a:gd name="T34" fmla="*/ 4 w 144"/>
                <a:gd name="T35" fmla="*/ 43 h 143"/>
                <a:gd name="T36" fmla="*/ 0 w 144"/>
                <a:gd name="T37" fmla="*/ 54 h 143"/>
                <a:gd name="T38" fmla="*/ 17 w 144"/>
                <a:gd name="T39" fmla="*/ 64 h 143"/>
                <a:gd name="T40" fmla="*/ 16 w 144"/>
                <a:gd name="T41" fmla="*/ 76 h 143"/>
                <a:gd name="T42" fmla="*/ 0 w 144"/>
                <a:gd name="T43" fmla="*/ 87 h 143"/>
                <a:gd name="T44" fmla="*/ 5 w 144"/>
                <a:gd name="T45" fmla="*/ 100 h 143"/>
                <a:gd name="T46" fmla="*/ 23 w 144"/>
                <a:gd name="T47" fmla="*/ 98 h 143"/>
                <a:gd name="T48" fmla="*/ 29 w 144"/>
                <a:gd name="T49" fmla="*/ 108 h 143"/>
                <a:gd name="T50" fmla="*/ 23 w 144"/>
                <a:gd name="T51" fmla="*/ 125 h 143"/>
                <a:gd name="T52" fmla="*/ 34 w 144"/>
                <a:gd name="T53" fmla="*/ 133 h 143"/>
                <a:gd name="T54" fmla="*/ 49 w 144"/>
                <a:gd name="T55" fmla="*/ 122 h 143"/>
                <a:gd name="T56" fmla="*/ 60 w 144"/>
                <a:gd name="T57" fmla="*/ 126 h 143"/>
                <a:gd name="T58" fmla="*/ 65 w 144"/>
                <a:gd name="T59" fmla="*/ 143 h 143"/>
                <a:gd name="T60" fmla="*/ 78 w 144"/>
                <a:gd name="T61" fmla="*/ 143 h 143"/>
                <a:gd name="T62" fmla="*/ 83 w 144"/>
                <a:gd name="T63" fmla="*/ 125 h 143"/>
                <a:gd name="T64" fmla="*/ 97 w 144"/>
                <a:gd name="T65" fmla="*/ 122 h 143"/>
                <a:gd name="T66" fmla="*/ 109 w 144"/>
                <a:gd name="T67" fmla="*/ 133 h 143"/>
                <a:gd name="T68" fmla="*/ 120 w 144"/>
                <a:gd name="T69" fmla="*/ 125 h 143"/>
                <a:gd name="T70" fmla="*/ 114 w 144"/>
                <a:gd name="T71" fmla="*/ 108 h 143"/>
                <a:gd name="T72" fmla="*/ 121 w 144"/>
                <a:gd name="T73" fmla="*/ 100 h 143"/>
                <a:gd name="T74" fmla="*/ 140 w 144"/>
                <a:gd name="T75" fmla="*/ 100 h 143"/>
                <a:gd name="T76" fmla="*/ 144 w 144"/>
                <a:gd name="T77" fmla="*/ 87 h 143"/>
                <a:gd name="T78" fmla="*/ 128 w 144"/>
                <a:gd name="T79" fmla="*/ 78 h 143"/>
                <a:gd name="T80" fmla="*/ 128 w 144"/>
                <a:gd name="T81" fmla="*/ 65 h 143"/>
                <a:gd name="T82" fmla="*/ 72 w 144"/>
                <a:gd name="T83" fmla="*/ 101 h 143"/>
                <a:gd name="T84" fmla="*/ 43 w 144"/>
                <a:gd name="T85" fmla="*/ 72 h 143"/>
                <a:gd name="T86" fmla="*/ 72 w 144"/>
                <a:gd name="T87" fmla="*/ 43 h 143"/>
                <a:gd name="T88" fmla="*/ 101 w 144"/>
                <a:gd name="T89" fmla="*/ 72 h 143"/>
                <a:gd name="T90" fmla="*/ 72 w 144"/>
                <a:gd name="T91" fmla="*/ 10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43">
                  <a:moveTo>
                    <a:pt x="128" y="65"/>
                  </a:moveTo>
                  <a:cubicBezTo>
                    <a:pt x="144" y="57"/>
                    <a:pt x="144" y="57"/>
                    <a:pt x="144" y="57"/>
                  </a:cubicBezTo>
                  <a:cubicBezTo>
                    <a:pt x="139" y="43"/>
                    <a:pt x="139" y="43"/>
                    <a:pt x="139" y="43"/>
                  </a:cubicBezTo>
                  <a:cubicBezTo>
                    <a:pt x="121" y="45"/>
                    <a:pt x="121" y="45"/>
                    <a:pt x="121" y="45"/>
                  </a:cubicBezTo>
                  <a:cubicBezTo>
                    <a:pt x="115" y="35"/>
                    <a:pt x="115" y="35"/>
                    <a:pt x="115" y="35"/>
                  </a:cubicBezTo>
                  <a:cubicBezTo>
                    <a:pt x="121" y="18"/>
                    <a:pt x="121" y="18"/>
                    <a:pt x="121" y="18"/>
                  </a:cubicBezTo>
                  <a:cubicBezTo>
                    <a:pt x="111" y="10"/>
                    <a:pt x="111" y="10"/>
                    <a:pt x="111" y="10"/>
                  </a:cubicBezTo>
                  <a:cubicBezTo>
                    <a:pt x="97" y="23"/>
                    <a:pt x="97" y="23"/>
                    <a:pt x="97" y="23"/>
                  </a:cubicBezTo>
                  <a:cubicBezTo>
                    <a:pt x="85" y="19"/>
                    <a:pt x="85" y="19"/>
                    <a:pt x="85" y="19"/>
                  </a:cubicBezTo>
                  <a:cubicBezTo>
                    <a:pt x="80" y="0"/>
                    <a:pt x="80" y="0"/>
                    <a:pt x="80" y="0"/>
                  </a:cubicBezTo>
                  <a:cubicBezTo>
                    <a:pt x="65" y="0"/>
                    <a:pt x="65" y="0"/>
                    <a:pt x="65" y="0"/>
                  </a:cubicBezTo>
                  <a:cubicBezTo>
                    <a:pt x="60" y="19"/>
                    <a:pt x="60" y="19"/>
                    <a:pt x="60" y="19"/>
                  </a:cubicBezTo>
                  <a:cubicBezTo>
                    <a:pt x="47" y="21"/>
                    <a:pt x="47" y="21"/>
                    <a:pt x="47" y="21"/>
                  </a:cubicBezTo>
                  <a:cubicBezTo>
                    <a:pt x="34" y="10"/>
                    <a:pt x="34" y="10"/>
                    <a:pt x="34" y="10"/>
                  </a:cubicBezTo>
                  <a:cubicBezTo>
                    <a:pt x="23" y="19"/>
                    <a:pt x="23" y="19"/>
                    <a:pt x="23" y="19"/>
                  </a:cubicBezTo>
                  <a:cubicBezTo>
                    <a:pt x="29" y="36"/>
                    <a:pt x="29" y="36"/>
                    <a:pt x="29" y="36"/>
                  </a:cubicBezTo>
                  <a:cubicBezTo>
                    <a:pt x="24" y="43"/>
                    <a:pt x="24" y="43"/>
                    <a:pt x="24" y="43"/>
                  </a:cubicBezTo>
                  <a:cubicBezTo>
                    <a:pt x="4" y="43"/>
                    <a:pt x="4" y="43"/>
                    <a:pt x="4" y="43"/>
                  </a:cubicBezTo>
                  <a:cubicBezTo>
                    <a:pt x="0" y="54"/>
                    <a:pt x="0" y="54"/>
                    <a:pt x="0" y="54"/>
                  </a:cubicBezTo>
                  <a:cubicBezTo>
                    <a:pt x="17" y="64"/>
                    <a:pt x="17" y="64"/>
                    <a:pt x="17" y="64"/>
                  </a:cubicBezTo>
                  <a:cubicBezTo>
                    <a:pt x="16" y="76"/>
                    <a:pt x="16" y="76"/>
                    <a:pt x="16" y="76"/>
                  </a:cubicBezTo>
                  <a:cubicBezTo>
                    <a:pt x="0" y="87"/>
                    <a:pt x="0" y="87"/>
                    <a:pt x="0" y="87"/>
                  </a:cubicBezTo>
                  <a:cubicBezTo>
                    <a:pt x="5" y="100"/>
                    <a:pt x="5" y="100"/>
                    <a:pt x="5" y="100"/>
                  </a:cubicBezTo>
                  <a:cubicBezTo>
                    <a:pt x="23" y="98"/>
                    <a:pt x="23" y="98"/>
                    <a:pt x="23" y="98"/>
                  </a:cubicBezTo>
                  <a:cubicBezTo>
                    <a:pt x="29" y="108"/>
                    <a:pt x="29" y="108"/>
                    <a:pt x="29" y="108"/>
                  </a:cubicBezTo>
                  <a:cubicBezTo>
                    <a:pt x="23" y="125"/>
                    <a:pt x="23" y="125"/>
                    <a:pt x="23" y="125"/>
                  </a:cubicBezTo>
                  <a:cubicBezTo>
                    <a:pt x="34" y="133"/>
                    <a:pt x="34" y="133"/>
                    <a:pt x="34" y="133"/>
                  </a:cubicBezTo>
                  <a:cubicBezTo>
                    <a:pt x="49" y="122"/>
                    <a:pt x="49" y="122"/>
                    <a:pt x="49" y="122"/>
                  </a:cubicBezTo>
                  <a:cubicBezTo>
                    <a:pt x="60" y="126"/>
                    <a:pt x="60" y="126"/>
                    <a:pt x="60" y="126"/>
                  </a:cubicBezTo>
                  <a:cubicBezTo>
                    <a:pt x="65" y="143"/>
                    <a:pt x="65" y="143"/>
                    <a:pt x="65" y="143"/>
                  </a:cubicBezTo>
                  <a:cubicBezTo>
                    <a:pt x="78" y="143"/>
                    <a:pt x="78" y="143"/>
                    <a:pt x="78" y="143"/>
                  </a:cubicBezTo>
                  <a:cubicBezTo>
                    <a:pt x="83" y="125"/>
                    <a:pt x="83" y="125"/>
                    <a:pt x="83" y="125"/>
                  </a:cubicBezTo>
                  <a:cubicBezTo>
                    <a:pt x="97" y="122"/>
                    <a:pt x="97" y="122"/>
                    <a:pt x="97" y="122"/>
                  </a:cubicBezTo>
                  <a:cubicBezTo>
                    <a:pt x="109" y="133"/>
                    <a:pt x="109" y="133"/>
                    <a:pt x="109" y="133"/>
                  </a:cubicBezTo>
                  <a:cubicBezTo>
                    <a:pt x="120" y="125"/>
                    <a:pt x="120" y="125"/>
                    <a:pt x="120" y="125"/>
                  </a:cubicBezTo>
                  <a:cubicBezTo>
                    <a:pt x="114" y="108"/>
                    <a:pt x="114" y="108"/>
                    <a:pt x="114" y="108"/>
                  </a:cubicBezTo>
                  <a:cubicBezTo>
                    <a:pt x="121" y="100"/>
                    <a:pt x="121" y="100"/>
                    <a:pt x="121" y="100"/>
                  </a:cubicBezTo>
                  <a:cubicBezTo>
                    <a:pt x="140" y="100"/>
                    <a:pt x="140" y="100"/>
                    <a:pt x="140" y="100"/>
                  </a:cubicBezTo>
                  <a:cubicBezTo>
                    <a:pt x="144" y="87"/>
                    <a:pt x="144" y="87"/>
                    <a:pt x="144" y="87"/>
                  </a:cubicBezTo>
                  <a:cubicBezTo>
                    <a:pt x="128" y="78"/>
                    <a:pt x="128" y="78"/>
                    <a:pt x="128" y="78"/>
                  </a:cubicBezTo>
                  <a:lnTo>
                    <a:pt x="128" y="65"/>
                  </a:lnTo>
                  <a:close/>
                  <a:moveTo>
                    <a:pt x="72" y="101"/>
                  </a:moveTo>
                  <a:cubicBezTo>
                    <a:pt x="56" y="101"/>
                    <a:pt x="43" y="88"/>
                    <a:pt x="43" y="72"/>
                  </a:cubicBezTo>
                  <a:cubicBezTo>
                    <a:pt x="43" y="56"/>
                    <a:pt x="56" y="43"/>
                    <a:pt x="72" y="43"/>
                  </a:cubicBezTo>
                  <a:cubicBezTo>
                    <a:pt x="88" y="43"/>
                    <a:pt x="101" y="56"/>
                    <a:pt x="101" y="72"/>
                  </a:cubicBezTo>
                  <a:cubicBezTo>
                    <a:pt x="101" y="88"/>
                    <a:pt x="88" y="101"/>
                    <a:pt x="72"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390"/>
            <p:cNvSpPr>
              <a:spLocks noEditPoints="1"/>
            </p:cNvSpPr>
            <p:nvPr/>
          </p:nvSpPr>
          <p:spPr bwMode="auto">
            <a:xfrm>
              <a:off x="6875998" y="5362409"/>
              <a:ext cx="85832" cy="83668"/>
            </a:xfrm>
            <a:custGeom>
              <a:avLst/>
              <a:gdLst>
                <a:gd name="T0" fmla="*/ 25 w 50"/>
                <a:gd name="T1" fmla="*/ 0 h 49"/>
                <a:gd name="T2" fmla="*/ 0 w 50"/>
                <a:gd name="T3" fmla="*/ 25 h 49"/>
                <a:gd name="T4" fmla="*/ 25 w 50"/>
                <a:gd name="T5" fmla="*/ 49 h 49"/>
                <a:gd name="T6" fmla="*/ 50 w 50"/>
                <a:gd name="T7" fmla="*/ 25 h 49"/>
                <a:gd name="T8" fmla="*/ 25 w 50"/>
                <a:gd name="T9" fmla="*/ 0 h 49"/>
                <a:gd name="T10" fmla="*/ 25 w 50"/>
                <a:gd name="T11" fmla="*/ 43 h 49"/>
                <a:gd name="T12" fmla="*/ 6 w 50"/>
                <a:gd name="T13" fmla="*/ 25 h 49"/>
                <a:gd name="T14" fmla="*/ 25 w 50"/>
                <a:gd name="T15" fmla="*/ 6 h 49"/>
                <a:gd name="T16" fmla="*/ 44 w 50"/>
                <a:gd name="T17" fmla="*/ 25 h 49"/>
                <a:gd name="T18" fmla="*/ 25 w 50"/>
                <a:gd name="T19" fmla="*/ 4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0"/>
                  </a:moveTo>
                  <a:cubicBezTo>
                    <a:pt x="11" y="0"/>
                    <a:pt x="0" y="11"/>
                    <a:pt x="0" y="25"/>
                  </a:cubicBezTo>
                  <a:cubicBezTo>
                    <a:pt x="0" y="38"/>
                    <a:pt x="11" y="49"/>
                    <a:pt x="25" y="49"/>
                  </a:cubicBezTo>
                  <a:cubicBezTo>
                    <a:pt x="39" y="49"/>
                    <a:pt x="50" y="38"/>
                    <a:pt x="50" y="25"/>
                  </a:cubicBezTo>
                  <a:cubicBezTo>
                    <a:pt x="50" y="11"/>
                    <a:pt x="39" y="0"/>
                    <a:pt x="25" y="0"/>
                  </a:cubicBezTo>
                  <a:close/>
                  <a:moveTo>
                    <a:pt x="25" y="43"/>
                  </a:moveTo>
                  <a:cubicBezTo>
                    <a:pt x="15" y="43"/>
                    <a:pt x="6" y="35"/>
                    <a:pt x="6" y="25"/>
                  </a:cubicBezTo>
                  <a:cubicBezTo>
                    <a:pt x="6" y="14"/>
                    <a:pt x="15" y="6"/>
                    <a:pt x="25" y="6"/>
                  </a:cubicBezTo>
                  <a:cubicBezTo>
                    <a:pt x="35" y="6"/>
                    <a:pt x="44" y="14"/>
                    <a:pt x="44" y="25"/>
                  </a:cubicBezTo>
                  <a:cubicBezTo>
                    <a:pt x="44" y="35"/>
                    <a:pt x="35" y="43"/>
                    <a:pt x="2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391"/>
            <p:cNvSpPr>
              <a:spLocks noEditPoints="1"/>
            </p:cNvSpPr>
            <p:nvPr/>
          </p:nvSpPr>
          <p:spPr bwMode="auto">
            <a:xfrm>
              <a:off x="6233338" y="4924592"/>
              <a:ext cx="598662" cy="595056"/>
            </a:xfrm>
            <a:custGeom>
              <a:avLst/>
              <a:gdLst>
                <a:gd name="T0" fmla="*/ 341 w 351"/>
                <a:gd name="T1" fmla="*/ 243 h 349"/>
                <a:gd name="T2" fmla="*/ 351 w 351"/>
                <a:gd name="T3" fmla="*/ 213 h 349"/>
                <a:gd name="T4" fmla="*/ 313 w 351"/>
                <a:gd name="T5" fmla="*/ 189 h 349"/>
                <a:gd name="T6" fmla="*/ 313 w 351"/>
                <a:gd name="T7" fmla="*/ 159 h 349"/>
                <a:gd name="T8" fmla="*/ 351 w 351"/>
                <a:gd name="T9" fmla="*/ 137 h 349"/>
                <a:gd name="T10" fmla="*/ 339 w 351"/>
                <a:gd name="T11" fmla="*/ 106 h 349"/>
                <a:gd name="T12" fmla="*/ 295 w 351"/>
                <a:gd name="T13" fmla="*/ 109 h 349"/>
                <a:gd name="T14" fmla="*/ 280 w 351"/>
                <a:gd name="T15" fmla="*/ 86 h 349"/>
                <a:gd name="T16" fmla="*/ 295 w 351"/>
                <a:gd name="T17" fmla="*/ 42 h 349"/>
                <a:gd name="T18" fmla="*/ 270 w 351"/>
                <a:gd name="T19" fmla="*/ 23 h 349"/>
                <a:gd name="T20" fmla="*/ 236 w 351"/>
                <a:gd name="T21" fmla="*/ 55 h 349"/>
                <a:gd name="T22" fmla="*/ 206 w 351"/>
                <a:gd name="T23" fmla="*/ 47 h 349"/>
                <a:gd name="T24" fmla="*/ 194 w 351"/>
                <a:gd name="T25" fmla="*/ 0 h 349"/>
                <a:gd name="T26" fmla="*/ 159 w 351"/>
                <a:gd name="T27" fmla="*/ 0 h 349"/>
                <a:gd name="T28" fmla="*/ 147 w 351"/>
                <a:gd name="T29" fmla="*/ 46 h 349"/>
                <a:gd name="T30" fmla="*/ 115 w 351"/>
                <a:gd name="T31" fmla="*/ 51 h 349"/>
                <a:gd name="T32" fmla="*/ 84 w 351"/>
                <a:gd name="T33" fmla="*/ 23 h 349"/>
                <a:gd name="T34" fmla="*/ 55 w 351"/>
                <a:gd name="T35" fmla="*/ 47 h 349"/>
                <a:gd name="T36" fmla="*/ 71 w 351"/>
                <a:gd name="T37" fmla="*/ 87 h 349"/>
                <a:gd name="T38" fmla="*/ 57 w 351"/>
                <a:gd name="T39" fmla="*/ 106 h 349"/>
                <a:gd name="T40" fmla="*/ 10 w 351"/>
                <a:gd name="T41" fmla="*/ 104 h 349"/>
                <a:gd name="T42" fmla="*/ 0 w 351"/>
                <a:gd name="T43" fmla="*/ 132 h 349"/>
                <a:gd name="T44" fmla="*/ 41 w 351"/>
                <a:gd name="T45" fmla="*/ 156 h 349"/>
                <a:gd name="T46" fmla="*/ 38 w 351"/>
                <a:gd name="T47" fmla="*/ 186 h 349"/>
                <a:gd name="T48" fmla="*/ 0 w 351"/>
                <a:gd name="T49" fmla="*/ 211 h 349"/>
                <a:gd name="T50" fmla="*/ 12 w 351"/>
                <a:gd name="T51" fmla="*/ 244 h 349"/>
                <a:gd name="T52" fmla="*/ 55 w 351"/>
                <a:gd name="T53" fmla="*/ 239 h 349"/>
                <a:gd name="T54" fmla="*/ 69 w 351"/>
                <a:gd name="T55" fmla="*/ 264 h 349"/>
                <a:gd name="T56" fmla="*/ 55 w 351"/>
                <a:gd name="T57" fmla="*/ 304 h 349"/>
                <a:gd name="T58" fmla="*/ 84 w 351"/>
                <a:gd name="T59" fmla="*/ 324 h 349"/>
                <a:gd name="T60" fmla="*/ 119 w 351"/>
                <a:gd name="T61" fmla="*/ 296 h 349"/>
                <a:gd name="T62" fmla="*/ 146 w 351"/>
                <a:gd name="T63" fmla="*/ 307 h 349"/>
                <a:gd name="T64" fmla="*/ 158 w 351"/>
                <a:gd name="T65" fmla="*/ 349 h 349"/>
                <a:gd name="T66" fmla="*/ 190 w 351"/>
                <a:gd name="T67" fmla="*/ 349 h 349"/>
                <a:gd name="T68" fmla="*/ 202 w 351"/>
                <a:gd name="T69" fmla="*/ 305 h 349"/>
                <a:gd name="T70" fmla="*/ 236 w 351"/>
                <a:gd name="T71" fmla="*/ 297 h 349"/>
                <a:gd name="T72" fmla="*/ 266 w 351"/>
                <a:gd name="T73" fmla="*/ 324 h 349"/>
                <a:gd name="T74" fmla="*/ 293 w 351"/>
                <a:gd name="T75" fmla="*/ 306 h 349"/>
                <a:gd name="T76" fmla="*/ 277 w 351"/>
                <a:gd name="T77" fmla="*/ 265 h 349"/>
                <a:gd name="T78" fmla="*/ 296 w 351"/>
                <a:gd name="T79" fmla="*/ 243 h 349"/>
                <a:gd name="T80" fmla="*/ 341 w 351"/>
                <a:gd name="T81" fmla="*/ 243 h 349"/>
                <a:gd name="T82" fmla="*/ 175 w 351"/>
                <a:gd name="T83" fmla="*/ 246 h 349"/>
                <a:gd name="T84" fmla="*/ 104 w 351"/>
                <a:gd name="T85" fmla="*/ 175 h 349"/>
                <a:gd name="T86" fmla="*/ 175 w 351"/>
                <a:gd name="T87" fmla="*/ 103 h 349"/>
                <a:gd name="T88" fmla="*/ 247 w 351"/>
                <a:gd name="T89" fmla="*/ 175 h 349"/>
                <a:gd name="T90" fmla="*/ 175 w 351"/>
                <a:gd name="T91" fmla="*/ 24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1" h="349">
                  <a:moveTo>
                    <a:pt x="341" y="243"/>
                  </a:moveTo>
                  <a:cubicBezTo>
                    <a:pt x="351" y="213"/>
                    <a:pt x="351" y="213"/>
                    <a:pt x="351" y="213"/>
                  </a:cubicBezTo>
                  <a:cubicBezTo>
                    <a:pt x="313" y="189"/>
                    <a:pt x="313" y="189"/>
                    <a:pt x="313" y="189"/>
                  </a:cubicBezTo>
                  <a:cubicBezTo>
                    <a:pt x="313" y="159"/>
                    <a:pt x="313" y="159"/>
                    <a:pt x="313" y="159"/>
                  </a:cubicBezTo>
                  <a:cubicBezTo>
                    <a:pt x="351" y="137"/>
                    <a:pt x="351" y="137"/>
                    <a:pt x="351" y="137"/>
                  </a:cubicBezTo>
                  <a:cubicBezTo>
                    <a:pt x="339" y="106"/>
                    <a:pt x="339" y="106"/>
                    <a:pt x="339" y="106"/>
                  </a:cubicBezTo>
                  <a:cubicBezTo>
                    <a:pt x="295" y="109"/>
                    <a:pt x="295" y="109"/>
                    <a:pt x="295" y="109"/>
                  </a:cubicBezTo>
                  <a:cubicBezTo>
                    <a:pt x="280" y="86"/>
                    <a:pt x="280" y="86"/>
                    <a:pt x="280" y="86"/>
                  </a:cubicBezTo>
                  <a:cubicBezTo>
                    <a:pt x="295" y="42"/>
                    <a:pt x="295" y="42"/>
                    <a:pt x="295" y="42"/>
                  </a:cubicBezTo>
                  <a:cubicBezTo>
                    <a:pt x="270" y="23"/>
                    <a:pt x="270" y="23"/>
                    <a:pt x="270" y="23"/>
                  </a:cubicBezTo>
                  <a:cubicBezTo>
                    <a:pt x="236" y="55"/>
                    <a:pt x="236" y="55"/>
                    <a:pt x="236" y="55"/>
                  </a:cubicBezTo>
                  <a:cubicBezTo>
                    <a:pt x="206" y="47"/>
                    <a:pt x="206" y="47"/>
                    <a:pt x="206" y="47"/>
                  </a:cubicBezTo>
                  <a:cubicBezTo>
                    <a:pt x="194" y="0"/>
                    <a:pt x="194" y="0"/>
                    <a:pt x="194" y="0"/>
                  </a:cubicBezTo>
                  <a:cubicBezTo>
                    <a:pt x="159" y="0"/>
                    <a:pt x="159" y="0"/>
                    <a:pt x="159" y="0"/>
                  </a:cubicBezTo>
                  <a:cubicBezTo>
                    <a:pt x="147" y="46"/>
                    <a:pt x="147" y="46"/>
                    <a:pt x="147" y="46"/>
                  </a:cubicBezTo>
                  <a:cubicBezTo>
                    <a:pt x="115" y="51"/>
                    <a:pt x="115" y="51"/>
                    <a:pt x="115" y="51"/>
                  </a:cubicBezTo>
                  <a:cubicBezTo>
                    <a:pt x="84" y="23"/>
                    <a:pt x="84" y="23"/>
                    <a:pt x="84" y="23"/>
                  </a:cubicBezTo>
                  <a:cubicBezTo>
                    <a:pt x="55" y="47"/>
                    <a:pt x="55" y="47"/>
                    <a:pt x="55" y="47"/>
                  </a:cubicBezTo>
                  <a:cubicBezTo>
                    <a:pt x="71" y="87"/>
                    <a:pt x="71" y="87"/>
                    <a:pt x="71" y="87"/>
                  </a:cubicBezTo>
                  <a:cubicBezTo>
                    <a:pt x="57" y="106"/>
                    <a:pt x="57" y="106"/>
                    <a:pt x="57" y="106"/>
                  </a:cubicBezTo>
                  <a:cubicBezTo>
                    <a:pt x="10" y="104"/>
                    <a:pt x="10" y="104"/>
                    <a:pt x="10" y="104"/>
                  </a:cubicBezTo>
                  <a:cubicBezTo>
                    <a:pt x="0" y="132"/>
                    <a:pt x="0" y="132"/>
                    <a:pt x="0" y="132"/>
                  </a:cubicBezTo>
                  <a:cubicBezTo>
                    <a:pt x="41" y="156"/>
                    <a:pt x="41" y="156"/>
                    <a:pt x="41" y="156"/>
                  </a:cubicBezTo>
                  <a:cubicBezTo>
                    <a:pt x="38" y="186"/>
                    <a:pt x="38" y="186"/>
                    <a:pt x="38" y="186"/>
                  </a:cubicBezTo>
                  <a:cubicBezTo>
                    <a:pt x="0" y="211"/>
                    <a:pt x="0" y="211"/>
                    <a:pt x="0" y="211"/>
                  </a:cubicBezTo>
                  <a:cubicBezTo>
                    <a:pt x="12" y="244"/>
                    <a:pt x="12" y="244"/>
                    <a:pt x="12" y="244"/>
                  </a:cubicBezTo>
                  <a:cubicBezTo>
                    <a:pt x="55" y="239"/>
                    <a:pt x="55" y="239"/>
                    <a:pt x="55" y="239"/>
                  </a:cubicBezTo>
                  <a:cubicBezTo>
                    <a:pt x="69" y="264"/>
                    <a:pt x="69" y="264"/>
                    <a:pt x="69" y="264"/>
                  </a:cubicBezTo>
                  <a:cubicBezTo>
                    <a:pt x="55" y="304"/>
                    <a:pt x="55" y="304"/>
                    <a:pt x="55" y="304"/>
                  </a:cubicBezTo>
                  <a:cubicBezTo>
                    <a:pt x="84" y="324"/>
                    <a:pt x="84" y="324"/>
                    <a:pt x="84" y="324"/>
                  </a:cubicBezTo>
                  <a:cubicBezTo>
                    <a:pt x="119" y="296"/>
                    <a:pt x="119" y="296"/>
                    <a:pt x="119" y="296"/>
                  </a:cubicBezTo>
                  <a:cubicBezTo>
                    <a:pt x="146" y="307"/>
                    <a:pt x="146" y="307"/>
                    <a:pt x="146" y="307"/>
                  </a:cubicBezTo>
                  <a:cubicBezTo>
                    <a:pt x="158" y="349"/>
                    <a:pt x="158" y="349"/>
                    <a:pt x="158" y="349"/>
                  </a:cubicBezTo>
                  <a:cubicBezTo>
                    <a:pt x="190" y="349"/>
                    <a:pt x="190" y="349"/>
                    <a:pt x="190" y="349"/>
                  </a:cubicBezTo>
                  <a:cubicBezTo>
                    <a:pt x="202" y="305"/>
                    <a:pt x="202" y="305"/>
                    <a:pt x="202" y="305"/>
                  </a:cubicBezTo>
                  <a:cubicBezTo>
                    <a:pt x="236" y="297"/>
                    <a:pt x="236" y="297"/>
                    <a:pt x="236" y="297"/>
                  </a:cubicBezTo>
                  <a:cubicBezTo>
                    <a:pt x="266" y="324"/>
                    <a:pt x="266" y="324"/>
                    <a:pt x="266" y="324"/>
                  </a:cubicBezTo>
                  <a:cubicBezTo>
                    <a:pt x="293" y="306"/>
                    <a:pt x="293" y="306"/>
                    <a:pt x="293" y="306"/>
                  </a:cubicBezTo>
                  <a:cubicBezTo>
                    <a:pt x="277" y="265"/>
                    <a:pt x="277" y="265"/>
                    <a:pt x="277" y="265"/>
                  </a:cubicBezTo>
                  <a:cubicBezTo>
                    <a:pt x="296" y="243"/>
                    <a:pt x="296" y="243"/>
                    <a:pt x="296" y="243"/>
                  </a:cubicBezTo>
                  <a:lnTo>
                    <a:pt x="341" y="243"/>
                  </a:lnTo>
                  <a:close/>
                  <a:moveTo>
                    <a:pt x="175" y="246"/>
                  </a:moveTo>
                  <a:cubicBezTo>
                    <a:pt x="136" y="246"/>
                    <a:pt x="104" y="214"/>
                    <a:pt x="104" y="175"/>
                  </a:cubicBezTo>
                  <a:cubicBezTo>
                    <a:pt x="104" y="135"/>
                    <a:pt x="136" y="103"/>
                    <a:pt x="175" y="103"/>
                  </a:cubicBezTo>
                  <a:cubicBezTo>
                    <a:pt x="215" y="103"/>
                    <a:pt x="247" y="135"/>
                    <a:pt x="247" y="175"/>
                  </a:cubicBezTo>
                  <a:cubicBezTo>
                    <a:pt x="247" y="214"/>
                    <a:pt x="215" y="246"/>
                    <a:pt x="175"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392"/>
            <p:cNvSpPr>
              <a:spLocks noEditPoints="1"/>
            </p:cNvSpPr>
            <p:nvPr/>
          </p:nvSpPr>
          <p:spPr bwMode="auto">
            <a:xfrm>
              <a:off x="6429526" y="5118616"/>
              <a:ext cx="206286" cy="206286"/>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06 h 121"/>
                <a:gd name="T12" fmla="*/ 15 w 121"/>
                <a:gd name="T13" fmla="*/ 61 h 121"/>
                <a:gd name="T14" fmla="*/ 60 w 121"/>
                <a:gd name="T15" fmla="*/ 15 h 121"/>
                <a:gd name="T16" fmla="*/ 106 w 121"/>
                <a:gd name="T17" fmla="*/ 61 h 121"/>
                <a:gd name="T18" fmla="*/ 60 w 121"/>
                <a:gd name="T19" fmla="*/ 10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06"/>
                  </a:moveTo>
                  <a:cubicBezTo>
                    <a:pt x="35" y="106"/>
                    <a:pt x="15" y="86"/>
                    <a:pt x="15" y="61"/>
                  </a:cubicBezTo>
                  <a:cubicBezTo>
                    <a:pt x="15" y="35"/>
                    <a:pt x="35" y="15"/>
                    <a:pt x="60" y="15"/>
                  </a:cubicBezTo>
                  <a:cubicBezTo>
                    <a:pt x="86" y="15"/>
                    <a:pt x="106" y="35"/>
                    <a:pt x="106" y="61"/>
                  </a:cubicBezTo>
                  <a:cubicBezTo>
                    <a:pt x="106" y="86"/>
                    <a:pt x="86" y="106"/>
                    <a:pt x="6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5" name="文本框 24"/>
          <p:cNvSpPr txBox="1"/>
          <p:nvPr/>
        </p:nvSpPr>
        <p:spPr>
          <a:xfrm>
            <a:off x="4035550" y="2115048"/>
            <a:ext cx="2629909"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研究过程</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26" name="矩形 25"/>
          <p:cNvSpPr/>
          <p:nvPr/>
        </p:nvSpPr>
        <p:spPr>
          <a:xfrm>
            <a:off x="3856233" y="2880044"/>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smtClean="0">
                <a:solidFill>
                  <a:schemeClr val="bg1">
                    <a:lumMod val="50000"/>
                  </a:schemeClr>
                </a:solidFill>
                <a:latin typeface="造字工房悦黑体验版细体" pitchFamily="50" charset="-122"/>
                <a:ea typeface="造字工房悦黑体验版细体" pitchFamily="50" charset="-122"/>
              </a:rPr>
              <a:t>研究计划</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
        <p:nvSpPr>
          <p:cNvPr id="27" name="矩形 26"/>
          <p:cNvSpPr/>
          <p:nvPr/>
        </p:nvSpPr>
        <p:spPr>
          <a:xfrm>
            <a:off x="5002401" y="2880043"/>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smtClean="0">
                <a:solidFill>
                  <a:schemeClr val="bg1">
                    <a:lumMod val="50000"/>
                  </a:schemeClr>
                </a:solidFill>
                <a:latin typeface="造字工房悦黑体验版细体" pitchFamily="50" charset="-122"/>
                <a:ea typeface="造字工房悦黑体验版细体" pitchFamily="50" charset="-122"/>
              </a:rPr>
              <a:t>研究思路</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
        <p:nvSpPr>
          <p:cNvPr id="28" name="矩形 27"/>
          <p:cNvSpPr/>
          <p:nvPr/>
        </p:nvSpPr>
        <p:spPr>
          <a:xfrm>
            <a:off x="6148569" y="2880043"/>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smtClean="0">
                <a:solidFill>
                  <a:schemeClr val="bg1">
                    <a:lumMod val="50000"/>
                  </a:schemeClr>
                </a:solidFill>
                <a:latin typeface="造字工房悦黑体验版细体" pitchFamily="50" charset="-122"/>
                <a:ea typeface="造字工房悦黑体验版细体" pitchFamily="50" charset="-122"/>
              </a:rPr>
              <a:t>研究方案</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
        <p:nvSpPr>
          <p:cNvPr id="29" name="矩形 28"/>
          <p:cNvSpPr/>
          <p:nvPr/>
        </p:nvSpPr>
        <p:spPr>
          <a:xfrm>
            <a:off x="3856232" y="3269725"/>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smtClean="0">
                <a:solidFill>
                  <a:schemeClr val="bg1">
                    <a:lumMod val="50000"/>
                  </a:schemeClr>
                </a:solidFill>
                <a:latin typeface="造字工房悦黑体验版细体" pitchFamily="50" charset="-122"/>
                <a:ea typeface="造字工房悦黑体验版细体" pitchFamily="50" charset="-122"/>
              </a:rPr>
              <a:t>问题评估</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
        <p:nvSpPr>
          <p:cNvPr id="30" name="矩形 29"/>
          <p:cNvSpPr/>
          <p:nvPr/>
        </p:nvSpPr>
        <p:spPr>
          <a:xfrm>
            <a:off x="5002401" y="3269724"/>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smtClean="0">
                <a:solidFill>
                  <a:schemeClr val="bg1">
                    <a:lumMod val="50000"/>
                  </a:schemeClr>
                </a:solidFill>
                <a:latin typeface="造字工房悦黑体验版细体" pitchFamily="50" charset="-122"/>
                <a:ea typeface="造字工房悦黑体验版细体" pitchFamily="50" charset="-122"/>
              </a:rPr>
              <a:t>相关对策</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
        <p:nvSpPr>
          <p:cNvPr id="31" name="矩形 30"/>
          <p:cNvSpPr/>
          <p:nvPr/>
        </p:nvSpPr>
        <p:spPr>
          <a:xfrm>
            <a:off x="6148568" y="3269723"/>
            <a:ext cx="1569982"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smtClean="0">
                <a:solidFill>
                  <a:schemeClr val="bg1">
                    <a:lumMod val="50000"/>
                  </a:schemeClr>
                </a:solidFill>
                <a:latin typeface="造字工房悦黑体验版细体" pitchFamily="50" charset="-122"/>
                <a:ea typeface="造字工房悦黑体验版细体" pitchFamily="50" charset="-122"/>
              </a:rPr>
              <a:t>研究方案可行性说明</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Tree>
    <p:extLst>
      <p:ext uri="{BB962C8B-B14F-4D97-AF65-F5344CB8AC3E}">
        <p14:creationId xmlns:p14="http://schemas.microsoft.com/office/powerpoint/2010/main" val="902213220"/>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8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700"/>
                                            <p:tgtEl>
                                              <p:spTgt spid="20"/>
                                            </p:tgtEl>
                                          </p:cBhvr>
                                        </p:animEffect>
                                        <p:anim calcmode="lin" valueType="num">
                                          <p:cBhvr>
                                            <p:cTn id="21" dur="700" fill="hold"/>
                                            <p:tgtEl>
                                              <p:spTgt spid="20"/>
                                            </p:tgtEl>
                                            <p:attrNameLst>
                                              <p:attrName>ppt_x</p:attrName>
                                            </p:attrNameLst>
                                          </p:cBhvr>
                                          <p:tavLst>
                                            <p:tav tm="0">
                                              <p:val>
                                                <p:strVal val="#ppt_x"/>
                                              </p:val>
                                            </p:tav>
                                            <p:tav tm="100000">
                                              <p:val>
                                                <p:strVal val="#ppt_x"/>
                                              </p:val>
                                            </p:tav>
                                          </p:tavLst>
                                        </p:anim>
                                        <p:anim calcmode="lin" valueType="num">
                                          <p:cBhvr>
                                            <p:cTn id="22" dur="630" decel="100000" fill="hold"/>
                                            <p:tgtEl>
                                              <p:spTgt spid="20"/>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0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0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300" fill="hold"/>
                                            <p:tgtEl>
                                              <p:spTgt spid="17"/>
                                            </p:tgtEl>
                                            <p:attrNameLst>
                                              <p:attrName>ppt_w</p:attrName>
                                            </p:attrNameLst>
                                          </p:cBhvr>
                                          <p:tavLst>
                                            <p:tav tm="0">
                                              <p:val>
                                                <p:fltVal val="0"/>
                                              </p:val>
                                            </p:tav>
                                            <p:tav tm="100000">
                                              <p:val>
                                                <p:strVal val="#ppt_w"/>
                                              </p:val>
                                            </p:tav>
                                          </p:tavLst>
                                        </p:anim>
                                        <p:anim calcmode="lin" valueType="num">
                                          <p:cBhvr>
                                            <p:cTn id="43" dur="300" fill="hold"/>
                                            <p:tgtEl>
                                              <p:spTgt spid="17"/>
                                            </p:tgtEl>
                                            <p:attrNameLst>
                                              <p:attrName>ppt_h</p:attrName>
                                            </p:attrNameLst>
                                          </p:cBhvr>
                                          <p:tavLst>
                                            <p:tav tm="0">
                                              <p:val>
                                                <p:fltVal val="0"/>
                                              </p:val>
                                            </p:tav>
                                            <p:tav tm="100000">
                                              <p:val>
                                                <p:strVal val="#ppt_h"/>
                                              </p:val>
                                            </p:tav>
                                          </p:tavLst>
                                        </p:anim>
                                        <p:animEffect transition="in" filter="fade">
                                          <p:cBhvr>
                                            <p:cTn id="44" dur="300"/>
                                            <p:tgtEl>
                                              <p:spTgt spid="17"/>
                                            </p:tgtEl>
                                          </p:cBhvr>
                                        </p:animEffect>
                                      </p:childTnLst>
                                    </p:cTn>
                                  </p:par>
                                </p:childTnLst>
                              </p:cTn>
                            </p:par>
                            <p:par>
                              <p:cTn id="45" fill="hold">
                                <p:stCondLst>
                                  <p:cond delay="28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33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41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2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par>
                                    <p:cTn id="64" presetID="50" presetClass="entr" presetSubtype="0" decel="100000" fill="hold" grpId="0" nodeType="withEffect">
                                      <p:stCondLst>
                                        <p:cond delay="550"/>
                                      </p:stCondLst>
                                      <p:childTnLst>
                                        <p:set>
                                          <p:cBhvr>
                                            <p:cTn id="65" dur="1" fill="hold">
                                              <p:stCondLst>
                                                <p:cond delay="0"/>
                                              </p:stCondLst>
                                            </p:cTn>
                                            <p:tgtEl>
                                              <p:spTgt spid="28"/>
                                            </p:tgtEl>
                                            <p:attrNameLst>
                                              <p:attrName>style.visibility</p:attrName>
                                            </p:attrNameLst>
                                          </p:cBhvr>
                                          <p:to>
                                            <p:strVal val="visible"/>
                                          </p:to>
                                        </p:set>
                                        <p:anim calcmode="lin" valueType="num">
                                          <p:cBhvr>
                                            <p:cTn id="66" dur="1000" fill="hold"/>
                                            <p:tgtEl>
                                              <p:spTgt spid="28"/>
                                            </p:tgtEl>
                                            <p:attrNameLst>
                                              <p:attrName>ppt_w</p:attrName>
                                            </p:attrNameLst>
                                          </p:cBhvr>
                                          <p:tavLst>
                                            <p:tav tm="0">
                                              <p:val>
                                                <p:strVal val="#ppt_w+.3"/>
                                              </p:val>
                                            </p:tav>
                                            <p:tav tm="100000">
                                              <p:val>
                                                <p:strVal val="#ppt_w"/>
                                              </p:val>
                                            </p:tav>
                                          </p:tavLst>
                                        </p:anim>
                                        <p:anim calcmode="lin" valueType="num">
                                          <p:cBhvr>
                                            <p:cTn id="67" dur="1000" fill="hold"/>
                                            <p:tgtEl>
                                              <p:spTgt spid="28"/>
                                            </p:tgtEl>
                                            <p:attrNameLst>
                                              <p:attrName>ppt_h</p:attrName>
                                            </p:attrNameLst>
                                          </p:cBhvr>
                                          <p:tavLst>
                                            <p:tav tm="0">
                                              <p:val>
                                                <p:strVal val="#ppt_h"/>
                                              </p:val>
                                            </p:tav>
                                            <p:tav tm="100000">
                                              <p:val>
                                                <p:strVal val="#ppt_h"/>
                                              </p:val>
                                            </p:tav>
                                          </p:tavLst>
                                        </p:anim>
                                        <p:animEffect transition="in" filter="fade">
                                          <p:cBhvr>
                                            <p:cTn id="68" dur="1000"/>
                                            <p:tgtEl>
                                              <p:spTgt spid="28"/>
                                            </p:tgtEl>
                                          </p:cBhvr>
                                        </p:animEffect>
                                      </p:childTnLst>
                                    </p:cTn>
                                  </p:par>
                                  <p:par>
                                    <p:cTn id="69" presetID="50" presetClass="entr" presetSubtype="0" decel="100000" fill="hold" grpId="0" nodeType="withEffect">
                                      <p:stCondLst>
                                        <p:cond delay="850"/>
                                      </p:stCondLst>
                                      <p:childTnLst>
                                        <p:set>
                                          <p:cBhvr>
                                            <p:cTn id="70" dur="1" fill="hold">
                                              <p:stCondLst>
                                                <p:cond delay="0"/>
                                              </p:stCondLst>
                                            </p:cTn>
                                            <p:tgtEl>
                                              <p:spTgt spid="29"/>
                                            </p:tgtEl>
                                            <p:attrNameLst>
                                              <p:attrName>style.visibility</p:attrName>
                                            </p:attrNameLst>
                                          </p:cBhvr>
                                          <p:to>
                                            <p:strVal val="visible"/>
                                          </p:to>
                                        </p:set>
                                        <p:anim calcmode="lin" valueType="num">
                                          <p:cBhvr>
                                            <p:cTn id="71" dur="1000" fill="hold"/>
                                            <p:tgtEl>
                                              <p:spTgt spid="29"/>
                                            </p:tgtEl>
                                            <p:attrNameLst>
                                              <p:attrName>ppt_w</p:attrName>
                                            </p:attrNameLst>
                                          </p:cBhvr>
                                          <p:tavLst>
                                            <p:tav tm="0">
                                              <p:val>
                                                <p:strVal val="#ppt_w+.3"/>
                                              </p:val>
                                            </p:tav>
                                            <p:tav tm="100000">
                                              <p:val>
                                                <p:strVal val="#ppt_w"/>
                                              </p:val>
                                            </p:tav>
                                          </p:tavLst>
                                        </p:anim>
                                        <p:anim calcmode="lin" valueType="num">
                                          <p:cBhvr>
                                            <p:cTn id="72" dur="1000" fill="hold"/>
                                            <p:tgtEl>
                                              <p:spTgt spid="29"/>
                                            </p:tgtEl>
                                            <p:attrNameLst>
                                              <p:attrName>ppt_h</p:attrName>
                                            </p:attrNameLst>
                                          </p:cBhvr>
                                          <p:tavLst>
                                            <p:tav tm="0">
                                              <p:val>
                                                <p:strVal val="#ppt_h"/>
                                              </p:val>
                                            </p:tav>
                                            <p:tav tm="100000">
                                              <p:val>
                                                <p:strVal val="#ppt_h"/>
                                              </p:val>
                                            </p:tav>
                                          </p:tavLst>
                                        </p:anim>
                                        <p:animEffect transition="in" filter="fade">
                                          <p:cBhvr>
                                            <p:cTn id="73" dur="1000"/>
                                            <p:tgtEl>
                                              <p:spTgt spid="29"/>
                                            </p:tgtEl>
                                          </p:cBhvr>
                                        </p:animEffect>
                                      </p:childTnLst>
                                    </p:cTn>
                                  </p:par>
                                  <p:par>
                                    <p:cTn id="74" presetID="50" presetClass="entr" presetSubtype="0" decel="100000" fill="hold" grpId="0" nodeType="withEffect">
                                      <p:stCondLst>
                                        <p:cond delay="850"/>
                                      </p:stCondLst>
                                      <p:childTnLst>
                                        <p:set>
                                          <p:cBhvr>
                                            <p:cTn id="75" dur="1" fill="hold">
                                              <p:stCondLst>
                                                <p:cond delay="0"/>
                                              </p:stCondLst>
                                            </p:cTn>
                                            <p:tgtEl>
                                              <p:spTgt spid="30"/>
                                            </p:tgtEl>
                                            <p:attrNameLst>
                                              <p:attrName>style.visibility</p:attrName>
                                            </p:attrNameLst>
                                          </p:cBhvr>
                                          <p:to>
                                            <p:strVal val="visible"/>
                                          </p:to>
                                        </p:set>
                                        <p:anim calcmode="lin" valueType="num">
                                          <p:cBhvr>
                                            <p:cTn id="76" dur="1000" fill="hold"/>
                                            <p:tgtEl>
                                              <p:spTgt spid="30"/>
                                            </p:tgtEl>
                                            <p:attrNameLst>
                                              <p:attrName>ppt_w</p:attrName>
                                            </p:attrNameLst>
                                          </p:cBhvr>
                                          <p:tavLst>
                                            <p:tav tm="0">
                                              <p:val>
                                                <p:strVal val="#ppt_w+.3"/>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Effect transition="in" filter="fade">
                                          <p:cBhvr>
                                            <p:cTn id="78" dur="1000"/>
                                            <p:tgtEl>
                                              <p:spTgt spid="30"/>
                                            </p:tgtEl>
                                          </p:cBhvr>
                                        </p:animEffect>
                                      </p:childTnLst>
                                    </p:cTn>
                                  </p:par>
                                  <p:par>
                                    <p:cTn id="79" presetID="50" presetClass="entr" presetSubtype="0" decel="100000" fill="hold" grpId="0" nodeType="withEffect">
                                      <p:stCondLst>
                                        <p:cond delay="850"/>
                                      </p:stCondLst>
                                      <p:childTnLst>
                                        <p:set>
                                          <p:cBhvr>
                                            <p:cTn id="80" dur="1" fill="hold">
                                              <p:stCondLst>
                                                <p:cond delay="0"/>
                                              </p:stCondLst>
                                            </p:cTn>
                                            <p:tgtEl>
                                              <p:spTgt spid="31"/>
                                            </p:tgtEl>
                                            <p:attrNameLst>
                                              <p:attrName>style.visibility</p:attrName>
                                            </p:attrNameLst>
                                          </p:cBhvr>
                                          <p:to>
                                            <p:strVal val="visible"/>
                                          </p:to>
                                        </p:set>
                                        <p:anim calcmode="lin" valueType="num">
                                          <p:cBhvr>
                                            <p:cTn id="81" dur="1000" fill="hold"/>
                                            <p:tgtEl>
                                              <p:spTgt spid="31"/>
                                            </p:tgtEl>
                                            <p:attrNameLst>
                                              <p:attrName>ppt_w</p:attrName>
                                            </p:attrNameLst>
                                          </p:cBhvr>
                                          <p:tavLst>
                                            <p:tav tm="0">
                                              <p:val>
                                                <p:strVal val="#ppt_w+.3"/>
                                              </p:val>
                                            </p:tav>
                                            <p:tav tm="100000">
                                              <p:val>
                                                <p:strVal val="#ppt_w"/>
                                              </p:val>
                                            </p:tav>
                                          </p:tavLst>
                                        </p:anim>
                                        <p:anim calcmode="lin" valueType="num">
                                          <p:cBhvr>
                                            <p:cTn id="82" dur="1000" fill="hold"/>
                                            <p:tgtEl>
                                              <p:spTgt spid="31"/>
                                            </p:tgtEl>
                                            <p:attrNameLst>
                                              <p:attrName>ppt_h</p:attrName>
                                            </p:attrNameLst>
                                          </p:cBhvr>
                                          <p:tavLst>
                                            <p:tav tm="0">
                                              <p:val>
                                                <p:strVal val="#ppt_h"/>
                                              </p:val>
                                            </p:tav>
                                            <p:tav tm="100000">
                                              <p:val>
                                                <p:strVal val="#ppt_h"/>
                                              </p:val>
                                            </p:tav>
                                          </p:tavLst>
                                        </p:anim>
                                        <p:animEffect transition="in" filter="fade">
                                          <p:cBhvr>
                                            <p:cTn id="8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8" grpId="0"/>
          <p:bldP spid="29"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8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700"/>
                                            <p:tgtEl>
                                              <p:spTgt spid="20"/>
                                            </p:tgtEl>
                                          </p:cBhvr>
                                        </p:animEffect>
                                        <p:anim calcmode="lin" valueType="num">
                                          <p:cBhvr>
                                            <p:cTn id="21" dur="700" fill="hold"/>
                                            <p:tgtEl>
                                              <p:spTgt spid="20"/>
                                            </p:tgtEl>
                                            <p:attrNameLst>
                                              <p:attrName>ppt_x</p:attrName>
                                            </p:attrNameLst>
                                          </p:cBhvr>
                                          <p:tavLst>
                                            <p:tav tm="0">
                                              <p:val>
                                                <p:strVal val="#ppt_x"/>
                                              </p:val>
                                            </p:tav>
                                            <p:tav tm="100000">
                                              <p:val>
                                                <p:strVal val="#ppt_x"/>
                                              </p:val>
                                            </p:tav>
                                          </p:tavLst>
                                        </p:anim>
                                        <p:anim calcmode="lin" valueType="num">
                                          <p:cBhvr>
                                            <p:cTn id="22" dur="630" decel="100000" fill="hold"/>
                                            <p:tgtEl>
                                              <p:spTgt spid="20"/>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0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0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300" fill="hold"/>
                                            <p:tgtEl>
                                              <p:spTgt spid="17"/>
                                            </p:tgtEl>
                                            <p:attrNameLst>
                                              <p:attrName>ppt_w</p:attrName>
                                            </p:attrNameLst>
                                          </p:cBhvr>
                                          <p:tavLst>
                                            <p:tav tm="0">
                                              <p:val>
                                                <p:fltVal val="0"/>
                                              </p:val>
                                            </p:tav>
                                            <p:tav tm="100000">
                                              <p:val>
                                                <p:strVal val="#ppt_w"/>
                                              </p:val>
                                            </p:tav>
                                          </p:tavLst>
                                        </p:anim>
                                        <p:anim calcmode="lin" valueType="num">
                                          <p:cBhvr>
                                            <p:cTn id="43" dur="300" fill="hold"/>
                                            <p:tgtEl>
                                              <p:spTgt spid="17"/>
                                            </p:tgtEl>
                                            <p:attrNameLst>
                                              <p:attrName>ppt_h</p:attrName>
                                            </p:attrNameLst>
                                          </p:cBhvr>
                                          <p:tavLst>
                                            <p:tav tm="0">
                                              <p:val>
                                                <p:fltVal val="0"/>
                                              </p:val>
                                            </p:tav>
                                            <p:tav tm="100000">
                                              <p:val>
                                                <p:strVal val="#ppt_h"/>
                                              </p:val>
                                            </p:tav>
                                          </p:tavLst>
                                        </p:anim>
                                        <p:animEffect transition="in" filter="fade">
                                          <p:cBhvr>
                                            <p:cTn id="44" dur="300"/>
                                            <p:tgtEl>
                                              <p:spTgt spid="17"/>
                                            </p:tgtEl>
                                          </p:cBhvr>
                                        </p:animEffect>
                                      </p:childTnLst>
                                    </p:cTn>
                                  </p:par>
                                </p:childTnLst>
                              </p:cTn>
                            </p:par>
                            <p:par>
                              <p:cTn id="45" fill="hold">
                                <p:stCondLst>
                                  <p:cond delay="28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33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41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2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par>
                                    <p:cTn id="64" presetID="50" presetClass="entr" presetSubtype="0" decel="100000" fill="hold" grpId="0" nodeType="withEffect">
                                      <p:stCondLst>
                                        <p:cond delay="550"/>
                                      </p:stCondLst>
                                      <p:childTnLst>
                                        <p:set>
                                          <p:cBhvr>
                                            <p:cTn id="65" dur="1" fill="hold">
                                              <p:stCondLst>
                                                <p:cond delay="0"/>
                                              </p:stCondLst>
                                            </p:cTn>
                                            <p:tgtEl>
                                              <p:spTgt spid="28"/>
                                            </p:tgtEl>
                                            <p:attrNameLst>
                                              <p:attrName>style.visibility</p:attrName>
                                            </p:attrNameLst>
                                          </p:cBhvr>
                                          <p:to>
                                            <p:strVal val="visible"/>
                                          </p:to>
                                        </p:set>
                                        <p:anim calcmode="lin" valueType="num">
                                          <p:cBhvr>
                                            <p:cTn id="66" dur="1000" fill="hold"/>
                                            <p:tgtEl>
                                              <p:spTgt spid="28"/>
                                            </p:tgtEl>
                                            <p:attrNameLst>
                                              <p:attrName>ppt_w</p:attrName>
                                            </p:attrNameLst>
                                          </p:cBhvr>
                                          <p:tavLst>
                                            <p:tav tm="0">
                                              <p:val>
                                                <p:strVal val="#ppt_w+.3"/>
                                              </p:val>
                                            </p:tav>
                                            <p:tav tm="100000">
                                              <p:val>
                                                <p:strVal val="#ppt_w"/>
                                              </p:val>
                                            </p:tav>
                                          </p:tavLst>
                                        </p:anim>
                                        <p:anim calcmode="lin" valueType="num">
                                          <p:cBhvr>
                                            <p:cTn id="67" dur="1000" fill="hold"/>
                                            <p:tgtEl>
                                              <p:spTgt spid="28"/>
                                            </p:tgtEl>
                                            <p:attrNameLst>
                                              <p:attrName>ppt_h</p:attrName>
                                            </p:attrNameLst>
                                          </p:cBhvr>
                                          <p:tavLst>
                                            <p:tav tm="0">
                                              <p:val>
                                                <p:strVal val="#ppt_h"/>
                                              </p:val>
                                            </p:tav>
                                            <p:tav tm="100000">
                                              <p:val>
                                                <p:strVal val="#ppt_h"/>
                                              </p:val>
                                            </p:tav>
                                          </p:tavLst>
                                        </p:anim>
                                        <p:animEffect transition="in" filter="fade">
                                          <p:cBhvr>
                                            <p:cTn id="68" dur="1000"/>
                                            <p:tgtEl>
                                              <p:spTgt spid="28"/>
                                            </p:tgtEl>
                                          </p:cBhvr>
                                        </p:animEffect>
                                      </p:childTnLst>
                                    </p:cTn>
                                  </p:par>
                                  <p:par>
                                    <p:cTn id="69" presetID="50" presetClass="entr" presetSubtype="0" decel="100000" fill="hold" grpId="0" nodeType="withEffect">
                                      <p:stCondLst>
                                        <p:cond delay="850"/>
                                      </p:stCondLst>
                                      <p:childTnLst>
                                        <p:set>
                                          <p:cBhvr>
                                            <p:cTn id="70" dur="1" fill="hold">
                                              <p:stCondLst>
                                                <p:cond delay="0"/>
                                              </p:stCondLst>
                                            </p:cTn>
                                            <p:tgtEl>
                                              <p:spTgt spid="29"/>
                                            </p:tgtEl>
                                            <p:attrNameLst>
                                              <p:attrName>style.visibility</p:attrName>
                                            </p:attrNameLst>
                                          </p:cBhvr>
                                          <p:to>
                                            <p:strVal val="visible"/>
                                          </p:to>
                                        </p:set>
                                        <p:anim calcmode="lin" valueType="num">
                                          <p:cBhvr>
                                            <p:cTn id="71" dur="1000" fill="hold"/>
                                            <p:tgtEl>
                                              <p:spTgt spid="29"/>
                                            </p:tgtEl>
                                            <p:attrNameLst>
                                              <p:attrName>ppt_w</p:attrName>
                                            </p:attrNameLst>
                                          </p:cBhvr>
                                          <p:tavLst>
                                            <p:tav tm="0">
                                              <p:val>
                                                <p:strVal val="#ppt_w+.3"/>
                                              </p:val>
                                            </p:tav>
                                            <p:tav tm="100000">
                                              <p:val>
                                                <p:strVal val="#ppt_w"/>
                                              </p:val>
                                            </p:tav>
                                          </p:tavLst>
                                        </p:anim>
                                        <p:anim calcmode="lin" valueType="num">
                                          <p:cBhvr>
                                            <p:cTn id="72" dur="1000" fill="hold"/>
                                            <p:tgtEl>
                                              <p:spTgt spid="29"/>
                                            </p:tgtEl>
                                            <p:attrNameLst>
                                              <p:attrName>ppt_h</p:attrName>
                                            </p:attrNameLst>
                                          </p:cBhvr>
                                          <p:tavLst>
                                            <p:tav tm="0">
                                              <p:val>
                                                <p:strVal val="#ppt_h"/>
                                              </p:val>
                                            </p:tav>
                                            <p:tav tm="100000">
                                              <p:val>
                                                <p:strVal val="#ppt_h"/>
                                              </p:val>
                                            </p:tav>
                                          </p:tavLst>
                                        </p:anim>
                                        <p:animEffect transition="in" filter="fade">
                                          <p:cBhvr>
                                            <p:cTn id="73" dur="1000"/>
                                            <p:tgtEl>
                                              <p:spTgt spid="29"/>
                                            </p:tgtEl>
                                          </p:cBhvr>
                                        </p:animEffect>
                                      </p:childTnLst>
                                    </p:cTn>
                                  </p:par>
                                  <p:par>
                                    <p:cTn id="74" presetID="50" presetClass="entr" presetSubtype="0" decel="100000" fill="hold" grpId="0" nodeType="withEffect">
                                      <p:stCondLst>
                                        <p:cond delay="850"/>
                                      </p:stCondLst>
                                      <p:childTnLst>
                                        <p:set>
                                          <p:cBhvr>
                                            <p:cTn id="75" dur="1" fill="hold">
                                              <p:stCondLst>
                                                <p:cond delay="0"/>
                                              </p:stCondLst>
                                            </p:cTn>
                                            <p:tgtEl>
                                              <p:spTgt spid="30"/>
                                            </p:tgtEl>
                                            <p:attrNameLst>
                                              <p:attrName>style.visibility</p:attrName>
                                            </p:attrNameLst>
                                          </p:cBhvr>
                                          <p:to>
                                            <p:strVal val="visible"/>
                                          </p:to>
                                        </p:set>
                                        <p:anim calcmode="lin" valueType="num">
                                          <p:cBhvr>
                                            <p:cTn id="76" dur="1000" fill="hold"/>
                                            <p:tgtEl>
                                              <p:spTgt spid="30"/>
                                            </p:tgtEl>
                                            <p:attrNameLst>
                                              <p:attrName>ppt_w</p:attrName>
                                            </p:attrNameLst>
                                          </p:cBhvr>
                                          <p:tavLst>
                                            <p:tav tm="0">
                                              <p:val>
                                                <p:strVal val="#ppt_w+.3"/>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Effect transition="in" filter="fade">
                                          <p:cBhvr>
                                            <p:cTn id="78" dur="1000"/>
                                            <p:tgtEl>
                                              <p:spTgt spid="30"/>
                                            </p:tgtEl>
                                          </p:cBhvr>
                                        </p:animEffect>
                                      </p:childTnLst>
                                    </p:cTn>
                                  </p:par>
                                  <p:par>
                                    <p:cTn id="79" presetID="50" presetClass="entr" presetSubtype="0" decel="100000" fill="hold" grpId="0" nodeType="withEffect">
                                      <p:stCondLst>
                                        <p:cond delay="850"/>
                                      </p:stCondLst>
                                      <p:childTnLst>
                                        <p:set>
                                          <p:cBhvr>
                                            <p:cTn id="80" dur="1" fill="hold">
                                              <p:stCondLst>
                                                <p:cond delay="0"/>
                                              </p:stCondLst>
                                            </p:cTn>
                                            <p:tgtEl>
                                              <p:spTgt spid="31"/>
                                            </p:tgtEl>
                                            <p:attrNameLst>
                                              <p:attrName>style.visibility</p:attrName>
                                            </p:attrNameLst>
                                          </p:cBhvr>
                                          <p:to>
                                            <p:strVal val="visible"/>
                                          </p:to>
                                        </p:set>
                                        <p:anim calcmode="lin" valueType="num">
                                          <p:cBhvr>
                                            <p:cTn id="81" dur="1000" fill="hold"/>
                                            <p:tgtEl>
                                              <p:spTgt spid="31"/>
                                            </p:tgtEl>
                                            <p:attrNameLst>
                                              <p:attrName>ppt_w</p:attrName>
                                            </p:attrNameLst>
                                          </p:cBhvr>
                                          <p:tavLst>
                                            <p:tav tm="0">
                                              <p:val>
                                                <p:strVal val="#ppt_w+.3"/>
                                              </p:val>
                                            </p:tav>
                                            <p:tav tm="100000">
                                              <p:val>
                                                <p:strVal val="#ppt_w"/>
                                              </p:val>
                                            </p:tav>
                                          </p:tavLst>
                                        </p:anim>
                                        <p:anim calcmode="lin" valueType="num">
                                          <p:cBhvr>
                                            <p:cTn id="82" dur="1000" fill="hold"/>
                                            <p:tgtEl>
                                              <p:spTgt spid="31"/>
                                            </p:tgtEl>
                                            <p:attrNameLst>
                                              <p:attrName>ppt_h</p:attrName>
                                            </p:attrNameLst>
                                          </p:cBhvr>
                                          <p:tavLst>
                                            <p:tav tm="0">
                                              <p:val>
                                                <p:strVal val="#ppt_h"/>
                                              </p:val>
                                            </p:tav>
                                            <p:tav tm="100000">
                                              <p:val>
                                                <p:strVal val="#ppt_h"/>
                                              </p:val>
                                            </p:tav>
                                          </p:tavLst>
                                        </p:anim>
                                        <p:animEffect transition="in" filter="fade">
                                          <p:cBhvr>
                                            <p:cTn id="8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8" grpId="0"/>
          <p:bldP spid="29" grpId="0"/>
          <p:bldP spid="30" grpId="0"/>
          <p:bldP spid="31"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研究计划</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401908" y="1989427"/>
            <a:ext cx="303609" cy="641747"/>
            <a:chOff x="7097769" y="2557319"/>
            <a:chExt cx="404812" cy="855663"/>
          </a:xfrm>
        </p:grpSpPr>
        <p:sp>
          <p:nvSpPr>
            <p:cNvPr id="11" name="MH_Other_3"/>
            <p:cNvSpPr/>
            <p:nvPr>
              <p:custDataLst>
                <p:tags r:id="rId24"/>
              </p:custDataLst>
            </p:nvPr>
          </p:nvSpPr>
          <p:spPr>
            <a:xfrm>
              <a:off x="7097769" y="2557319"/>
              <a:ext cx="190500"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rgbClr val="02B3C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latin typeface="Microsoft JhengHei UI" panose="020B0604030504040204" pitchFamily="34" charset="-120"/>
                <a:ea typeface="Microsoft JhengHei UI" panose="020B0604030504040204" pitchFamily="34" charset="-120"/>
              </a:endParaRPr>
            </a:p>
          </p:txBody>
        </p:sp>
        <p:cxnSp>
          <p:nvCxnSpPr>
            <p:cNvPr id="12" name="MH_Other_4"/>
            <p:cNvCxnSpPr/>
            <p:nvPr>
              <p:custDataLst>
                <p:tags r:id="rId25"/>
              </p:custDataLst>
            </p:nvPr>
          </p:nvCxnSpPr>
          <p:spPr>
            <a:xfrm>
              <a:off x="7286681" y="2982769"/>
              <a:ext cx="215900" cy="0"/>
            </a:xfrm>
            <a:prstGeom prst="line">
              <a:avLst/>
            </a:prstGeom>
            <a:ln w="25400">
              <a:solidFill>
                <a:srgbClr val="02B3C1"/>
              </a:solidFill>
              <a:tailEnd type="oval" w="sm" len="sm"/>
            </a:ln>
          </p:spPr>
          <p:style>
            <a:lnRef idx="1">
              <a:schemeClr val="accent1"/>
            </a:lnRef>
            <a:fillRef idx="0">
              <a:schemeClr val="accent1"/>
            </a:fillRef>
            <a:effectRef idx="0">
              <a:schemeClr val="accent1"/>
            </a:effectRef>
            <a:fontRef idx="minor">
              <a:schemeClr val="tx1"/>
            </a:fontRef>
          </p:style>
        </p:cxnSp>
        <p:sp>
          <p:nvSpPr>
            <p:cNvPr id="13" name="MH_Other_5"/>
            <p:cNvSpPr/>
            <p:nvPr>
              <p:custDataLst>
                <p:tags r:id="rId26"/>
              </p:custDataLst>
            </p:nvPr>
          </p:nvSpPr>
          <p:spPr>
            <a:xfrm>
              <a:off x="7227944" y="2924032"/>
              <a:ext cx="117475" cy="117475"/>
            </a:xfrm>
            <a:prstGeom prst="ellipse">
              <a:avLst/>
            </a:prstGeom>
            <a:solidFill>
              <a:srgbClr val="02B3C1"/>
            </a:solidFill>
            <a:ln>
              <a:solidFill>
                <a:srgbClr val="02B3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latin typeface="Microsoft JhengHei UI" panose="020B0604030504040204" pitchFamily="34" charset="-120"/>
                <a:ea typeface="Microsoft JhengHei UI" panose="020B0604030504040204" pitchFamily="34" charset="-120"/>
              </a:endParaRPr>
            </a:p>
          </p:txBody>
        </p:sp>
      </p:grpSp>
      <p:grpSp>
        <p:nvGrpSpPr>
          <p:cNvPr id="14" name="组合 13"/>
          <p:cNvGrpSpPr/>
          <p:nvPr/>
        </p:nvGrpSpPr>
        <p:grpSpPr>
          <a:xfrm>
            <a:off x="3377846" y="1203159"/>
            <a:ext cx="303609" cy="641747"/>
            <a:chOff x="4399020" y="1508961"/>
            <a:chExt cx="404812" cy="855663"/>
          </a:xfrm>
        </p:grpSpPr>
        <p:sp>
          <p:nvSpPr>
            <p:cNvPr id="15" name="MH_Other_9"/>
            <p:cNvSpPr/>
            <p:nvPr>
              <p:custDataLst>
                <p:tags r:id="rId21"/>
              </p:custDataLst>
            </p:nvPr>
          </p:nvSpPr>
          <p:spPr>
            <a:xfrm flipH="1">
              <a:off x="4611745" y="1508961"/>
              <a:ext cx="192087"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rgbClr val="633B73"/>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latin typeface="Microsoft JhengHei UI" panose="020B0604030504040204" pitchFamily="34" charset="-120"/>
                <a:ea typeface="Microsoft JhengHei UI" panose="020B0604030504040204" pitchFamily="34" charset="-120"/>
              </a:endParaRPr>
            </a:p>
          </p:txBody>
        </p:sp>
        <p:cxnSp>
          <p:nvCxnSpPr>
            <p:cNvPr id="16" name="MH_Other_10"/>
            <p:cNvCxnSpPr/>
            <p:nvPr>
              <p:custDataLst>
                <p:tags r:id="rId22"/>
              </p:custDataLst>
            </p:nvPr>
          </p:nvCxnSpPr>
          <p:spPr>
            <a:xfrm flipH="1">
              <a:off x="4399020" y="1934411"/>
              <a:ext cx="215900" cy="0"/>
            </a:xfrm>
            <a:prstGeom prst="line">
              <a:avLst/>
            </a:prstGeom>
            <a:ln w="25400">
              <a:solidFill>
                <a:srgbClr val="633B73"/>
              </a:solidFill>
              <a:tailEnd type="oval" w="sm" len="sm"/>
            </a:ln>
          </p:spPr>
          <p:style>
            <a:lnRef idx="1">
              <a:schemeClr val="accent1"/>
            </a:lnRef>
            <a:fillRef idx="0">
              <a:schemeClr val="accent1"/>
            </a:fillRef>
            <a:effectRef idx="0">
              <a:schemeClr val="accent1"/>
            </a:effectRef>
            <a:fontRef idx="minor">
              <a:schemeClr val="tx1"/>
            </a:fontRef>
          </p:style>
        </p:cxnSp>
        <p:sp>
          <p:nvSpPr>
            <p:cNvPr id="17" name="MH_Other_11"/>
            <p:cNvSpPr/>
            <p:nvPr>
              <p:custDataLst>
                <p:tags r:id="rId23"/>
              </p:custDataLst>
            </p:nvPr>
          </p:nvSpPr>
          <p:spPr>
            <a:xfrm flipH="1">
              <a:off x="4556182" y="1875674"/>
              <a:ext cx="117475" cy="117475"/>
            </a:xfrm>
            <a:prstGeom prst="ellipse">
              <a:avLst/>
            </a:prstGeom>
            <a:solidFill>
              <a:srgbClr val="633B73"/>
            </a:solidFill>
            <a:ln>
              <a:solidFill>
                <a:srgbClr val="633B7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latin typeface="Microsoft JhengHei UI" panose="020B0604030504040204" pitchFamily="34" charset="-120"/>
                <a:ea typeface="Microsoft JhengHei UI" panose="020B0604030504040204" pitchFamily="34" charset="-120"/>
              </a:endParaRPr>
            </a:p>
          </p:txBody>
        </p:sp>
      </p:grpSp>
      <p:grpSp>
        <p:nvGrpSpPr>
          <p:cNvPr id="18" name="组合 17"/>
          <p:cNvGrpSpPr/>
          <p:nvPr/>
        </p:nvGrpSpPr>
        <p:grpSpPr>
          <a:xfrm>
            <a:off x="3723128" y="1148390"/>
            <a:ext cx="751284" cy="751285"/>
            <a:chOff x="4964170" y="1531186"/>
            <a:chExt cx="1001712" cy="1001713"/>
          </a:xfrm>
        </p:grpSpPr>
        <p:sp>
          <p:nvSpPr>
            <p:cNvPr id="19" name="MH_Other_7"/>
            <p:cNvSpPr/>
            <p:nvPr>
              <p:custDataLst>
                <p:tags r:id="rId18"/>
              </p:custDataLst>
            </p:nvPr>
          </p:nvSpPr>
          <p:spPr>
            <a:xfrm flipH="1">
              <a:off x="4964170" y="1531186"/>
              <a:ext cx="1001712" cy="1001713"/>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Microsoft JhengHei UI" panose="020B0604030504040204" pitchFamily="34" charset="-120"/>
                <a:ea typeface="Microsoft JhengHei UI" panose="020B0604030504040204" pitchFamily="34" charset="-120"/>
              </a:endParaRPr>
            </a:p>
          </p:txBody>
        </p:sp>
        <p:sp>
          <p:nvSpPr>
            <p:cNvPr id="20" name="MH_Other_8"/>
            <p:cNvSpPr/>
            <p:nvPr>
              <p:custDataLst>
                <p:tags r:id="rId19"/>
              </p:custDataLst>
            </p:nvPr>
          </p:nvSpPr>
          <p:spPr>
            <a:xfrm flipH="1">
              <a:off x="5076825" y="1643832"/>
              <a:ext cx="776280" cy="776280"/>
            </a:xfrm>
            <a:prstGeom prst="ellipse">
              <a:avLst/>
            </a:prstGeom>
            <a:solidFill>
              <a:srgbClr val="633B73"/>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latin typeface="Microsoft JhengHei UI" panose="020B0604030504040204" pitchFamily="34" charset="-120"/>
                <a:ea typeface="Microsoft JhengHei UI" panose="020B0604030504040204" pitchFamily="34" charset="-120"/>
              </a:endParaRPr>
            </a:p>
          </p:txBody>
        </p:sp>
        <p:sp>
          <p:nvSpPr>
            <p:cNvPr id="21" name="MH_Other_12"/>
            <p:cNvSpPr>
              <a:spLocks/>
            </p:cNvSpPr>
            <p:nvPr>
              <p:custDataLst>
                <p:tags r:id="rId20"/>
              </p:custDataLst>
            </p:nvPr>
          </p:nvSpPr>
          <p:spPr bwMode="auto">
            <a:xfrm>
              <a:off x="5278495" y="1870911"/>
              <a:ext cx="373062" cy="373063"/>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013">
                <a:solidFill>
                  <a:srgbClr val="FFFFFF"/>
                </a:solidFill>
                <a:latin typeface="Microsoft JhengHei UI" panose="020B0604030504040204" pitchFamily="34" charset="-120"/>
                <a:ea typeface="Microsoft JhengHei UI" panose="020B0604030504040204" pitchFamily="34" charset="-120"/>
              </a:endParaRPr>
            </a:p>
          </p:txBody>
        </p:sp>
      </p:grpSp>
      <p:grpSp>
        <p:nvGrpSpPr>
          <p:cNvPr id="22" name="组合 21"/>
          <p:cNvGrpSpPr/>
          <p:nvPr/>
        </p:nvGrpSpPr>
        <p:grpSpPr>
          <a:xfrm>
            <a:off x="3443859" y="2853365"/>
            <a:ext cx="303609" cy="640556"/>
            <a:chOff x="4487037" y="3709236"/>
            <a:chExt cx="404812" cy="854075"/>
          </a:xfrm>
        </p:grpSpPr>
        <p:sp>
          <p:nvSpPr>
            <p:cNvPr id="23" name="MH_Other_15"/>
            <p:cNvSpPr/>
            <p:nvPr>
              <p:custDataLst>
                <p:tags r:id="rId15"/>
              </p:custDataLst>
            </p:nvPr>
          </p:nvSpPr>
          <p:spPr>
            <a:xfrm flipH="1">
              <a:off x="4699762" y="3709236"/>
              <a:ext cx="192087" cy="854075"/>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rgbClr val="E45C5B"/>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latin typeface="Microsoft JhengHei UI" panose="020B0604030504040204" pitchFamily="34" charset="-120"/>
                <a:ea typeface="Microsoft JhengHei UI" panose="020B0604030504040204" pitchFamily="34" charset="-120"/>
              </a:endParaRPr>
            </a:p>
          </p:txBody>
        </p:sp>
        <p:cxnSp>
          <p:nvCxnSpPr>
            <p:cNvPr id="24" name="MH_Other_16"/>
            <p:cNvCxnSpPr/>
            <p:nvPr>
              <p:custDataLst>
                <p:tags r:id="rId16"/>
              </p:custDataLst>
            </p:nvPr>
          </p:nvCxnSpPr>
          <p:spPr>
            <a:xfrm flipH="1">
              <a:off x="4487037" y="4133099"/>
              <a:ext cx="215900" cy="0"/>
            </a:xfrm>
            <a:prstGeom prst="line">
              <a:avLst/>
            </a:prstGeom>
            <a:ln w="25400">
              <a:solidFill>
                <a:srgbClr val="E45C5B"/>
              </a:solidFill>
              <a:tailEnd type="oval" w="sm" len="sm"/>
            </a:ln>
          </p:spPr>
          <p:style>
            <a:lnRef idx="1">
              <a:schemeClr val="accent1"/>
            </a:lnRef>
            <a:fillRef idx="0">
              <a:schemeClr val="accent1"/>
            </a:fillRef>
            <a:effectRef idx="0">
              <a:schemeClr val="accent1"/>
            </a:effectRef>
            <a:fontRef idx="minor">
              <a:schemeClr val="tx1"/>
            </a:fontRef>
          </p:style>
        </p:cxnSp>
        <p:sp>
          <p:nvSpPr>
            <p:cNvPr id="25" name="MH_Other_17"/>
            <p:cNvSpPr/>
            <p:nvPr>
              <p:custDataLst>
                <p:tags r:id="rId17"/>
              </p:custDataLst>
            </p:nvPr>
          </p:nvSpPr>
          <p:spPr>
            <a:xfrm flipH="1">
              <a:off x="4644199" y="4074361"/>
              <a:ext cx="117475" cy="117475"/>
            </a:xfrm>
            <a:prstGeom prst="ellipse">
              <a:avLst/>
            </a:prstGeom>
            <a:solidFill>
              <a:srgbClr val="E45C5B"/>
            </a:solidFill>
            <a:ln>
              <a:solidFill>
                <a:srgbClr val="E45C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latin typeface="Microsoft JhengHei UI" panose="020B0604030504040204" pitchFamily="34" charset="-120"/>
                <a:ea typeface="Microsoft JhengHei UI" panose="020B0604030504040204" pitchFamily="34" charset="-120"/>
              </a:endParaRPr>
            </a:p>
          </p:txBody>
        </p:sp>
      </p:grpSp>
      <p:grpSp>
        <p:nvGrpSpPr>
          <p:cNvPr id="26" name="组合 25"/>
          <p:cNvGrpSpPr/>
          <p:nvPr/>
        </p:nvGrpSpPr>
        <p:grpSpPr>
          <a:xfrm>
            <a:off x="5781718" y="3418348"/>
            <a:ext cx="303609" cy="641747"/>
            <a:chOff x="7604182" y="4462547"/>
            <a:chExt cx="404812" cy="855663"/>
          </a:xfrm>
        </p:grpSpPr>
        <p:sp>
          <p:nvSpPr>
            <p:cNvPr id="27" name="MH_Other_3"/>
            <p:cNvSpPr/>
            <p:nvPr>
              <p:custDataLst>
                <p:tags r:id="rId12"/>
              </p:custDataLst>
            </p:nvPr>
          </p:nvSpPr>
          <p:spPr>
            <a:xfrm>
              <a:off x="7604182" y="4462547"/>
              <a:ext cx="190500"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4"/>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latin typeface="Microsoft JhengHei UI" panose="020B0604030504040204" pitchFamily="34" charset="-120"/>
                <a:ea typeface="Microsoft JhengHei UI" panose="020B0604030504040204" pitchFamily="34" charset="-120"/>
              </a:endParaRPr>
            </a:p>
          </p:txBody>
        </p:sp>
        <p:cxnSp>
          <p:nvCxnSpPr>
            <p:cNvPr id="28" name="MH_Other_4"/>
            <p:cNvCxnSpPr/>
            <p:nvPr>
              <p:custDataLst>
                <p:tags r:id="rId13"/>
              </p:custDataLst>
            </p:nvPr>
          </p:nvCxnSpPr>
          <p:spPr>
            <a:xfrm>
              <a:off x="7793094" y="4887997"/>
              <a:ext cx="215900" cy="0"/>
            </a:xfrm>
            <a:prstGeom prst="line">
              <a:avLst/>
            </a:prstGeom>
            <a:ln w="25400">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sp>
          <p:nvSpPr>
            <p:cNvPr id="29" name="MH_Other_5"/>
            <p:cNvSpPr/>
            <p:nvPr>
              <p:custDataLst>
                <p:tags r:id="rId14"/>
              </p:custDataLst>
            </p:nvPr>
          </p:nvSpPr>
          <p:spPr>
            <a:xfrm>
              <a:off x="7734357" y="4829260"/>
              <a:ext cx="117475" cy="1174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latin typeface="Microsoft JhengHei UI" panose="020B0604030504040204" pitchFamily="34" charset="-120"/>
                <a:ea typeface="Microsoft JhengHei UI" panose="020B0604030504040204" pitchFamily="34" charset="-120"/>
              </a:endParaRPr>
            </a:p>
          </p:txBody>
        </p:sp>
      </p:grpSp>
      <p:grpSp>
        <p:nvGrpSpPr>
          <p:cNvPr id="30" name="组合 29"/>
          <p:cNvGrpSpPr/>
          <p:nvPr/>
        </p:nvGrpSpPr>
        <p:grpSpPr>
          <a:xfrm>
            <a:off x="929921" y="1355559"/>
            <a:ext cx="2403872" cy="997010"/>
            <a:chOff x="1135120" y="1712161"/>
            <a:chExt cx="3205162" cy="1329347"/>
          </a:xfrm>
        </p:grpSpPr>
        <p:sp>
          <p:nvSpPr>
            <p:cNvPr id="31" name="MH_SubTitle_1"/>
            <p:cNvSpPr>
              <a:spLocks noChangeArrowheads="1"/>
            </p:cNvSpPr>
            <p:nvPr>
              <p:custDataLst>
                <p:tags r:id="rId11"/>
              </p:custDataLst>
            </p:nvPr>
          </p:nvSpPr>
          <p:spPr bwMode="auto">
            <a:xfrm flipH="1">
              <a:off x="1144645" y="1712161"/>
              <a:ext cx="31956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eaLnBrk="1" hangingPunct="1"/>
              <a:r>
                <a:rPr lang="zh-CN" altLang="en-US" sz="1500" dirty="0" smtClean="0">
                  <a:solidFill>
                    <a:srgbClr val="633B73"/>
                  </a:solidFill>
                  <a:latin typeface="造字工房悦黑体验版细体" pitchFamily="50" charset="-122"/>
                  <a:ea typeface="造字工房悦黑体验版细体" pitchFamily="50" charset="-122"/>
                </a:rPr>
                <a:t>单机添加标题</a:t>
              </a:r>
              <a:endParaRPr lang="en-US" altLang="zh-CN" sz="1500" dirty="0">
                <a:solidFill>
                  <a:srgbClr val="633B73"/>
                </a:solidFill>
                <a:latin typeface="造字工房悦黑体验版细体" pitchFamily="50" charset="-122"/>
                <a:ea typeface="造字工房悦黑体验版细体" pitchFamily="50" charset="-122"/>
              </a:endParaRPr>
            </a:p>
          </p:txBody>
        </p:sp>
        <p:sp>
          <p:nvSpPr>
            <p:cNvPr id="32" name="Rectangle 5"/>
            <p:cNvSpPr>
              <a:spLocks/>
            </p:cNvSpPr>
            <p:nvPr/>
          </p:nvSpPr>
          <p:spPr bwMode="auto">
            <a:xfrm>
              <a:off x="1135120" y="2132850"/>
              <a:ext cx="3113030" cy="908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此处添加详细文本描述，建议与标题相关并符合整体语言风格，语言描述尽量简洁生动。尽量将每页幻灯片的字数控制在 </a:t>
              </a:r>
              <a:r>
                <a:rPr lang="en-US" altLang="zh-CN" sz="9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200</a:t>
              </a: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字以内。</a:t>
              </a:r>
              <a:endParaRPr lang="en-US" altLang="zh-CN" sz="900"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33" name="组合 32"/>
          <p:cNvGrpSpPr/>
          <p:nvPr/>
        </p:nvGrpSpPr>
        <p:grpSpPr>
          <a:xfrm>
            <a:off x="999021" y="3004575"/>
            <a:ext cx="2400785" cy="1157851"/>
            <a:chOff x="1227252" y="3910849"/>
            <a:chExt cx="3201047" cy="1543801"/>
          </a:xfrm>
        </p:grpSpPr>
        <p:sp>
          <p:nvSpPr>
            <p:cNvPr id="34" name="MH_SubTitle_3"/>
            <p:cNvSpPr>
              <a:spLocks noChangeArrowheads="1"/>
            </p:cNvSpPr>
            <p:nvPr>
              <p:custDataLst>
                <p:tags r:id="rId10"/>
              </p:custDataLst>
            </p:nvPr>
          </p:nvSpPr>
          <p:spPr bwMode="auto">
            <a:xfrm flipH="1">
              <a:off x="1232662" y="3910849"/>
              <a:ext cx="31956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eaLnBrk="1" hangingPunct="1"/>
              <a:r>
                <a:rPr lang="zh-CN" altLang="en-US" sz="1500" dirty="0" smtClean="0">
                  <a:solidFill>
                    <a:srgbClr val="E45C5B"/>
                  </a:solidFill>
                  <a:latin typeface="造字工房悦黑体验版细体" pitchFamily="50" charset="-122"/>
                  <a:ea typeface="造字工房悦黑体验版细体" pitchFamily="50" charset="-122"/>
                </a:rPr>
                <a:t>单机添加标题</a:t>
              </a:r>
              <a:endParaRPr lang="en-US" altLang="zh-CN" sz="1500" dirty="0">
                <a:solidFill>
                  <a:srgbClr val="E45C5B"/>
                </a:solidFill>
                <a:latin typeface="造字工房悦黑体验版细体" pitchFamily="50" charset="-122"/>
                <a:ea typeface="造字工房悦黑体验版细体" pitchFamily="50" charset="-122"/>
              </a:endParaRPr>
            </a:p>
          </p:txBody>
        </p:sp>
        <p:sp>
          <p:nvSpPr>
            <p:cNvPr id="35" name="Rectangle 5"/>
            <p:cNvSpPr>
              <a:spLocks/>
            </p:cNvSpPr>
            <p:nvPr/>
          </p:nvSpPr>
          <p:spPr bwMode="auto">
            <a:xfrm>
              <a:off x="1227252" y="4348999"/>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此处添加详细文本描述，建议与标题相关并符合整体语言风格，语言描述尽量简洁生动。尽量将每页幻灯片的字数控制在 </a:t>
              </a:r>
              <a:r>
                <a:rPr lang="en-US" altLang="zh-CN" sz="9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200</a:t>
              </a: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字以内。</a:t>
              </a:r>
              <a:endParaRPr lang="en-US" altLang="zh-CN" sz="900"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36" name="组合 35"/>
          <p:cNvGrpSpPr/>
          <p:nvPr/>
        </p:nvGrpSpPr>
        <p:grpSpPr>
          <a:xfrm>
            <a:off x="5740046" y="2150161"/>
            <a:ext cx="2397919" cy="1145945"/>
            <a:chOff x="7548619" y="2771632"/>
            <a:chExt cx="3197225" cy="1527926"/>
          </a:xfrm>
        </p:grpSpPr>
        <p:sp>
          <p:nvSpPr>
            <p:cNvPr id="37" name="MH_SubTitle_2"/>
            <p:cNvSpPr>
              <a:spLocks noChangeArrowheads="1"/>
            </p:cNvSpPr>
            <p:nvPr>
              <p:custDataLst>
                <p:tags r:id="rId9"/>
              </p:custDataLst>
            </p:nvPr>
          </p:nvSpPr>
          <p:spPr bwMode="auto">
            <a:xfrm>
              <a:off x="7548619" y="2771632"/>
              <a:ext cx="31972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r>
                <a:rPr lang="zh-CN" altLang="en-US" sz="1500" dirty="0" smtClean="0">
                  <a:solidFill>
                    <a:srgbClr val="02B3C1"/>
                  </a:solidFill>
                  <a:latin typeface="造字工房悦黑体验版细体" pitchFamily="50" charset="-122"/>
                  <a:ea typeface="造字工房悦黑体验版细体" pitchFamily="50" charset="-122"/>
                </a:rPr>
                <a:t>单击添加标题</a:t>
              </a:r>
              <a:endParaRPr lang="en-US" altLang="zh-CN" sz="1500" dirty="0">
                <a:solidFill>
                  <a:srgbClr val="02B3C1"/>
                </a:solidFill>
                <a:latin typeface="造字工房悦黑体验版细体" pitchFamily="50" charset="-122"/>
                <a:ea typeface="造字工房悦黑体验版细体" pitchFamily="50" charset="-122"/>
              </a:endParaRPr>
            </a:p>
          </p:txBody>
        </p:sp>
        <p:sp>
          <p:nvSpPr>
            <p:cNvPr id="38" name="Rectangle 5"/>
            <p:cNvSpPr>
              <a:spLocks/>
            </p:cNvSpPr>
            <p:nvPr/>
          </p:nvSpPr>
          <p:spPr bwMode="auto">
            <a:xfrm>
              <a:off x="7632814" y="3193907"/>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此处添加详细文本描述，建议与标题相关并符合整体语言风格，语言描述尽量简洁生动。尽量将每页幻灯片的字数控制在 </a:t>
              </a:r>
              <a:r>
                <a:rPr lang="en-US" altLang="zh-CN" sz="9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200</a:t>
              </a: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字以内。</a:t>
              </a:r>
              <a:endParaRPr lang="en-US" altLang="zh-CN" sz="900"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39" name="组合 38"/>
          <p:cNvGrpSpPr/>
          <p:nvPr/>
        </p:nvGrpSpPr>
        <p:grpSpPr>
          <a:xfrm>
            <a:off x="6119856" y="3579082"/>
            <a:ext cx="2397919" cy="1145945"/>
            <a:chOff x="8055032" y="4676860"/>
            <a:chExt cx="3197225" cy="1527926"/>
          </a:xfrm>
        </p:grpSpPr>
        <p:sp>
          <p:nvSpPr>
            <p:cNvPr id="40" name="MH_SubTitle_2"/>
            <p:cNvSpPr>
              <a:spLocks noChangeArrowheads="1"/>
            </p:cNvSpPr>
            <p:nvPr>
              <p:custDataLst>
                <p:tags r:id="rId8"/>
              </p:custDataLst>
            </p:nvPr>
          </p:nvSpPr>
          <p:spPr bwMode="auto">
            <a:xfrm>
              <a:off x="8055032" y="4676860"/>
              <a:ext cx="31972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r>
                <a:rPr lang="zh-CN" altLang="en-US" sz="1500" dirty="0" smtClean="0">
                  <a:solidFill>
                    <a:schemeClr val="accent4"/>
                  </a:solidFill>
                  <a:latin typeface="造字工房悦黑体验版细体" pitchFamily="50" charset="-122"/>
                  <a:ea typeface="造字工房悦黑体验版细体" pitchFamily="50" charset="-122"/>
                </a:rPr>
                <a:t>单机添加标题</a:t>
              </a:r>
              <a:endParaRPr lang="en-US" altLang="zh-CN" sz="1500" dirty="0">
                <a:solidFill>
                  <a:schemeClr val="accent4"/>
                </a:solidFill>
                <a:latin typeface="造字工房悦黑体验版细体" pitchFamily="50" charset="-122"/>
                <a:ea typeface="造字工房悦黑体验版细体" pitchFamily="50" charset="-122"/>
              </a:endParaRPr>
            </a:p>
          </p:txBody>
        </p:sp>
        <p:sp>
          <p:nvSpPr>
            <p:cNvPr id="41" name="Rectangle 5"/>
            <p:cNvSpPr>
              <a:spLocks/>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此处添加详细文本描述，建议与标题相关并符合整体语言风格，语言描述尽量简洁生动。尽量将每页幻灯片的字数控制在 </a:t>
              </a:r>
              <a:r>
                <a:rPr lang="en-US" altLang="zh-CN" sz="9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200</a:t>
              </a:r>
              <a:r>
                <a:rPr lang="zh-CN" altLang="en-US" sz="9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字以内。</a:t>
              </a:r>
              <a:endParaRPr lang="en-US" altLang="zh-CN" sz="900"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42" name="组合 41"/>
          <p:cNvGrpSpPr/>
          <p:nvPr/>
        </p:nvGrpSpPr>
        <p:grpSpPr>
          <a:xfrm>
            <a:off x="4987571" y="3362389"/>
            <a:ext cx="752475" cy="752475"/>
            <a:chOff x="6650094" y="4483185"/>
            <a:chExt cx="1003300" cy="1003300"/>
          </a:xfrm>
        </p:grpSpPr>
        <p:sp>
          <p:nvSpPr>
            <p:cNvPr id="43" name="MH_Other_1"/>
            <p:cNvSpPr/>
            <p:nvPr>
              <p:custDataLst>
                <p:tags r:id="rId6"/>
              </p:custDataLst>
            </p:nvPr>
          </p:nvSpPr>
          <p:spPr>
            <a:xfrm>
              <a:off x="6650094" y="4483185"/>
              <a:ext cx="1003300" cy="1003300"/>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Microsoft JhengHei UI" panose="020B0604030504040204" pitchFamily="34" charset="-120"/>
                <a:ea typeface="Microsoft JhengHei UI" panose="020B0604030504040204" pitchFamily="34" charset="-120"/>
              </a:endParaRPr>
            </a:p>
          </p:txBody>
        </p:sp>
        <p:sp>
          <p:nvSpPr>
            <p:cNvPr id="44" name="MH_Other_2"/>
            <p:cNvSpPr/>
            <p:nvPr>
              <p:custDataLst>
                <p:tags r:id="rId7"/>
              </p:custDataLst>
            </p:nvPr>
          </p:nvSpPr>
          <p:spPr>
            <a:xfrm>
              <a:off x="6771443" y="4604565"/>
              <a:ext cx="761812" cy="761814"/>
            </a:xfrm>
            <a:prstGeom prst="ellipse">
              <a:avLst/>
            </a:prstGeom>
            <a:solidFill>
              <a:schemeClr val="accent4"/>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13">
                <a:latin typeface="Microsoft JhengHei UI" panose="020B0604030504040204" pitchFamily="34" charset="-120"/>
                <a:ea typeface="Microsoft JhengHei UI" panose="020B0604030504040204" pitchFamily="34" charset="-120"/>
              </a:endParaRPr>
            </a:p>
          </p:txBody>
        </p:sp>
        <p:sp>
          <p:nvSpPr>
            <p:cNvPr id="45" name="KSO_Shape"/>
            <p:cNvSpPr>
              <a:spLocks/>
            </p:cNvSpPr>
            <p:nvPr/>
          </p:nvSpPr>
          <p:spPr bwMode="auto">
            <a:xfrm>
              <a:off x="6949135" y="4820686"/>
              <a:ext cx="455476" cy="328702"/>
            </a:xfrm>
            <a:custGeom>
              <a:avLst/>
              <a:gdLst>
                <a:gd name="T0" fmla="*/ 2881614 w 3362326"/>
                <a:gd name="T1" fmla="*/ 2245619 h 2424113"/>
                <a:gd name="T2" fmla="*/ 3207949 w 3362326"/>
                <a:gd name="T3" fmla="*/ 953766 h 2424113"/>
                <a:gd name="T4" fmla="*/ 3300702 w 3362326"/>
                <a:gd name="T5" fmla="*/ 1054704 h 2424113"/>
                <a:gd name="T6" fmla="*/ 3357879 w 3362326"/>
                <a:gd name="T7" fmla="*/ 1578442 h 2424113"/>
                <a:gd name="T8" fmla="*/ 2754348 w 3362326"/>
                <a:gd name="T9" fmla="*/ 1274991 h 2424113"/>
                <a:gd name="T10" fmla="*/ 2862031 w 3362326"/>
                <a:gd name="T11" fmla="*/ 1038516 h 2424113"/>
                <a:gd name="T12" fmla="*/ 2811207 w 3362326"/>
                <a:gd name="T13" fmla="*/ 1366725 h 2424113"/>
                <a:gd name="T14" fmla="*/ 3041820 w 3362326"/>
                <a:gd name="T15" fmla="*/ 999791 h 2424113"/>
                <a:gd name="T16" fmla="*/ 3170149 w 3362326"/>
                <a:gd name="T17" fmla="*/ 942974 h 2424113"/>
                <a:gd name="T18" fmla="*/ 296683 w 3362326"/>
                <a:gd name="T19" fmla="*/ 978524 h 2424113"/>
                <a:gd name="T20" fmla="*/ 498389 w 3362326"/>
                <a:gd name="T21" fmla="*/ 1265469 h 2424113"/>
                <a:gd name="T22" fmla="*/ 488542 w 3362326"/>
                <a:gd name="T23" fmla="*/ 1028041 h 2424113"/>
                <a:gd name="T24" fmla="*/ 582566 w 3362326"/>
                <a:gd name="T25" fmla="*/ 1187067 h 2424113"/>
                <a:gd name="T26" fmla="*/ 319871 w 3362326"/>
                <a:gd name="T27" fmla="*/ 2147887 h 2424113"/>
                <a:gd name="T28" fmla="*/ 37800 w 3362326"/>
                <a:gd name="T29" fmla="*/ 1105808 h 2424113"/>
                <a:gd name="T30" fmla="*/ 124836 w 3362326"/>
                <a:gd name="T31" fmla="*/ 975985 h 2424113"/>
                <a:gd name="T32" fmla="*/ 1545327 w 3362326"/>
                <a:gd name="T33" fmla="*/ 746198 h 2424113"/>
                <a:gd name="T34" fmla="*/ 1656547 w 3362326"/>
                <a:gd name="T35" fmla="*/ 809752 h 2424113"/>
                <a:gd name="T36" fmla="*/ 1802720 w 3362326"/>
                <a:gd name="T37" fmla="*/ 881250 h 2424113"/>
                <a:gd name="T38" fmla="*/ 1889154 w 3362326"/>
                <a:gd name="T39" fmla="*/ 667392 h 2424113"/>
                <a:gd name="T40" fmla="*/ 2073778 w 3362326"/>
                <a:gd name="T41" fmla="*/ 739843 h 2424113"/>
                <a:gd name="T42" fmla="*/ 2280963 w 3362326"/>
                <a:gd name="T43" fmla="*/ 997553 h 2424113"/>
                <a:gd name="T44" fmla="*/ 2456054 w 3362326"/>
                <a:gd name="T45" fmla="*/ 821509 h 2424113"/>
                <a:gd name="T46" fmla="*/ 2536132 w 3362326"/>
                <a:gd name="T47" fmla="*/ 819603 h 2424113"/>
                <a:gd name="T48" fmla="*/ 2596190 w 3362326"/>
                <a:gd name="T49" fmla="*/ 876801 h 2424113"/>
                <a:gd name="T50" fmla="*/ 2598415 w 3362326"/>
                <a:gd name="T51" fmla="*/ 956879 h 2424113"/>
                <a:gd name="T52" fmla="*/ 2382332 w 3362326"/>
                <a:gd name="T53" fmla="*/ 1195206 h 2424113"/>
                <a:gd name="T54" fmla="*/ 2241242 w 3362326"/>
                <a:gd name="T55" fmla="*/ 1268610 h 2424113"/>
                <a:gd name="T56" fmla="*/ 2118265 w 3362326"/>
                <a:gd name="T57" fmla="*/ 1192028 h 2424113"/>
                <a:gd name="T58" fmla="*/ 1363246 w 3362326"/>
                <a:gd name="T59" fmla="*/ 1018526 h 2424113"/>
                <a:gd name="T60" fmla="*/ 1307636 w 3362326"/>
                <a:gd name="T61" fmla="*/ 1409700 h 2424113"/>
                <a:gd name="T62" fmla="*/ 1157013 w 3362326"/>
                <a:gd name="T63" fmla="*/ 999778 h 2424113"/>
                <a:gd name="T64" fmla="*/ 1245989 w 3362326"/>
                <a:gd name="T65" fmla="*/ 780199 h 2424113"/>
                <a:gd name="T66" fmla="*/ 1499569 w 3362326"/>
                <a:gd name="T67" fmla="*/ 668027 h 2424113"/>
                <a:gd name="T68" fmla="*/ 3142462 w 3362326"/>
                <a:gd name="T69" fmla="*/ 282872 h 2424113"/>
                <a:gd name="T70" fmla="*/ 3244523 w 3362326"/>
                <a:gd name="T71" fmla="*/ 440586 h 2424113"/>
                <a:gd name="T72" fmla="*/ 3210503 w 3362326"/>
                <a:gd name="T73" fmla="*/ 656690 h 2424113"/>
                <a:gd name="T74" fmla="*/ 3038811 w 3362326"/>
                <a:gd name="T75" fmla="*/ 831222 h 2424113"/>
                <a:gd name="T76" fmla="*/ 2904319 w 3362326"/>
                <a:gd name="T77" fmla="*/ 826780 h 2424113"/>
                <a:gd name="T78" fmla="*/ 2817519 w 3362326"/>
                <a:gd name="T79" fmla="*/ 691913 h 2424113"/>
                <a:gd name="T80" fmla="*/ 2807981 w 3362326"/>
                <a:gd name="T81" fmla="*/ 429797 h 2424113"/>
                <a:gd name="T82" fmla="*/ 2910678 w 3362326"/>
                <a:gd name="T83" fmla="*/ 280651 h 2424113"/>
                <a:gd name="T84" fmla="*/ 375153 w 3362326"/>
                <a:gd name="T85" fmla="*/ 248918 h 2424113"/>
                <a:gd name="T86" fmla="*/ 514634 w 3362326"/>
                <a:gd name="T87" fmla="*/ 342213 h 2424113"/>
                <a:gd name="T88" fmla="*/ 561340 w 3362326"/>
                <a:gd name="T89" fmla="*/ 566885 h 2424113"/>
                <a:gd name="T90" fmla="*/ 510821 w 3362326"/>
                <a:gd name="T91" fmla="*/ 773785 h 2424113"/>
                <a:gd name="T92" fmla="*/ 418682 w 3362326"/>
                <a:gd name="T93" fmla="*/ 842646 h 2424113"/>
                <a:gd name="T94" fmla="*/ 241709 w 3362326"/>
                <a:gd name="T95" fmla="*/ 778862 h 2424113"/>
                <a:gd name="T96" fmla="*/ 117162 w 3362326"/>
                <a:gd name="T97" fmla="*/ 551970 h 2424113"/>
                <a:gd name="T98" fmla="*/ 148299 w 3362326"/>
                <a:gd name="T99" fmla="*/ 359984 h 2424113"/>
                <a:gd name="T100" fmla="*/ 297311 w 3362326"/>
                <a:gd name="T101" fmla="*/ 250822 h 2424113"/>
                <a:gd name="T102" fmla="*/ 1834594 w 3362326"/>
                <a:gd name="T103" fmla="*/ 43475 h 2424113"/>
                <a:gd name="T104" fmla="*/ 1934457 w 3362326"/>
                <a:gd name="T105" fmla="*/ 205318 h 2424113"/>
                <a:gd name="T106" fmla="*/ 1973258 w 3362326"/>
                <a:gd name="T107" fmla="*/ 288461 h 2424113"/>
                <a:gd name="T108" fmla="*/ 1942726 w 3362326"/>
                <a:gd name="T109" fmla="*/ 390961 h 2424113"/>
                <a:gd name="T110" fmla="*/ 1864808 w 3362326"/>
                <a:gd name="T111" fmla="*/ 532812 h 2424113"/>
                <a:gd name="T112" fmla="*/ 1729325 w 3362326"/>
                <a:gd name="T113" fmla="*/ 622301 h 2424113"/>
                <a:gd name="T114" fmla="*/ 1571262 w 3362326"/>
                <a:gd name="T115" fmla="*/ 579778 h 2424113"/>
                <a:gd name="T116" fmla="*/ 1478714 w 3362326"/>
                <a:gd name="T117" fmla="*/ 436341 h 2424113"/>
                <a:gd name="T118" fmla="*/ 1416379 w 3362326"/>
                <a:gd name="T119" fmla="*/ 348438 h 2424113"/>
                <a:gd name="T120" fmla="*/ 1429418 w 3362326"/>
                <a:gd name="T121" fmla="*/ 264978 h 2424113"/>
                <a:gd name="T122" fmla="*/ 1483484 w 3362326"/>
                <a:gd name="T123" fmla="*/ 132965 h 2424113"/>
                <a:gd name="T124" fmla="*/ 1621829 w 3362326"/>
                <a:gd name="T125" fmla="*/ 11107 h 242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62326" h="2424113">
                  <a:moveTo>
                    <a:pt x="860805" y="1460500"/>
                  </a:moveTo>
                  <a:lnTo>
                    <a:pt x="965275" y="1460500"/>
                  </a:lnTo>
                  <a:lnTo>
                    <a:pt x="961464" y="1465582"/>
                  </a:lnTo>
                  <a:lnTo>
                    <a:pt x="957654" y="1470664"/>
                  </a:lnTo>
                  <a:lnTo>
                    <a:pt x="953843" y="1476380"/>
                  </a:lnTo>
                  <a:lnTo>
                    <a:pt x="949715" y="1482415"/>
                  </a:lnTo>
                  <a:lnTo>
                    <a:pt x="483570" y="2244666"/>
                  </a:lnTo>
                  <a:lnTo>
                    <a:pt x="483570" y="2248795"/>
                  </a:lnTo>
                  <a:lnTo>
                    <a:pt x="483570" y="2251971"/>
                  </a:lnTo>
                  <a:lnTo>
                    <a:pt x="483888" y="2255147"/>
                  </a:lnTo>
                  <a:lnTo>
                    <a:pt x="484205" y="2257371"/>
                  </a:lnTo>
                  <a:lnTo>
                    <a:pt x="2880661" y="2259594"/>
                  </a:lnTo>
                  <a:lnTo>
                    <a:pt x="2880978" y="2256735"/>
                  </a:lnTo>
                  <a:lnTo>
                    <a:pt x="2881614" y="2253877"/>
                  </a:lnTo>
                  <a:lnTo>
                    <a:pt x="2881931" y="2250066"/>
                  </a:lnTo>
                  <a:lnTo>
                    <a:pt x="2881614" y="2245619"/>
                  </a:lnTo>
                  <a:lnTo>
                    <a:pt x="2422137" y="1485273"/>
                  </a:lnTo>
                  <a:lnTo>
                    <a:pt x="2411023" y="1471934"/>
                  </a:lnTo>
                  <a:lnTo>
                    <a:pt x="2401179" y="1460500"/>
                  </a:lnTo>
                  <a:lnTo>
                    <a:pt x="2509460" y="1460500"/>
                  </a:lnTo>
                  <a:lnTo>
                    <a:pt x="3024188" y="2273251"/>
                  </a:lnTo>
                  <a:lnTo>
                    <a:pt x="3024188" y="2423478"/>
                  </a:lnTo>
                  <a:lnTo>
                    <a:pt x="3021648" y="2424113"/>
                  </a:lnTo>
                  <a:lnTo>
                    <a:pt x="3018472" y="2424113"/>
                  </a:lnTo>
                  <a:lnTo>
                    <a:pt x="345441" y="2421890"/>
                  </a:lnTo>
                  <a:lnTo>
                    <a:pt x="341948" y="2421572"/>
                  </a:lnTo>
                  <a:lnTo>
                    <a:pt x="338138" y="2421255"/>
                  </a:lnTo>
                  <a:lnTo>
                    <a:pt x="338138" y="2277062"/>
                  </a:lnTo>
                  <a:lnTo>
                    <a:pt x="860805" y="1460500"/>
                  </a:lnTo>
                  <a:close/>
                  <a:moveTo>
                    <a:pt x="3185714" y="941387"/>
                  </a:moveTo>
                  <a:lnTo>
                    <a:pt x="3196514" y="947100"/>
                  </a:lnTo>
                  <a:lnTo>
                    <a:pt x="3207949" y="953766"/>
                  </a:lnTo>
                  <a:lnTo>
                    <a:pt x="3213667" y="957575"/>
                  </a:lnTo>
                  <a:lnTo>
                    <a:pt x="3219702" y="962019"/>
                  </a:lnTo>
                  <a:lnTo>
                    <a:pt x="3225420" y="966145"/>
                  </a:lnTo>
                  <a:lnTo>
                    <a:pt x="3231455" y="970906"/>
                  </a:lnTo>
                  <a:lnTo>
                    <a:pt x="3237490" y="975985"/>
                  </a:lnTo>
                  <a:lnTo>
                    <a:pt x="3243526" y="981699"/>
                  </a:lnTo>
                  <a:lnTo>
                    <a:pt x="3249243" y="987095"/>
                  </a:lnTo>
                  <a:lnTo>
                    <a:pt x="3255279" y="993443"/>
                  </a:lnTo>
                  <a:lnTo>
                    <a:pt x="3261314" y="999791"/>
                  </a:lnTo>
                  <a:lnTo>
                    <a:pt x="3267032" y="1006457"/>
                  </a:lnTo>
                  <a:lnTo>
                    <a:pt x="3273067" y="1014075"/>
                  </a:lnTo>
                  <a:lnTo>
                    <a:pt x="3278785" y="1021376"/>
                  </a:lnTo>
                  <a:lnTo>
                    <a:pt x="3284185" y="1029311"/>
                  </a:lnTo>
                  <a:lnTo>
                    <a:pt x="3289902" y="1037247"/>
                  </a:lnTo>
                  <a:lnTo>
                    <a:pt x="3295302" y="1045817"/>
                  </a:lnTo>
                  <a:lnTo>
                    <a:pt x="3300702" y="1054704"/>
                  </a:lnTo>
                  <a:lnTo>
                    <a:pt x="3305785" y="1064544"/>
                  </a:lnTo>
                  <a:lnTo>
                    <a:pt x="3310549" y="1074067"/>
                  </a:lnTo>
                  <a:lnTo>
                    <a:pt x="3315632" y="1084224"/>
                  </a:lnTo>
                  <a:lnTo>
                    <a:pt x="3320079" y="1094699"/>
                  </a:lnTo>
                  <a:lnTo>
                    <a:pt x="3324526" y="1105808"/>
                  </a:lnTo>
                  <a:lnTo>
                    <a:pt x="3328655" y="1116918"/>
                  </a:lnTo>
                  <a:lnTo>
                    <a:pt x="3332467" y="1128662"/>
                  </a:lnTo>
                  <a:lnTo>
                    <a:pt x="3335961" y="1140724"/>
                  </a:lnTo>
                  <a:lnTo>
                    <a:pt x="3339138" y="1153104"/>
                  </a:lnTo>
                  <a:lnTo>
                    <a:pt x="3342632" y="1166118"/>
                  </a:lnTo>
                  <a:lnTo>
                    <a:pt x="3345173" y="1179767"/>
                  </a:lnTo>
                  <a:lnTo>
                    <a:pt x="3347714" y="1193415"/>
                  </a:lnTo>
                  <a:lnTo>
                    <a:pt x="3350573" y="1282609"/>
                  </a:lnTo>
                  <a:lnTo>
                    <a:pt x="3353432" y="1374343"/>
                  </a:lnTo>
                  <a:lnTo>
                    <a:pt x="3355655" y="1472425"/>
                  </a:lnTo>
                  <a:lnTo>
                    <a:pt x="3357879" y="1578442"/>
                  </a:lnTo>
                  <a:lnTo>
                    <a:pt x="3359785" y="1696204"/>
                  </a:lnTo>
                  <a:lnTo>
                    <a:pt x="3361055" y="1828884"/>
                  </a:lnTo>
                  <a:lnTo>
                    <a:pt x="3362008" y="1978387"/>
                  </a:lnTo>
                  <a:lnTo>
                    <a:pt x="3362326" y="2147887"/>
                  </a:lnTo>
                  <a:lnTo>
                    <a:pt x="3042772" y="2147887"/>
                  </a:lnTo>
                  <a:lnTo>
                    <a:pt x="2678113" y="1585108"/>
                  </a:lnTo>
                  <a:lnTo>
                    <a:pt x="2686689" y="1540670"/>
                  </a:lnTo>
                  <a:lnTo>
                    <a:pt x="2694313" y="1501627"/>
                  </a:lnTo>
                  <a:lnTo>
                    <a:pt x="2701937" y="1466711"/>
                  </a:lnTo>
                  <a:lnTo>
                    <a:pt x="2708607" y="1436556"/>
                  </a:lnTo>
                  <a:lnTo>
                    <a:pt x="2715278" y="1409576"/>
                  </a:lnTo>
                  <a:lnTo>
                    <a:pt x="2720995" y="1385770"/>
                  </a:lnTo>
                  <a:lnTo>
                    <a:pt x="2727031" y="1364186"/>
                  </a:lnTo>
                  <a:lnTo>
                    <a:pt x="2732748" y="1344823"/>
                  </a:lnTo>
                  <a:lnTo>
                    <a:pt x="2743548" y="1309272"/>
                  </a:lnTo>
                  <a:lnTo>
                    <a:pt x="2754348" y="1274991"/>
                  </a:lnTo>
                  <a:lnTo>
                    <a:pt x="2759748" y="1256581"/>
                  </a:lnTo>
                  <a:lnTo>
                    <a:pt x="2765784" y="1237219"/>
                  </a:lnTo>
                  <a:lnTo>
                    <a:pt x="2771819" y="1215635"/>
                  </a:lnTo>
                  <a:lnTo>
                    <a:pt x="2778490" y="1191511"/>
                  </a:lnTo>
                  <a:lnTo>
                    <a:pt x="2779760" y="1187067"/>
                  </a:lnTo>
                  <a:lnTo>
                    <a:pt x="2784843" y="1174370"/>
                  </a:lnTo>
                  <a:lnTo>
                    <a:pt x="2792466" y="1155960"/>
                  </a:lnTo>
                  <a:lnTo>
                    <a:pt x="2797866" y="1144851"/>
                  </a:lnTo>
                  <a:lnTo>
                    <a:pt x="2803266" y="1132789"/>
                  </a:lnTo>
                  <a:lnTo>
                    <a:pt x="2809619" y="1119775"/>
                  </a:lnTo>
                  <a:lnTo>
                    <a:pt x="2816607" y="1106443"/>
                  </a:lnTo>
                  <a:lnTo>
                    <a:pt x="2824549" y="1092794"/>
                  </a:lnTo>
                  <a:lnTo>
                    <a:pt x="2833125" y="1078828"/>
                  </a:lnTo>
                  <a:lnTo>
                    <a:pt x="2842019" y="1065179"/>
                  </a:lnTo>
                  <a:lnTo>
                    <a:pt x="2851549" y="1051530"/>
                  </a:lnTo>
                  <a:lnTo>
                    <a:pt x="2862031" y="1038516"/>
                  </a:lnTo>
                  <a:lnTo>
                    <a:pt x="2867113" y="1032168"/>
                  </a:lnTo>
                  <a:lnTo>
                    <a:pt x="2872831" y="1025820"/>
                  </a:lnTo>
                  <a:lnTo>
                    <a:pt x="2873149" y="1025820"/>
                  </a:lnTo>
                  <a:lnTo>
                    <a:pt x="2873466" y="1025820"/>
                  </a:lnTo>
                  <a:lnTo>
                    <a:pt x="2873784" y="1028041"/>
                  </a:lnTo>
                  <a:lnTo>
                    <a:pt x="2873466" y="1032168"/>
                  </a:lnTo>
                  <a:lnTo>
                    <a:pt x="2873149" y="1037881"/>
                  </a:lnTo>
                  <a:lnTo>
                    <a:pt x="2870607" y="1054387"/>
                  </a:lnTo>
                  <a:lnTo>
                    <a:pt x="2866796" y="1076289"/>
                  </a:lnTo>
                  <a:lnTo>
                    <a:pt x="2856313" y="1132471"/>
                  </a:lnTo>
                  <a:lnTo>
                    <a:pt x="2843925" y="1197859"/>
                  </a:lnTo>
                  <a:lnTo>
                    <a:pt x="2819784" y="1318160"/>
                  </a:lnTo>
                  <a:lnTo>
                    <a:pt x="2815654" y="1340062"/>
                  </a:lnTo>
                  <a:lnTo>
                    <a:pt x="2812478" y="1355933"/>
                  </a:lnTo>
                  <a:lnTo>
                    <a:pt x="2811525" y="1365455"/>
                  </a:lnTo>
                  <a:lnTo>
                    <a:pt x="2811207" y="1366725"/>
                  </a:lnTo>
                  <a:lnTo>
                    <a:pt x="2811525" y="1367042"/>
                  </a:lnTo>
                  <a:lnTo>
                    <a:pt x="2811843" y="1366407"/>
                  </a:lnTo>
                  <a:lnTo>
                    <a:pt x="2828678" y="1332761"/>
                  </a:lnTo>
                  <a:lnTo>
                    <a:pt x="2846149" y="1298798"/>
                  </a:lnTo>
                  <a:lnTo>
                    <a:pt x="2864255" y="1265469"/>
                  </a:lnTo>
                  <a:lnTo>
                    <a:pt x="2882360" y="1232775"/>
                  </a:lnTo>
                  <a:lnTo>
                    <a:pt x="2901419" y="1200716"/>
                  </a:lnTo>
                  <a:lnTo>
                    <a:pt x="2920160" y="1169927"/>
                  </a:lnTo>
                  <a:lnTo>
                    <a:pt x="2938584" y="1140089"/>
                  </a:lnTo>
                  <a:lnTo>
                    <a:pt x="2957325" y="1112792"/>
                  </a:lnTo>
                  <a:lnTo>
                    <a:pt x="2974796" y="1086764"/>
                  </a:lnTo>
                  <a:lnTo>
                    <a:pt x="2991314" y="1062957"/>
                  </a:lnTo>
                  <a:lnTo>
                    <a:pt x="3007514" y="1041373"/>
                  </a:lnTo>
                  <a:lnTo>
                    <a:pt x="3022125" y="1022963"/>
                  </a:lnTo>
                  <a:lnTo>
                    <a:pt x="3035467" y="1006775"/>
                  </a:lnTo>
                  <a:lnTo>
                    <a:pt x="3041820" y="999791"/>
                  </a:lnTo>
                  <a:lnTo>
                    <a:pt x="3047537" y="993760"/>
                  </a:lnTo>
                  <a:lnTo>
                    <a:pt x="3052620" y="988682"/>
                  </a:lnTo>
                  <a:lnTo>
                    <a:pt x="3057384" y="984555"/>
                  </a:lnTo>
                  <a:lnTo>
                    <a:pt x="3062149" y="981381"/>
                  </a:lnTo>
                  <a:lnTo>
                    <a:pt x="3065643" y="978524"/>
                  </a:lnTo>
                  <a:lnTo>
                    <a:pt x="3079937" y="971224"/>
                  </a:lnTo>
                  <a:lnTo>
                    <a:pt x="3094549" y="964241"/>
                  </a:lnTo>
                  <a:lnTo>
                    <a:pt x="3109161" y="958210"/>
                  </a:lnTo>
                  <a:lnTo>
                    <a:pt x="3116784" y="955353"/>
                  </a:lnTo>
                  <a:lnTo>
                    <a:pt x="3124408" y="953131"/>
                  </a:lnTo>
                  <a:lnTo>
                    <a:pt x="3132031" y="950909"/>
                  </a:lnTo>
                  <a:lnTo>
                    <a:pt x="3139337" y="948687"/>
                  </a:lnTo>
                  <a:lnTo>
                    <a:pt x="3146961" y="946783"/>
                  </a:lnTo>
                  <a:lnTo>
                    <a:pt x="3154902" y="945196"/>
                  </a:lnTo>
                  <a:lnTo>
                    <a:pt x="3162208" y="943609"/>
                  </a:lnTo>
                  <a:lnTo>
                    <a:pt x="3170149" y="942974"/>
                  </a:lnTo>
                  <a:lnTo>
                    <a:pt x="3178090" y="942339"/>
                  </a:lnTo>
                  <a:lnTo>
                    <a:pt x="3185714" y="941387"/>
                  </a:lnTo>
                  <a:close/>
                  <a:moveTo>
                    <a:pt x="176612" y="941387"/>
                  </a:moveTo>
                  <a:lnTo>
                    <a:pt x="184236" y="942339"/>
                  </a:lnTo>
                  <a:lnTo>
                    <a:pt x="192177" y="942974"/>
                  </a:lnTo>
                  <a:lnTo>
                    <a:pt x="200118" y="943609"/>
                  </a:lnTo>
                  <a:lnTo>
                    <a:pt x="207742" y="945196"/>
                  </a:lnTo>
                  <a:lnTo>
                    <a:pt x="215047" y="946783"/>
                  </a:lnTo>
                  <a:lnTo>
                    <a:pt x="222989" y="948687"/>
                  </a:lnTo>
                  <a:lnTo>
                    <a:pt x="230295" y="950909"/>
                  </a:lnTo>
                  <a:lnTo>
                    <a:pt x="238236" y="953131"/>
                  </a:lnTo>
                  <a:lnTo>
                    <a:pt x="245542" y="955353"/>
                  </a:lnTo>
                  <a:lnTo>
                    <a:pt x="253165" y="958210"/>
                  </a:lnTo>
                  <a:lnTo>
                    <a:pt x="268095" y="964241"/>
                  </a:lnTo>
                  <a:lnTo>
                    <a:pt x="282389" y="971224"/>
                  </a:lnTo>
                  <a:lnTo>
                    <a:pt x="296683" y="978524"/>
                  </a:lnTo>
                  <a:lnTo>
                    <a:pt x="300812" y="981381"/>
                  </a:lnTo>
                  <a:lnTo>
                    <a:pt x="304624" y="984555"/>
                  </a:lnTo>
                  <a:lnTo>
                    <a:pt x="309706" y="988682"/>
                  </a:lnTo>
                  <a:lnTo>
                    <a:pt x="314789" y="993760"/>
                  </a:lnTo>
                  <a:lnTo>
                    <a:pt x="320824" y="999791"/>
                  </a:lnTo>
                  <a:lnTo>
                    <a:pt x="326859" y="1006775"/>
                  </a:lnTo>
                  <a:lnTo>
                    <a:pt x="340201" y="1022963"/>
                  </a:lnTo>
                  <a:lnTo>
                    <a:pt x="354812" y="1041373"/>
                  </a:lnTo>
                  <a:lnTo>
                    <a:pt x="371012" y="1062957"/>
                  </a:lnTo>
                  <a:lnTo>
                    <a:pt x="387530" y="1086764"/>
                  </a:lnTo>
                  <a:lnTo>
                    <a:pt x="405636" y="1112792"/>
                  </a:lnTo>
                  <a:lnTo>
                    <a:pt x="423742" y="1140089"/>
                  </a:lnTo>
                  <a:lnTo>
                    <a:pt x="442166" y="1169927"/>
                  </a:lnTo>
                  <a:lnTo>
                    <a:pt x="460907" y="1200716"/>
                  </a:lnTo>
                  <a:lnTo>
                    <a:pt x="479966" y="1232775"/>
                  </a:lnTo>
                  <a:lnTo>
                    <a:pt x="498389" y="1265469"/>
                  </a:lnTo>
                  <a:lnTo>
                    <a:pt x="516177" y="1298798"/>
                  </a:lnTo>
                  <a:lnTo>
                    <a:pt x="533966" y="1332761"/>
                  </a:lnTo>
                  <a:lnTo>
                    <a:pt x="550801" y="1366407"/>
                  </a:lnTo>
                  <a:lnTo>
                    <a:pt x="550801" y="1367042"/>
                  </a:lnTo>
                  <a:lnTo>
                    <a:pt x="551119" y="1366725"/>
                  </a:lnTo>
                  <a:lnTo>
                    <a:pt x="551119" y="1365455"/>
                  </a:lnTo>
                  <a:lnTo>
                    <a:pt x="549848" y="1355933"/>
                  </a:lnTo>
                  <a:lnTo>
                    <a:pt x="546672" y="1340062"/>
                  </a:lnTo>
                  <a:lnTo>
                    <a:pt x="542542" y="1318160"/>
                  </a:lnTo>
                  <a:lnTo>
                    <a:pt x="519036" y="1197859"/>
                  </a:lnTo>
                  <a:lnTo>
                    <a:pt x="506013" y="1132471"/>
                  </a:lnTo>
                  <a:lnTo>
                    <a:pt x="495530" y="1076289"/>
                  </a:lnTo>
                  <a:lnTo>
                    <a:pt x="491719" y="1054387"/>
                  </a:lnTo>
                  <a:lnTo>
                    <a:pt x="489495" y="1037881"/>
                  </a:lnTo>
                  <a:lnTo>
                    <a:pt x="488860" y="1032168"/>
                  </a:lnTo>
                  <a:lnTo>
                    <a:pt x="488542" y="1028041"/>
                  </a:lnTo>
                  <a:lnTo>
                    <a:pt x="488860" y="1025820"/>
                  </a:lnTo>
                  <a:lnTo>
                    <a:pt x="489177" y="1025820"/>
                  </a:lnTo>
                  <a:lnTo>
                    <a:pt x="489495" y="1025820"/>
                  </a:lnTo>
                  <a:lnTo>
                    <a:pt x="495213" y="1032168"/>
                  </a:lnTo>
                  <a:lnTo>
                    <a:pt x="500295" y="1038516"/>
                  </a:lnTo>
                  <a:lnTo>
                    <a:pt x="510777" y="1051530"/>
                  </a:lnTo>
                  <a:lnTo>
                    <a:pt x="520307" y="1065179"/>
                  </a:lnTo>
                  <a:lnTo>
                    <a:pt x="529201" y="1078828"/>
                  </a:lnTo>
                  <a:lnTo>
                    <a:pt x="537777" y="1092794"/>
                  </a:lnTo>
                  <a:lnTo>
                    <a:pt x="545719" y="1106443"/>
                  </a:lnTo>
                  <a:lnTo>
                    <a:pt x="552707" y="1119775"/>
                  </a:lnTo>
                  <a:lnTo>
                    <a:pt x="559060" y="1132789"/>
                  </a:lnTo>
                  <a:lnTo>
                    <a:pt x="565095" y="1144851"/>
                  </a:lnTo>
                  <a:lnTo>
                    <a:pt x="569860" y="1155960"/>
                  </a:lnTo>
                  <a:lnTo>
                    <a:pt x="577483" y="1174370"/>
                  </a:lnTo>
                  <a:lnTo>
                    <a:pt x="582566" y="1187067"/>
                  </a:lnTo>
                  <a:lnTo>
                    <a:pt x="584154" y="1191511"/>
                  </a:lnTo>
                  <a:lnTo>
                    <a:pt x="590507" y="1215635"/>
                  </a:lnTo>
                  <a:lnTo>
                    <a:pt x="596542" y="1237219"/>
                  </a:lnTo>
                  <a:lnTo>
                    <a:pt x="602578" y="1256581"/>
                  </a:lnTo>
                  <a:lnTo>
                    <a:pt x="607978" y="1274991"/>
                  </a:lnTo>
                  <a:lnTo>
                    <a:pt x="618778" y="1309272"/>
                  </a:lnTo>
                  <a:lnTo>
                    <a:pt x="629895" y="1344823"/>
                  </a:lnTo>
                  <a:lnTo>
                    <a:pt x="635613" y="1364186"/>
                  </a:lnTo>
                  <a:lnTo>
                    <a:pt x="641013" y="1385770"/>
                  </a:lnTo>
                  <a:lnTo>
                    <a:pt x="647366" y="1409576"/>
                  </a:lnTo>
                  <a:lnTo>
                    <a:pt x="653719" y="1436556"/>
                  </a:lnTo>
                  <a:lnTo>
                    <a:pt x="660389" y="1466711"/>
                  </a:lnTo>
                  <a:lnTo>
                    <a:pt x="668013" y="1501627"/>
                  </a:lnTo>
                  <a:lnTo>
                    <a:pt x="675636" y="1540670"/>
                  </a:lnTo>
                  <a:lnTo>
                    <a:pt x="684213" y="1585108"/>
                  </a:lnTo>
                  <a:lnTo>
                    <a:pt x="319871" y="2147887"/>
                  </a:lnTo>
                  <a:lnTo>
                    <a:pt x="0" y="2147887"/>
                  </a:lnTo>
                  <a:lnTo>
                    <a:pt x="318" y="1978387"/>
                  </a:lnTo>
                  <a:lnTo>
                    <a:pt x="953" y="1828884"/>
                  </a:lnTo>
                  <a:lnTo>
                    <a:pt x="2541" y="1696204"/>
                  </a:lnTo>
                  <a:lnTo>
                    <a:pt x="4447" y="1578442"/>
                  </a:lnTo>
                  <a:lnTo>
                    <a:pt x="6671" y="1472425"/>
                  </a:lnTo>
                  <a:lnTo>
                    <a:pt x="8894" y="1374343"/>
                  </a:lnTo>
                  <a:lnTo>
                    <a:pt x="11753" y="1282609"/>
                  </a:lnTo>
                  <a:lnTo>
                    <a:pt x="14612" y="1193415"/>
                  </a:lnTo>
                  <a:lnTo>
                    <a:pt x="17153" y="1179767"/>
                  </a:lnTo>
                  <a:lnTo>
                    <a:pt x="19694" y="1166118"/>
                  </a:lnTo>
                  <a:lnTo>
                    <a:pt x="23188" y="1153104"/>
                  </a:lnTo>
                  <a:lnTo>
                    <a:pt x="26365" y="1140724"/>
                  </a:lnTo>
                  <a:lnTo>
                    <a:pt x="29859" y="1128662"/>
                  </a:lnTo>
                  <a:lnTo>
                    <a:pt x="33671" y="1116918"/>
                  </a:lnTo>
                  <a:lnTo>
                    <a:pt x="37800" y="1105808"/>
                  </a:lnTo>
                  <a:lnTo>
                    <a:pt x="42247" y="1094699"/>
                  </a:lnTo>
                  <a:lnTo>
                    <a:pt x="46694" y="1084224"/>
                  </a:lnTo>
                  <a:lnTo>
                    <a:pt x="51777" y="1074067"/>
                  </a:lnTo>
                  <a:lnTo>
                    <a:pt x="56541" y="1064544"/>
                  </a:lnTo>
                  <a:lnTo>
                    <a:pt x="61624" y="1054704"/>
                  </a:lnTo>
                  <a:lnTo>
                    <a:pt x="67024" y="1045817"/>
                  </a:lnTo>
                  <a:lnTo>
                    <a:pt x="72424" y="1037247"/>
                  </a:lnTo>
                  <a:lnTo>
                    <a:pt x="78141" y="1029311"/>
                  </a:lnTo>
                  <a:lnTo>
                    <a:pt x="83541" y="1021376"/>
                  </a:lnTo>
                  <a:lnTo>
                    <a:pt x="89259" y="1014075"/>
                  </a:lnTo>
                  <a:lnTo>
                    <a:pt x="95294" y="1006457"/>
                  </a:lnTo>
                  <a:lnTo>
                    <a:pt x="101012" y="999791"/>
                  </a:lnTo>
                  <a:lnTo>
                    <a:pt x="107047" y="993443"/>
                  </a:lnTo>
                  <a:lnTo>
                    <a:pt x="113083" y="987095"/>
                  </a:lnTo>
                  <a:lnTo>
                    <a:pt x="118800" y="981699"/>
                  </a:lnTo>
                  <a:lnTo>
                    <a:pt x="124836" y="975985"/>
                  </a:lnTo>
                  <a:lnTo>
                    <a:pt x="130871" y="970906"/>
                  </a:lnTo>
                  <a:lnTo>
                    <a:pt x="136906" y="966145"/>
                  </a:lnTo>
                  <a:lnTo>
                    <a:pt x="142624" y="962019"/>
                  </a:lnTo>
                  <a:lnTo>
                    <a:pt x="148659" y="957575"/>
                  </a:lnTo>
                  <a:lnTo>
                    <a:pt x="154694" y="953766"/>
                  </a:lnTo>
                  <a:lnTo>
                    <a:pt x="165812" y="947100"/>
                  </a:lnTo>
                  <a:lnTo>
                    <a:pt x="176612" y="941387"/>
                  </a:lnTo>
                  <a:close/>
                  <a:moveTo>
                    <a:pt x="1531981" y="658812"/>
                  </a:moveTo>
                  <a:lnTo>
                    <a:pt x="1531981" y="659130"/>
                  </a:lnTo>
                  <a:lnTo>
                    <a:pt x="1532299" y="658812"/>
                  </a:lnTo>
                  <a:lnTo>
                    <a:pt x="1532934" y="669616"/>
                  </a:lnTo>
                  <a:lnTo>
                    <a:pt x="1534523" y="682009"/>
                  </a:lnTo>
                  <a:lnTo>
                    <a:pt x="1536430" y="695673"/>
                  </a:lnTo>
                  <a:lnTo>
                    <a:pt x="1538654" y="711244"/>
                  </a:lnTo>
                  <a:lnTo>
                    <a:pt x="1541514" y="728085"/>
                  </a:lnTo>
                  <a:lnTo>
                    <a:pt x="1545327" y="746198"/>
                  </a:lnTo>
                  <a:lnTo>
                    <a:pt x="1549458" y="765900"/>
                  </a:lnTo>
                  <a:lnTo>
                    <a:pt x="1554543" y="786873"/>
                  </a:lnTo>
                  <a:lnTo>
                    <a:pt x="1560263" y="808799"/>
                  </a:lnTo>
                  <a:lnTo>
                    <a:pt x="1566936" y="831678"/>
                  </a:lnTo>
                  <a:lnTo>
                    <a:pt x="1574562" y="855828"/>
                  </a:lnTo>
                  <a:lnTo>
                    <a:pt x="1583142" y="881250"/>
                  </a:lnTo>
                  <a:lnTo>
                    <a:pt x="1592993" y="907307"/>
                  </a:lnTo>
                  <a:lnTo>
                    <a:pt x="1604115" y="934000"/>
                  </a:lnTo>
                  <a:lnTo>
                    <a:pt x="1615872" y="961963"/>
                  </a:lnTo>
                  <a:lnTo>
                    <a:pt x="1629218" y="990245"/>
                  </a:lnTo>
                  <a:lnTo>
                    <a:pt x="1633667" y="953066"/>
                  </a:lnTo>
                  <a:lnTo>
                    <a:pt x="1638752" y="917476"/>
                  </a:lnTo>
                  <a:lnTo>
                    <a:pt x="1643518" y="884745"/>
                  </a:lnTo>
                  <a:lnTo>
                    <a:pt x="1648285" y="855193"/>
                  </a:lnTo>
                  <a:lnTo>
                    <a:pt x="1652733" y="830089"/>
                  </a:lnTo>
                  <a:lnTo>
                    <a:pt x="1656547" y="809752"/>
                  </a:lnTo>
                  <a:lnTo>
                    <a:pt x="1660678" y="788779"/>
                  </a:lnTo>
                  <a:lnTo>
                    <a:pt x="1633350" y="725225"/>
                  </a:lnTo>
                  <a:lnTo>
                    <a:pt x="1677202" y="683280"/>
                  </a:lnTo>
                  <a:lnTo>
                    <a:pt x="1708661" y="683280"/>
                  </a:lnTo>
                  <a:lnTo>
                    <a:pt x="1752831" y="725225"/>
                  </a:lnTo>
                  <a:lnTo>
                    <a:pt x="1725503" y="788779"/>
                  </a:lnTo>
                  <a:lnTo>
                    <a:pt x="1729634" y="809752"/>
                  </a:lnTo>
                  <a:lnTo>
                    <a:pt x="1737578" y="855193"/>
                  </a:lnTo>
                  <a:lnTo>
                    <a:pt x="1742344" y="884745"/>
                  </a:lnTo>
                  <a:lnTo>
                    <a:pt x="1747111" y="917476"/>
                  </a:lnTo>
                  <a:lnTo>
                    <a:pt x="1752513" y="953066"/>
                  </a:lnTo>
                  <a:lnTo>
                    <a:pt x="1756962" y="990245"/>
                  </a:lnTo>
                  <a:lnTo>
                    <a:pt x="1770308" y="961963"/>
                  </a:lnTo>
                  <a:lnTo>
                    <a:pt x="1782066" y="934000"/>
                  </a:lnTo>
                  <a:lnTo>
                    <a:pt x="1792870" y="907307"/>
                  </a:lnTo>
                  <a:lnTo>
                    <a:pt x="1802720" y="881250"/>
                  </a:lnTo>
                  <a:lnTo>
                    <a:pt x="1811618" y="855828"/>
                  </a:lnTo>
                  <a:lnTo>
                    <a:pt x="1818927" y="831678"/>
                  </a:lnTo>
                  <a:lnTo>
                    <a:pt x="1825600" y="808799"/>
                  </a:lnTo>
                  <a:lnTo>
                    <a:pt x="1831638" y="786873"/>
                  </a:lnTo>
                  <a:lnTo>
                    <a:pt x="1836404" y="765900"/>
                  </a:lnTo>
                  <a:lnTo>
                    <a:pt x="1840853" y="746198"/>
                  </a:lnTo>
                  <a:lnTo>
                    <a:pt x="1844348" y="728085"/>
                  </a:lnTo>
                  <a:lnTo>
                    <a:pt x="1847208" y="711244"/>
                  </a:lnTo>
                  <a:lnTo>
                    <a:pt x="1849750" y="695673"/>
                  </a:lnTo>
                  <a:lnTo>
                    <a:pt x="1851657" y="682009"/>
                  </a:lnTo>
                  <a:lnTo>
                    <a:pt x="1852928" y="669616"/>
                  </a:lnTo>
                  <a:lnTo>
                    <a:pt x="1853881" y="658812"/>
                  </a:lnTo>
                  <a:lnTo>
                    <a:pt x="1854199" y="659130"/>
                  </a:lnTo>
                  <a:lnTo>
                    <a:pt x="1854199" y="658812"/>
                  </a:lnTo>
                  <a:lnTo>
                    <a:pt x="1871359" y="662943"/>
                  </a:lnTo>
                  <a:lnTo>
                    <a:pt x="1889154" y="667392"/>
                  </a:lnTo>
                  <a:lnTo>
                    <a:pt x="1908220" y="673111"/>
                  </a:lnTo>
                  <a:lnTo>
                    <a:pt x="1927922" y="679467"/>
                  </a:lnTo>
                  <a:lnTo>
                    <a:pt x="1946988" y="684869"/>
                  </a:lnTo>
                  <a:lnTo>
                    <a:pt x="1964465" y="690271"/>
                  </a:lnTo>
                  <a:lnTo>
                    <a:pt x="1980354" y="695355"/>
                  </a:lnTo>
                  <a:lnTo>
                    <a:pt x="1994971" y="700122"/>
                  </a:lnTo>
                  <a:lnTo>
                    <a:pt x="2008000" y="704888"/>
                  </a:lnTo>
                  <a:lnTo>
                    <a:pt x="2019757" y="709337"/>
                  </a:lnTo>
                  <a:lnTo>
                    <a:pt x="2030243" y="713786"/>
                  </a:lnTo>
                  <a:lnTo>
                    <a:pt x="2039459" y="717917"/>
                  </a:lnTo>
                  <a:lnTo>
                    <a:pt x="2047721" y="722048"/>
                  </a:lnTo>
                  <a:lnTo>
                    <a:pt x="2054712" y="725861"/>
                  </a:lnTo>
                  <a:lnTo>
                    <a:pt x="2060749" y="729674"/>
                  </a:lnTo>
                  <a:lnTo>
                    <a:pt x="2065834" y="733170"/>
                  </a:lnTo>
                  <a:lnTo>
                    <a:pt x="2070282" y="736665"/>
                  </a:lnTo>
                  <a:lnTo>
                    <a:pt x="2073778" y="739843"/>
                  </a:lnTo>
                  <a:lnTo>
                    <a:pt x="2076638" y="743021"/>
                  </a:lnTo>
                  <a:lnTo>
                    <a:pt x="2078862" y="746198"/>
                  </a:lnTo>
                  <a:lnTo>
                    <a:pt x="2084264" y="751600"/>
                  </a:lnTo>
                  <a:lnTo>
                    <a:pt x="2089348" y="757002"/>
                  </a:lnTo>
                  <a:lnTo>
                    <a:pt x="2093797" y="763040"/>
                  </a:lnTo>
                  <a:lnTo>
                    <a:pt x="2097928" y="769395"/>
                  </a:lnTo>
                  <a:lnTo>
                    <a:pt x="2100788" y="774480"/>
                  </a:lnTo>
                  <a:lnTo>
                    <a:pt x="2109368" y="788779"/>
                  </a:lnTo>
                  <a:lnTo>
                    <a:pt x="2139238" y="838033"/>
                  </a:lnTo>
                  <a:lnTo>
                    <a:pt x="2158940" y="870446"/>
                  </a:lnTo>
                  <a:lnTo>
                    <a:pt x="2180866" y="905400"/>
                  </a:lnTo>
                  <a:lnTo>
                    <a:pt x="2203428" y="941626"/>
                  </a:lnTo>
                  <a:lnTo>
                    <a:pt x="2226942" y="977216"/>
                  </a:lnTo>
                  <a:lnTo>
                    <a:pt x="2242196" y="999778"/>
                  </a:lnTo>
                  <a:lnTo>
                    <a:pt x="2256495" y="1021068"/>
                  </a:lnTo>
                  <a:lnTo>
                    <a:pt x="2280963" y="997553"/>
                  </a:lnTo>
                  <a:lnTo>
                    <a:pt x="2305749" y="972450"/>
                  </a:lnTo>
                  <a:lnTo>
                    <a:pt x="2326086" y="951159"/>
                  </a:lnTo>
                  <a:lnTo>
                    <a:pt x="2345470" y="930186"/>
                  </a:lnTo>
                  <a:lnTo>
                    <a:pt x="2380107" y="892372"/>
                  </a:lnTo>
                  <a:lnTo>
                    <a:pt x="2405529" y="864090"/>
                  </a:lnTo>
                  <a:lnTo>
                    <a:pt x="2417286" y="850109"/>
                  </a:lnTo>
                  <a:lnTo>
                    <a:pt x="2417922" y="849791"/>
                  </a:lnTo>
                  <a:lnTo>
                    <a:pt x="2421735" y="845660"/>
                  </a:lnTo>
                  <a:lnTo>
                    <a:pt x="2425548" y="841847"/>
                  </a:lnTo>
                  <a:lnTo>
                    <a:pt x="2429679" y="838033"/>
                  </a:lnTo>
                  <a:lnTo>
                    <a:pt x="2433493" y="834856"/>
                  </a:lnTo>
                  <a:lnTo>
                    <a:pt x="2437941" y="831678"/>
                  </a:lnTo>
                  <a:lnTo>
                    <a:pt x="2442072" y="828818"/>
                  </a:lnTo>
                  <a:lnTo>
                    <a:pt x="2446521" y="826276"/>
                  </a:lnTo>
                  <a:lnTo>
                    <a:pt x="2451605" y="823734"/>
                  </a:lnTo>
                  <a:lnTo>
                    <a:pt x="2456054" y="821509"/>
                  </a:lnTo>
                  <a:lnTo>
                    <a:pt x="2460821" y="819603"/>
                  </a:lnTo>
                  <a:lnTo>
                    <a:pt x="2465587" y="818014"/>
                  </a:lnTo>
                  <a:lnTo>
                    <a:pt x="2470672" y="816425"/>
                  </a:lnTo>
                  <a:lnTo>
                    <a:pt x="2475756" y="815154"/>
                  </a:lnTo>
                  <a:lnTo>
                    <a:pt x="2480522" y="814201"/>
                  </a:lnTo>
                  <a:lnTo>
                    <a:pt x="2485607" y="813565"/>
                  </a:lnTo>
                  <a:lnTo>
                    <a:pt x="2491009" y="812930"/>
                  </a:lnTo>
                  <a:lnTo>
                    <a:pt x="2495775" y="812930"/>
                  </a:lnTo>
                  <a:lnTo>
                    <a:pt x="2500860" y="812930"/>
                  </a:lnTo>
                  <a:lnTo>
                    <a:pt x="2506262" y="812930"/>
                  </a:lnTo>
                  <a:lnTo>
                    <a:pt x="2511346" y="813565"/>
                  </a:lnTo>
                  <a:lnTo>
                    <a:pt x="2516113" y="814201"/>
                  </a:lnTo>
                  <a:lnTo>
                    <a:pt x="2521515" y="815154"/>
                  </a:lnTo>
                  <a:lnTo>
                    <a:pt x="2526281" y="816425"/>
                  </a:lnTo>
                  <a:lnTo>
                    <a:pt x="2531366" y="817696"/>
                  </a:lnTo>
                  <a:lnTo>
                    <a:pt x="2536132" y="819603"/>
                  </a:lnTo>
                  <a:lnTo>
                    <a:pt x="2541216" y="821509"/>
                  </a:lnTo>
                  <a:lnTo>
                    <a:pt x="2545983" y="823734"/>
                  </a:lnTo>
                  <a:lnTo>
                    <a:pt x="2550432" y="826276"/>
                  </a:lnTo>
                  <a:lnTo>
                    <a:pt x="2555198" y="828818"/>
                  </a:lnTo>
                  <a:lnTo>
                    <a:pt x="2559647" y="831678"/>
                  </a:lnTo>
                  <a:lnTo>
                    <a:pt x="2563778" y="835174"/>
                  </a:lnTo>
                  <a:lnTo>
                    <a:pt x="2568227" y="838351"/>
                  </a:lnTo>
                  <a:lnTo>
                    <a:pt x="2572358" y="842164"/>
                  </a:lnTo>
                  <a:lnTo>
                    <a:pt x="2576171" y="845978"/>
                  </a:lnTo>
                  <a:lnTo>
                    <a:pt x="2579666" y="850109"/>
                  </a:lnTo>
                  <a:lnTo>
                    <a:pt x="2583162" y="854240"/>
                  </a:lnTo>
                  <a:lnTo>
                    <a:pt x="2586022" y="858688"/>
                  </a:lnTo>
                  <a:lnTo>
                    <a:pt x="2589200" y="863137"/>
                  </a:lnTo>
                  <a:lnTo>
                    <a:pt x="2591742" y="867586"/>
                  </a:lnTo>
                  <a:lnTo>
                    <a:pt x="2593966" y="872035"/>
                  </a:lnTo>
                  <a:lnTo>
                    <a:pt x="2596190" y="876801"/>
                  </a:lnTo>
                  <a:lnTo>
                    <a:pt x="2598097" y="881250"/>
                  </a:lnTo>
                  <a:lnTo>
                    <a:pt x="2600004" y="886334"/>
                  </a:lnTo>
                  <a:lnTo>
                    <a:pt x="2601275" y="891419"/>
                  </a:lnTo>
                  <a:lnTo>
                    <a:pt x="2602546" y="896185"/>
                  </a:lnTo>
                  <a:lnTo>
                    <a:pt x="2603499" y="901269"/>
                  </a:lnTo>
                  <a:lnTo>
                    <a:pt x="2604452" y="906036"/>
                  </a:lnTo>
                  <a:lnTo>
                    <a:pt x="2604770" y="911438"/>
                  </a:lnTo>
                  <a:lnTo>
                    <a:pt x="2605088" y="916522"/>
                  </a:lnTo>
                  <a:lnTo>
                    <a:pt x="2605088" y="921289"/>
                  </a:lnTo>
                  <a:lnTo>
                    <a:pt x="2604770" y="926691"/>
                  </a:lnTo>
                  <a:lnTo>
                    <a:pt x="2604452" y="931775"/>
                  </a:lnTo>
                  <a:lnTo>
                    <a:pt x="2603499" y="936542"/>
                  </a:lnTo>
                  <a:lnTo>
                    <a:pt x="2602546" y="941944"/>
                  </a:lnTo>
                  <a:lnTo>
                    <a:pt x="2601275" y="947028"/>
                  </a:lnTo>
                  <a:lnTo>
                    <a:pt x="2600004" y="951795"/>
                  </a:lnTo>
                  <a:lnTo>
                    <a:pt x="2598415" y="956879"/>
                  </a:lnTo>
                  <a:lnTo>
                    <a:pt x="2596190" y="961646"/>
                  </a:lnTo>
                  <a:lnTo>
                    <a:pt x="2593966" y="966412"/>
                  </a:lnTo>
                  <a:lnTo>
                    <a:pt x="2591742" y="970861"/>
                  </a:lnTo>
                  <a:lnTo>
                    <a:pt x="2588564" y="975627"/>
                  </a:lnTo>
                  <a:lnTo>
                    <a:pt x="2585704" y="980076"/>
                  </a:lnTo>
                  <a:lnTo>
                    <a:pt x="2582844" y="984207"/>
                  </a:lnTo>
                  <a:lnTo>
                    <a:pt x="2579349" y="988656"/>
                  </a:lnTo>
                  <a:lnTo>
                    <a:pt x="2566638" y="1003273"/>
                  </a:lnTo>
                  <a:lnTo>
                    <a:pt x="2534543" y="1039181"/>
                  </a:lnTo>
                  <a:lnTo>
                    <a:pt x="2512935" y="1063014"/>
                  </a:lnTo>
                  <a:lnTo>
                    <a:pt x="2488784" y="1089071"/>
                  </a:lnTo>
                  <a:lnTo>
                    <a:pt x="2463045" y="1116399"/>
                  </a:lnTo>
                  <a:lnTo>
                    <a:pt x="2436352" y="1143409"/>
                  </a:lnTo>
                  <a:lnTo>
                    <a:pt x="2417922" y="1161204"/>
                  </a:lnTo>
                  <a:lnTo>
                    <a:pt x="2400127" y="1178682"/>
                  </a:lnTo>
                  <a:lnTo>
                    <a:pt x="2382332" y="1195206"/>
                  </a:lnTo>
                  <a:lnTo>
                    <a:pt x="2364537" y="1210776"/>
                  </a:lnTo>
                  <a:lnTo>
                    <a:pt x="2354050" y="1219038"/>
                  </a:lnTo>
                  <a:lnTo>
                    <a:pt x="2343882" y="1226983"/>
                  </a:lnTo>
                  <a:lnTo>
                    <a:pt x="2333395" y="1234927"/>
                  </a:lnTo>
                  <a:lnTo>
                    <a:pt x="2322591" y="1241918"/>
                  </a:lnTo>
                  <a:lnTo>
                    <a:pt x="2316236" y="1246049"/>
                  </a:lnTo>
                  <a:lnTo>
                    <a:pt x="2309562" y="1249862"/>
                  </a:lnTo>
                  <a:lnTo>
                    <a:pt x="2301936" y="1253357"/>
                  </a:lnTo>
                  <a:lnTo>
                    <a:pt x="2294310" y="1257171"/>
                  </a:lnTo>
                  <a:lnTo>
                    <a:pt x="2284141" y="1260984"/>
                  </a:lnTo>
                  <a:lnTo>
                    <a:pt x="2279057" y="1262891"/>
                  </a:lnTo>
                  <a:lnTo>
                    <a:pt x="2272701" y="1264797"/>
                  </a:lnTo>
                  <a:lnTo>
                    <a:pt x="2266346" y="1266068"/>
                  </a:lnTo>
                  <a:lnTo>
                    <a:pt x="2258720" y="1267339"/>
                  </a:lnTo>
                  <a:lnTo>
                    <a:pt x="2250775" y="1267975"/>
                  </a:lnTo>
                  <a:lnTo>
                    <a:pt x="2241242" y="1268610"/>
                  </a:lnTo>
                  <a:lnTo>
                    <a:pt x="2233934" y="1268293"/>
                  </a:lnTo>
                  <a:lnTo>
                    <a:pt x="2226307" y="1267657"/>
                  </a:lnTo>
                  <a:lnTo>
                    <a:pt x="2217727" y="1266068"/>
                  </a:lnTo>
                  <a:lnTo>
                    <a:pt x="2209148" y="1263844"/>
                  </a:lnTo>
                  <a:lnTo>
                    <a:pt x="2198979" y="1260666"/>
                  </a:lnTo>
                  <a:lnTo>
                    <a:pt x="2190717" y="1257171"/>
                  </a:lnTo>
                  <a:lnTo>
                    <a:pt x="2184044" y="1253357"/>
                  </a:lnTo>
                  <a:lnTo>
                    <a:pt x="2178324" y="1250180"/>
                  </a:lnTo>
                  <a:lnTo>
                    <a:pt x="2172922" y="1246684"/>
                  </a:lnTo>
                  <a:lnTo>
                    <a:pt x="2168473" y="1243824"/>
                  </a:lnTo>
                  <a:lnTo>
                    <a:pt x="2160846" y="1237787"/>
                  </a:lnTo>
                  <a:lnTo>
                    <a:pt x="2154491" y="1232067"/>
                  </a:lnTo>
                  <a:lnTo>
                    <a:pt x="2148454" y="1226347"/>
                  </a:lnTo>
                  <a:lnTo>
                    <a:pt x="2137967" y="1215225"/>
                  </a:lnTo>
                  <a:lnTo>
                    <a:pt x="2128116" y="1204103"/>
                  </a:lnTo>
                  <a:lnTo>
                    <a:pt x="2118265" y="1192028"/>
                  </a:lnTo>
                  <a:lnTo>
                    <a:pt x="2109050" y="1179953"/>
                  </a:lnTo>
                  <a:lnTo>
                    <a:pt x="2098882" y="1166924"/>
                  </a:lnTo>
                  <a:lnTo>
                    <a:pt x="2078862" y="1138961"/>
                  </a:lnTo>
                  <a:lnTo>
                    <a:pt x="2058525" y="1108773"/>
                  </a:lnTo>
                  <a:lnTo>
                    <a:pt x="2037552" y="1077313"/>
                  </a:lnTo>
                  <a:lnTo>
                    <a:pt x="2017215" y="1045219"/>
                  </a:lnTo>
                  <a:lnTo>
                    <a:pt x="2012766" y="1038546"/>
                  </a:lnTo>
                  <a:lnTo>
                    <a:pt x="2012766" y="1409700"/>
                  </a:lnTo>
                  <a:lnTo>
                    <a:pt x="1373096" y="1409700"/>
                  </a:lnTo>
                  <a:lnTo>
                    <a:pt x="1373096" y="1002002"/>
                  </a:lnTo>
                  <a:lnTo>
                    <a:pt x="1372779" y="1002002"/>
                  </a:lnTo>
                  <a:lnTo>
                    <a:pt x="1371190" y="1003591"/>
                  </a:lnTo>
                  <a:lnTo>
                    <a:pt x="1369283" y="1005815"/>
                  </a:lnTo>
                  <a:lnTo>
                    <a:pt x="1367694" y="1009311"/>
                  </a:lnTo>
                  <a:lnTo>
                    <a:pt x="1365470" y="1013124"/>
                  </a:lnTo>
                  <a:lnTo>
                    <a:pt x="1363246" y="1018526"/>
                  </a:lnTo>
                  <a:lnTo>
                    <a:pt x="1361339" y="1024882"/>
                  </a:lnTo>
                  <a:lnTo>
                    <a:pt x="1356572" y="1039181"/>
                  </a:lnTo>
                  <a:lnTo>
                    <a:pt x="1351806" y="1056658"/>
                  </a:lnTo>
                  <a:lnTo>
                    <a:pt x="1347039" y="1077313"/>
                  </a:lnTo>
                  <a:lnTo>
                    <a:pt x="1342273" y="1099557"/>
                  </a:lnTo>
                  <a:lnTo>
                    <a:pt x="1337506" y="1124025"/>
                  </a:lnTo>
                  <a:lnTo>
                    <a:pt x="1332740" y="1149765"/>
                  </a:lnTo>
                  <a:lnTo>
                    <a:pt x="1328291" y="1176775"/>
                  </a:lnTo>
                  <a:lnTo>
                    <a:pt x="1324160" y="1204421"/>
                  </a:lnTo>
                  <a:lnTo>
                    <a:pt x="1320029" y="1232702"/>
                  </a:lnTo>
                  <a:lnTo>
                    <a:pt x="1316534" y="1260984"/>
                  </a:lnTo>
                  <a:lnTo>
                    <a:pt x="1313674" y="1288948"/>
                  </a:lnTo>
                  <a:lnTo>
                    <a:pt x="1311449" y="1316276"/>
                  </a:lnTo>
                  <a:lnTo>
                    <a:pt x="1309543" y="1342333"/>
                  </a:lnTo>
                  <a:lnTo>
                    <a:pt x="1308589" y="1375699"/>
                  </a:lnTo>
                  <a:lnTo>
                    <a:pt x="1307636" y="1409700"/>
                  </a:lnTo>
                  <a:lnTo>
                    <a:pt x="1106488" y="1409700"/>
                  </a:lnTo>
                  <a:lnTo>
                    <a:pt x="1106488" y="1388409"/>
                  </a:lnTo>
                  <a:lnTo>
                    <a:pt x="1106488" y="1368072"/>
                  </a:lnTo>
                  <a:lnTo>
                    <a:pt x="1107441" y="1348688"/>
                  </a:lnTo>
                  <a:lnTo>
                    <a:pt x="1108077" y="1330893"/>
                  </a:lnTo>
                  <a:lnTo>
                    <a:pt x="1111255" y="1293396"/>
                  </a:lnTo>
                  <a:lnTo>
                    <a:pt x="1114750" y="1257171"/>
                  </a:lnTo>
                  <a:lnTo>
                    <a:pt x="1118563" y="1222534"/>
                  </a:lnTo>
                  <a:lnTo>
                    <a:pt x="1122694" y="1189486"/>
                  </a:lnTo>
                  <a:lnTo>
                    <a:pt x="1127143" y="1158345"/>
                  </a:lnTo>
                  <a:lnTo>
                    <a:pt x="1131592" y="1128156"/>
                  </a:lnTo>
                  <a:lnTo>
                    <a:pt x="1136358" y="1099875"/>
                  </a:lnTo>
                  <a:lnTo>
                    <a:pt x="1141125" y="1072865"/>
                  </a:lnTo>
                  <a:lnTo>
                    <a:pt x="1146209" y="1047125"/>
                  </a:lnTo>
                  <a:lnTo>
                    <a:pt x="1151929" y="1022975"/>
                  </a:lnTo>
                  <a:lnTo>
                    <a:pt x="1157013" y="999778"/>
                  </a:lnTo>
                  <a:lnTo>
                    <a:pt x="1162733" y="978170"/>
                  </a:lnTo>
                  <a:lnTo>
                    <a:pt x="1168135" y="957832"/>
                  </a:lnTo>
                  <a:lnTo>
                    <a:pt x="1174173" y="938448"/>
                  </a:lnTo>
                  <a:lnTo>
                    <a:pt x="1179893" y="920653"/>
                  </a:lnTo>
                  <a:lnTo>
                    <a:pt x="1185295" y="903812"/>
                  </a:lnTo>
                  <a:lnTo>
                    <a:pt x="1191332" y="887923"/>
                  </a:lnTo>
                  <a:lnTo>
                    <a:pt x="1197052" y="873306"/>
                  </a:lnTo>
                  <a:lnTo>
                    <a:pt x="1202454" y="859959"/>
                  </a:lnTo>
                  <a:lnTo>
                    <a:pt x="1208174" y="847567"/>
                  </a:lnTo>
                  <a:lnTo>
                    <a:pt x="1213258" y="835809"/>
                  </a:lnTo>
                  <a:lnTo>
                    <a:pt x="1218343" y="825005"/>
                  </a:lnTo>
                  <a:lnTo>
                    <a:pt x="1223745" y="815472"/>
                  </a:lnTo>
                  <a:lnTo>
                    <a:pt x="1228511" y="806892"/>
                  </a:lnTo>
                  <a:lnTo>
                    <a:pt x="1233278" y="798948"/>
                  </a:lnTo>
                  <a:lnTo>
                    <a:pt x="1237727" y="791957"/>
                  </a:lnTo>
                  <a:lnTo>
                    <a:pt x="1245989" y="780199"/>
                  </a:lnTo>
                  <a:lnTo>
                    <a:pt x="1252980" y="771302"/>
                  </a:lnTo>
                  <a:lnTo>
                    <a:pt x="1258700" y="764947"/>
                  </a:lnTo>
                  <a:lnTo>
                    <a:pt x="1269186" y="759545"/>
                  </a:lnTo>
                  <a:lnTo>
                    <a:pt x="1280308" y="754142"/>
                  </a:lnTo>
                  <a:lnTo>
                    <a:pt x="1292383" y="748105"/>
                  </a:lnTo>
                  <a:lnTo>
                    <a:pt x="1304776" y="742703"/>
                  </a:lnTo>
                  <a:lnTo>
                    <a:pt x="1331469" y="731263"/>
                  </a:lnTo>
                  <a:lnTo>
                    <a:pt x="1359750" y="720141"/>
                  </a:lnTo>
                  <a:lnTo>
                    <a:pt x="1388349" y="709973"/>
                  </a:lnTo>
                  <a:lnTo>
                    <a:pt x="1416949" y="699486"/>
                  </a:lnTo>
                  <a:lnTo>
                    <a:pt x="1444595" y="690271"/>
                  </a:lnTo>
                  <a:lnTo>
                    <a:pt x="1470652" y="681691"/>
                  </a:lnTo>
                  <a:lnTo>
                    <a:pt x="1477325" y="677878"/>
                  </a:lnTo>
                  <a:lnTo>
                    <a:pt x="1484316" y="674065"/>
                  </a:lnTo>
                  <a:lnTo>
                    <a:pt x="1491624" y="671205"/>
                  </a:lnTo>
                  <a:lnTo>
                    <a:pt x="1499569" y="668027"/>
                  </a:lnTo>
                  <a:lnTo>
                    <a:pt x="1507513" y="665167"/>
                  </a:lnTo>
                  <a:lnTo>
                    <a:pt x="1515139" y="662943"/>
                  </a:lnTo>
                  <a:lnTo>
                    <a:pt x="1523401" y="660718"/>
                  </a:lnTo>
                  <a:lnTo>
                    <a:pt x="1531981" y="658812"/>
                  </a:lnTo>
                  <a:close/>
                  <a:moveTo>
                    <a:pt x="3016555" y="246062"/>
                  </a:moveTo>
                  <a:lnTo>
                    <a:pt x="3026093" y="246062"/>
                  </a:lnTo>
                  <a:lnTo>
                    <a:pt x="3039447" y="247014"/>
                  </a:lnTo>
                  <a:lnTo>
                    <a:pt x="3052165" y="248600"/>
                  </a:lnTo>
                  <a:lnTo>
                    <a:pt x="3064883" y="250822"/>
                  </a:lnTo>
                  <a:lnTo>
                    <a:pt x="3076965" y="253360"/>
                  </a:lnTo>
                  <a:lnTo>
                    <a:pt x="3089047" y="256851"/>
                  </a:lnTo>
                  <a:lnTo>
                    <a:pt x="3100493" y="260976"/>
                  </a:lnTo>
                  <a:lnTo>
                    <a:pt x="3111303" y="265736"/>
                  </a:lnTo>
                  <a:lnTo>
                    <a:pt x="3122113" y="270496"/>
                  </a:lnTo>
                  <a:lnTo>
                    <a:pt x="3132605" y="276526"/>
                  </a:lnTo>
                  <a:lnTo>
                    <a:pt x="3142462" y="282872"/>
                  </a:lnTo>
                  <a:lnTo>
                    <a:pt x="3152318" y="289536"/>
                  </a:lnTo>
                  <a:lnTo>
                    <a:pt x="3161539" y="296518"/>
                  </a:lnTo>
                  <a:lnTo>
                    <a:pt x="3170123" y="304451"/>
                  </a:lnTo>
                  <a:lnTo>
                    <a:pt x="3178708" y="312384"/>
                  </a:lnTo>
                  <a:lnTo>
                    <a:pt x="3186339" y="320952"/>
                  </a:lnTo>
                  <a:lnTo>
                    <a:pt x="3194287" y="330472"/>
                  </a:lnTo>
                  <a:lnTo>
                    <a:pt x="3201282" y="339675"/>
                  </a:lnTo>
                  <a:lnTo>
                    <a:pt x="3207959" y="349512"/>
                  </a:lnTo>
                  <a:lnTo>
                    <a:pt x="3214318" y="359984"/>
                  </a:lnTo>
                  <a:lnTo>
                    <a:pt x="3220041" y="370456"/>
                  </a:lnTo>
                  <a:lnTo>
                    <a:pt x="3225128" y="381563"/>
                  </a:lnTo>
                  <a:lnTo>
                    <a:pt x="3229898" y="392669"/>
                  </a:lnTo>
                  <a:lnTo>
                    <a:pt x="3234349" y="404093"/>
                  </a:lnTo>
                  <a:lnTo>
                    <a:pt x="3238482" y="416152"/>
                  </a:lnTo>
                  <a:lnTo>
                    <a:pt x="3241980" y="428528"/>
                  </a:lnTo>
                  <a:lnTo>
                    <a:pt x="3244523" y="440586"/>
                  </a:lnTo>
                  <a:lnTo>
                    <a:pt x="3247067" y="453280"/>
                  </a:lnTo>
                  <a:lnTo>
                    <a:pt x="3248974" y="466290"/>
                  </a:lnTo>
                  <a:lnTo>
                    <a:pt x="3249928" y="479301"/>
                  </a:lnTo>
                  <a:lnTo>
                    <a:pt x="3251200" y="492629"/>
                  </a:lnTo>
                  <a:lnTo>
                    <a:pt x="3251200" y="505957"/>
                  </a:lnTo>
                  <a:lnTo>
                    <a:pt x="3251200" y="519602"/>
                  </a:lnTo>
                  <a:lnTo>
                    <a:pt x="3249292" y="530709"/>
                  </a:lnTo>
                  <a:lnTo>
                    <a:pt x="3247385" y="541498"/>
                  </a:lnTo>
                  <a:lnTo>
                    <a:pt x="3245159" y="551970"/>
                  </a:lnTo>
                  <a:lnTo>
                    <a:pt x="3242933" y="562442"/>
                  </a:lnTo>
                  <a:lnTo>
                    <a:pt x="3240390" y="572914"/>
                  </a:lnTo>
                  <a:lnTo>
                    <a:pt x="3237846" y="582751"/>
                  </a:lnTo>
                  <a:lnTo>
                    <a:pt x="3231805" y="602426"/>
                  </a:lnTo>
                  <a:lnTo>
                    <a:pt x="3225446" y="621148"/>
                  </a:lnTo>
                  <a:lnTo>
                    <a:pt x="3218133" y="639236"/>
                  </a:lnTo>
                  <a:lnTo>
                    <a:pt x="3210503" y="656690"/>
                  </a:lnTo>
                  <a:lnTo>
                    <a:pt x="3201918" y="673508"/>
                  </a:lnTo>
                  <a:lnTo>
                    <a:pt x="3193016" y="689057"/>
                  </a:lnTo>
                  <a:lnTo>
                    <a:pt x="3183795" y="704289"/>
                  </a:lnTo>
                  <a:lnTo>
                    <a:pt x="3174257" y="718252"/>
                  </a:lnTo>
                  <a:lnTo>
                    <a:pt x="3164082" y="732215"/>
                  </a:lnTo>
                  <a:lnTo>
                    <a:pt x="3153590" y="745225"/>
                  </a:lnTo>
                  <a:lnTo>
                    <a:pt x="3142780" y="756966"/>
                  </a:lnTo>
                  <a:lnTo>
                    <a:pt x="3131652" y="768390"/>
                  </a:lnTo>
                  <a:lnTo>
                    <a:pt x="3120523" y="778862"/>
                  </a:lnTo>
                  <a:lnTo>
                    <a:pt x="3109077" y="788700"/>
                  </a:lnTo>
                  <a:lnTo>
                    <a:pt x="3097631" y="797902"/>
                  </a:lnTo>
                  <a:lnTo>
                    <a:pt x="3085867" y="806153"/>
                  </a:lnTo>
                  <a:lnTo>
                    <a:pt x="3074103" y="813452"/>
                  </a:lnTo>
                  <a:lnTo>
                    <a:pt x="3062339" y="820116"/>
                  </a:lnTo>
                  <a:lnTo>
                    <a:pt x="3050575" y="826145"/>
                  </a:lnTo>
                  <a:lnTo>
                    <a:pt x="3038811" y="831222"/>
                  </a:lnTo>
                  <a:lnTo>
                    <a:pt x="3027365" y="835665"/>
                  </a:lnTo>
                  <a:lnTo>
                    <a:pt x="3015919" y="839473"/>
                  </a:lnTo>
                  <a:lnTo>
                    <a:pt x="3004472" y="842011"/>
                  </a:lnTo>
                  <a:lnTo>
                    <a:pt x="2993662" y="844233"/>
                  </a:lnTo>
                  <a:lnTo>
                    <a:pt x="2982852" y="845502"/>
                  </a:lnTo>
                  <a:lnTo>
                    <a:pt x="2972678" y="846137"/>
                  </a:lnTo>
                  <a:lnTo>
                    <a:pt x="2962503" y="845819"/>
                  </a:lnTo>
                  <a:lnTo>
                    <a:pt x="2952647" y="844550"/>
                  </a:lnTo>
                  <a:lnTo>
                    <a:pt x="2943427" y="842646"/>
                  </a:lnTo>
                  <a:lnTo>
                    <a:pt x="2937703" y="841059"/>
                  </a:lnTo>
                  <a:lnTo>
                    <a:pt x="2931662" y="839155"/>
                  </a:lnTo>
                  <a:lnTo>
                    <a:pt x="2925939" y="837251"/>
                  </a:lnTo>
                  <a:lnTo>
                    <a:pt x="2920534" y="835030"/>
                  </a:lnTo>
                  <a:lnTo>
                    <a:pt x="2914811" y="832492"/>
                  </a:lnTo>
                  <a:lnTo>
                    <a:pt x="2909724" y="829953"/>
                  </a:lnTo>
                  <a:lnTo>
                    <a:pt x="2904319" y="826780"/>
                  </a:lnTo>
                  <a:lnTo>
                    <a:pt x="2899550" y="823924"/>
                  </a:lnTo>
                  <a:lnTo>
                    <a:pt x="2894780" y="820433"/>
                  </a:lnTo>
                  <a:lnTo>
                    <a:pt x="2890329" y="817260"/>
                  </a:lnTo>
                  <a:lnTo>
                    <a:pt x="2885878" y="813452"/>
                  </a:lnTo>
                  <a:lnTo>
                    <a:pt x="2881427" y="809644"/>
                  </a:lnTo>
                  <a:lnTo>
                    <a:pt x="2873160" y="801710"/>
                  </a:lnTo>
                  <a:lnTo>
                    <a:pt x="2865529" y="793142"/>
                  </a:lnTo>
                  <a:lnTo>
                    <a:pt x="2857899" y="783622"/>
                  </a:lnTo>
                  <a:lnTo>
                    <a:pt x="2851222" y="773785"/>
                  </a:lnTo>
                  <a:lnTo>
                    <a:pt x="2845181" y="763630"/>
                  </a:lnTo>
                  <a:lnTo>
                    <a:pt x="2839458" y="752524"/>
                  </a:lnTo>
                  <a:lnTo>
                    <a:pt x="2834052" y="741417"/>
                  </a:lnTo>
                  <a:lnTo>
                    <a:pt x="2829283" y="729676"/>
                  </a:lnTo>
                  <a:lnTo>
                    <a:pt x="2825150" y="717300"/>
                  </a:lnTo>
                  <a:lnTo>
                    <a:pt x="2821017" y="704607"/>
                  </a:lnTo>
                  <a:lnTo>
                    <a:pt x="2817519" y="691913"/>
                  </a:lnTo>
                  <a:lnTo>
                    <a:pt x="2814340" y="678585"/>
                  </a:lnTo>
                  <a:lnTo>
                    <a:pt x="2811478" y="665257"/>
                  </a:lnTo>
                  <a:lnTo>
                    <a:pt x="2809253" y="651612"/>
                  </a:lnTo>
                  <a:lnTo>
                    <a:pt x="2807027" y="637967"/>
                  </a:lnTo>
                  <a:lnTo>
                    <a:pt x="2805119" y="623687"/>
                  </a:lnTo>
                  <a:lnTo>
                    <a:pt x="2803529" y="609724"/>
                  </a:lnTo>
                  <a:lnTo>
                    <a:pt x="2802576" y="595444"/>
                  </a:lnTo>
                  <a:lnTo>
                    <a:pt x="2801304" y="580847"/>
                  </a:lnTo>
                  <a:lnTo>
                    <a:pt x="2800986" y="566885"/>
                  </a:lnTo>
                  <a:lnTo>
                    <a:pt x="2800350" y="538325"/>
                  </a:lnTo>
                  <a:lnTo>
                    <a:pt x="2800350" y="509765"/>
                  </a:lnTo>
                  <a:lnTo>
                    <a:pt x="2800986" y="482157"/>
                  </a:lnTo>
                  <a:lnTo>
                    <a:pt x="2801622" y="468512"/>
                  </a:lnTo>
                  <a:lnTo>
                    <a:pt x="2803212" y="455501"/>
                  </a:lnTo>
                  <a:lnTo>
                    <a:pt x="2805437" y="442490"/>
                  </a:lnTo>
                  <a:lnTo>
                    <a:pt x="2807981" y="429797"/>
                  </a:lnTo>
                  <a:lnTo>
                    <a:pt x="2811478" y="417738"/>
                  </a:lnTo>
                  <a:lnTo>
                    <a:pt x="2815294" y="405680"/>
                  </a:lnTo>
                  <a:lnTo>
                    <a:pt x="2819109" y="394256"/>
                  </a:lnTo>
                  <a:lnTo>
                    <a:pt x="2824196" y="383149"/>
                  </a:lnTo>
                  <a:lnTo>
                    <a:pt x="2829283" y="372360"/>
                  </a:lnTo>
                  <a:lnTo>
                    <a:pt x="2835006" y="361888"/>
                  </a:lnTo>
                  <a:lnTo>
                    <a:pt x="2840729" y="351733"/>
                  </a:lnTo>
                  <a:lnTo>
                    <a:pt x="2847406" y="342213"/>
                  </a:lnTo>
                  <a:lnTo>
                    <a:pt x="2854083" y="333011"/>
                  </a:lnTo>
                  <a:lnTo>
                    <a:pt x="2861714" y="324125"/>
                  </a:lnTo>
                  <a:lnTo>
                    <a:pt x="2869027" y="315875"/>
                  </a:lnTo>
                  <a:lnTo>
                    <a:pt x="2876975" y="307624"/>
                  </a:lnTo>
                  <a:lnTo>
                    <a:pt x="2885242" y="300326"/>
                  </a:lnTo>
                  <a:lnTo>
                    <a:pt x="2893191" y="293344"/>
                  </a:lnTo>
                  <a:lnTo>
                    <a:pt x="2901775" y="286363"/>
                  </a:lnTo>
                  <a:lnTo>
                    <a:pt x="2910678" y="280651"/>
                  </a:lnTo>
                  <a:lnTo>
                    <a:pt x="2920216" y="274622"/>
                  </a:lnTo>
                  <a:lnTo>
                    <a:pt x="2929119" y="269544"/>
                  </a:lnTo>
                  <a:lnTo>
                    <a:pt x="2938657" y="265102"/>
                  </a:lnTo>
                  <a:lnTo>
                    <a:pt x="2947878" y="260976"/>
                  </a:lnTo>
                  <a:lnTo>
                    <a:pt x="2957734" y="257168"/>
                  </a:lnTo>
                  <a:lnTo>
                    <a:pt x="2967273" y="253995"/>
                  </a:lnTo>
                  <a:lnTo>
                    <a:pt x="2977129" y="251139"/>
                  </a:lnTo>
                  <a:lnTo>
                    <a:pt x="2986985" y="248918"/>
                  </a:lnTo>
                  <a:lnTo>
                    <a:pt x="2996842" y="247648"/>
                  </a:lnTo>
                  <a:lnTo>
                    <a:pt x="3006698" y="246379"/>
                  </a:lnTo>
                  <a:lnTo>
                    <a:pt x="3016555" y="246062"/>
                  </a:lnTo>
                  <a:close/>
                  <a:moveTo>
                    <a:pt x="336073" y="246062"/>
                  </a:moveTo>
                  <a:lnTo>
                    <a:pt x="345605" y="246062"/>
                  </a:lnTo>
                  <a:lnTo>
                    <a:pt x="355772" y="246379"/>
                  </a:lnTo>
                  <a:lnTo>
                    <a:pt x="365304" y="247648"/>
                  </a:lnTo>
                  <a:lnTo>
                    <a:pt x="375153" y="248918"/>
                  </a:lnTo>
                  <a:lnTo>
                    <a:pt x="385003" y="251139"/>
                  </a:lnTo>
                  <a:lnTo>
                    <a:pt x="394852" y="253995"/>
                  </a:lnTo>
                  <a:lnTo>
                    <a:pt x="404384" y="257168"/>
                  </a:lnTo>
                  <a:lnTo>
                    <a:pt x="414233" y="260976"/>
                  </a:lnTo>
                  <a:lnTo>
                    <a:pt x="423765" y="265102"/>
                  </a:lnTo>
                  <a:lnTo>
                    <a:pt x="432979" y="269544"/>
                  </a:lnTo>
                  <a:lnTo>
                    <a:pt x="442511" y="274622"/>
                  </a:lnTo>
                  <a:lnTo>
                    <a:pt x="451407" y="280651"/>
                  </a:lnTo>
                  <a:lnTo>
                    <a:pt x="460303" y="286363"/>
                  </a:lnTo>
                  <a:lnTo>
                    <a:pt x="468882" y="293344"/>
                  </a:lnTo>
                  <a:lnTo>
                    <a:pt x="477460" y="300326"/>
                  </a:lnTo>
                  <a:lnTo>
                    <a:pt x="485086" y="307624"/>
                  </a:lnTo>
                  <a:lnTo>
                    <a:pt x="493029" y="315875"/>
                  </a:lnTo>
                  <a:lnTo>
                    <a:pt x="500654" y="324125"/>
                  </a:lnTo>
                  <a:lnTo>
                    <a:pt x="507962" y="333011"/>
                  </a:lnTo>
                  <a:lnTo>
                    <a:pt x="514634" y="342213"/>
                  </a:lnTo>
                  <a:lnTo>
                    <a:pt x="521306" y="351733"/>
                  </a:lnTo>
                  <a:lnTo>
                    <a:pt x="527025" y="361888"/>
                  </a:lnTo>
                  <a:lnTo>
                    <a:pt x="532744" y="372360"/>
                  </a:lnTo>
                  <a:lnTo>
                    <a:pt x="537828" y="383149"/>
                  </a:lnTo>
                  <a:lnTo>
                    <a:pt x="542912" y="394256"/>
                  </a:lnTo>
                  <a:lnTo>
                    <a:pt x="546724" y="405680"/>
                  </a:lnTo>
                  <a:lnTo>
                    <a:pt x="550855" y="417738"/>
                  </a:lnTo>
                  <a:lnTo>
                    <a:pt x="554032" y="429797"/>
                  </a:lnTo>
                  <a:lnTo>
                    <a:pt x="556574" y="442490"/>
                  </a:lnTo>
                  <a:lnTo>
                    <a:pt x="558798" y="455501"/>
                  </a:lnTo>
                  <a:lnTo>
                    <a:pt x="560386" y="468512"/>
                  </a:lnTo>
                  <a:lnTo>
                    <a:pt x="561022" y="482157"/>
                  </a:lnTo>
                  <a:lnTo>
                    <a:pt x="561657" y="509765"/>
                  </a:lnTo>
                  <a:lnTo>
                    <a:pt x="561975" y="538325"/>
                  </a:lnTo>
                  <a:lnTo>
                    <a:pt x="561657" y="552287"/>
                  </a:lnTo>
                  <a:lnTo>
                    <a:pt x="561340" y="566885"/>
                  </a:lnTo>
                  <a:lnTo>
                    <a:pt x="560704" y="580847"/>
                  </a:lnTo>
                  <a:lnTo>
                    <a:pt x="559433" y="595444"/>
                  </a:lnTo>
                  <a:lnTo>
                    <a:pt x="558480" y="609724"/>
                  </a:lnTo>
                  <a:lnTo>
                    <a:pt x="556891" y="623687"/>
                  </a:lnTo>
                  <a:lnTo>
                    <a:pt x="554985" y="637967"/>
                  </a:lnTo>
                  <a:lnTo>
                    <a:pt x="552761" y="651612"/>
                  </a:lnTo>
                  <a:lnTo>
                    <a:pt x="550537" y="665257"/>
                  </a:lnTo>
                  <a:lnTo>
                    <a:pt x="547677" y="678585"/>
                  </a:lnTo>
                  <a:lnTo>
                    <a:pt x="544500" y="691913"/>
                  </a:lnTo>
                  <a:lnTo>
                    <a:pt x="541005" y="704607"/>
                  </a:lnTo>
                  <a:lnTo>
                    <a:pt x="537193" y="717300"/>
                  </a:lnTo>
                  <a:lnTo>
                    <a:pt x="532744" y="729676"/>
                  </a:lnTo>
                  <a:lnTo>
                    <a:pt x="527979" y="741417"/>
                  </a:lnTo>
                  <a:lnTo>
                    <a:pt x="522577" y="752524"/>
                  </a:lnTo>
                  <a:lnTo>
                    <a:pt x="517176" y="763630"/>
                  </a:lnTo>
                  <a:lnTo>
                    <a:pt x="510821" y="773785"/>
                  </a:lnTo>
                  <a:lnTo>
                    <a:pt x="504149" y="783622"/>
                  </a:lnTo>
                  <a:lnTo>
                    <a:pt x="497159" y="793142"/>
                  </a:lnTo>
                  <a:lnTo>
                    <a:pt x="489216" y="801710"/>
                  </a:lnTo>
                  <a:lnTo>
                    <a:pt x="480638" y="809644"/>
                  </a:lnTo>
                  <a:lnTo>
                    <a:pt x="476507" y="813452"/>
                  </a:lnTo>
                  <a:lnTo>
                    <a:pt x="472059" y="817260"/>
                  </a:lnTo>
                  <a:lnTo>
                    <a:pt x="467293" y="820433"/>
                  </a:lnTo>
                  <a:lnTo>
                    <a:pt x="462527" y="823924"/>
                  </a:lnTo>
                  <a:lnTo>
                    <a:pt x="457762" y="826780"/>
                  </a:lnTo>
                  <a:lnTo>
                    <a:pt x="452360" y="829953"/>
                  </a:lnTo>
                  <a:lnTo>
                    <a:pt x="447277" y="832492"/>
                  </a:lnTo>
                  <a:lnTo>
                    <a:pt x="441875" y="835030"/>
                  </a:lnTo>
                  <a:lnTo>
                    <a:pt x="436474" y="837251"/>
                  </a:lnTo>
                  <a:lnTo>
                    <a:pt x="430437" y="839155"/>
                  </a:lnTo>
                  <a:lnTo>
                    <a:pt x="425036" y="841059"/>
                  </a:lnTo>
                  <a:lnTo>
                    <a:pt x="418682" y="842646"/>
                  </a:lnTo>
                  <a:lnTo>
                    <a:pt x="409150" y="844550"/>
                  </a:lnTo>
                  <a:lnTo>
                    <a:pt x="399618" y="845819"/>
                  </a:lnTo>
                  <a:lnTo>
                    <a:pt x="389451" y="846137"/>
                  </a:lnTo>
                  <a:lnTo>
                    <a:pt x="379284" y="845502"/>
                  </a:lnTo>
                  <a:lnTo>
                    <a:pt x="368481" y="844233"/>
                  </a:lnTo>
                  <a:lnTo>
                    <a:pt x="357679" y="842011"/>
                  </a:lnTo>
                  <a:lnTo>
                    <a:pt x="346558" y="839473"/>
                  </a:lnTo>
                  <a:lnTo>
                    <a:pt x="334803" y="835665"/>
                  </a:lnTo>
                  <a:lnTo>
                    <a:pt x="323364" y="831222"/>
                  </a:lnTo>
                  <a:lnTo>
                    <a:pt x="311609" y="826145"/>
                  </a:lnTo>
                  <a:lnTo>
                    <a:pt x="299853" y="820116"/>
                  </a:lnTo>
                  <a:lnTo>
                    <a:pt x="288097" y="813452"/>
                  </a:lnTo>
                  <a:lnTo>
                    <a:pt x="276659" y="806153"/>
                  </a:lnTo>
                  <a:lnTo>
                    <a:pt x="264586" y="797902"/>
                  </a:lnTo>
                  <a:lnTo>
                    <a:pt x="253148" y="788700"/>
                  </a:lnTo>
                  <a:lnTo>
                    <a:pt x="241709" y="778862"/>
                  </a:lnTo>
                  <a:lnTo>
                    <a:pt x="230589" y="768390"/>
                  </a:lnTo>
                  <a:lnTo>
                    <a:pt x="219469" y="756966"/>
                  </a:lnTo>
                  <a:lnTo>
                    <a:pt x="208666" y="745225"/>
                  </a:lnTo>
                  <a:lnTo>
                    <a:pt x="198181" y="732215"/>
                  </a:lnTo>
                  <a:lnTo>
                    <a:pt x="188014" y="718252"/>
                  </a:lnTo>
                  <a:lnTo>
                    <a:pt x="178482" y="704289"/>
                  </a:lnTo>
                  <a:lnTo>
                    <a:pt x="169268" y="689057"/>
                  </a:lnTo>
                  <a:lnTo>
                    <a:pt x="160054" y="673508"/>
                  </a:lnTo>
                  <a:lnTo>
                    <a:pt x="152111" y="656690"/>
                  </a:lnTo>
                  <a:lnTo>
                    <a:pt x="144168" y="639236"/>
                  </a:lnTo>
                  <a:lnTo>
                    <a:pt x="136861" y="621148"/>
                  </a:lnTo>
                  <a:lnTo>
                    <a:pt x="130506" y="602426"/>
                  </a:lnTo>
                  <a:lnTo>
                    <a:pt x="124469" y="582751"/>
                  </a:lnTo>
                  <a:lnTo>
                    <a:pt x="121928" y="572914"/>
                  </a:lnTo>
                  <a:lnTo>
                    <a:pt x="119386" y="562442"/>
                  </a:lnTo>
                  <a:lnTo>
                    <a:pt x="117162" y="551970"/>
                  </a:lnTo>
                  <a:lnTo>
                    <a:pt x="114938" y="541498"/>
                  </a:lnTo>
                  <a:lnTo>
                    <a:pt x="113031" y="530709"/>
                  </a:lnTo>
                  <a:lnTo>
                    <a:pt x="111443" y="519602"/>
                  </a:lnTo>
                  <a:lnTo>
                    <a:pt x="111125" y="505957"/>
                  </a:lnTo>
                  <a:lnTo>
                    <a:pt x="111443" y="492629"/>
                  </a:lnTo>
                  <a:lnTo>
                    <a:pt x="112396" y="479301"/>
                  </a:lnTo>
                  <a:lnTo>
                    <a:pt x="113349" y="466290"/>
                  </a:lnTo>
                  <a:lnTo>
                    <a:pt x="115255" y="453280"/>
                  </a:lnTo>
                  <a:lnTo>
                    <a:pt x="117797" y="440586"/>
                  </a:lnTo>
                  <a:lnTo>
                    <a:pt x="120657" y="428528"/>
                  </a:lnTo>
                  <a:lnTo>
                    <a:pt x="124152" y="416152"/>
                  </a:lnTo>
                  <a:lnTo>
                    <a:pt x="127964" y="404093"/>
                  </a:lnTo>
                  <a:lnTo>
                    <a:pt x="132412" y="392669"/>
                  </a:lnTo>
                  <a:lnTo>
                    <a:pt x="137178" y="381563"/>
                  </a:lnTo>
                  <a:lnTo>
                    <a:pt x="142262" y="370456"/>
                  </a:lnTo>
                  <a:lnTo>
                    <a:pt x="148299" y="359984"/>
                  </a:lnTo>
                  <a:lnTo>
                    <a:pt x="154335" y="349512"/>
                  </a:lnTo>
                  <a:lnTo>
                    <a:pt x="161008" y="339675"/>
                  </a:lnTo>
                  <a:lnTo>
                    <a:pt x="167998" y="330472"/>
                  </a:lnTo>
                  <a:lnTo>
                    <a:pt x="175941" y="320952"/>
                  </a:lnTo>
                  <a:lnTo>
                    <a:pt x="183566" y="312384"/>
                  </a:lnTo>
                  <a:lnTo>
                    <a:pt x="192145" y="304451"/>
                  </a:lnTo>
                  <a:lnTo>
                    <a:pt x="200723" y="296518"/>
                  </a:lnTo>
                  <a:lnTo>
                    <a:pt x="209937" y="289536"/>
                  </a:lnTo>
                  <a:lnTo>
                    <a:pt x="219787" y="282872"/>
                  </a:lnTo>
                  <a:lnTo>
                    <a:pt x="229636" y="276526"/>
                  </a:lnTo>
                  <a:lnTo>
                    <a:pt x="240121" y="270496"/>
                  </a:lnTo>
                  <a:lnTo>
                    <a:pt x="250923" y="265736"/>
                  </a:lnTo>
                  <a:lnTo>
                    <a:pt x="262044" y="260976"/>
                  </a:lnTo>
                  <a:lnTo>
                    <a:pt x="273482" y="256851"/>
                  </a:lnTo>
                  <a:lnTo>
                    <a:pt x="285238" y="253360"/>
                  </a:lnTo>
                  <a:lnTo>
                    <a:pt x="297311" y="250822"/>
                  </a:lnTo>
                  <a:lnTo>
                    <a:pt x="310020" y="248600"/>
                  </a:lnTo>
                  <a:lnTo>
                    <a:pt x="323047" y="247014"/>
                  </a:lnTo>
                  <a:lnTo>
                    <a:pt x="336073" y="246062"/>
                  </a:lnTo>
                  <a:close/>
                  <a:moveTo>
                    <a:pt x="1696249" y="0"/>
                  </a:moveTo>
                  <a:lnTo>
                    <a:pt x="1709607" y="317"/>
                  </a:lnTo>
                  <a:lnTo>
                    <a:pt x="1722646" y="952"/>
                  </a:lnTo>
                  <a:lnTo>
                    <a:pt x="1735368" y="2856"/>
                  </a:lnTo>
                  <a:lnTo>
                    <a:pt x="1747771" y="5077"/>
                  </a:lnTo>
                  <a:lnTo>
                    <a:pt x="1759538" y="7616"/>
                  </a:lnTo>
                  <a:lnTo>
                    <a:pt x="1771306" y="11424"/>
                  </a:lnTo>
                  <a:lnTo>
                    <a:pt x="1782755" y="15232"/>
                  </a:lnTo>
                  <a:lnTo>
                    <a:pt x="1793886" y="19992"/>
                  </a:lnTo>
                  <a:lnTo>
                    <a:pt x="1804699" y="24752"/>
                  </a:lnTo>
                  <a:lnTo>
                    <a:pt x="1814876" y="30782"/>
                  </a:lnTo>
                  <a:lnTo>
                    <a:pt x="1825053" y="36811"/>
                  </a:lnTo>
                  <a:lnTo>
                    <a:pt x="1834594" y="43475"/>
                  </a:lnTo>
                  <a:lnTo>
                    <a:pt x="1844136" y="50457"/>
                  </a:lnTo>
                  <a:lnTo>
                    <a:pt x="1853040" y="58390"/>
                  </a:lnTo>
                  <a:lnTo>
                    <a:pt x="1861627" y="66006"/>
                  </a:lnTo>
                  <a:lnTo>
                    <a:pt x="1869578" y="74574"/>
                  </a:lnTo>
                  <a:lnTo>
                    <a:pt x="1877529" y="83460"/>
                  </a:lnTo>
                  <a:lnTo>
                    <a:pt x="1884526" y="92663"/>
                  </a:lnTo>
                  <a:lnTo>
                    <a:pt x="1891523" y="102818"/>
                  </a:lnTo>
                  <a:lnTo>
                    <a:pt x="1898201" y="112972"/>
                  </a:lnTo>
                  <a:lnTo>
                    <a:pt x="1904244" y="123127"/>
                  </a:lnTo>
                  <a:lnTo>
                    <a:pt x="1909969" y="133917"/>
                  </a:lnTo>
                  <a:lnTo>
                    <a:pt x="1915057" y="145024"/>
                  </a:lnTo>
                  <a:lnTo>
                    <a:pt x="1919828" y="156765"/>
                  </a:lnTo>
                  <a:lnTo>
                    <a:pt x="1924280" y="168189"/>
                  </a:lnTo>
                  <a:lnTo>
                    <a:pt x="1928097" y="180566"/>
                  </a:lnTo>
                  <a:lnTo>
                    <a:pt x="1931595" y="192624"/>
                  </a:lnTo>
                  <a:lnTo>
                    <a:pt x="1934457" y="205318"/>
                  </a:lnTo>
                  <a:lnTo>
                    <a:pt x="1937002" y="218012"/>
                  </a:lnTo>
                  <a:lnTo>
                    <a:pt x="1938910" y="231022"/>
                  </a:lnTo>
                  <a:lnTo>
                    <a:pt x="1940500" y="244351"/>
                  </a:lnTo>
                  <a:lnTo>
                    <a:pt x="1941136" y="257679"/>
                  </a:lnTo>
                  <a:lnTo>
                    <a:pt x="1947815" y="260218"/>
                  </a:lnTo>
                  <a:lnTo>
                    <a:pt x="1951313" y="261804"/>
                  </a:lnTo>
                  <a:lnTo>
                    <a:pt x="1954176" y="263708"/>
                  </a:lnTo>
                  <a:lnTo>
                    <a:pt x="1957038" y="265612"/>
                  </a:lnTo>
                  <a:lnTo>
                    <a:pt x="1959900" y="267834"/>
                  </a:lnTo>
                  <a:lnTo>
                    <a:pt x="1962444" y="270055"/>
                  </a:lnTo>
                  <a:lnTo>
                    <a:pt x="1964671" y="272594"/>
                  </a:lnTo>
                  <a:lnTo>
                    <a:pt x="1966897" y="275133"/>
                  </a:lnTo>
                  <a:lnTo>
                    <a:pt x="1968805" y="277989"/>
                  </a:lnTo>
                  <a:lnTo>
                    <a:pt x="1970395" y="281479"/>
                  </a:lnTo>
                  <a:lnTo>
                    <a:pt x="1971986" y="284653"/>
                  </a:lnTo>
                  <a:lnTo>
                    <a:pt x="1973258" y="288461"/>
                  </a:lnTo>
                  <a:lnTo>
                    <a:pt x="1974530" y="292269"/>
                  </a:lnTo>
                  <a:lnTo>
                    <a:pt x="1975484" y="296394"/>
                  </a:lnTo>
                  <a:lnTo>
                    <a:pt x="1976120" y="300837"/>
                  </a:lnTo>
                  <a:lnTo>
                    <a:pt x="1976438" y="307819"/>
                  </a:lnTo>
                  <a:lnTo>
                    <a:pt x="1976438" y="315117"/>
                  </a:lnTo>
                  <a:lnTo>
                    <a:pt x="1975802" y="323051"/>
                  </a:lnTo>
                  <a:lnTo>
                    <a:pt x="1974530" y="330350"/>
                  </a:lnTo>
                  <a:lnTo>
                    <a:pt x="1973258" y="337966"/>
                  </a:lnTo>
                  <a:lnTo>
                    <a:pt x="1971031" y="345582"/>
                  </a:lnTo>
                  <a:lnTo>
                    <a:pt x="1968169" y="353198"/>
                  </a:lnTo>
                  <a:lnTo>
                    <a:pt x="1964989" y="360179"/>
                  </a:lnTo>
                  <a:lnTo>
                    <a:pt x="1961172" y="367161"/>
                  </a:lnTo>
                  <a:lnTo>
                    <a:pt x="1957356" y="373825"/>
                  </a:lnTo>
                  <a:lnTo>
                    <a:pt x="1952903" y="379854"/>
                  </a:lnTo>
                  <a:lnTo>
                    <a:pt x="1947815" y="385884"/>
                  </a:lnTo>
                  <a:lnTo>
                    <a:pt x="1942726" y="390961"/>
                  </a:lnTo>
                  <a:lnTo>
                    <a:pt x="1937002" y="395404"/>
                  </a:lnTo>
                  <a:lnTo>
                    <a:pt x="1930959" y="399212"/>
                  </a:lnTo>
                  <a:lnTo>
                    <a:pt x="1924916" y="402068"/>
                  </a:lnTo>
                  <a:lnTo>
                    <a:pt x="1921736" y="413175"/>
                  </a:lnTo>
                  <a:lnTo>
                    <a:pt x="1918556" y="423965"/>
                  </a:lnTo>
                  <a:lnTo>
                    <a:pt x="1914739" y="434754"/>
                  </a:lnTo>
                  <a:lnTo>
                    <a:pt x="1910923" y="445226"/>
                  </a:lnTo>
                  <a:lnTo>
                    <a:pt x="1906788" y="456016"/>
                  </a:lnTo>
                  <a:lnTo>
                    <a:pt x="1902336" y="466171"/>
                  </a:lnTo>
                  <a:lnTo>
                    <a:pt x="1897883" y="476325"/>
                  </a:lnTo>
                  <a:lnTo>
                    <a:pt x="1893113" y="486480"/>
                  </a:lnTo>
                  <a:lnTo>
                    <a:pt x="1888024" y="496000"/>
                  </a:lnTo>
                  <a:lnTo>
                    <a:pt x="1882300" y="505838"/>
                  </a:lnTo>
                  <a:lnTo>
                    <a:pt x="1876893" y="515041"/>
                  </a:lnTo>
                  <a:lnTo>
                    <a:pt x="1870850" y="523926"/>
                  </a:lnTo>
                  <a:lnTo>
                    <a:pt x="1864808" y="532812"/>
                  </a:lnTo>
                  <a:lnTo>
                    <a:pt x="1858129" y="541380"/>
                  </a:lnTo>
                  <a:lnTo>
                    <a:pt x="1851450" y="549631"/>
                  </a:lnTo>
                  <a:lnTo>
                    <a:pt x="1844454" y="557247"/>
                  </a:lnTo>
                  <a:lnTo>
                    <a:pt x="1837457" y="565180"/>
                  </a:lnTo>
                  <a:lnTo>
                    <a:pt x="1829824" y="572162"/>
                  </a:lnTo>
                  <a:lnTo>
                    <a:pt x="1822191" y="578826"/>
                  </a:lnTo>
                  <a:lnTo>
                    <a:pt x="1813922" y="585490"/>
                  </a:lnTo>
                  <a:lnTo>
                    <a:pt x="1805653" y="591520"/>
                  </a:lnTo>
                  <a:lnTo>
                    <a:pt x="1797066" y="597232"/>
                  </a:lnTo>
                  <a:lnTo>
                    <a:pt x="1788161" y="601992"/>
                  </a:lnTo>
                  <a:lnTo>
                    <a:pt x="1779256" y="606752"/>
                  </a:lnTo>
                  <a:lnTo>
                    <a:pt x="1769715" y="610877"/>
                  </a:lnTo>
                  <a:lnTo>
                    <a:pt x="1759856" y="614685"/>
                  </a:lnTo>
                  <a:lnTo>
                    <a:pt x="1750315" y="617859"/>
                  </a:lnTo>
                  <a:lnTo>
                    <a:pt x="1739820" y="620397"/>
                  </a:lnTo>
                  <a:lnTo>
                    <a:pt x="1729325" y="622301"/>
                  </a:lnTo>
                  <a:lnTo>
                    <a:pt x="1718512" y="623888"/>
                  </a:lnTo>
                  <a:lnTo>
                    <a:pt x="1707699" y="624840"/>
                  </a:lnTo>
                  <a:lnTo>
                    <a:pt x="1696249" y="625475"/>
                  </a:lnTo>
                  <a:lnTo>
                    <a:pt x="1685118" y="624840"/>
                  </a:lnTo>
                  <a:lnTo>
                    <a:pt x="1674305" y="623888"/>
                  </a:lnTo>
                  <a:lnTo>
                    <a:pt x="1663492" y="622301"/>
                  </a:lnTo>
                  <a:lnTo>
                    <a:pt x="1652997" y="620397"/>
                  </a:lnTo>
                  <a:lnTo>
                    <a:pt x="1642820" y="617859"/>
                  </a:lnTo>
                  <a:lnTo>
                    <a:pt x="1632960" y="614685"/>
                  </a:lnTo>
                  <a:lnTo>
                    <a:pt x="1623419" y="611195"/>
                  </a:lnTo>
                  <a:lnTo>
                    <a:pt x="1613878" y="606752"/>
                  </a:lnTo>
                  <a:lnTo>
                    <a:pt x="1604655" y="602309"/>
                  </a:lnTo>
                  <a:lnTo>
                    <a:pt x="1596068" y="597232"/>
                  </a:lnTo>
                  <a:lnTo>
                    <a:pt x="1587481" y="591837"/>
                  </a:lnTo>
                  <a:lnTo>
                    <a:pt x="1579531" y="586125"/>
                  </a:lnTo>
                  <a:lnTo>
                    <a:pt x="1571262" y="579778"/>
                  </a:lnTo>
                  <a:lnTo>
                    <a:pt x="1563311" y="572479"/>
                  </a:lnTo>
                  <a:lnTo>
                    <a:pt x="1555996" y="565498"/>
                  </a:lnTo>
                  <a:lnTo>
                    <a:pt x="1548999" y="558199"/>
                  </a:lnTo>
                  <a:lnTo>
                    <a:pt x="1541684" y="550265"/>
                  </a:lnTo>
                  <a:lnTo>
                    <a:pt x="1535006" y="542015"/>
                  </a:lnTo>
                  <a:lnTo>
                    <a:pt x="1528645" y="534081"/>
                  </a:lnTo>
                  <a:lnTo>
                    <a:pt x="1522602" y="525196"/>
                  </a:lnTo>
                  <a:lnTo>
                    <a:pt x="1516560" y="516310"/>
                  </a:lnTo>
                  <a:lnTo>
                    <a:pt x="1510835" y="506790"/>
                  </a:lnTo>
                  <a:lnTo>
                    <a:pt x="1505428" y="497270"/>
                  </a:lnTo>
                  <a:lnTo>
                    <a:pt x="1500022" y="487432"/>
                  </a:lnTo>
                  <a:lnTo>
                    <a:pt x="1495251" y="477912"/>
                  </a:lnTo>
                  <a:lnTo>
                    <a:pt x="1490799" y="467440"/>
                  </a:lnTo>
                  <a:lnTo>
                    <a:pt x="1486346" y="457602"/>
                  </a:lnTo>
                  <a:lnTo>
                    <a:pt x="1482212" y="447130"/>
                  </a:lnTo>
                  <a:lnTo>
                    <a:pt x="1478714" y="436341"/>
                  </a:lnTo>
                  <a:lnTo>
                    <a:pt x="1474897" y="425869"/>
                  </a:lnTo>
                  <a:lnTo>
                    <a:pt x="1471399" y="415079"/>
                  </a:lnTo>
                  <a:lnTo>
                    <a:pt x="1468536" y="404290"/>
                  </a:lnTo>
                  <a:lnTo>
                    <a:pt x="1464720" y="403338"/>
                  </a:lnTo>
                  <a:lnTo>
                    <a:pt x="1461540" y="401751"/>
                  </a:lnTo>
                  <a:lnTo>
                    <a:pt x="1458041" y="400164"/>
                  </a:lnTo>
                  <a:lnTo>
                    <a:pt x="1454861" y="398577"/>
                  </a:lnTo>
                  <a:lnTo>
                    <a:pt x="1451363" y="396673"/>
                  </a:lnTo>
                  <a:lnTo>
                    <a:pt x="1448500" y="394452"/>
                  </a:lnTo>
                  <a:lnTo>
                    <a:pt x="1442458" y="389375"/>
                  </a:lnTo>
                  <a:lnTo>
                    <a:pt x="1436733" y="383980"/>
                  </a:lnTo>
                  <a:lnTo>
                    <a:pt x="1431962" y="377633"/>
                  </a:lnTo>
                  <a:lnTo>
                    <a:pt x="1427192" y="370969"/>
                  </a:lnTo>
                  <a:lnTo>
                    <a:pt x="1423057" y="363988"/>
                  </a:lnTo>
                  <a:lnTo>
                    <a:pt x="1419241" y="356054"/>
                  </a:lnTo>
                  <a:lnTo>
                    <a:pt x="1416379" y="348438"/>
                  </a:lnTo>
                  <a:lnTo>
                    <a:pt x="1413834" y="340504"/>
                  </a:lnTo>
                  <a:lnTo>
                    <a:pt x="1411926" y="332254"/>
                  </a:lnTo>
                  <a:lnTo>
                    <a:pt x="1410336" y="324320"/>
                  </a:lnTo>
                  <a:lnTo>
                    <a:pt x="1409700" y="316387"/>
                  </a:lnTo>
                  <a:lnTo>
                    <a:pt x="1409700" y="308453"/>
                  </a:lnTo>
                  <a:lnTo>
                    <a:pt x="1410336" y="300837"/>
                  </a:lnTo>
                  <a:lnTo>
                    <a:pt x="1411290" y="296077"/>
                  </a:lnTo>
                  <a:lnTo>
                    <a:pt x="1411926" y="291634"/>
                  </a:lnTo>
                  <a:lnTo>
                    <a:pt x="1413516" y="286874"/>
                  </a:lnTo>
                  <a:lnTo>
                    <a:pt x="1414789" y="283383"/>
                  </a:lnTo>
                  <a:lnTo>
                    <a:pt x="1416697" y="279575"/>
                  </a:lnTo>
                  <a:lnTo>
                    <a:pt x="1418923" y="275767"/>
                  </a:lnTo>
                  <a:lnTo>
                    <a:pt x="1421149" y="272911"/>
                  </a:lnTo>
                  <a:lnTo>
                    <a:pt x="1423694" y="270055"/>
                  </a:lnTo>
                  <a:lnTo>
                    <a:pt x="1426556" y="267199"/>
                  </a:lnTo>
                  <a:lnTo>
                    <a:pt x="1429418" y="264978"/>
                  </a:lnTo>
                  <a:lnTo>
                    <a:pt x="1432917" y="262756"/>
                  </a:lnTo>
                  <a:lnTo>
                    <a:pt x="1436097" y="261170"/>
                  </a:lnTo>
                  <a:lnTo>
                    <a:pt x="1439913" y="259266"/>
                  </a:lnTo>
                  <a:lnTo>
                    <a:pt x="1443730" y="257679"/>
                  </a:lnTo>
                  <a:lnTo>
                    <a:pt x="1447228" y="256727"/>
                  </a:lnTo>
                  <a:lnTo>
                    <a:pt x="1451363" y="255458"/>
                  </a:lnTo>
                  <a:lnTo>
                    <a:pt x="1452635" y="242447"/>
                  </a:lnTo>
                  <a:lnTo>
                    <a:pt x="1453907" y="229118"/>
                  </a:lnTo>
                  <a:lnTo>
                    <a:pt x="1455815" y="216108"/>
                  </a:lnTo>
                  <a:lnTo>
                    <a:pt x="1458359" y="203414"/>
                  </a:lnTo>
                  <a:lnTo>
                    <a:pt x="1461540" y="191355"/>
                  </a:lnTo>
                  <a:lnTo>
                    <a:pt x="1464720" y="178979"/>
                  </a:lnTo>
                  <a:lnTo>
                    <a:pt x="1468854" y="167237"/>
                  </a:lnTo>
                  <a:lnTo>
                    <a:pt x="1473307" y="155178"/>
                  </a:lnTo>
                  <a:lnTo>
                    <a:pt x="1478077" y="144072"/>
                  </a:lnTo>
                  <a:lnTo>
                    <a:pt x="1483484" y="132965"/>
                  </a:lnTo>
                  <a:lnTo>
                    <a:pt x="1488891" y="122175"/>
                  </a:lnTo>
                  <a:lnTo>
                    <a:pt x="1494933" y="111703"/>
                  </a:lnTo>
                  <a:lnTo>
                    <a:pt x="1501612" y="101866"/>
                  </a:lnTo>
                  <a:lnTo>
                    <a:pt x="1508609" y="92028"/>
                  </a:lnTo>
                  <a:lnTo>
                    <a:pt x="1516242" y="82825"/>
                  </a:lnTo>
                  <a:lnTo>
                    <a:pt x="1523556" y="74257"/>
                  </a:lnTo>
                  <a:lnTo>
                    <a:pt x="1531825" y="65689"/>
                  </a:lnTo>
                  <a:lnTo>
                    <a:pt x="1540412" y="57438"/>
                  </a:lnTo>
                  <a:lnTo>
                    <a:pt x="1549317" y="50139"/>
                  </a:lnTo>
                  <a:lnTo>
                    <a:pt x="1558540" y="43158"/>
                  </a:lnTo>
                  <a:lnTo>
                    <a:pt x="1568399" y="36494"/>
                  </a:lnTo>
                  <a:lnTo>
                    <a:pt x="1578258" y="30464"/>
                  </a:lnTo>
                  <a:lnTo>
                    <a:pt x="1588754" y="24752"/>
                  </a:lnTo>
                  <a:lnTo>
                    <a:pt x="1599567" y="19675"/>
                  </a:lnTo>
                  <a:lnTo>
                    <a:pt x="1610380" y="15232"/>
                  </a:lnTo>
                  <a:lnTo>
                    <a:pt x="1621829" y="11107"/>
                  </a:lnTo>
                  <a:lnTo>
                    <a:pt x="1633278" y="7616"/>
                  </a:lnTo>
                  <a:lnTo>
                    <a:pt x="1645364" y="5077"/>
                  </a:lnTo>
                  <a:lnTo>
                    <a:pt x="1657449" y="2856"/>
                  </a:lnTo>
                  <a:lnTo>
                    <a:pt x="1670170" y="952"/>
                  </a:lnTo>
                  <a:lnTo>
                    <a:pt x="1683210" y="317"/>
                  </a:lnTo>
                  <a:lnTo>
                    <a:pt x="1696249"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013">
                <a:solidFill>
                  <a:srgbClr val="FFFFFF"/>
                </a:solidFill>
                <a:latin typeface="Microsoft JhengHei UI" panose="020B0604030504040204" pitchFamily="34" charset="-120"/>
                <a:ea typeface="Microsoft JhengHei UI" panose="020B0604030504040204" pitchFamily="34" charset="-120"/>
              </a:endParaRPr>
            </a:p>
          </p:txBody>
        </p:sp>
      </p:grpSp>
      <p:grpSp>
        <p:nvGrpSpPr>
          <p:cNvPr id="46" name="组合 45"/>
          <p:cNvGrpSpPr/>
          <p:nvPr/>
        </p:nvGrpSpPr>
        <p:grpSpPr>
          <a:xfrm>
            <a:off x="3789140" y="2797406"/>
            <a:ext cx="751284" cy="752475"/>
            <a:chOff x="5052187" y="3729874"/>
            <a:chExt cx="1001712" cy="1003300"/>
          </a:xfrm>
        </p:grpSpPr>
        <p:sp>
          <p:nvSpPr>
            <p:cNvPr id="47" name="MH_Other_13"/>
            <p:cNvSpPr/>
            <p:nvPr>
              <p:custDataLst>
                <p:tags r:id="rId3"/>
              </p:custDataLst>
            </p:nvPr>
          </p:nvSpPr>
          <p:spPr>
            <a:xfrm flipH="1">
              <a:off x="5052187" y="3729874"/>
              <a:ext cx="1001712" cy="1003300"/>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Microsoft JhengHei UI" panose="020B0604030504040204" pitchFamily="34" charset="-120"/>
                <a:ea typeface="Microsoft JhengHei UI" panose="020B0604030504040204" pitchFamily="34" charset="-120"/>
              </a:endParaRPr>
            </a:p>
          </p:txBody>
        </p:sp>
        <p:sp>
          <p:nvSpPr>
            <p:cNvPr id="48" name="MH_Other_14"/>
            <p:cNvSpPr/>
            <p:nvPr>
              <p:custDataLst>
                <p:tags r:id="rId4"/>
              </p:custDataLst>
            </p:nvPr>
          </p:nvSpPr>
          <p:spPr>
            <a:xfrm flipH="1">
              <a:off x="5172075" y="3850244"/>
              <a:ext cx="761814" cy="761814"/>
            </a:xfrm>
            <a:prstGeom prst="ellipse">
              <a:avLst/>
            </a:prstGeom>
            <a:solidFill>
              <a:srgbClr val="E45C5B"/>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13">
                <a:latin typeface="Microsoft JhengHei UI" panose="020B0604030504040204" pitchFamily="34" charset="-120"/>
                <a:ea typeface="Microsoft JhengHei UI" panose="020B0604030504040204" pitchFamily="34" charset="-120"/>
              </a:endParaRPr>
            </a:p>
          </p:txBody>
        </p:sp>
        <p:sp>
          <p:nvSpPr>
            <p:cNvPr id="49" name="MH_Other_6"/>
            <p:cNvSpPr/>
            <p:nvPr>
              <p:custDataLst>
                <p:tags r:id="rId5"/>
              </p:custDataLst>
            </p:nvPr>
          </p:nvSpPr>
          <p:spPr>
            <a:xfrm>
              <a:off x="5329605" y="4112233"/>
              <a:ext cx="412750" cy="282575"/>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8576" tIns="19289" rIns="38576" bIns="19289" anchor="ctr">
              <a:scene3d>
                <a:camera prst="orthographicFront"/>
                <a:lightRig rig="threePt" dir="t"/>
              </a:scene3d>
              <a:sp3d>
                <a:contourClr>
                  <a:srgbClr val="FFFFFF"/>
                </a:contourClr>
              </a:sp3d>
            </a:bodyPr>
            <a:lstStyle/>
            <a:p>
              <a:pPr algn="ctr">
                <a:defRPr/>
              </a:pPr>
              <a:endParaRPr lang="zh-CN" altLang="en-US" sz="1013">
                <a:solidFill>
                  <a:srgbClr val="FFFFFF"/>
                </a:solidFill>
                <a:latin typeface="Microsoft JhengHei UI" panose="020B0604030504040204" pitchFamily="34" charset="-120"/>
                <a:ea typeface="Microsoft JhengHei UI" panose="020B0604030504040204" pitchFamily="34" charset="-120"/>
              </a:endParaRPr>
            </a:p>
          </p:txBody>
        </p:sp>
      </p:grpSp>
      <p:grpSp>
        <p:nvGrpSpPr>
          <p:cNvPr id="50" name="组合 49"/>
          <p:cNvGrpSpPr/>
          <p:nvPr/>
        </p:nvGrpSpPr>
        <p:grpSpPr>
          <a:xfrm>
            <a:off x="4607761" y="1933468"/>
            <a:ext cx="752475" cy="752475"/>
            <a:chOff x="6143681" y="2577957"/>
            <a:chExt cx="1003300" cy="1003300"/>
          </a:xfrm>
        </p:grpSpPr>
        <p:sp>
          <p:nvSpPr>
            <p:cNvPr id="51" name="MH_Other_1"/>
            <p:cNvSpPr/>
            <p:nvPr>
              <p:custDataLst>
                <p:tags r:id="rId1"/>
              </p:custDataLst>
            </p:nvPr>
          </p:nvSpPr>
          <p:spPr>
            <a:xfrm>
              <a:off x="6143681" y="2577957"/>
              <a:ext cx="1003300" cy="1003300"/>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Microsoft JhengHei UI" panose="020B0604030504040204" pitchFamily="34" charset="-120"/>
                <a:ea typeface="Microsoft JhengHei UI" panose="020B0604030504040204" pitchFamily="34" charset="-120"/>
              </a:endParaRPr>
            </a:p>
          </p:txBody>
        </p:sp>
        <p:sp>
          <p:nvSpPr>
            <p:cNvPr id="52" name="MH_Other_2"/>
            <p:cNvSpPr/>
            <p:nvPr>
              <p:custDataLst>
                <p:tags r:id="rId2"/>
              </p:custDataLst>
            </p:nvPr>
          </p:nvSpPr>
          <p:spPr>
            <a:xfrm>
              <a:off x="6257925" y="2692232"/>
              <a:ext cx="776022" cy="776024"/>
            </a:xfrm>
            <a:prstGeom prst="ellipse">
              <a:avLst/>
            </a:prstGeom>
            <a:solidFill>
              <a:srgbClr val="02B3C1"/>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13">
                <a:latin typeface="Microsoft JhengHei UI" panose="020B0604030504040204" pitchFamily="34" charset="-120"/>
                <a:ea typeface="Microsoft JhengHei UI" panose="020B0604030504040204" pitchFamily="34" charset="-120"/>
              </a:endParaRPr>
            </a:p>
          </p:txBody>
        </p:sp>
        <p:sp>
          <p:nvSpPr>
            <p:cNvPr id="53" name="KSO_Shape"/>
            <p:cNvSpPr>
              <a:spLocks/>
            </p:cNvSpPr>
            <p:nvPr/>
          </p:nvSpPr>
          <p:spPr bwMode="auto">
            <a:xfrm>
              <a:off x="6495207" y="2860388"/>
              <a:ext cx="319192" cy="435262"/>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013">
                <a:solidFill>
                  <a:srgbClr val="FFFFFF"/>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3694884744"/>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3" presetClass="entr" presetSubtype="36"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strVal val="(6*min(max(#ppt_w*#ppt_h,.3),1)-7.4)/-.7*#ppt_w"/>
                                              </p:val>
                                            </p:tav>
                                            <p:tav tm="100000">
                                              <p:val>
                                                <p:strVal val="#ppt_w"/>
                                              </p:val>
                                            </p:tav>
                                          </p:tavLst>
                                        </p:anim>
                                        <p:anim calcmode="lin" valueType="num">
                                          <p:cBhvr>
                                            <p:cTn id="24" dur="500" fill="hold"/>
                                            <p:tgtEl>
                                              <p:spTgt spid="18"/>
                                            </p:tgtEl>
                                            <p:attrNameLst>
                                              <p:attrName>ppt_h</p:attrName>
                                            </p:attrNameLst>
                                          </p:cBhvr>
                                          <p:tavLst>
                                            <p:tav tm="0">
                                              <p:val>
                                                <p:strVal val="(6*min(max(#ppt_w*#ppt_h,.3),1)-7.4)/-.7*#ppt_h"/>
                                              </p:val>
                                            </p:tav>
                                            <p:tav tm="100000">
                                              <p:val>
                                                <p:strVal val="#ppt_h"/>
                                              </p:val>
                                            </p:tav>
                                          </p:tavLst>
                                        </p:anim>
                                        <p:anim calcmode="lin" valueType="num">
                                          <p:cBhvr>
                                            <p:cTn id="25" dur="500" fill="hold"/>
                                            <p:tgtEl>
                                              <p:spTgt spid="18"/>
                                            </p:tgtEl>
                                            <p:attrNameLst>
                                              <p:attrName>ppt_x</p:attrName>
                                            </p:attrNameLst>
                                          </p:cBhvr>
                                          <p:tavLst>
                                            <p:tav tm="0">
                                              <p:val>
                                                <p:fltVal val="0.5"/>
                                              </p:val>
                                            </p:tav>
                                            <p:tav tm="100000">
                                              <p:val>
                                                <p:strVal val="#ppt_x"/>
                                              </p:val>
                                            </p:tav>
                                          </p:tavLst>
                                        </p:anim>
                                        <p:anim calcmode="lin" valueType="num">
                                          <p:cBhvr>
                                            <p:cTn id="26" dur="500" fill="hold"/>
                                            <p:tgtEl>
                                              <p:spTgt spid="18"/>
                                            </p:tgtEl>
                                            <p:attrNameLst>
                                              <p:attrName>ppt_y</p:attrName>
                                            </p:attrNameLst>
                                          </p:cBhvr>
                                          <p:tavLst>
                                            <p:tav tm="0">
                                              <p:val>
                                                <p:strVal val="1+(6*min(max(#ppt_w*#ppt_h,.3),1)-7.4)/-.7*#ppt_h/2"/>
                                              </p:val>
                                            </p:tav>
                                            <p:tav tm="100000">
                                              <p:val>
                                                <p:strVal val="#ppt_y"/>
                                              </p:val>
                                            </p:tav>
                                          </p:tavLst>
                                        </p:anim>
                                      </p:childTnLst>
                                    </p:cTn>
                                  </p:par>
                                  <p:par>
                                    <p:cTn id="27" presetID="22" presetClass="entr" presetSubtype="2" fill="hold"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wipe(right)">
                                          <p:cBhvr>
                                            <p:cTn id="29" dur="500"/>
                                            <p:tgtEl>
                                              <p:spTgt spid="14"/>
                                            </p:tgtEl>
                                          </p:cBhvr>
                                        </p:animEffect>
                                      </p:childTnLst>
                                    </p:cTn>
                                  </p:par>
                                  <p:par>
                                    <p:cTn id="30" presetID="22" presetClass="entr" presetSubtype="2" fill="hold" nodeType="withEffect">
                                      <p:stCondLst>
                                        <p:cond delay="1000"/>
                                      </p:stCondLst>
                                      <p:childTnLst>
                                        <p:set>
                                          <p:cBhvr>
                                            <p:cTn id="31" dur="1" fill="hold">
                                              <p:stCondLst>
                                                <p:cond delay="0"/>
                                              </p:stCondLst>
                                            </p:cTn>
                                            <p:tgtEl>
                                              <p:spTgt spid="30"/>
                                            </p:tgtEl>
                                            <p:attrNameLst>
                                              <p:attrName>style.visibility</p:attrName>
                                            </p:attrNameLst>
                                          </p:cBhvr>
                                          <p:to>
                                            <p:strVal val="visible"/>
                                          </p:to>
                                        </p:set>
                                        <p:animEffect transition="in" filter="wipe(right)">
                                          <p:cBhvr>
                                            <p:cTn id="32" dur="500"/>
                                            <p:tgtEl>
                                              <p:spTgt spid="30"/>
                                            </p:tgtEl>
                                          </p:cBhvr>
                                        </p:animEffect>
                                      </p:childTnLst>
                                    </p:cTn>
                                  </p:par>
                                  <p:par>
                                    <p:cTn id="33" presetID="23" presetClass="entr" presetSubtype="36" fill="hold" nodeType="withEffect">
                                      <p:stCondLst>
                                        <p:cond delay="400"/>
                                      </p:stCondLst>
                                      <p:childTnLst>
                                        <p:set>
                                          <p:cBhvr>
                                            <p:cTn id="34" dur="1" fill="hold">
                                              <p:stCondLst>
                                                <p:cond delay="0"/>
                                              </p:stCondLst>
                                            </p:cTn>
                                            <p:tgtEl>
                                              <p:spTgt spid="50"/>
                                            </p:tgtEl>
                                            <p:attrNameLst>
                                              <p:attrName>style.visibility</p:attrName>
                                            </p:attrNameLst>
                                          </p:cBhvr>
                                          <p:to>
                                            <p:strVal val="visible"/>
                                          </p:to>
                                        </p:set>
                                        <p:anim calcmode="lin" valueType="num">
                                          <p:cBhvr>
                                            <p:cTn id="35" dur="500" fill="hold"/>
                                            <p:tgtEl>
                                              <p:spTgt spid="50"/>
                                            </p:tgtEl>
                                            <p:attrNameLst>
                                              <p:attrName>ppt_w</p:attrName>
                                            </p:attrNameLst>
                                          </p:cBhvr>
                                          <p:tavLst>
                                            <p:tav tm="0">
                                              <p:val>
                                                <p:strVal val="(6*min(max(#ppt_w*#ppt_h,.3),1)-7.4)/-.7*#ppt_w"/>
                                              </p:val>
                                            </p:tav>
                                            <p:tav tm="100000">
                                              <p:val>
                                                <p:strVal val="#ppt_w"/>
                                              </p:val>
                                            </p:tav>
                                          </p:tavLst>
                                        </p:anim>
                                        <p:anim calcmode="lin" valueType="num">
                                          <p:cBhvr>
                                            <p:cTn id="36" dur="500" fill="hold"/>
                                            <p:tgtEl>
                                              <p:spTgt spid="50"/>
                                            </p:tgtEl>
                                            <p:attrNameLst>
                                              <p:attrName>ppt_h</p:attrName>
                                            </p:attrNameLst>
                                          </p:cBhvr>
                                          <p:tavLst>
                                            <p:tav tm="0">
                                              <p:val>
                                                <p:strVal val="(6*min(max(#ppt_w*#ppt_h,.3),1)-7.4)/-.7*#ppt_h"/>
                                              </p:val>
                                            </p:tav>
                                            <p:tav tm="100000">
                                              <p:val>
                                                <p:strVal val="#ppt_h"/>
                                              </p:val>
                                            </p:tav>
                                          </p:tavLst>
                                        </p:anim>
                                        <p:anim calcmode="lin" valueType="num">
                                          <p:cBhvr>
                                            <p:cTn id="37" dur="500" fill="hold"/>
                                            <p:tgtEl>
                                              <p:spTgt spid="50"/>
                                            </p:tgtEl>
                                            <p:attrNameLst>
                                              <p:attrName>ppt_x</p:attrName>
                                            </p:attrNameLst>
                                          </p:cBhvr>
                                          <p:tavLst>
                                            <p:tav tm="0">
                                              <p:val>
                                                <p:fltVal val="0.5"/>
                                              </p:val>
                                            </p:tav>
                                            <p:tav tm="100000">
                                              <p:val>
                                                <p:strVal val="#ppt_x"/>
                                              </p:val>
                                            </p:tav>
                                          </p:tavLst>
                                        </p:anim>
                                        <p:anim calcmode="lin" valueType="num">
                                          <p:cBhvr>
                                            <p:cTn id="38" dur="500" fill="hold"/>
                                            <p:tgtEl>
                                              <p:spTgt spid="50"/>
                                            </p:tgtEl>
                                            <p:attrNameLst>
                                              <p:attrName>ppt_y</p:attrName>
                                            </p:attrNameLst>
                                          </p:cBhvr>
                                          <p:tavLst>
                                            <p:tav tm="0">
                                              <p:val>
                                                <p:strVal val="1+(6*min(max(#ppt_w*#ppt_h,.3),1)-7.4)/-.7*#ppt_h/2"/>
                                              </p:val>
                                            </p:tav>
                                            <p:tav tm="100000">
                                              <p:val>
                                                <p:strVal val="#ppt_y"/>
                                              </p:val>
                                            </p:tav>
                                          </p:tavLst>
                                        </p:anim>
                                      </p:childTnLst>
                                    </p:cTn>
                                  </p:par>
                                  <p:par>
                                    <p:cTn id="39" presetID="22" presetClass="entr" presetSubtype="8" fill="hold" nodeType="withEffect">
                                      <p:stCondLst>
                                        <p:cond delay="70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par>
                                    <p:cTn id="42" presetID="22" presetClass="entr" presetSubtype="8" fill="hold" nodeType="withEffect">
                                      <p:stCondLst>
                                        <p:cond delay="120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par>
                                    <p:cTn id="45" presetID="23" presetClass="entr" presetSubtype="36" fill="hold" nodeType="withEffect">
                                      <p:stCondLst>
                                        <p:cond delay="50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strVal val="(6*min(max(#ppt_w*#ppt_h,.3),1)-7.4)/-.7*#ppt_w"/>
                                              </p:val>
                                            </p:tav>
                                            <p:tav tm="100000">
                                              <p:val>
                                                <p:strVal val="#ppt_w"/>
                                              </p:val>
                                            </p:tav>
                                          </p:tavLst>
                                        </p:anim>
                                        <p:anim calcmode="lin" valueType="num">
                                          <p:cBhvr>
                                            <p:cTn id="48" dur="500" fill="hold"/>
                                            <p:tgtEl>
                                              <p:spTgt spid="46"/>
                                            </p:tgtEl>
                                            <p:attrNameLst>
                                              <p:attrName>ppt_h</p:attrName>
                                            </p:attrNameLst>
                                          </p:cBhvr>
                                          <p:tavLst>
                                            <p:tav tm="0">
                                              <p:val>
                                                <p:strVal val="(6*min(max(#ppt_w*#ppt_h,.3),1)-7.4)/-.7*#ppt_h"/>
                                              </p:val>
                                            </p:tav>
                                            <p:tav tm="100000">
                                              <p:val>
                                                <p:strVal val="#ppt_h"/>
                                              </p:val>
                                            </p:tav>
                                          </p:tavLst>
                                        </p:anim>
                                        <p:anim calcmode="lin" valueType="num">
                                          <p:cBhvr>
                                            <p:cTn id="49" dur="500" fill="hold"/>
                                            <p:tgtEl>
                                              <p:spTgt spid="46"/>
                                            </p:tgtEl>
                                            <p:attrNameLst>
                                              <p:attrName>ppt_x</p:attrName>
                                            </p:attrNameLst>
                                          </p:cBhvr>
                                          <p:tavLst>
                                            <p:tav tm="0">
                                              <p:val>
                                                <p:fltVal val="0.5"/>
                                              </p:val>
                                            </p:tav>
                                            <p:tav tm="100000">
                                              <p:val>
                                                <p:strVal val="#ppt_x"/>
                                              </p:val>
                                            </p:tav>
                                          </p:tavLst>
                                        </p:anim>
                                        <p:anim calcmode="lin" valueType="num">
                                          <p:cBhvr>
                                            <p:cTn id="50" dur="500" fill="hold"/>
                                            <p:tgtEl>
                                              <p:spTgt spid="46"/>
                                            </p:tgtEl>
                                            <p:attrNameLst>
                                              <p:attrName>ppt_y</p:attrName>
                                            </p:attrNameLst>
                                          </p:cBhvr>
                                          <p:tavLst>
                                            <p:tav tm="0">
                                              <p:val>
                                                <p:strVal val="1+(6*min(max(#ppt_w*#ppt_h,.3),1)-7.4)/-.7*#ppt_h/2"/>
                                              </p:val>
                                            </p:tav>
                                            <p:tav tm="100000">
                                              <p:val>
                                                <p:strVal val="#ppt_y"/>
                                              </p:val>
                                            </p:tav>
                                          </p:tavLst>
                                        </p:anim>
                                      </p:childTnLst>
                                    </p:cTn>
                                  </p:par>
                                  <p:par>
                                    <p:cTn id="51" presetID="22" presetClass="entr" presetSubtype="2" fill="hold" nodeType="withEffect">
                                      <p:stCondLst>
                                        <p:cond delay="800"/>
                                      </p:stCondLst>
                                      <p:childTnLst>
                                        <p:set>
                                          <p:cBhvr>
                                            <p:cTn id="52" dur="1" fill="hold">
                                              <p:stCondLst>
                                                <p:cond delay="0"/>
                                              </p:stCondLst>
                                            </p:cTn>
                                            <p:tgtEl>
                                              <p:spTgt spid="22"/>
                                            </p:tgtEl>
                                            <p:attrNameLst>
                                              <p:attrName>style.visibility</p:attrName>
                                            </p:attrNameLst>
                                          </p:cBhvr>
                                          <p:to>
                                            <p:strVal val="visible"/>
                                          </p:to>
                                        </p:set>
                                        <p:animEffect transition="in" filter="wipe(right)">
                                          <p:cBhvr>
                                            <p:cTn id="53" dur="500"/>
                                            <p:tgtEl>
                                              <p:spTgt spid="22"/>
                                            </p:tgtEl>
                                          </p:cBhvr>
                                        </p:animEffect>
                                      </p:childTnLst>
                                    </p:cTn>
                                  </p:par>
                                  <p:par>
                                    <p:cTn id="54" presetID="22" presetClass="entr" presetSubtype="2" fill="hold" nodeType="withEffect">
                                      <p:stCondLst>
                                        <p:cond delay="1300"/>
                                      </p:stCondLst>
                                      <p:childTnLst>
                                        <p:set>
                                          <p:cBhvr>
                                            <p:cTn id="55" dur="1" fill="hold">
                                              <p:stCondLst>
                                                <p:cond delay="0"/>
                                              </p:stCondLst>
                                            </p:cTn>
                                            <p:tgtEl>
                                              <p:spTgt spid="33"/>
                                            </p:tgtEl>
                                            <p:attrNameLst>
                                              <p:attrName>style.visibility</p:attrName>
                                            </p:attrNameLst>
                                          </p:cBhvr>
                                          <p:to>
                                            <p:strVal val="visible"/>
                                          </p:to>
                                        </p:set>
                                        <p:animEffect transition="in" filter="wipe(right)">
                                          <p:cBhvr>
                                            <p:cTn id="56" dur="500"/>
                                            <p:tgtEl>
                                              <p:spTgt spid="33"/>
                                            </p:tgtEl>
                                          </p:cBhvr>
                                        </p:animEffect>
                                      </p:childTnLst>
                                    </p:cTn>
                                  </p:par>
                                  <p:par>
                                    <p:cTn id="57" presetID="23" presetClass="entr" presetSubtype="36" fill="hold" nodeType="withEffect">
                                      <p:stCondLst>
                                        <p:cond delay="700"/>
                                      </p:stCondLst>
                                      <p:childTnLst>
                                        <p:set>
                                          <p:cBhvr>
                                            <p:cTn id="58" dur="1" fill="hold">
                                              <p:stCondLst>
                                                <p:cond delay="0"/>
                                              </p:stCondLst>
                                            </p:cTn>
                                            <p:tgtEl>
                                              <p:spTgt spid="42"/>
                                            </p:tgtEl>
                                            <p:attrNameLst>
                                              <p:attrName>style.visibility</p:attrName>
                                            </p:attrNameLst>
                                          </p:cBhvr>
                                          <p:to>
                                            <p:strVal val="visible"/>
                                          </p:to>
                                        </p:set>
                                        <p:anim calcmode="lin" valueType="num">
                                          <p:cBhvr>
                                            <p:cTn id="59" dur="500" fill="hold"/>
                                            <p:tgtEl>
                                              <p:spTgt spid="42"/>
                                            </p:tgtEl>
                                            <p:attrNameLst>
                                              <p:attrName>ppt_w</p:attrName>
                                            </p:attrNameLst>
                                          </p:cBhvr>
                                          <p:tavLst>
                                            <p:tav tm="0">
                                              <p:val>
                                                <p:strVal val="(6*min(max(#ppt_w*#ppt_h,.3),1)-7.4)/-.7*#ppt_w"/>
                                              </p:val>
                                            </p:tav>
                                            <p:tav tm="100000">
                                              <p:val>
                                                <p:strVal val="#ppt_w"/>
                                              </p:val>
                                            </p:tav>
                                          </p:tavLst>
                                        </p:anim>
                                        <p:anim calcmode="lin" valueType="num">
                                          <p:cBhvr>
                                            <p:cTn id="60" dur="500" fill="hold"/>
                                            <p:tgtEl>
                                              <p:spTgt spid="42"/>
                                            </p:tgtEl>
                                            <p:attrNameLst>
                                              <p:attrName>ppt_h</p:attrName>
                                            </p:attrNameLst>
                                          </p:cBhvr>
                                          <p:tavLst>
                                            <p:tav tm="0">
                                              <p:val>
                                                <p:strVal val="(6*min(max(#ppt_w*#ppt_h,.3),1)-7.4)/-.7*#ppt_h"/>
                                              </p:val>
                                            </p:tav>
                                            <p:tav tm="100000">
                                              <p:val>
                                                <p:strVal val="#ppt_h"/>
                                              </p:val>
                                            </p:tav>
                                          </p:tavLst>
                                        </p:anim>
                                        <p:anim calcmode="lin" valueType="num">
                                          <p:cBhvr>
                                            <p:cTn id="61" dur="500" fill="hold"/>
                                            <p:tgtEl>
                                              <p:spTgt spid="42"/>
                                            </p:tgtEl>
                                            <p:attrNameLst>
                                              <p:attrName>ppt_x</p:attrName>
                                            </p:attrNameLst>
                                          </p:cBhvr>
                                          <p:tavLst>
                                            <p:tav tm="0">
                                              <p:val>
                                                <p:fltVal val="0.5"/>
                                              </p:val>
                                            </p:tav>
                                            <p:tav tm="100000">
                                              <p:val>
                                                <p:strVal val="#ppt_x"/>
                                              </p:val>
                                            </p:tav>
                                          </p:tavLst>
                                        </p:anim>
                                        <p:anim calcmode="lin" valueType="num">
                                          <p:cBhvr>
                                            <p:cTn id="62" dur="500" fill="hold"/>
                                            <p:tgtEl>
                                              <p:spTgt spid="42"/>
                                            </p:tgtEl>
                                            <p:attrNameLst>
                                              <p:attrName>ppt_y</p:attrName>
                                            </p:attrNameLst>
                                          </p:cBhvr>
                                          <p:tavLst>
                                            <p:tav tm="0">
                                              <p:val>
                                                <p:strVal val="1+(6*min(max(#ppt_w*#ppt_h,.3),1)-7.4)/-.7*#ppt_h/2"/>
                                              </p:val>
                                            </p:tav>
                                            <p:tav tm="100000">
                                              <p:val>
                                                <p:strVal val="#ppt_y"/>
                                              </p:val>
                                            </p:tav>
                                          </p:tavLst>
                                        </p:anim>
                                      </p:childTnLst>
                                    </p:cTn>
                                  </p:par>
                                  <p:par>
                                    <p:cTn id="63" presetID="22" presetClass="entr" presetSubtype="8" fill="hold" nodeType="withEffect">
                                      <p:stCondLst>
                                        <p:cond delay="100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500"/>
                                            <p:tgtEl>
                                              <p:spTgt spid="26"/>
                                            </p:tgtEl>
                                          </p:cBhvr>
                                        </p:animEffect>
                                      </p:childTnLst>
                                    </p:cTn>
                                  </p:par>
                                  <p:par>
                                    <p:cTn id="66" presetID="22" presetClass="entr" presetSubtype="8" fill="hold" nodeType="withEffect">
                                      <p:stCondLst>
                                        <p:cond delay="1600"/>
                                      </p:stCondLst>
                                      <p:childTnLst>
                                        <p:set>
                                          <p:cBhvr>
                                            <p:cTn id="67" dur="1" fill="hold">
                                              <p:stCondLst>
                                                <p:cond delay="0"/>
                                              </p:stCondLst>
                                            </p:cTn>
                                            <p:tgtEl>
                                              <p:spTgt spid="39"/>
                                            </p:tgtEl>
                                            <p:attrNameLst>
                                              <p:attrName>style.visibility</p:attrName>
                                            </p:attrNameLst>
                                          </p:cBhvr>
                                          <p:to>
                                            <p:strVal val="visible"/>
                                          </p:to>
                                        </p:set>
                                        <p:animEffect transition="in" filter="wipe(left)">
                                          <p:cBhvr>
                                            <p:cTn id="6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3" presetClass="entr" presetSubtype="36"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strVal val="(6*min(max(#ppt_w*#ppt_h,.3),1)-7.4)/-.7*#ppt_w"/>
                                              </p:val>
                                            </p:tav>
                                            <p:tav tm="100000">
                                              <p:val>
                                                <p:strVal val="#ppt_w"/>
                                              </p:val>
                                            </p:tav>
                                          </p:tavLst>
                                        </p:anim>
                                        <p:anim calcmode="lin" valueType="num">
                                          <p:cBhvr>
                                            <p:cTn id="24" dur="500" fill="hold"/>
                                            <p:tgtEl>
                                              <p:spTgt spid="18"/>
                                            </p:tgtEl>
                                            <p:attrNameLst>
                                              <p:attrName>ppt_h</p:attrName>
                                            </p:attrNameLst>
                                          </p:cBhvr>
                                          <p:tavLst>
                                            <p:tav tm="0">
                                              <p:val>
                                                <p:strVal val="(6*min(max(#ppt_w*#ppt_h,.3),1)-7.4)/-.7*#ppt_h"/>
                                              </p:val>
                                            </p:tav>
                                            <p:tav tm="100000">
                                              <p:val>
                                                <p:strVal val="#ppt_h"/>
                                              </p:val>
                                            </p:tav>
                                          </p:tavLst>
                                        </p:anim>
                                        <p:anim calcmode="lin" valueType="num">
                                          <p:cBhvr>
                                            <p:cTn id="25" dur="500" fill="hold"/>
                                            <p:tgtEl>
                                              <p:spTgt spid="18"/>
                                            </p:tgtEl>
                                            <p:attrNameLst>
                                              <p:attrName>ppt_x</p:attrName>
                                            </p:attrNameLst>
                                          </p:cBhvr>
                                          <p:tavLst>
                                            <p:tav tm="0">
                                              <p:val>
                                                <p:fltVal val="0.5"/>
                                              </p:val>
                                            </p:tav>
                                            <p:tav tm="100000">
                                              <p:val>
                                                <p:strVal val="#ppt_x"/>
                                              </p:val>
                                            </p:tav>
                                          </p:tavLst>
                                        </p:anim>
                                        <p:anim calcmode="lin" valueType="num">
                                          <p:cBhvr>
                                            <p:cTn id="26" dur="500" fill="hold"/>
                                            <p:tgtEl>
                                              <p:spTgt spid="18"/>
                                            </p:tgtEl>
                                            <p:attrNameLst>
                                              <p:attrName>ppt_y</p:attrName>
                                            </p:attrNameLst>
                                          </p:cBhvr>
                                          <p:tavLst>
                                            <p:tav tm="0">
                                              <p:val>
                                                <p:strVal val="1+(6*min(max(#ppt_w*#ppt_h,.3),1)-7.4)/-.7*#ppt_h/2"/>
                                              </p:val>
                                            </p:tav>
                                            <p:tav tm="100000">
                                              <p:val>
                                                <p:strVal val="#ppt_y"/>
                                              </p:val>
                                            </p:tav>
                                          </p:tavLst>
                                        </p:anim>
                                      </p:childTnLst>
                                    </p:cTn>
                                  </p:par>
                                  <p:par>
                                    <p:cTn id="27" presetID="22" presetClass="entr" presetSubtype="2" fill="hold"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wipe(right)">
                                          <p:cBhvr>
                                            <p:cTn id="29" dur="500"/>
                                            <p:tgtEl>
                                              <p:spTgt spid="14"/>
                                            </p:tgtEl>
                                          </p:cBhvr>
                                        </p:animEffect>
                                      </p:childTnLst>
                                    </p:cTn>
                                  </p:par>
                                  <p:par>
                                    <p:cTn id="30" presetID="22" presetClass="entr" presetSubtype="2" fill="hold" nodeType="withEffect">
                                      <p:stCondLst>
                                        <p:cond delay="1000"/>
                                      </p:stCondLst>
                                      <p:childTnLst>
                                        <p:set>
                                          <p:cBhvr>
                                            <p:cTn id="31" dur="1" fill="hold">
                                              <p:stCondLst>
                                                <p:cond delay="0"/>
                                              </p:stCondLst>
                                            </p:cTn>
                                            <p:tgtEl>
                                              <p:spTgt spid="30"/>
                                            </p:tgtEl>
                                            <p:attrNameLst>
                                              <p:attrName>style.visibility</p:attrName>
                                            </p:attrNameLst>
                                          </p:cBhvr>
                                          <p:to>
                                            <p:strVal val="visible"/>
                                          </p:to>
                                        </p:set>
                                        <p:animEffect transition="in" filter="wipe(right)">
                                          <p:cBhvr>
                                            <p:cTn id="32" dur="500"/>
                                            <p:tgtEl>
                                              <p:spTgt spid="30"/>
                                            </p:tgtEl>
                                          </p:cBhvr>
                                        </p:animEffect>
                                      </p:childTnLst>
                                    </p:cTn>
                                  </p:par>
                                  <p:par>
                                    <p:cTn id="33" presetID="23" presetClass="entr" presetSubtype="36" fill="hold" nodeType="withEffect">
                                      <p:stCondLst>
                                        <p:cond delay="400"/>
                                      </p:stCondLst>
                                      <p:childTnLst>
                                        <p:set>
                                          <p:cBhvr>
                                            <p:cTn id="34" dur="1" fill="hold">
                                              <p:stCondLst>
                                                <p:cond delay="0"/>
                                              </p:stCondLst>
                                            </p:cTn>
                                            <p:tgtEl>
                                              <p:spTgt spid="50"/>
                                            </p:tgtEl>
                                            <p:attrNameLst>
                                              <p:attrName>style.visibility</p:attrName>
                                            </p:attrNameLst>
                                          </p:cBhvr>
                                          <p:to>
                                            <p:strVal val="visible"/>
                                          </p:to>
                                        </p:set>
                                        <p:anim calcmode="lin" valueType="num">
                                          <p:cBhvr>
                                            <p:cTn id="35" dur="500" fill="hold"/>
                                            <p:tgtEl>
                                              <p:spTgt spid="50"/>
                                            </p:tgtEl>
                                            <p:attrNameLst>
                                              <p:attrName>ppt_w</p:attrName>
                                            </p:attrNameLst>
                                          </p:cBhvr>
                                          <p:tavLst>
                                            <p:tav tm="0">
                                              <p:val>
                                                <p:strVal val="(6*min(max(#ppt_w*#ppt_h,.3),1)-7.4)/-.7*#ppt_w"/>
                                              </p:val>
                                            </p:tav>
                                            <p:tav tm="100000">
                                              <p:val>
                                                <p:strVal val="#ppt_w"/>
                                              </p:val>
                                            </p:tav>
                                          </p:tavLst>
                                        </p:anim>
                                        <p:anim calcmode="lin" valueType="num">
                                          <p:cBhvr>
                                            <p:cTn id="36" dur="500" fill="hold"/>
                                            <p:tgtEl>
                                              <p:spTgt spid="50"/>
                                            </p:tgtEl>
                                            <p:attrNameLst>
                                              <p:attrName>ppt_h</p:attrName>
                                            </p:attrNameLst>
                                          </p:cBhvr>
                                          <p:tavLst>
                                            <p:tav tm="0">
                                              <p:val>
                                                <p:strVal val="(6*min(max(#ppt_w*#ppt_h,.3),1)-7.4)/-.7*#ppt_h"/>
                                              </p:val>
                                            </p:tav>
                                            <p:tav tm="100000">
                                              <p:val>
                                                <p:strVal val="#ppt_h"/>
                                              </p:val>
                                            </p:tav>
                                          </p:tavLst>
                                        </p:anim>
                                        <p:anim calcmode="lin" valueType="num">
                                          <p:cBhvr>
                                            <p:cTn id="37" dur="500" fill="hold"/>
                                            <p:tgtEl>
                                              <p:spTgt spid="50"/>
                                            </p:tgtEl>
                                            <p:attrNameLst>
                                              <p:attrName>ppt_x</p:attrName>
                                            </p:attrNameLst>
                                          </p:cBhvr>
                                          <p:tavLst>
                                            <p:tav tm="0">
                                              <p:val>
                                                <p:fltVal val="0.5"/>
                                              </p:val>
                                            </p:tav>
                                            <p:tav tm="100000">
                                              <p:val>
                                                <p:strVal val="#ppt_x"/>
                                              </p:val>
                                            </p:tav>
                                          </p:tavLst>
                                        </p:anim>
                                        <p:anim calcmode="lin" valueType="num">
                                          <p:cBhvr>
                                            <p:cTn id="38" dur="500" fill="hold"/>
                                            <p:tgtEl>
                                              <p:spTgt spid="50"/>
                                            </p:tgtEl>
                                            <p:attrNameLst>
                                              <p:attrName>ppt_y</p:attrName>
                                            </p:attrNameLst>
                                          </p:cBhvr>
                                          <p:tavLst>
                                            <p:tav tm="0">
                                              <p:val>
                                                <p:strVal val="1+(6*min(max(#ppt_w*#ppt_h,.3),1)-7.4)/-.7*#ppt_h/2"/>
                                              </p:val>
                                            </p:tav>
                                            <p:tav tm="100000">
                                              <p:val>
                                                <p:strVal val="#ppt_y"/>
                                              </p:val>
                                            </p:tav>
                                          </p:tavLst>
                                        </p:anim>
                                      </p:childTnLst>
                                    </p:cTn>
                                  </p:par>
                                  <p:par>
                                    <p:cTn id="39" presetID="22" presetClass="entr" presetSubtype="8" fill="hold" nodeType="withEffect">
                                      <p:stCondLst>
                                        <p:cond delay="70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par>
                                    <p:cTn id="42" presetID="22" presetClass="entr" presetSubtype="8" fill="hold" nodeType="withEffect">
                                      <p:stCondLst>
                                        <p:cond delay="120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par>
                                    <p:cTn id="45" presetID="23" presetClass="entr" presetSubtype="36" fill="hold" nodeType="withEffect">
                                      <p:stCondLst>
                                        <p:cond delay="50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strVal val="(6*min(max(#ppt_w*#ppt_h,.3),1)-7.4)/-.7*#ppt_w"/>
                                              </p:val>
                                            </p:tav>
                                            <p:tav tm="100000">
                                              <p:val>
                                                <p:strVal val="#ppt_w"/>
                                              </p:val>
                                            </p:tav>
                                          </p:tavLst>
                                        </p:anim>
                                        <p:anim calcmode="lin" valueType="num">
                                          <p:cBhvr>
                                            <p:cTn id="48" dur="500" fill="hold"/>
                                            <p:tgtEl>
                                              <p:spTgt spid="46"/>
                                            </p:tgtEl>
                                            <p:attrNameLst>
                                              <p:attrName>ppt_h</p:attrName>
                                            </p:attrNameLst>
                                          </p:cBhvr>
                                          <p:tavLst>
                                            <p:tav tm="0">
                                              <p:val>
                                                <p:strVal val="(6*min(max(#ppt_w*#ppt_h,.3),1)-7.4)/-.7*#ppt_h"/>
                                              </p:val>
                                            </p:tav>
                                            <p:tav tm="100000">
                                              <p:val>
                                                <p:strVal val="#ppt_h"/>
                                              </p:val>
                                            </p:tav>
                                          </p:tavLst>
                                        </p:anim>
                                        <p:anim calcmode="lin" valueType="num">
                                          <p:cBhvr>
                                            <p:cTn id="49" dur="500" fill="hold"/>
                                            <p:tgtEl>
                                              <p:spTgt spid="46"/>
                                            </p:tgtEl>
                                            <p:attrNameLst>
                                              <p:attrName>ppt_x</p:attrName>
                                            </p:attrNameLst>
                                          </p:cBhvr>
                                          <p:tavLst>
                                            <p:tav tm="0">
                                              <p:val>
                                                <p:fltVal val="0.5"/>
                                              </p:val>
                                            </p:tav>
                                            <p:tav tm="100000">
                                              <p:val>
                                                <p:strVal val="#ppt_x"/>
                                              </p:val>
                                            </p:tav>
                                          </p:tavLst>
                                        </p:anim>
                                        <p:anim calcmode="lin" valueType="num">
                                          <p:cBhvr>
                                            <p:cTn id="50" dur="500" fill="hold"/>
                                            <p:tgtEl>
                                              <p:spTgt spid="46"/>
                                            </p:tgtEl>
                                            <p:attrNameLst>
                                              <p:attrName>ppt_y</p:attrName>
                                            </p:attrNameLst>
                                          </p:cBhvr>
                                          <p:tavLst>
                                            <p:tav tm="0">
                                              <p:val>
                                                <p:strVal val="1+(6*min(max(#ppt_w*#ppt_h,.3),1)-7.4)/-.7*#ppt_h/2"/>
                                              </p:val>
                                            </p:tav>
                                            <p:tav tm="100000">
                                              <p:val>
                                                <p:strVal val="#ppt_y"/>
                                              </p:val>
                                            </p:tav>
                                          </p:tavLst>
                                        </p:anim>
                                      </p:childTnLst>
                                    </p:cTn>
                                  </p:par>
                                  <p:par>
                                    <p:cTn id="51" presetID="22" presetClass="entr" presetSubtype="2" fill="hold" nodeType="withEffect">
                                      <p:stCondLst>
                                        <p:cond delay="800"/>
                                      </p:stCondLst>
                                      <p:childTnLst>
                                        <p:set>
                                          <p:cBhvr>
                                            <p:cTn id="52" dur="1" fill="hold">
                                              <p:stCondLst>
                                                <p:cond delay="0"/>
                                              </p:stCondLst>
                                            </p:cTn>
                                            <p:tgtEl>
                                              <p:spTgt spid="22"/>
                                            </p:tgtEl>
                                            <p:attrNameLst>
                                              <p:attrName>style.visibility</p:attrName>
                                            </p:attrNameLst>
                                          </p:cBhvr>
                                          <p:to>
                                            <p:strVal val="visible"/>
                                          </p:to>
                                        </p:set>
                                        <p:animEffect transition="in" filter="wipe(right)">
                                          <p:cBhvr>
                                            <p:cTn id="53" dur="500"/>
                                            <p:tgtEl>
                                              <p:spTgt spid="22"/>
                                            </p:tgtEl>
                                          </p:cBhvr>
                                        </p:animEffect>
                                      </p:childTnLst>
                                    </p:cTn>
                                  </p:par>
                                  <p:par>
                                    <p:cTn id="54" presetID="22" presetClass="entr" presetSubtype="2" fill="hold" nodeType="withEffect">
                                      <p:stCondLst>
                                        <p:cond delay="1300"/>
                                      </p:stCondLst>
                                      <p:childTnLst>
                                        <p:set>
                                          <p:cBhvr>
                                            <p:cTn id="55" dur="1" fill="hold">
                                              <p:stCondLst>
                                                <p:cond delay="0"/>
                                              </p:stCondLst>
                                            </p:cTn>
                                            <p:tgtEl>
                                              <p:spTgt spid="33"/>
                                            </p:tgtEl>
                                            <p:attrNameLst>
                                              <p:attrName>style.visibility</p:attrName>
                                            </p:attrNameLst>
                                          </p:cBhvr>
                                          <p:to>
                                            <p:strVal val="visible"/>
                                          </p:to>
                                        </p:set>
                                        <p:animEffect transition="in" filter="wipe(right)">
                                          <p:cBhvr>
                                            <p:cTn id="56" dur="500"/>
                                            <p:tgtEl>
                                              <p:spTgt spid="33"/>
                                            </p:tgtEl>
                                          </p:cBhvr>
                                        </p:animEffect>
                                      </p:childTnLst>
                                    </p:cTn>
                                  </p:par>
                                  <p:par>
                                    <p:cTn id="57" presetID="23" presetClass="entr" presetSubtype="36" fill="hold" nodeType="withEffect">
                                      <p:stCondLst>
                                        <p:cond delay="700"/>
                                      </p:stCondLst>
                                      <p:childTnLst>
                                        <p:set>
                                          <p:cBhvr>
                                            <p:cTn id="58" dur="1" fill="hold">
                                              <p:stCondLst>
                                                <p:cond delay="0"/>
                                              </p:stCondLst>
                                            </p:cTn>
                                            <p:tgtEl>
                                              <p:spTgt spid="42"/>
                                            </p:tgtEl>
                                            <p:attrNameLst>
                                              <p:attrName>style.visibility</p:attrName>
                                            </p:attrNameLst>
                                          </p:cBhvr>
                                          <p:to>
                                            <p:strVal val="visible"/>
                                          </p:to>
                                        </p:set>
                                        <p:anim calcmode="lin" valueType="num">
                                          <p:cBhvr>
                                            <p:cTn id="59" dur="500" fill="hold"/>
                                            <p:tgtEl>
                                              <p:spTgt spid="42"/>
                                            </p:tgtEl>
                                            <p:attrNameLst>
                                              <p:attrName>ppt_w</p:attrName>
                                            </p:attrNameLst>
                                          </p:cBhvr>
                                          <p:tavLst>
                                            <p:tav tm="0">
                                              <p:val>
                                                <p:strVal val="(6*min(max(#ppt_w*#ppt_h,.3),1)-7.4)/-.7*#ppt_w"/>
                                              </p:val>
                                            </p:tav>
                                            <p:tav tm="100000">
                                              <p:val>
                                                <p:strVal val="#ppt_w"/>
                                              </p:val>
                                            </p:tav>
                                          </p:tavLst>
                                        </p:anim>
                                        <p:anim calcmode="lin" valueType="num">
                                          <p:cBhvr>
                                            <p:cTn id="60" dur="500" fill="hold"/>
                                            <p:tgtEl>
                                              <p:spTgt spid="42"/>
                                            </p:tgtEl>
                                            <p:attrNameLst>
                                              <p:attrName>ppt_h</p:attrName>
                                            </p:attrNameLst>
                                          </p:cBhvr>
                                          <p:tavLst>
                                            <p:tav tm="0">
                                              <p:val>
                                                <p:strVal val="(6*min(max(#ppt_w*#ppt_h,.3),1)-7.4)/-.7*#ppt_h"/>
                                              </p:val>
                                            </p:tav>
                                            <p:tav tm="100000">
                                              <p:val>
                                                <p:strVal val="#ppt_h"/>
                                              </p:val>
                                            </p:tav>
                                          </p:tavLst>
                                        </p:anim>
                                        <p:anim calcmode="lin" valueType="num">
                                          <p:cBhvr>
                                            <p:cTn id="61" dur="500" fill="hold"/>
                                            <p:tgtEl>
                                              <p:spTgt spid="42"/>
                                            </p:tgtEl>
                                            <p:attrNameLst>
                                              <p:attrName>ppt_x</p:attrName>
                                            </p:attrNameLst>
                                          </p:cBhvr>
                                          <p:tavLst>
                                            <p:tav tm="0">
                                              <p:val>
                                                <p:fltVal val="0.5"/>
                                              </p:val>
                                            </p:tav>
                                            <p:tav tm="100000">
                                              <p:val>
                                                <p:strVal val="#ppt_x"/>
                                              </p:val>
                                            </p:tav>
                                          </p:tavLst>
                                        </p:anim>
                                        <p:anim calcmode="lin" valueType="num">
                                          <p:cBhvr>
                                            <p:cTn id="62" dur="500" fill="hold"/>
                                            <p:tgtEl>
                                              <p:spTgt spid="42"/>
                                            </p:tgtEl>
                                            <p:attrNameLst>
                                              <p:attrName>ppt_y</p:attrName>
                                            </p:attrNameLst>
                                          </p:cBhvr>
                                          <p:tavLst>
                                            <p:tav tm="0">
                                              <p:val>
                                                <p:strVal val="1+(6*min(max(#ppt_w*#ppt_h,.3),1)-7.4)/-.7*#ppt_h/2"/>
                                              </p:val>
                                            </p:tav>
                                            <p:tav tm="100000">
                                              <p:val>
                                                <p:strVal val="#ppt_y"/>
                                              </p:val>
                                            </p:tav>
                                          </p:tavLst>
                                        </p:anim>
                                      </p:childTnLst>
                                    </p:cTn>
                                  </p:par>
                                  <p:par>
                                    <p:cTn id="63" presetID="22" presetClass="entr" presetSubtype="8" fill="hold" nodeType="withEffect">
                                      <p:stCondLst>
                                        <p:cond delay="100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500"/>
                                            <p:tgtEl>
                                              <p:spTgt spid="26"/>
                                            </p:tgtEl>
                                          </p:cBhvr>
                                        </p:animEffect>
                                      </p:childTnLst>
                                    </p:cTn>
                                  </p:par>
                                  <p:par>
                                    <p:cTn id="66" presetID="22" presetClass="entr" presetSubtype="8" fill="hold" nodeType="withEffect">
                                      <p:stCondLst>
                                        <p:cond delay="1600"/>
                                      </p:stCondLst>
                                      <p:childTnLst>
                                        <p:set>
                                          <p:cBhvr>
                                            <p:cTn id="67" dur="1" fill="hold">
                                              <p:stCondLst>
                                                <p:cond delay="0"/>
                                              </p:stCondLst>
                                            </p:cTn>
                                            <p:tgtEl>
                                              <p:spTgt spid="39"/>
                                            </p:tgtEl>
                                            <p:attrNameLst>
                                              <p:attrName>style.visibility</p:attrName>
                                            </p:attrNameLst>
                                          </p:cBhvr>
                                          <p:to>
                                            <p:strVal val="visible"/>
                                          </p:to>
                                        </p:set>
                                        <p:animEffect transition="in" filter="wipe(left)">
                                          <p:cBhvr>
                                            <p:cTn id="6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研究思路</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143" name="Group 4"/>
          <p:cNvGrpSpPr>
            <a:grpSpLocks noChangeAspect="1"/>
          </p:cNvGrpSpPr>
          <p:nvPr/>
        </p:nvGrpSpPr>
        <p:grpSpPr bwMode="auto">
          <a:xfrm>
            <a:off x="3323616" y="1842819"/>
            <a:ext cx="2218260" cy="2217458"/>
            <a:chOff x="2162" y="480"/>
            <a:chExt cx="3358" cy="3358"/>
          </a:xfrm>
          <a:solidFill>
            <a:schemeClr val="bg1"/>
          </a:solidFill>
        </p:grpSpPr>
        <p:sp>
          <p:nvSpPr>
            <p:cNvPr id="144" name="Freeform 5"/>
            <p:cNvSpPr>
              <a:spLocks noEditPoints="1"/>
            </p:cNvSpPr>
            <p:nvPr/>
          </p:nvSpPr>
          <p:spPr bwMode="auto">
            <a:xfrm>
              <a:off x="2252" y="570"/>
              <a:ext cx="3178" cy="3178"/>
            </a:xfrm>
            <a:custGeom>
              <a:avLst/>
              <a:gdLst>
                <a:gd name="T0" fmla="*/ 671 w 1342"/>
                <a:gd name="T1" fmla="*/ 1277 h 1342"/>
                <a:gd name="T2" fmla="*/ 65 w 1342"/>
                <a:gd name="T3" fmla="*/ 671 h 1342"/>
                <a:gd name="T4" fmla="*/ 671 w 1342"/>
                <a:gd name="T5" fmla="*/ 65 h 1342"/>
                <a:gd name="T6" fmla="*/ 1277 w 1342"/>
                <a:gd name="T7" fmla="*/ 671 h 1342"/>
                <a:gd name="T8" fmla="*/ 671 w 1342"/>
                <a:gd name="T9" fmla="*/ 1277 h 1342"/>
                <a:gd name="T10" fmla="*/ 671 w 1342"/>
                <a:gd name="T11" fmla="*/ 0 h 1342"/>
                <a:gd name="T12" fmla="*/ 0 w 1342"/>
                <a:gd name="T13" fmla="*/ 671 h 1342"/>
                <a:gd name="T14" fmla="*/ 671 w 1342"/>
                <a:gd name="T15" fmla="*/ 1342 h 1342"/>
                <a:gd name="T16" fmla="*/ 1342 w 1342"/>
                <a:gd name="T17" fmla="*/ 671 h 1342"/>
                <a:gd name="T18" fmla="*/ 671 w 1342"/>
                <a:gd name="T19" fmla="*/ 0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2" h="1342">
                  <a:moveTo>
                    <a:pt x="671" y="1277"/>
                  </a:moveTo>
                  <a:cubicBezTo>
                    <a:pt x="337" y="1277"/>
                    <a:pt x="65" y="1005"/>
                    <a:pt x="65" y="671"/>
                  </a:cubicBezTo>
                  <a:cubicBezTo>
                    <a:pt x="65" y="337"/>
                    <a:pt x="337" y="65"/>
                    <a:pt x="671" y="65"/>
                  </a:cubicBezTo>
                  <a:cubicBezTo>
                    <a:pt x="1005" y="65"/>
                    <a:pt x="1277" y="337"/>
                    <a:pt x="1277" y="671"/>
                  </a:cubicBezTo>
                  <a:cubicBezTo>
                    <a:pt x="1277" y="1005"/>
                    <a:pt x="1005" y="1277"/>
                    <a:pt x="671" y="1277"/>
                  </a:cubicBezTo>
                  <a:moveTo>
                    <a:pt x="671" y="0"/>
                  </a:moveTo>
                  <a:cubicBezTo>
                    <a:pt x="301" y="0"/>
                    <a:pt x="0" y="301"/>
                    <a:pt x="0" y="671"/>
                  </a:cubicBezTo>
                  <a:cubicBezTo>
                    <a:pt x="0" y="1041"/>
                    <a:pt x="301" y="1342"/>
                    <a:pt x="671" y="1342"/>
                  </a:cubicBezTo>
                  <a:cubicBezTo>
                    <a:pt x="1041" y="1342"/>
                    <a:pt x="1342" y="1041"/>
                    <a:pt x="1342" y="671"/>
                  </a:cubicBezTo>
                  <a:cubicBezTo>
                    <a:pt x="1342" y="301"/>
                    <a:pt x="1041" y="0"/>
                    <a:pt x="6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5" name="Freeform 6"/>
            <p:cNvSpPr>
              <a:spLocks noEditPoints="1"/>
            </p:cNvSpPr>
            <p:nvPr/>
          </p:nvSpPr>
          <p:spPr bwMode="auto">
            <a:xfrm>
              <a:off x="2162" y="480"/>
              <a:ext cx="3358" cy="3358"/>
            </a:xfrm>
            <a:custGeom>
              <a:avLst/>
              <a:gdLst>
                <a:gd name="T0" fmla="*/ 709 w 1418"/>
                <a:gd name="T1" fmla="*/ 1406 h 1418"/>
                <a:gd name="T2" fmla="*/ 13 w 1418"/>
                <a:gd name="T3" fmla="*/ 709 h 1418"/>
                <a:gd name="T4" fmla="*/ 709 w 1418"/>
                <a:gd name="T5" fmla="*/ 12 h 1418"/>
                <a:gd name="T6" fmla="*/ 1406 w 1418"/>
                <a:gd name="T7" fmla="*/ 709 h 1418"/>
                <a:gd name="T8" fmla="*/ 709 w 1418"/>
                <a:gd name="T9" fmla="*/ 1406 h 1418"/>
                <a:gd name="T10" fmla="*/ 709 w 1418"/>
                <a:gd name="T11" fmla="*/ 0 h 1418"/>
                <a:gd name="T12" fmla="*/ 0 w 1418"/>
                <a:gd name="T13" fmla="*/ 709 h 1418"/>
                <a:gd name="T14" fmla="*/ 709 w 1418"/>
                <a:gd name="T15" fmla="*/ 1418 h 1418"/>
                <a:gd name="T16" fmla="*/ 1418 w 1418"/>
                <a:gd name="T17" fmla="*/ 709 h 1418"/>
                <a:gd name="T18" fmla="*/ 709 w 1418"/>
                <a:gd name="T19" fmla="*/ 0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8" h="1418">
                  <a:moveTo>
                    <a:pt x="709" y="1406"/>
                  </a:moveTo>
                  <a:cubicBezTo>
                    <a:pt x="325" y="1406"/>
                    <a:pt x="13" y="1093"/>
                    <a:pt x="13" y="709"/>
                  </a:cubicBezTo>
                  <a:cubicBezTo>
                    <a:pt x="13" y="325"/>
                    <a:pt x="325" y="12"/>
                    <a:pt x="709" y="12"/>
                  </a:cubicBezTo>
                  <a:cubicBezTo>
                    <a:pt x="1093" y="12"/>
                    <a:pt x="1406" y="325"/>
                    <a:pt x="1406" y="709"/>
                  </a:cubicBezTo>
                  <a:cubicBezTo>
                    <a:pt x="1406" y="1093"/>
                    <a:pt x="1093" y="1406"/>
                    <a:pt x="709" y="1406"/>
                  </a:cubicBezTo>
                  <a:moveTo>
                    <a:pt x="709" y="0"/>
                  </a:moveTo>
                  <a:cubicBezTo>
                    <a:pt x="318" y="0"/>
                    <a:pt x="0" y="318"/>
                    <a:pt x="0" y="709"/>
                  </a:cubicBezTo>
                  <a:cubicBezTo>
                    <a:pt x="0" y="1100"/>
                    <a:pt x="318" y="1418"/>
                    <a:pt x="709" y="1418"/>
                  </a:cubicBezTo>
                  <a:cubicBezTo>
                    <a:pt x="1100" y="1418"/>
                    <a:pt x="1418" y="1100"/>
                    <a:pt x="1418" y="709"/>
                  </a:cubicBezTo>
                  <a:cubicBezTo>
                    <a:pt x="1418" y="318"/>
                    <a:pt x="1100" y="0"/>
                    <a:pt x="7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46" name="组合 145"/>
          <p:cNvGrpSpPr/>
          <p:nvPr/>
        </p:nvGrpSpPr>
        <p:grpSpPr>
          <a:xfrm rot="8100000">
            <a:off x="3180642" y="1888489"/>
            <a:ext cx="598913" cy="122338"/>
            <a:chOff x="8725719" y="1669670"/>
            <a:chExt cx="1424726" cy="291130"/>
          </a:xfrm>
        </p:grpSpPr>
        <p:sp>
          <p:nvSpPr>
            <p:cNvPr id="147" name="椭圆 146"/>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8" name="椭圆 147"/>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9" name="椭圆 148"/>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50" name="组合 149"/>
          <p:cNvGrpSpPr/>
          <p:nvPr/>
        </p:nvGrpSpPr>
        <p:grpSpPr>
          <a:xfrm rot="8100000">
            <a:off x="5138969" y="3859244"/>
            <a:ext cx="598913" cy="122338"/>
            <a:chOff x="8725719" y="1669670"/>
            <a:chExt cx="1424726" cy="291130"/>
          </a:xfrm>
        </p:grpSpPr>
        <p:sp>
          <p:nvSpPr>
            <p:cNvPr id="151" name="椭圆 150"/>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2" name="椭圆 151"/>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3" name="椭圆 152"/>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54" name="组合 153"/>
          <p:cNvGrpSpPr/>
          <p:nvPr/>
        </p:nvGrpSpPr>
        <p:grpSpPr>
          <a:xfrm rot="13500000">
            <a:off x="5128539" y="1878012"/>
            <a:ext cx="598696" cy="122382"/>
            <a:chOff x="8725719" y="1669670"/>
            <a:chExt cx="1424726" cy="291130"/>
          </a:xfrm>
        </p:grpSpPr>
        <p:sp>
          <p:nvSpPr>
            <p:cNvPr id="155" name="椭圆 154"/>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6" name="椭圆 155"/>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7" name="椭圆 156"/>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58" name="组合 157"/>
          <p:cNvGrpSpPr/>
          <p:nvPr/>
        </p:nvGrpSpPr>
        <p:grpSpPr>
          <a:xfrm rot="13500000">
            <a:off x="3157067" y="3835630"/>
            <a:ext cx="598696" cy="122382"/>
            <a:chOff x="8725719" y="1669670"/>
            <a:chExt cx="1424726" cy="291130"/>
          </a:xfrm>
        </p:grpSpPr>
        <p:sp>
          <p:nvSpPr>
            <p:cNvPr id="159" name="椭圆 158"/>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0" name="椭圆 159"/>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1" name="椭圆 160"/>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62" name="组合 161"/>
          <p:cNvGrpSpPr/>
          <p:nvPr/>
        </p:nvGrpSpPr>
        <p:grpSpPr>
          <a:xfrm>
            <a:off x="3946430" y="791235"/>
            <a:ext cx="1408469" cy="1754258"/>
            <a:chOff x="5261222" y="534402"/>
            <a:chExt cx="1877714" cy="2339553"/>
          </a:xfrm>
        </p:grpSpPr>
        <p:grpSp>
          <p:nvGrpSpPr>
            <p:cNvPr id="163" name="组合 162"/>
            <p:cNvGrpSpPr/>
            <p:nvPr/>
          </p:nvGrpSpPr>
          <p:grpSpPr>
            <a:xfrm>
              <a:off x="5261222" y="534402"/>
              <a:ext cx="1877714" cy="2339553"/>
              <a:chOff x="7380501" y="2927403"/>
              <a:chExt cx="2311884" cy="2880513"/>
            </a:xfrm>
          </p:grpSpPr>
          <p:sp>
            <p:nvSpPr>
              <p:cNvPr id="169" name="椭圆 50"/>
              <p:cNvSpPr/>
              <p:nvPr/>
            </p:nvSpPr>
            <p:spPr>
              <a:xfrm rot="18900000">
                <a:off x="7501945" y="2927403"/>
                <a:ext cx="2190440"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431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0" name="椭圆 169"/>
              <p:cNvSpPr/>
              <p:nvPr/>
            </p:nvSpPr>
            <p:spPr>
              <a:xfrm>
                <a:off x="7567580" y="3243360"/>
                <a:ext cx="1344544" cy="1344544"/>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77800" dist="139700" dir="2700000" algn="tl" rotWithShape="0">
                  <a:srgbClr val="49494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1" name="椭圆 170"/>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520700" dist="1778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64" name="Group 4"/>
            <p:cNvGrpSpPr>
              <a:grpSpLocks noChangeAspect="1"/>
            </p:cNvGrpSpPr>
            <p:nvPr/>
          </p:nvGrpSpPr>
          <p:grpSpPr bwMode="auto">
            <a:xfrm>
              <a:off x="5713341" y="980391"/>
              <a:ext cx="365268" cy="536356"/>
              <a:chOff x="3540" y="531"/>
              <a:chExt cx="348" cy="511"/>
            </a:xfrm>
            <a:solidFill>
              <a:srgbClr val="FFB850"/>
            </a:solidFill>
          </p:grpSpPr>
          <p:sp>
            <p:nvSpPr>
              <p:cNvPr id="165" name="Freeform 5"/>
              <p:cNvSpPr>
                <a:spLocks/>
              </p:cNvSpPr>
              <p:nvPr/>
            </p:nvSpPr>
            <p:spPr bwMode="auto">
              <a:xfrm>
                <a:off x="3540" y="801"/>
                <a:ext cx="348" cy="241"/>
              </a:xfrm>
              <a:custGeom>
                <a:avLst/>
                <a:gdLst>
                  <a:gd name="T0" fmla="*/ 78 w 97"/>
                  <a:gd name="T1" fmla="*/ 0 h 68"/>
                  <a:gd name="T2" fmla="*/ 70 w 97"/>
                  <a:gd name="T3" fmla="*/ 20 h 68"/>
                  <a:gd name="T4" fmla="*/ 49 w 97"/>
                  <a:gd name="T5" fmla="*/ 66 h 68"/>
                  <a:gd name="T6" fmla="*/ 29 w 97"/>
                  <a:gd name="T7" fmla="*/ 20 h 68"/>
                  <a:gd name="T8" fmla="*/ 20 w 97"/>
                  <a:gd name="T9" fmla="*/ 0 h 68"/>
                  <a:gd name="T10" fmla="*/ 0 w 97"/>
                  <a:gd name="T11" fmla="*/ 39 h 68"/>
                  <a:gd name="T12" fmla="*/ 0 w 97"/>
                  <a:gd name="T13" fmla="*/ 50 h 68"/>
                  <a:gd name="T14" fmla="*/ 49 w 97"/>
                  <a:gd name="T15" fmla="*/ 68 h 68"/>
                  <a:gd name="T16" fmla="*/ 97 w 97"/>
                  <a:gd name="T17" fmla="*/ 50 h 68"/>
                  <a:gd name="T18" fmla="*/ 97 w 97"/>
                  <a:gd name="T19" fmla="*/ 39 h 68"/>
                  <a:gd name="T20" fmla="*/ 78 w 97"/>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68">
                    <a:moveTo>
                      <a:pt x="78" y="0"/>
                    </a:moveTo>
                    <a:cubicBezTo>
                      <a:pt x="70" y="20"/>
                      <a:pt x="70" y="20"/>
                      <a:pt x="70" y="20"/>
                    </a:cubicBezTo>
                    <a:cubicBezTo>
                      <a:pt x="49" y="66"/>
                      <a:pt x="49" y="66"/>
                      <a:pt x="49" y="66"/>
                    </a:cubicBezTo>
                    <a:cubicBezTo>
                      <a:pt x="29" y="20"/>
                      <a:pt x="29" y="20"/>
                      <a:pt x="29" y="20"/>
                    </a:cubicBezTo>
                    <a:cubicBezTo>
                      <a:pt x="20" y="0"/>
                      <a:pt x="20" y="0"/>
                      <a:pt x="20" y="0"/>
                    </a:cubicBezTo>
                    <a:cubicBezTo>
                      <a:pt x="8" y="8"/>
                      <a:pt x="0" y="23"/>
                      <a:pt x="0" y="39"/>
                    </a:cubicBezTo>
                    <a:cubicBezTo>
                      <a:pt x="0" y="50"/>
                      <a:pt x="0" y="50"/>
                      <a:pt x="0" y="50"/>
                    </a:cubicBezTo>
                    <a:cubicBezTo>
                      <a:pt x="13" y="61"/>
                      <a:pt x="30" y="68"/>
                      <a:pt x="49" y="68"/>
                    </a:cubicBezTo>
                    <a:cubicBezTo>
                      <a:pt x="67" y="68"/>
                      <a:pt x="84" y="61"/>
                      <a:pt x="97" y="50"/>
                    </a:cubicBezTo>
                    <a:cubicBezTo>
                      <a:pt x="97" y="39"/>
                      <a:pt x="97" y="39"/>
                      <a:pt x="97" y="39"/>
                    </a:cubicBezTo>
                    <a:cubicBezTo>
                      <a:pt x="97" y="23"/>
                      <a:pt x="90" y="9"/>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6" name="Freeform 6"/>
              <p:cNvSpPr>
                <a:spLocks/>
              </p:cNvSpPr>
              <p:nvPr/>
            </p:nvSpPr>
            <p:spPr bwMode="auto">
              <a:xfrm>
                <a:off x="3687" y="833"/>
                <a:ext cx="58" cy="156"/>
              </a:xfrm>
              <a:custGeom>
                <a:avLst/>
                <a:gdLst>
                  <a:gd name="T0" fmla="*/ 0 w 16"/>
                  <a:gd name="T1" fmla="*/ 0 h 44"/>
                  <a:gd name="T2" fmla="*/ 3 w 16"/>
                  <a:gd name="T3" fmla="*/ 7 h 44"/>
                  <a:gd name="T4" fmla="*/ 0 w 16"/>
                  <a:gd name="T5" fmla="*/ 36 h 44"/>
                  <a:gd name="T6" fmla="*/ 8 w 16"/>
                  <a:gd name="T7" fmla="*/ 44 h 44"/>
                  <a:gd name="T8" fmla="*/ 15 w 16"/>
                  <a:gd name="T9" fmla="*/ 36 h 44"/>
                  <a:gd name="T10" fmla="*/ 12 w 16"/>
                  <a:gd name="T11" fmla="*/ 7 h 44"/>
                  <a:gd name="T12" fmla="*/ 16 w 16"/>
                  <a:gd name="T13" fmla="*/ 0 h 44"/>
                  <a:gd name="T14" fmla="*/ 8 w 16"/>
                  <a:gd name="T15" fmla="*/ 1 h 44"/>
                  <a:gd name="T16" fmla="*/ 0 w 1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4">
                    <a:moveTo>
                      <a:pt x="0" y="0"/>
                    </a:moveTo>
                    <a:cubicBezTo>
                      <a:pt x="0" y="3"/>
                      <a:pt x="1" y="5"/>
                      <a:pt x="3" y="7"/>
                    </a:cubicBezTo>
                    <a:cubicBezTo>
                      <a:pt x="0" y="36"/>
                      <a:pt x="0" y="36"/>
                      <a:pt x="0" y="36"/>
                    </a:cubicBezTo>
                    <a:cubicBezTo>
                      <a:pt x="8" y="44"/>
                      <a:pt x="8" y="44"/>
                      <a:pt x="8" y="44"/>
                    </a:cubicBezTo>
                    <a:cubicBezTo>
                      <a:pt x="15" y="36"/>
                      <a:pt x="15" y="36"/>
                      <a:pt x="15" y="36"/>
                    </a:cubicBezTo>
                    <a:cubicBezTo>
                      <a:pt x="12" y="7"/>
                      <a:pt x="12" y="7"/>
                      <a:pt x="12" y="7"/>
                    </a:cubicBezTo>
                    <a:cubicBezTo>
                      <a:pt x="14" y="5"/>
                      <a:pt x="15" y="3"/>
                      <a:pt x="16" y="0"/>
                    </a:cubicBezTo>
                    <a:cubicBezTo>
                      <a:pt x="13" y="1"/>
                      <a:pt x="10" y="1"/>
                      <a:pt x="8" y="1"/>
                    </a:cubicBezTo>
                    <a:cubicBezTo>
                      <a:pt x="5" y="1"/>
                      <a:pt x="2"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7" name="Freeform 7"/>
              <p:cNvSpPr>
                <a:spLocks/>
              </p:cNvSpPr>
              <p:nvPr/>
            </p:nvSpPr>
            <p:spPr bwMode="auto">
              <a:xfrm>
                <a:off x="3609" y="652"/>
                <a:ext cx="215" cy="181"/>
              </a:xfrm>
              <a:custGeom>
                <a:avLst/>
                <a:gdLst>
                  <a:gd name="T0" fmla="*/ 30 w 60"/>
                  <a:gd name="T1" fmla="*/ 5 h 51"/>
                  <a:gd name="T2" fmla="*/ 13 w 60"/>
                  <a:gd name="T3" fmla="*/ 0 h 51"/>
                  <a:gd name="T4" fmla="*/ 1 w 60"/>
                  <a:gd name="T5" fmla="*/ 0 h 51"/>
                  <a:gd name="T6" fmla="*/ 0 w 60"/>
                  <a:gd name="T7" fmla="*/ 0 h 51"/>
                  <a:gd name="T8" fmla="*/ 0 w 60"/>
                  <a:gd name="T9" fmla="*/ 6 h 51"/>
                  <a:gd name="T10" fmla="*/ 0 w 60"/>
                  <a:gd name="T11" fmla="*/ 24 h 51"/>
                  <a:gd name="T12" fmla="*/ 22 w 60"/>
                  <a:gd name="T13" fmla="*/ 50 h 51"/>
                  <a:gd name="T14" fmla="*/ 30 w 60"/>
                  <a:gd name="T15" fmla="*/ 51 h 51"/>
                  <a:gd name="T16" fmla="*/ 38 w 60"/>
                  <a:gd name="T17" fmla="*/ 50 h 51"/>
                  <a:gd name="T18" fmla="*/ 60 w 60"/>
                  <a:gd name="T19" fmla="*/ 24 h 51"/>
                  <a:gd name="T20" fmla="*/ 60 w 60"/>
                  <a:gd name="T21" fmla="*/ 6 h 51"/>
                  <a:gd name="T22" fmla="*/ 59 w 60"/>
                  <a:gd name="T23" fmla="*/ 0 h 51"/>
                  <a:gd name="T24" fmla="*/ 47 w 60"/>
                  <a:gd name="T25" fmla="*/ 0 h 51"/>
                  <a:gd name="T26" fmla="*/ 30 w 60"/>
                  <a:gd name="T27"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51">
                    <a:moveTo>
                      <a:pt x="30" y="5"/>
                    </a:moveTo>
                    <a:cubicBezTo>
                      <a:pt x="22" y="5"/>
                      <a:pt x="15" y="3"/>
                      <a:pt x="13" y="0"/>
                    </a:cubicBezTo>
                    <a:cubicBezTo>
                      <a:pt x="1" y="0"/>
                      <a:pt x="1" y="0"/>
                      <a:pt x="1" y="0"/>
                    </a:cubicBezTo>
                    <a:cubicBezTo>
                      <a:pt x="0" y="0"/>
                      <a:pt x="0" y="0"/>
                      <a:pt x="0" y="0"/>
                    </a:cubicBezTo>
                    <a:cubicBezTo>
                      <a:pt x="0" y="2"/>
                      <a:pt x="0" y="4"/>
                      <a:pt x="0" y="6"/>
                    </a:cubicBezTo>
                    <a:cubicBezTo>
                      <a:pt x="0" y="24"/>
                      <a:pt x="0" y="24"/>
                      <a:pt x="0" y="24"/>
                    </a:cubicBezTo>
                    <a:cubicBezTo>
                      <a:pt x="0" y="36"/>
                      <a:pt x="9" y="47"/>
                      <a:pt x="22" y="50"/>
                    </a:cubicBezTo>
                    <a:cubicBezTo>
                      <a:pt x="24" y="51"/>
                      <a:pt x="27" y="51"/>
                      <a:pt x="30" y="51"/>
                    </a:cubicBezTo>
                    <a:cubicBezTo>
                      <a:pt x="32" y="51"/>
                      <a:pt x="35" y="51"/>
                      <a:pt x="38" y="50"/>
                    </a:cubicBezTo>
                    <a:cubicBezTo>
                      <a:pt x="50" y="47"/>
                      <a:pt x="60" y="36"/>
                      <a:pt x="60" y="24"/>
                    </a:cubicBezTo>
                    <a:cubicBezTo>
                      <a:pt x="60" y="6"/>
                      <a:pt x="60" y="6"/>
                      <a:pt x="60" y="6"/>
                    </a:cubicBezTo>
                    <a:cubicBezTo>
                      <a:pt x="60" y="4"/>
                      <a:pt x="59" y="2"/>
                      <a:pt x="59" y="0"/>
                    </a:cubicBezTo>
                    <a:cubicBezTo>
                      <a:pt x="47" y="0"/>
                      <a:pt x="47" y="0"/>
                      <a:pt x="47" y="0"/>
                    </a:cubicBezTo>
                    <a:cubicBezTo>
                      <a:pt x="46" y="3"/>
                      <a:pt x="38"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8" name="Freeform 8"/>
              <p:cNvSpPr>
                <a:spLocks noEditPoints="1"/>
              </p:cNvSpPr>
              <p:nvPr/>
            </p:nvSpPr>
            <p:spPr bwMode="auto">
              <a:xfrm>
                <a:off x="3598" y="531"/>
                <a:ext cx="240" cy="128"/>
              </a:xfrm>
              <a:custGeom>
                <a:avLst/>
                <a:gdLst>
                  <a:gd name="T0" fmla="*/ 33 w 67"/>
                  <a:gd name="T1" fmla="*/ 0 h 36"/>
                  <a:gd name="T2" fmla="*/ 0 w 67"/>
                  <a:gd name="T3" fmla="*/ 31 h 36"/>
                  <a:gd name="T4" fmla="*/ 4 w 67"/>
                  <a:gd name="T5" fmla="*/ 31 h 36"/>
                  <a:gd name="T6" fmla="*/ 4 w 67"/>
                  <a:gd name="T7" fmla="*/ 31 h 36"/>
                  <a:gd name="T8" fmla="*/ 16 w 67"/>
                  <a:gd name="T9" fmla="*/ 31 h 36"/>
                  <a:gd name="T10" fmla="*/ 33 w 67"/>
                  <a:gd name="T11" fmla="*/ 36 h 36"/>
                  <a:gd name="T12" fmla="*/ 51 w 67"/>
                  <a:gd name="T13" fmla="*/ 31 h 36"/>
                  <a:gd name="T14" fmla="*/ 62 w 67"/>
                  <a:gd name="T15" fmla="*/ 31 h 36"/>
                  <a:gd name="T16" fmla="*/ 64 w 67"/>
                  <a:gd name="T17" fmla="*/ 31 h 36"/>
                  <a:gd name="T18" fmla="*/ 67 w 67"/>
                  <a:gd name="T19" fmla="*/ 31 h 36"/>
                  <a:gd name="T20" fmla="*/ 33 w 67"/>
                  <a:gd name="T21" fmla="*/ 0 h 36"/>
                  <a:gd name="T22" fmla="*/ 33 w 67"/>
                  <a:gd name="T23" fmla="*/ 26 h 36"/>
                  <a:gd name="T24" fmla="*/ 27 w 67"/>
                  <a:gd name="T25" fmla="*/ 20 h 36"/>
                  <a:gd name="T26" fmla="*/ 33 w 67"/>
                  <a:gd name="T27" fmla="*/ 14 h 36"/>
                  <a:gd name="T28" fmla="*/ 40 w 67"/>
                  <a:gd name="T29" fmla="*/ 20 h 36"/>
                  <a:gd name="T30" fmla="*/ 33 w 67"/>
                  <a:gd name="T31"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36">
                    <a:moveTo>
                      <a:pt x="33" y="0"/>
                    </a:moveTo>
                    <a:cubicBezTo>
                      <a:pt x="15" y="0"/>
                      <a:pt x="1" y="14"/>
                      <a:pt x="0" y="31"/>
                    </a:cubicBezTo>
                    <a:cubicBezTo>
                      <a:pt x="4" y="31"/>
                      <a:pt x="4" y="31"/>
                      <a:pt x="4" y="31"/>
                    </a:cubicBezTo>
                    <a:cubicBezTo>
                      <a:pt x="4" y="31"/>
                      <a:pt x="4" y="31"/>
                      <a:pt x="4" y="31"/>
                    </a:cubicBezTo>
                    <a:cubicBezTo>
                      <a:pt x="16" y="31"/>
                      <a:pt x="16" y="31"/>
                      <a:pt x="16" y="31"/>
                    </a:cubicBezTo>
                    <a:cubicBezTo>
                      <a:pt x="18" y="34"/>
                      <a:pt x="25" y="36"/>
                      <a:pt x="33" y="36"/>
                    </a:cubicBezTo>
                    <a:cubicBezTo>
                      <a:pt x="42" y="36"/>
                      <a:pt x="49" y="34"/>
                      <a:pt x="51" y="31"/>
                    </a:cubicBezTo>
                    <a:cubicBezTo>
                      <a:pt x="62" y="31"/>
                      <a:pt x="62" y="31"/>
                      <a:pt x="62" y="31"/>
                    </a:cubicBezTo>
                    <a:cubicBezTo>
                      <a:pt x="64" y="31"/>
                      <a:pt x="64" y="31"/>
                      <a:pt x="64" y="31"/>
                    </a:cubicBezTo>
                    <a:cubicBezTo>
                      <a:pt x="67" y="31"/>
                      <a:pt x="67" y="31"/>
                      <a:pt x="67" y="31"/>
                    </a:cubicBezTo>
                    <a:cubicBezTo>
                      <a:pt x="66" y="14"/>
                      <a:pt x="51" y="0"/>
                      <a:pt x="33" y="0"/>
                    </a:cubicBezTo>
                    <a:close/>
                    <a:moveTo>
                      <a:pt x="33" y="26"/>
                    </a:moveTo>
                    <a:cubicBezTo>
                      <a:pt x="30" y="26"/>
                      <a:pt x="27" y="24"/>
                      <a:pt x="27" y="20"/>
                    </a:cubicBezTo>
                    <a:cubicBezTo>
                      <a:pt x="27" y="17"/>
                      <a:pt x="30" y="14"/>
                      <a:pt x="33" y="14"/>
                    </a:cubicBezTo>
                    <a:cubicBezTo>
                      <a:pt x="37" y="14"/>
                      <a:pt x="40" y="17"/>
                      <a:pt x="40" y="20"/>
                    </a:cubicBezTo>
                    <a:cubicBezTo>
                      <a:pt x="40" y="24"/>
                      <a:pt x="37" y="26"/>
                      <a:pt x="3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172" name="组合 171"/>
          <p:cNvGrpSpPr/>
          <p:nvPr/>
        </p:nvGrpSpPr>
        <p:grpSpPr>
          <a:xfrm>
            <a:off x="5541876" y="2351928"/>
            <a:ext cx="1408469" cy="1754258"/>
            <a:chOff x="7388206" y="2615808"/>
            <a:chExt cx="1877714" cy="2339553"/>
          </a:xfrm>
        </p:grpSpPr>
        <p:grpSp>
          <p:nvGrpSpPr>
            <p:cNvPr id="173" name="组合 172"/>
            <p:cNvGrpSpPr/>
            <p:nvPr/>
          </p:nvGrpSpPr>
          <p:grpSpPr>
            <a:xfrm>
              <a:off x="7388206" y="2615808"/>
              <a:ext cx="1877714" cy="2339553"/>
              <a:chOff x="7380501" y="2927403"/>
              <a:chExt cx="2311884" cy="2880513"/>
            </a:xfrm>
          </p:grpSpPr>
          <p:sp>
            <p:nvSpPr>
              <p:cNvPr id="178" name="椭圆 50"/>
              <p:cNvSpPr/>
              <p:nvPr/>
            </p:nvSpPr>
            <p:spPr>
              <a:xfrm rot="18900000">
                <a:off x="7501945" y="2927403"/>
                <a:ext cx="2190440"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431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9" name="椭圆 178"/>
              <p:cNvSpPr/>
              <p:nvPr/>
            </p:nvSpPr>
            <p:spPr>
              <a:xfrm>
                <a:off x="7567580" y="3243360"/>
                <a:ext cx="1344544" cy="1344544"/>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77800" dist="139700" dir="2700000" algn="tl" rotWithShape="0">
                  <a:srgbClr val="49494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80" name="椭圆 17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520700" dist="1778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4" name="Group 11"/>
            <p:cNvGrpSpPr>
              <a:grpSpLocks noChangeAspect="1"/>
            </p:cNvGrpSpPr>
            <p:nvPr/>
          </p:nvGrpSpPr>
          <p:grpSpPr bwMode="auto">
            <a:xfrm>
              <a:off x="7813988" y="3135607"/>
              <a:ext cx="521662" cy="453436"/>
              <a:chOff x="4838" y="1902"/>
              <a:chExt cx="497" cy="432"/>
            </a:xfrm>
            <a:solidFill>
              <a:srgbClr val="663A77"/>
            </a:solidFill>
          </p:grpSpPr>
          <p:sp>
            <p:nvSpPr>
              <p:cNvPr id="175" name="Freeform 12"/>
              <p:cNvSpPr>
                <a:spLocks noEditPoints="1"/>
              </p:cNvSpPr>
              <p:nvPr/>
            </p:nvSpPr>
            <p:spPr bwMode="auto">
              <a:xfrm>
                <a:off x="5001" y="1999"/>
                <a:ext cx="334" cy="335"/>
              </a:xfrm>
              <a:custGeom>
                <a:avLst/>
                <a:gdLst>
                  <a:gd name="T0" fmla="*/ 9 w 80"/>
                  <a:gd name="T1" fmla="*/ 19 h 80"/>
                  <a:gd name="T2" fmla="*/ 10 w 80"/>
                  <a:gd name="T3" fmla="*/ 26 h 80"/>
                  <a:gd name="T4" fmla="*/ 5 w 80"/>
                  <a:gd name="T5" fmla="*/ 27 h 80"/>
                  <a:gd name="T6" fmla="*/ 0 w 80"/>
                  <a:gd name="T7" fmla="*/ 31 h 80"/>
                  <a:gd name="T8" fmla="*/ 3 w 80"/>
                  <a:gd name="T9" fmla="*/ 37 h 80"/>
                  <a:gd name="T10" fmla="*/ 7 w 80"/>
                  <a:gd name="T11" fmla="*/ 42 h 80"/>
                  <a:gd name="T12" fmla="*/ 3 w 80"/>
                  <a:gd name="T13" fmla="*/ 46 h 80"/>
                  <a:gd name="T14" fmla="*/ 1 w 80"/>
                  <a:gd name="T15" fmla="*/ 52 h 80"/>
                  <a:gd name="T16" fmla="*/ 7 w 80"/>
                  <a:gd name="T17" fmla="*/ 56 h 80"/>
                  <a:gd name="T18" fmla="*/ 11 w 80"/>
                  <a:gd name="T19" fmla="*/ 57 h 80"/>
                  <a:gd name="T20" fmla="*/ 11 w 80"/>
                  <a:gd name="T21" fmla="*/ 63 h 80"/>
                  <a:gd name="T22" fmla="*/ 13 w 80"/>
                  <a:gd name="T23" fmla="*/ 70 h 80"/>
                  <a:gd name="T24" fmla="*/ 19 w 80"/>
                  <a:gd name="T25" fmla="*/ 70 h 80"/>
                  <a:gd name="T26" fmla="*/ 25 w 80"/>
                  <a:gd name="T27" fmla="*/ 70 h 80"/>
                  <a:gd name="T28" fmla="*/ 27 w 80"/>
                  <a:gd name="T29" fmla="*/ 74 h 80"/>
                  <a:gd name="T30" fmla="*/ 31 w 80"/>
                  <a:gd name="T31" fmla="*/ 79 h 80"/>
                  <a:gd name="T32" fmla="*/ 37 w 80"/>
                  <a:gd name="T33" fmla="*/ 76 h 80"/>
                  <a:gd name="T34" fmla="*/ 42 w 80"/>
                  <a:gd name="T35" fmla="*/ 73 h 80"/>
                  <a:gd name="T36" fmla="*/ 46 w 80"/>
                  <a:gd name="T37" fmla="*/ 76 h 80"/>
                  <a:gd name="T38" fmla="*/ 52 w 80"/>
                  <a:gd name="T39" fmla="*/ 78 h 80"/>
                  <a:gd name="T40" fmla="*/ 56 w 80"/>
                  <a:gd name="T41" fmla="*/ 73 h 80"/>
                  <a:gd name="T42" fmla="*/ 58 w 80"/>
                  <a:gd name="T43" fmla="*/ 67 h 80"/>
                  <a:gd name="T44" fmla="*/ 63 w 80"/>
                  <a:gd name="T45" fmla="*/ 68 h 80"/>
                  <a:gd name="T46" fmla="*/ 69 w 80"/>
                  <a:gd name="T47" fmla="*/ 67 h 80"/>
                  <a:gd name="T48" fmla="*/ 70 w 80"/>
                  <a:gd name="T49" fmla="*/ 60 h 80"/>
                  <a:gd name="T50" fmla="*/ 69 w 80"/>
                  <a:gd name="T51" fmla="*/ 54 h 80"/>
                  <a:gd name="T52" fmla="*/ 74 w 80"/>
                  <a:gd name="T53" fmla="*/ 53 h 80"/>
                  <a:gd name="T54" fmla="*/ 79 w 80"/>
                  <a:gd name="T55" fmla="*/ 48 h 80"/>
                  <a:gd name="T56" fmla="*/ 76 w 80"/>
                  <a:gd name="T57" fmla="*/ 42 h 80"/>
                  <a:gd name="T58" fmla="*/ 72 w 80"/>
                  <a:gd name="T59" fmla="*/ 37 h 80"/>
                  <a:gd name="T60" fmla="*/ 76 w 80"/>
                  <a:gd name="T61" fmla="*/ 34 h 80"/>
                  <a:gd name="T62" fmla="*/ 78 w 80"/>
                  <a:gd name="T63" fmla="*/ 27 h 80"/>
                  <a:gd name="T64" fmla="*/ 73 w 80"/>
                  <a:gd name="T65" fmla="*/ 24 h 80"/>
                  <a:gd name="T66" fmla="*/ 67 w 80"/>
                  <a:gd name="T67" fmla="*/ 21 h 80"/>
                  <a:gd name="T68" fmla="*/ 68 w 80"/>
                  <a:gd name="T69" fmla="*/ 16 h 80"/>
                  <a:gd name="T70" fmla="*/ 67 w 80"/>
                  <a:gd name="T71" fmla="*/ 10 h 80"/>
                  <a:gd name="T72" fmla="*/ 60 w 80"/>
                  <a:gd name="T73" fmla="*/ 9 h 80"/>
                  <a:gd name="T74" fmla="*/ 54 w 80"/>
                  <a:gd name="T75" fmla="*/ 10 h 80"/>
                  <a:gd name="T76" fmla="*/ 52 w 80"/>
                  <a:gd name="T77" fmla="*/ 5 h 80"/>
                  <a:gd name="T78" fmla="*/ 48 w 80"/>
                  <a:gd name="T79" fmla="*/ 0 h 80"/>
                  <a:gd name="T80" fmla="*/ 42 w 80"/>
                  <a:gd name="T81" fmla="*/ 3 h 80"/>
                  <a:gd name="T82" fmla="*/ 37 w 80"/>
                  <a:gd name="T83" fmla="*/ 7 h 80"/>
                  <a:gd name="T84" fmla="*/ 33 w 80"/>
                  <a:gd name="T85" fmla="*/ 3 h 80"/>
                  <a:gd name="T86" fmla="*/ 27 w 80"/>
                  <a:gd name="T87" fmla="*/ 1 h 80"/>
                  <a:gd name="T88" fmla="*/ 23 w 80"/>
                  <a:gd name="T89" fmla="*/ 7 h 80"/>
                  <a:gd name="T90" fmla="*/ 21 w 80"/>
                  <a:gd name="T91" fmla="*/ 13 h 80"/>
                  <a:gd name="T92" fmla="*/ 16 w 80"/>
                  <a:gd name="T93" fmla="*/ 11 h 80"/>
                  <a:gd name="T94" fmla="*/ 10 w 80"/>
                  <a:gd name="T95" fmla="*/ 13 h 80"/>
                  <a:gd name="T96" fmla="*/ 9 w 80"/>
                  <a:gd name="T97" fmla="*/ 19 h 80"/>
                  <a:gd name="T98" fmla="*/ 32 w 80"/>
                  <a:gd name="T99" fmla="*/ 18 h 80"/>
                  <a:gd name="T100" fmla="*/ 62 w 80"/>
                  <a:gd name="T101" fmla="*/ 33 h 80"/>
                  <a:gd name="T102" fmla="*/ 47 w 80"/>
                  <a:gd name="T103" fmla="*/ 62 h 80"/>
                  <a:gd name="T104" fmla="*/ 18 w 80"/>
                  <a:gd name="T105" fmla="*/ 47 h 80"/>
                  <a:gd name="T106" fmla="*/ 32 w 80"/>
                  <a:gd name="T107"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80">
                    <a:moveTo>
                      <a:pt x="9" y="19"/>
                    </a:moveTo>
                    <a:cubicBezTo>
                      <a:pt x="11" y="21"/>
                      <a:pt x="10" y="25"/>
                      <a:pt x="10" y="26"/>
                    </a:cubicBezTo>
                    <a:cubicBezTo>
                      <a:pt x="9" y="27"/>
                      <a:pt x="7" y="27"/>
                      <a:pt x="5" y="27"/>
                    </a:cubicBezTo>
                    <a:cubicBezTo>
                      <a:pt x="3" y="26"/>
                      <a:pt x="1" y="28"/>
                      <a:pt x="0" y="31"/>
                    </a:cubicBezTo>
                    <a:cubicBezTo>
                      <a:pt x="0" y="34"/>
                      <a:pt x="1" y="37"/>
                      <a:pt x="3" y="37"/>
                    </a:cubicBezTo>
                    <a:cubicBezTo>
                      <a:pt x="5" y="38"/>
                      <a:pt x="7" y="41"/>
                      <a:pt x="7" y="42"/>
                    </a:cubicBezTo>
                    <a:cubicBezTo>
                      <a:pt x="7" y="44"/>
                      <a:pt x="5" y="45"/>
                      <a:pt x="3" y="46"/>
                    </a:cubicBezTo>
                    <a:cubicBezTo>
                      <a:pt x="1" y="47"/>
                      <a:pt x="0" y="49"/>
                      <a:pt x="1" y="52"/>
                    </a:cubicBezTo>
                    <a:cubicBezTo>
                      <a:pt x="2" y="55"/>
                      <a:pt x="4" y="57"/>
                      <a:pt x="7" y="56"/>
                    </a:cubicBezTo>
                    <a:cubicBezTo>
                      <a:pt x="9" y="55"/>
                      <a:pt x="11" y="56"/>
                      <a:pt x="11" y="57"/>
                    </a:cubicBezTo>
                    <a:cubicBezTo>
                      <a:pt x="12" y="58"/>
                      <a:pt x="13" y="62"/>
                      <a:pt x="11" y="63"/>
                    </a:cubicBezTo>
                    <a:cubicBezTo>
                      <a:pt x="10" y="65"/>
                      <a:pt x="10" y="68"/>
                      <a:pt x="13" y="70"/>
                    </a:cubicBezTo>
                    <a:cubicBezTo>
                      <a:pt x="15" y="72"/>
                      <a:pt x="18" y="72"/>
                      <a:pt x="19" y="70"/>
                    </a:cubicBezTo>
                    <a:cubicBezTo>
                      <a:pt x="20" y="69"/>
                      <a:pt x="24" y="69"/>
                      <a:pt x="25" y="70"/>
                    </a:cubicBezTo>
                    <a:cubicBezTo>
                      <a:pt x="27" y="70"/>
                      <a:pt x="27" y="72"/>
                      <a:pt x="27" y="74"/>
                    </a:cubicBezTo>
                    <a:cubicBezTo>
                      <a:pt x="26" y="76"/>
                      <a:pt x="28" y="78"/>
                      <a:pt x="31" y="79"/>
                    </a:cubicBezTo>
                    <a:cubicBezTo>
                      <a:pt x="34" y="80"/>
                      <a:pt x="37" y="79"/>
                      <a:pt x="37" y="76"/>
                    </a:cubicBezTo>
                    <a:cubicBezTo>
                      <a:pt x="37" y="74"/>
                      <a:pt x="41" y="73"/>
                      <a:pt x="42" y="73"/>
                    </a:cubicBezTo>
                    <a:cubicBezTo>
                      <a:pt x="43" y="72"/>
                      <a:pt x="45" y="74"/>
                      <a:pt x="46" y="76"/>
                    </a:cubicBezTo>
                    <a:cubicBezTo>
                      <a:pt x="46" y="78"/>
                      <a:pt x="49" y="79"/>
                      <a:pt x="52" y="78"/>
                    </a:cubicBezTo>
                    <a:cubicBezTo>
                      <a:pt x="55" y="77"/>
                      <a:pt x="56" y="75"/>
                      <a:pt x="56" y="73"/>
                    </a:cubicBezTo>
                    <a:cubicBezTo>
                      <a:pt x="55" y="71"/>
                      <a:pt x="57" y="68"/>
                      <a:pt x="58" y="67"/>
                    </a:cubicBezTo>
                    <a:cubicBezTo>
                      <a:pt x="59" y="66"/>
                      <a:pt x="61" y="67"/>
                      <a:pt x="63" y="68"/>
                    </a:cubicBezTo>
                    <a:cubicBezTo>
                      <a:pt x="65" y="70"/>
                      <a:pt x="67" y="69"/>
                      <a:pt x="69" y="67"/>
                    </a:cubicBezTo>
                    <a:cubicBezTo>
                      <a:pt x="71" y="65"/>
                      <a:pt x="72" y="62"/>
                      <a:pt x="70" y="60"/>
                    </a:cubicBezTo>
                    <a:cubicBezTo>
                      <a:pt x="69" y="59"/>
                      <a:pt x="69" y="55"/>
                      <a:pt x="69" y="54"/>
                    </a:cubicBezTo>
                    <a:cubicBezTo>
                      <a:pt x="70" y="53"/>
                      <a:pt x="72" y="52"/>
                      <a:pt x="74" y="53"/>
                    </a:cubicBezTo>
                    <a:cubicBezTo>
                      <a:pt x="76" y="53"/>
                      <a:pt x="78" y="51"/>
                      <a:pt x="79" y="48"/>
                    </a:cubicBezTo>
                    <a:cubicBezTo>
                      <a:pt x="80" y="45"/>
                      <a:pt x="78" y="43"/>
                      <a:pt x="76" y="42"/>
                    </a:cubicBezTo>
                    <a:cubicBezTo>
                      <a:pt x="74" y="42"/>
                      <a:pt x="72" y="38"/>
                      <a:pt x="72" y="37"/>
                    </a:cubicBezTo>
                    <a:cubicBezTo>
                      <a:pt x="72" y="36"/>
                      <a:pt x="74" y="34"/>
                      <a:pt x="76" y="34"/>
                    </a:cubicBezTo>
                    <a:cubicBezTo>
                      <a:pt x="78" y="33"/>
                      <a:pt x="79" y="30"/>
                      <a:pt x="78" y="27"/>
                    </a:cubicBezTo>
                    <a:cubicBezTo>
                      <a:pt x="77" y="25"/>
                      <a:pt x="75" y="23"/>
                      <a:pt x="73" y="24"/>
                    </a:cubicBezTo>
                    <a:cubicBezTo>
                      <a:pt x="71" y="24"/>
                      <a:pt x="67" y="22"/>
                      <a:pt x="67" y="21"/>
                    </a:cubicBezTo>
                    <a:cubicBezTo>
                      <a:pt x="66" y="20"/>
                      <a:pt x="66" y="18"/>
                      <a:pt x="68" y="16"/>
                    </a:cubicBezTo>
                    <a:cubicBezTo>
                      <a:pt x="69" y="15"/>
                      <a:pt x="69" y="12"/>
                      <a:pt x="67" y="10"/>
                    </a:cubicBezTo>
                    <a:cubicBezTo>
                      <a:pt x="64" y="8"/>
                      <a:pt x="61" y="8"/>
                      <a:pt x="60" y="9"/>
                    </a:cubicBezTo>
                    <a:cubicBezTo>
                      <a:pt x="59" y="11"/>
                      <a:pt x="55" y="10"/>
                      <a:pt x="54" y="10"/>
                    </a:cubicBezTo>
                    <a:cubicBezTo>
                      <a:pt x="52" y="9"/>
                      <a:pt x="52" y="7"/>
                      <a:pt x="52" y="5"/>
                    </a:cubicBezTo>
                    <a:cubicBezTo>
                      <a:pt x="53" y="3"/>
                      <a:pt x="51" y="1"/>
                      <a:pt x="48" y="0"/>
                    </a:cubicBezTo>
                    <a:cubicBezTo>
                      <a:pt x="45" y="0"/>
                      <a:pt x="42" y="1"/>
                      <a:pt x="42" y="3"/>
                    </a:cubicBezTo>
                    <a:cubicBezTo>
                      <a:pt x="42" y="5"/>
                      <a:pt x="38" y="7"/>
                      <a:pt x="37" y="7"/>
                    </a:cubicBezTo>
                    <a:cubicBezTo>
                      <a:pt x="36" y="7"/>
                      <a:pt x="34" y="5"/>
                      <a:pt x="33" y="3"/>
                    </a:cubicBezTo>
                    <a:cubicBezTo>
                      <a:pt x="33" y="1"/>
                      <a:pt x="30" y="1"/>
                      <a:pt x="27" y="1"/>
                    </a:cubicBezTo>
                    <a:cubicBezTo>
                      <a:pt x="24" y="2"/>
                      <a:pt x="23" y="5"/>
                      <a:pt x="23" y="7"/>
                    </a:cubicBezTo>
                    <a:cubicBezTo>
                      <a:pt x="24" y="9"/>
                      <a:pt x="22" y="12"/>
                      <a:pt x="21" y="13"/>
                    </a:cubicBezTo>
                    <a:cubicBezTo>
                      <a:pt x="20" y="13"/>
                      <a:pt x="18" y="13"/>
                      <a:pt x="16" y="11"/>
                    </a:cubicBezTo>
                    <a:cubicBezTo>
                      <a:pt x="15" y="10"/>
                      <a:pt x="12" y="11"/>
                      <a:pt x="10" y="13"/>
                    </a:cubicBezTo>
                    <a:cubicBezTo>
                      <a:pt x="8" y="15"/>
                      <a:pt x="7" y="18"/>
                      <a:pt x="9" y="19"/>
                    </a:cubicBezTo>
                    <a:close/>
                    <a:moveTo>
                      <a:pt x="32" y="18"/>
                    </a:moveTo>
                    <a:cubicBezTo>
                      <a:pt x="45" y="14"/>
                      <a:pt x="58" y="21"/>
                      <a:pt x="62" y="33"/>
                    </a:cubicBezTo>
                    <a:cubicBezTo>
                      <a:pt x="65" y="45"/>
                      <a:pt x="59" y="58"/>
                      <a:pt x="47" y="62"/>
                    </a:cubicBezTo>
                    <a:cubicBezTo>
                      <a:pt x="34" y="66"/>
                      <a:pt x="21" y="59"/>
                      <a:pt x="18" y="47"/>
                    </a:cubicBezTo>
                    <a:cubicBezTo>
                      <a:pt x="14" y="35"/>
                      <a:pt x="20" y="22"/>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76" name="Freeform 13"/>
              <p:cNvSpPr>
                <a:spLocks noEditPoints="1"/>
              </p:cNvSpPr>
              <p:nvPr/>
            </p:nvSpPr>
            <p:spPr bwMode="auto">
              <a:xfrm>
                <a:off x="4838" y="1902"/>
                <a:ext cx="217" cy="214"/>
              </a:xfrm>
              <a:custGeom>
                <a:avLst/>
                <a:gdLst>
                  <a:gd name="T0" fmla="*/ 6 w 52"/>
                  <a:gd name="T1" fmla="*/ 12 h 51"/>
                  <a:gd name="T2" fmla="*/ 7 w 52"/>
                  <a:gd name="T3" fmla="*/ 16 h 51"/>
                  <a:gd name="T4" fmla="*/ 4 w 52"/>
                  <a:gd name="T5" fmla="*/ 17 h 51"/>
                  <a:gd name="T6" fmla="*/ 1 w 52"/>
                  <a:gd name="T7" fmla="*/ 20 h 51"/>
                  <a:gd name="T8" fmla="*/ 3 w 52"/>
                  <a:gd name="T9" fmla="*/ 24 h 51"/>
                  <a:gd name="T10" fmla="*/ 5 w 52"/>
                  <a:gd name="T11" fmla="*/ 27 h 51"/>
                  <a:gd name="T12" fmla="*/ 3 w 52"/>
                  <a:gd name="T13" fmla="*/ 29 h 51"/>
                  <a:gd name="T14" fmla="*/ 1 w 52"/>
                  <a:gd name="T15" fmla="*/ 33 h 51"/>
                  <a:gd name="T16" fmla="*/ 5 w 52"/>
                  <a:gd name="T17" fmla="*/ 36 h 51"/>
                  <a:gd name="T18" fmla="*/ 8 w 52"/>
                  <a:gd name="T19" fmla="*/ 36 h 51"/>
                  <a:gd name="T20" fmla="*/ 8 w 52"/>
                  <a:gd name="T21" fmla="*/ 41 h 51"/>
                  <a:gd name="T22" fmla="*/ 9 w 52"/>
                  <a:gd name="T23" fmla="*/ 45 h 51"/>
                  <a:gd name="T24" fmla="*/ 13 w 52"/>
                  <a:gd name="T25" fmla="*/ 45 h 51"/>
                  <a:gd name="T26" fmla="*/ 17 w 52"/>
                  <a:gd name="T27" fmla="*/ 45 h 51"/>
                  <a:gd name="T28" fmla="*/ 18 w 52"/>
                  <a:gd name="T29" fmla="*/ 48 h 51"/>
                  <a:gd name="T30" fmla="*/ 21 w 52"/>
                  <a:gd name="T31" fmla="*/ 51 h 51"/>
                  <a:gd name="T32" fmla="*/ 25 w 52"/>
                  <a:gd name="T33" fmla="*/ 49 h 51"/>
                  <a:gd name="T34" fmla="*/ 28 w 52"/>
                  <a:gd name="T35" fmla="*/ 47 h 51"/>
                  <a:gd name="T36" fmla="*/ 30 w 52"/>
                  <a:gd name="T37" fmla="*/ 49 h 51"/>
                  <a:gd name="T38" fmla="*/ 34 w 52"/>
                  <a:gd name="T39" fmla="*/ 50 h 51"/>
                  <a:gd name="T40" fmla="*/ 37 w 52"/>
                  <a:gd name="T41" fmla="*/ 47 h 51"/>
                  <a:gd name="T42" fmla="*/ 38 w 52"/>
                  <a:gd name="T43" fmla="*/ 43 h 51"/>
                  <a:gd name="T44" fmla="*/ 41 w 52"/>
                  <a:gd name="T45" fmla="*/ 44 h 51"/>
                  <a:gd name="T46" fmla="*/ 45 w 52"/>
                  <a:gd name="T47" fmla="*/ 43 h 51"/>
                  <a:gd name="T48" fmla="*/ 46 w 52"/>
                  <a:gd name="T49" fmla="*/ 39 h 51"/>
                  <a:gd name="T50" fmla="*/ 45 w 52"/>
                  <a:gd name="T51" fmla="*/ 35 h 51"/>
                  <a:gd name="T52" fmla="*/ 48 w 52"/>
                  <a:gd name="T53" fmla="*/ 34 h 51"/>
                  <a:gd name="T54" fmla="*/ 51 w 52"/>
                  <a:gd name="T55" fmla="*/ 31 h 51"/>
                  <a:gd name="T56" fmla="*/ 50 w 52"/>
                  <a:gd name="T57" fmla="*/ 27 h 51"/>
                  <a:gd name="T58" fmla="*/ 47 w 52"/>
                  <a:gd name="T59" fmla="*/ 24 h 51"/>
                  <a:gd name="T60" fmla="*/ 49 w 52"/>
                  <a:gd name="T61" fmla="*/ 22 h 51"/>
                  <a:gd name="T62" fmla="*/ 51 w 52"/>
                  <a:gd name="T63" fmla="*/ 18 h 51"/>
                  <a:gd name="T64" fmla="*/ 47 w 52"/>
                  <a:gd name="T65" fmla="*/ 15 h 51"/>
                  <a:gd name="T66" fmla="*/ 44 w 52"/>
                  <a:gd name="T67" fmla="*/ 13 h 51"/>
                  <a:gd name="T68" fmla="*/ 44 w 52"/>
                  <a:gd name="T69" fmla="*/ 10 h 51"/>
                  <a:gd name="T70" fmla="*/ 43 w 52"/>
                  <a:gd name="T71" fmla="*/ 6 h 51"/>
                  <a:gd name="T72" fmla="*/ 39 w 52"/>
                  <a:gd name="T73" fmla="*/ 6 h 51"/>
                  <a:gd name="T74" fmla="*/ 35 w 52"/>
                  <a:gd name="T75" fmla="*/ 6 h 51"/>
                  <a:gd name="T76" fmla="*/ 34 w 52"/>
                  <a:gd name="T77" fmla="*/ 3 h 51"/>
                  <a:gd name="T78" fmla="*/ 32 w 52"/>
                  <a:gd name="T79" fmla="*/ 0 h 51"/>
                  <a:gd name="T80" fmla="*/ 28 w 52"/>
                  <a:gd name="T81" fmla="*/ 2 h 51"/>
                  <a:gd name="T82" fmla="*/ 24 w 52"/>
                  <a:gd name="T83" fmla="*/ 4 h 51"/>
                  <a:gd name="T84" fmla="*/ 22 w 52"/>
                  <a:gd name="T85" fmla="*/ 2 h 51"/>
                  <a:gd name="T86" fmla="*/ 18 w 52"/>
                  <a:gd name="T87" fmla="*/ 1 h 51"/>
                  <a:gd name="T88" fmla="*/ 16 w 52"/>
                  <a:gd name="T89" fmla="*/ 4 h 51"/>
                  <a:gd name="T90" fmla="*/ 14 w 52"/>
                  <a:gd name="T91" fmla="*/ 8 h 51"/>
                  <a:gd name="T92" fmla="*/ 11 w 52"/>
                  <a:gd name="T93" fmla="*/ 7 h 51"/>
                  <a:gd name="T94" fmla="*/ 7 w 52"/>
                  <a:gd name="T95" fmla="*/ 8 h 51"/>
                  <a:gd name="T96" fmla="*/ 6 w 52"/>
                  <a:gd name="T97" fmla="*/ 12 h 51"/>
                  <a:gd name="T98" fmla="*/ 22 w 52"/>
                  <a:gd name="T99" fmla="*/ 11 h 51"/>
                  <a:gd name="T100" fmla="*/ 40 w 52"/>
                  <a:gd name="T101" fmla="*/ 21 h 51"/>
                  <a:gd name="T102" fmla="*/ 31 w 52"/>
                  <a:gd name="T103" fmla="*/ 40 h 51"/>
                  <a:gd name="T104" fmla="*/ 12 w 52"/>
                  <a:gd name="T105" fmla="*/ 30 h 51"/>
                  <a:gd name="T106" fmla="*/ 22 w 52"/>
                  <a:gd name="T10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1">
                    <a:moveTo>
                      <a:pt x="6" y="12"/>
                    </a:moveTo>
                    <a:cubicBezTo>
                      <a:pt x="7" y="13"/>
                      <a:pt x="7" y="16"/>
                      <a:pt x="7" y="16"/>
                    </a:cubicBezTo>
                    <a:cubicBezTo>
                      <a:pt x="7" y="17"/>
                      <a:pt x="5" y="18"/>
                      <a:pt x="4" y="17"/>
                    </a:cubicBezTo>
                    <a:cubicBezTo>
                      <a:pt x="3" y="17"/>
                      <a:pt x="1" y="18"/>
                      <a:pt x="1" y="20"/>
                    </a:cubicBezTo>
                    <a:cubicBezTo>
                      <a:pt x="0" y="22"/>
                      <a:pt x="1" y="24"/>
                      <a:pt x="3" y="24"/>
                    </a:cubicBezTo>
                    <a:cubicBezTo>
                      <a:pt x="4" y="24"/>
                      <a:pt x="5" y="26"/>
                      <a:pt x="5" y="27"/>
                    </a:cubicBezTo>
                    <a:cubicBezTo>
                      <a:pt x="5" y="28"/>
                      <a:pt x="4" y="29"/>
                      <a:pt x="3" y="29"/>
                    </a:cubicBezTo>
                    <a:cubicBezTo>
                      <a:pt x="1" y="30"/>
                      <a:pt x="1" y="32"/>
                      <a:pt x="1" y="33"/>
                    </a:cubicBezTo>
                    <a:cubicBezTo>
                      <a:pt x="2" y="35"/>
                      <a:pt x="4" y="36"/>
                      <a:pt x="5" y="36"/>
                    </a:cubicBezTo>
                    <a:cubicBezTo>
                      <a:pt x="6" y="36"/>
                      <a:pt x="8" y="36"/>
                      <a:pt x="8" y="36"/>
                    </a:cubicBezTo>
                    <a:cubicBezTo>
                      <a:pt x="8" y="37"/>
                      <a:pt x="9" y="40"/>
                      <a:pt x="8" y="41"/>
                    </a:cubicBezTo>
                    <a:cubicBezTo>
                      <a:pt x="7" y="42"/>
                      <a:pt x="7" y="43"/>
                      <a:pt x="9" y="45"/>
                    </a:cubicBezTo>
                    <a:cubicBezTo>
                      <a:pt x="10" y="46"/>
                      <a:pt x="12" y="46"/>
                      <a:pt x="13" y="45"/>
                    </a:cubicBezTo>
                    <a:cubicBezTo>
                      <a:pt x="14" y="44"/>
                      <a:pt x="16" y="44"/>
                      <a:pt x="17" y="45"/>
                    </a:cubicBezTo>
                    <a:cubicBezTo>
                      <a:pt x="18" y="45"/>
                      <a:pt x="18" y="46"/>
                      <a:pt x="18" y="48"/>
                    </a:cubicBezTo>
                    <a:cubicBezTo>
                      <a:pt x="18" y="49"/>
                      <a:pt x="19" y="50"/>
                      <a:pt x="21" y="51"/>
                    </a:cubicBezTo>
                    <a:cubicBezTo>
                      <a:pt x="22" y="51"/>
                      <a:pt x="24" y="50"/>
                      <a:pt x="25" y="49"/>
                    </a:cubicBezTo>
                    <a:cubicBezTo>
                      <a:pt x="25" y="48"/>
                      <a:pt x="27" y="47"/>
                      <a:pt x="28" y="47"/>
                    </a:cubicBezTo>
                    <a:cubicBezTo>
                      <a:pt x="29" y="47"/>
                      <a:pt x="30" y="48"/>
                      <a:pt x="30" y="49"/>
                    </a:cubicBezTo>
                    <a:cubicBezTo>
                      <a:pt x="30" y="50"/>
                      <a:pt x="32" y="51"/>
                      <a:pt x="34" y="50"/>
                    </a:cubicBezTo>
                    <a:cubicBezTo>
                      <a:pt x="36" y="50"/>
                      <a:pt x="37" y="48"/>
                      <a:pt x="37" y="47"/>
                    </a:cubicBezTo>
                    <a:cubicBezTo>
                      <a:pt x="36" y="45"/>
                      <a:pt x="38" y="43"/>
                      <a:pt x="38" y="43"/>
                    </a:cubicBezTo>
                    <a:cubicBezTo>
                      <a:pt x="39" y="42"/>
                      <a:pt x="40" y="43"/>
                      <a:pt x="41" y="44"/>
                    </a:cubicBezTo>
                    <a:cubicBezTo>
                      <a:pt x="42" y="45"/>
                      <a:pt x="44" y="44"/>
                      <a:pt x="45" y="43"/>
                    </a:cubicBezTo>
                    <a:cubicBezTo>
                      <a:pt x="47" y="42"/>
                      <a:pt x="47" y="40"/>
                      <a:pt x="46" y="39"/>
                    </a:cubicBezTo>
                    <a:cubicBezTo>
                      <a:pt x="45" y="38"/>
                      <a:pt x="45" y="35"/>
                      <a:pt x="45" y="35"/>
                    </a:cubicBezTo>
                    <a:cubicBezTo>
                      <a:pt x="46" y="34"/>
                      <a:pt x="47" y="34"/>
                      <a:pt x="48" y="34"/>
                    </a:cubicBezTo>
                    <a:cubicBezTo>
                      <a:pt x="50" y="34"/>
                      <a:pt x="51" y="33"/>
                      <a:pt x="51" y="31"/>
                    </a:cubicBezTo>
                    <a:cubicBezTo>
                      <a:pt x="52" y="29"/>
                      <a:pt x="51" y="27"/>
                      <a:pt x="50" y="27"/>
                    </a:cubicBezTo>
                    <a:cubicBezTo>
                      <a:pt x="48" y="27"/>
                      <a:pt x="47" y="25"/>
                      <a:pt x="47" y="24"/>
                    </a:cubicBezTo>
                    <a:cubicBezTo>
                      <a:pt x="47" y="23"/>
                      <a:pt x="48" y="22"/>
                      <a:pt x="49" y="22"/>
                    </a:cubicBezTo>
                    <a:cubicBezTo>
                      <a:pt x="51" y="21"/>
                      <a:pt x="51" y="19"/>
                      <a:pt x="51" y="18"/>
                    </a:cubicBezTo>
                    <a:cubicBezTo>
                      <a:pt x="50" y="16"/>
                      <a:pt x="49" y="15"/>
                      <a:pt x="47" y="15"/>
                    </a:cubicBezTo>
                    <a:cubicBezTo>
                      <a:pt x="46" y="16"/>
                      <a:pt x="44" y="14"/>
                      <a:pt x="44" y="13"/>
                    </a:cubicBezTo>
                    <a:cubicBezTo>
                      <a:pt x="43" y="13"/>
                      <a:pt x="43" y="11"/>
                      <a:pt x="44" y="10"/>
                    </a:cubicBezTo>
                    <a:cubicBezTo>
                      <a:pt x="45" y="9"/>
                      <a:pt x="45" y="8"/>
                      <a:pt x="43" y="6"/>
                    </a:cubicBezTo>
                    <a:cubicBezTo>
                      <a:pt x="42" y="5"/>
                      <a:pt x="40" y="5"/>
                      <a:pt x="39" y="6"/>
                    </a:cubicBezTo>
                    <a:cubicBezTo>
                      <a:pt x="38" y="7"/>
                      <a:pt x="36" y="7"/>
                      <a:pt x="35" y="6"/>
                    </a:cubicBezTo>
                    <a:cubicBezTo>
                      <a:pt x="34" y="6"/>
                      <a:pt x="34" y="5"/>
                      <a:pt x="34" y="3"/>
                    </a:cubicBezTo>
                    <a:cubicBezTo>
                      <a:pt x="35" y="2"/>
                      <a:pt x="33" y="1"/>
                      <a:pt x="32" y="0"/>
                    </a:cubicBezTo>
                    <a:cubicBezTo>
                      <a:pt x="30" y="0"/>
                      <a:pt x="28" y="1"/>
                      <a:pt x="28" y="2"/>
                    </a:cubicBezTo>
                    <a:cubicBezTo>
                      <a:pt x="27" y="3"/>
                      <a:pt x="25" y="4"/>
                      <a:pt x="24" y="4"/>
                    </a:cubicBezTo>
                    <a:cubicBezTo>
                      <a:pt x="24" y="4"/>
                      <a:pt x="23" y="3"/>
                      <a:pt x="22" y="2"/>
                    </a:cubicBezTo>
                    <a:cubicBezTo>
                      <a:pt x="22" y="1"/>
                      <a:pt x="20" y="0"/>
                      <a:pt x="18" y="1"/>
                    </a:cubicBezTo>
                    <a:cubicBezTo>
                      <a:pt x="16" y="1"/>
                      <a:pt x="15" y="3"/>
                      <a:pt x="16" y="4"/>
                    </a:cubicBezTo>
                    <a:cubicBezTo>
                      <a:pt x="16" y="6"/>
                      <a:pt x="15" y="8"/>
                      <a:pt x="14" y="8"/>
                    </a:cubicBezTo>
                    <a:cubicBezTo>
                      <a:pt x="13" y="9"/>
                      <a:pt x="12" y="8"/>
                      <a:pt x="11" y="7"/>
                    </a:cubicBezTo>
                    <a:cubicBezTo>
                      <a:pt x="10" y="6"/>
                      <a:pt x="8" y="7"/>
                      <a:pt x="7" y="8"/>
                    </a:cubicBezTo>
                    <a:cubicBezTo>
                      <a:pt x="6" y="10"/>
                      <a:pt x="5" y="11"/>
                      <a:pt x="6" y="12"/>
                    </a:cubicBezTo>
                    <a:close/>
                    <a:moveTo>
                      <a:pt x="22" y="11"/>
                    </a:moveTo>
                    <a:cubicBezTo>
                      <a:pt x="29" y="9"/>
                      <a:pt x="38" y="13"/>
                      <a:pt x="40" y="21"/>
                    </a:cubicBezTo>
                    <a:cubicBezTo>
                      <a:pt x="43" y="29"/>
                      <a:pt x="38" y="37"/>
                      <a:pt x="31" y="40"/>
                    </a:cubicBezTo>
                    <a:cubicBezTo>
                      <a:pt x="23" y="42"/>
                      <a:pt x="14" y="38"/>
                      <a:pt x="12" y="30"/>
                    </a:cubicBezTo>
                    <a:cubicBezTo>
                      <a:pt x="9" y="22"/>
                      <a:pt x="14" y="14"/>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77" name="Freeform 14"/>
              <p:cNvSpPr>
                <a:spLocks noEditPoints="1"/>
              </p:cNvSpPr>
              <p:nvPr/>
            </p:nvSpPr>
            <p:spPr bwMode="auto">
              <a:xfrm>
                <a:off x="4842" y="2116"/>
                <a:ext cx="163" cy="168"/>
              </a:xfrm>
              <a:custGeom>
                <a:avLst/>
                <a:gdLst>
                  <a:gd name="T0" fmla="*/ 4 w 39"/>
                  <a:gd name="T1" fmla="*/ 10 h 40"/>
                  <a:gd name="T2" fmla="*/ 5 w 39"/>
                  <a:gd name="T3" fmla="*/ 13 h 40"/>
                  <a:gd name="T4" fmla="*/ 2 w 39"/>
                  <a:gd name="T5" fmla="*/ 13 h 40"/>
                  <a:gd name="T6" fmla="*/ 0 w 39"/>
                  <a:gd name="T7" fmla="*/ 16 h 40"/>
                  <a:gd name="T8" fmla="*/ 1 w 39"/>
                  <a:gd name="T9" fmla="*/ 19 h 40"/>
                  <a:gd name="T10" fmla="*/ 3 w 39"/>
                  <a:gd name="T11" fmla="*/ 21 h 40"/>
                  <a:gd name="T12" fmla="*/ 2 w 39"/>
                  <a:gd name="T13" fmla="*/ 23 h 40"/>
                  <a:gd name="T14" fmla="*/ 1 w 39"/>
                  <a:gd name="T15" fmla="*/ 26 h 40"/>
                  <a:gd name="T16" fmla="*/ 3 w 39"/>
                  <a:gd name="T17" fmla="*/ 28 h 40"/>
                  <a:gd name="T18" fmla="*/ 5 w 39"/>
                  <a:gd name="T19" fmla="*/ 28 h 40"/>
                  <a:gd name="T20" fmla="*/ 5 w 39"/>
                  <a:gd name="T21" fmla="*/ 31 h 40"/>
                  <a:gd name="T22" fmla="*/ 6 w 39"/>
                  <a:gd name="T23" fmla="*/ 35 h 40"/>
                  <a:gd name="T24" fmla="*/ 9 w 39"/>
                  <a:gd name="T25" fmla="*/ 35 h 40"/>
                  <a:gd name="T26" fmla="*/ 13 w 39"/>
                  <a:gd name="T27" fmla="*/ 34 h 40"/>
                  <a:gd name="T28" fmla="*/ 13 w 39"/>
                  <a:gd name="T29" fmla="*/ 37 h 40"/>
                  <a:gd name="T30" fmla="*/ 15 w 39"/>
                  <a:gd name="T31" fmla="*/ 39 h 40"/>
                  <a:gd name="T32" fmla="*/ 18 w 39"/>
                  <a:gd name="T33" fmla="*/ 38 h 40"/>
                  <a:gd name="T34" fmla="*/ 21 w 39"/>
                  <a:gd name="T35" fmla="*/ 36 h 40"/>
                  <a:gd name="T36" fmla="*/ 22 w 39"/>
                  <a:gd name="T37" fmla="*/ 38 h 40"/>
                  <a:gd name="T38" fmla="*/ 26 w 39"/>
                  <a:gd name="T39" fmla="*/ 39 h 40"/>
                  <a:gd name="T40" fmla="*/ 27 w 39"/>
                  <a:gd name="T41" fmla="*/ 36 h 40"/>
                  <a:gd name="T42" fmla="*/ 29 w 39"/>
                  <a:gd name="T43" fmla="*/ 33 h 40"/>
                  <a:gd name="T44" fmla="*/ 31 w 39"/>
                  <a:gd name="T45" fmla="*/ 34 h 40"/>
                  <a:gd name="T46" fmla="*/ 34 w 39"/>
                  <a:gd name="T47" fmla="*/ 33 h 40"/>
                  <a:gd name="T48" fmla="*/ 35 w 39"/>
                  <a:gd name="T49" fmla="*/ 30 h 40"/>
                  <a:gd name="T50" fmla="*/ 34 w 39"/>
                  <a:gd name="T51" fmla="*/ 27 h 40"/>
                  <a:gd name="T52" fmla="*/ 36 w 39"/>
                  <a:gd name="T53" fmla="*/ 26 h 40"/>
                  <a:gd name="T54" fmla="*/ 39 w 39"/>
                  <a:gd name="T55" fmla="*/ 24 h 40"/>
                  <a:gd name="T56" fmla="*/ 38 w 39"/>
                  <a:gd name="T57" fmla="*/ 21 h 40"/>
                  <a:gd name="T58" fmla="*/ 36 w 39"/>
                  <a:gd name="T59" fmla="*/ 18 h 40"/>
                  <a:gd name="T60" fmla="*/ 37 w 39"/>
                  <a:gd name="T61" fmla="*/ 17 h 40"/>
                  <a:gd name="T62" fmla="*/ 38 w 39"/>
                  <a:gd name="T63" fmla="*/ 14 h 40"/>
                  <a:gd name="T64" fmla="*/ 36 w 39"/>
                  <a:gd name="T65" fmla="*/ 12 h 40"/>
                  <a:gd name="T66" fmla="*/ 33 w 39"/>
                  <a:gd name="T67" fmla="*/ 10 h 40"/>
                  <a:gd name="T68" fmla="*/ 33 w 39"/>
                  <a:gd name="T69" fmla="*/ 8 h 40"/>
                  <a:gd name="T70" fmla="*/ 33 w 39"/>
                  <a:gd name="T71" fmla="*/ 5 h 40"/>
                  <a:gd name="T72" fmla="*/ 30 w 39"/>
                  <a:gd name="T73" fmla="*/ 5 h 40"/>
                  <a:gd name="T74" fmla="*/ 26 w 39"/>
                  <a:gd name="T75" fmla="*/ 5 h 40"/>
                  <a:gd name="T76" fmla="*/ 26 w 39"/>
                  <a:gd name="T77" fmla="*/ 3 h 40"/>
                  <a:gd name="T78" fmla="*/ 24 w 39"/>
                  <a:gd name="T79" fmla="*/ 0 h 40"/>
                  <a:gd name="T80" fmla="*/ 21 w 39"/>
                  <a:gd name="T81" fmla="*/ 2 h 40"/>
                  <a:gd name="T82" fmla="*/ 18 w 39"/>
                  <a:gd name="T83" fmla="*/ 4 h 40"/>
                  <a:gd name="T84" fmla="*/ 16 w 39"/>
                  <a:gd name="T85" fmla="*/ 2 h 40"/>
                  <a:gd name="T86" fmla="*/ 13 w 39"/>
                  <a:gd name="T87" fmla="*/ 1 h 40"/>
                  <a:gd name="T88" fmla="*/ 11 w 39"/>
                  <a:gd name="T89" fmla="*/ 3 h 40"/>
                  <a:gd name="T90" fmla="*/ 10 w 39"/>
                  <a:gd name="T91" fmla="*/ 6 h 40"/>
                  <a:gd name="T92" fmla="*/ 8 w 39"/>
                  <a:gd name="T93" fmla="*/ 6 h 40"/>
                  <a:gd name="T94" fmla="*/ 5 w 39"/>
                  <a:gd name="T95" fmla="*/ 6 h 40"/>
                  <a:gd name="T96" fmla="*/ 4 w 39"/>
                  <a:gd name="T97" fmla="*/ 10 h 40"/>
                  <a:gd name="T98" fmla="*/ 16 w 39"/>
                  <a:gd name="T99" fmla="*/ 9 h 40"/>
                  <a:gd name="T100" fmla="*/ 30 w 39"/>
                  <a:gd name="T101" fmla="*/ 16 h 40"/>
                  <a:gd name="T102" fmla="*/ 23 w 39"/>
                  <a:gd name="T103" fmla="*/ 31 h 40"/>
                  <a:gd name="T104" fmla="*/ 9 w 39"/>
                  <a:gd name="T105" fmla="*/ 23 h 40"/>
                  <a:gd name="T106" fmla="*/ 16 w 39"/>
                  <a:gd name="T10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0">
                    <a:moveTo>
                      <a:pt x="4" y="10"/>
                    </a:moveTo>
                    <a:cubicBezTo>
                      <a:pt x="5" y="10"/>
                      <a:pt x="5" y="12"/>
                      <a:pt x="5" y="13"/>
                    </a:cubicBezTo>
                    <a:cubicBezTo>
                      <a:pt x="4" y="13"/>
                      <a:pt x="3" y="14"/>
                      <a:pt x="2" y="13"/>
                    </a:cubicBezTo>
                    <a:cubicBezTo>
                      <a:pt x="1" y="13"/>
                      <a:pt x="0" y="14"/>
                      <a:pt x="0" y="16"/>
                    </a:cubicBezTo>
                    <a:cubicBezTo>
                      <a:pt x="0" y="17"/>
                      <a:pt x="0" y="18"/>
                      <a:pt x="1" y="19"/>
                    </a:cubicBezTo>
                    <a:cubicBezTo>
                      <a:pt x="2" y="19"/>
                      <a:pt x="3" y="20"/>
                      <a:pt x="3" y="21"/>
                    </a:cubicBezTo>
                    <a:cubicBezTo>
                      <a:pt x="3" y="22"/>
                      <a:pt x="3" y="22"/>
                      <a:pt x="2" y="23"/>
                    </a:cubicBezTo>
                    <a:cubicBezTo>
                      <a:pt x="1" y="23"/>
                      <a:pt x="0" y="24"/>
                      <a:pt x="1" y="26"/>
                    </a:cubicBezTo>
                    <a:cubicBezTo>
                      <a:pt x="1" y="27"/>
                      <a:pt x="2" y="28"/>
                      <a:pt x="3" y="28"/>
                    </a:cubicBezTo>
                    <a:cubicBezTo>
                      <a:pt x="4" y="27"/>
                      <a:pt x="5" y="28"/>
                      <a:pt x="5" y="28"/>
                    </a:cubicBezTo>
                    <a:cubicBezTo>
                      <a:pt x="6" y="29"/>
                      <a:pt x="6" y="31"/>
                      <a:pt x="5" y="31"/>
                    </a:cubicBezTo>
                    <a:cubicBezTo>
                      <a:pt x="5" y="32"/>
                      <a:pt x="5" y="34"/>
                      <a:pt x="6" y="35"/>
                    </a:cubicBezTo>
                    <a:cubicBezTo>
                      <a:pt x="7" y="35"/>
                      <a:pt x="9" y="36"/>
                      <a:pt x="9" y="35"/>
                    </a:cubicBezTo>
                    <a:cubicBezTo>
                      <a:pt x="10" y="34"/>
                      <a:pt x="12" y="34"/>
                      <a:pt x="13" y="34"/>
                    </a:cubicBezTo>
                    <a:cubicBezTo>
                      <a:pt x="13" y="35"/>
                      <a:pt x="13" y="36"/>
                      <a:pt x="13" y="37"/>
                    </a:cubicBezTo>
                    <a:cubicBezTo>
                      <a:pt x="13" y="38"/>
                      <a:pt x="14" y="39"/>
                      <a:pt x="15" y="39"/>
                    </a:cubicBezTo>
                    <a:cubicBezTo>
                      <a:pt x="17" y="40"/>
                      <a:pt x="18" y="39"/>
                      <a:pt x="18" y="38"/>
                    </a:cubicBezTo>
                    <a:cubicBezTo>
                      <a:pt x="18" y="37"/>
                      <a:pt x="20" y="36"/>
                      <a:pt x="21" y="36"/>
                    </a:cubicBezTo>
                    <a:cubicBezTo>
                      <a:pt x="21" y="36"/>
                      <a:pt x="22" y="37"/>
                      <a:pt x="22" y="38"/>
                    </a:cubicBezTo>
                    <a:cubicBezTo>
                      <a:pt x="23" y="39"/>
                      <a:pt x="24" y="39"/>
                      <a:pt x="26" y="39"/>
                    </a:cubicBezTo>
                    <a:cubicBezTo>
                      <a:pt x="27" y="38"/>
                      <a:pt x="28" y="37"/>
                      <a:pt x="27" y="36"/>
                    </a:cubicBezTo>
                    <a:cubicBezTo>
                      <a:pt x="27" y="35"/>
                      <a:pt x="28" y="33"/>
                      <a:pt x="29" y="33"/>
                    </a:cubicBezTo>
                    <a:cubicBezTo>
                      <a:pt x="29" y="33"/>
                      <a:pt x="30" y="33"/>
                      <a:pt x="31" y="34"/>
                    </a:cubicBezTo>
                    <a:cubicBezTo>
                      <a:pt x="32" y="34"/>
                      <a:pt x="33" y="34"/>
                      <a:pt x="34" y="33"/>
                    </a:cubicBezTo>
                    <a:cubicBezTo>
                      <a:pt x="35" y="32"/>
                      <a:pt x="35" y="31"/>
                      <a:pt x="35" y="30"/>
                    </a:cubicBezTo>
                    <a:cubicBezTo>
                      <a:pt x="34" y="29"/>
                      <a:pt x="34" y="27"/>
                      <a:pt x="34" y="27"/>
                    </a:cubicBezTo>
                    <a:cubicBezTo>
                      <a:pt x="34" y="26"/>
                      <a:pt x="35" y="26"/>
                      <a:pt x="36" y="26"/>
                    </a:cubicBezTo>
                    <a:cubicBezTo>
                      <a:pt x="38" y="26"/>
                      <a:pt x="39" y="25"/>
                      <a:pt x="39" y="24"/>
                    </a:cubicBezTo>
                    <a:cubicBezTo>
                      <a:pt x="39" y="23"/>
                      <a:pt x="39" y="21"/>
                      <a:pt x="38" y="21"/>
                    </a:cubicBezTo>
                    <a:cubicBezTo>
                      <a:pt x="37" y="21"/>
                      <a:pt x="36" y="19"/>
                      <a:pt x="36" y="18"/>
                    </a:cubicBezTo>
                    <a:cubicBezTo>
                      <a:pt x="36" y="18"/>
                      <a:pt x="36" y="17"/>
                      <a:pt x="37" y="17"/>
                    </a:cubicBezTo>
                    <a:cubicBezTo>
                      <a:pt x="38" y="16"/>
                      <a:pt x="39" y="15"/>
                      <a:pt x="38" y="14"/>
                    </a:cubicBezTo>
                    <a:cubicBezTo>
                      <a:pt x="38" y="12"/>
                      <a:pt x="37" y="11"/>
                      <a:pt x="36" y="12"/>
                    </a:cubicBezTo>
                    <a:cubicBezTo>
                      <a:pt x="35" y="12"/>
                      <a:pt x="33" y="11"/>
                      <a:pt x="33" y="10"/>
                    </a:cubicBezTo>
                    <a:cubicBezTo>
                      <a:pt x="32" y="10"/>
                      <a:pt x="33" y="9"/>
                      <a:pt x="33" y="8"/>
                    </a:cubicBezTo>
                    <a:cubicBezTo>
                      <a:pt x="34" y="7"/>
                      <a:pt x="34" y="6"/>
                      <a:pt x="33" y="5"/>
                    </a:cubicBezTo>
                    <a:cubicBezTo>
                      <a:pt x="32" y="4"/>
                      <a:pt x="30" y="4"/>
                      <a:pt x="30" y="5"/>
                    </a:cubicBezTo>
                    <a:cubicBezTo>
                      <a:pt x="29" y="5"/>
                      <a:pt x="27" y="5"/>
                      <a:pt x="26" y="5"/>
                    </a:cubicBezTo>
                    <a:cubicBezTo>
                      <a:pt x="26" y="5"/>
                      <a:pt x="26" y="4"/>
                      <a:pt x="26" y="3"/>
                    </a:cubicBezTo>
                    <a:cubicBezTo>
                      <a:pt x="26" y="2"/>
                      <a:pt x="25" y="1"/>
                      <a:pt x="24" y="0"/>
                    </a:cubicBezTo>
                    <a:cubicBezTo>
                      <a:pt x="22" y="0"/>
                      <a:pt x="21" y="1"/>
                      <a:pt x="21" y="2"/>
                    </a:cubicBezTo>
                    <a:cubicBezTo>
                      <a:pt x="20" y="3"/>
                      <a:pt x="19" y="3"/>
                      <a:pt x="18" y="4"/>
                    </a:cubicBezTo>
                    <a:cubicBezTo>
                      <a:pt x="18" y="4"/>
                      <a:pt x="17" y="3"/>
                      <a:pt x="16" y="2"/>
                    </a:cubicBezTo>
                    <a:cubicBezTo>
                      <a:pt x="16" y="1"/>
                      <a:pt x="15" y="0"/>
                      <a:pt x="13" y="1"/>
                    </a:cubicBezTo>
                    <a:cubicBezTo>
                      <a:pt x="12" y="1"/>
                      <a:pt x="11" y="2"/>
                      <a:pt x="11" y="3"/>
                    </a:cubicBezTo>
                    <a:cubicBezTo>
                      <a:pt x="12" y="4"/>
                      <a:pt x="11" y="6"/>
                      <a:pt x="10" y="6"/>
                    </a:cubicBezTo>
                    <a:cubicBezTo>
                      <a:pt x="10" y="7"/>
                      <a:pt x="9" y="6"/>
                      <a:pt x="8" y="6"/>
                    </a:cubicBezTo>
                    <a:cubicBezTo>
                      <a:pt x="7" y="5"/>
                      <a:pt x="6" y="5"/>
                      <a:pt x="5" y="6"/>
                    </a:cubicBezTo>
                    <a:cubicBezTo>
                      <a:pt x="4" y="7"/>
                      <a:pt x="4" y="9"/>
                      <a:pt x="4" y="10"/>
                    </a:cubicBezTo>
                    <a:close/>
                    <a:moveTo>
                      <a:pt x="16" y="9"/>
                    </a:moveTo>
                    <a:cubicBezTo>
                      <a:pt x="22" y="7"/>
                      <a:pt x="28" y="10"/>
                      <a:pt x="30" y="16"/>
                    </a:cubicBezTo>
                    <a:cubicBezTo>
                      <a:pt x="32" y="22"/>
                      <a:pt x="29" y="29"/>
                      <a:pt x="23" y="31"/>
                    </a:cubicBezTo>
                    <a:cubicBezTo>
                      <a:pt x="17" y="33"/>
                      <a:pt x="11" y="29"/>
                      <a:pt x="9" y="23"/>
                    </a:cubicBezTo>
                    <a:cubicBezTo>
                      <a:pt x="7" y="17"/>
                      <a:pt x="10" y="11"/>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181" name="组合 180"/>
          <p:cNvGrpSpPr/>
          <p:nvPr/>
        </p:nvGrpSpPr>
        <p:grpSpPr>
          <a:xfrm>
            <a:off x="2331998" y="2351928"/>
            <a:ext cx="1408469" cy="1754258"/>
            <a:chOff x="3108926" y="2615808"/>
            <a:chExt cx="1877714" cy="2339553"/>
          </a:xfrm>
        </p:grpSpPr>
        <p:grpSp>
          <p:nvGrpSpPr>
            <p:cNvPr id="182" name="组合 181"/>
            <p:cNvGrpSpPr/>
            <p:nvPr/>
          </p:nvGrpSpPr>
          <p:grpSpPr>
            <a:xfrm>
              <a:off x="3108926" y="2615808"/>
              <a:ext cx="1877714" cy="2339553"/>
              <a:chOff x="7380501" y="2927403"/>
              <a:chExt cx="2311884" cy="2880513"/>
            </a:xfrm>
          </p:grpSpPr>
          <p:sp>
            <p:nvSpPr>
              <p:cNvPr id="184" name="椭圆 50"/>
              <p:cNvSpPr/>
              <p:nvPr/>
            </p:nvSpPr>
            <p:spPr>
              <a:xfrm rot="18900000">
                <a:off x="7501945" y="2927403"/>
                <a:ext cx="2190440"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431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85" name="椭圆 184"/>
              <p:cNvSpPr/>
              <p:nvPr/>
            </p:nvSpPr>
            <p:spPr>
              <a:xfrm>
                <a:off x="7567580" y="3243360"/>
                <a:ext cx="1344544" cy="1344544"/>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77800" dist="139700" dir="2700000" algn="tl" rotWithShape="0">
                  <a:srgbClr val="49494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86" name="椭圆 185"/>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520700" dist="1778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83" name="Freeform 18"/>
            <p:cNvSpPr>
              <a:spLocks noEditPoints="1"/>
            </p:cNvSpPr>
            <p:nvPr/>
          </p:nvSpPr>
          <p:spPr bwMode="auto">
            <a:xfrm>
              <a:off x="3515374" y="3161104"/>
              <a:ext cx="483792" cy="361068"/>
            </a:xfrm>
            <a:custGeom>
              <a:avLst/>
              <a:gdLst>
                <a:gd name="T0" fmla="*/ 82 w 112"/>
                <a:gd name="T1" fmla="*/ 53 h 83"/>
                <a:gd name="T2" fmla="*/ 99 w 112"/>
                <a:gd name="T3" fmla="*/ 36 h 83"/>
                <a:gd name="T4" fmla="*/ 104 w 112"/>
                <a:gd name="T5" fmla="*/ 37 h 83"/>
                <a:gd name="T6" fmla="*/ 104 w 112"/>
                <a:gd name="T7" fmla="*/ 24 h 83"/>
                <a:gd name="T8" fmla="*/ 92 w 112"/>
                <a:gd name="T9" fmla="*/ 12 h 83"/>
                <a:gd name="T10" fmla="*/ 49 w 112"/>
                <a:gd name="T11" fmla="*/ 12 h 83"/>
                <a:gd name="T12" fmla="*/ 39 w 112"/>
                <a:gd name="T13" fmla="*/ 0 h 83"/>
                <a:gd name="T14" fmla="*/ 14 w 112"/>
                <a:gd name="T15" fmla="*/ 0 h 83"/>
                <a:gd name="T16" fmla="*/ 2 w 112"/>
                <a:gd name="T17" fmla="*/ 6 h 83"/>
                <a:gd name="T18" fmla="*/ 0 w 112"/>
                <a:gd name="T19" fmla="*/ 13 h 83"/>
                <a:gd name="T20" fmla="*/ 0 w 112"/>
                <a:gd name="T21" fmla="*/ 13 h 83"/>
                <a:gd name="T22" fmla="*/ 0 w 112"/>
                <a:gd name="T23" fmla="*/ 14 h 83"/>
                <a:gd name="T24" fmla="*/ 0 w 112"/>
                <a:gd name="T25" fmla="*/ 16 h 83"/>
                <a:gd name="T26" fmla="*/ 0 w 112"/>
                <a:gd name="T27" fmla="*/ 34 h 83"/>
                <a:gd name="T28" fmla="*/ 0 w 112"/>
                <a:gd name="T29" fmla="*/ 71 h 83"/>
                <a:gd name="T30" fmla="*/ 12 w 112"/>
                <a:gd name="T31" fmla="*/ 83 h 83"/>
                <a:gd name="T32" fmla="*/ 92 w 112"/>
                <a:gd name="T33" fmla="*/ 83 h 83"/>
                <a:gd name="T34" fmla="*/ 104 w 112"/>
                <a:gd name="T35" fmla="*/ 71 h 83"/>
                <a:gd name="T36" fmla="*/ 104 w 112"/>
                <a:gd name="T37" fmla="*/ 69 h 83"/>
                <a:gd name="T38" fmla="*/ 99 w 112"/>
                <a:gd name="T39" fmla="*/ 69 h 83"/>
                <a:gd name="T40" fmla="*/ 82 w 112"/>
                <a:gd name="T41" fmla="*/ 53 h 83"/>
                <a:gd name="T42" fmla="*/ 104 w 112"/>
                <a:gd name="T43" fmla="*/ 40 h 83"/>
                <a:gd name="T44" fmla="*/ 99 w 112"/>
                <a:gd name="T45" fmla="*/ 39 h 83"/>
                <a:gd name="T46" fmla="*/ 85 w 112"/>
                <a:gd name="T47" fmla="*/ 53 h 83"/>
                <a:gd name="T48" fmla="*/ 99 w 112"/>
                <a:gd name="T49" fmla="*/ 66 h 83"/>
                <a:gd name="T50" fmla="*/ 104 w 112"/>
                <a:gd name="T51" fmla="*/ 65 h 83"/>
                <a:gd name="T52" fmla="*/ 112 w 112"/>
                <a:gd name="T53" fmla="*/ 53 h 83"/>
                <a:gd name="T54" fmla="*/ 104 w 112"/>
                <a:gd name="T55" fmla="*/ 40 h 83"/>
                <a:gd name="T56" fmla="*/ 104 w 112"/>
                <a:gd name="T57" fmla="*/ 56 h 83"/>
                <a:gd name="T58" fmla="*/ 99 w 112"/>
                <a:gd name="T59" fmla="*/ 63 h 83"/>
                <a:gd name="T60" fmla="*/ 98 w 112"/>
                <a:gd name="T61" fmla="*/ 64 h 83"/>
                <a:gd name="T62" fmla="*/ 98 w 112"/>
                <a:gd name="T63" fmla="*/ 64 h 83"/>
                <a:gd name="T64" fmla="*/ 97 w 112"/>
                <a:gd name="T65" fmla="*/ 63 h 83"/>
                <a:gd name="T66" fmla="*/ 89 w 112"/>
                <a:gd name="T67" fmla="*/ 53 h 83"/>
                <a:gd name="T68" fmla="*/ 89 w 112"/>
                <a:gd name="T69" fmla="*/ 53 h 83"/>
                <a:gd name="T70" fmla="*/ 93 w 112"/>
                <a:gd name="T71" fmla="*/ 53 h 83"/>
                <a:gd name="T72" fmla="*/ 98 w 112"/>
                <a:gd name="T73" fmla="*/ 59 h 83"/>
                <a:gd name="T74" fmla="*/ 104 w 112"/>
                <a:gd name="T75" fmla="*/ 50 h 83"/>
                <a:gd name="T76" fmla="*/ 107 w 112"/>
                <a:gd name="T77" fmla="*/ 45 h 83"/>
                <a:gd name="T78" fmla="*/ 109 w 112"/>
                <a:gd name="T79" fmla="*/ 45 h 83"/>
                <a:gd name="T80" fmla="*/ 110 w 112"/>
                <a:gd name="T81" fmla="*/ 47 h 83"/>
                <a:gd name="T82" fmla="*/ 104 w 112"/>
                <a:gd name="T83" fmla="*/ 5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 h="83">
                  <a:moveTo>
                    <a:pt x="82" y="53"/>
                  </a:moveTo>
                  <a:cubicBezTo>
                    <a:pt x="82" y="44"/>
                    <a:pt x="90" y="36"/>
                    <a:pt x="99" y="36"/>
                  </a:cubicBezTo>
                  <a:cubicBezTo>
                    <a:pt x="100" y="36"/>
                    <a:pt x="102" y="37"/>
                    <a:pt x="104" y="37"/>
                  </a:cubicBezTo>
                  <a:cubicBezTo>
                    <a:pt x="104" y="24"/>
                    <a:pt x="104" y="24"/>
                    <a:pt x="104" y="24"/>
                  </a:cubicBezTo>
                  <a:cubicBezTo>
                    <a:pt x="104" y="17"/>
                    <a:pt x="99" y="12"/>
                    <a:pt x="92" y="12"/>
                  </a:cubicBezTo>
                  <a:cubicBezTo>
                    <a:pt x="49" y="12"/>
                    <a:pt x="49" y="12"/>
                    <a:pt x="49" y="12"/>
                  </a:cubicBezTo>
                  <a:cubicBezTo>
                    <a:pt x="48" y="5"/>
                    <a:pt x="43" y="0"/>
                    <a:pt x="39" y="0"/>
                  </a:cubicBezTo>
                  <a:cubicBezTo>
                    <a:pt x="14" y="0"/>
                    <a:pt x="14" y="0"/>
                    <a:pt x="14" y="0"/>
                  </a:cubicBezTo>
                  <a:cubicBezTo>
                    <a:pt x="8" y="0"/>
                    <a:pt x="4" y="2"/>
                    <a:pt x="2" y="6"/>
                  </a:cubicBezTo>
                  <a:cubicBezTo>
                    <a:pt x="1" y="8"/>
                    <a:pt x="0" y="10"/>
                    <a:pt x="0" y="13"/>
                  </a:cubicBezTo>
                  <a:cubicBezTo>
                    <a:pt x="0" y="13"/>
                    <a:pt x="0" y="13"/>
                    <a:pt x="0" y="13"/>
                  </a:cubicBezTo>
                  <a:cubicBezTo>
                    <a:pt x="0" y="14"/>
                    <a:pt x="0" y="14"/>
                    <a:pt x="0" y="14"/>
                  </a:cubicBezTo>
                  <a:cubicBezTo>
                    <a:pt x="0" y="16"/>
                    <a:pt x="0" y="16"/>
                    <a:pt x="0" y="16"/>
                  </a:cubicBezTo>
                  <a:cubicBezTo>
                    <a:pt x="0" y="34"/>
                    <a:pt x="0" y="34"/>
                    <a:pt x="0" y="34"/>
                  </a:cubicBezTo>
                  <a:cubicBezTo>
                    <a:pt x="0" y="71"/>
                    <a:pt x="0" y="71"/>
                    <a:pt x="0" y="71"/>
                  </a:cubicBezTo>
                  <a:cubicBezTo>
                    <a:pt x="0" y="78"/>
                    <a:pt x="5" y="83"/>
                    <a:pt x="12" y="83"/>
                  </a:cubicBezTo>
                  <a:cubicBezTo>
                    <a:pt x="92" y="83"/>
                    <a:pt x="92" y="83"/>
                    <a:pt x="92" y="83"/>
                  </a:cubicBezTo>
                  <a:cubicBezTo>
                    <a:pt x="99" y="83"/>
                    <a:pt x="104" y="78"/>
                    <a:pt x="104" y="71"/>
                  </a:cubicBezTo>
                  <a:cubicBezTo>
                    <a:pt x="104" y="69"/>
                    <a:pt x="104" y="69"/>
                    <a:pt x="104" y="69"/>
                  </a:cubicBezTo>
                  <a:cubicBezTo>
                    <a:pt x="102" y="69"/>
                    <a:pt x="100" y="69"/>
                    <a:pt x="99" y="69"/>
                  </a:cubicBezTo>
                  <a:cubicBezTo>
                    <a:pt x="90" y="69"/>
                    <a:pt x="82" y="62"/>
                    <a:pt x="82" y="53"/>
                  </a:cubicBezTo>
                  <a:close/>
                  <a:moveTo>
                    <a:pt x="104" y="40"/>
                  </a:moveTo>
                  <a:cubicBezTo>
                    <a:pt x="102" y="40"/>
                    <a:pt x="101" y="39"/>
                    <a:pt x="99" y="39"/>
                  </a:cubicBezTo>
                  <a:cubicBezTo>
                    <a:pt x="91" y="39"/>
                    <a:pt x="85" y="45"/>
                    <a:pt x="85" y="53"/>
                  </a:cubicBezTo>
                  <a:cubicBezTo>
                    <a:pt x="85" y="60"/>
                    <a:pt x="91" y="66"/>
                    <a:pt x="99" y="66"/>
                  </a:cubicBezTo>
                  <a:cubicBezTo>
                    <a:pt x="101" y="66"/>
                    <a:pt x="102" y="66"/>
                    <a:pt x="104" y="65"/>
                  </a:cubicBezTo>
                  <a:cubicBezTo>
                    <a:pt x="109" y="63"/>
                    <a:pt x="112" y="59"/>
                    <a:pt x="112" y="53"/>
                  </a:cubicBezTo>
                  <a:cubicBezTo>
                    <a:pt x="112" y="47"/>
                    <a:pt x="109" y="42"/>
                    <a:pt x="104" y="40"/>
                  </a:cubicBezTo>
                  <a:close/>
                  <a:moveTo>
                    <a:pt x="104" y="56"/>
                  </a:moveTo>
                  <a:cubicBezTo>
                    <a:pt x="99" y="63"/>
                    <a:pt x="99" y="63"/>
                    <a:pt x="99" y="63"/>
                  </a:cubicBezTo>
                  <a:cubicBezTo>
                    <a:pt x="99" y="63"/>
                    <a:pt x="99" y="64"/>
                    <a:pt x="98" y="64"/>
                  </a:cubicBezTo>
                  <a:cubicBezTo>
                    <a:pt x="98" y="64"/>
                    <a:pt x="98" y="64"/>
                    <a:pt x="98" y="64"/>
                  </a:cubicBezTo>
                  <a:cubicBezTo>
                    <a:pt x="97" y="64"/>
                    <a:pt x="97" y="63"/>
                    <a:pt x="97" y="63"/>
                  </a:cubicBezTo>
                  <a:cubicBezTo>
                    <a:pt x="89" y="53"/>
                    <a:pt x="89" y="53"/>
                    <a:pt x="89" y="53"/>
                  </a:cubicBezTo>
                  <a:cubicBezTo>
                    <a:pt x="89" y="53"/>
                    <a:pt x="89" y="53"/>
                    <a:pt x="89" y="53"/>
                  </a:cubicBezTo>
                  <a:cubicBezTo>
                    <a:pt x="93" y="53"/>
                    <a:pt x="93" y="53"/>
                    <a:pt x="93" y="53"/>
                  </a:cubicBezTo>
                  <a:cubicBezTo>
                    <a:pt x="98" y="59"/>
                    <a:pt x="98" y="59"/>
                    <a:pt x="98" y="59"/>
                  </a:cubicBezTo>
                  <a:cubicBezTo>
                    <a:pt x="104" y="50"/>
                    <a:pt x="104" y="50"/>
                    <a:pt x="104" y="50"/>
                  </a:cubicBezTo>
                  <a:cubicBezTo>
                    <a:pt x="107" y="45"/>
                    <a:pt x="107" y="45"/>
                    <a:pt x="107" y="45"/>
                  </a:cubicBezTo>
                  <a:cubicBezTo>
                    <a:pt x="107" y="44"/>
                    <a:pt x="108" y="44"/>
                    <a:pt x="109" y="45"/>
                  </a:cubicBezTo>
                  <a:cubicBezTo>
                    <a:pt x="110" y="45"/>
                    <a:pt x="110" y="46"/>
                    <a:pt x="110" y="47"/>
                  </a:cubicBezTo>
                  <a:lnTo>
                    <a:pt x="104" y="56"/>
                  </a:lnTo>
                  <a:close/>
                </a:path>
              </a:pathLst>
            </a:custGeom>
            <a:solidFill>
              <a:srgbClr val="01A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87" name="组合 186"/>
          <p:cNvGrpSpPr/>
          <p:nvPr/>
        </p:nvGrpSpPr>
        <p:grpSpPr>
          <a:xfrm>
            <a:off x="3946429" y="3998667"/>
            <a:ext cx="1408469" cy="1754258"/>
            <a:chOff x="5261221" y="4811968"/>
            <a:chExt cx="1877714" cy="2339553"/>
          </a:xfrm>
        </p:grpSpPr>
        <p:grpSp>
          <p:nvGrpSpPr>
            <p:cNvPr id="188" name="组合 187"/>
            <p:cNvGrpSpPr/>
            <p:nvPr/>
          </p:nvGrpSpPr>
          <p:grpSpPr>
            <a:xfrm>
              <a:off x="5261221" y="4811968"/>
              <a:ext cx="1877714" cy="2339553"/>
              <a:chOff x="7380501" y="2927403"/>
              <a:chExt cx="2311884" cy="2880513"/>
            </a:xfrm>
          </p:grpSpPr>
          <p:sp>
            <p:nvSpPr>
              <p:cNvPr id="193" name="椭圆 50"/>
              <p:cNvSpPr/>
              <p:nvPr/>
            </p:nvSpPr>
            <p:spPr>
              <a:xfrm rot="18900000">
                <a:off x="7501945" y="2927403"/>
                <a:ext cx="2190440"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431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4" name="椭圆 193"/>
              <p:cNvSpPr/>
              <p:nvPr/>
            </p:nvSpPr>
            <p:spPr>
              <a:xfrm>
                <a:off x="7567580" y="3243360"/>
                <a:ext cx="1344544" cy="1344544"/>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77800" dist="139700" dir="2700000" algn="tl" rotWithShape="0">
                  <a:srgbClr val="49494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5" name="椭圆 194"/>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520700" dist="1778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89" name="Group 21"/>
            <p:cNvGrpSpPr>
              <a:grpSpLocks noChangeAspect="1"/>
            </p:cNvGrpSpPr>
            <p:nvPr/>
          </p:nvGrpSpPr>
          <p:grpSpPr bwMode="auto">
            <a:xfrm>
              <a:off x="5775527" y="5292279"/>
              <a:ext cx="287500" cy="521308"/>
              <a:chOff x="5127" y="3041"/>
              <a:chExt cx="166" cy="301"/>
            </a:xfrm>
            <a:solidFill>
              <a:srgbClr val="E87071"/>
            </a:solidFill>
          </p:grpSpPr>
          <p:sp>
            <p:nvSpPr>
              <p:cNvPr id="190" name="Freeform 22"/>
              <p:cNvSpPr>
                <a:spLocks noEditPoints="1"/>
              </p:cNvSpPr>
              <p:nvPr/>
            </p:nvSpPr>
            <p:spPr bwMode="auto">
              <a:xfrm>
                <a:off x="5127" y="3041"/>
                <a:ext cx="166" cy="213"/>
              </a:xfrm>
              <a:custGeom>
                <a:avLst/>
                <a:gdLst>
                  <a:gd name="T0" fmla="*/ 49 w 68"/>
                  <a:gd name="T1" fmla="*/ 88 h 89"/>
                  <a:gd name="T2" fmla="*/ 52 w 68"/>
                  <a:gd name="T3" fmla="*/ 89 h 89"/>
                  <a:gd name="T4" fmla="*/ 52 w 68"/>
                  <a:gd name="T5" fmla="*/ 83 h 89"/>
                  <a:gd name="T6" fmla="*/ 68 w 68"/>
                  <a:gd name="T7" fmla="*/ 33 h 89"/>
                  <a:gd name="T8" fmla="*/ 34 w 68"/>
                  <a:gd name="T9" fmla="*/ 0 h 89"/>
                  <a:gd name="T10" fmla="*/ 0 w 68"/>
                  <a:gd name="T11" fmla="*/ 33 h 89"/>
                  <a:gd name="T12" fmla="*/ 16 w 68"/>
                  <a:gd name="T13" fmla="*/ 83 h 89"/>
                  <a:gd name="T14" fmla="*/ 16 w 68"/>
                  <a:gd name="T15" fmla="*/ 89 h 89"/>
                  <a:gd name="T16" fmla="*/ 18 w 68"/>
                  <a:gd name="T17" fmla="*/ 88 h 89"/>
                  <a:gd name="T18" fmla="*/ 49 w 68"/>
                  <a:gd name="T19" fmla="*/ 88 h 89"/>
                  <a:gd name="T20" fmla="*/ 11 w 68"/>
                  <a:gd name="T21" fmla="*/ 37 h 89"/>
                  <a:gd name="T22" fmla="*/ 9 w 68"/>
                  <a:gd name="T23" fmla="*/ 39 h 89"/>
                  <a:gd name="T24" fmla="*/ 7 w 68"/>
                  <a:gd name="T25" fmla="*/ 37 h 89"/>
                  <a:gd name="T26" fmla="*/ 7 w 68"/>
                  <a:gd name="T27" fmla="*/ 26 h 89"/>
                  <a:gd name="T28" fmla="*/ 9 w 68"/>
                  <a:gd name="T29" fmla="*/ 24 h 89"/>
                  <a:gd name="T30" fmla="*/ 11 w 68"/>
                  <a:gd name="T31" fmla="*/ 26 h 89"/>
                  <a:gd name="T32" fmla="*/ 11 w 68"/>
                  <a:gd name="T33"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89">
                    <a:moveTo>
                      <a:pt x="49" y="88"/>
                    </a:moveTo>
                    <a:cubicBezTo>
                      <a:pt x="50" y="88"/>
                      <a:pt x="51" y="88"/>
                      <a:pt x="52" y="89"/>
                    </a:cubicBezTo>
                    <a:cubicBezTo>
                      <a:pt x="52" y="83"/>
                      <a:pt x="52" y="83"/>
                      <a:pt x="52" y="83"/>
                    </a:cubicBezTo>
                    <a:cubicBezTo>
                      <a:pt x="52" y="73"/>
                      <a:pt x="68" y="41"/>
                      <a:pt x="68" y="33"/>
                    </a:cubicBezTo>
                    <a:cubicBezTo>
                      <a:pt x="68" y="15"/>
                      <a:pt x="52" y="0"/>
                      <a:pt x="34" y="0"/>
                    </a:cubicBezTo>
                    <a:cubicBezTo>
                      <a:pt x="15" y="0"/>
                      <a:pt x="0" y="15"/>
                      <a:pt x="0" y="33"/>
                    </a:cubicBezTo>
                    <a:cubicBezTo>
                      <a:pt x="0" y="41"/>
                      <a:pt x="15" y="74"/>
                      <a:pt x="16" y="83"/>
                    </a:cubicBezTo>
                    <a:cubicBezTo>
                      <a:pt x="16" y="89"/>
                      <a:pt x="16" y="89"/>
                      <a:pt x="16" y="89"/>
                    </a:cubicBezTo>
                    <a:cubicBezTo>
                      <a:pt x="16" y="88"/>
                      <a:pt x="17" y="88"/>
                      <a:pt x="18" y="88"/>
                    </a:cubicBezTo>
                    <a:lnTo>
                      <a:pt x="49" y="88"/>
                    </a:lnTo>
                    <a:close/>
                    <a:moveTo>
                      <a:pt x="11" y="37"/>
                    </a:moveTo>
                    <a:cubicBezTo>
                      <a:pt x="11" y="38"/>
                      <a:pt x="10" y="39"/>
                      <a:pt x="9" y="39"/>
                    </a:cubicBezTo>
                    <a:cubicBezTo>
                      <a:pt x="8" y="39"/>
                      <a:pt x="7" y="38"/>
                      <a:pt x="7" y="37"/>
                    </a:cubicBezTo>
                    <a:cubicBezTo>
                      <a:pt x="7" y="26"/>
                      <a:pt x="7" y="26"/>
                      <a:pt x="7" y="26"/>
                    </a:cubicBezTo>
                    <a:cubicBezTo>
                      <a:pt x="7" y="25"/>
                      <a:pt x="8" y="24"/>
                      <a:pt x="9" y="24"/>
                    </a:cubicBezTo>
                    <a:cubicBezTo>
                      <a:pt x="10" y="24"/>
                      <a:pt x="11" y="25"/>
                      <a:pt x="11" y="26"/>
                    </a:cubicBezTo>
                    <a:lnTo>
                      <a:pt x="11"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91" name="Freeform 23"/>
              <p:cNvSpPr>
                <a:spLocks/>
              </p:cNvSpPr>
              <p:nvPr/>
            </p:nvSpPr>
            <p:spPr bwMode="auto">
              <a:xfrm>
                <a:off x="5176" y="3325"/>
                <a:ext cx="65" cy="17"/>
              </a:xfrm>
              <a:custGeom>
                <a:avLst/>
                <a:gdLst>
                  <a:gd name="T0" fmla="*/ 0 w 27"/>
                  <a:gd name="T1" fmla="*/ 5 h 7"/>
                  <a:gd name="T2" fmla="*/ 3 w 27"/>
                  <a:gd name="T3" fmla="*/ 7 h 7"/>
                  <a:gd name="T4" fmla="*/ 25 w 27"/>
                  <a:gd name="T5" fmla="*/ 7 h 7"/>
                  <a:gd name="T6" fmla="*/ 27 w 27"/>
                  <a:gd name="T7" fmla="*/ 5 h 7"/>
                  <a:gd name="T8" fmla="*/ 27 w 27"/>
                  <a:gd name="T9" fmla="*/ 0 h 7"/>
                  <a:gd name="T10" fmla="*/ 0 w 27"/>
                  <a:gd name="T11" fmla="*/ 0 h 7"/>
                  <a:gd name="T12" fmla="*/ 0 w 27"/>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27" h="7">
                    <a:moveTo>
                      <a:pt x="0" y="5"/>
                    </a:moveTo>
                    <a:cubicBezTo>
                      <a:pt x="0" y="6"/>
                      <a:pt x="1" y="7"/>
                      <a:pt x="3" y="7"/>
                    </a:cubicBezTo>
                    <a:cubicBezTo>
                      <a:pt x="25" y="7"/>
                      <a:pt x="25" y="7"/>
                      <a:pt x="25" y="7"/>
                    </a:cubicBezTo>
                    <a:cubicBezTo>
                      <a:pt x="26" y="7"/>
                      <a:pt x="27" y="6"/>
                      <a:pt x="27" y="5"/>
                    </a:cubicBezTo>
                    <a:cubicBezTo>
                      <a:pt x="27" y="0"/>
                      <a:pt x="27" y="0"/>
                      <a:pt x="27" y="0"/>
                    </a:cubicBezTo>
                    <a:cubicBezTo>
                      <a:pt x="0" y="0"/>
                      <a:pt x="0" y="0"/>
                      <a:pt x="0"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92" name="Freeform 24"/>
              <p:cNvSpPr>
                <a:spLocks/>
              </p:cNvSpPr>
              <p:nvPr/>
            </p:nvSpPr>
            <p:spPr bwMode="auto">
              <a:xfrm>
                <a:off x="5161" y="3256"/>
                <a:ext cx="95" cy="67"/>
              </a:xfrm>
              <a:custGeom>
                <a:avLst/>
                <a:gdLst>
                  <a:gd name="T0" fmla="*/ 38 w 39"/>
                  <a:gd name="T1" fmla="*/ 0 h 28"/>
                  <a:gd name="T2" fmla="*/ 35 w 39"/>
                  <a:gd name="T3" fmla="*/ 0 h 28"/>
                  <a:gd name="T4" fmla="*/ 4 w 39"/>
                  <a:gd name="T5" fmla="*/ 0 h 28"/>
                  <a:gd name="T6" fmla="*/ 2 w 39"/>
                  <a:gd name="T7" fmla="*/ 0 h 28"/>
                  <a:gd name="T8" fmla="*/ 0 w 39"/>
                  <a:gd name="T9" fmla="*/ 4 h 28"/>
                  <a:gd name="T10" fmla="*/ 0 w 39"/>
                  <a:gd name="T11" fmla="*/ 23 h 28"/>
                  <a:gd name="T12" fmla="*/ 4 w 39"/>
                  <a:gd name="T13" fmla="*/ 28 h 28"/>
                  <a:gd name="T14" fmla="*/ 6 w 39"/>
                  <a:gd name="T15" fmla="*/ 28 h 28"/>
                  <a:gd name="T16" fmla="*/ 33 w 39"/>
                  <a:gd name="T17" fmla="*/ 28 h 28"/>
                  <a:gd name="T18" fmla="*/ 35 w 39"/>
                  <a:gd name="T19" fmla="*/ 28 h 28"/>
                  <a:gd name="T20" fmla="*/ 39 w 39"/>
                  <a:gd name="T21" fmla="*/ 23 h 28"/>
                  <a:gd name="T22" fmla="*/ 39 w 39"/>
                  <a:gd name="T23" fmla="*/ 4 h 28"/>
                  <a:gd name="T24" fmla="*/ 38 w 3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28">
                    <a:moveTo>
                      <a:pt x="38" y="0"/>
                    </a:moveTo>
                    <a:cubicBezTo>
                      <a:pt x="37" y="0"/>
                      <a:pt x="36" y="0"/>
                      <a:pt x="35" y="0"/>
                    </a:cubicBezTo>
                    <a:cubicBezTo>
                      <a:pt x="4" y="0"/>
                      <a:pt x="4" y="0"/>
                      <a:pt x="4" y="0"/>
                    </a:cubicBezTo>
                    <a:cubicBezTo>
                      <a:pt x="3" y="0"/>
                      <a:pt x="2" y="0"/>
                      <a:pt x="2" y="0"/>
                    </a:cubicBezTo>
                    <a:cubicBezTo>
                      <a:pt x="1" y="1"/>
                      <a:pt x="0" y="3"/>
                      <a:pt x="0" y="4"/>
                    </a:cubicBezTo>
                    <a:cubicBezTo>
                      <a:pt x="0" y="23"/>
                      <a:pt x="0" y="23"/>
                      <a:pt x="0" y="23"/>
                    </a:cubicBezTo>
                    <a:cubicBezTo>
                      <a:pt x="0" y="26"/>
                      <a:pt x="2" y="28"/>
                      <a:pt x="4" y="28"/>
                    </a:cubicBezTo>
                    <a:cubicBezTo>
                      <a:pt x="6" y="28"/>
                      <a:pt x="6" y="28"/>
                      <a:pt x="6" y="28"/>
                    </a:cubicBezTo>
                    <a:cubicBezTo>
                      <a:pt x="33" y="28"/>
                      <a:pt x="33" y="28"/>
                      <a:pt x="33" y="28"/>
                    </a:cubicBezTo>
                    <a:cubicBezTo>
                      <a:pt x="35" y="28"/>
                      <a:pt x="35" y="28"/>
                      <a:pt x="35" y="28"/>
                    </a:cubicBezTo>
                    <a:cubicBezTo>
                      <a:pt x="38" y="28"/>
                      <a:pt x="39" y="26"/>
                      <a:pt x="39" y="23"/>
                    </a:cubicBezTo>
                    <a:cubicBezTo>
                      <a:pt x="39" y="4"/>
                      <a:pt x="39" y="4"/>
                      <a:pt x="39" y="4"/>
                    </a:cubicBezTo>
                    <a:cubicBezTo>
                      <a:pt x="39" y="3"/>
                      <a:pt x="39" y="1"/>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196" name="组合 195"/>
          <p:cNvGrpSpPr/>
          <p:nvPr/>
        </p:nvGrpSpPr>
        <p:grpSpPr>
          <a:xfrm>
            <a:off x="5022045" y="1320648"/>
            <a:ext cx="2530320" cy="297367"/>
            <a:chOff x="6695188" y="1240450"/>
            <a:chExt cx="3373321" cy="396581"/>
          </a:xfrm>
        </p:grpSpPr>
        <p:sp>
          <p:nvSpPr>
            <p:cNvPr id="197" name="任意多边形 196"/>
            <p:cNvSpPr/>
            <p:nvPr/>
          </p:nvSpPr>
          <p:spPr>
            <a:xfrm flipH="1">
              <a:off x="6805380" y="1279566"/>
              <a:ext cx="3263129" cy="357465"/>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8" name="椭圆 197"/>
            <p:cNvSpPr/>
            <p:nvPr/>
          </p:nvSpPr>
          <p:spPr>
            <a:xfrm>
              <a:off x="6695188" y="1240450"/>
              <a:ext cx="73471" cy="7347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99" name="组合 198"/>
          <p:cNvGrpSpPr/>
          <p:nvPr/>
        </p:nvGrpSpPr>
        <p:grpSpPr>
          <a:xfrm>
            <a:off x="6577508" y="2937084"/>
            <a:ext cx="1003437" cy="291575"/>
            <a:chOff x="8768868" y="3396198"/>
            <a:chExt cx="1337742" cy="388856"/>
          </a:xfrm>
        </p:grpSpPr>
        <p:sp>
          <p:nvSpPr>
            <p:cNvPr id="200" name="任意多边形 199"/>
            <p:cNvSpPr/>
            <p:nvPr/>
          </p:nvSpPr>
          <p:spPr>
            <a:xfrm flipH="1">
              <a:off x="8857283" y="3427589"/>
              <a:ext cx="1249327" cy="357465"/>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1" name="椭圆 200"/>
            <p:cNvSpPr/>
            <p:nvPr/>
          </p:nvSpPr>
          <p:spPr>
            <a:xfrm>
              <a:off x="8768868" y="3396198"/>
              <a:ext cx="73471" cy="7347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202" name="组合 201"/>
          <p:cNvGrpSpPr/>
          <p:nvPr/>
        </p:nvGrpSpPr>
        <p:grpSpPr>
          <a:xfrm>
            <a:off x="1351092" y="4311254"/>
            <a:ext cx="2548805" cy="297375"/>
            <a:chOff x="1801220" y="5228848"/>
            <a:chExt cx="3397965" cy="396592"/>
          </a:xfrm>
        </p:grpSpPr>
        <p:sp>
          <p:nvSpPr>
            <p:cNvPr id="203" name="任意多边形 202"/>
            <p:cNvSpPr/>
            <p:nvPr/>
          </p:nvSpPr>
          <p:spPr>
            <a:xfrm flipV="1">
              <a:off x="1801220" y="5228848"/>
              <a:ext cx="3283899" cy="357465"/>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4" name="椭圆 203"/>
            <p:cNvSpPr/>
            <p:nvPr/>
          </p:nvSpPr>
          <p:spPr>
            <a:xfrm flipH="1" flipV="1">
              <a:off x="5125714" y="5551969"/>
              <a:ext cx="73471" cy="7347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205" name="组合 204"/>
          <p:cNvGrpSpPr/>
          <p:nvPr/>
        </p:nvGrpSpPr>
        <p:grpSpPr>
          <a:xfrm>
            <a:off x="1298161" y="2696364"/>
            <a:ext cx="1006778" cy="296060"/>
            <a:chOff x="1730656" y="3075164"/>
            <a:chExt cx="1342196" cy="394837"/>
          </a:xfrm>
        </p:grpSpPr>
        <p:sp>
          <p:nvSpPr>
            <p:cNvPr id="206" name="任意多边形 205"/>
            <p:cNvSpPr/>
            <p:nvPr/>
          </p:nvSpPr>
          <p:spPr>
            <a:xfrm flipV="1">
              <a:off x="1730656" y="3075164"/>
              <a:ext cx="1249327" cy="357465"/>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7" name="椭圆 206"/>
            <p:cNvSpPr/>
            <p:nvPr/>
          </p:nvSpPr>
          <p:spPr>
            <a:xfrm>
              <a:off x="2999381" y="3396530"/>
              <a:ext cx="73471" cy="7347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208" name="组合 207"/>
          <p:cNvGrpSpPr/>
          <p:nvPr/>
        </p:nvGrpSpPr>
        <p:grpSpPr>
          <a:xfrm>
            <a:off x="727822" y="1774418"/>
            <a:ext cx="2011781" cy="895387"/>
            <a:chOff x="970302" y="1845618"/>
            <a:chExt cx="2682025" cy="1194125"/>
          </a:xfrm>
        </p:grpSpPr>
        <p:sp>
          <p:nvSpPr>
            <p:cNvPr id="209" name="文本框 118"/>
            <p:cNvSpPr txBox="1"/>
            <p:nvPr/>
          </p:nvSpPr>
          <p:spPr>
            <a:xfrm>
              <a:off x="970302" y="1845618"/>
              <a:ext cx="2682025" cy="430986"/>
            </a:xfrm>
            <a:prstGeom prst="rect">
              <a:avLst/>
            </a:prstGeom>
            <a:noFill/>
          </p:spPr>
          <p:txBody>
            <a:bodyPr wrap="square" rtlCol="0">
              <a:spAutoFit/>
            </a:bodyPr>
            <a:lstStyle/>
            <a:p>
              <a:r>
                <a:rPr lang="zh-CN" altLang="en-US" sz="1500" dirty="0">
                  <a:solidFill>
                    <a:srgbClr val="01ACBE"/>
                  </a:solidFill>
                  <a:latin typeface="方正正中黑简体" panose="02000000000000000000" pitchFamily="2" charset="-122"/>
                  <a:ea typeface="方正正中黑简体" panose="02000000000000000000" pitchFamily="2" charset="-122"/>
                </a:rPr>
                <a:t>在此添加标题</a:t>
              </a:r>
            </a:p>
          </p:txBody>
        </p:sp>
        <p:sp>
          <p:nvSpPr>
            <p:cNvPr id="210" name="矩形 47"/>
            <p:cNvSpPr>
              <a:spLocks noChangeArrowheads="1"/>
            </p:cNvSpPr>
            <p:nvPr/>
          </p:nvSpPr>
          <p:spPr bwMode="auto">
            <a:xfrm>
              <a:off x="1054646" y="2250121"/>
              <a:ext cx="2160556" cy="78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grpSp>
        <p:nvGrpSpPr>
          <p:cNvPr id="211" name="组合 210"/>
          <p:cNvGrpSpPr/>
          <p:nvPr/>
        </p:nvGrpSpPr>
        <p:grpSpPr>
          <a:xfrm>
            <a:off x="727822" y="3340232"/>
            <a:ext cx="2011781" cy="862048"/>
            <a:chOff x="970302" y="3933850"/>
            <a:chExt cx="2682025" cy="1149662"/>
          </a:xfrm>
        </p:grpSpPr>
        <p:sp>
          <p:nvSpPr>
            <p:cNvPr id="212" name="文本框 126"/>
            <p:cNvSpPr txBox="1"/>
            <p:nvPr/>
          </p:nvSpPr>
          <p:spPr>
            <a:xfrm>
              <a:off x="970302" y="3933850"/>
              <a:ext cx="2682025" cy="430986"/>
            </a:xfrm>
            <a:prstGeom prst="rect">
              <a:avLst/>
            </a:prstGeom>
            <a:noFill/>
          </p:spPr>
          <p:txBody>
            <a:bodyPr wrap="square" rtlCol="0">
              <a:spAutoFit/>
            </a:bodyPr>
            <a:lstStyle/>
            <a:p>
              <a:r>
                <a:rPr lang="zh-CN" altLang="en-US" sz="1500" dirty="0">
                  <a:solidFill>
                    <a:srgbClr val="E87071"/>
                  </a:solidFill>
                  <a:latin typeface="方正正中黑简体" panose="02000000000000000000" pitchFamily="2" charset="-122"/>
                  <a:ea typeface="方正正中黑简体" panose="02000000000000000000" pitchFamily="2" charset="-122"/>
                </a:rPr>
                <a:t>在此添加标题</a:t>
              </a:r>
            </a:p>
          </p:txBody>
        </p:sp>
        <p:sp>
          <p:nvSpPr>
            <p:cNvPr id="213" name="矩形 47"/>
            <p:cNvSpPr>
              <a:spLocks noChangeArrowheads="1"/>
            </p:cNvSpPr>
            <p:nvPr/>
          </p:nvSpPr>
          <p:spPr bwMode="auto">
            <a:xfrm>
              <a:off x="1054646" y="4293890"/>
              <a:ext cx="2160556" cy="78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grpSp>
        <p:nvGrpSpPr>
          <p:cNvPr id="214" name="组合 213"/>
          <p:cNvGrpSpPr/>
          <p:nvPr/>
        </p:nvGrpSpPr>
        <p:grpSpPr>
          <a:xfrm>
            <a:off x="6821083" y="1649804"/>
            <a:ext cx="2011781" cy="878677"/>
            <a:chOff x="9093593" y="1679425"/>
            <a:chExt cx="2682025" cy="1171839"/>
          </a:xfrm>
        </p:grpSpPr>
        <p:sp>
          <p:nvSpPr>
            <p:cNvPr id="215" name="文本框 130"/>
            <p:cNvSpPr txBox="1"/>
            <p:nvPr/>
          </p:nvSpPr>
          <p:spPr>
            <a:xfrm>
              <a:off x="9093593" y="1679425"/>
              <a:ext cx="2682025" cy="430986"/>
            </a:xfrm>
            <a:prstGeom prst="rect">
              <a:avLst/>
            </a:prstGeom>
            <a:noFill/>
          </p:spPr>
          <p:txBody>
            <a:bodyPr wrap="square" rtlCol="0">
              <a:spAutoFit/>
            </a:bodyPr>
            <a:lstStyle/>
            <a:p>
              <a:r>
                <a:rPr lang="zh-CN" altLang="en-US" sz="1500" dirty="0">
                  <a:solidFill>
                    <a:srgbClr val="FFB850"/>
                  </a:solidFill>
                  <a:latin typeface="方正正中黑简体" panose="02000000000000000000" pitchFamily="2" charset="-122"/>
                  <a:ea typeface="方正正中黑简体" panose="02000000000000000000" pitchFamily="2" charset="-122"/>
                </a:rPr>
                <a:t>在此添加标题</a:t>
              </a:r>
            </a:p>
          </p:txBody>
        </p:sp>
        <p:sp>
          <p:nvSpPr>
            <p:cNvPr id="216" name="矩形 47"/>
            <p:cNvSpPr>
              <a:spLocks noChangeArrowheads="1"/>
            </p:cNvSpPr>
            <p:nvPr/>
          </p:nvSpPr>
          <p:spPr bwMode="auto">
            <a:xfrm>
              <a:off x="9119542" y="2061642"/>
              <a:ext cx="2160556" cy="78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grpSp>
        <p:nvGrpSpPr>
          <p:cNvPr id="217" name="组合 216"/>
          <p:cNvGrpSpPr/>
          <p:nvPr/>
        </p:nvGrpSpPr>
        <p:grpSpPr>
          <a:xfrm>
            <a:off x="6821083" y="3240804"/>
            <a:ext cx="2011781" cy="853490"/>
            <a:chOff x="9093593" y="3801247"/>
            <a:chExt cx="2682025" cy="1138249"/>
          </a:xfrm>
        </p:grpSpPr>
        <p:sp>
          <p:nvSpPr>
            <p:cNvPr id="218" name="文本框 122"/>
            <p:cNvSpPr txBox="1"/>
            <p:nvPr/>
          </p:nvSpPr>
          <p:spPr>
            <a:xfrm>
              <a:off x="9093593" y="3801247"/>
              <a:ext cx="2682025" cy="430986"/>
            </a:xfrm>
            <a:prstGeom prst="rect">
              <a:avLst/>
            </a:prstGeom>
            <a:noFill/>
          </p:spPr>
          <p:txBody>
            <a:bodyPr wrap="square" rtlCol="0">
              <a:spAutoFit/>
            </a:bodyPr>
            <a:lstStyle/>
            <a:p>
              <a:r>
                <a:rPr lang="zh-CN" altLang="en-US" sz="1500" dirty="0">
                  <a:solidFill>
                    <a:srgbClr val="663A77"/>
                  </a:solidFill>
                  <a:latin typeface="方正正中黑简体" panose="02000000000000000000" pitchFamily="2" charset="-122"/>
                  <a:ea typeface="方正正中黑简体" panose="02000000000000000000" pitchFamily="2" charset="-122"/>
                </a:rPr>
                <a:t>在此添加标题</a:t>
              </a:r>
            </a:p>
          </p:txBody>
        </p:sp>
        <p:sp>
          <p:nvSpPr>
            <p:cNvPr id="219" name="矩形 47"/>
            <p:cNvSpPr>
              <a:spLocks noChangeArrowheads="1"/>
            </p:cNvSpPr>
            <p:nvPr/>
          </p:nvSpPr>
          <p:spPr bwMode="auto">
            <a:xfrm>
              <a:off x="9119542" y="4149874"/>
              <a:ext cx="2160556" cy="78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sp>
        <p:nvSpPr>
          <p:cNvPr id="220" name="文本框 118"/>
          <p:cNvSpPr txBox="1"/>
          <p:nvPr/>
        </p:nvSpPr>
        <p:spPr>
          <a:xfrm>
            <a:off x="3802651" y="2478510"/>
            <a:ext cx="1363493" cy="830997"/>
          </a:xfrm>
          <a:prstGeom prst="rect">
            <a:avLst/>
          </a:prstGeom>
          <a:noFill/>
        </p:spPr>
        <p:txBody>
          <a:bodyPr wrap="square" rtlCol="0">
            <a:spAutoFit/>
          </a:bodyPr>
          <a:lstStyle/>
          <a:p>
            <a:pPr algn="ctr"/>
            <a:r>
              <a:rPr lang="zh-CN" altLang="en-US" sz="2400" dirty="0" smtClean="0">
                <a:solidFill>
                  <a:srgbClr val="01ACBE"/>
                </a:solidFill>
                <a:latin typeface="微软雅黑" panose="020B0503020204020204" pitchFamily="34" charset="-122"/>
                <a:ea typeface="微软雅黑" panose="020B0503020204020204" pitchFamily="34" charset="-122"/>
              </a:rPr>
              <a:t>研究思路</a:t>
            </a:r>
            <a:endParaRPr lang="zh-CN" altLang="en-US" sz="2400"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3588320"/>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wheel(1)">
                                          <p:cBhvr>
                                            <p:cTn id="23" dur="2000"/>
                                            <p:tgtEl>
                                              <p:spTgt spid="143"/>
                                            </p:tgtEl>
                                          </p:cBhvr>
                                        </p:animEffect>
                                      </p:childTnLst>
                                    </p:cTn>
                                  </p:par>
                                </p:childTnLst>
                              </p:cTn>
                            </p:par>
                            <p:par>
                              <p:cTn id="24" fill="hold">
                                <p:stCondLst>
                                  <p:cond delay="4000"/>
                                </p:stCondLst>
                                <p:childTnLst>
                                  <p:par>
                                    <p:cTn id="25" presetID="53" presetClass="entr" presetSubtype="16" fill="hold" grpId="0" nodeType="afterEffect">
                                      <p:stCondLst>
                                        <p:cond delay="0"/>
                                      </p:stCondLst>
                                      <p:childTnLst>
                                        <p:set>
                                          <p:cBhvr>
                                            <p:cTn id="26" dur="1" fill="hold">
                                              <p:stCondLst>
                                                <p:cond delay="0"/>
                                              </p:stCondLst>
                                            </p:cTn>
                                            <p:tgtEl>
                                              <p:spTgt spid="220"/>
                                            </p:tgtEl>
                                            <p:attrNameLst>
                                              <p:attrName>style.visibility</p:attrName>
                                            </p:attrNameLst>
                                          </p:cBhvr>
                                          <p:to>
                                            <p:strVal val="visible"/>
                                          </p:to>
                                        </p:set>
                                        <p:anim calcmode="lin" valueType="num">
                                          <p:cBhvr>
                                            <p:cTn id="27" dur="500" fill="hold"/>
                                            <p:tgtEl>
                                              <p:spTgt spid="220"/>
                                            </p:tgtEl>
                                            <p:attrNameLst>
                                              <p:attrName>ppt_w</p:attrName>
                                            </p:attrNameLst>
                                          </p:cBhvr>
                                          <p:tavLst>
                                            <p:tav tm="0">
                                              <p:val>
                                                <p:fltVal val="0"/>
                                              </p:val>
                                            </p:tav>
                                            <p:tav tm="100000">
                                              <p:val>
                                                <p:strVal val="#ppt_w"/>
                                              </p:val>
                                            </p:tav>
                                          </p:tavLst>
                                        </p:anim>
                                        <p:anim calcmode="lin" valueType="num">
                                          <p:cBhvr>
                                            <p:cTn id="28" dur="500" fill="hold"/>
                                            <p:tgtEl>
                                              <p:spTgt spid="220"/>
                                            </p:tgtEl>
                                            <p:attrNameLst>
                                              <p:attrName>ppt_h</p:attrName>
                                            </p:attrNameLst>
                                          </p:cBhvr>
                                          <p:tavLst>
                                            <p:tav tm="0">
                                              <p:val>
                                                <p:fltVal val="0"/>
                                              </p:val>
                                            </p:tav>
                                            <p:tav tm="100000">
                                              <p:val>
                                                <p:strVal val="#ppt_h"/>
                                              </p:val>
                                            </p:tav>
                                          </p:tavLst>
                                        </p:anim>
                                        <p:animEffect transition="in" filter="fade">
                                          <p:cBhvr>
                                            <p:cTn id="29" dur="500"/>
                                            <p:tgtEl>
                                              <p:spTgt spid="220"/>
                                            </p:tgtEl>
                                          </p:cBhvr>
                                        </p:animEffect>
                                      </p:childTnLst>
                                    </p:cTn>
                                  </p:par>
                                </p:childTnLst>
                              </p:cTn>
                            </p:par>
                            <p:par>
                              <p:cTn id="30" fill="hold">
                                <p:stCondLst>
                                  <p:cond delay="4500"/>
                                </p:stCondLst>
                                <p:childTnLst>
                                  <p:par>
                                    <p:cTn id="31" presetID="10" presetClass="entr" presetSubtype="0" fill="hold" nodeType="after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par>
                                    <p:cTn id="34" presetID="10" presetClass="entr" presetSubtype="0" fill="hold" nodeType="with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fade">
                                          <p:cBhvr>
                                            <p:cTn id="36" dur="500"/>
                                            <p:tgtEl>
                                              <p:spTgt spid="154"/>
                                            </p:tgtEl>
                                          </p:cBhvr>
                                        </p:animEffect>
                                      </p:childTnLst>
                                    </p:cTn>
                                  </p:par>
                                  <p:par>
                                    <p:cTn id="37" presetID="10" presetClass="entr" presetSubtype="0" fill="hold" nodeType="with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fade">
                                          <p:cBhvr>
                                            <p:cTn id="39" dur="500"/>
                                            <p:tgtEl>
                                              <p:spTgt spid="150"/>
                                            </p:tgtEl>
                                          </p:cBhvr>
                                        </p:animEffect>
                                      </p:childTnLst>
                                    </p:cTn>
                                  </p:par>
                                  <p:par>
                                    <p:cTn id="40" presetID="10" presetClass="entr" presetSubtype="0" fill="hold" nodeType="with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fade">
                                          <p:cBhvr>
                                            <p:cTn id="42" dur="500"/>
                                            <p:tgtEl>
                                              <p:spTgt spid="158"/>
                                            </p:tgtEl>
                                          </p:cBhvr>
                                        </p:animEffect>
                                      </p:childTnLst>
                                    </p:cTn>
                                  </p:par>
                                </p:childTnLst>
                              </p:cTn>
                            </p:par>
                            <p:par>
                              <p:cTn id="43" fill="hold">
                                <p:stCondLst>
                                  <p:cond delay="5000"/>
                                </p:stCondLst>
                                <p:childTnLst>
                                  <p:par>
                                    <p:cTn id="44" presetID="53" presetClass="entr" presetSubtype="16" fill="hold" nodeType="afterEffect">
                                      <p:stCondLst>
                                        <p:cond delay="0"/>
                                      </p:stCondLst>
                                      <p:childTnLst>
                                        <p:set>
                                          <p:cBhvr>
                                            <p:cTn id="45" dur="1" fill="hold">
                                              <p:stCondLst>
                                                <p:cond delay="0"/>
                                              </p:stCondLst>
                                            </p:cTn>
                                            <p:tgtEl>
                                              <p:spTgt spid="181"/>
                                            </p:tgtEl>
                                            <p:attrNameLst>
                                              <p:attrName>style.visibility</p:attrName>
                                            </p:attrNameLst>
                                          </p:cBhvr>
                                          <p:to>
                                            <p:strVal val="visible"/>
                                          </p:to>
                                        </p:set>
                                        <p:anim calcmode="lin" valueType="num">
                                          <p:cBhvr>
                                            <p:cTn id="46" dur="100" fill="hold"/>
                                            <p:tgtEl>
                                              <p:spTgt spid="181"/>
                                            </p:tgtEl>
                                            <p:attrNameLst>
                                              <p:attrName>ppt_w</p:attrName>
                                            </p:attrNameLst>
                                          </p:cBhvr>
                                          <p:tavLst>
                                            <p:tav tm="0">
                                              <p:val>
                                                <p:fltVal val="0"/>
                                              </p:val>
                                            </p:tav>
                                            <p:tav tm="100000">
                                              <p:val>
                                                <p:strVal val="#ppt_w"/>
                                              </p:val>
                                            </p:tav>
                                          </p:tavLst>
                                        </p:anim>
                                        <p:anim calcmode="lin" valueType="num">
                                          <p:cBhvr>
                                            <p:cTn id="47" dur="100" fill="hold"/>
                                            <p:tgtEl>
                                              <p:spTgt spid="181"/>
                                            </p:tgtEl>
                                            <p:attrNameLst>
                                              <p:attrName>ppt_h</p:attrName>
                                            </p:attrNameLst>
                                          </p:cBhvr>
                                          <p:tavLst>
                                            <p:tav tm="0">
                                              <p:val>
                                                <p:fltVal val="0"/>
                                              </p:val>
                                            </p:tav>
                                            <p:tav tm="100000">
                                              <p:val>
                                                <p:strVal val="#ppt_h"/>
                                              </p:val>
                                            </p:tav>
                                          </p:tavLst>
                                        </p:anim>
                                        <p:animEffect transition="in" filter="fade">
                                          <p:cBhvr>
                                            <p:cTn id="48" dur="100"/>
                                            <p:tgtEl>
                                              <p:spTgt spid="181"/>
                                            </p:tgtEl>
                                          </p:cBhvr>
                                        </p:animEffect>
                                      </p:childTnLst>
                                    </p:cTn>
                                  </p:par>
                                  <p:par>
                                    <p:cTn id="49" presetID="6" presetClass="emph" presetSubtype="0" fill="hold" nodeType="withEffect">
                                      <p:stCondLst>
                                        <p:cond delay="100"/>
                                      </p:stCondLst>
                                      <p:childTnLst>
                                        <p:animScale>
                                          <p:cBhvr>
                                            <p:cTn id="50" dur="100" fill="hold"/>
                                            <p:tgtEl>
                                              <p:spTgt spid="181"/>
                                            </p:tgtEl>
                                          </p:cBhvr>
                                          <p:by x="110000" y="110000"/>
                                        </p:animScale>
                                      </p:childTnLst>
                                    </p:cTn>
                                  </p:par>
                                  <p:par>
                                    <p:cTn id="51" presetID="6" presetClass="emph" presetSubtype="0" fill="hold" nodeType="withEffect">
                                      <p:stCondLst>
                                        <p:cond delay="200"/>
                                      </p:stCondLst>
                                      <p:childTnLst>
                                        <p:animScale>
                                          <p:cBhvr>
                                            <p:cTn id="52" dur="200" fill="hold"/>
                                            <p:tgtEl>
                                              <p:spTgt spid="181"/>
                                            </p:tgtEl>
                                          </p:cBhvr>
                                          <p:by x="90000" y="90000"/>
                                        </p:animScale>
                                      </p:childTnLst>
                                    </p:cTn>
                                  </p:par>
                                  <p:par>
                                    <p:cTn id="53" presetID="6" presetClass="emph" presetSubtype="0" fill="hold" nodeType="withEffect">
                                      <p:stCondLst>
                                        <p:cond delay="400"/>
                                      </p:stCondLst>
                                      <p:childTnLst>
                                        <p:animScale>
                                          <p:cBhvr>
                                            <p:cTn id="54" dur="100" fill="hold"/>
                                            <p:tgtEl>
                                              <p:spTgt spid="181"/>
                                            </p:tgtEl>
                                          </p:cBhvr>
                                          <p:by x="105000" y="105000"/>
                                        </p:animScale>
                                      </p:childTnLst>
                                    </p:cTn>
                                  </p:par>
                                  <p:par>
                                    <p:cTn id="55" presetID="6" presetClass="emph" presetSubtype="0" fill="hold" nodeType="withEffect">
                                      <p:stCondLst>
                                        <p:cond delay="500"/>
                                      </p:stCondLst>
                                      <p:childTnLst>
                                        <p:animScale>
                                          <p:cBhvr>
                                            <p:cTn id="56" dur="200" fill="hold"/>
                                            <p:tgtEl>
                                              <p:spTgt spid="181"/>
                                            </p:tgtEl>
                                          </p:cBhvr>
                                          <p:by x="95000" y="95000"/>
                                        </p:animScale>
                                      </p:childTnLst>
                                    </p:cTn>
                                  </p:par>
                                </p:childTnLst>
                              </p:cTn>
                            </p:par>
                            <p:par>
                              <p:cTn id="57" fill="hold">
                                <p:stCondLst>
                                  <p:cond delay="5700"/>
                                </p:stCondLst>
                                <p:childTnLst>
                                  <p:par>
                                    <p:cTn id="58" presetID="53" presetClass="entr" presetSubtype="16" fill="hold" nodeType="afterEffect">
                                      <p:stCondLst>
                                        <p:cond delay="0"/>
                                      </p:stCondLst>
                                      <p:childTnLst>
                                        <p:set>
                                          <p:cBhvr>
                                            <p:cTn id="59" dur="1" fill="hold">
                                              <p:stCondLst>
                                                <p:cond delay="0"/>
                                              </p:stCondLst>
                                            </p:cTn>
                                            <p:tgtEl>
                                              <p:spTgt spid="172"/>
                                            </p:tgtEl>
                                            <p:attrNameLst>
                                              <p:attrName>style.visibility</p:attrName>
                                            </p:attrNameLst>
                                          </p:cBhvr>
                                          <p:to>
                                            <p:strVal val="visible"/>
                                          </p:to>
                                        </p:set>
                                        <p:anim calcmode="lin" valueType="num">
                                          <p:cBhvr>
                                            <p:cTn id="60" dur="100" fill="hold"/>
                                            <p:tgtEl>
                                              <p:spTgt spid="172"/>
                                            </p:tgtEl>
                                            <p:attrNameLst>
                                              <p:attrName>ppt_w</p:attrName>
                                            </p:attrNameLst>
                                          </p:cBhvr>
                                          <p:tavLst>
                                            <p:tav tm="0">
                                              <p:val>
                                                <p:fltVal val="0"/>
                                              </p:val>
                                            </p:tav>
                                            <p:tav tm="100000">
                                              <p:val>
                                                <p:strVal val="#ppt_w"/>
                                              </p:val>
                                            </p:tav>
                                          </p:tavLst>
                                        </p:anim>
                                        <p:anim calcmode="lin" valueType="num">
                                          <p:cBhvr>
                                            <p:cTn id="61" dur="100" fill="hold"/>
                                            <p:tgtEl>
                                              <p:spTgt spid="172"/>
                                            </p:tgtEl>
                                            <p:attrNameLst>
                                              <p:attrName>ppt_h</p:attrName>
                                            </p:attrNameLst>
                                          </p:cBhvr>
                                          <p:tavLst>
                                            <p:tav tm="0">
                                              <p:val>
                                                <p:fltVal val="0"/>
                                              </p:val>
                                            </p:tav>
                                            <p:tav tm="100000">
                                              <p:val>
                                                <p:strVal val="#ppt_h"/>
                                              </p:val>
                                            </p:tav>
                                          </p:tavLst>
                                        </p:anim>
                                        <p:animEffect transition="in" filter="fade">
                                          <p:cBhvr>
                                            <p:cTn id="62" dur="100"/>
                                            <p:tgtEl>
                                              <p:spTgt spid="172"/>
                                            </p:tgtEl>
                                          </p:cBhvr>
                                        </p:animEffect>
                                      </p:childTnLst>
                                    </p:cTn>
                                  </p:par>
                                  <p:par>
                                    <p:cTn id="63" presetID="6" presetClass="emph" presetSubtype="0" fill="hold" nodeType="withEffect">
                                      <p:stCondLst>
                                        <p:cond delay="100"/>
                                      </p:stCondLst>
                                      <p:childTnLst>
                                        <p:animScale>
                                          <p:cBhvr>
                                            <p:cTn id="64" dur="100" fill="hold"/>
                                            <p:tgtEl>
                                              <p:spTgt spid="172"/>
                                            </p:tgtEl>
                                          </p:cBhvr>
                                          <p:by x="110000" y="110000"/>
                                        </p:animScale>
                                      </p:childTnLst>
                                    </p:cTn>
                                  </p:par>
                                  <p:par>
                                    <p:cTn id="65" presetID="6" presetClass="emph" presetSubtype="0" fill="hold" nodeType="withEffect">
                                      <p:stCondLst>
                                        <p:cond delay="200"/>
                                      </p:stCondLst>
                                      <p:childTnLst>
                                        <p:animScale>
                                          <p:cBhvr>
                                            <p:cTn id="66" dur="200" fill="hold"/>
                                            <p:tgtEl>
                                              <p:spTgt spid="172"/>
                                            </p:tgtEl>
                                          </p:cBhvr>
                                          <p:by x="90000" y="90000"/>
                                        </p:animScale>
                                      </p:childTnLst>
                                    </p:cTn>
                                  </p:par>
                                  <p:par>
                                    <p:cTn id="67" presetID="6" presetClass="emph" presetSubtype="0" fill="hold" nodeType="withEffect">
                                      <p:stCondLst>
                                        <p:cond delay="400"/>
                                      </p:stCondLst>
                                      <p:childTnLst>
                                        <p:animScale>
                                          <p:cBhvr>
                                            <p:cTn id="68" dur="100" fill="hold"/>
                                            <p:tgtEl>
                                              <p:spTgt spid="172"/>
                                            </p:tgtEl>
                                          </p:cBhvr>
                                          <p:by x="105000" y="105000"/>
                                        </p:animScale>
                                      </p:childTnLst>
                                    </p:cTn>
                                  </p:par>
                                  <p:par>
                                    <p:cTn id="69" presetID="6" presetClass="emph" presetSubtype="0" fill="hold" nodeType="withEffect">
                                      <p:stCondLst>
                                        <p:cond delay="500"/>
                                      </p:stCondLst>
                                      <p:childTnLst>
                                        <p:animScale>
                                          <p:cBhvr>
                                            <p:cTn id="70" dur="200" fill="hold"/>
                                            <p:tgtEl>
                                              <p:spTgt spid="172"/>
                                            </p:tgtEl>
                                          </p:cBhvr>
                                          <p:by x="95000" y="95000"/>
                                        </p:animScale>
                                      </p:childTnLst>
                                    </p:cTn>
                                  </p:par>
                                </p:childTnLst>
                              </p:cTn>
                            </p:par>
                            <p:par>
                              <p:cTn id="71" fill="hold">
                                <p:stCondLst>
                                  <p:cond delay="6400"/>
                                </p:stCondLst>
                                <p:childTnLst>
                                  <p:par>
                                    <p:cTn id="72" presetID="53" presetClass="entr" presetSubtype="16" fill="hold" nodeType="afterEffect">
                                      <p:stCondLst>
                                        <p:cond delay="0"/>
                                      </p:stCondLst>
                                      <p:childTnLst>
                                        <p:set>
                                          <p:cBhvr>
                                            <p:cTn id="73" dur="1" fill="hold">
                                              <p:stCondLst>
                                                <p:cond delay="0"/>
                                              </p:stCondLst>
                                            </p:cTn>
                                            <p:tgtEl>
                                              <p:spTgt spid="162"/>
                                            </p:tgtEl>
                                            <p:attrNameLst>
                                              <p:attrName>style.visibility</p:attrName>
                                            </p:attrNameLst>
                                          </p:cBhvr>
                                          <p:to>
                                            <p:strVal val="visible"/>
                                          </p:to>
                                        </p:set>
                                        <p:anim calcmode="lin" valueType="num">
                                          <p:cBhvr>
                                            <p:cTn id="74" dur="100" fill="hold"/>
                                            <p:tgtEl>
                                              <p:spTgt spid="162"/>
                                            </p:tgtEl>
                                            <p:attrNameLst>
                                              <p:attrName>ppt_w</p:attrName>
                                            </p:attrNameLst>
                                          </p:cBhvr>
                                          <p:tavLst>
                                            <p:tav tm="0">
                                              <p:val>
                                                <p:fltVal val="0"/>
                                              </p:val>
                                            </p:tav>
                                            <p:tav tm="100000">
                                              <p:val>
                                                <p:strVal val="#ppt_w"/>
                                              </p:val>
                                            </p:tav>
                                          </p:tavLst>
                                        </p:anim>
                                        <p:anim calcmode="lin" valueType="num">
                                          <p:cBhvr>
                                            <p:cTn id="75" dur="100" fill="hold"/>
                                            <p:tgtEl>
                                              <p:spTgt spid="162"/>
                                            </p:tgtEl>
                                            <p:attrNameLst>
                                              <p:attrName>ppt_h</p:attrName>
                                            </p:attrNameLst>
                                          </p:cBhvr>
                                          <p:tavLst>
                                            <p:tav tm="0">
                                              <p:val>
                                                <p:fltVal val="0"/>
                                              </p:val>
                                            </p:tav>
                                            <p:tav tm="100000">
                                              <p:val>
                                                <p:strVal val="#ppt_h"/>
                                              </p:val>
                                            </p:tav>
                                          </p:tavLst>
                                        </p:anim>
                                        <p:animEffect transition="in" filter="fade">
                                          <p:cBhvr>
                                            <p:cTn id="76" dur="100"/>
                                            <p:tgtEl>
                                              <p:spTgt spid="162"/>
                                            </p:tgtEl>
                                          </p:cBhvr>
                                        </p:animEffect>
                                      </p:childTnLst>
                                    </p:cTn>
                                  </p:par>
                                  <p:par>
                                    <p:cTn id="77" presetID="6" presetClass="emph" presetSubtype="0" fill="hold" nodeType="withEffect">
                                      <p:stCondLst>
                                        <p:cond delay="100"/>
                                      </p:stCondLst>
                                      <p:childTnLst>
                                        <p:animScale>
                                          <p:cBhvr>
                                            <p:cTn id="78" dur="100" fill="hold"/>
                                            <p:tgtEl>
                                              <p:spTgt spid="162"/>
                                            </p:tgtEl>
                                          </p:cBhvr>
                                          <p:by x="110000" y="110000"/>
                                        </p:animScale>
                                      </p:childTnLst>
                                    </p:cTn>
                                  </p:par>
                                  <p:par>
                                    <p:cTn id="79" presetID="6" presetClass="emph" presetSubtype="0" fill="hold" nodeType="withEffect">
                                      <p:stCondLst>
                                        <p:cond delay="200"/>
                                      </p:stCondLst>
                                      <p:childTnLst>
                                        <p:animScale>
                                          <p:cBhvr>
                                            <p:cTn id="80" dur="200" fill="hold"/>
                                            <p:tgtEl>
                                              <p:spTgt spid="162"/>
                                            </p:tgtEl>
                                          </p:cBhvr>
                                          <p:by x="90000" y="90000"/>
                                        </p:animScale>
                                      </p:childTnLst>
                                    </p:cTn>
                                  </p:par>
                                  <p:par>
                                    <p:cTn id="81" presetID="6" presetClass="emph" presetSubtype="0" fill="hold" nodeType="withEffect">
                                      <p:stCondLst>
                                        <p:cond delay="400"/>
                                      </p:stCondLst>
                                      <p:childTnLst>
                                        <p:animScale>
                                          <p:cBhvr>
                                            <p:cTn id="82" dur="100" fill="hold"/>
                                            <p:tgtEl>
                                              <p:spTgt spid="162"/>
                                            </p:tgtEl>
                                          </p:cBhvr>
                                          <p:by x="105000" y="105000"/>
                                        </p:animScale>
                                      </p:childTnLst>
                                    </p:cTn>
                                  </p:par>
                                  <p:par>
                                    <p:cTn id="83" presetID="6" presetClass="emph" presetSubtype="0" fill="hold" nodeType="withEffect">
                                      <p:stCondLst>
                                        <p:cond delay="500"/>
                                      </p:stCondLst>
                                      <p:childTnLst>
                                        <p:animScale>
                                          <p:cBhvr>
                                            <p:cTn id="84" dur="200" fill="hold"/>
                                            <p:tgtEl>
                                              <p:spTgt spid="162"/>
                                            </p:tgtEl>
                                          </p:cBhvr>
                                          <p:by x="95000" y="95000"/>
                                        </p:animScale>
                                      </p:childTnLst>
                                    </p:cTn>
                                  </p:par>
                                </p:childTnLst>
                              </p:cTn>
                            </p:par>
                            <p:par>
                              <p:cTn id="85" fill="hold">
                                <p:stCondLst>
                                  <p:cond delay="7100"/>
                                </p:stCondLst>
                                <p:childTnLst>
                                  <p:par>
                                    <p:cTn id="86" presetID="53" presetClass="entr" presetSubtype="16" fill="hold" nodeType="afterEffect">
                                      <p:stCondLst>
                                        <p:cond delay="0"/>
                                      </p:stCondLst>
                                      <p:childTnLst>
                                        <p:set>
                                          <p:cBhvr>
                                            <p:cTn id="87" dur="1" fill="hold">
                                              <p:stCondLst>
                                                <p:cond delay="0"/>
                                              </p:stCondLst>
                                            </p:cTn>
                                            <p:tgtEl>
                                              <p:spTgt spid="187"/>
                                            </p:tgtEl>
                                            <p:attrNameLst>
                                              <p:attrName>style.visibility</p:attrName>
                                            </p:attrNameLst>
                                          </p:cBhvr>
                                          <p:to>
                                            <p:strVal val="visible"/>
                                          </p:to>
                                        </p:set>
                                        <p:anim calcmode="lin" valueType="num">
                                          <p:cBhvr>
                                            <p:cTn id="88" dur="100" fill="hold"/>
                                            <p:tgtEl>
                                              <p:spTgt spid="187"/>
                                            </p:tgtEl>
                                            <p:attrNameLst>
                                              <p:attrName>ppt_w</p:attrName>
                                            </p:attrNameLst>
                                          </p:cBhvr>
                                          <p:tavLst>
                                            <p:tav tm="0">
                                              <p:val>
                                                <p:fltVal val="0"/>
                                              </p:val>
                                            </p:tav>
                                            <p:tav tm="100000">
                                              <p:val>
                                                <p:strVal val="#ppt_w"/>
                                              </p:val>
                                            </p:tav>
                                          </p:tavLst>
                                        </p:anim>
                                        <p:anim calcmode="lin" valueType="num">
                                          <p:cBhvr>
                                            <p:cTn id="89" dur="100" fill="hold"/>
                                            <p:tgtEl>
                                              <p:spTgt spid="187"/>
                                            </p:tgtEl>
                                            <p:attrNameLst>
                                              <p:attrName>ppt_h</p:attrName>
                                            </p:attrNameLst>
                                          </p:cBhvr>
                                          <p:tavLst>
                                            <p:tav tm="0">
                                              <p:val>
                                                <p:fltVal val="0"/>
                                              </p:val>
                                            </p:tav>
                                            <p:tav tm="100000">
                                              <p:val>
                                                <p:strVal val="#ppt_h"/>
                                              </p:val>
                                            </p:tav>
                                          </p:tavLst>
                                        </p:anim>
                                        <p:animEffect transition="in" filter="fade">
                                          <p:cBhvr>
                                            <p:cTn id="90" dur="100"/>
                                            <p:tgtEl>
                                              <p:spTgt spid="187"/>
                                            </p:tgtEl>
                                          </p:cBhvr>
                                        </p:animEffect>
                                      </p:childTnLst>
                                    </p:cTn>
                                  </p:par>
                                  <p:par>
                                    <p:cTn id="91" presetID="6" presetClass="emph" presetSubtype="0" fill="hold" nodeType="withEffect">
                                      <p:stCondLst>
                                        <p:cond delay="100"/>
                                      </p:stCondLst>
                                      <p:childTnLst>
                                        <p:animScale>
                                          <p:cBhvr>
                                            <p:cTn id="92" dur="100" fill="hold"/>
                                            <p:tgtEl>
                                              <p:spTgt spid="187"/>
                                            </p:tgtEl>
                                          </p:cBhvr>
                                          <p:by x="110000" y="110000"/>
                                        </p:animScale>
                                      </p:childTnLst>
                                    </p:cTn>
                                  </p:par>
                                  <p:par>
                                    <p:cTn id="93" presetID="6" presetClass="emph" presetSubtype="0" fill="hold" nodeType="withEffect">
                                      <p:stCondLst>
                                        <p:cond delay="200"/>
                                      </p:stCondLst>
                                      <p:childTnLst>
                                        <p:animScale>
                                          <p:cBhvr>
                                            <p:cTn id="94" dur="200" fill="hold"/>
                                            <p:tgtEl>
                                              <p:spTgt spid="187"/>
                                            </p:tgtEl>
                                          </p:cBhvr>
                                          <p:by x="90000" y="90000"/>
                                        </p:animScale>
                                      </p:childTnLst>
                                    </p:cTn>
                                  </p:par>
                                  <p:par>
                                    <p:cTn id="95" presetID="6" presetClass="emph" presetSubtype="0" fill="hold" nodeType="withEffect">
                                      <p:stCondLst>
                                        <p:cond delay="400"/>
                                      </p:stCondLst>
                                      <p:childTnLst>
                                        <p:animScale>
                                          <p:cBhvr>
                                            <p:cTn id="96" dur="100" fill="hold"/>
                                            <p:tgtEl>
                                              <p:spTgt spid="187"/>
                                            </p:tgtEl>
                                          </p:cBhvr>
                                          <p:by x="105000" y="105000"/>
                                        </p:animScale>
                                      </p:childTnLst>
                                    </p:cTn>
                                  </p:par>
                                  <p:par>
                                    <p:cTn id="97" presetID="6" presetClass="emph" presetSubtype="0" fill="hold" nodeType="withEffect">
                                      <p:stCondLst>
                                        <p:cond delay="500"/>
                                      </p:stCondLst>
                                      <p:childTnLst>
                                        <p:animScale>
                                          <p:cBhvr>
                                            <p:cTn id="98" dur="200" fill="hold"/>
                                            <p:tgtEl>
                                              <p:spTgt spid="187"/>
                                            </p:tgtEl>
                                          </p:cBhvr>
                                          <p:by x="95000" y="95000"/>
                                        </p:animScale>
                                      </p:childTnLst>
                                    </p:cTn>
                                  </p:par>
                                </p:childTnLst>
                              </p:cTn>
                            </p:par>
                            <p:par>
                              <p:cTn id="99" fill="hold">
                                <p:stCondLst>
                                  <p:cond delay="7800"/>
                                </p:stCondLst>
                                <p:childTnLst>
                                  <p:par>
                                    <p:cTn id="100" presetID="22" presetClass="entr" presetSubtype="2" fill="hold" nodeType="afterEffect">
                                      <p:stCondLst>
                                        <p:cond delay="0"/>
                                      </p:stCondLst>
                                      <p:childTnLst>
                                        <p:set>
                                          <p:cBhvr>
                                            <p:cTn id="101" dur="1" fill="hold">
                                              <p:stCondLst>
                                                <p:cond delay="0"/>
                                              </p:stCondLst>
                                            </p:cTn>
                                            <p:tgtEl>
                                              <p:spTgt spid="205"/>
                                            </p:tgtEl>
                                            <p:attrNameLst>
                                              <p:attrName>style.visibility</p:attrName>
                                            </p:attrNameLst>
                                          </p:cBhvr>
                                          <p:to>
                                            <p:strVal val="visible"/>
                                          </p:to>
                                        </p:set>
                                        <p:animEffect transition="in" filter="wipe(right)">
                                          <p:cBhvr>
                                            <p:cTn id="102" dur="500"/>
                                            <p:tgtEl>
                                              <p:spTgt spid="205"/>
                                            </p:tgtEl>
                                          </p:cBhvr>
                                        </p:animEffect>
                                      </p:childTnLst>
                                    </p:cTn>
                                  </p:par>
                                </p:childTnLst>
                              </p:cTn>
                            </p:par>
                            <p:par>
                              <p:cTn id="103" fill="hold">
                                <p:stCondLst>
                                  <p:cond delay="8300"/>
                                </p:stCondLst>
                                <p:childTnLst>
                                  <p:par>
                                    <p:cTn id="104" presetID="22" presetClass="entr" presetSubtype="4" fill="hold" nodeType="afterEffect">
                                      <p:stCondLst>
                                        <p:cond delay="0"/>
                                      </p:stCondLst>
                                      <p:childTnLst>
                                        <p:set>
                                          <p:cBhvr>
                                            <p:cTn id="105" dur="1" fill="hold">
                                              <p:stCondLst>
                                                <p:cond delay="0"/>
                                              </p:stCondLst>
                                            </p:cTn>
                                            <p:tgtEl>
                                              <p:spTgt spid="208"/>
                                            </p:tgtEl>
                                            <p:attrNameLst>
                                              <p:attrName>style.visibility</p:attrName>
                                            </p:attrNameLst>
                                          </p:cBhvr>
                                          <p:to>
                                            <p:strVal val="visible"/>
                                          </p:to>
                                        </p:set>
                                        <p:animEffect transition="in" filter="wipe(down)">
                                          <p:cBhvr>
                                            <p:cTn id="106" dur="500"/>
                                            <p:tgtEl>
                                              <p:spTgt spid="208"/>
                                            </p:tgtEl>
                                          </p:cBhvr>
                                        </p:animEffect>
                                      </p:childTnLst>
                                    </p:cTn>
                                  </p:par>
                                </p:childTnLst>
                              </p:cTn>
                            </p:par>
                            <p:par>
                              <p:cTn id="107" fill="hold">
                                <p:stCondLst>
                                  <p:cond delay="8800"/>
                                </p:stCondLst>
                                <p:childTnLst>
                                  <p:par>
                                    <p:cTn id="108" presetID="22" presetClass="entr" presetSubtype="8" fill="hold" nodeType="afterEffect">
                                      <p:stCondLst>
                                        <p:cond delay="0"/>
                                      </p:stCondLst>
                                      <p:childTnLst>
                                        <p:set>
                                          <p:cBhvr>
                                            <p:cTn id="109" dur="1" fill="hold">
                                              <p:stCondLst>
                                                <p:cond delay="0"/>
                                              </p:stCondLst>
                                            </p:cTn>
                                            <p:tgtEl>
                                              <p:spTgt spid="199"/>
                                            </p:tgtEl>
                                            <p:attrNameLst>
                                              <p:attrName>style.visibility</p:attrName>
                                            </p:attrNameLst>
                                          </p:cBhvr>
                                          <p:to>
                                            <p:strVal val="visible"/>
                                          </p:to>
                                        </p:set>
                                        <p:animEffect transition="in" filter="wipe(left)">
                                          <p:cBhvr>
                                            <p:cTn id="110" dur="500"/>
                                            <p:tgtEl>
                                              <p:spTgt spid="199"/>
                                            </p:tgtEl>
                                          </p:cBhvr>
                                        </p:animEffect>
                                      </p:childTnLst>
                                    </p:cTn>
                                  </p:par>
                                </p:childTnLst>
                              </p:cTn>
                            </p:par>
                            <p:par>
                              <p:cTn id="111" fill="hold">
                                <p:stCondLst>
                                  <p:cond delay="9300"/>
                                </p:stCondLst>
                                <p:childTnLst>
                                  <p:par>
                                    <p:cTn id="112" presetID="22" presetClass="entr" presetSubtype="1" fill="hold" nodeType="afterEffect">
                                      <p:stCondLst>
                                        <p:cond delay="0"/>
                                      </p:stCondLst>
                                      <p:childTnLst>
                                        <p:set>
                                          <p:cBhvr>
                                            <p:cTn id="113" dur="1" fill="hold">
                                              <p:stCondLst>
                                                <p:cond delay="0"/>
                                              </p:stCondLst>
                                            </p:cTn>
                                            <p:tgtEl>
                                              <p:spTgt spid="217"/>
                                            </p:tgtEl>
                                            <p:attrNameLst>
                                              <p:attrName>style.visibility</p:attrName>
                                            </p:attrNameLst>
                                          </p:cBhvr>
                                          <p:to>
                                            <p:strVal val="visible"/>
                                          </p:to>
                                        </p:set>
                                        <p:animEffect transition="in" filter="wipe(up)">
                                          <p:cBhvr>
                                            <p:cTn id="114" dur="500"/>
                                            <p:tgtEl>
                                              <p:spTgt spid="217"/>
                                            </p:tgtEl>
                                          </p:cBhvr>
                                        </p:animEffect>
                                      </p:childTnLst>
                                    </p:cTn>
                                  </p:par>
                                </p:childTnLst>
                              </p:cTn>
                            </p:par>
                            <p:par>
                              <p:cTn id="115" fill="hold">
                                <p:stCondLst>
                                  <p:cond delay="9800"/>
                                </p:stCondLst>
                                <p:childTnLst>
                                  <p:par>
                                    <p:cTn id="116" presetID="22" presetClass="entr" presetSubtype="8" fill="hold" nodeType="afterEffect">
                                      <p:stCondLst>
                                        <p:cond delay="0"/>
                                      </p:stCondLst>
                                      <p:childTnLst>
                                        <p:set>
                                          <p:cBhvr>
                                            <p:cTn id="117" dur="1" fill="hold">
                                              <p:stCondLst>
                                                <p:cond delay="0"/>
                                              </p:stCondLst>
                                            </p:cTn>
                                            <p:tgtEl>
                                              <p:spTgt spid="196"/>
                                            </p:tgtEl>
                                            <p:attrNameLst>
                                              <p:attrName>style.visibility</p:attrName>
                                            </p:attrNameLst>
                                          </p:cBhvr>
                                          <p:to>
                                            <p:strVal val="visible"/>
                                          </p:to>
                                        </p:set>
                                        <p:animEffect transition="in" filter="wipe(left)">
                                          <p:cBhvr>
                                            <p:cTn id="118" dur="500"/>
                                            <p:tgtEl>
                                              <p:spTgt spid="196"/>
                                            </p:tgtEl>
                                          </p:cBhvr>
                                        </p:animEffect>
                                      </p:childTnLst>
                                    </p:cTn>
                                  </p:par>
                                </p:childTnLst>
                              </p:cTn>
                            </p:par>
                            <p:par>
                              <p:cTn id="119" fill="hold">
                                <p:stCondLst>
                                  <p:cond delay="10300"/>
                                </p:stCondLst>
                                <p:childTnLst>
                                  <p:par>
                                    <p:cTn id="120" presetID="22" presetClass="entr" presetSubtype="1" fill="hold" nodeType="afterEffect">
                                      <p:stCondLst>
                                        <p:cond delay="0"/>
                                      </p:stCondLst>
                                      <p:childTnLst>
                                        <p:set>
                                          <p:cBhvr>
                                            <p:cTn id="121" dur="1" fill="hold">
                                              <p:stCondLst>
                                                <p:cond delay="0"/>
                                              </p:stCondLst>
                                            </p:cTn>
                                            <p:tgtEl>
                                              <p:spTgt spid="214"/>
                                            </p:tgtEl>
                                            <p:attrNameLst>
                                              <p:attrName>style.visibility</p:attrName>
                                            </p:attrNameLst>
                                          </p:cBhvr>
                                          <p:to>
                                            <p:strVal val="visible"/>
                                          </p:to>
                                        </p:set>
                                        <p:animEffect transition="in" filter="wipe(up)">
                                          <p:cBhvr>
                                            <p:cTn id="122" dur="500"/>
                                            <p:tgtEl>
                                              <p:spTgt spid="214"/>
                                            </p:tgtEl>
                                          </p:cBhvr>
                                        </p:animEffect>
                                      </p:childTnLst>
                                    </p:cTn>
                                  </p:par>
                                </p:childTnLst>
                              </p:cTn>
                            </p:par>
                            <p:par>
                              <p:cTn id="123" fill="hold">
                                <p:stCondLst>
                                  <p:cond delay="10800"/>
                                </p:stCondLst>
                                <p:childTnLst>
                                  <p:par>
                                    <p:cTn id="124" presetID="22" presetClass="entr" presetSubtype="2" fill="hold" nodeType="afterEffect">
                                      <p:stCondLst>
                                        <p:cond delay="0"/>
                                      </p:stCondLst>
                                      <p:childTnLst>
                                        <p:set>
                                          <p:cBhvr>
                                            <p:cTn id="125" dur="1" fill="hold">
                                              <p:stCondLst>
                                                <p:cond delay="0"/>
                                              </p:stCondLst>
                                            </p:cTn>
                                            <p:tgtEl>
                                              <p:spTgt spid="202"/>
                                            </p:tgtEl>
                                            <p:attrNameLst>
                                              <p:attrName>style.visibility</p:attrName>
                                            </p:attrNameLst>
                                          </p:cBhvr>
                                          <p:to>
                                            <p:strVal val="visible"/>
                                          </p:to>
                                        </p:set>
                                        <p:animEffect transition="in" filter="wipe(right)">
                                          <p:cBhvr>
                                            <p:cTn id="126" dur="500"/>
                                            <p:tgtEl>
                                              <p:spTgt spid="202"/>
                                            </p:tgtEl>
                                          </p:cBhvr>
                                        </p:animEffect>
                                      </p:childTnLst>
                                    </p:cTn>
                                  </p:par>
                                </p:childTnLst>
                              </p:cTn>
                            </p:par>
                            <p:par>
                              <p:cTn id="127" fill="hold">
                                <p:stCondLst>
                                  <p:cond delay="11300"/>
                                </p:stCondLst>
                                <p:childTnLst>
                                  <p:par>
                                    <p:cTn id="128" presetID="22" presetClass="entr" presetSubtype="4" fill="hold" nodeType="afterEffect">
                                      <p:stCondLst>
                                        <p:cond delay="0"/>
                                      </p:stCondLst>
                                      <p:childTnLst>
                                        <p:set>
                                          <p:cBhvr>
                                            <p:cTn id="129" dur="1" fill="hold">
                                              <p:stCondLst>
                                                <p:cond delay="0"/>
                                              </p:stCondLst>
                                            </p:cTn>
                                            <p:tgtEl>
                                              <p:spTgt spid="211"/>
                                            </p:tgtEl>
                                            <p:attrNameLst>
                                              <p:attrName>style.visibility</p:attrName>
                                            </p:attrNameLst>
                                          </p:cBhvr>
                                          <p:to>
                                            <p:strVal val="visible"/>
                                          </p:to>
                                        </p:set>
                                        <p:animEffect transition="in" filter="wipe(down)">
                                          <p:cBhvr>
                                            <p:cTn id="130"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wheel(1)">
                                          <p:cBhvr>
                                            <p:cTn id="23" dur="2000"/>
                                            <p:tgtEl>
                                              <p:spTgt spid="143"/>
                                            </p:tgtEl>
                                          </p:cBhvr>
                                        </p:animEffect>
                                      </p:childTnLst>
                                    </p:cTn>
                                  </p:par>
                                </p:childTnLst>
                              </p:cTn>
                            </p:par>
                            <p:par>
                              <p:cTn id="24" fill="hold">
                                <p:stCondLst>
                                  <p:cond delay="4000"/>
                                </p:stCondLst>
                                <p:childTnLst>
                                  <p:par>
                                    <p:cTn id="25" presetID="53" presetClass="entr" presetSubtype="16" fill="hold" grpId="0" nodeType="afterEffect">
                                      <p:stCondLst>
                                        <p:cond delay="0"/>
                                      </p:stCondLst>
                                      <p:childTnLst>
                                        <p:set>
                                          <p:cBhvr>
                                            <p:cTn id="26" dur="1" fill="hold">
                                              <p:stCondLst>
                                                <p:cond delay="0"/>
                                              </p:stCondLst>
                                            </p:cTn>
                                            <p:tgtEl>
                                              <p:spTgt spid="220"/>
                                            </p:tgtEl>
                                            <p:attrNameLst>
                                              <p:attrName>style.visibility</p:attrName>
                                            </p:attrNameLst>
                                          </p:cBhvr>
                                          <p:to>
                                            <p:strVal val="visible"/>
                                          </p:to>
                                        </p:set>
                                        <p:anim calcmode="lin" valueType="num">
                                          <p:cBhvr>
                                            <p:cTn id="27" dur="500" fill="hold"/>
                                            <p:tgtEl>
                                              <p:spTgt spid="220"/>
                                            </p:tgtEl>
                                            <p:attrNameLst>
                                              <p:attrName>ppt_w</p:attrName>
                                            </p:attrNameLst>
                                          </p:cBhvr>
                                          <p:tavLst>
                                            <p:tav tm="0">
                                              <p:val>
                                                <p:fltVal val="0"/>
                                              </p:val>
                                            </p:tav>
                                            <p:tav tm="100000">
                                              <p:val>
                                                <p:strVal val="#ppt_w"/>
                                              </p:val>
                                            </p:tav>
                                          </p:tavLst>
                                        </p:anim>
                                        <p:anim calcmode="lin" valueType="num">
                                          <p:cBhvr>
                                            <p:cTn id="28" dur="500" fill="hold"/>
                                            <p:tgtEl>
                                              <p:spTgt spid="220"/>
                                            </p:tgtEl>
                                            <p:attrNameLst>
                                              <p:attrName>ppt_h</p:attrName>
                                            </p:attrNameLst>
                                          </p:cBhvr>
                                          <p:tavLst>
                                            <p:tav tm="0">
                                              <p:val>
                                                <p:fltVal val="0"/>
                                              </p:val>
                                            </p:tav>
                                            <p:tav tm="100000">
                                              <p:val>
                                                <p:strVal val="#ppt_h"/>
                                              </p:val>
                                            </p:tav>
                                          </p:tavLst>
                                        </p:anim>
                                        <p:animEffect transition="in" filter="fade">
                                          <p:cBhvr>
                                            <p:cTn id="29" dur="500"/>
                                            <p:tgtEl>
                                              <p:spTgt spid="220"/>
                                            </p:tgtEl>
                                          </p:cBhvr>
                                        </p:animEffect>
                                      </p:childTnLst>
                                    </p:cTn>
                                  </p:par>
                                </p:childTnLst>
                              </p:cTn>
                            </p:par>
                            <p:par>
                              <p:cTn id="30" fill="hold">
                                <p:stCondLst>
                                  <p:cond delay="4500"/>
                                </p:stCondLst>
                                <p:childTnLst>
                                  <p:par>
                                    <p:cTn id="31" presetID="10" presetClass="entr" presetSubtype="0" fill="hold" nodeType="after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par>
                                    <p:cTn id="34" presetID="10" presetClass="entr" presetSubtype="0" fill="hold" nodeType="with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fade">
                                          <p:cBhvr>
                                            <p:cTn id="36" dur="500"/>
                                            <p:tgtEl>
                                              <p:spTgt spid="154"/>
                                            </p:tgtEl>
                                          </p:cBhvr>
                                        </p:animEffect>
                                      </p:childTnLst>
                                    </p:cTn>
                                  </p:par>
                                  <p:par>
                                    <p:cTn id="37" presetID="10" presetClass="entr" presetSubtype="0" fill="hold" nodeType="with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fade">
                                          <p:cBhvr>
                                            <p:cTn id="39" dur="500"/>
                                            <p:tgtEl>
                                              <p:spTgt spid="150"/>
                                            </p:tgtEl>
                                          </p:cBhvr>
                                        </p:animEffect>
                                      </p:childTnLst>
                                    </p:cTn>
                                  </p:par>
                                  <p:par>
                                    <p:cTn id="40" presetID="10" presetClass="entr" presetSubtype="0" fill="hold" nodeType="with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fade">
                                          <p:cBhvr>
                                            <p:cTn id="42" dur="500"/>
                                            <p:tgtEl>
                                              <p:spTgt spid="158"/>
                                            </p:tgtEl>
                                          </p:cBhvr>
                                        </p:animEffect>
                                      </p:childTnLst>
                                    </p:cTn>
                                  </p:par>
                                </p:childTnLst>
                              </p:cTn>
                            </p:par>
                            <p:par>
                              <p:cTn id="43" fill="hold">
                                <p:stCondLst>
                                  <p:cond delay="5000"/>
                                </p:stCondLst>
                                <p:childTnLst>
                                  <p:par>
                                    <p:cTn id="44" presetID="53" presetClass="entr" presetSubtype="16" fill="hold" nodeType="afterEffect">
                                      <p:stCondLst>
                                        <p:cond delay="0"/>
                                      </p:stCondLst>
                                      <p:childTnLst>
                                        <p:set>
                                          <p:cBhvr>
                                            <p:cTn id="45" dur="1" fill="hold">
                                              <p:stCondLst>
                                                <p:cond delay="0"/>
                                              </p:stCondLst>
                                            </p:cTn>
                                            <p:tgtEl>
                                              <p:spTgt spid="181"/>
                                            </p:tgtEl>
                                            <p:attrNameLst>
                                              <p:attrName>style.visibility</p:attrName>
                                            </p:attrNameLst>
                                          </p:cBhvr>
                                          <p:to>
                                            <p:strVal val="visible"/>
                                          </p:to>
                                        </p:set>
                                        <p:anim calcmode="lin" valueType="num">
                                          <p:cBhvr>
                                            <p:cTn id="46" dur="100" fill="hold"/>
                                            <p:tgtEl>
                                              <p:spTgt spid="181"/>
                                            </p:tgtEl>
                                            <p:attrNameLst>
                                              <p:attrName>ppt_w</p:attrName>
                                            </p:attrNameLst>
                                          </p:cBhvr>
                                          <p:tavLst>
                                            <p:tav tm="0">
                                              <p:val>
                                                <p:fltVal val="0"/>
                                              </p:val>
                                            </p:tav>
                                            <p:tav tm="100000">
                                              <p:val>
                                                <p:strVal val="#ppt_w"/>
                                              </p:val>
                                            </p:tav>
                                          </p:tavLst>
                                        </p:anim>
                                        <p:anim calcmode="lin" valueType="num">
                                          <p:cBhvr>
                                            <p:cTn id="47" dur="100" fill="hold"/>
                                            <p:tgtEl>
                                              <p:spTgt spid="181"/>
                                            </p:tgtEl>
                                            <p:attrNameLst>
                                              <p:attrName>ppt_h</p:attrName>
                                            </p:attrNameLst>
                                          </p:cBhvr>
                                          <p:tavLst>
                                            <p:tav tm="0">
                                              <p:val>
                                                <p:fltVal val="0"/>
                                              </p:val>
                                            </p:tav>
                                            <p:tav tm="100000">
                                              <p:val>
                                                <p:strVal val="#ppt_h"/>
                                              </p:val>
                                            </p:tav>
                                          </p:tavLst>
                                        </p:anim>
                                        <p:animEffect transition="in" filter="fade">
                                          <p:cBhvr>
                                            <p:cTn id="48" dur="100"/>
                                            <p:tgtEl>
                                              <p:spTgt spid="181"/>
                                            </p:tgtEl>
                                          </p:cBhvr>
                                        </p:animEffect>
                                      </p:childTnLst>
                                    </p:cTn>
                                  </p:par>
                                  <p:par>
                                    <p:cTn id="49" presetID="6" presetClass="emph" presetSubtype="0" fill="hold" nodeType="withEffect">
                                      <p:stCondLst>
                                        <p:cond delay="100"/>
                                      </p:stCondLst>
                                      <p:childTnLst>
                                        <p:animScale>
                                          <p:cBhvr>
                                            <p:cTn id="50" dur="100" fill="hold"/>
                                            <p:tgtEl>
                                              <p:spTgt spid="181"/>
                                            </p:tgtEl>
                                          </p:cBhvr>
                                          <p:by x="110000" y="110000"/>
                                        </p:animScale>
                                      </p:childTnLst>
                                    </p:cTn>
                                  </p:par>
                                  <p:par>
                                    <p:cTn id="51" presetID="6" presetClass="emph" presetSubtype="0" fill="hold" nodeType="withEffect">
                                      <p:stCondLst>
                                        <p:cond delay="200"/>
                                      </p:stCondLst>
                                      <p:childTnLst>
                                        <p:animScale>
                                          <p:cBhvr>
                                            <p:cTn id="52" dur="200" fill="hold"/>
                                            <p:tgtEl>
                                              <p:spTgt spid="181"/>
                                            </p:tgtEl>
                                          </p:cBhvr>
                                          <p:by x="90000" y="90000"/>
                                        </p:animScale>
                                      </p:childTnLst>
                                    </p:cTn>
                                  </p:par>
                                  <p:par>
                                    <p:cTn id="53" presetID="6" presetClass="emph" presetSubtype="0" fill="hold" nodeType="withEffect">
                                      <p:stCondLst>
                                        <p:cond delay="400"/>
                                      </p:stCondLst>
                                      <p:childTnLst>
                                        <p:animScale>
                                          <p:cBhvr>
                                            <p:cTn id="54" dur="100" fill="hold"/>
                                            <p:tgtEl>
                                              <p:spTgt spid="181"/>
                                            </p:tgtEl>
                                          </p:cBhvr>
                                          <p:by x="105000" y="105000"/>
                                        </p:animScale>
                                      </p:childTnLst>
                                    </p:cTn>
                                  </p:par>
                                  <p:par>
                                    <p:cTn id="55" presetID="6" presetClass="emph" presetSubtype="0" fill="hold" nodeType="withEffect">
                                      <p:stCondLst>
                                        <p:cond delay="500"/>
                                      </p:stCondLst>
                                      <p:childTnLst>
                                        <p:animScale>
                                          <p:cBhvr>
                                            <p:cTn id="56" dur="200" fill="hold"/>
                                            <p:tgtEl>
                                              <p:spTgt spid="181"/>
                                            </p:tgtEl>
                                          </p:cBhvr>
                                          <p:by x="95000" y="95000"/>
                                        </p:animScale>
                                      </p:childTnLst>
                                    </p:cTn>
                                  </p:par>
                                </p:childTnLst>
                              </p:cTn>
                            </p:par>
                            <p:par>
                              <p:cTn id="57" fill="hold">
                                <p:stCondLst>
                                  <p:cond delay="5700"/>
                                </p:stCondLst>
                                <p:childTnLst>
                                  <p:par>
                                    <p:cTn id="58" presetID="53" presetClass="entr" presetSubtype="16" fill="hold" nodeType="afterEffect">
                                      <p:stCondLst>
                                        <p:cond delay="0"/>
                                      </p:stCondLst>
                                      <p:childTnLst>
                                        <p:set>
                                          <p:cBhvr>
                                            <p:cTn id="59" dur="1" fill="hold">
                                              <p:stCondLst>
                                                <p:cond delay="0"/>
                                              </p:stCondLst>
                                            </p:cTn>
                                            <p:tgtEl>
                                              <p:spTgt spid="172"/>
                                            </p:tgtEl>
                                            <p:attrNameLst>
                                              <p:attrName>style.visibility</p:attrName>
                                            </p:attrNameLst>
                                          </p:cBhvr>
                                          <p:to>
                                            <p:strVal val="visible"/>
                                          </p:to>
                                        </p:set>
                                        <p:anim calcmode="lin" valueType="num">
                                          <p:cBhvr>
                                            <p:cTn id="60" dur="100" fill="hold"/>
                                            <p:tgtEl>
                                              <p:spTgt spid="172"/>
                                            </p:tgtEl>
                                            <p:attrNameLst>
                                              <p:attrName>ppt_w</p:attrName>
                                            </p:attrNameLst>
                                          </p:cBhvr>
                                          <p:tavLst>
                                            <p:tav tm="0">
                                              <p:val>
                                                <p:fltVal val="0"/>
                                              </p:val>
                                            </p:tav>
                                            <p:tav tm="100000">
                                              <p:val>
                                                <p:strVal val="#ppt_w"/>
                                              </p:val>
                                            </p:tav>
                                          </p:tavLst>
                                        </p:anim>
                                        <p:anim calcmode="lin" valueType="num">
                                          <p:cBhvr>
                                            <p:cTn id="61" dur="100" fill="hold"/>
                                            <p:tgtEl>
                                              <p:spTgt spid="172"/>
                                            </p:tgtEl>
                                            <p:attrNameLst>
                                              <p:attrName>ppt_h</p:attrName>
                                            </p:attrNameLst>
                                          </p:cBhvr>
                                          <p:tavLst>
                                            <p:tav tm="0">
                                              <p:val>
                                                <p:fltVal val="0"/>
                                              </p:val>
                                            </p:tav>
                                            <p:tav tm="100000">
                                              <p:val>
                                                <p:strVal val="#ppt_h"/>
                                              </p:val>
                                            </p:tav>
                                          </p:tavLst>
                                        </p:anim>
                                        <p:animEffect transition="in" filter="fade">
                                          <p:cBhvr>
                                            <p:cTn id="62" dur="100"/>
                                            <p:tgtEl>
                                              <p:spTgt spid="172"/>
                                            </p:tgtEl>
                                          </p:cBhvr>
                                        </p:animEffect>
                                      </p:childTnLst>
                                    </p:cTn>
                                  </p:par>
                                  <p:par>
                                    <p:cTn id="63" presetID="6" presetClass="emph" presetSubtype="0" fill="hold" nodeType="withEffect">
                                      <p:stCondLst>
                                        <p:cond delay="100"/>
                                      </p:stCondLst>
                                      <p:childTnLst>
                                        <p:animScale>
                                          <p:cBhvr>
                                            <p:cTn id="64" dur="100" fill="hold"/>
                                            <p:tgtEl>
                                              <p:spTgt spid="172"/>
                                            </p:tgtEl>
                                          </p:cBhvr>
                                          <p:by x="110000" y="110000"/>
                                        </p:animScale>
                                      </p:childTnLst>
                                    </p:cTn>
                                  </p:par>
                                  <p:par>
                                    <p:cTn id="65" presetID="6" presetClass="emph" presetSubtype="0" fill="hold" nodeType="withEffect">
                                      <p:stCondLst>
                                        <p:cond delay="200"/>
                                      </p:stCondLst>
                                      <p:childTnLst>
                                        <p:animScale>
                                          <p:cBhvr>
                                            <p:cTn id="66" dur="200" fill="hold"/>
                                            <p:tgtEl>
                                              <p:spTgt spid="172"/>
                                            </p:tgtEl>
                                          </p:cBhvr>
                                          <p:by x="90000" y="90000"/>
                                        </p:animScale>
                                      </p:childTnLst>
                                    </p:cTn>
                                  </p:par>
                                  <p:par>
                                    <p:cTn id="67" presetID="6" presetClass="emph" presetSubtype="0" fill="hold" nodeType="withEffect">
                                      <p:stCondLst>
                                        <p:cond delay="400"/>
                                      </p:stCondLst>
                                      <p:childTnLst>
                                        <p:animScale>
                                          <p:cBhvr>
                                            <p:cTn id="68" dur="100" fill="hold"/>
                                            <p:tgtEl>
                                              <p:spTgt spid="172"/>
                                            </p:tgtEl>
                                          </p:cBhvr>
                                          <p:by x="105000" y="105000"/>
                                        </p:animScale>
                                      </p:childTnLst>
                                    </p:cTn>
                                  </p:par>
                                  <p:par>
                                    <p:cTn id="69" presetID="6" presetClass="emph" presetSubtype="0" fill="hold" nodeType="withEffect">
                                      <p:stCondLst>
                                        <p:cond delay="500"/>
                                      </p:stCondLst>
                                      <p:childTnLst>
                                        <p:animScale>
                                          <p:cBhvr>
                                            <p:cTn id="70" dur="200" fill="hold"/>
                                            <p:tgtEl>
                                              <p:spTgt spid="172"/>
                                            </p:tgtEl>
                                          </p:cBhvr>
                                          <p:by x="95000" y="95000"/>
                                        </p:animScale>
                                      </p:childTnLst>
                                    </p:cTn>
                                  </p:par>
                                </p:childTnLst>
                              </p:cTn>
                            </p:par>
                            <p:par>
                              <p:cTn id="71" fill="hold">
                                <p:stCondLst>
                                  <p:cond delay="6400"/>
                                </p:stCondLst>
                                <p:childTnLst>
                                  <p:par>
                                    <p:cTn id="72" presetID="53" presetClass="entr" presetSubtype="16" fill="hold" nodeType="afterEffect">
                                      <p:stCondLst>
                                        <p:cond delay="0"/>
                                      </p:stCondLst>
                                      <p:childTnLst>
                                        <p:set>
                                          <p:cBhvr>
                                            <p:cTn id="73" dur="1" fill="hold">
                                              <p:stCondLst>
                                                <p:cond delay="0"/>
                                              </p:stCondLst>
                                            </p:cTn>
                                            <p:tgtEl>
                                              <p:spTgt spid="162"/>
                                            </p:tgtEl>
                                            <p:attrNameLst>
                                              <p:attrName>style.visibility</p:attrName>
                                            </p:attrNameLst>
                                          </p:cBhvr>
                                          <p:to>
                                            <p:strVal val="visible"/>
                                          </p:to>
                                        </p:set>
                                        <p:anim calcmode="lin" valueType="num">
                                          <p:cBhvr>
                                            <p:cTn id="74" dur="100" fill="hold"/>
                                            <p:tgtEl>
                                              <p:spTgt spid="162"/>
                                            </p:tgtEl>
                                            <p:attrNameLst>
                                              <p:attrName>ppt_w</p:attrName>
                                            </p:attrNameLst>
                                          </p:cBhvr>
                                          <p:tavLst>
                                            <p:tav tm="0">
                                              <p:val>
                                                <p:fltVal val="0"/>
                                              </p:val>
                                            </p:tav>
                                            <p:tav tm="100000">
                                              <p:val>
                                                <p:strVal val="#ppt_w"/>
                                              </p:val>
                                            </p:tav>
                                          </p:tavLst>
                                        </p:anim>
                                        <p:anim calcmode="lin" valueType="num">
                                          <p:cBhvr>
                                            <p:cTn id="75" dur="100" fill="hold"/>
                                            <p:tgtEl>
                                              <p:spTgt spid="162"/>
                                            </p:tgtEl>
                                            <p:attrNameLst>
                                              <p:attrName>ppt_h</p:attrName>
                                            </p:attrNameLst>
                                          </p:cBhvr>
                                          <p:tavLst>
                                            <p:tav tm="0">
                                              <p:val>
                                                <p:fltVal val="0"/>
                                              </p:val>
                                            </p:tav>
                                            <p:tav tm="100000">
                                              <p:val>
                                                <p:strVal val="#ppt_h"/>
                                              </p:val>
                                            </p:tav>
                                          </p:tavLst>
                                        </p:anim>
                                        <p:animEffect transition="in" filter="fade">
                                          <p:cBhvr>
                                            <p:cTn id="76" dur="100"/>
                                            <p:tgtEl>
                                              <p:spTgt spid="162"/>
                                            </p:tgtEl>
                                          </p:cBhvr>
                                        </p:animEffect>
                                      </p:childTnLst>
                                    </p:cTn>
                                  </p:par>
                                  <p:par>
                                    <p:cTn id="77" presetID="6" presetClass="emph" presetSubtype="0" fill="hold" nodeType="withEffect">
                                      <p:stCondLst>
                                        <p:cond delay="100"/>
                                      </p:stCondLst>
                                      <p:childTnLst>
                                        <p:animScale>
                                          <p:cBhvr>
                                            <p:cTn id="78" dur="100" fill="hold"/>
                                            <p:tgtEl>
                                              <p:spTgt spid="162"/>
                                            </p:tgtEl>
                                          </p:cBhvr>
                                          <p:by x="110000" y="110000"/>
                                        </p:animScale>
                                      </p:childTnLst>
                                    </p:cTn>
                                  </p:par>
                                  <p:par>
                                    <p:cTn id="79" presetID="6" presetClass="emph" presetSubtype="0" fill="hold" nodeType="withEffect">
                                      <p:stCondLst>
                                        <p:cond delay="200"/>
                                      </p:stCondLst>
                                      <p:childTnLst>
                                        <p:animScale>
                                          <p:cBhvr>
                                            <p:cTn id="80" dur="200" fill="hold"/>
                                            <p:tgtEl>
                                              <p:spTgt spid="162"/>
                                            </p:tgtEl>
                                          </p:cBhvr>
                                          <p:by x="90000" y="90000"/>
                                        </p:animScale>
                                      </p:childTnLst>
                                    </p:cTn>
                                  </p:par>
                                  <p:par>
                                    <p:cTn id="81" presetID="6" presetClass="emph" presetSubtype="0" fill="hold" nodeType="withEffect">
                                      <p:stCondLst>
                                        <p:cond delay="400"/>
                                      </p:stCondLst>
                                      <p:childTnLst>
                                        <p:animScale>
                                          <p:cBhvr>
                                            <p:cTn id="82" dur="100" fill="hold"/>
                                            <p:tgtEl>
                                              <p:spTgt spid="162"/>
                                            </p:tgtEl>
                                          </p:cBhvr>
                                          <p:by x="105000" y="105000"/>
                                        </p:animScale>
                                      </p:childTnLst>
                                    </p:cTn>
                                  </p:par>
                                  <p:par>
                                    <p:cTn id="83" presetID="6" presetClass="emph" presetSubtype="0" fill="hold" nodeType="withEffect">
                                      <p:stCondLst>
                                        <p:cond delay="500"/>
                                      </p:stCondLst>
                                      <p:childTnLst>
                                        <p:animScale>
                                          <p:cBhvr>
                                            <p:cTn id="84" dur="200" fill="hold"/>
                                            <p:tgtEl>
                                              <p:spTgt spid="162"/>
                                            </p:tgtEl>
                                          </p:cBhvr>
                                          <p:by x="95000" y="95000"/>
                                        </p:animScale>
                                      </p:childTnLst>
                                    </p:cTn>
                                  </p:par>
                                </p:childTnLst>
                              </p:cTn>
                            </p:par>
                            <p:par>
                              <p:cTn id="85" fill="hold">
                                <p:stCondLst>
                                  <p:cond delay="7100"/>
                                </p:stCondLst>
                                <p:childTnLst>
                                  <p:par>
                                    <p:cTn id="86" presetID="53" presetClass="entr" presetSubtype="16" fill="hold" nodeType="afterEffect">
                                      <p:stCondLst>
                                        <p:cond delay="0"/>
                                      </p:stCondLst>
                                      <p:childTnLst>
                                        <p:set>
                                          <p:cBhvr>
                                            <p:cTn id="87" dur="1" fill="hold">
                                              <p:stCondLst>
                                                <p:cond delay="0"/>
                                              </p:stCondLst>
                                            </p:cTn>
                                            <p:tgtEl>
                                              <p:spTgt spid="187"/>
                                            </p:tgtEl>
                                            <p:attrNameLst>
                                              <p:attrName>style.visibility</p:attrName>
                                            </p:attrNameLst>
                                          </p:cBhvr>
                                          <p:to>
                                            <p:strVal val="visible"/>
                                          </p:to>
                                        </p:set>
                                        <p:anim calcmode="lin" valueType="num">
                                          <p:cBhvr>
                                            <p:cTn id="88" dur="100" fill="hold"/>
                                            <p:tgtEl>
                                              <p:spTgt spid="187"/>
                                            </p:tgtEl>
                                            <p:attrNameLst>
                                              <p:attrName>ppt_w</p:attrName>
                                            </p:attrNameLst>
                                          </p:cBhvr>
                                          <p:tavLst>
                                            <p:tav tm="0">
                                              <p:val>
                                                <p:fltVal val="0"/>
                                              </p:val>
                                            </p:tav>
                                            <p:tav tm="100000">
                                              <p:val>
                                                <p:strVal val="#ppt_w"/>
                                              </p:val>
                                            </p:tav>
                                          </p:tavLst>
                                        </p:anim>
                                        <p:anim calcmode="lin" valueType="num">
                                          <p:cBhvr>
                                            <p:cTn id="89" dur="100" fill="hold"/>
                                            <p:tgtEl>
                                              <p:spTgt spid="187"/>
                                            </p:tgtEl>
                                            <p:attrNameLst>
                                              <p:attrName>ppt_h</p:attrName>
                                            </p:attrNameLst>
                                          </p:cBhvr>
                                          <p:tavLst>
                                            <p:tav tm="0">
                                              <p:val>
                                                <p:fltVal val="0"/>
                                              </p:val>
                                            </p:tav>
                                            <p:tav tm="100000">
                                              <p:val>
                                                <p:strVal val="#ppt_h"/>
                                              </p:val>
                                            </p:tav>
                                          </p:tavLst>
                                        </p:anim>
                                        <p:animEffect transition="in" filter="fade">
                                          <p:cBhvr>
                                            <p:cTn id="90" dur="100"/>
                                            <p:tgtEl>
                                              <p:spTgt spid="187"/>
                                            </p:tgtEl>
                                          </p:cBhvr>
                                        </p:animEffect>
                                      </p:childTnLst>
                                    </p:cTn>
                                  </p:par>
                                  <p:par>
                                    <p:cTn id="91" presetID="6" presetClass="emph" presetSubtype="0" fill="hold" nodeType="withEffect">
                                      <p:stCondLst>
                                        <p:cond delay="100"/>
                                      </p:stCondLst>
                                      <p:childTnLst>
                                        <p:animScale>
                                          <p:cBhvr>
                                            <p:cTn id="92" dur="100" fill="hold"/>
                                            <p:tgtEl>
                                              <p:spTgt spid="187"/>
                                            </p:tgtEl>
                                          </p:cBhvr>
                                          <p:by x="110000" y="110000"/>
                                        </p:animScale>
                                      </p:childTnLst>
                                    </p:cTn>
                                  </p:par>
                                  <p:par>
                                    <p:cTn id="93" presetID="6" presetClass="emph" presetSubtype="0" fill="hold" nodeType="withEffect">
                                      <p:stCondLst>
                                        <p:cond delay="200"/>
                                      </p:stCondLst>
                                      <p:childTnLst>
                                        <p:animScale>
                                          <p:cBhvr>
                                            <p:cTn id="94" dur="200" fill="hold"/>
                                            <p:tgtEl>
                                              <p:spTgt spid="187"/>
                                            </p:tgtEl>
                                          </p:cBhvr>
                                          <p:by x="90000" y="90000"/>
                                        </p:animScale>
                                      </p:childTnLst>
                                    </p:cTn>
                                  </p:par>
                                  <p:par>
                                    <p:cTn id="95" presetID="6" presetClass="emph" presetSubtype="0" fill="hold" nodeType="withEffect">
                                      <p:stCondLst>
                                        <p:cond delay="400"/>
                                      </p:stCondLst>
                                      <p:childTnLst>
                                        <p:animScale>
                                          <p:cBhvr>
                                            <p:cTn id="96" dur="100" fill="hold"/>
                                            <p:tgtEl>
                                              <p:spTgt spid="187"/>
                                            </p:tgtEl>
                                          </p:cBhvr>
                                          <p:by x="105000" y="105000"/>
                                        </p:animScale>
                                      </p:childTnLst>
                                    </p:cTn>
                                  </p:par>
                                  <p:par>
                                    <p:cTn id="97" presetID="6" presetClass="emph" presetSubtype="0" fill="hold" nodeType="withEffect">
                                      <p:stCondLst>
                                        <p:cond delay="500"/>
                                      </p:stCondLst>
                                      <p:childTnLst>
                                        <p:animScale>
                                          <p:cBhvr>
                                            <p:cTn id="98" dur="200" fill="hold"/>
                                            <p:tgtEl>
                                              <p:spTgt spid="187"/>
                                            </p:tgtEl>
                                          </p:cBhvr>
                                          <p:by x="95000" y="95000"/>
                                        </p:animScale>
                                      </p:childTnLst>
                                    </p:cTn>
                                  </p:par>
                                </p:childTnLst>
                              </p:cTn>
                            </p:par>
                            <p:par>
                              <p:cTn id="99" fill="hold">
                                <p:stCondLst>
                                  <p:cond delay="7800"/>
                                </p:stCondLst>
                                <p:childTnLst>
                                  <p:par>
                                    <p:cTn id="100" presetID="22" presetClass="entr" presetSubtype="2" fill="hold" nodeType="afterEffect">
                                      <p:stCondLst>
                                        <p:cond delay="0"/>
                                      </p:stCondLst>
                                      <p:childTnLst>
                                        <p:set>
                                          <p:cBhvr>
                                            <p:cTn id="101" dur="1" fill="hold">
                                              <p:stCondLst>
                                                <p:cond delay="0"/>
                                              </p:stCondLst>
                                            </p:cTn>
                                            <p:tgtEl>
                                              <p:spTgt spid="205"/>
                                            </p:tgtEl>
                                            <p:attrNameLst>
                                              <p:attrName>style.visibility</p:attrName>
                                            </p:attrNameLst>
                                          </p:cBhvr>
                                          <p:to>
                                            <p:strVal val="visible"/>
                                          </p:to>
                                        </p:set>
                                        <p:animEffect transition="in" filter="wipe(right)">
                                          <p:cBhvr>
                                            <p:cTn id="102" dur="500"/>
                                            <p:tgtEl>
                                              <p:spTgt spid="205"/>
                                            </p:tgtEl>
                                          </p:cBhvr>
                                        </p:animEffect>
                                      </p:childTnLst>
                                    </p:cTn>
                                  </p:par>
                                </p:childTnLst>
                              </p:cTn>
                            </p:par>
                            <p:par>
                              <p:cTn id="103" fill="hold">
                                <p:stCondLst>
                                  <p:cond delay="8300"/>
                                </p:stCondLst>
                                <p:childTnLst>
                                  <p:par>
                                    <p:cTn id="104" presetID="22" presetClass="entr" presetSubtype="4" fill="hold" nodeType="afterEffect">
                                      <p:stCondLst>
                                        <p:cond delay="0"/>
                                      </p:stCondLst>
                                      <p:childTnLst>
                                        <p:set>
                                          <p:cBhvr>
                                            <p:cTn id="105" dur="1" fill="hold">
                                              <p:stCondLst>
                                                <p:cond delay="0"/>
                                              </p:stCondLst>
                                            </p:cTn>
                                            <p:tgtEl>
                                              <p:spTgt spid="208"/>
                                            </p:tgtEl>
                                            <p:attrNameLst>
                                              <p:attrName>style.visibility</p:attrName>
                                            </p:attrNameLst>
                                          </p:cBhvr>
                                          <p:to>
                                            <p:strVal val="visible"/>
                                          </p:to>
                                        </p:set>
                                        <p:animEffect transition="in" filter="wipe(down)">
                                          <p:cBhvr>
                                            <p:cTn id="106" dur="500"/>
                                            <p:tgtEl>
                                              <p:spTgt spid="208"/>
                                            </p:tgtEl>
                                          </p:cBhvr>
                                        </p:animEffect>
                                      </p:childTnLst>
                                    </p:cTn>
                                  </p:par>
                                </p:childTnLst>
                              </p:cTn>
                            </p:par>
                            <p:par>
                              <p:cTn id="107" fill="hold">
                                <p:stCondLst>
                                  <p:cond delay="8800"/>
                                </p:stCondLst>
                                <p:childTnLst>
                                  <p:par>
                                    <p:cTn id="108" presetID="22" presetClass="entr" presetSubtype="8" fill="hold" nodeType="afterEffect">
                                      <p:stCondLst>
                                        <p:cond delay="0"/>
                                      </p:stCondLst>
                                      <p:childTnLst>
                                        <p:set>
                                          <p:cBhvr>
                                            <p:cTn id="109" dur="1" fill="hold">
                                              <p:stCondLst>
                                                <p:cond delay="0"/>
                                              </p:stCondLst>
                                            </p:cTn>
                                            <p:tgtEl>
                                              <p:spTgt spid="199"/>
                                            </p:tgtEl>
                                            <p:attrNameLst>
                                              <p:attrName>style.visibility</p:attrName>
                                            </p:attrNameLst>
                                          </p:cBhvr>
                                          <p:to>
                                            <p:strVal val="visible"/>
                                          </p:to>
                                        </p:set>
                                        <p:animEffect transition="in" filter="wipe(left)">
                                          <p:cBhvr>
                                            <p:cTn id="110" dur="500"/>
                                            <p:tgtEl>
                                              <p:spTgt spid="199"/>
                                            </p:tgtEl>
                                          </p:cBhvr>
                                        </p:animEffect>
                                      </p:childTnLst>
                                    </p:cTn>
                                  </p:par>
                                </p:childTnLst>
                              </p:cTn>
                            </p:par>
                            <p:par>
                              <p:cTn id="111" fill="hold">
                                <p:stCondLst>
                                  <p:cond delay="9300"/>
                                </p:stCondLst>
                                <p:childTnLst>
                                  <p:par>
                                    <p:cTn id="112" presetID="22" presetClass="entr" presetSubtype="1" fill="hold" nodeType="afterEffect">
                                      <p:stCondLst>
                                        <p:cond delay="0"/>
                                      </p:stCondLst>
                                      <p:childTnLst>
                                        <p:set>
                                          <p:cBhvr>
                                            <p:cTn id="113" dur="1" fill="hold">
                                              <p:stCondLst>
                                                <p:cond delay="0"/>
                                              </p:stCondLst>
                                            </p:cTn>
                                            <p:tgtEl>
                                              <p:spTgt spid="217"/>
                                            </p:tgtEl>
                                            <p:attrNameLst>
                                              <p:attrName>style.visibility</p:attrName>
                                            </p:attrNameLst>
                                          </p:cBhvr>
                                          <p:to>
                                            <p:strVal val="visible"/>
                                          </p:to>
                                        </p:set>
                                        <p:animEffect transition="in" filter="wipe(up)">
                                          <p:cBhvr>
                                            <p:cTn id="114" dur="500"/>
                                            <p:tgtEl>
                                              <p:spTgt spid="217"/>
                                            </p:tgtEl>
                                          </p:cBhvr>
                                        </p:animEffect>
                                      </p:childTnLst>
                                    </p:cTn>
                                  </p:par>
                                </p:childTnLst>
                              </p:cTn>
                            </p:par>
                            <p:par>
                              <p:cTn id="115" fill="hold">
                                <p:stCondLst>
                                  <p:cond delay="9800"/>
                                </p:stCondLst>
                                <p:childTnLst>
                                  <p:par>
                                    <p:cTn id="116" presetID="22" presetClass="entr" presetSubtype="8" fill="hold" nodeType="afterEffect">
                                      <p:stCondLst>
                                        <p:cond delay="0"/>
                                      </p:stCondLst>
                                      <p:childTnLst>
                                        <p:set>
                                          <p:cBhvr>
                                            <p:cTn id="117" dur="1" fill="hold">
                                              <p:stCondLst>
                                                <p:cond delay="0"/>
                                              </p:stCondLst>
                                            </p:cTn>
                                            <p:tgtEl>
                                              <p:spTgt spid="196"/>
                                            </p:tgtEl>
                                            <p:attrNameLst>
                                              <p:attrName>style.visibility</p:attrName>
                                            </p:attrNameLst>
                                          </p:cBhvr>
                                          <p:to>
                                            <p:strVal val="visible"/>
                                          </p:to>
                                        </p:set>
                                        <p:animEffect transition="in" filter="wipe(left)">
                                          <p:cBhvr>
                                            <p:cTn id="118" dur="500"/>
                                            <p:tgtEl>
                                              <p:spTgt spid="196"/>
                                            </p:tgtEl>
                                          </p:cBhvr>
                                        </p:animEffect>
                                      </p:childTnLst>
                                    </p:cTn>
                                  </p:par>
                                </p:childTnLst>
                              </p:cTn>
                            </p:par>
                            <p:par>
                              <p:cTn id="119" fill="hold">
                                <p:stCondLst>
                                  <p:cond delay="10300"/>
                                </p:stCondLst>
                                <p:childTnLst>
                                  <p:par>
                                    <p:cTn id="120" presetID="22" presetClass="entr" presetSubtype="1" fill="hold" nodeType="afterEffect">
                                      <p:stCondLst>
                                        <p:cond delay="0"/>
                                      </p:stCondLst>
                                      <p:childTnLst>
                                        <p:set>
                                          <p:cBhvr>
                                            <p:cTn id="121" dur="1" fill="hold">
                                              <p:stCondLst>
                                                <p:cond delay="0"/>
                                              </p:stCondLst>
                                            </p:cTn>
                                            <p:tgtEl>
                                              <p:spTgt spid="214"/>
                                            </p:tgtEl>
                                            <p:attrNameLst>
                                              <p:attrName>style.visibility</p:attrName>
                                            </p:attrNameLst>
                                          </p:cBhvr>
                                          <p:to>
                                            <p:strVal val="visible"/>
                                          </p:to>
                                        </p:set>
                                        <p:animEffect transition="in" filter="wipe(up)">
                                          <p:cBhvr>
                                            <p:cTn id="122" dur="500"/>
                                            <p:tgtEl>
                                              <p:spTgt spid="214"/>
                                            </p:tgtEl>
                                          </p:cBhvr>
                                        </p:animEffect>
                                      </p:childTnLst>
                                    </p:cTn>
                                  </p:par>
                                </p:childTnLst>
                              </p:cTn>
                            </p:par>
                            <p:par>
                              <p:cTn id="123" fill="hold">
                                <p:stCondLst>
                                  <p:cond delay="10800"/>
                                </p:stCondLst>
                                <p:childTnLst>
                                  <p:par>
                                    <p:cTn id="124" presetID="22" presetClass="entr" presetSubtype="2" fill="hold" nodeType="afterEffect">
                                      <p:stCondLst>
                                        <p:cond delay="0"/>
                                      </p:stCondLst>
                                      <p:childTnLst>
                                        <p:set>
                                          <p:cBhvr>
                                            <p:cTn id="125" dur="1" fill="hold">
                                              <p:stCondLst>
                                                <p:cond delay="0"/>
                                              </p:stCondLst>
                                            </p:cTn>
                                            <p:tgtEl>
                                              <p:spTgt spid="202"/>
                                            </p:tgtEl>
                                            <p:attrNameLst>
                                              <p:attrName>style.visibility</p:attrName>
                                            </p:attrNameLst>
                                          </p:cBhvr>
                                          <p:to>
                                            <p:strVal val="visible"/>
                                          </p:to>
                                        </p:set>
                                        <p:animEffect transition="in" filter="wipe(right)">
                                          <p:cBhvr>
                                            <p:cTn id="126" dur="500"/>
                                            <p:tgtEl>
                                              <p:spTgt spid="202"/>
                                            </p:tgtEl>
                                          </p:cBhvr>
                                        </p:animEffect>
                                      </p:childTnLst>
                                    </p:cTn>
                                  </p:par>
                                </p:childTnLst>
                              </p:cTn>
                            </p:par>
                            <p:par>
                              <p:cTn id="127" fill="hold">
                                <p:stCondLst>
                                  <p:cond delay="11300"/>
                                </p:stCondLst>
                                <p:childTnLst>
                                  <p:par>
                                    <p:cTn id="128" presetID="22" presetClass="entr" presetSubtype="4" fill="hold" nodeType="afterEffect">
                                      <p:stCondLst>
                                        <p:cond delay="0"/>
                                      </p:stCondLst>
                                      <p:childTnLst>
                                        <p:set>
                                          <p:cBhvr>
                                            <p:cTn id="129" dur="1" fill="hold">
                                              <p:stCondLst>
                                                <p:cond delay="0"/>
                                              </p:stCondLst>
                                            </p:cTn>
                                            <p:tgtEl>
                                              <p:spTgt spid="211"/>
                                            </p:tgtEl>
                                            <p:attrNameLst>
                                              <p:attrName>style.visibility</p:attrName>
                                            </p:attrNameLst>
                                          </p:cBhvr>
                                          <p:to>
                                            <p:strVal val="visible"/>
                                          </p:to>
                                        </p:set>
                                        <p:animEffect transition="in" filter="wipe(down)">
                                          <p:cBhvr>
                                            <p:cTn id="130"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20"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51755" y="1505713"/>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 name="圆角矩形 4"/>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0B0F0"/>
                </a:gs>
                <a:gs pos="100000">
                  <a:srgbClr val="0070C0"/>
                </a:gs>
              </a:gsLst>
              <a:lin ang="2700000" scaled="1"/>
              <a:tileRect/>
            </a:gradFill>
            <a:ln w="25400">
              <a:gradFill flip="none" rotWithShape="1">
                <a:gsLst>
                  <a:gs pos="0">
                    <a:srgbClr val="0070C0"/>
                  </a:gs>
                  <a:gs pos="100000">
                    <a:srgbClr val="00B0F0"/>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 name="圆角矩形 6"/>
          <p:cNvSpPr/>
          <p:nvPr/>
        </p:nvSpPr>
        <p:spPr>
          <a:xfrm>
            <a:off x="3397295" y="1980707"/>
            <a:ext cx="3894951" cy="751080"/>
          </a:xfrm>
          <a:prstGeom prst="roundRect">
            <a:avLst>
              <a:gd name="adj" fmla="val 9976"/>
            </a:avLst>
          </a:prstGeom>
          <a:solidFill>
            <a:srgbClr val="00B0F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8" name="组合 7"/>
          <p:cNvGrpSpPr/>
          <p:nvPr/>
        </p:nvGrpSpPr>
        <p:grpSpPr>
          <a:xfrm>
            <a:off x="3467584"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1" name="组合 10"/>
          <p:cNvGrpSpPr/>
          <p:nvPr/>
        </p:nvGrpSpPr>
        <p:grpSpPr>
          <a:xfrm>
            <a:off x="3168079"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4" name="组合 13"/>
          <p:cNvGrpSpPr/>
          <p:nvPr/>
        </p:nvGrpSpPr>
        <p:grpSpPr>
          <a:xfrm>
            <a:off x="3234638" y="2328226"/>
            <a:ext cx="288238" cy="46073"/>
            <a:chOff x="4312849" y="3104300"/>
            <a:chExt cx="384317" cy="61430"/>
          </a:xfrm>
        </p:grpSpPr>
        <p:sp>
          <p:nvSpPr>
            <p:cNvPr id="15" name="圆角矩形 14"/>
            <p:cNvSpPr/>
            <p:nvPr/>
          </p:nvSpPr>
          <p:spPr>
            <a:xfrm rot="16200000">
              <a:off x="4493802"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圆角矩形 15"/>
            <p:cNvSpPr/>
            <p:nvPr/>
          </p:nvSpPr>
          <p:spPr>
            <a:xfrm rot="16200000">
              <a:off x="4493803"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 name="组合 16"/>
          <p:cNvGrpSpPr/>
          <p:nvPr/>
        </p:nvGrpSpPr>
        <p:grpSpPr>
          <a:xfrm>
            <a:off x="3748507" y="2158411"/>
            <a:ext cx="513267" cy="426728"/>
            <a:chOff x="4998010" y="2877878"/>
            <a:chExt cx="684356" cy="568970"/>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 name="文本框 18"/>
            <p:cNvSpPr txBox="1"/>
            <p:nvPr/>
          </p:nvSpPr>
          <p:spPr>
            <a:xfrm>
              <a:off x="4998010" y="2877878"/>
              <a:ext cx="684356" cy="553996"/>
            </a:xfrm>
            <a:prstGeom prst="rect">
              <a:avLst/>
            </a:prstGeom>
            <a:noFill/>
          </p:spPr>
          <p:txBody>
            <a:bodyPr wrap="square" rtlCol="0">
              <a:spAutoFit/>
            </a:bodyPr>
            <a:lstStyle/>
            <a:p>
              <a:pPr algn="ctr"/>
              <a:r>
                <a:rPr lang="en-US" altLang="zh-CN" sz="2100" dirty="0" smtClean="0">
                  <a:solidFill>
                    <a:srgbClr val="00B0F0"/>
                  </a:solidFill>
                  <a:latin typeface="Impact" panose="020B0806030902050204" pitchFamily="34" charset="0"/>
                </a:rPr>
                <a:t>05</a:t>
              </a:r>
              <a:endParaRPr lang="zh-CN" altLang="en-US" sz="2100" dirty="0">
                <a:solidFill>
                  <a:srgbClr val="00B0F0"/>
                </a:solidFill>
                <a:latin typeface="Impact" panose="020B0806030902050204" pitchFamily="34" charset="0"/>
              </a:endParaRPr>
            </a:p>
          </p:txBody>
        </p:sp>
      </p:grpSp>
      <p:sp>
        <p:nvSpPr>
          <p:cNvPr id="25" name="文本框 24"/>
          <p:cNvSpPr txBox="1"/>
          <p:nvPr/>
        </p:nvSpPr>
        <p:spPr>
          <a:xfrm>
            <a:off x="4035550" y="2115048"/>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进度安排</a:t>
            </a:r>
          </a:p>
        </p:txBody>
      </p:sp>
      <p:sp>
        <p:nvSpPr>
          <p:cNvPr id="29" name="KSO_Shape"/>
          <p:cNvSpPr/>
          <p:nvPr/>
        </p:nvSpPr>
        <p:spPr>
          <a:xfrm>
            <a:off x="2303302" y="2098889"/>
            <a:ext cx="557228" cy="534011"/>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val="3034547687"/>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60" fill="hold">
                                              <p:stCondLst>
                                                <p:cond delay="0"/>
                                              </p:stCondLst>
                                            </p:cTn>
                                            <p:tgtEl>
                                              <p:spTgt spid="2"/>
                                            </p:tgtEl>
                                            <p:attrNameLst>
                                              <p:attrName>r</p:attrName>
                                            </p:attrNameLst>
                                          </p:cBhvr>
                                        </p:animRot>
                                        <p:animRot by="-240000">
                                          <p:cBhvr>
                                            <p:cTn id="13" dur="120" fill="hold">
                                              <p:stCondLst>
                                                <p:cond delay="120"/>
                                              </p:stCondLst>
                                            </p:cTn>
                                            <p:tgtEl>
                                              <p:spTgt spid="2"/>
                                            </p:tgtEl>
                                            <p:attrNameLst>
                                              <p:attrName>r</p:attrName>
                                            </p:attrNameLst>
                                          </p:cBhvr>
                                        </p:animRot>
                                        <p:animRot by="240000">
                                          <p:cBhvr>
                                            <p:cTn id="14" dur="120" fill="hold">
                                              <p:stCondLst>
                                                <p:cond delay="240"/>
                                              </p:stCondLst>
                                            </p:cTn>
                                            <p:tgtEl>
                                              <p:spTgt spid="2"/>
                                            </p:tgtEl>
                                            <p:attrNameLst>
                                              <p:attrName>r</p:attrName>
                                            </p:attrNameLst>
                                          </p:cBhvr>
                                        </p:animRot>
                                        <p:animRot by="-240000">
                                          <p:cBhvr>
                                            <p:cTn id="15" dur="120" fill="hold">
                                              <p:stCondLst>
                                                <p:cond delay="360"/>
                                              </p:stCondLst>
                                            </p:cTn>
                                            <p:tgtEl>
                                              <p:spTgt spid="2"/>
                                            </p:tgtEl>
                                            <p:attrNameLst>
                                              <p:attrName>r</p:attrName>
                                            </p:attrNameLst>
                                          </p:cBhvr>
                                        </p:animRot>
                                        <p:animRot by="120000">
                                          <p:cBhvr>
                                            <p:cTn id="16" dur="120" fill="hold">
                                              <p:stCondLst>
                                                <p:cond delay="480"/>
                                              </p:stCondLst>
                                            </p:cTn>
                                            <p:tgtEl>
                                              <p:spTgt spid="2"/>
                                            </p:tgtEl>
                                            <p:attrNameLst>
                                              <p:attrName>r</p:attrName>
                                            </p:attrNameLst>
                                          </p:cBhvr>
                                        </p:animRot>
                                      </p:childTnLst>
                                    </p:cTn>
                                  </p:par>
                                </p:childTnLst>
                              </p:cTn>
                            </p:par>
                            <p:par>
                              <p:cTn id="17" fill="hold">
                                <p:stCondLst>
                                  <p:cond delay="900"/>
                                </p:stCondLst>
                                <p:childTnLst>
                                  <p:par>
                                    <p:cTn id="18" presetID="37"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900" decel="100000" fill="hold"/>
                                            <p:tgtEl>
                                              <p:spTgt spid="2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24" fill="hold">
                                <p:stCondLst>
                                  <p:cond delay="19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9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4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4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9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31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3600"/>
                                </p:stCondLst>
                                <p:childTnLst>
                                  <p:par>
                                    <p:cTn id="50" presetID="16" presetClass="entr" presetSubtype="37" fill="hold" grpId="0" nodeType="afterEffect">
                                      <p:stCondLst>
                                        <p:cond delay="2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60" fill="hold">
                                              <p:stCondLst>
                                                <p:cond delay="0"/>
                                              </p:stCondLst>
                                            </p:cTn>
                                            <p:tgtEl>
                                              <p:spTgt spid="2"/>
                                            </p:tgtEl>
                                            <p:attrNameLst>
                                              <p:attrName>r</p:attrName>
                                            </p:attrNameLst>
                                          </p:cBhvr>
                                        </p:animRot>
                                        <p:animRot by="-240000">
                                          <p:cBhvr>
                                            <p:cTn id="13" dur="120" fill="hold">
                                              <p:stCondLst>
                                                <p:cond delay="120"/>
                                              </p:stCondLst>
                                            </p:cTn>
                                            <p:tgtEl>
                                              <p:spTgt spid="2"/>
                                            </p:tgtEl>
                                            <p:attrNameLst>
                                              <p:attrName>r</p:attrName>
                                            </p:attrNameLst>
                                          </p:cBhvr>
                                        </p:animRot>
                                        <p:animRot by="240000">
                                          <p:cBhvr>
                                            <p:cTn id="14" dur="120" fill="hold">
                                              <p:stCondLst>
                                                <p:cond delay="240"/>
                                              </p:stCondLst>
                                            </p:cTn>
                                            <p:tgtEl>
                                              <p:spTgt spid="2"/>
                                            </p:tgtEl>
                                            <p:attrNameLst>
                                              <p:attrName>r</p:attrName>
                                            </p:attrNameLst>
                                          </p:cBhvr>
                                        </p:animRot>
                                        <p:animRot by="-240000">
                                          <p:cBhvr>
                                            <p:cTn id="15" dur="120" fill="hold">
                                              <p:stCondLst>
                                                <p:cond delay="360"/>
                                              </p:stCondLst>
                                            </p:cTn>
                                            <p:tgtEl>
                                              <p:spTgt spid="2"/>
                                            </p:tgtEl>
                                            <p:attrNameLst>
                                              <p:attrName>r</p:attrName>
                                            </p:attrNameLst>
                                          </p:cBhvr>
                                        </p:animRot>
                                        <p:animRot by="120000">
                                          <p:cBhvr>
                                            <p:cTn id="16" dur="120" fill="hold">
                                              <p:stCondLst>
                                                <p:cond delay="480"/>
                                              </p:stCondLst>
                                            </p:cTn>
                                            <p:tgtEl>
                                              <p:spTgt spid="2"/>
                                            </p:tgtEl>
                                            <p:attrNameLst>
                                              <p:attrName>r</p:attrName>
                                            </p:attrNameLst>
                                          </p:cBhvr>
                                        </p:animRot>
                                      </p:childTnLst>
                                    </p:cTn>
                                  </p:par>
                                </p:childTnLst>
                              </p:cTn>
                            </p:par>
                            <p:par>
                              <p:cTn id="17" fill="hold">
                                <p:stCondLst>
                                  <p:cond delay="900"/>
                                </p:stCondLst>
                                <p:childTnLst>
                                  <p:par>
                                    <p:cTn id="18" presetID="37"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900" decel="100000" fill="hold"/>
                                            <p:tgtEl>
                                              <p:spTgt spid="2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24" fill="hold">
                                <p:stCondLst>
                                  <p:cond delay="19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9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4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4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9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31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3600"/>
                                </p:stCondLst>
                                <p:childTnLst>
                                  <p:par>
                                    <p:cTn id="50" presetID="16" presetClass="entr" presetSubtype="37" fill="hold" grpId="0" nodeType="afterEffect">
                                      <p:stCondLst>
                                        <p:cond delay="2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9"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进度安排</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3969634" y="2125403"/>
            <a:ext cx="1188385" cy="1340363"/>
            <a:chOff x="5292155" y="2834526"/>
            <a:chExt cx="1584307" cy="1787565"/>
          </a:xfrm>
        </p:grpSpPr>
        <p:sp>
          <p:nvSpPr>
            <p:cNvPr id="39" name="Freeform 5"/>
            <p:cNvSpPr>
              <a:spLocks/>
            </p:cNvSpPr>
            <p:nvPr/>
          </p:nvSpPr>
          <p:spPr bwMode="auto">
            <a:xfrm rot="16200000">
              <a:off x="519052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0" name="椭圆 39"/>
            <p:cNvSpPr/>
            <p:nvPr/>
          </p:nvSpPr>
          <p:spPr>
            <a:xfrm rot="20000116">
              <a:off x="5408541" y="2892189"/>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1" name="任意多边形 40"/>
            <p:cNvSpPr>
              <a:spLocks/>
            </p:cNvSpPr>
            <p:nvPr/>
          </p:nvSpPr>
          <p:spPr bwMode="auto">
            <a:xfrm rot="16200000">
              <a:off x="5094111" y="3071113"/>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42" name="任意多边形 41"/>
            <p:cNvSpPr>
              <a:spLocks/>
            </p:cNvSpPr>
            <p:nvPr/>
          </p:nvSpPr>
          <p:spPr bwMode="auto">
            <a:xfrm rot="16200000">
              <a:off x="5701348" y="3388843"/>
              <a:ext cx="762947" cy="681024"/>
            </a:xfrm>
            <a:custGeom>
              <a:avLst/>
              <a:gdLst>
                <a:gd name="connsiteX0" fmla="*/ 745583 w 834338"/>
                <a:gd name="connsiteY0" fmla="*/ 370233 h 744750"/>
                <a:gd name="connsiteX1" fmla="*/ 738521 w 834338"/>
                <a:gd name="connsiteY1" fmla="*/ 341029 h 744750"/>
                <a:gd name="connsiteX2" fmla="*/ 606702 w 834338"/>
                <a:gd name="connsiteY2" fmla="*/ 112575 h 744750"/>
                <a:gd name="connsiteX3" fmla="*/ 555857 w 834338"/>
                <a:gd name="connsiteY3" fmla="*/ 83370 h 744750"/>
                <a:gd name="connsiteX4" fmla="*/ 292217 w 834338"/>
                <a:gd name="connsiteY4" fmla="*/ 83370 h 744750"/>
                <a:gd name="connsiteX5" fmla="*/ 241372 w 834338"/>
                <a:gd name="connsiteY5" fmla="*/ 112575 h 744750"/>
                <a:gd name="connsiteX6" fmla="*/ 109552 w 834338"/>
                <a:gd name="connsiteY6" fmla="*/ 341029 h 744750"/>
                <a:gd name="connsiteX7" fmla="*/ 109552 w 834338"/>
                <a:gd name="connsiteY7" fmla="*/ 399438 h 744750"/>
                <a:gd name="connsiteX8" fmla="*/ 241372 w 834338"/>
                <a:gd name="connsiteY8" fmla="*/ 627892 h 744750"/>
                <a:gd name="connsiteX9" fmla="*/ 292217 w 834338"/>
                <a:gd name="connsiteY9" fmla="*/ 657096 h 744750"/>
                <a:gd name="connsiteX10" fmla="*/ 555857 w 834338"/>
                <a:gd name="connsiteY10" fmla="*/ 657096 h 744750"/>
                <a:gd name="connsiteX11" fmla="*/ 606702 w 834338"/>
                <a:gd name="connsiteY11" fmla="*/ 627892 h 744750"/>
                <a:gd name="connsiteX12" fmla="*/ 738521 w 834338"/>
                <a:gd name="connsiteY12" fmla="*/ 399438 h 744750"/>
                <a:gd name="connsiteX13" fmla="*/ 745583 w 834338"/>
                <a:gd name="connsiteY13" fmla="*/ 370233 h 744750"/>
                <a:gd name="connsiteX14" fmla="*/ 834338 w 834338"/>
                <a:gd name="connsiteY14" fmla="*/ 372375 h 744750"/>
                <a:gd name="connsiteX15" fmla="*/ 825172 w 834338"/>
                <a:gd name="connsiteY15" fmla="*/ 410285 h 744750"/>
                <a:gd name="connsiteX16" fmla="*/ 654057 w 834338"/>
                <a:gd name="connsiteY16" fmla="*/ 706840 h 744750"/>
                <a:gd name="connsiteX17" fmla="*/ 588055 w 834338"/>
                <a:gd name="connsiteY17" fmla="*/ 744750 h 744750"/>
                <a:gd name="connsiteX18" fmla="*/ 245826 w 834338"/>
                <a:gd name="connsiteY18" fmla="*/ 744750 h 744750"/>
                <a:gd name="connsiteX19" fmla="*/ 179824 w 834338"/>
                <a:gd name="connsiteY19" fmla="*/ 706840 h 744750"/>
                <a:gd name="connsiteX20" fmla="*/ 8709 w 834338"/>
                <a:gd name="connsiteY20" fmla="*/ 410285 h 744750"/>
                <a:gd name="connsiteX21" fmla="*/ 8709 w 834338"/>
                <a:gd name="connsiteY21" fmla="*/ 334465 h 744750"/>
                <a:gd name="connsiteX22" fmla="*/ 179824 w 834338"/>
                <a:gd name="connsiteY22" fmla="*/ 37910 h 744750"/>
                <a:gd name="connsiteX23" fmla="*/ 245826 w 834338"/>
                <a:gd name="connsiteY23" fmla="*/ 0 h 744750"/>
                <a:gd name="connsiteX24" fmla="*/ 588055 w 834338"/>
                <a:gd name="connsiteY24" fmla="*/ 0 h 744750"/>
                <a:gd name="connsiteX25" fmla="*/ 654057 w 834338"/>
                <a:gd name="connsiteY25" fmla="*/ 37910 h 744750"/>
                <a:gd name="connsiteX26" fmla="*/ 825172 w 834338"/>
                <a:gd name="connsiteY26" fmla="*/ 334465 h 744750"/>
                <a:gd name="connsiteX27" fmla="*/ 834338 w 834338"/>
                <a:gd name="connsiteY27" fmla="*/ 372375 h 7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4338" h="744750">
                  <a:moveTo>
                    <a:pt x="745583" y="370233"/>
                  </a:moveTo>
                  <a:cubicBezTo>
                    <a:pt x="745583" y="359635"/>
                    <a:pt x="743229" y="349037"/>
                    <a:pt x="738521" y="341029"/>
                  </a:cubicBezTo>
                  <a:cubicBezTo>
                    <a:pt x="738521" y="341029"/>
                    <a:pt x="738521" y="341029"/>
                    <a:pt x="606702" y="112575"/>
                  </a:cubicBezTo>
                  <a:cubicBezTo>
                    <a:pt x="597286" y="96559"/>
                    <a:pt x="574688" y="83370"/>
                    <a:pt x="555857" y="83370"/>
                  </a:cubicBezTo>
                  <a:cubicBezTo>
                    <a:pt x="555857" y="83370"/>
                    <a:pt x="555857" y="83370"/>
                    <a:pt x="292217" y="83370"/>
                  </a:cubicBezTo>
                  <a:cubicBezTo>
                    <a:pt x="273856" y="83370"/>
                    <a:pt x="250788" y="96559"/>
                    <a:pt x="241372" y="112575"/>
                  </a:cubicBezTo>
                  <a:cubicBezTo>
                    <a:pt x="241372" y="112575"/>
                    <a:pt x="241372" y="112575"/>
                    <a:pt x="109552" y="341029"/>
                  </a:cubicBezTo>
                  <a:cubicBezTo>
                    <a:pt x="100607" y="357044"/>
                    <a:pt x="100607" y="383422"/>
                    <a:pt x="109552" y="399438"/>
                  </a:cubicBezTo>
                  <a:cubicBezTo>
                    <a:pt x="109552" y="399438"/>
                    <a:pt x="109552" y="399438"/>
                    <a:pt x="241372" y="627892"/>
                  </a:cubicBezTo>
                  <a:cubicBezTo>
                    <a:pt x="250788" y="643907"/>
                    <a:pt x="273856" y="657096"/>
                    <a:pt x="292217" y="657096"/>
                  </a:cubicBezTo>
                  <a:lnTo>
                    <a:pt x="555857" y="657096"/>
                  </a:lnTo>
                  <a:cubicBezTo>
                    <a:pt x="574688" y="657096"/>
                    <a:pt x="597286" y="643907"/>
                    <a:pt x="606702" y="627892"/>
                  </a:cubicBezTo>
                  <a:cubicBezTo>
                    <a:pt x="606702" y="627892"/>
                    <a:pt x="606702" y="627892"/>
                    <a:pt x="738521" y="399438"/>
                  </a:cubicBezTo>
                  <a:cubicBezTo>
                    <a:pt x="743229" y="391430"/>
                    <a:pt x="745583" y="380832"/>
                    <a:pt x="745583" y="370233"/>
                  </a:cubicBezTo>
                  <a:close/>
                  <a:moveTo>
                    <a:pt x="834338" y="372375"/>
                  </a:moveTo>
                  <a:cubicBezTo>
                    <a:pt x="834338" y="386133"/>
                    <a:pt x="831283" y="399890"/>
                    <a:pt x="825172" y="410285"/>
                  </a:cubicBezTo>
                  <a:cubicBezTo>
                    <a:pt x="654057" y="706840"/>
                    <a:pt x="654057" y="706840"/>
                    <a:pt x="654057" y="706840"/>
                  </a:cubicBezTo>
                  <a:cubicBezTo>
                    <a:pt x="641834" y="727630"/>
                    <a:pt x="612500" y="744750"/>
                    <a:pt x="588055" y="744750"/>
                  </a:cubicBezTo>
                  <a:lnTo>
                    <a:pt x="245826" y="744750"/>
                  </a:lnTo>
                  <a:cubicBezTo>
                    <a:pt x="221992" y="744750"/>
                    <a:pt x="192047" y="727630"/>
                    <a:pt x="179824" y="706840"/>
                  </a:cubicBezTo>
                  <a:cubicBezTo>
                    <a:pt x="8709" y="410285"/>
                    <a:pt x="8709" y="410285"/>
                    <a:pt x="8709" y="410285"/>
                  </a:cubicBezTo>
                  <a:cubicBezTo>
                    <a:pt x="-2902" y="389496"/>
                    <a:pt x="-2902" y="355255"/>
                    <a:pt x="8709" y="334465"/>
                  </a:cubicBezTo>
                  <a:cubicBezTo>
                    <a:pt x="179824" y="37910"/>
                    <a:pt x="179824" y="37910"/>
                    <a:pt x="179824" y="37910"/>
                  </a:cubicBezTo>
                  <a:cubicBezTo>
                    <a:pt x="192047" y="17121"/>
                    <a:pt x="221992" y="0"/>
                    <a:pt x="245826" y="0"/>
                  </a:cubicBezTo>
                  <a:cubicBezTo>
                    <a:pt x="588055" y="0"/>
                    <a:pt x="588055" y="0"/>
                    <a:pt x="588055" y="0"/>
                  </a:cubicBezTo>
                  <a:cubicBezTo>
                    <a:pt x="612500" y="0"/>
                    <a:pt x="641834" y="17121"/>
                    <a:pt x="654057" y="37910"/>
                  </a:cubicBezTo>
                  <a:cubicBezTo>
                    <a:pt x="825172" y="334465"/>
                    <a:pt x="825172" y="334465"/>
                    <a:pt x="825172" y="334465"/>
                  </a:cubicBezTo>
                  <a:cubicBezTo>
                    <a:pt x="831283" y="344860"/>
                    <a:pt x="834338" y="358618"/>
                    <a:pt x="834338" y="372375"/>
                  </a:cubicBezTo>
                  <a:close/>
                </a:path>
              </a:pathLst>
            </a:custGeom>
            <a:solidFill>
              <a:schemeClr val="bg1">
                <a:lumMod val="75000"/>
              </a:schemeClr>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43" name="Freeform 5"/>
            <p:cNvSpPr>
              <a:spLocks/>
            </p:cNvSpPr>
            <p:nvPr/>
          </p:nvSpPr>
          <p:spPr bwMode="auto">
            <a:xfrm rot="16200000">
              <a:off x="5864883" y="3540223"/>
              <a:ext cx="428867" cy="38010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BFBFBF"/>
            </a:solidFill>
            <a:ln w="25400">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44" name="组合 43"/>
          <p:cNvGrpSpPr/>
          <p:nvPr/>
        </p:nvGrpSpPr>
        <p:grpSpPr>
          <a:xfrm>
            <a:off x="3324699" y="1017004"/>
            <a:ext cx="1190969" cy="1349358"/>
            <a:chOff x="4432355" y="1356318"/>
            <a:chExt cx="1587751" cy="1799561"/>
          </a:xfrm>
        </p:grpSpPr>
        <p:sp>
          <p:nvSpPr>
            <p:cNvPr id="45" name="任意多边形 44"/>
            <p:cNvSpPr>
              <a:spLocks/>
            </p:cNvSpPr>
            <p:nvPr/>
          </p:nvSpPr>
          <p:spPr bwMode="auto">
            <a:xfrm rot="16200000">
              <a:off x="4313824" y="1695911"/>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srgbClr val="FFB850"/>
                </a:solidFill>
              </a:endParaRPr>
            </a:p>
          </p:txBody>
        </p:sp>
        <p:grpSp>
          <p:nvGrpSpPr>
            <p:cNvPr id="46" name="组合 45"/>
            <p:cNvGrpSpPr/>
            <p:nvPr/>
          </p:nvGrpSpPr>
          <p:grpSpPr>
            <a:xfrm>
              <a:off x="4432355" y="1356318"/>
              <a:ext cx="1587751" cy="1799561"/>
              <a:chOff x="4432355" y="1356318"/>
              <a:chExt cx="1587751" cy="1799561"/>
            </a:xfrm>
          </p:grpSpPr>
          <p:sp>
            <p:nvSpPr>
              <p:cNvPr id="47" name="Freeform 5"/>
              <p:cNvSpPr>
                <a:spLocks/>
              </p:cNvSpPr>
              <p:nvPr/>
            </p:nvSpPr>
            <p:spPr bwMode="auto">
              <a:xfrm rot="16200000">
                <a:off x="4330726"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8" name="椭圆 47"/>
              <p:cNvSpPr/>
              <p:nvPr/>
            </p:nvSpPr>
            <p:spPr>
              <a:xfrm rot="20000116">
                <a:off x="4550973" y="1402691"/>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9" name="Freeform 5"/>
              <p:cNvSpPr>
                <a:spLocks/>
              </p:cNvSpPr>
              <p:nvPr/>
            </p:nvSpPr>
            <p:spPr bwMode="auto">
              <a:xfrm rot="16200000">
                <a:off x="4334170" y="1469943"/>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0" name="文本框 63"/>
              <p:cNvSpPr txBox="1"/>
              <p:nvPr/>
            </p:nvSpPr>
            <p:spPr>
              <a:xfrm>
                <a:off x="4739473" y="1836755"/>
                <a:ext cx="945076"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FFB850"/>
                    </a:solidFill>
                    <a:latin typeface="Impact" panose="020B0806030902050204" pitchFamily="34" charset="0"/>
                    <a:ea typeface="LiHei Pro" panose="020B0500000000000000" pitchFamily="34" charset="-122"/>
                  </a:rPr>
                  <a:t>1</a:t>
                </a:r>
                <a:endParaRPr lang="zh-CN" altLang="en-US" sz="3600" dirty="0">
                  <a:solidFill>
                    <a:srgbClr val="FFB850"/>
                  </a:solidFill>
                  <a:latin typeface="Impact" panose="020B0806030902050204" pitchFamily="34" charset="0"/>
                  <a:ea typeface="LiHei Pro" panose="020B0500000000000000" pitchFamily="34" charset="-122"/>
                </a:endParaRPr>
              </a:p>
            </p:txBody>
          </p:sp>
        </p:grpSp>
      </p:grpSp>
      <p:grpSp>
        <p:nvGrpSpPr>
          <p:cNvPr id="51" name="组合 50"/>
          <p:cNvGrpSpPr/>
          <p:nvPr/>
        </p:nvGrpSpPr>
        <p:grpSpPr>
          <a:xfrm>
            <a:off x="2673232" y="2125403"/>
            <a:ext cx="1202180" cy="1349359"/>
            <a:chOff x="3563845" y="2834526"/>
            <a:chExt cx="1602697" cy="1799562"/>
          </a:xfrm>
        </p:grpSpPr>
        <p:sp>
          <p:nvSpPr>
            <p:cNvPr id="52" name="任意多边形 51"/>
            <p:cNvSpPr>
              <a:spLocks/>
            </p:cNvSpPr>
            <p:nvPr/>
          </p:nvSpPr>
          <p:spPr bwMode="auto">
            <a:xfrm rot="16200000">
              <a:off x="3457373" y="3172312"/>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srgbClr val="FFB850"/>
                </a:solidFill>
              </a:endParaRPr>
            </a:p>
          </p:txBody>
        </p:sp>
        <p:grpSp>
          <p:nvGrpSpPr>
            <p:cNvPr id="53" name="组合 52"/>
            <p:cNvGrpSpPr/>
            <p:nvPr/>
          </p:nvGrpSpPr>
          <p:grpSpPr>
            <a:xfrm>
              <a:off x="3563845" y="2834526"/>
              <a:ext cx="1602697" cy="1799562"/>
              <a:chOff x="3563845" y="2834526"/>
              <a:chExt cx="1602697" cy="1799562"/>
            </a:xfrm>
          </p:grpSpPr>
          <p:sp>
            <p:nvSpPr>
              <p:cNvPr id="54" name="Freeform 5"/>
              <p:cNvSpPr>
                <a:spLocks/>
              </p:cNvSpPr>
              <p:nvPr/>
            </p:nvSpPr>
            <p:spPr bwMode="auto">
              <a:xfrm rot="16200000">
                <a:off x="346221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5" name="椭圆 54"/>
              <p:cNvSpPr/>
              <p:nvPr/>
            </p:nvSpPr>
            <p:spPr>
              <a:xfrm rot="20000116">
                <a:off x="3692606" y="2870683"/>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6" name="Freeform 5"/>
              <p:cNvSpPr>
                <a:spLocks/>
              </p:cNvSpPr>
              <p:nvPr/>
            </p:nvSpPr>
            <p:spPr bwMode="auto">
              <a:xfrm rot="16200000">
                <a:off x="3480606" y="2948152"/>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7" name="文本框 64"/>
              <p:cNvSpPr txBox="1"/>
              <p:nvPr/>
            </p:nvSpPr>
            <p:spPr>
              <a:xfrm>
                <a:off x="3887811" y="3365850"/>
                <a:ext cx="945076"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FFB850"/>
                    </a:solidFill>
                    <a:latin typeface="Impact" panose="020B0806030902050204" pitchFamily="34" charset="0"/>
                    <a:ea typeface="LiHei Pro" panose="020B0500000000000000" pitchFamily="34" charset="-122"/>
                  </a:rPr>
                  <a:t>2</a:t>
                </a:r>
                <a:endParaRPr lang="zh-CN" altLang="en-US" sz="3600" dirty="0">
                  <a:solidFill>
                    <a:srgbClr val="FFB850"/>
                  </a:solidFill>
                  <a:latin typeface="Impact" panose="020B0806030902050204" pitchFamily="34" charset="0"/>
                  <a:ea typeface="LiHei Pro" panose="020B0500000000000000" pitchFamily="34" charset="-122"/>
                </a:endParaRPr>
              </a:p>
            </p:txBody>
          </p:sp>
        </p:grpSp>
      </p:grpSp>
      <p:grpSp>
        <p:nvGrpSpPr>
          <p:cNvPr id="58" name="组合 57"/>
          <p:cNvGrpSpPr/>
          <p:nvPr/>
        </p:nvGrpSpPr>
        <p:grpSpPr>
          <a:xfrm>
            <a:off x="3315327" y="3226272"/>
            <a:ext cx="1188385" cy="1343238"/>
            <a:chOff x="4419859" y="4302691"/>
            <a:chExt cx="1584307" cy="1791399"/>
          </a:xfrm>
        </p:grpSpPr>
        <p:sp>
          <p:nvSpPr>
            <p:cNvPr id="59" name="Freeform 5"/>
            <p:cNvSpPr>
              <a:spLocks/>
            </p:cNvSpPr>
            <p:nvPr/>
          </p:nvSpPr>
          <p:spPr bwMode="auto">
            <a:xfrm rot="16200000">
              <a:off x="4318230" y="4408154"/>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0" name="椭圆 59"/>
            <p:cNvSpPr/>
            <p:nvPr/>
          </p:nvSpPr>
          <p:spPr>
            <a:xfrm rot="20000116">
              <a:off x="4566869" y="4344130"/>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1" name="任意多边形 60"/>
            <p:cNvSpPr>
              <a:spLocks/>
            </p:cNvSpPr>
            <p:nvPr/>
          </p:nvSpPr>
          <p:spPr bwMode="auto">
            <a:xfrm rot="16200000">
              <a:off x="4207766" y="4527281"/>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62" name="任意多边形 61"/>
            <p:cNvSpPr>
              <a:spLocks/>
            </p:cNvSpPr>
            <p:nvPr/>
          </p:nvSpPr>
          <p:spPr bwMode="auto">
            <a:xfrm rot="9000000">
              <a:off x="4507408" y="4991046"/>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63" name="文本框 65"/>
            <p:cNvSpPr txBox="1"/>
            <p:nvPr/>
          </p:nvSpPr>
          <p:spPr>
            <a:xfrm>
              <a:off x="4750221" y="4774008"/>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01ACBE"/>
                  </a:solidFill>
                  <a:latin typeface="Impact" panose="020B0806030902050204" pitchFamily="34" charset="0"/>
                  <a:ea typeface="LiHei Pro" panose="020B0500000000000000" pitchFamily="34" charset="-122"/>
                </a:rPr>
                <a:t>3</a:t>
              </a:r>
              <a:endParaRPr lang="zh-CN" altLang="en-US" sz="3600" dirty="0">
                <a:solidFill>
                  <a:srgbClr val="01ACBE"/>
                </a:solidFill>
                <a:latin typeface="Impact" panose="020B0806030902050204" pitchFamily="34" charset="0"/>
                <a:ea typeface="LiHei Pro" panose="020B0500000000000000" pitchFamily="34" charset="-122"/>
              </a:endParaRPr>
            </a:p>
          </p:txBody>
        </p:sp>
      </p:grpSp>
      <p:grpSp>
        <p:nvGrpSpPr>
          <p:cNvPr id="64" name="组合 63"/>
          <p:cNvGrpSpPr/>
          <p:nvPr/>
        </p:nvGrpSpPr>
        <p:grpSpPr>
          <a:xfrm>
            <a:off x="4617081" y="3217279"/>
            <a:ext cx="1193146" cy="1340363"/>
            <a:chOff x="6155307" y="4290697"/>
            <a:chExt cx="1590654" cy="1787565"/>
          </a:xfrm>
        </p:grpSpPr>
        <p:sp>
          <p:nvSpPr>
            <p:cNvPr id="65" name="Freeform 5"/>
            <p:cNvSpPr>
              <a:spLocks/>
            </p:cNvSpPr>
            <p:nvPr/>
          </p:nvSpPr>
          <p:spPr bwMode="auto">
            <a:xfrm rot="16200000">
              <a:off x="6060025" y="4392326"/>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6" name="椭圆 65"/>
            <p:cNvSpPr/>
            <p:nvPr/>
          </p:nvSpPr>
          <p:spPr>
            <a:xfrm rot="20000116">
              <a:off x="6318815" y="4333968"/>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7" name="任意多边形 66"/>
            <p:cNvSpPr>
              <a:spLocks/>
            </p:cNvSpPr>
            <p:nvPr/>
          </p:nvSpPr>
          <p:spPr bwMode="auto">
            <a:xfrm rot="16200000">
              <a:off x="6116981" y="4449794"/>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68" name="任意多边形 67"/>
            <p:cNvSpPr>
              <a:spLocks/>
            </p:cNvSpPr>
            <p:nvPr/>
          </p:nvSpPr>
          <p:spPr bwMode="auto">
            <a:xfrm rot="9000000">
              <a:off x="6249074" y="4994553"/>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69" name="文本框 66"/>
            <p:cNvSpPr txBox="1"/>
            <p:nvPr/>
          </p:nvSpPr>
          <p:spPr>
            <a:xfrm>
              <a:off x="6474921" y="4762622"/>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01ACBE"/>
                  </a:solidFill>
                  <a:latin typeface="Impact" panose="020B0806030902050204" pitchFamily="34" charset="0"/>
                  <a:ea typeface="LiHei Pro" panose="020B0500000000000000" pitchFamily="34" charset="-122"/>
                </a:rPr>
                <a:t>4</a:t>
              </a:r>
              <a:endParaRPr lang="zh-CN" altLang="en-US" sz="3600" dirty="0">
                <a:solidFill>
                  <a:srgbClr val="01ACBE"/>
                </a:solidFill>
                <a:latin typeface="Impact" panose="020B0806030902050204" pitchFamily="34" charset="0"/>
                <a:ea typeface="LiHei Pro" panose="020B0500000000000000" pitchFamily="34" charset="-122"/>
              </a:endParaRPr>
            </a:p>
          </p:txBody>
        </p:sp>
      </p:grpSp>
      <p:grpSp>
        <p:nvGrpSpPr>
          <p:cNvPr id="70" name="组合 69"/>
          <p:cNvGrpSpPr/>
          <p:nvPr/>
        </p:nvGrpSpPr>
        <p:grpSpPr>
          <a:xfrm>
            <a:off x="4621843" y="1017004"/>
            <a:ext cx="1188385" cy="1340363"/>
            <a:chOff x="6161654" y="1356318"/>
            <a:chExt cx="1584307" cy="1787565"/>
          </a:xfrm>
        </p:grpSpPr>
        <p:sp>
          <p:nvSpPr>
            <p:cNvPr id="71" name="任意多边形 70"/>
            <p:cNvSpPr>
              <a:spLocks/>
            </p:cNvSpPr>
            <p:nvPr/>
          </p:nvSpPr>
          <p:spPr bwMode="auto">
            <a:xfrm rot="5400000" flipH="1">
              <a:off x="6472607" y="1670120"/>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grpSp>
          <p:nvGrpSpPr>
            <p:cNvPr id="72" name="组合 71"/>
            <p:cNvGrpSpPr/>
            <p:nvPr/>
          </p:nvGrpSpPr>
          <p:grpSpPr>
            <a:xfrm>
              <a:off x="6161654" y="1356318"/>
              <a:ext cx="1584307" cy="1787565"/>
              <a:chOff x="6161654" y="1356318"/>
              <a:chExt cx="1584307" cy="1787565"/>
            </a:xfrm>
          </p:grpSpPr>
          <p:sp>
            <p:nvSpPr>
              <p:cNvPr id="73" name="Freeform 5"/>
              <p:cNvSpPr>
                <a:spLocks/>
              </p:cNvSpPr>
              <p:nvPr/>
            </p:nvSpPr>
            <p:spPr bwMode="auto">
              <a:xfrm rot="16200000">
                <a:off x="6060025"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4" name="椭圆 73"/>
              <p:cNvSpPr/>
              <p:nvPr/>
            </p:nvSpPr>
            <p:spPr>
              <a:xfrm rot="20000116">
                <a:off x="6248973" y="1422394"/>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5" name="任意多边形 74"/>
              <p:cNvSpPr>
                <a:spLocks/>
              </p:cNvSpPr>
              <p:nvPr/>
            </p:nvSpPr>
            <p:spPr bwMode="auto">
              <a:xfrm rot="16200000">
                <a:off x="5953310" y="1592904"/>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76" name="文本框 67"/>
              <p:cNvSpPr txBox="1"/>
              <p:nvPr/>
            </p:nvSpPr>
            <p:spPr>
              <a:xfrm>
                <a:off x="6474921" y="1882151"/>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E87071"/>
                    </a:solidFill>
                    <a:latin typeface="Impact" panose="020B0806030902050204" pitchFamily="34" charset="0"/>
                    <a:ea typeface="LiHei Pro" panose="020B0500000000000000" pitchFamily="34" charset="-122"/>
                  </a:rPr>
                  <a:t>6</a:t>
                </a:r>
                <a:endParaRPr lang="zh-CN" altLang="en-US" sz="3600" dirty="0">
                  <a:solidFill>
                    <a:srgbClr val="E87071"/>
                  </a:solidFill>
                  <a:latin typeface="Impact" panose="020B0806030902050204" pitchFamily="34" charset="0"/>
                  <a:ea typeface="LiHei Pro" panose="020B0500000000000000" pitchFamily="34" charset="-122"/>
                </a:endParaRPr>
              </a:p>
            </p:txBody>
          </p:sp>
        </p:grpSp>
      </p:grpSp>
      <p:grpSp>
        <p:nvGrpSpPr>
          <p:cNvPr id="77" name="组合 76"/>
          <p:cNvGrpSpPr/>
          <p:nvPr/>
        </p:nvGrpSpPr>
        <p:grpSpPr>
          <a:xfrm>
            <a:off x="5279002" y="2125403"/>
            <a:ext cx="1192958" cy="1340363"/>
            <a:chOff x="7037753" y="2834526"/>
            <a:chExt cx="1590404" cy="1787565"/>
          </a:xfrm>
        </p:grpSpPr>
        <p:sp>
          <p:nvSpPr>
            <p:cNvPr id="78" name="任意多边形 77"/>
            <p:cNvSpPr>
              <a:spLocks/>
            </p:cNvSpPr>
            <p:nvPr/>
          </p:nvSpPr>
          <p:spPr bwMode="auto">
            <a:xfrm rot="5400000" flipH="1">
              <a:off x="7329058" y="3160457"/>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grpSp>
          <p:nvGrpSpPr>
            <p:cNvPr id="79" name="组合 78"/>
            <p:cNvGrpSpPr/>
            <p:nvPr/>
          </p:nvGrpSpPr>
          <p:grpSpPr>
            <a:xfrm>
              <a:off x="7037753" y="2834526"/>
              <a:ext cx="1590404" cy="1787565"/>
              <a:chOff x="7037753" y="2834526"/>
              <a:chExt cx="1590404" cy="1787565"/>
            </a:xfrm>
          </p:grpSpPr>
          <p:sp>
            <p:nvSpPr>
              <p:cNvPr id="80" name="Freeform 5"/>
              <p:cNvSpPr>
                <a:spLocks/>
              </p:cNvSpPr>
              <p:nvPr/>
            </p:nvSpPr>
            <p:spPr bwMode="auto">
              <a:xfrm rot="16200000">
                <a:off x="6942221"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1" name="椭圆 80"/>
              <p:cNvSpPr/>
              <p:nvPr/>
            </p:nvSpPr>
            <p:spPr>
              <a:xfrm rot="20000116">
                <a:off x="7157934" y="2890144"/>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2" name="任意多边形 81"/>
              <p:cNvSpPr>
                <a:spLocks/>
              </p:cNvSpPr>
              <p:nvPr/>
            </p:nvSpPr>
            <p:spPr bwMode="auto">
              <a:xfrm rot="16200000">
                <a:off x="6999427" y="2979738"/>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83" name="文本框 68"/>
              <p:cNvSpPr txBox="1"/>
              <p:nvPr/>
            </p:nvSpPr>
            <p:spPr>
              <a:xfrm>
                <a:off x="7300071" y="3360729"/>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E87071"/>
                    </a:solidFill>
                    <a:latin typeface="Impact" panose="020B0806030902050204" pitchFamily="34" charset="0"/>
                    <a:ea typeface="LiHei Pro" panose="020B0500000000000000" pitchFamily="34" charset="-122"/>
                  </a:rPr>
                  <a:t>5</a:t>
                </a:r>
                <a:endParaRPr lang="zh-CN" altLang="en-US" sz="3600" dirty="0">
                  <a:solidFill>
                    <a:srgbClr val="E87071"/>
                  </a:solidFill>
                  <a:latin typeface="Impact" panose="020B0806030902050204" pitchFamily="34" charset="0"/>
                  <a:ea typeface="LiHei Pro" panose="020B0500000000000000" pitchFamily="34" charset="-122"/>
                </a:endParaRPr>
              </a:p>
            </p:txBody>
          </p:sp>
        </p:grpSp>
      </p:grpSp>
      <p:grpSp>
        <p:nvGrpSpPr>
          <p:cNvPr id="84" name="组合 83"/>
          <p:cNvGrpSpPr/>
          <p:nvPr/>
        </p:nvGrpSpPr>
        <p:grpSpPr>
          <a:xfrm>
            <a:off x="435817" y="838350"/>
            <a:ext cx="2915516" cy="1303296"/>
            <a:chOff x="601761" y="1723088"/>
            <a:chExt cx="3477221" cy="1738128"/>
          </a:xfrm>
        </p:grpSpPr>
        <p:sp>
          <p:nvSpPr>
            <p:cNvPr id="85" name="文本框 70"/>
            <p:cNvSpPr txBox="1"/>
            <p:nvPr/>
          </p:nvSpPr>
          <p:spPr>
            <a:xfrm>
              <a:off x="609521" y="1723088"/>
              <a:ext cx="3469461" cy="369417"/>
            </a:xfrm>
            <a:prstGeom prst="rect">
              <a:avLst/>
            </a:prstGeom>
            <a:noFill/>
          </p:spPr>
          <p:txBody>
            <a:bodyPr wrap="square" rtlCol="0">
              <a:spAutoFit/>
            </a:bodyPr>
            <a:lstStyle/>
            <a:p>
              <a:pPr algn="ct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2017</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12</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86" name="文本框 113"/>
            <p:cNvSpPr txBox="1"/>
            <p:nvPr/>
          </p:nvSpPr>
          <p:spPr>
            <a:xfrm>
              <a:off x="601761" y="2045118"/>
              <a:ext cx="3449057" cy="1416098"/>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需求分析，学习文献，确认网络舆情热度挖掘研究课题的关键要素和基本功能。</a:t>
              </a:r>
            </a:p>
          </p:txBody>
        </p:sp>
      </p:grpSp>
      <p:sp>
        <p:nvSpPr>
          <p:cNvPr id="89" name="文本框 113"/>
          <p:cNvSpPr txBox="1"/>
          <p:nvPr/>
        </p:nvSpPr>
        <p:spPr>
          <a:xfrm>
            <a:off x="6080649" y="1248385"/>
            <a:ext cx="1545253"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顺利毕业！</a:t>
            </a:r>
            <a:endParaRPr lang="zh-CN" altLang="en-US" sz="1400"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117822" y="2300276"/>
            <a:ext cx="2552009" cy="1279774"/>
            <a:chOff x="1" y="3235256"/>
            <a:chExt cx="3566563" cy="1706758"/>
          </a:xfrm>
        </p:grpSpPr>
        <p:sp>
          <p:nvSpPr>
            <p:cNvPr id="91" name="文本框 76"/>
            <p:cNvSpPr txBox="1"/>
            <p:nvPr/>
          </p:nvSpPr>
          <p:spPr>
            <a:xfrm>
              <a:off x="192131" y="3235256"/>
              <a:ext cx="3374433"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9</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24</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92" name="文本框 113"/>
            <p:cNvSpPr txBox="1"/>
            <p:nvPr/>
          </p:nvSpPr>
          <p:spPr>
            <a:xfrm>
              <a:off x="1" y="3525916"/>
              <a:ext cx="3562951" cy="1416098"/>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学习数据挖掘和爬虫相关的知识，设计开展项目的总体框架以及编写代码的实现框架</a:t>
              </a:r>
            </a:p>
          </p:txBody>
        </p:sp>
      </p:grpSp>
      <p:grpSp>
        <p:nvGrpSpPr>
          <p:cNvPr id="93" name="组合 92"/>
          <p:cNvGrpSpPr/>
          <p:nvPr/>
        </p:nvGrpSpPr>
        <p:grpSpPr>
          <a:xfrm>
            <a:off x="845894" y="3751023"/>
            <a:ext cx="2683235" cy="666376"/>
            <a:chOff x="1032798" y="4732678"/>
            <a:chExt cx="3577181" cy="888706"/>
          </a:xfrm>
        </p:grpSpPr>
        <p:sp>
          <p:nvSpPr>
            <p:cNvPr id="94" name="文本框 79"/>
            <p:cNvSpPr txBox="1"/>
            <p:nvPr/>
          </p:nvSpPr>
          <p:spPr>
            <a:xfrm>
              <a:off x="1032798" y="4732678"/>
              <a:ext cx="3486522"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95" name="文本框 113"/>
            <p:cNvSpPr txBox="1"/>
            <p:nvPr/>
          </p:nvSpPr>
          <p:spPr>
            <a:xfrm>
              <a:off x="1168248" y="5067259"/>
              <a:ext cx="3441731" cy="55412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编写代码，实现基本功能</a:t>
              </a:r>
            </a:p>
          </p:txBody>
        </p:sp>
      </p:grpSp>
      <p:grpSp>
        <p:nvGrpSpPr>
          <p:cNvPr id="96" name="组合 95"/>
          <p:cNvGrpSpPr/>
          <p:nvPr/>
        </p:nvGrpSpPr>
        <p:grpSpPr>
          <a:xfrm>
            <a:off x="6595583" y="1850608"/>
            <a:ext cx="2411478" cy="992521"/>
            <a:chOff x="8975526" y="3235256"/>
            <a:chExt cx="3214886" cy="1323667"/>
          </a:xfrm>
        </p:grpSpPr>
        <p:sp>
          <p:nvSpPr>
            <p:cNvPr id="97" name="文本框 85"/>
            <p:cNvSpPr txBox="1"/>
            <p:nvPr/>
          </p:nvSpPr>
          <p:spPr>
            <a:xfrm>
              <a:off x="8975526" y="3235256"/>
              <a:ext cx="3214886"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98" name="文本框 113"/>
            <p:cNvSpPr txBox="1"/>
            <p:nvPr/>
          </p:nvSpPr>
          <p:spPr>
            <a:xfrm>
              <a:off x="9019675" y="3573810"/>
              <a:ext cx="3170737" cy="985113"/>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整理文档，完善毕业论文，准备毕业设计答辩。</a:t>
              </a:r>
            </a:p>
          </p:txBody>
        </p:sp>
      </p:grpSp>
      <p:grpSp>
        <p:nvGrpSpPr>
          <p:cNvPr id="99" name="组合 98"/>
          <p:cNvGrpSpPr/>
          <p:nvPr/>
        </p:nvGrpSpPr>
        <p:grpSpPr>
          <a:xfrm>
            <a:off x="6120533" y="3429429"/>
            <a:ext cx="2603446" cy="1302453"/>
            <a:chOff x="7788388" y="4732677"/>
            <a:chExt cx="3470811" cy="1737005"/>
          </a:xfrm>
        </p:grpSpPr>
        <p:sp>
          <p:nvSpPr>
            <p:cNvPr id="100" name="文本框 88"/>
            <p:cNvSpPr txBox="1"/>
            <p:nvPr/>
          </p:nvSpPr>
          <p:spPr>
            <a:xfrm>
              <a:off x="7788388" y="4732677"/>
              <a:ext cx="3291355"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101" name="文本框 113"/>
            <p:cNvSpPr txBox="1"/>
            <p:nvPr/>
          </p:nvSpPr>
          <p:spPr>
            <a:xfrm>
              <a:off x="8042752" y="5053583"/>
              <a:ext cx="3216447" cy="1416099"/>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对实现代码进行数据测试。根据测试结果修改不完善的地方，优化热度计算模型。</a:t>
              </a:r>
            </a:p>
          </p:txBody>
        </p:sp>
      </p:grpSp>
    </p:spTree>
    <p:extLst>
      <p:ext uri="{BB962C8B-B14F-4D97-AF65-F5344CB8AC3E}">
        <p14:creationId xmlns:p14="http://schemas.microsoft.com/office/powerpoint/2010/main" val="1339721624"/>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2500"/>
                                </p:stCondLst>
                                <p:childTnLst>
                                  <p:par>
                                    <p:cTn id="27" presetID="26" presetClass="emph" presetSubtype="0" fill="hold" nodeType="afterEffect">
                                      <p:stCondLst>
                                        <p:cond delay="0"/>
                                      </p:stCondLst>
                                      <p:childTnLst>
                                        <p:animEffect transition="out" filter="fade">
                                          <p:cBhvr>
                                            <p:cTn id="28" dur="500" tmFilter="0, 0; .2, .5; .8, .5; 1, 0"/>
                                            <p:tgtEl>
                                              <p:spTgt spid="38"/>
                                            </p:tgtEl>
                                          </p:cBhvr>
                                        </p:animEffect>
                                        <p:animScale>
                                          <p:cBhvr>
                                            <p:cTn id="29" dur="250" autoRev="1" fill="hold"/>
                                            <p:tgtEl>
                                              <p:spTgt spid="38"/>
                                            </p:tgtEl>
                                          </p:cBhvr>
                                          <p:by x="105000" y="105000"/>
                                        </p:animScale>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44"/>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44"/>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1250" fill="hold"/>
                                            <p:tgtEl>
                                              <p:spTgt spid="44"/>
                                            </p:tgtEl>
                                            <p:attrNameLst>
                                              <p:attrName>ppt_w</p:attrName>
                                            </p:attrNameLst>
                                          </p:cBhvr>
                                          <p:tavLst>
                                            <p:tav tm="0" fmla="#ppt_w*sin(2.5*pi*$)">
                                              <p:val>
                                                <p:fltVal val="0"/>
                                              </p:val>
                                            </p:tav>
                                            <p:tav tm="100000">
                                              <p:val>
                                                <p:fltVal val="1"/>
                                              </p:val>
                                            </p:tav>
                                          </p:tavLst>
                                        </p:anim>
                                        <p:anim calcmode="lin" valueType="num">
                                          <p:cBhvr>
                                            <p:cTn id="41" dur="1250" fill="hold"/>
                                            <p:tgtEl>
                                              <p:spTgt spid="44"/>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44"/>
                                            </p:tgtEl>
                                            <p:attrNameLst>
                                              <p:attrName>r</p:attrName>
                                            </p:attrNameLst>
                                          </p:cBhvr>
                                        </p:animRot>
                                        <p:animRot by="-240000">
                                          <p:cBhvr>
                                            <p:cTn id="44" dur="50" fill="hold">
                                              <p:stCondLst>
                                                <p:cond delay="50"/>
                                              </p:stCondLst>
                                            </p:cTn>
                                            <p:tgtEl>
                                              <p:spTgt spid="44"/>
                                            </p:tgtEl>
                                            <p:attrNameLst>
                                              <p:attrName>r</p:attrName>
                                            </p:attrNameLst>
                                          </p:cBhvr>
                                        </p:animRot>
                                        <p:animRot by="240000">
                                          <p:cBhvr>
                                            <p:cTn id="45" dur="50" fill="hold">
                                              <p:stCondLst>
                                                <p:cond delay="100"/>
                                              </p:stCondLst>
                                            </p:cTn>
                                            <p:tgtEl>
                                              <p:spTgt spid="44"/>
                                            </p:tgtEl>
                                            <p:attrNameLst>
                                              <p:attrName>r</p:attrName>
                                            </p:attrNameLst>
                                          </p:cBhvr>
                                        </p:animRot>
                                        <p:animRot by="-240000">
                                          <p:cBhvr>
                                            <p:cTn id="46" dur="50" fill="hold">
                                              <p:stCondLst>
                                                <p:cond delay="150"/>
                                              </p:stCondLst>
                                            </p:cTn>
                                            <p:tgtEl>
                                              <p:spTgt spid="44"/>
                                            </p:tgtEl>
                                            <p:attrNameLst>
                                              <p:attrName>r</p:attrName>
                                            </p:attrNameLst>
                                          </p:cBhvr>
                                        </p:animRot>
                                        <p:animRot by="120000">
                                          <p:cBhvr>
                                            <p:cTn id="47" dur="50" fill="hold">
                                              <p:stCondLst>
                                                <p:cond delay="200"/>
                                              </p:stCondLst>
                                            </p:cTn>
                                            <p:tgtEl>
                                              <p:spTgt spid="44"/>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84"/>
                                            </p:tgtEl>
                                            <p:attrNameLst>
                                              <p:attrName>style.visibility</p:attrName>
                                            </p:attrNameLst>
                                          </p:cBhvr>
                                          <p:to>
                                            <p:strVal val="visible"/>
                                          </p:to>
                                        </p:set>
                                        <p:animEffect transition="in" filter="wipe(right)">
                                          <p:cBhvr>
                                            <p:cTn id="50" dur="500"/>
                                            <p:tgtEl>
                                              <p:spTgt spid="84"/>
                                            </p:tgtEl>
                                          </p:cBhvr>
                                        </p:animEffect>
                                      </p:childTnLst>
                                    </p:cTn>
                                  </p:par>
                                </p:childTnLst>
                              </p:cTn>
                            </p:par>
                            <p:par>
                              <p:cTn id="51" fill="hold">
                                <p:stCondLst>
                                  <p:cond delay="500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51"/>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51"/>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1500" fill="hold"/>
                                            <p:tgtEl>
                                              <p:spTgt spid="51"/>
                                            </p:tgtEl>
                                            <p:attrNameLst>
                                              <p:attrName>ppt_w</p:attrName>
                                            </p:attrNameLst>
                                          </p:cBhvr>
                                          <p:tavLst>
                                            <p:tav tm="0" fmla="#ppt_w*sin(2.5*pi*$)">
                                              <p:val>
                                                <p:fltVal val="0"/>
                                              </p:val>
                                            </p:tav>
                                            <p:tav tm="100000">
                                              <p:val>
                                                <p:fltVal val="1"/>
                                              </p:val>
                                            </p:tav>
                                          </p:tavLst>
                                        </p:anim>
                                        <p:anim calcmode="lin" valueType="num">
                                          <p:cBhvr>
                                            <p:cTn id="62" dur="1500" fill="hold"/>
                                            <p:tgtEl>
                                              <p:spTgt spid="51"/>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51"/>
                                            </p:tgtEl>
                                            <p:attrNameLst>
                                              <p:attrName>r</p:attrName>
                                            </p:attrNameLst>
                                          </p:cBhvr>
                                        </p:animRot>
                                        <p:animRot by="-240000">
                                          <p:cBhvr>
                                            <p:cTn id="65" dur="50" fill="hold">
                                              <p:stCondLst>
                                                <p:cond delay="50"/>
                                              </p:stCondLst>
                                            </p:cTn>
                                            <p:tgtEl>
                                              <p:spTgt spid="51"/>
                                            </p:tgtEl>
                                            <p:attrNameLst>
                                              <p:attrName>r</p:attrName>
                                            </p:attrNameLst>
                                          </p:cBhvr>
                                        </p:animRot>
                                        <p:animRot by="240000">
                                          <p:cBhvr>
                                            <p:cTn id="66" dur="50" fill="hold">
                                              <p:stCondLst>
                                                <p:cond delay="100"/>
                                              </p:stCondLst>
                                            </p:cTn>
                                            <p:tgtEl>
                                              <p:spTgt spid="51"/>
                                            </p:tgtEl>
                                            <p:attrNameLst>
                                              <p:attrName>r</p:attrName>
                                            </p:attrNameLst>
                                          </p:cBhvr>
                                        </p:animRot>
                                        <p:animRot by="-240000">
                                          <p:cBhvr>
                                            <p:cTn id="67" dur="50" fill="hold">
                                              <p:stCondLst>
                                                <p:cond delay="150"/>
                                              </p:stCondLst>
                                            </p:cTn>
                                            <p:tgtEl>
                                              <p:spTgt spid="51"/>
                                            </p:tgtEl>
                                            <p:attrNameLst>
                                              <p:attrName>r</p:attrName>
                                            </p:attrNameLst>
                                          </p:cBhvr>
                                        </p:animRot>
                                        <p:animRot by="120000">
                                          <p:cBhvr>
                                            <p:cTn id="68" dur="50" fill="hold">
                                              <p:stCondLst>
                                                <p:cond delay="200"/>
                                              </p:stCondLst>
                                            </p:cTn>
                                            <p:tgtEl>
                                              <p:spTgt spid="51"/>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90"/>
                                            </p:tgtEl>
                                            <p:attrNameLst>
                                              <p:attrName>style.visibility</p:attrName>
                                            </p:attrNameLst>
                                          </p:cBhvr>
                                          <p:to>
                                            <p:strVal val="visible"/>
                                          </p:to>
                                        </p:set>
                                        <p:animEffect transition="in" filter="wipe(right)">
                                          <p:cBhvr>
                                            <p:cTn id="71" dur="500"/>
                                            <p:tgtEl>
                                              <p:spTgt spid="90"/>
                                            </p:tgtEl>
                                          </p:cBhvr>
                                        </p:animEffect>
                                      </p:childTnLst>
                                    </p:cTn>
                                  </p:par>
                                </p:childTnLst>
                              </p:cTn>
                            </p:par>
                            <p:par>
                              <p:cTn id="72" fill="hold">
                                <p:stCondLst>
                                  <p:cond delay="725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58"/>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58"/>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1500" fill="hold"/>
                                            <p:tgtEl>
                                              <p:spTgt spid="58"/>
                                            </p:tgtEl>
                                            <p:attrNameLst>
                                              <p:attrName>ppt_w</p:attrName>
                                            </p:attrNameLst>
                                          </p:cBhvr>
                                          <p:tavLst>
                                            <p:tav tm="0" fmla="#ppt_w*sin(2.5*pi*$)">
                                              <p:val>
                                                <p:fltVal val="0"/>
                                              </p:val>
                                            </p:tav>
                                            <p:tav tm="100000">
                                              <p:val>
                                                <p:fltVal val="1"/>
                                              </p:val>
                                            </p:tav>
                                          </p:tavLst>
                                        </p:anim>
                                        <p:anim calcmode="lin" valueType="num">
                                          <p:cBhvr>
                                            <p:cTn id="83" dur="1500" fill="hold"/>
                                            <p:tgtEl>
                                              <p:spTgt spid="58"/>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58"/>
                                            </p:tgtEl>
                                            <p:attrNameLst>
                                              <p:attrName>r</p:attrName>
                                            </p:attrNameLst>
                                          </p:cBhvr>
                                        </p:animRot>
                                        <p:animRot by="-240000">
                                          <p:cBhvr>
                                            <p:cTn id="86" dur="50" fill="hold">
                                              <p:stCondLst>
                                                <p:cond delay="50"/>
                                              </p:stCondLst>
                                            </p:cTn>
                                            <p:tgtEl>
                                              <p:spTgt spid="58"/>
                                            </p:tgtEl>
                                            <p:attrNameLst>
                                              <p:attrName>r</p:attrName>
                                            </p:attrNameLst>
                                          </p:cBhvr>
                                        </p:animRot>
                                        <p:animRot by="240000">
                                          <p:cBhvr>
                                            <p:cTn id="87" dur="50" fill="hold">
                                              <p:stCondLst>
                                                <p:cond delay="100"/>
                                              </p:stCondLst>
                                            </p:cTn>
                                            <p:tgtEl>
                                              <p:spTgt spid="58"/>
                                            </p:tgtEl>
                                            <p:attrNameLst>
                                              <p:attrName>r</p:attrName>
                                            </p:attrNameLst>
                                          </p:cBhvr>
                                        </p:animRot>
                                        <p:animRot by="-240000">
                                          <p:cBhvr>
                                            <p:cTn id="88" dur="50" fill="hold">
                                              <p:stCondLst>
                                                <p:cond delay="150"/>
                                              </p:stCondLst>
                                            </p:cTn>
                                            <p:tgtEl>
                                              <p:spTgt spid="58"/>
                                            </p:tgtEl>
                                            <p:attrNameLst>
                                              <p:attrName>r</p:attrName>
                                            </p:attrNameLst>
                                          </p:cBhvr>
                                        </p:animRot>
                                        <p:animRot by="120000">
                                          <p:cBhvr>
                                            <p:cTn id="89" dur="50" fill="hold">
                                              <p:stCondLst>
                                                <p:cond delay="200"/>
                                              </p:stCondLst>
                                            </p:cTn>
                                            <p:tgtEl>
                                              <p:spTgt spid="58"/>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93"/>
                                            </p:tgtEl>
                                            <p:attrNameLst>
                                              <p:attrName>style.visibility</p:attrName>
                                            </p:attrNameLst>
                                          </p:cBhvr>
                                          <p:to>
                                            <p:strVal val="visible"/>
                                          </p:to>
                                        </p:set>
                                        <p:animEffect transition="in" filter="wipe(right)">
                                          <p:cBhvr>
                                            <p:cTn id="92" dur="500"/>
                                            <p:tgtEl>
                                              <p:spTgt spid="93"/>
                                            </p:tgtEl>
                                          </p:cBhvr>
                                        </p:animEffect>
                                      </p:childTnLst>
                                    </p:cTn>
                                  </p:par>
                                </p:childTnLst>
                              </p:cTn>
                            </p:par>
                            <p:par>
                              <p:cTn id="93" fill="hold">
                                <p:stCondLst>
                                  <p:cond delay="9500"/>
                                </p:stCondLst>
                                <p:childTnLst>
                                  <p:par>
                                    <p:cTn id="94" presetID="10" presetClass="entr" presetSubtype="0"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64"/>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64"/>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1500" fill="hold"/>
                                            <p:tgtEl>
                                              <p:spTgt spid="64"/>
                                            </p:tgtEl>
                                            <p:attrNameLst>
                                              <p:attrName>ppt_w</p:attrName>
                                            </p:attrNameLst>
                                          </p:cBhvr>
                                          <p:tavLst>
                                            <p:tav tm="0" fmla="#ppt_w*sin(2.5*pi*$)">
                                              <p:val>
                                                <p:fltVal val="0"/>
                                              </p:val>
                                            </p:tav>
                                            <p:tav tm="100000">
                                              <p:val>
                                                <p:fltVal val="1"/>
                                              </p:val>
                                            </p:tav>
                                          </p:tavLst>
                                        </p:anim>
                                        <p:anim calcmode="lin" valueType="num">
                                          <p:cBhvr>
                                            <p:cTn id="104" dur="1500" fill="hold"/>
                                            <p:tgtEl>
                                              <p:spTgt spid="64"/>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64"/>
                                            </p:tgtEl>
                                            <p:attrNameLst>
                                              <p:attrName>r</p:attrName>
                                            </p:attrNameLst>
                                          </p:cBhvr>
                                        </p:animRot>
                                        <p:animRot by="-240000">
                                          <p:cBhvr>
                                            <p:cTn id="107" dur="50" fill="hold">
                                              <p:stCondLst>
                                                <p:cond delay="50"/>
                                              </p:stCondLst>
                                            </p:cTn>
                                            <p:tgtEl>
                                              <p:spTgt spid="64"/>
                                            </p:tgtEl>
                                            <p:attrNameLst>
                                              <p:attrName>r</p:attrName>
                                            </p:attrNameLst>
                                          </p:cBhvr>
                                        </p:animRot>
                                        <p:animRot by="240000">
                                          <p:cBhvr>
                                            <p:cTn id="108" dur="50" fill="hold">
                                              <p:stCondLst>
                                                <p:cond delay="100"/>
                                              </p:stCondLst>
                                            </p:cTn>
                                            <p:tgtEl>
                                              <p:spTgt spid="64"/>
                                            </p:tgtEl>
                                            <p:attrNameLst>
                                              <p:attrName>r</p:attrName>
                                            </p:attrNameLst>
                                          </p:cBhvr>
                                        </p:animRot>
                                        <p:animRot by="-240000">
                                          <p:cBhvr>
                                            <p:cTn id="109" dur="50" fill="hold">
                                              <p:stCondLst>
                                                <p:cond delay="150"/>
                                              </p:stCondLst>
                                            </p:cTn>
                                            <p:tgtEl>
                                              <p:spTgt spid="64"/>
                                            </p:tgtEl>
                                            <p:attrNameLst>
                                              <p:attrName>r</p:attrName>
                                            </p:attrNameLst>
                                          </p:cBhvr>
                                        </p:animRot>
                                        <p:animRot by="120000">
                                          <p:cBhvr>
                                            <p:cTn id="110" dur="50" fill="hold">
                                              <p:stCondLst>
                                                <p:cond delay="200"/>
                                              </p:stCondLst>
                                            </p:cTn>
                                            <p:tgtEl>
                                              <p:spTgt spid="64"/>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99"/>
                                            </p:tgtEl>
                                            <p:attrNameLst>
                                              <p:attrName>style.visibility</p:attrName>
                                            </p:attrNameLst>
                                          </p:cBhvr>
                                          <p:to>
                                            <p:strVal val="visible"/>
                                          </p:to>
                                        </p:set>
                                        <p:animEffect transition="in" filter="wipe(left)">
                                          <p:cBhvr>
                                            <p:cTn id="113" dur="500"/>
                                            <p:tgtEl>
                                              <p:spTgt spid="99"/>
                                            </p:tgtEl>
                                          </p:cBhvr>
                                        </p:animEffect>
                                      </p:childTnLst>
                                    </p:cTn>
                                  </p:par>
                                </p:childTnLst>
                              </p:cTn>
                            </p:par>
                            <p:par>
                              <p:cTn id="114" fill="hold">
                                <p:stCondLst>
                                  <p:cond delay="11750"/>
                                </p:stCondLst>
                                <p:childTnLst>
                                  <p:par>
                                    <p:cTn id="115" presetID="10" presetClass="entr" presetSubtype="0" fill="hold" nodeType="after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77"/>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77"/>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77"/>
                                            </p:tgtEl>
                                            <p:attrNameLst>
                                              <p:attrName>style.visibility</p:attrName>
                                            </p:attrNameLst>
                                          </p:cBhvr>
                                          <p:to>
                                            <p:strVal val="visible"/>
                                          </p:to>
                                        </p:set>
                                        <p:anim calcmode="lin" valueType="num">
                                          <p:cBhvr>
                                            <p:cTn id="124" dur="1500" fill="hold"/>
                                            <p:tgtEl>
                                              <p:spTgt spid="77"/>
                                            </p:tgtEl>
                                            <p:attrNameLst>
                                              <p:attrName>ppt_w</p:attrName>
                                            </p:attrNameLst>
                                          </p:cBhvr>
                                          <p:tavLst>
                                            <p:tav tm="0" fmla="#ppt_w*sin(2.5*pi*$)">
                                              <p:val>
                                                <p:fltVal val="0"/>
                                              </p:val>
                                            </p:tav>
                                            <p:tav tm="100000">
                                              <p:val>
                                                <p:fltVal val="1"/>
                                              </p:val>
                                            </p:tav>
                                          </p:tavLst>
                                        </p:anim>
                                        <p:anim calcmode="lin" valueType="num">
                                          <p:cBhvr>
                                            <p:cTn id="125" dur="1500" fill="hold"/>
                                            <p:tgtEl>
                                              <p:spTgt spid="77"/>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77"/>
                                            </p:tgtEl>
                                            <p:attrNameLst>
                                              <p:attrName>r</p:attrName>
                                            </p:attrNameLst>
                                          </p:cBhvr>
                                        </p:animRot>
                                        <p:animRot by="-240000">
                                          <p:cBhvr>
                                            <p:cTn id="128" dur="50" fill="hold">
                                              <p:stCondLst>
                                                <p:cond delay="50"/>
                                              </p:stCondLst>
                                            </p:cTn>
                                            <p:tgtEl>
                                              <p:spTgt spid="77"/>
                                            </p:tgtEl>
                                            <p:attrNameLst>
                                              <p:attrName>r</p:attrName>
                                            </p:attrNameLst>
                                          </p:cBhvr>
                                        </p:animRot>
                                        <p:animRot by="240000">
                                          <p:cBhvr>
                                            <p:cTn id="129" dur="50" fill="hold">
                                              <p:stCondLst>
                                                <p:cond delay="100"/>
                                              </p:stCondLst>
                                            </p:cTn>
                                            <p:tgtEl>
                                              <p:spTgt spid="77"/>
                                            </p:tgtEl>
                                            <p:attrNameLst>
                                              <p:attrName>r</p:attrName>
                                            </p:attrNameLst>
                                          </p:cBhvr>
                                        </p:animRot>
                                        <p:animRot by="-240000">
                                          <p:cBhvr>
                                            <p:cTn id="130" dur="50" fill="hold">
                                              <p:stCondLst>
                                                <p:cond delay="150"/>
                                              </p:stCondLst>
                                            </p:cTn>
                                            <p:tgtEl>
                                              <p:spTgt spid="77"/>
                                            </p:tgtEl>
                                            <p:attrNameLst>
                                              <p:attrName>r</p:attrName>
                                            </p:attrNameLst>
                                          </p:cBhvr>
                                        </p:animRot>
                                        <p:animRot by="120000">
                                          <p:cBhvr>
                                            <p:cTn id="131" dur="50" fill="hold">
                                              <p:stCondLst>
                                                <p:cond delay="200"/>
                                              </p:stCondLst>
                                            </p:cTn>
                                            <p:tgtEl>
                                              <p:spTgt spid="77"/>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96"/>
                                            </p:tgtEl>
                                            <p:attrNameLst>
                                              <p:attrName>style.visibility</p:attrName>
                                            </p:attrNameLst>
                                          </p:cBhvr>
                                          <p:to>
                                            <p:strVal val="visible"/>
                                          </p:to>
                                        </p:set>
                                        <p:animEffect transition="in" filter="wipe(left)">
                                          <p:cBhvr>
                                            <p:cTn id="134" dur="500"/>
                                            <p:tgtEl>
                                              <p:spTgt spid="96"/>
                                            </p:tgtEl>
                                          </p:cBhvr>
                                        </p:animEffect>
                                      </p:childTnLst>
                                    </p:cTn>
                                  </p:par>
                                </p:childTnLst>
                              </p:cTn>
                            </p:par>
                            <p:par>
                              <p:cTn id="135" fill="hold">
                                <p:stCondLst>
                                  <p:cond delay="14000"/>
                                </p:stCondLst>
                                <p:childTnLst>
                                  <p:par>
                                    <p:cTn id="136" presetID="10" presetClass="entr" presetSubtype="0" fill="hold"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fade">
                                          <p:cBhvr>
                                            <p:cTn id="138" dur="500"/>
                                            <p:tgtEl>
                                              <p:spTgt spid="70"/>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70"/>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70"/>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p:cTn id="145" dur="1500" fill="hold"/>
                                            <p:tgtEl>
                                              <p:spTgt spid="70"/>
                                            </p:tgtEl>
                                            <p:attrNameLst>
                                              <p:attrName>ppt_w</p:attrName>
                                            </p:attrNameLst>
                                          </p:cBhvr>
                                          <p:tavLst>
                                            <p:tav tm="0" fmla="#ppt_w*sin(2.5*pi*$)">
                                              <p:val>
                                                <p:fltVal val="0"/>
                                              </p:val>
                                            </p:tav>
                                            <p:tav tm="100000">
                                              <p:val>
                                                <p:fltVal val="1"/>
                                              </p:val>
                                            </p:tav>
                                          </p:tavLst>
                                        </p:anim>
                                        <p:anim calcmode="lin" valueType="num">
                                          <p:cBhvr>
                                            <p:cTn id="146" dur="1500" fill="hold"/>
                                            <p:tgtEl>
                                              <p:spTgt spid="70"/>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70"/>
                                            </p:tgtEl>
                                            <p:attrNameLst>
                                              <p:attrName>r</p:attrName>
                                            </p:attrNameLst>
                                          </p:cBhvr>
                                        </p:animRot>
                                        <p:animRot by="-240000">
                                          <p:cBhvr>
                                            <p:cTn id="149" dur="50" fill="hold">
                                              <p:stCondLst>
                                                <p:cond delay="50"/>
                                              </p:stCondLst>
                                            </p:cTn>
                                            <p:tgtEl>
                                              <p:spTgt spid="70"/>
                                            </p:tgtEl>
                                            <p:attrNameLst>
                                              <p:attrName>r</p:attrName>
                                            </p:attrNameLst>
                                          </p:cBhvr>
                                        </p:animRot>
                                        <p:animRot by="240000">
                                          <p:cBhvr>
                                            <p:cTn id="150" dur="50" fill="hold">
                                              <p:stCondLst>
                                                <p:cond delay="100"/>
                                              </p:stCondLst>
                                            </p:cTn>
                                            <p:tgtEl>
                                              <p:spTgt spid="70"/>
                                            </p:tgtEl>
                                            <p:attrNameLst>
                                              <p:attrName>r</p:attrName>
                                            </p:attrNameLst>
                                          </p:cBhvr>
                                        </p:animRot>
                                        <p:animRot by="-240000">
                                          <p:cBhvr>
                                            <p:cTn id="151" dur="50" fill="hold">
                                              <p:stCondLst>
                                                <p:cond delay="150"/>
                                              </p:stCondLst>
                                            </p:cTn>
                                            <p:tgtEl>
                                              <p:spTgt spid="70"/>
                                            </p:tgtEl>
                                            <p:attrNameLst>
                                              <p:attrName>r</p:attrName>
                                            </p:attrNameLst>
                                          </p:cBhvr>
                                        </p:animRot>
                                        <p:animRot by="120000">
                                          <p:cBhvr>
                                            <p:cTn id="152" dur="50" fill="hold">
                                              <p:stCondLst>
                                                <p:cond delay="200"/>
                                              </p:stCondLst>
                                            </p:cTn>
                                            <p:tgtEl>
                                              <p:spTgt spid="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2500"/>
                                </p:stCondLst>
                                <p:childTnLst>
                                  <p:par>
                                    <p:cTn id="27" presetID="26" presetClass="emph" presetSubtype="0" fill="hold" nodeType="afterEffect">
                                      <p:stCondLst>
                                        <p:cond delay="0"/>
                                      </p:stCondLst>
                                      <p:childTnLst>
                                        <p:animEffect transition="out" filter="fade">
                                          <p:cBhvr>
                                            <p:cTn id="28" dur="500" tmFilter="0, 0; .2, .5; .8, .5; 1, 0"/>
                                            <p:tgtEl>
                                              <p:spTgt spid="38"/>
                                            </p:tgtEl>
                                          </p:cBhvr>
                                        </p:animEffect>
                                        <p:animScale>
                                          <p:cBhvr>
                                            <p:cTn id="29" dur="250" autoRev="1" fill="hold"/>
                                            <p:tgtEl>
                                              <p:spTgt spid="38"/>
                                            </p:tgtEl>
                                          </p:cBhvr>
                                          <p:by x="105000" y="105000"/>
                                        </p:animScale>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44"/>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44"/>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1250" fill="hold"/>
                                            <p:tgtEl>
                                              <p:spTgt spid="44"/>
                                            </p:tgtEl>
                                            <p:attrNameLst>
                                              <p:attrName>ppt_w</p:attrName>
                                            </p:attrNameLst>
                                          </p:cBhvr>
                                          <p:tavLst>
                                            <p:tav tm="0" fmla="#ppt_w*sin(2.5*pi*$)">
                                              <p:val>
                                                <p:fltVal val="0"/>
                                              </p:val>
                                            </p:tav>
                                            <p:tav tm="100000">
                                              <p:val>
                                                <p:fltVal val="1"/>
                                              </p:val>
                                            </p:tav>
                                          </p:tavLst>
                                        </p:anim>
                                        <p:anim calcmode="lin" valueType="num">
                                          <p:cBhvr>
                                            <p:cTn id="41" dur="1250" fill="hold"/>
                                            <p:tgtEl>
                                              <p:spTgt spid="44"/>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44"/>
                                            </p:tgtEl>
                                            <p:attrNameLst>
                                              <p:attrName>r</p:attrName>
                                            </p:attrNameLst>
                                          </p:cBhvr>
                                        </p:animRot>
                                        <p:animRot by="-240000">
                                          <p:cBhvr>
                                            <p:cTn id="44" dur="50" fill="hold">
                                              <p:stCondLst>
                                                <p:cond delay="50"/>
                                              </p:stCondLst>
                                            </p:cTn>
                                            <p:tgtEl>
                                              <p:spTgt spid="44"/>
                                            </p:tgtEl>
                                            <p:attrNameLst>
                                              <p:attrName>r</p:attrName>
                                            </p:attrNameLst>
                                          </p:cBhvr>
                                        </p:animRot>
                                        <p:animRot by="240000">
                                          <p:cBhvr>
                                            <p:cTn id="45" dur="50" fill="hold">
                                              <p:stCondLst>
                                                <p:cond delay="100"/>
                                              </p:stCondLst>
                                            </p:cTn>
                                            <p:tgtEl>
                                              <p:spTgt spid="44"/>
                                            </p:tgtEl>
                                            <p:attrNameLst>
                                              <p:attrName>r</p:attrName>
                                            </p:attrNameLst>
                                          </p:cBhvr>
                                        </p:animRot>
                                        <p:animRot by="-240000">
                                          <p:cBhvr>
                                            <p:cTn id="46" dur="50" fill="hold">
                                              <p:stCondLst>
                                                <p:cond delay="150"/>
                                              </p:stCondLst>
                                            </p:cTn>
                                            <p:tgtEl>
                                              <p:spTgt spid="44"/>
                                            </p:tgtEl>
                                            <p:attrNameLst>
                                              <p:attrName>r</p:attrName>
                                            </p:attrNameLst>
                                          </p:cBhvr>
                                        </p:animRot>
                                        <p:animRot by="120000">
                                          <p:cBhvr>
                                            <p:cTn id="47" dur="50" fill="hold">
                                              <p:stCondLst>
                                                <p:cond delay="200"/>
                                              </p:stCondLst>
                                            </p:cTn>
                                            <p:tgtEl>
                                              <p:spTgt spid="44"/>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84"/>
                                            </p:tgtEl>
                                            <p:attrNameLst>
                                              <p:attrName>style.visibility</p:attrName>
                                            </p:attrNameLst>
                                          </p:cBhvr>
                                          <p:to>
                                            <p:strVal val="visible"/>
                                          </p:to>
                                        </p:set>
                                        <p:animEffect transition="in" filter="wipe(right)">
                                          <p:cBhvr>
                                            <p:cTn id="50" dur="500"/>
                                            <p:tgtEl>
                                              <p:spTgt spid="84"/>
                                            </p:tgtEl>
                                          </p:cBhvr>
                                        </p:animEffect>
                                      </p:childTnLst>
                                    </p:cTn>
                                  </p:par>
                                </p:childTnLst>
                              </p:cTn>
                            </p:par>
                            <p:par>
                              <p:cTn id="51" fill="hold">
                                <p:stCondLst>
                                  <p:cond delay="500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51"/>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51"/>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1500" fill="hold"/>
                                            <p:tgtEl>
                                              <p:spTgt spid="51"/>
                                            </p:tgtEl>
                                            <p:attrNameLst>
                                              <p:attrName>ppt_w</p:attrName>
                                            </p:attrNameLst>
                                          </p:cBhvr>
                                          <p:tavLst>
                                            <p:tav tm="0" fmla="#ppt_w*sin(2.5*pi*$)">
                                              <p:val>
                                                <p:fltVal val="0"/>
                                              </p:val>
                                            </p:tav>
                                            <p:tav tm="100000">
                                              <p:val>
                                                <p:fltVal val="1"/>
                                              </p:val>
                                            </p:tav>
                                          </p:tavLst>
                                        </p:anim>
                                        <p:anim calcmode="lin" valueType="num">
                                          <p:cBhvr>
                                            <p:cTn id="62" dur="1500" fill="hold"/>
                                            <p:tgtEl>
                                              <p:spTgt spid="51"/>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51"/>
                                            </p:tgtEl>
                                            <p:attrNameLst>
                                              <p:attrName>r</p:attrName>
                                            </p:attrNameLst>
                                          </p:cBhvr>
                                        </p:animRot>
                                        <p:animRot by="-240000">
                                          <p:cBhvr>
                                            <p:cTn id="65" dur="50" fill="hold">
                                              <p:stCondLst>
                                                <p:cond delay="50"/>
                                              </p:stCondLst>
                                            </p:cTn>
                                            <p:tgtEl>
                                              <p:spTgt spid="51"/>
                                            </p:tgtEl>
                                            <p:attrNameLst>
                                              <p:attrName>r</p:attrName>
                                            </p:attrNameLst>
                                          </p:cBhvr>
                                        </p:animRot>
                                        <p:animRot by="240000">
                                          <p:cBhvr>
                                            <p:cTn id="66" dur="50" fill="hold">
                                              <p:stCondLst>
                                                <p:cond delay="100"/>
                                              </p:stCondLst>
                                            </p:cTn>
                                            <p:tgtEl>
                                              <p:spTgt spid="51"/>
                                            </p:tgtEl>
                                            <p:attrNameLst>
                                              <p:attrName>r</p:attrName>
                                            </p:attrNameLst>
                                          </p:cBhvr>
                                        </p:animRot>
                                        <p:animRot by="-240000">
                                          <p:cBhvr>
                                            <p:cTn id="67" dur="50" fill="hold">
                                              <p:stCondLst>
                                                <p:cond delay="150"/>
                                              </p:stCondLst>
                                            </p:cTn>
                                            <p:tgtEl>
                                              <p:spTgt spid="51"/>
                                            </p:tgtEl>
                                            <p:attrNameLst>
                                              <p:attrName>r</p:attrName>
                                            </p:attrNameLst>
                                          </p:cBhvr>
                                        </p:animRot>
                                        <p:animRot by="120000">
                                          <p:cBhvr>
                                            <p:cTn id="68" dur="50" fill="hold">
                                              <p:stCondLst>
                                                <p:cond delay="200"/>
                                              </p:stCondLst>
                                            </p:cTn>
                                            <p:tgtEl>
                                              <p:spTgt spid="51"/>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90"/>
                                            </p:tgtEl>
                                            <p:attrNameLst>
                                              <p:attrName>style.visibility</p:attrName>
                                            </p:attrNameLst>
                                          </p:cBhvr>
                                          <p:to>
                                            <p:strVal val="visible"/>
                                          </p:to>
                                        </p:set>
                                        <p:animEffect transition="in" filter="wipe(right)">
                                          <p:cBhvr>
                                            <p:cTn id="71" dur="500"/>
                                            <p:tgtEl>
                                              <p:spTgt spid="90"/>
                                            </p:tgtEl>
                                          </p:cBhvr>
                                        </p:animEffect>
                                      </p:childTnLst>
                                    </p:cTn>
                                  </p:par>
                                </p:childTnLst>
                              </p:cTn>
                            </p:par>
                            <p:par>
                              <p:cTn id="72" fill="hold">
                                <p:stCondLst>
                                  <p:cond delay="725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58"/>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58"/>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1500" fill="hold"/>
                                            <p:tgtEl>
                                              <p:spTgt spid="58"/>
                                            </p:tgtEl>
                                            <p:attrNameLst>
                                              <p:attrName>ppt_w</p:attrName>
                                            </p:attrNameLst>
                                          </p:cBhvr>
                                          <p:tavLst>
                                            <p:tav tm="0" fmla="#ppt_w*sin(2.5*pi*$)">
                                              <p:val>
                                                <p:fltVal val="0"/>
                                              </p:val>
                                            </p:tav>
                                            <p:tav tm="100000">
                                              <p:val>
                                                <p:fltVal val="1"/>
                                              </p:val>
                                            </p:tav>
                                          </p:tavLst>
                                        </p:anim>
                                        <p:anim calcmode="lin" valueType="num">
                                          <p:cBhvr>
                                            <p:cTn id="83" dur="1500" fill="hold"/>
                                            <p:tgtEl>
                                              <p:spTgt spid="58"/>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58"/>
                                            </p:tgtEl>
                                            <p:attrNameLst>
                                              <p:attrName>r</p:attrName>
                                            </p:attrNameLst>
                                          </p:cBhvr>
                                        </p:animRot>
                                        <p:animRot by="-240000">
                                          <p:cBhvr>
                                            <p:cTn id="86" dur="50" fill="hold">
                                              <p:stCondLst>
                                                <p:cond delay="50"/>
                                              </p:stCondLst>
                                            </p:cTn>
                                            <p:tgtEl>
                                              <p:spTgt spid="58"/>
                                            </p:tgtEl>
                                            <p:attrNameLst>
                                              <p:attrName>r</p:attrName>
                                            </p:attrNameLst>
                                          </p:cBhvr>
                                        </p:animRot>
                                        <p:animRot by="240000">
                                          <p:cBhvr>
                                            <p:cTn id="87" dur="50" fill="hold">
                                              <p:stCondLst>
                                                <p:cond delay="100"/>
                                              </p:stCondLst>
                                            </p:cTn>
                                            <p:tgtEl>
                                              <p:spTgt spid="58"/>
                                            </p:tgtEl>
                                            <p:attrNameLst>
                                              <p:attrName>r</p:attrName>
                                            </p:attrNameLst>
                                          </p:cBhvr>
                                        </p:animRot>
                                        <p:animRot by="-240000">
                                          <p:cBhvr>
                                            <p:cTn id="88" dur="50" fill="hold">
                                              <p:stCondLst>
                                                <p:cond delay="150"/>
                                              </p:stCondLst>
                                            </p:cTn>
                                            <p:tgtEl>
                                              <p:spTgt spid="58"/>
                                            </p:tgtEl>
                                            <p:attrNameLst>
                                              <p:attrName>r</p:attrName>
                                            </p:attrNameLst>
                                          </p:cBhvr>
                                        </p:animRot>
                                        <p:animRot by="120000">
                                          <p:cBhvr>
                                            <p:cTn id="89" dur="50" fill="hold">
                                              <p:stCondLst>
                                                <p:cond delay="200"/>
                                              </p:stCondLst>
                                            </p:cTn>
                                            <p:tgtEl>
                                              <p:spTgt spid="58"/>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93"/>
                                            </p:tgtEl>
                                            <p:attrNameLst>
                                              <p:attrName>style.visibility</p:attrName>
                                            </p:attrNameLst>
                                          </p:cBhvr>
                                          <p:to>
                                            <p:strVal val="visible"/>
                                          </p:to>
                                        </p:set>
                                        <p:animEffect transition="in" filter="wipe(right)">
                                          <p:cBhvr>
                                            <p:cTn id="92" dur="500"/>
                                            <p:tgtEl>
                                              <p:spTgt spid="93"/>
                                            </p:tgtEl>
                                          </p:cBhvr>
                                        </p:animEffect>
                                      </p:childTnLst>
                                    </p:cTn>
                                  </p:par>
                                </p:childTnLst>
                              </p:cTn>
                            </p:par>
                            <p:par>
                              <p:cTn id="93" fill="hold">
                                <p:stCondLst>
                                  <p:cond delay="9500"/>
                                </p:stCondLst>
                                <p:childTnLst>
                                  <p:par>
                                    <p:cTn id="94" presetID="10" presetClass="entr" presetSubtype="0"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64"/>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64"/>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1500" fill="hold"/>
                                            <p:tgtEl>
                                              <p:spTgt spid="64"/>
                                            </p:tgtEl>
                                            <p:attrNameLst>
                                              <p:attrName>ppt_w</p:attrName>
                                            </p:attrNameLst>
                                          </p:cBhvr>
                                          <p:tavLst>
                                            <p:tav tm="0" fmla="#ppt_w*sin(2.5*pi*$)">
                                              <p:val>
                                                <p:fltVal val="0"/>
                                              </p:val>
                                            </p:tav>
                                            <p:tav tm="100000">
                                              <p:val>
                                                <p:fltVal val="1"/>
                                              </p:val>
                                            </p:tav>
                                          </p:tavLst>
                                        </p:anim>
                                        <p:anim calcmode="lin" valueType="num">
                                          <p:cBhvr>
                                            <p:cTn id="104" dur="1500" fill="hold"/>
                                            <p:tgtEl>
                                              <p:spTgt spid="64"/>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64"/>
                                            </p:tgtEl>
                                            <p:attrNameLst>
                                              <p:attrName>r</p:attrName>
                                            </p:attrNameLst>
                                          </p:cBhvr>
                                        </p:animRot>
                                        <p:animRot by="-240000">
                                          <p:cBhvr>
                                            <p:cTn id="107" dur="50" fill="hold">
                                              <p:stCondLst>
                                                <p:cond delay="50"/>
                                              </p:stCondLst>
                                            </p:cTn>
                                            <p:tgtEl>
                                              <p:spTgt spid="64"/>
                                            </p:tgtEl>
                                            <p:attrNameLst>
                                              <p:attrName>r</p:attrName>
                                            </p:attrNameLst>
                                          </p:cBhvr>
                                        </p:animRot>
                                        <p:animRot by="240000">
                                          <p:cBhvr>
                                            <p:cTn id="108" dur="50" fill="hold">
                                              <p:stCondLst>
                                                <p:cond delay="100"/>
                                              </p:stCondLst>
                                            </p:cTn>
                                            <p:tgtEl>
                                              <p:spTgt spid="64"/>
                                            </p:tgtEl>
                                            <p:attrNameLst>
                                              <p:attrName>r</p:attrName>
                                            </p:attrNameLst>
                                          </p:cBhvr>
                                        </p:animRot>
                                        <p:animRot by="-240000">
                                          <p:cBhvr>
                                            <p:cTn id="109" dur="50" fill="hold">
                                              <p:stCondLst>
                                                <p:cond delay="150"/>
                                              </p:stCondLst>
                                            </p:cTn>
                                            <p:tgtEl>
                                              <p:spTgt spid="64"/>
                                            </p:tgtEl>
                                            <p:attrNameLst>
                                              <p:attrName>r</p:attrName>
                                            </p:attrNameLst>
                                          </p:cBhvr>
                                        </p:animRot>
                                        <p:animRot by="120000">
                                          <p:cBhvr>
                                            <p:cTn id="110" dur="50" fill="hold">
                                              <p:stCondLst>
                                                <p:cond delay="200"/>
                                              </p:stCondLst>
                                            </p:cTn>
                                            <p:tgtEl>
                                              <p:spTgt spid="64"/>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99"/>
                                            </p:tgtEl>
                                            <p:attrNameLst>
                                              <p:attrName>style.visibility</p:attrName>
                                            </p:attrNameLst>
                                          </p:cBhvr>
                                          <p:to>
                                            <p:strVal val="visible"/>
                                          </p:to>
                                        </p:set>
                                        <p:animEffect transition="in" filter="wipe(left)">
                                          <p:cBhvr>
                                            <p:cTn id="113" dur="500"/>
                                            <p:tgtEl>
                                              <p:spTgt spid="99"/>
                                            </p:tgtEl>
                                          </p:cBhvr>
                                        </p:animEffect>
                                      </p:childTnLst>
                                    </p:cTn>
                                  </p:par>
                                </p:childTnLst>
                              </p:cTn>
                            </p:par>
                            <p:par>
                              <p:cTn id="114" fill="hold">
                                <p:stCondLst>
                                  <p:cond delay="11750"/>
                                </p:stCondLst>
                                <p:childTnLst>
                                  <p:par>
                                    <p:cTn id="115" presetID="10" presetClass="entr" presetSubtype="0" fill="hold" nodeType="after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77"/>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77"/>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77"/>
                                            </p:tgtEl>
                                            <p:attrNameLst>
                                              <p:attrName>style.visibility</p:attrName>
                                            </p:attrNameLst>
                                          </p:cBhvr>
                                          <p:to>
                                            <p:strVal val="visible"/>
                                          </p:to>
                                        </p:set>
                                        <p:anim calcmode="lin" valueType="num">
                                          <p:cBhvr>
                                            <p:cTn id="124" dur="1500" fill="hold"/>
                                            <p:tgtEl>
                                              <p:spTgt spid="77"/>
                                            </p:tgtEl>
                                            <p:attrNameLst>
                                              <p:attrName>ppt_w</p:attrName>
                                            </p:attrNameLst>
                                          </p:cBhvr>
                                          <p:tavLst>
                                            <p:tav tm="0" fmla="#ppt_w*sin(2.5*pi*$)">
                                              <p:val>
                                                <p:fltVal val="0"/>
                                              </p:val>
                                            </p:tav>
                                            <p:tav tm="100000">
                                              <p:val>
                                                <p:fltVal val="1"/>
                                              </p:val>
                                            </p:tav>
                                          </p:tavLst>
                                        </p:anim>
                                        <p:anim calcmode="lin" valueType="num">
                                          <p:cBhvr>
                                            <p:cTn id="125" dur="1500" fill="hold"/>
                                            <p:tgtEl>
                                              <p:spTgt spid="77"/>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77"/>
                                            </p:tgtEl>
                                            <p:attrNameLst>
                                              <p:attrName>r</p:attrName>
                                            </p:attrNameLst>
                                          </p:cBhvr>
                                        </p:animRot>
                                        <p:animRot by="-240000">
                                          <p:cBhvr>
                                            <p:cTn id="128" dur="50" fill="hold">
                                              <p:stCondLst>
                                                <p:cond delay="50"/>
                                              </p:stCondLst>
                                            </p:cTn>
                                            <p:tgtEl>
                                              <p:spTgt spid="77"/>
                                            </p:tgtEl>
                                            <p:attrNameLst>
                                              <p:attrName>r</p:attrName>
                                            </p:attrNameLst>
                                          </p:cBhvr>
                                        </p:animRot>
                                        <p:animRot by="240000">
                                          <p:cBhvr>
                                            <p:cTn id="129" dur="50" fill="hold">
                                              <p:stCondLst>
                                                <p:cond delay="100"/>
                                              </p:stCondLst>
                                            </p:cTn>
                                            <p:tgtEl>
                                              <p:spTgt spid="77"/>
                                            </p:tgtEl>
                                            <p:attrNameLst>
                                              <p:attrName>r</p:attrName>
                                            </p:attrNameLst>
                                          </p:cBhvr>
                                        </p:animRot>
                                        <p:animRot by="-240000">
                                          <p:cBhvr>
                                            <p:cTn id="130" dur="50" fill="hold">
                                              <p:stCondLst>
                                                <p:cond delay="150"/>
                                              </p:stCondLst>
                                            </p:cTn>
                                            <p:tgtEl>
                                              <p:spTgt spid="77"/>
                                            </p:tgtEl>
                                            <p:attrNameLst>
                                              <p:attrName>r</p:attrName>
                                            </p:attrNameLst>
                                          </p:cBhvr>
                                        </p:animRot>
                                        <p:animRot by="120000">
                                          <p:cBhvr>
                                            <p:cTn id="131" dur="50" fill="hold">
                                              <p:stCondLst>
                                                <p:cond delay="200"/>
                                              </p:stCondLst>
                                            </p:cTn>
                                            <p:tgtEl>
                                              <p:spTgt spid="77"/>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96"/>
                                            </p:tgtEl>
                                            <p:attrNameLst>
                                              <p:attrName>style.visibility</p:attrName>
                                            </p:attrNameLst>
                                          </p:cBhvr>
                                          <p:to>
                                            <p:strVal val="visible"/>
                                          </p:to>
                                        </p:set>
                                        <p:animEffect transition="in" filter="wipe(left)">
                                          <p:cBhvr>
                                            <p:cTn id="134" dur="500"/>
                                            <p:tgtEl>
                                              <p:spTgt spid="96"/>
                                            </p:tgtEl>
                                          </p:cBhvr>
                                        </p:animEffect>
                                      </p:childTnLst>
                                    </p:cTn>
                                  </p:par>
                                </p:childTnLst>
                              </p:cTn>
                            </p:par>
                            <p:par>
                              <p:cTn id="135" fill="hold">
                                <p:stCondLst>
                                  <p:cond delay="14000"/>
                                </p:stCondLst>
                                <p:childTnLst>
                                  <p:par>
                                    <p:cTn id="136" presetID="10" presetClass="entr" presetSubtype="0" fill="hold"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fade">
                                          <p:cBhvr>
                                            <p:cTn id="138" dur="500"/>
                                            <p:tgtEl>
                                              <p:spTgt spid="70"/>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70"/>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70"/>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p:cTn id="145" dur="1500" fill="hold"/>
                                            <p:tgtEl>
                                              <p:spTgt spid="70"/>
                                            </p:tgtEl>
                                            <p:attrNameLst>
                                              <p:attrName>ppt_w</p:attrName>
                                            </p:attrNameLst>
                                          </p:cBhvr>
                                          <p:tavLst>
                                            <p:tav tm="0" fmla="#ppt_w*sin(2.5*pi*$)">
                                              <p:val>
                                                <p:fltVal val="0"/>
                                              </p:val>
                                            </p:tav>
                                            <p:tav tm="100000">
                                              <p:val>
                                                <p:fltVal val="1"/>
                                              </p:val>
                                            </p:tav>
                                          </p:tavLst>
                                        </p:anim>
                                        <p:anim calcmode="lin" valueType="num">
                                          <p:cBhvr>
                                            <p:cTn id="146" dur="1500" fill="hold"/>
                                            <p:tgtEl>
                                              <p:spTgt spid="70"/>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70"/>
                                            </p:tgtEl>
                                            <p:attrNameLst>
                                              <p:attrName>r</p:attrName>
                                            </p:attrNameLst>
                                          </p:cBhvr>
                                        </p:animRot>
                                        <p:animRot by="-240000">
                                          <p:cBhvr>
                                            <p:cTn id="149" dur="50" fill="hold">
                                              <p:stCondLst>
                                                <p:cond delay="50"/>
                                              </p:stCondLst>
                                            </p:cTn>
                                            <p:tgtEl>
                                              <p:spTgt spid="70"/>
                                            </p:tgtEl>
                                            <p:attrNameLst>
                                              <p:attrName>r</p:attrName>
                                            </p:attrNameLst>
                                          </p:cBhvr>
                                        </p:animRot>
                                        <p:animRot by="240000">
                                          <p:cBhvr>
                                            <p:cTn id="150" dur="50" fill="hold">
                                              <p:stCondLst>
                                                <p:cond delay="100"/>
                                              </p:stCondLst>
                                            </p:cTn>
                                            <p:tgtEl>
                                              <p:spTgt spid="70"/>
                                            </p:tgtEl>
                                            <p:attrNameLst>
                                              <p:attrName>r</p:attrName>
                                            </p:attrNameLst>
                                          </p:cBhvr>
                                        </p:animRot>
                                        <p:animRot by="-240000">
                                          <p:cBhvr>
                                            <p:cTn id="151" dur="50" fill="hold">
                                              <p:stCondLst>
                                                <p:cond delay="150"/>
                                              </p:stCondLst>
                                            </p:cTn>
                                            <p:tgtEl>
                                              <p:spTgt spid="70"/>
                                            </p:tgtEl>
                                            <p:attrNameLst>
                                              <p:attrName>r</p:attrName>
                                            </p:attrNameLst>
                                          </p:cBhvr>
                                        </p:animRot>
                                        <p:animRot by="120000">
                                          <p:cBhvr>
                                            <p:cTn id="152" dur="50" fill="hold">
                                              <p:stCondLst>
                                                <p:cond delay="200"/>
                                              </p:stCondLst>
                                            </p:cTn>
                                            <p:tgtEl>
                                              <p:spTgt spid="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3567908" y="-879297"/>
            <a:ext cx="1756222" cy="1756222"/>
            <a:chOff x="2894659" y="1465288"/>
            <a:chExt cx="1727827" cy="1727827"/>
          </a:xfrm>
        </p:grpSpPr>
        <p:grpSp>
          <p:nvGrpSpPr>
            <p:cNvPr id="110" name="组合 109"/>
            <p:cNvGrpSpPr/>
            <p:nvPr/>
          </p:nvGrpSpPr>
          <p:grpSpPr>
            <a:xfrm rot="1771504">
              <a:off x="2914532" y="1485269"/>
              <a:ext cx="1688083" cy="1687866"/>
              <a:chOff x="1827622" y="1343919"/>
              <a:chExt cx="2304000" cy="2304000"/>
            </a:xfrm>
          </p:grpSpPr>
          <p:sp>
            <p:nvSpPr>
              <p:cNvPr id="112" name="椭圆 11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3" name="椭圆 11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11" name="流程图: 联系 110"/>
            <p:cNvSpPr/>
            <p:nvPr/>
          </p:nvSpPr>
          <p:spPr>
            <a:xfrm>
              <a:off x="2894659" y="1465288"/>
              <a:ext cx="1727827" cy="1727827"/>
            </a:xfrm>
            <a:prstGeom prst="flowChartConnector">
              <a:avLst/>
            </a:prstGeom>
            <a:noFill/>
            <a:ln w="3175">
              <a:solidFill>
                <a:srgbClr val="00B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rot="1771504">
            <a:off x="3575961" y="378942"/>
            <a:ext cx="272244" cy="272209"/>
            <a:chOff x="1827622" y="1343919"/>
            <a:chExt cx="2304000" cy="2304000"/>
          </a:xfrm>
        </p:grpSpPr>
        <p:sp>
          <p:nvSpPr>
            <p:cNvPr id="115" name="椭圆 11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6" name="椭圆 11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17" name="组合 116"/>
          <p:cNvGrpSpPr/>
          <p:nvPr/>
        </p:nvGrpSpPr>
        <p:grpSpPr>
          <a:xfrm rot="1771504">
            <a:off x="5177750" y="37314"/>
            <a:ext cx="272244" cy="272209"/>
            <a:chOff x="1827622" y="1343919"/>
            <a:chExt cx="2304000" cy="2304000"/>
          </a:xfrm>
        </p:grpSpPr>
        <p:sp>
          <p:nvSpPr>
            <p:cNvPr id="118" name="椭圆 11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9" name="椭圆 11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0" name="组合 119"/>
          <p:cNvGrpSpPr/>
          <p:nvPr/>
        </p:nvGrpSpPr>
        <p:grpSpPr>
          <a:xfrm rot="1771504">
            <a:off x="4219534" y="449833"/>
            <a:ext cx="216832" cy="216804"/>
            <a:chOff x="1827622" y="1343919"/>
            <a:chExt cx="2304000" cy="2304000"/>
          </a:xfrm>
        </p:grpSpPr>
        <p:sp>
          <p:nvSpPr>
            <p:cNvPr id="121" name="椭圆 12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2" name="椭圆 12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3" name="组合 122"/>
          <p:cNvGrpSpPr/>
          <p:nvPr/>
        </p:nvGrpSpPr>
        <p:grpSpPr>
          <a:xfrm rot="1771504">
            <a:off x="4695048" y="474506"/>
            <a:ext cx="402249" cy="402197"/>
            <a:chOff x="1827622" y="1343919"/>
            <a:chExt cx="2304000" cy="2304000"/>
          </a:xfrm>
        </p:grpSpPr>
        <p:sp>
          <p:nvSpPr>
            <p:cNvPr id="124" name="椭圆 12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5" name="椭圆 12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6" name="组合 125"/>
          <p:cNvGrpSpPr/>
          <p:nvPr/>
        </p:nvGrpSpPr>
        <p:grpSpPr>
          <a:xfrm rot="1771504">
            <a:off x="3507274" y="-102313"/>
            <a:ext cx="166140" cy="166119"/>
            <a:chOff x="1827622" y="1343919"/>
            <a:chExt cx="2304000" cy="2304000"/>
          </a:xfrm>
        </p:grpSpPr>
        <p:sp>
          <p:nvSpPr>
            <p:cNvPr id="127" name="椭圆 12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8" name="椭圆 12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9" name="组合 128"/>
          <p:cNvGrpSpPr/>
          <p:nvPr/>
        </p:nvGrpSpPr>
        <p:grpSpPr>
          <a:xfrm rot="1771504">
            <a:off x="3898802" y="816764"/>
            <a:ext cx="202768" cy="202742"/>
            <a:chOff x="1827622" y="1343919"/>
            <a:chExt cx="2304000" cy="2304000"/>
          </a:xfrm>
        </p:grpSpPr>
        <p:sp>
          <p:nvSpPr>
            <p:cNvPr id="130" name="椭圆 12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31" name="椭圆 13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32" name="文本框 131"/>
          <p:cNvSpPr txBox="1"/>
          <p:nvPr/>
        </p:nvSpPr>
        <p:spPr>
          <a:xfrm>
            <a:off x="3938055" y="-4064"/>
            <a:ext cx="1090736" cy="523220"/>
          </a:xfrm>
          <a:prstGeom prst="rect">
            <a:avLst/>
          </a:prstGeom>
          <a:noFill/>
        </p:spPr>
        <p:txBody>
          <a:bodyPr wrap="square" rtlCol="0">
            <a:spAutoFit/>
          </a:bodyPr>
          <a:lstStyle/>
          <a:p>
            <a:r>
              <a:rPr lang="zh-CN" altLang="en-US" sz="2800" dirty="0" smtClean="0">
                <a:solidFill>
                  <a:srgbClr val="00B7CA"/>
                </a:solidFill>
                <a:latin typeface="黑体" panose="02010609060101010101" pitchFamily="49" charset="-122"/>
                <a:ea typeface="黑体" panose="02010609060101010101" pitchFamily="49" charset="-122"/>
              </a:rPr>
              <a:t>目 录</a:t>
            </a:r>
            <a:endParaRPr lang="zh-CN" altLang="en-US" sz="2800" dirty="0">
              <a:solidFill>
                <a:srgbClr val="00B7CA"/>
              </a:solidFill>
              <a:latin typeface="黑体" panose="02010609060101010101" pitchFamily="49" charset="-122"/>
              <a:ea typeface="黑体" panose="02010609060101010101" pitchFamily="49" charset="-122"/>
            </a:endParaRPr>
          </a:p>
        </p:txBody>
      </p:sp>
      <p:grpSp>
        <p:nvGrpSpPr>
          <p:cNvPr id="133" name="组合 132"/>
          <p:cNvGrpSpPr/>
          <p:nvPr/>
        </p:nvGrpSpPr>
        <p:grpSpPr>
          <a:xfrm>
            <a:off x="1621136" y="1828800"/>
            <a:ext cx="762943" cy="762943"/>
            <a:chOff x="1254722" y="1864234"/>
            <a:chExt cx="762943" cy="762943"/>
          </a:xfrm>
        </p:grpSpPr>
        <p:grpSp>
          <p:nvGrpSpPr>
            <p:cNvPr id="134" name="组合 133"/>
            <p:cNvGrpSpPr/>
            <p:nvPr/>
          </p:nvGrpSpPr>
          <p:grpSpPr>
            <a:xfrm>
              <a:off x="1254722" y="1864234"/>
              <a:ext cx="762943" cy="762943"/>
              <a:chOff x="2894659" y="1465288"/>
              <a:chExt cx="1727827" cy="1727827"/>
            </a:xfrm>
          </p:grpSpPr>
          <p:grpSp>
            <p:nvGrpSpPr>
              <p:cNvPr id="136" name="组合 135"/>
              <p:cNvGrpSpPr/>
              <p:nvPr/>
            </p:nvGrpSpPr>
            <p:grpSpPr>
              <a:xfrm rot="1771504">
                <a:off x="2914532" y="1485269"/>
                <a:ext cx="1688083" cy="1687866"/>
                <a:chOff x="1827622" y="1343919"/>
                <a:chExt cx="2304000" cy="2304000"/>
              </a:xfrm>
            </p:grpSpPr>
            <p:sp>
              <p:nvSpPr>
                <p:cNvPr id="138" name="椭圆 13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00B7CA"/>
                    </a:solidFill>
                    <a:latin typeface="华文细黑" panose="02010600040101010101" pitchFamily="2" charset="-122"/>
                    <a:ea typeface="华文细黑" panose="02010600040101010101" pitchFamily="2" charset="-122"/>
                  </a:endParaRPr>
                </a:p>
              </p:txBody>
            </p:sp>
            <p:sp>
              <p:nvSpPr>
                <p:cNvPr id="139" name="椭圆 13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00B7CA"/>
                    </a:solidFill>
                    <a:latin typeface="华文细黑" panose="02010600040101010101" pitchFamily="2" charset="-122"/>
                    <a:ea typeface="华文细黑" panose="02010600040101010101" pitchFamily="2" charset="-122"/>
                  </a:endParaRPr>
                </a:p>
              </p:txBody>
            </p:sp>
          </p:grpSp>
          <p:sp>
            <p:nvSpPr>
              <p:cNvPr id="137" name="流程图: 联系 136"/>
              <p:cNvSpPr/>
              <p:nvPr/>
            </p:nvSpPr>
            <p:spPr>
              <a:xfrm>
                <a:off x="2894659" y="1465288"/>
                <a:ext cx="1727827" cy="1727827"/>
              </a:xfrm>
              <a:prstGeom prst="flowChartConnector">
                <a:avLst/>
              </a:prstGeom>
              <a:noFill/>
              <a:ln w="3175">
                <a:solidFill>
                  <a:srgbClr val="00B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7CA"/>
                  </a:solidFill>
                </a:endParaRPr>
              </a:p>
            </p:txBody>
          </p:sp>
        </p:grpSp>
        <p:sp>
          <p:nvSpPr>
            <p:cNvPr id="135" name="文本框 134"/>
            <p:cNvSpPr txBox="1"/>
            <p:nvPr/>
          </p:nvSpPr>
          <p:spPr>
            <a:xfrm>
              <a:off x="1378895" y="2045650"/>
              <a:ext cx="526473" cy="400110"/>
            </a:xfrm>
            <a:prstGeom prst="rect">
              <a:avLst/>
            </a:prstGeom>
            <a:noFill/>
          </p:spPr>
          <p:txBody>
            <a:bodyPr wrap="square" rtlCol="0">
              <a:spAutoFit/>
            </a:bodyPr>
            <a:lstStyle/>
            <a:p>
              <a:r>
                <a:rPr lang="en-US" altLang="zh-CN" sz="2000" b="1" dirty="0" smtClean="0">
                  <a:solidFill>
                    <a:srgbClr val="00B7CA"/>
                  </a:solidFill>
                  <a:latin typeface="方正兰亭超细黑简体" panose="02000000000000000000" pitchFamily="2" charset="-122"/>
                  <a:ea typeface="方正兰亭超细黑简体" panose="02000000000000000000" pitchFamily="2" charset="-122"/>
                </a:rPr>
                <a:t>01</a:t>
              </a:r>
              <a:endParaRPr lang="zh-CN" altLang="en-US" sz="2000" b="1" dirty="0">
                <a:solidFill>
                  <a:srgbClr val="00B7CA"/>
                </a:solidFill>
                <a:latin typeface="方正兰亭超细黑简体" panose="02000000000000000000" pitchFamily="2" charset="-122"/>
                <a:ea typeface="方正兰亭超细黑简体" panose="02000000000000000000" pitchFamily="2" charset="-122"/>
              </a:endParaRPr>
            </a:p>
          </p:txBody>
        </p:sp>
      </p:grpSp>
      <p:grpSp>
        <p:nvGrpSpPr>
          <p:cNvPr id="140" name="组合 139"/>
          <p:cNvGrpSpPr/>
          <p:nvPr/>
        </p:nvGrpSpPr>
        <p:grpSpPr>
          <a:xfrm>
            <a:off x="2628303" y="1828800"/>
            <a:ext cx="762943" cy="762943"/>
            <a:chOff x="2705448" y="1864234"/>
            <a:chExt cx="762943" cy="762943"/>
          </a:xfrm>
        </p:grpSpPr>
        <p:grpSp>
          <p:nvGrpSpPr>
            <p:cNvPr id="141" name="组合 140"/>
            <p:cNvGrpSpPr/>
            <p:nvPr/>
          </p:nvGrpSpPr>
          <p:grpSpPr>
            <a:xfrm>
              <a:off x="2705448" y="1864234"/>
              <a:ext cx="762943" cy="762943"/>
              <a:chOff x="2894659" y="1465288"/>
              <a:chExt cx="1727827" cy="1727827"/>
            </a:xfrm>
          </p:grpSpPr>
          <p:grpSp>
            <p:nvGrpSpPr>
              <p:cNvPr id="143" name="组合 142"/>
              <p:cNvGrpSpPr/>
              <p:nvPr/>
            </p:nvGrpSpPr>
            <p:grpSpPr>
              <a:xfrm rot="1771504">
                <a:off x="2914532" y="1485269"/>
                <a:ext cx="1688083" cy="1687866"/>
                <a:chOff x="1827622" y="1343919"/>
                <a:chExt cx="2304000" cy="2304000"/>
              </a:xfrm>
            </p:grpSpPr>
            <p:sp>
              <p:nvSpPr>
                <p:cNvPr id="145" name="椭圆 14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sp>
              <p:nvSpPr>
                <p:cNvPr id="146" name="椭圆 14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grpSp>
          <p:sp>
            <p:nvSpPr>
              <p:cNvPr id="144" name="流程图: 联系 143"/>
              <p:cNvSpPr/>
              <p:nvPr/>
            </p:nvSpPr>
            <p:spPr>
              <a:xfrm>
                <a:off x="2894659" y="1465288"/>
                <a:ext cx="1727827" cy="1727827"/>
              </a:xfrm>
              <a:prstGeom prst="flowChartConnector">
                <a:avLst/>
              </a:prstGeom>
              <a:noFill/>
              <a:ln w="3175">
                <a:solidFill>
                  <a:srgbClr val="FFB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757"/>
                  </a:solidFill>
                </a:endParaRPr>
              </a:p>
            </p:txBody>
          </p:sp>
        </p:grpSp>
        <p:sp>
          <p:nvSpPr>
            <p:cNvPr id="142" name="文本框 141"/>
            <p:cNvSpPr txBox="1"/>
            <p:nvPr/>
          </p:nvSpPr>
          <p:spPr>
            <a:xfrm>
              <a:off x="2824946" y="2053130"/>
              <a:ext cx="526473" cy="400110"/>
            </a:xfrm>
            <a:prstGeom prst="rect">
              <a:avLst/>
            </a:prstGeom>
            <a:noFill/>
          </p:spPr>
          <p:txBody>
            <a:bodyPr wrap="square" rtlCol="0">
              <a:spAutoFit/>
            </a:bodyPr>
            <a:lstStyle/>
            <a:p>
              <a:r>
                <a:rPr lang="en-US" altLang="zh-CN" sz="2000" b="1" dirty="0" smtClean="0">
                  <a:solidFill>
                    <a:srgbClr val="FFB757"/>
                  </a:solidFill>
                  <a:latin typeface="方正兰亭超细黑简体" panose="02000000000000000000" pitchFamily="2" charset="-122"/>
                  <a:ea typeface="方正兰亭超细黑简体" panose="02000000000000000000" pitchFamily="2" charset="-122"/>
                </a:rPr>
                <a:t>02</a:t>
              </a:r>
              <a:endParaRPr lang="zh-CN" altLang="en-US" sz="2000" b="1" dirty="0">
                <a:solidFill>
                  <a:srgbClr val="FFB757"/>
                </a:solidFill>
                <a:latin typeface="方正兰亭超细黑简体" panose="02000000000000000000" pitchFamily="2" charset="-122"/>
                <a:ea typeface="方正兰亭超细黑简体" panose="02000000000000000000" pitchFamily="2" charset="-122"/>
              </a:endParaRPr>
            </a:p>
          </p:txBody>
        </p:sp>
      </p:grpSp>
      <p:grpSp>
        <p:nvGrpSpPr>
          <p:cNvPr id="147" name="组合 146"/>
          <p:cNvGrpSpPr/>
          <p:nvPr/>
        </p:nvGrpSpPr>
        <p:grpSpPr>
          <a:xfrm>
            <a:off x="3645808" y="1828800"/>
            <a:ext cx="762943" cy="762943"/>
            <a:chOff x="4132381" y="1864234"/>
            <a:chExt cx="762943" cy="762943"/>
          </a:xfrm>
        </p:grpSpPr>
        <p:grpSp>
          <p:nvGrpSpPr>
            <p:cNvPr id="148" name="组合 147"/>
            <p:cNvGrpSpPr/>
            <p:nvPr/>
          </p:nvGrpSpPr>
          <p:grpSpPr>
            <a:xfrm>
              <a:off x="4132381" y="1864234"/>
              <a:ext cx="762943" cy="762943"/>
              <a:chOff x="2894659" y="1465288"/>
              <a:chExt cx="1727827" cy="1727827"/>
            </a:xfrm>
          </p:grpSpPr>
          <p:grpSp>
            <p:nvGrpSpPr>
              <p:cNvPr id="150" name="组合 149"/>
              <p:cNvGrpSpPr/>
              <p:nvPr/>
            </p:nvGrpSpPr>
            <p:grpSpPr>
              <a:xfrm rot="1771504">
                <a:off x="2914532" y="1485269"/>
                <a:ext cx="1688083" cy="1687866"/>
                <a:chOff x="1827622" y="1343919"/>
                <a:chExt cx="2304000" cy="2304000"/>
              </a:xfrm>
            </p:grpSpPr>
            <p:sp>
              <p:nvSpPr>
                <p:cNvPr id="152" name="椭圆 15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53" name="椭圆 15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51" name="流程图: 联系 150"/>
              <p:cNvSpPr/>
              <p:nvPr/>
            </p:nvSpPr>
            <p:spPr>
              <a:xfrm>
                <a:off x="2894659" y="1465288"/>
                <a:ext cx="1727827" cy="1727827"/>
              </a:xfrm>
              <a:prstGeom prst="flowChartConnector">
                <a:avLst/>
              </a:prstGeom>
              <a:noFill/>
              <a:ln w="3175">
                <a:solidFill>
                  <a:srgbClr val="714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9" name="文本框 148"/>
            <p:cNvSpPr txBox="1"/>
            <p:nvPr/>
          </p:nvSpPr>
          <p:spPr>
            <a:xfrm>
              <a:off x="4247986" y="2048949"/>
              <a:ext cx="526473" cy="400110"/>
            </a:xfrm>
            <a:prstGeom prst="rect">
              <a:avLst/>
            </a:prstGeom>
            <a:noFill/>
          </p:spPr>
          <p:txBody>
            <a:bodyPr wrap="square" rtlCol="0">
              <a:spAutoFit/>
            </a:bodyPr>
            <a:lstStyle/>
            <a:p>
              <a:r>
                <a:rPr lang="en-US" altLang="zh-CN" sz="2000" b="1" dirty="0" smtClean="0">
                  <a:solidFill>
                    <a:srgbClr val="714383"/>
                  </a:solidFill>
                  <a:latin typeface="方正兰亭超细黑简体" panose="02000000000000000000" pitchFamily="2" charset="-122"/>
                  <a:ea typeface="方正兰亭超细黑简体" panose="02000000000000000000" pitchFamily="2" charset="-122"/>
                </a:rPr>
                <a:t>03</a:t>
              </a:r>
            </a:p>
          </p:txBody>
        </p:sp>
      </p:grpSp>
      <p:grpSp>
        <p:nvGrpSpPr>
          <p:cNvPr id="154" name="组合 153"/>
          <p:cNvGrpSpPr/>
          <p:nvPr/>
        </p:nvGrpSpPr>
        <p:grpSpPr>
          <a:xfrm>
            <a:off x="4605598" y="1836795"/>
            <a:ext cx="762943" cy="762943"/>
            <a:chOff x="5617616" y="1872229"/>
            <a:chExt cx="762943" cy="762943"/>
          </a:xfrm>
        </p:grpSpPr>
        <p:grpSp>
          <p:nvGrpSpPr>
            <p:cNvPr id="155" name="组合 154"/>
            <p:cNvGrpSpPr/>
            <p:nvPr/>
          </p:nvGrpSpPr>
          <p:grpSpPr>
            <a:xfrm>
              <a:off x="5617616" y="1872229"/>
              <a:ext cx="762943" cy="762943"/>
              <a:chOff x="2894659" y="1465288"/>
              <a:chExt cx="1727827" cy="1727827"/>
            </a:xfrm>
          </p:grpSpPr>
          <p:grpSp>
            <p:nvGrpSpPr>
              <p:cNvPr id="157" name="组合 156"/>
              <p:cNvGrpSpPr/>
              <p:nvPr/>
            </p:nvGrpSpPr>
            <p:grpSpPr>
              <a:xfrm rot="1771504">
                <a:off x="2914532" y="1485269"/>
                <a:ext cx="1688083" cy="1687866"/>
                <a:chOff x="1827622" y="1343919"/>
                <a:chExt cx="2304000" cy="2304000"/>
              </a:xfrm>
            </p:grpSpPr>
            <p:sp>
              <p:nvSpPr>
                <p:cNvPr id="159" name="椭圆 15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60" name="椭圆 15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58" name="流程图: 联系 157"/>
              <p:cNvSpPr/>
              <p:nvPr/>
            </p:nvSpPr>
            <p:spPr>
              <a:xfrm>
                <a:off x="2894659" y="1465288"/>
                <a:ext cx="1727827" cy="1727827"/>
              </a:xfrm>
              <a:prstGeom prst="flowChartConnector">
                <a:avLst/>
              </a:prstGeom>
              <a:noFill/>
              <a:ln w="3175">
                <a:solidFill>
                  <a:srgbClr val="E5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6" name="文本框 155"/>
            <p:cNvSpPr txBox="1"/>
            <p:nvPr/>
          </p:nvSpPr>
          <p:spPr>
            <a:xfrm>
              <a:off x="5735850" y="2053130"/>
              <a:ext cx="526473" cy="400110"/>
            </a:xfrm>
            <a:prstGeom prst="rect">
              <a:avLst/>
            </a:prstGeom>
            <a:noFill/>
          </p:spPr>
          <p:txBody>
            <a:bodyPr wrap="square" rtlCol="0">
              <a:spAutoFit/>
            </a:bodyPr>
            <a:lstStyle/>
            <a:p>
              <a:r>
                <a:rPr lang="en-US" altLang="zh-CN" sz="2000" b="1" dirty="0" smtClean="0">
                  <a:solidFill>
                    <a:srgbClr val="E56666"/>
                  </a:solidFill>
                  <a:latin typeface="方正兰亭超细黑简体" panose="02000000000000000000" pitchFamily="2" charset="-122"/>
                  <a:ea typeface="方正兰亭超细黑简体" panose="02000000000000000000" pitchFamily="2" charset="-122"/>
                </a:rPr>
                <a:t>04</a:t>
              </a:r>
              <a:endParaRPr lang="zh-CN" altLang="en-US" sz="2000" b="1" dirty="0">
                <a:solidFill>
                  <a:srgbClr val="E56666"/>
                </a:solidFill>
                <a:latin typeface="方正兰亭超细黑简体" panose="02000000000000000000" pitchFamily="2" charset="-122"/>
                <a:ea typeface="方正兰亭超细黑简体" panose="02000000000000000000" pitchFamily="2" charset="-122"/>
              </a:endParaRPr>
            </a:p>
          </p:txBody>
        </p:sp>
      </p:grpSp>
      <p:grpSp>
        <p:nvGrpSpPr>
          <p:cNvPr id="161" name="组合 160"/>
          <p:cNvGrpSpPr/>
          <p:nvPr/>
        </p:nvGrpSpPr>
        <p:grpSpPr>
          <a:xfrm>
            <a:off x="1463356" y="3067860"/>
            <a:ext cx="1107240" cy="629113"/>
            <a:chOff x="1096942" y="3103294"/>
            <a:chExt cx="1107240" cy="629113"/>
          </a:xfrm>
        </p:grpSpPr>
        <p:sp>
          <p:nvSpPr>
            <p:cNvPr id="162" name="文本框 161"/>
            <p:cNvSpPr txBox="1"/>
            <p:nvPr/>
          </p:nvSpPr>
          <p:spPr>
            <a:xfrm>
              <a:off x="1096942" y="3103294"/>
              <a:ext cx="1085222" cy="338554"/>
            </a:xfrm>
            <a:prstGeom prst="rect">
              <a:avLst/>
            </a:prstGeom>
            <a:noFill/>
          </p:spPr>
          <p:txBody>
            <a:bodyPr wrap="square" rtlCol="0">
              <a:spAutoFit/>
            </a:bodyPr>
            <a:lstStyle/>
            <a:p>
              <a:pPr algn="ctr"/>
              <a:r>
                <a:rPr lang="zh-CN" altLang="en-US" sz="1600" dirty="0" smtClean="0">
                  <a:solidFill>
                    <a:srgbClr val="00B7CA"/>
                  </a:solidFill>
                  <a:latin typeface="华文细黑" panose="02010600040101010101" pitchFamily="2" charset="-122"/>
                  <a:ea typeface="华文细黑" panose="02010600040101010101" pitchFamily="2" charset="-122"/>
                </a:rPr>
                <a:t>课题综述</a:t>
              </a:r>
              <a:endParaRPr lang="zh-CN" altLang="en-US" sz="1600" dirty="0">
                <a:solidFill>
                  <a:srgbClr val="00B7CA"/>
                </a:solidFill>
                <a:latin typeface="华文细黑" panose="02010600040101010101" pitchFamily="2" charset="-122"/>
                <a:ea typeface="华文细黑" panose="02010600040101010101" pitchFamily="2" charset="-122"/>
              </a:endParaRPr>
            </a:p>
          </p:txBody>
        </p:sp>
        <p:sp>
          <p:nvSpPr>
            <p:cNvPr id="163" name="文本框 162"/>
            <p:cNvSpPr txBox="1"/>
            <p:nvPr/>
          </p:nvSpPr>
          <p:spPr>
            <a:xfrm>
              <a:off x="1096942" y="3470797"/>
              <a:ext cx="1107240" cy="261610"/>
            </a:xfrm>
            <a:prstGeom prst="rect">
              <a:avLst/>
            </a:prstGeom>
            <a:noFill/>
          </p:spPr>
          <p:txBody>
            <a:bodyPr wrap="square" rtlCol="0">
              <a:spAutoFit/>
            </a:bodyPr>
            <a:lstStyle/>
            <a:p>
              <a:pPr algn="ctr"/>
              <a:endParaRPr lang="zh-CN" altLang="en-US" sz="1100"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64" name="组合 163"/>
          <p:cNvGrpSpPr/>
          <p:nvPr/>
        </p:nvGrpSpPr>
        <p:grpSpPr>
          <a:xfrm>
            <a:off x="1943202" y="3065552"/>
            <a:ext cx="2133141" cy="630655"/>
            <a:chOff x="2020347" y="3100986"/>
            <a:chExt cx="2133141" cy="630655"/>
          </a:xfrm>
        </p:grpSpPr>
        <p:sp>
          <p:nvSpPr>
            <p:cNvPr id="165" name="文本框 164"/>
            <p:cNvSpPr txBox="1"/>
            <p:nvPr/>
          </p:nvSpPr>
          <p:spPr>
            <a:xfrm>
              <a:off x="2020347" y="3100986"/>
              <a:ext cx="2133141" cy="338554"/>
            </a:xfrm>
            <a:prstGeom prst="rect">
              <a:avLst/>
            </a:prstGeom>
            <a:noFill/>
          </p:spPr>
          <p:txBody>
            <a:bodyPr wrap="square" rtlCol="0">
              <a:spAutoFit/>
            </a:bodyPr>
            <a:lstStyle/>
            <a:p>
              <a:pPr algn="ctr"/>
              <a:r>
                <a:rPr lang="zh-CN" altLang="en-US" sz="1600" dirty="0" smtClean="0">
                  <a:solidFill>
                    <a:srgbClr val="FFC000"/>
                  </a:solidFill>
                  <a:latin typeface="华文细黑" panose="02010600040101010101" pitchFamily="2" charset="-122"/>
                  <a:ea typeface="华文细黑" panose="02010600040101010101" pitchFamily="2" charset="-122"/>
                </a:rPr>
                <a:t>目前现状</a:t>
              </a:r>
              <a:endParaRPr lang="zh-CN" altLang="en-US" sz="1600" dirty="0">
                <a:solidFill>
                  <a:srgbClr val="FFC000"/>
                </a:solidFill>
                <a:latin typeface="华文细黑" panose="02010600040101010101" pitchFamily="2" charset="-122"/>
                <a:ea typeface="华文细黑" panose="02010600040101010101" pitchFamily="2" charset="-122"/>
              </a:endParaRPr>
            </a:p>
          </p:txBody>
        </p:sp>
        <p:sp>
          <p:nvSpPr>
            <p:cNvPr id="166" name="文本框 165"/>
            <p:cNvSpPr txBox="1"/>
            <p:nvPr/>
          </p:nvSpPr>
          <p:spPr>
            <a:xfrm>
              <a:off x="2504237" y="3470031"/>
              <a:ext cx="1165359" cy="261610"/>
            </a:xfrm>
            <a:prstGeom prst="rect">
              <a:avLst/>
            </a:prstGeom>
            <a:noFill/>
          </p:spPr>
          <p:txBody>
            <a:bodyPr wrap="square" rtlCol="0">
              <a:spAutoFit/>
            </a:bodyPr>
            <a:lstStyle/>
            <a:p>
              <a:pPr algn="ctr"/>
              <a:endParaRPr lang="zh-CN" altLang="en-US" sz="1100"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67" name="组合 166"/>
          <p:cNvGrpSpPr/>
          <p:nvPr/>
        </p:nvGrpSpPr>
        <p:grpSpPr>
          <a:xfrm>
            <a:off x="2985372" y="3068786"/>
            <a:ext cx="2133141" cy="627421"/>
            <a:chOff x="3444649" y="3104220"/>
            <a:chExt cx="2133141" cy="627421"/>
          </a:xfrm>
        </p:grpSpPr>
        <p:sp>
          <p:nvSpPr>
            <p:cNvPr id="168" name="文本框 167"/>
            <p:cNvSpPr txBox="1"/>
            <p:nvPr/>
          </p:nvSpPr>
          <p:spPr>
            <a:xfrm>
              <a:off x="3444649" y="3104220"/>
              <a:ext cx="2133141" cy="338554"/>
            </a:xfrm>
            <a:prstGeom prst="rect">
              <a:avLst/>
            </a:prstGeom>
            <a:noFill/>
          </p:spPr>
          <p:txBody>
            <a:bodyPr wrap="square" rtlCol="0">
              <a:spAutoFit/>
            </a:bodyPr>
            <a:lstStyle/>
            <a:p>
              <a:pPr algn="ctr"/>
              <a:r>
                <a:rPr lang="zh-CN" altLang="en-US" sz="1600" dirty="0" smtClean="0">
                  <a:solidFill>
                    <a:srgbClr val="714383"/>
                  </a:solidFill>
                  <a:latin typeface="华文细黑" panose="02010600040101010101" pitchFamily="2" charset="-122"/>
                  <a:ea typeface="华文细黑" panose="02010600040101010101" pitchFamily="2" charset="-122"/>
                </a:rPr>
                <a:t>研究目标</a:t>
              </a:r>
              <a:endParaRPr lang="zh-CN" altLang="en-US" sz="1600" dirty="0">
                <a:solidFill>
                  <a:srgbClr val="714383"/>
                </a:solidFill>
                <a:latin typeface="华文细黑" panose="02010600040101010101" pitchFamily="2" charset="-122"/>
                <a:ea typeface="华文细黑" panose="02010600040101010101" pitchFamily="2" charset="-122"/>
              </a:endParaRPr>
            </a:p>
          </p:txBody>
        </p:sp>
        <p:sp>
          <p:nvSpPr>
            <p:cNvPr id="169" name="文本框 168"/>
            <p:cNvSpPr txBox="1"/>
            <p:nvPr/>
          </p:nvSpPr>
          <p:spPr>
            <a:xfrm>
              <a:off x="3928539" y="3470031"/>
              <a:ext cx="1165359" cy="261610"/>
            </a:xfrm>
            <a:prstGeom prst="rect">
              <a:avLst/>
            </a:prstGeom>
            <a:noFill/>
          </p:spPr>
          <p:txBody>
            <a:bodyPr wrap="square" rtlCol="0">
              <a:spAutoFit/>
            </a:bodyPr>
            <a:lstStyle/>
            <a:p>
              <a:pPr algn="ctr"/>
              <a:endParaRPr lang="zh-CN" altLang="en-US" sz="1100"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70" name="组合 169"/>
          <p:cNvGrpSpPr/>
          <p:nvPr/>
        </p:nvGrpSpPr>
        <p:grpSpPr>
          <a:xfrm>
            <a:off x="4008262" y="3064769"/>
            <a:ext cx="2133141" cy="638090"/>
            <a:chOff x="4999811" y="3100203"/>
            <a:chExt cx="2133141" cy="638090"/>
          </a:xfrm>
        </p:grpSpPr>
        <p:sp>
          <p:nvSpPr>
            <p:cNvPr id="171" name="文本框 170"/>
            <p:cNvSpPr txBox="1"/>
            <p:nvPr/>
          </p:nvSpPr>
          <p:spPr>
            <a:xfrm>
              <a:off x="4999811" y="3100203"/>
              <a:ext cx="2133141" cy="338554"/>
            </a:xfrm>
            <a:prstGeom prst="rect">
              <a:avLst/>
            </a:prstGeom>
            <a:noFill/>
          </p:spPr>
          <p:txBody>
            <a:bodyPr wrap="square" rtlCol="0">
              <a:spAutoFit/>
            </a:bodyPr>
            <a:lstStyle/>
            <a:p>
              <a:pPr algn="ctr"/>
              <a:r>
                <a:rPr lang="zh-CN" altLang="en-US" sz="1600" dirty="0" smtClean="0">
                  <a:solidFill>
                    <a:srgbClr val="E56666"/>
                  </a:solidFill>
                  <a:latin typeface="华文细黑" panose="02010600040101010101" pitchFamily="2" charset="-122"/>
                  <a:ea typeface="华文细黑" panose="02010600040101010101" pitchFamily="2" charset="-122"/>
                </a:rPr>
                <a:t>研究过程</a:t>
              </a:r>
              <a:endParaRPr lang="zh-CN" altLang="en-US" sz="1600" dirty="0">
                <a:solidFill>
                  <a:srgbClr val="E56666"/>
                </a:solidFill>
                <a:latin typeface="华文细黑" panose="02010600040101010101" pitchFamily="2" charset="-122"/>
                <a:ea typeface="华文细黑" panose="02010600040101010101" pitchFamily="2" charset="-122"/>
              </a:endParaRPr>
            </a:p>
          </p:txBody>
        </p:sp>
        <p:sp>
          <p:nvSpPr>
            <p:cNvPr id="172" name="文本框 171"/>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73" name="组合 172"/>
          <p:cNvGrpSpPr/>
          <p:nvPr/>
        </p:nvGrpSpPr>
        <p:grpSpPr>
          <a:xfrm rot="1771504">
            <a:off x="2154401" y="2322362"/>
            <a:ext cx="272244" cy="272209"/>
            <a:chOff x="1827622" y="1343919"/>
            <a:chExt cx="2304000" cy="2304000"/>
          </a:xfrm>
        </p:grpSpPr>
        <p:sp>
          <p:nvSpPr>
            <p:cNvPr id="174" name="椭圆 17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75" name="椭圆 17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76" name="组合 175"/>
          <p:cNvGrpSpPr/>
          <p:nvPr/>
        </p:nvGrpSpPr>
        <p:grpSpPr>
          <a:xfrm rot="1771504">
            <a:off x="3177137" y="2330391"/>
            <a:ext cx="272244" cy="272209"/>
            <a:chOff x="1827622" y="1343919"/>
            <a:chExt cx="2304000" cy="2304000"/>
          </a:xfrm>
        </p:grpSpPr>
        <p:sp>
          <p:nvSpPr>
            <p:cNvPr id="177" name="椭圆 17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78" name="椭圆 17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79" name="组合 178"/>
          <p:cNvGrpSpPr/>
          <p:nvPr/>
        </p:nvGrpSpPr>
        <p:grpSpPr>
          <a:xfrm rot="1771504">
            <a:off x="4213462" y="2310680"/>
            <a:ext cx="272244" cy="272209"/>
            <a:chOff x="1827622" y="1343919"/>
            <a:chExt cx="2304000" cy="2304000"/>
          </a:xfrm>
        </p:grpSpPr>
        <p:sp>
          <p:nvSpPr>
            <p:cNvPr id="180" name="椭圆 17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81" name="椭圆 18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2" name="组合 181"/>
          <p:cNvGrpSpPr/>
          <p:nvPr/>
        </p:nvGrpSpPr>
        <p:grpSpPr>
          <a:xfrm rot="1771504">
            <a:off x="5203632" y="2328930"/>
            <a:ext cx="272244" cy="272209"/>
            <a:chOff x="1827622" y="1343919"/>
            <a:chExt cx="2304000" cy="2304000"/>
          </a:xfrm>
        </p:grpSpPr>
        <p:sp>
          <p:nvSpPr>
            <p:cNvPr id="183" name="椭圆 18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84" name="椭圆 18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5" name="组合 184"/>
          <p:cNvGrpSpPr/>
          <p:nvPr/>
        </p:nvGrpSpPr>
        <p:grpSpPr>
          <a:xfrm>
            <a:off x="5625827" y="1828800"/>
            <a:ext cx="762943" cy="762943"/>
            <a:chOff x="5617616" y="1872229"/>
            <a:chExt cx="762943" cy="762943"/>
          </a:xfrm>
        </p:grpSpPr>
        <p:grpSp>
          <p:nvGrpSpPr>
            <p:cNvPr id="186" name="组合 185"/>
            <p:cNvGrpSpPr/>
            <p:nvPr/>
          </p:nvGrpSpPr>
          <p:grpSpPr>
            <a:xfrm>
              <a:off x="5617616" y="1872229"/>
              <a:ext cx="762943" cy="762943"/>
              <a:chOff x="2894659" y="1465288"/>
              <a:chExt cx="1727827" cy="1727827"/>
            </a:xfrm>
          </p:grpSpPr>
          <p:grpSp>
            <p:nvGrpSpPr>
              <p:cNvPr id="188" name="组合 187"/>
              <p:cNvGrpSpPr/>
              <p:nvPr/>
            </p:nvGrpSpPr>
            <p:grpSpPr>
              <a:xfrm rot="1771504">
                <a:off x="2914532" y="1485269"/>
                <a:ext cx="1688083" cy="1687866"/>
                <a:chOff x="1827622" y="1343919"/>
                <a:chExt cx="2304000" cy="2304000"/>
              </a:xfrm>
            </p:grpSpPr>
            <p:sp>
              <p:nvSpPr>
                <p:cNvPr id="190" name="椭圆 18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91" name="椭圆 19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89" name="流程图: 联系 188"/>
              <p:cNvSpPr/>
              <p:nvPr/>
            </p:nvSpPr>
            <p:spPr>
              <a:xfrm>
                <a:off x="2894659" y="1465288"/>
                <a:ext cx="1727827" cy="1727827"/>
              </a:xfrm>
              <a:prstGeom prst="flowChartConnector">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7" name="文本框 186"/>
            <p:cNvSpPr txBox="1"/>
            <p:nvPr/>
          </p:nvSpPr>
          <p:spPr>
            <a:xfrm>
              <a:off x="5735850" y="2053130"/>
              <a:ext cx="526473" cy="400110"/>
            </a:xfrm>
            <a:prstGeom prst="rect">
              <a:avLst/>
            </a:prstGeom>
            <a:noFill/>
          </p:spPr>
          <p:txBody>
            <a:bodyPr wrap="square" rtlCol="0">
              <a:spAutoFit/>
            </a:bodyPr>
            <a:lstStyle/>
            <a:p>
              <a:r>
                <a:rPr lang="en-US" altLang="zh-CN" sz="2000" b="1" dirty="0" smtClean="0">
                  <a:solidFill>
                    <a:srgbClr val="00B0F0"/>
                  </a:solidFill>
                  <a:latin typeface="方正兰亭超细黑简体" panose="02000000000000000000" pitchFamily="2" charset="-122"/>
                  <a:ea typeface="方正兰亭超细黑简体" panose="02000000000000000000" pitchFamily="2" charset="-122"/>
                </a:rPr>
                <a:t>05</a:t>
              </a:r>
              <a:endParaRPr lang="zh-CN" altLang="en-US" sz="2000" b="1" dirty="0">
                <a:solidFill>
                  <a:srgbClr val="00B0F0"/>
                </a:solidFill>
                <a:latin typeface="方正兰亭超细黑简体" panose="02000000000000000000" pitchFamily="2" charset="-122"/>
                <a:ea typeface="方正兰亭超细黑简体" panose="02000000000000000000" pitchFamily="2" charset="-122"/>
              </a:endParaRPr>
            </a:p>
          </p:txBody>
        </p:sp>
      </p:grpSp>
      <p:grpSp>
        <p:nvGrpSpPr>
          <p:cNvPr id="192" name="组合 191"/>
          <p:cNvGrpSpPr/>
          <p:nvPr/>
        </p:nvGrpSpPr>
        <p:grpSpPr>
          <a:xfrm>
            <a:off x="5042141" y="3056774"/>
            <a:ext cx="2133141" cy="638090"/>
            <a:chOff x="4999811" y="3100203"/>
            <a:chExt cx="2133141" cy="638090"/>
          </a:xfrm>
        </p:grpSpPr>
        <p:sp>
          <p:nvSpPr>
            <p:cNvPr id="193" name="文本框 192"/>
            <p:cNvSpPr txBox="1"/>
            <p:nvPr/>
          </p:nvSpPr>
          <p:spPr>
            <a:xfrm>
              <a:off x="4999811" y="3100203"/>
              <a:ext cx="2133141" cy="338554"/>
            </a:xfrm>
            <a:prstGeom prst="rect">
              <a:avLst/>
            </a:prstGeom>
            <a:noFill/>
          </p:spPr>
          <p:txBody>
            <a:bodyPr wrap="square" rtlCol="0">
              <a:spAutoFit/>
            </a:bodyPr>
            <a:lstStyle/>
            <a:p>
              <a:pPr algn="ctr"/>
              <a:r>
                <a:rPr lang="zh-CN" altLang="en-US" sz="1600" dirty="0" smtClean="0">
                  <a:solidFill>
                    <a:srgbClr val="00B0F0"/>
                  </a:solidFill>
                  <a:latin typeface="华文细黑" panose="02010600040101010101" pitchFamily="2" charset="-122"/>
                  <a:ea typeface="华文细黑" panose="02010600040101010101" pitchFamily="2" charset="-122"/>
                </a:rPr>
                <a:t>研究结论</a:t>
              </a:r>
              <a:endParaRPr lang="zh-CN" altLang="en-US" sz="1600" dirty="0">
                <a:solidFill>
                  <a:srgbClr val="00B0F0"/>
                </a:solidFill>
                <a:latin typeface="华文细黑" panose="02010600040101010101" pitchFamily="2" charset="-122"/>
                <a:ea typeface="华文细黑" panose="02010600040101010101" pitchFamily="2" charset="-122"/>
              </a:endParaRPr>
            </a:p>
          </p:txBody>
        </p:sp>
        <p:sp>
          <p:nvSpPr>
            <p:cNvPr id="194" name="文本框 193"/>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95" name="组合 194"/>
          <p:cNvGrpSpPr/>
          <p:nvPr/>
        </p:nvGrpSpPr>
        <p:grpSpPr>
          <a:xfrm rot="1771504">
            <a:off x="6223861" y="2320935"/>
            <a:ext cx="272244" cy="272209"/>
            <a:chOff x="1827622" y="1343919"/>
            <a:chExt cx="2304000" cy="2304000"/>
          </a:xfrm>
        </p:grpSpPr>
        <p:sp>
          <p:nvSpPr>
            <p:cNvPr id="196" name="椭圆 19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97" name="椭圆 19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98" name="组合 197"/>
          <p:cNvGrpSpPr/>
          <p:nvPr/>
        </p:nvGrpSpPr>
        <p:grpSpPr>
          <a:xfrm>
            <a:off x="6634129" y="1830493"/>
            <a:ext cx="762943" cy="762943"/>
            <a:chOff x="5617616" y="1872229"/>
            <a:chExt cx="762943" cy="762943"/>
          </a:xfrm>
        </p:grpSpPr>
        <p:grpSp>
          <p:nvGrpSpPr>
            <p:cNvPr id="199" name="组合 198"/>
            <p:cNvGrpSpPr/>
            <p:nvPr/>
          </p:nvGrpSpPr>
          <p:grpSpPr>
            <a:xfrm>
              <a:off x="5617616" y="1872229"/>
              <a:ext cx="762943" cy="762943"/>
              <a:chOff x="2894659" y="1465288"/>
              <a:chExt cx="1727827" cy="1727827"/>
            </a:xfrm>
          </p:grpSpPr>
          <p:grpSp>
            <p:nvGrpSpPr>
              <p:cNvPr id="201" name="组合 200"/>
              <p:cNvGrpSpPr/>
              <p:nvPr/>
            </p:nvGrpSpPr>
            <p:grpSpPr>
              <a:xfrm rot="1771504">
                <a:off x="2914532" y="1485269"/>
                <a:ext cx="1688083" cy="1687866"/>
                <a:chOff x="1827622" y="1343919"/>
                <a:chExt cx="2304000" cy="2304000"/>
              </a:xfrm>
            </p:grpSpPr>
            <p:sp>
              <p:nvSpPr>
                <p:cNvPr id="203" name="椭圆 20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7030A0"/>
                    </a:solidFill>
                    <a:latin typeface="华文细黑" panose="02010600040101010101" pitchFamily="2" charset="-122"/>
                    <a:ea typeface="华文细黑" panose="02010600040101010101" pitchFamily="2" charset="-122"/>
                  </a:endParaRPr>
                </a:p>
              </p:txBody>
            </p:sp>
            <p:sp>
              <p:nvSpPr>
                <p:cNvPr id="204" name="椭圆 20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7030A0"/>
                    </a:solidFill>
                    <a:latin typeface="华文细黑" panose="02010600040101010101" pitchFamily="2" charset="-122"/>
                    <a:ea typeface="华文细黑" panose="02010600040101010101" pitchFamily="2" charset="-122"/>
                  </a:endParaRPr>
                </a:p>
              </p:txBody>
            </p:sp>
          </p:grpSp>
          <p:sp>
            <p:nvSpPr>
              <p:cNvPr id="202" name="流程图: 联系 201"/>
              <p:cNvSpPr/>
              <p:nvPr/>
            </p:nvSpPr>
            <p:spPr>
              <a:xfrm>
                <a:off x="2894659" y="1465288"/>
                <a:ext cx="1727827" cy="1727827"/>
              </a:xfrm>
              <a:prstGeom prst="flowChartConnector">
                <a:avLst/>
              </a:prstGeom>
              <a:noFill/>
              <a:ln w="31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00" name="文本框 199"/>
            <p:cNvSpPr txBox="1"/>
            <p:nvPr/>
          </p:nvSpPr>
          <p:spPr>
            <a:xfrm>
              <a:off x="5735850" y="2053130"/>
              <a:ext cx="526473" cy="400110"/>
            </a:xfrm>
            <a:prstGeom prst="rect">
              <a:avLst/>
            </a:prstGeom>
            <a:noFill/>
          </p:spPr>
          <p:txBody>
            <a:bodyPr wrap="square" rtlCol="0">
              <a:spAutoFit/>
            </a:bodyPr>
            <a:lstStyle/>
            <a:p>
              <a:r>
                <a:rPr lang="en-US" altLang="zh-CN" sz="2000" b="1" dirty="0" smtClean="0">
                  <a:solidFill>
                    <a:srgbClr val="7030A0"/>
                  </a:solidFill>
                  <a:latin typeface="方正兰亭超细黑简体" panose="02000000000000000000" pitchFamily="2" charset="-122"/>
                  <a:ea typeface="方正兰亭超细黑简体" panose="02000000000000000000" pitchFamily="2" charset="-122"/>
                </a:rPr>
                <a:t>06</a:t>
              </a:r>
              <a:endParaRPr lang="zh-CN" altLang="en-US" sz="2000" b="1" dirty="0">
                <a:solidFill>
                  <a:srgbClr val="7030A0"/>
                </a:solidFill>
                <a:latin typeface="方正兰亭超细黑简体" panose="02000000000000000000" pitchFamily="2" charset="-122"/>
                <a:ea typeface="方正兰亭超细黑简体" panose="02000000000000000000" pitchFamily="2" charset="-122"/>
              </a:endParaRPr>
            </a:p>
          </p:txBody>
        </p:sp>
      </p:grpSp>
      <p:grpSp>
        <p:nvGrpSpPr>
          <p:cNvPr id="205" name="组合 204"/>
          <p:cNvGrpSpPr/>
          <p:nvPr/>
        </p:nvGrpSpPr>
        <p:grpSpPr>
          <a:xfrm>
            <a:off x="6050443" y="3058467"/>
            <a:ext cx="2133141" cy="638090"/>
            <a:chOff x="4999811" y="3100203"/>
            <a:chExt cx="2133141" cy="638090"/>
          </a:xfrm>
        </p:grpSpPr>
        <p:sp>
          <p:nvSpPr>
            <p:cNvPr id="206" name="文本框 205"/>
            <p:cNvSpPr txBox="1"/>
            <p:nvPr/>
          </p:nvSpPr>
          <p:spPr>
            <a:xfrm>
              <a:off x="4999811" y="3100203"/>
              <a:ext cx="2133141" cy="338554"/>
            </a:xfrm>
            <a:prstGeom prst="rect">
              <a:avLst/>
            </a:prstGeom>
            <a:noFill/>
          </p:spPr>
          <p:txBody>
            <a:bodyPr wrap="square" rtlCol="0">
              <a:spAutoFit/>
            </a:bodyPr>
            <a:lstStyle/>
            <a:p>
              <a:pPr algn="ctr"/>
              <a:r>
                <a:rPr lang="zh-CN" altLang="en-US" sz="1600" dirty="0" smtClean="0">
                  <a:solidFill>
                    <a:srgbClr val="7030A0"/>
                  </a:solidFill>
                  <a:latin typeface="华文细黑" panose="02010600040101010101" pitchFamily="2" charset="-122"/>
                  <a:ea typeface="华文细黑" panose="02010600040101010101" pitchFamily="2" charset="-122"/>
                </a:rPr>
                <a:t>参考文献</a:t>
              </a:r>
              <a:endParaRPr lang="zh-CN" altLang="en-US" sz="1600" dirty="0">
                <a:solidFill>
                  <a:srgbClr val="7030A0"/>
                </a:solidFill>
                <a:latin typeface="华文细黑" panose="02010600040101010101" pitchFamily="2" charset="-122"/>
                <a:ea typeface="华文细黑" panose="02010600040101010101" pitchFamily="2" charset="-122"/>
              </a:endParaRPr>
            </a:p>
          </p:txBody>
        </p:sp>
        <p:sp>
          <p:nvSpPr>
            <p:cNvPr id="207" name="文本框 206"/>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208" name="组合 207"/>
          <p:cNvGrpSpPr/>
          <p:nvPr/>
        </p:nvGrpSpPr>
        <p:grpSpPr>
          <a:xfrm rot="1771504">
            <a:off x="7232163" y="2322628"/>
            <a:ext cx="272244" cy="272209"/>
            <a:chOff x="1827622" y="1343919"/>
            <a:chExt cx="2304000" cy="2304000"/>
          </a:xfrm>
        </p:grpSpPr>
        <p:sp>
          <p:nvSpPr>
            <p:cNvPr id="209" name="椭圆 20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210" name="椭圆 20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3230063904"/>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14:bounceEnd="30000">
                                          <p:cBhvr additive="base">
                                            <p:cTn id="7" dur="2000" fill="hold"/>
                                            <p:tgtEl>
                                              <p:spTgt spid="109"/>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109"/>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14:bounceEnd="30000">
                                          <p:cBhvr additive="base">
                                            <p:cTn id="12" dur="2000" fill="hold"/>
                                            <p:tgtEl>
                                              <p:spTgt spid="126"/>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126"/>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17"/>
                                            </p:tgtEl>
                                            <p:attrNameLst>
                                              <p:attrName>style.visibility</p:attrName>
                                            </p:attrNameLst>
                                          </p:cBhvr>
                                          <p:to>
                                            <p:strVal val="visible"/>
                                          </p:to>
                                        </p:set>
                                        <p:anim calcmode="lin" valueType="num" p14:bounceEnd="30000">
                                          <p:cBhvr additive="base">
                                            <p:cTn id="16" dur="2000" fill="hold"/>
                                            <p:tgtEl>
                                              <p:spTgt spid="117"/>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17"/>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114"/>
                                            </p:tgtEl>
                                            <p:attrNameLst>
                                              <p:attrName>style.visibility</p:attrName>
                                            </p:attrNameLst>
                                          </p:cBhvr>
                                          <p:to>
                                            <p:strVal val="visible"/>
                                          </p:to>
                                        </p:set>
                                        <p:anim calcmode="lin" valueType="num" p14:bounceEnd="30000">
                                          <p:cBhvr additive="base">
                                            <p:cTn id="20" dur="2000" fill="hold"/>
                                            <p:tgtEl>
                                              <p:spTgt spid="114"/>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114"/>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20"/>
                                            </p:tgtEl>
                                            <p:attrNameLst>
                                              <p:attrName>style.visibility</p:attrName>
                                            </p:attrNameLst>
                                          </p:cBhvr>
                                          <p:to>
                                            <p:strVal val="visible"/>
                                          </p:to>
                                        </p:set>
                                        <p:anim calcmode="lin" valueType="num" p14:bounceEnd="30000">
                                          <p:cBhvr additive="base">
                                            <p:cTn id="24" dur="2000" fill="hold"/>
                                            <p:tgtEl>
                                              <p:spTgt spid="120"/>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20"/>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14:bounceEnd="30000">
                                          <p:cBhvr additive="base">
                                            <p:cTn id="28" dur="2000" fill="hold"/>
                                            <p:tgtEl>
                                              <p:spTgt spid="129"/>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129"/>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14:bounceEnd="30000">
                                          <p:cBhvr additive="base">
                                            <p:cTn id="32" dur="2000" fill="hold"/>
                                            <p:tgtEl>
                                              <p:spTgt spid="123"/>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23"/>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childTnLst>
                              </p:cTn>
                            </p:par>
                            <p:par>
                              <p:cTn id="38" fill="hold">
                                <p:stCondLst>
                                  <p:cond delay="4500"/>
                                </p:stCondLst>
                                <p:childTnLst>
                                  <p:par>
                                    <p:cTn id="39" presetID="2" presetClass="entr" presetSubtype="9" accel="30000" fill="hold" nodeType="afterEffect" p14:presetBounceEnd="30000">
                                      <p:stCondLst>
                                        <p:cond delay="0"/>
                                      </p:stCondLst>
                                      <p:childTnLst>
                                        <p:set>
                                          <p:cBhvr>
                                            <p:cTn id="40" dur="1" fill="hold">
                                              <p:stCondLst>
                                                <p:cond delay="0"/>
                                              </p:stCondLst>
                                            </p:cTn>
                                            <p:tgtEl>
                                              <p:spTgt spid="133"/>
                                            </p:tgtEl>
                                            <p:attrNameLst>
                                              <p:attrName>style.visibility</p:attrName>
                                            </p:attrNameLst>
                                          </p:cBhvr>
                                          <p:to>
                                            <p:strVal val="visible"/>
                                          </p:to>
                                        </p:set>
                                        <p:anim calcmode="lin" valueType="num" p14:bounceEnd="30000">
                                          <p:cBhvr additive="base">
                                            <p:cTn id="41" dur="2000" fill="hold"/>
                                            <p:tgtEl>
                                              <p:spTgt spid="133"/>
                                            </p:tgtEl>
                                            <p:attrNameLst>
                                              <p:attrName>ppt_x</p:attrName>
                                            </p:attrNameLst>
                                          </p:cBhvr>
                                          <p:tavLst>
                                            <p:tav tm="0">
                                              <p:val>
                                                <p:strVal val="0-#ppt_w/2"/>
                                              </p:val>
                                            </p:tav>
                                            <p:tav tm="100000">
                                              <p:val>
                                                <p:strVal val="#ppt_x"/>
                                              </p:val>
                                            </p:tav>
                                          </p:tavLst>
                                        </p:anim>
                                        <p:anim calcmode="lin" valueType="num" p14:bounceEnd="30000">
                                          <p:cBhvr additive="base">
                                            <p:cTn id="42" dur="2000" fill="hold"/>
                                            <p:tgtEl>
                                              <p:spTgt spid="133"/>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14:presetBounceEnd="30000">
                                      <p:stCondLst>
                                        <p:cond delay="0"/>
                                      </p:stCondLst>
                                      <p:childTnLst>
                                        <p:set>
                                          <p:cBhvr>
                                            <p:cTn id="44" dur="1" fill="hold">
                                              <p:stCondLst>
                                                <p:cond delay="0"/>
                                              </p:stCondLst>
                                            </p:cTn>
                                            <p:tgtEl>
                                              <p:spTgt spid="140"/>
                                            </p:tgtEl>
                                            <p:attrNameLst>
                                              <p:attrName>style.visibility</p:attrName>
                                            </p:attrNameLst>
                                          </p:cBhvr>
                                          <p:to>
                                            <p:strVal val="visible"/>
                                          </p:to>
                                        </p:set>
                                        <p:anim calcmode="lin" valueType="num" p14:bounceEnd="30000">
                                          <p:cBhvr additive="base">
                                            <p:cTn id="45" dur="2000" fill="hold"/>
                                            <p:tgtEl>
                                              <p:spTgt spid="140"/>
                                            </p:tgtEl>
                                            <p:attrNameLst>
                                              <p:attrName>ppt_x</p:attrName>
                                            </p:attrNameLst>
                                          </p:cBhvr>
                                          <p:tavLst>
                                            <p:tav tm="0">
                                              <p:val>
                                                <p:strVal val="0-#ppt_w/2"/>
                                              </p:val>
                                            </p:tav>
                                            <p:tav tm="100000">
                                              <p:val>
                                                <p:strVal val="#ppt_x"/>
                                              </p:val>
                                            </p:tav>
                                          </p:tavLst>
                                        </p:anim>
                                        <p:anim calcmode="lin" valueType="num" p14:bounceEnd="30000">
                                          <p:cBhvr additive="base">
                                            <p:cTn id="46" dur="2000" fill="hold"/>
                                            <p:tgtEl>
                                              <p:spTgt spid="140"/>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14:presetBounceEnd="30000">
                                      <p:stCondLst>
                                        <p:cond delay="0"/>
                                      </p:stCondLst>
                                      <p:childTnLst>
                                        <p:set>
                                          <p:cBhvr>
                                            <p:cTn id="48" dur="1" fill="hold">
                                              <p:stCondLst>
                                                <p:cond delay="0"/>
                                              </p:stCondLst>
                                            </p:cTn>
                                            <p:tgtEl>
                                              <p:spTgt spid="147"/>
                                            </p:tgtEl>
                                            <p:attrNameLst>
                                              <p:attrName>style.visibility</p:attrName>
                                            </p:attrNameLst>
                                          </p:cBhvr>
                                          <p:to>
                                            <p:strVal val="visible"/>
                                          </p:to>
                                        </p:set>
                                        <p:anim calcmode="lin" valueType="num" p14:bounceEnd="30000">
                                          <p:cBhvr additive="base">
                                            <p:cTn id="49" dur="2000" fill="hold"/>
                                            <p:tgtEl>
                                              <p:spTgt spid="147"/>
                                            </p:tgtEl>
                                            <p:attrNameLst>
                                              <p:attrName>ppt_x</p:attrName>
                                            </p:attrNameLst>
                                          </p:cBhvr>
                                          <p:tavLst>
                                            <p:tav tm="0">
                                              <p:val>
                                                <p:strVal val="0-#ppt_w/2"/>
                                              </p:val>
                                            </p:tav>
                                            <p:tav tm="100000">
                                              <p:val>
                                                <p:strVal val="#ppt_x"/>
                                              </p:val>
                                            </p:tav>
                                          </p:tavLst>
                                        </p:anim>
                                        <p:anim calcmode="lin" valueType="num" p14:bounceEnd="30000">
                                          <p:cBhvr additive="base">
                                            <p:cTn id="50" dur="2000" fill="hold"/>
                                            <p:tgtEl>
                                              <p:spTgt spid="147"/>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14:presetBounceEnd="30000">
                                      <p:stCondLst>
                                        <p:cond delay="0"/>
                                      </p:stCondLst>
                                      <p:childTnLst>
                                        <p:set>
                                          <p:cBhvr>
                                            <p:cTn id="52" dur="1" fill="hold">
                                              <p:stCondLst>
                                                <p:cond delay="0"/>
                                              </p:stCondLst>
                                            </p:cTn>
                                            <p:tgtEl>
                                              <p:spTgt spid="154"/>
                                            </p:tgtEl>
                                            <p:attrNameLst>
                                              <p:attrName>style.visibility</p:attrName>
                                            </p:attrNameLst>
                                          </p:cBhvr>
                                          <p:to>
                                            <p:strVal val="visible"/>
                                          </p:to>
                                        </p:set>
                                        <p:anim calcmode="lin" valueType="num" p14:bounceEnd="30000">
                                          <p:cBhvr additive="base">
                                            <p:cTn id="53" dur="2000" fill="hold"/>
                                            <p:tgtEl>
                                              <p:spTgt spid="154"/>
                                            </p:tgtEl>
                                            <p:attrNameLst>
                                              <p:attrName>ppt_x</p:attrName>
                                            </p:attrNameLst>
                                          </p:cBhvr>
                                          <p:tavLst>
                                            <p:tav tm="0">
                                              <p:val>
                                                <p:strVal val="0-#ppt_w/2"/>
                                              </p:val>
                                            </p:tav>
                                            <p:tav tm="100000">
                                              <p:val>
                                                <p:strVal val="#ppt_x"/>
                                              </p:val>
                                            </p:tav>
                                          </p:tavLst>
                                        </p:anim>
                                        <p:anim calcmode="lin" valueType="num" p14:bounceEnd="30000">
                                          <p:cBhvr additive="base">
                                            <p:cTn id="54" dur="2000" fill="hold"/>
                                            <p:tgtEl>
                                              <p:spTgt spid="154"/>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14:presetBounceEnd="30000">
                                      <p:stCondLst>
                                        <p:cond delay="0"/>
                                      </p:stCondLst>
                                      <p:childTnLst>
                                        <p:set>
                                          <p:cBhvr>
                                            <p:cTn id="56" dur="1" fill="hold">
                                              <p:stCondLst>
                                                <p:cond delay="0"/>
                                              </p:stCondLst>
                                            </p:cTn>
                                            <p:tgtEl>
                                              <p:spTgt spid="173"/>
                                            </p:tgtEl>
                                            <p:attrNameLst>
                                              <p:attrName>style.visibility</p:attrName>
                                            </p:attrNameLst>
                                          </p:cBhvr>
                                          <p:to>
                                            <p:strVal val="visible"/>
                                          </p:to>
                                        </p:set>
                                        <p:anim calcmode="lin" valueType="num" p14:bounceEnd="30000">
                                          <p:cBhvr additive="base">
                                            <p:cTn id="57" dur="2000" fill="hold"/>
                                            <p:tgtEl>
                                              <p:spTgt spid="173"/>
                                            </p:tgtEl>
                                            <p:attrNameLst>
                                              <p:attrName>ppt_x</p:attrName>
                                            </p:attrNameLst>
                                          </p:cBhvr>
                                          <p:tavLst>
                                            <p:tav tm="0">
                                              <p:val>
                                                <p:strVal val="1+#ppt_w/2"/>
                                              </p:val>
                                            </p:tav>
                                            <p:tav tm="100000">
                                              <p:val>
                                                <p:strVal val="#ppt_x"/>
                                              </p:val>
                                            </p:tav>
                                          </p:tavLst>
                                        </p:anim>
                                        <p:anim calcmode="lin" valueType="num" p14:bounceEnd="30000">
                                          <p:cBhvr additive="base">
                                            <p:cTn id="58" dur="2000" fill="hold"/>
                                            <p:tgtEl>
                                              <p:spTgt spid="173"/>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14:presetBounceEnd="30000">
                                      <p:stCondLst>
                                        <p:cond delay="0"/>
                                      </p:stCondLst>
                                      <p:childTnLst>
                                        <p:set>
                                          <p:cBhvr>
                                            <p:cTn id="60" dur="1" fill="hold">
                                              <p:stCondLst>
                                                <p:cond delay="0"/>
                                              </p:stCondLst>
                                            </p:cTn>
                                            <p:tgtEl>
                                              <p:spTgt spid="176"/>
                                            </p:tgtEl>
                                            <p:attrNameLst>
                                              <p:attrName>style.visibility</p:attrName>
                                            </p:attrNameLst>
                                          </p:cBhvr>
                                          <p:to>
                                            <p:strVal val="visible"/>
                                          </p:to>
                                        </p:set>
                                        <p:anim calcmode="lin" valueType="num" p14:bounceEnd="30000">
                                          <p:cBhvr additive="base">
                                            <p:cTn id="61" dur="2000" fill="hold"/>
                                            <p:tgtEl>
                                              <p:spTgt spid="176"/>
                                            </p:tgtEl>
                                            <p:attrNameLst>
                                              <p:attrName>ppt_x</p:attrName>
                                            </p:attrNameLst>
                                          </p:cBhvr>
                                          <p:tavLst>
                                            <p:tav tm="0">
                                              <p:val>
                                                <p:strVal val="1+#ppt_w/2"/>
                                              </p:val>
                                            </p:tav>
                                            <p:tav tm="100000">
                                              <p:val>
                                                <p:strVal val="#ppt_x"/>
                                              </p:val>
                                            </p:tav>
                                          </p:tavLst>
                                        </p:anim>
                                        <p:anim calcmode="lin" valueType="num" p14:bounceEnd="30000">
                                          <p:cBhvr additive="base">
                                            <p:cTn id="62" dur="2000" fill="hold"/>
                                            <p:tgtEl>
                                              <p:spTgt spid="176"/>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14:presetBounceEnd="30000">
                                      <p:stCondLst>
                                        <p:cond delay="0"/>
                                      </p:stCondLst>
                                      <p:childTnLst>
                                        <p:set>
                                          <p:cBhvr>
                                            <p:cTn id="64" dur="1" fill="hold">
                                              <p:stCondLst>
                                                <p:cond delay="0"/>
                                              </p:stCondLst>
                                            </p:cTn>
                                            <p:tgtEl>
                                              <p:spTgt spid="179"/>
                                            </p:tgtEl>
                                            <p:attrNameLst>
                                              <p:attrName>style.visibility</p:attrName>
                                            </p:attrNameLst>
                                          </p:cBhvr>
                                          <p:to>
                                            <p:strVal val="visible"/>
                                          </p:to>
                                        </p:set>
                                        <p:anim calcmode="lin" valueType="num" p14:bounceEnd="30000">
                                          <p:cBhvr additive="base">
                                            <p:cTn id="65" dur="2000" fill="hold"/>
                                            <p:tgtEl>
                                              <p:spTgt spid="179"/>
                                            </p:tgtEl>
                                            <p:attrNameLst>
                                              <p:attrName>ppt_x</p:attrName>
                                            </p:attrNameLst>
                                          </p:cBhvr>
                                          <p:tavLst>
                                            <p:tav tm="0">
                                              <p:val>
                                                <p:strVal val="1+#ppt_w/2"/>
                                              </p:val>
                                            </p:tav>
                                            <p:tav tm="100000">
                                              <p:val>
                                                <p:strVal val="#ppt_x"/>
                                              </p:val>
                                            </p:tav>
                                          </p:tavLst>
                                        </p:anim>
                                        <p:anim calcmode="lin" valueType="num" p14:bounceEnd="30000">
                                          <p:cBhvr additive="base">
                                            <p:cTn id="66" dur="2000" fill="hold"/>
                                            <p:tgtEl>
                                              <p:spTgt spid="179"/>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14:presetBounceEnd="30000">
                                      <p:stCondLst>
                                        <p:cond delay="0"/>
                                      </p:stCondLst>
                                      <p:childTnLst>
                                        <p:set>
                                          <p:cBhvr>
                                            <p:cTn id="68" dur="1" fill="hold">
                                              <p:stCondLst>
                                                <p:cond delay="0"/>
                                              </p:stCondLst>
                                            </p:cTn>
                                            <p:tgtEl>
                                              <p:spTgt spid="182"/>
                                            </p:tgtEl>
                                            <p:attrNameLst>
                                              <p:attrName>style.visibility</p:attrName>
                                            </p:attrNameLst>
                                          </p:cBhvr>
                                          <p:to>
                                            <p:strVal val="visible"/>
                                          </p:to>
                                        </p:set>
                                        <p:anim calcmode="lin" valueType="num" p14:bounceEnd="30000">
                                          <p:cBhvr additive="base">
                                            <p:cTn id="69" dur="2000" fill="hold"/>
                                            <p:tgtEl>
                                              <p:spTgt spid="182"/>
                                            </p:tgtEl>
                                            <p:attrNameLst>
                                              <p:attrName>ppt_x</p:attrName>
                                            </p:attrNameLst>
                                          </p:cBhvr>
                                          <p:tavLst>
                                            <p:tav tm="0">
                                              <p:val>
                                                <p:strVal val="1+#ppt_w/2"/>
                                              </p:val>
                                            </p:tav>
                                            <p:tav tm="100000">
                                              <p:val>
                                                <p:strVal val="#ppt_x"/>
                                              </p:val>
                                            </p:tav>
                                          </p:tavLst>
                                        </p:anim>
                                        <p:anim calcmode="lin" valueType="num" p14:bounceEnd="30000">
                                          <p:cBhvr additive="base">
                                            <p:cTn id="70" dur="2000" fill="hold"/>
                                            <p:tgtEl>
                                              <p:spTgt spid="182"/>
                                            </p:tgtEl>
                                            <p:attrNameLst>
                                              <p:attrName>ppt_y</p:attrName>
                                            </p:attrNameLst>
                                          </p:cBhvr>
                                          <p:tavLst>
                                            <p:tav tm="0">
                                              <p:val>
                                                <p:strVal val="1+#ppt_h/2"/>
                                              </p:val>
                                            </p:tav>
                                            <p:tav tm="100000">
                                              <p:val>
                                                <p:strVal val="#ppt_y"/>
                                              </p:val>
                                            </p:tav>
                                          </p:tavLst>
                                        </p:anim>
                                      </p:childTnLst>
                                    </p:cTn>
                                  </p:par>
                                  <p:par>
                                    <p:cTn id="71" presetID="2" presetClass="entr" presetSubtype="9" accel="30000" fill="hold" nodeType="withEffect" p14:presetBounceEnd="30000">
                                      <p:stCondLst>
                                        <p:cond delay="0"/>
                                      </p:stCondLst>
                                      <p:childTnLst>
                                        <p:set>
                                          <p:cBhvr>
                                            <p:cTn id="72" dur="1" fill="hold">
                                              <p:stCondLst>
                                                <p:cond delay="0"/>
                                              </p:stCondLst>
                                            </p:cTn>
                                            <p:tgtEl>
                                              <p:spTgt spid="185"/>
                                            </p:tgtEl>
                                            <p:attrNameLst>
                                              <p:attrName>style.visibility</p:attrName>
                                            </p:attrNameLst>
                                          </p:cBhvr>
                                          <p:to>
                                            <p:strVal val="visible"/>
                                          </p:to>
                                        </p:set>
                                        <p:anim calcmode="lin" valueType="num" p14:bounceEnd="30000">
                                          <p:cBhvr additive="base">
                                            <p:cTn id="73" dur="2000" fill="hold"/>
                                            <p:tgtEl>
                                              <p:spTgt spid="185"/>
                                            </p:tgtEl>
                                            <p:attrNameLst>
                                              <p:attrName>ppt_x</p:attrName>
                                            </p:attrNameLst>
                                          </p:cBhvr>
                                          <p:tavLst>
                                            <p:tav tm="0">
                                              <p:val>
                                                <p:strVal val="0-#ppt_w/2"/>
                                              </p:val>
                                            </p:tav>
                                            <p:tav tm="100000">
                                              <p:val>
                                                <p:strVal val="#ppt_x"/>
                                              </p:val>
                                            </p:tav>
                                          </p:tavLst>
                                        </p:anim>
                                        <p:anim calcmode="lin" valueType="num" p14:bounceEnd="30000">
                                          <p:cBhvr additive="base">
                                            <p:cTn id="74" dur="2000" fill="hold"/>
                                            <p:tgtEl>
                                              <p:spTgt spid="185"/>
                                            </p:tgtEl>
                                            <p:attrNameLst>
                                              <p:attrName>ppt_y</p:attrName>
                                            </p:attrNameLst>
                                          </p:cBhvr>
                                          <p:tavLst>
                                            <p:tav tm="0">
                                              <p:val>
                                                <p:strVal val="0-#ppt_h/2"/>
                                              </p:val>
                                            </p:tav>
                                            <p:tav tm="100000">
                                              <p:val>
                                                <p:strVal val="#ppt_y"/>
                                              </p:val>
                                            </p:tav>
                                          </p:tavLst>
                                        </p:anim>
                                      </p:childTnLst>
                                    </p:cTn>
                                  </p:par>
                                  <p:par>
                                    <p:cTn id="75" presetID="2" presetClass="entr" presetSubtype="6" accel="30000" fill="hold" nodeType="withEffect" p14:presetBounceEnd="30000">
                                      <p:stCondLst>
                                        <p:cond delay="0"/>
                                      </p:stCondLst>
                                      <p:childTnLst>
                                        <p:set>
                                          <p:cBhvr>
                                            <p:cTn id="76" dur="1" fill="hold">
                                              <p:stCondLst>
                                                <p:cond delay="0"/>
                                              </p:stCondLst>
                                            </p:cTn>
                                            <p:tgtEl>
                                              <p:spTgt spid="195"/>
                                            </p:tgtEl>
                                            <p:attrNameLst>
                                              <p:attrName>style.visibility</p:attrName>
                                            </p:attrNameLst>
                                          </p:cBhvr>
                                          <p:to>
                                            <p:strVal val="visible"/>
                                          </p:to>
                                        </p:set>
                                        <p:anim calcmode="lin" valueType="num" p14:bounceEnd="30000">
                                          <p:cBhvr additive="base">
                                            <p:cTn id="77" dur="2000" fill="hold"/>
                                            <p:tgtEl>
                                              <p:spTgt spid="195"/>
                                            </p:tgtEl>
                                            <p:attrNameLst>
                                              <p:attrName>ppt_x</p:attrName>
                                            </p:attrNameLst>
                                          </p:cBhvr>
                                          <p:tavLst>
                                            <p:tav tm="0">
                                              <p:val>
                                                <p:strVal val="1+#ppt_w/2"/>
                                              </p:val>
                                            </p:tav>
                                            <p:tav tm="100000">
                                              <p:val>
                                                <p:strVal val="#ppt_x"/>
                                              </p:val>
                                            </p:tav>
                                          </p:tavLst>
                                        </p:anim>
                                        <p:anim calcmode="lin" valueType="num" p14:bounceEnd="30000">
                                          <p:cBhvr additive="base">
                                            <p:cTn id="78" dur="2000" fill="hold"/>
                                            <p:tgtEl>
                                              <p:spTgt spid="195"/>
                                            </p:tgtEl>
                                            <p:attrNameLst>
                                              <p:attrName>ppt_y</p:attrName>
                                            </p:attrNameLst>
                                          </p:cBhvr>
                                          <p:tavLst>
                                            <p:tav tm="0">
                                              <p:val>
                                                <p:strVal val="1+#ppt_h/2"/>
                                              </p:val>
                                            </p:tav>
                                            <p:tav tm="100000">
                                              <p:val>
                                                <p:strVal val="#ppt_y"/>
                                              </p:val>
                                            </p:tav>
                                          </p:tavLst>
                                        </p:anim>
                                      </p:childTnLst>
                                    </p:cTn>
                                  </p:par>
                                  <p:par>
                                    <p:cTn id="79" presetID="2" presetClass="entr" presetSubtype="9" accel="30000" fill="hold" nodeType="withEffect" p14:presetBounceEnd="30000">
                                      <p:stCondLst>
                                        <p:cond delay="0"/>
                                      </p:stCondLst>
                                      <p:childTnLst>
                                        <p:set>
                                          <p:cBhvr>
                                            <p:cTn id="80" dur="1" fill="hold">
                                              <p:stCondLst>
                                                <p:cond delay="0"/>
                                              </p:stCondLst>
                                            </p:cTn>
                                            <p:tgtEl>
                                              <p:spTgt spid="198"/>
                                            </p:tgtEl>
                                            <p:attrNameLst>
                                              <p:attrName>style.visibility</p:attrName>
                                            </p:attrNameLst>
                                          </p:cBhvr>
                                          <p:to>
                                            <p:strVal val="visible"/>
                                          </p:to>
                                        </p:set>
                                        <p:anim calcmode="lin" valueType="num" p14:bounceEnd="30000">
                                          <p:cBhvr additive="base">
                                            <p:cTn id="81" dur="2000" fill="hold"/>
                                            <p:tgtEl>
                                              <p:spTgt spid="198"/>
                                            </p:tgtEl>
                                            <p:attrNameLst>
                                              <p:attrName>ppt_x</p:attrName>
                                            </p:attrNameLst>
                                          </p:cBhvr>
                                          <p:tavLst>
                                            <p:tav tm="0">
                                              <p:val>
                                                <p:strVal val="0-#ppt_w/2"/>
                                              </p:val>
                                            </p:tav>
                                            <p:tav tm="100000">
                                              <p:val>
                                                <p:strVal val="#ppt_x"/>
                                              </p:val>
                                            </p:tav>
                                          </p:tavLst>
                                        </p:anim>
                                        <p:anim calcmode="lin" valueType="num" p14:bounceEnd="30000">
                                          <p:cBhvr additive="base">
                                            <p:cTn id="82" dur="2000" fill="hold"/>
                                            <p:tgtEl>
                                              <p:spTgt spid="198"/>
                                            </p:tgtEl>
                                            <p:attrNameLst>
                                              <p:attrName>ppt_y</p:attrName>
                                            </p:attrNameLst>
                                          </p:cBhvr>
                                          <p:tavLst>
                                            <p:tav tm="0">
                                              <p:val>
                                                <p:strVal val="0-#ppt_h/2"/>
                                              </p:val>
                                            </p:tav>
                                            <p:tav tm="100000">
                                              <p:val>
                                                <p:strVal val="#ppt_y"/>
                                              </p:val>
                                            </p:tav>
                                          </p:tavLst>
                                        </p:anim>
                                      </p:childTnLst>
                                    </p:cTn>
                                  </p:par>
                                  <p:par>
                                    <p:cTn id="83" presetID="2" presetClass="entr" presetSubtype="6" accel="30000" fill="hold" nodeType="withEffect" p14:presetBounceEnd="30000">
                                      <p:stCondLst>
                                        <p:cond delay="0"/>
                                      </p:stCondLst>
                                      <p:childTnLst>
                                        <p:set>
                                          <p:cBhvr>
                                            <p:cTn id="84" dur="1" fill="hold">
                                              <p:stCondLst>
                                                <p:cond delay="0"/>
                                              </p:stCondLst>
                                            </p:cTn>
                                            <p:tgtEl>
                                              <p:spTgt spid="208"/>
                                            </p:tgtEl>
                                            <p:attrNameLst>
                                              <p:attrName>style.visibility</p:attrName>
                                            </p:attrNameLst>
                                          </p:cBhvr>
                                          <p:to>
                                            <p:strVal val="visible"/>
                                          </p:to>
                                        </p:set>
                                        <p:anim calcmode="lin" valueType="num" p14:bounceEnd="30000">
                                          <p:cBhvr additive="base">
                                            <p:cTn id="85" dur="2000" fill="hold"/>
                                            <p:tgtEl>
                                              <p:spTgt spid="208"/>
                                            </p:tgtEl>
                                            <p:attrNameLst>
                                              <p:attrName>ppt_x</p:attrName>
                                            </p:attrNameLst>
                                          </p:cBhvr>
                                          <p:tavLst>
                                            <p:tav tm="0">
                                              <p:val>
                                                <p:strVal val="1+#ppt_w/2"/>
                                              </p:val>
                                            </p:tav>
                                            <p:tav tm="100000">
                                              <p:val>
                                                <p:strVal val="#ppt_x"/>
                                              </p:val>
                                            </p:tav>
                                          </p:tavLst>
                                        </p:anim>
                                        <p:anim calcmode="lin" valueType="num" p14:bounceEnd="30000">
                                          <p:cBhvr additive="base">
                                            <p:cTn id="86" dur="2000" fill="hold"/>
                                            <p:tgtEl>
                                              <p:spTgt spid="208"/>
                                            </p:tgtEl>
                                            <p:attrNameLst>
                                              <p:attrName>ppt_y</p:attrName>
                                            </p:attrNameLst>
                                          </p:cBhvr>
                                          <p:tavLst>
                                            <p:tav tm="0">
                                              <p:val>
                                                <p:strVal val="1+#ppt_h/2"/>
                                              </p:val>
                                            </p:tav>
                                            <p:tav tm="100000">
                                              <p:val>
                                                <p:strVal val="#ppt_y"/>
                                              </p:val>
                                            </p:tav>
                                          </p:tavLst>
                                        </p:anim>
                                      </p:childTnLst>
                                    </p:cTn>
                                  </p:par>
                                </p:childTnLst>
                              </p:cTn>
                            </p:par>
                            <p:par>
                              <p:cTn id="87" fill="hold">
                                <p:stCondLst>
                                  <p:cond delay="6500"/>
                                </p:stCondLst>
                                <p:childTnLst>
                                  <p:par>
                                    <p:cTn id="88" presetID="12" presetClass="entr" presetSubtype="1" fill="hold" nodeType="afterEffect">
                                      <p:stCondLst>
                                        <p:cond delay="0"/>
                                      </p:stCondLst>
                                      <p:childTnLst>
                                        <p:set>
                                          <p:cBhvr>
                                            <p:cTn id="89" dur="1" fill="hold">
                                              <p:stCondLst>
                                                <p:cond delay="0"/>
                                              </p:stCondLst>
                                            </p:cTn>
                                            <p:tgtEl>
                                              <p:spTgt spid="161"/>
                                            </p:tgtEl>
                                            <p:attrNameLst>
                                              <p:attrName>style.visibility</p:attrName>
                                            </p:attrNameLst>
                                          </p:cBhvr>
                                          <p:to>
                                            <p:strVal val="visible"/>
                                          </p:to>
                                        </p:set>
                                        <p:anim calcmode="lin" valueType="num">
                                          <p:cBhvr additive="base">
                                            <p:cTn id="90" dur="800"/>
                                            <p:tgtEl>
                                              <p:spTgt spid="161"/>
                                            </p:tgtEl>
                                            <p:attrNameLst>
                                              <p:attrName>ppt_y</p:attrName>
                                            </p:attrNameLst>
                                          </p:cBhvr>
                                          <p:tavLst>
                                            <p:tav tm="0">
                                              <p:val>
                                                <p:strVal val="#ppt_y-#ppt_h*1.125000"/>
                                              </p:val>
                                            </p:tav>
                                            <p:tav tm="100000">
                                              <p:val>
                                                <p:strVal val="#ppt_y"/>
                                              </p:val>
                                            </p:tav>
                                          </p:tavLst>
                                        </p:anim>
                                        <p:animEffect transition="in" filter="wipe(down)">
                                          <p:cBhvr>
                                            <p:cTn id="91" dur="800"/>
                                            <p:tgtEl>
                                              <p:spTgt spid="161"/>
                                            </p:tgtEl>
                                          </p:cBhvr>
                                        </p:animEffect>
                                      </p:childTnLst>
                                    </p:cTn>
                                  </p:par>
                                  <p:par>
                                    <p:cTn id="92" presetID="12" presetClass="entr" presetSubtype="1" fill="hold" nodeType="withEffect">
                                      <p:stCondLst>
                                        <p:cond delay="100"/>
                                      </p:stCondLst>
                                      <p:childTnLst>
                                        <p:set>
                                          <p:cBhvr>
                                            <p:cTn id="93" dur="1" fill="hold">
                                              <p:stCondLst>
                                                <p:cond delay="0"/>
                                              </p:stCondLst>
                                            </p:cTn>
                                            <p:tgtEl>
                                              <p:spTgt spid="164"/>
                                            </p:tgtEl>
                                            <p:attrNameLst>
                                              <p:attrName>style.visibility</p:attrName>
                                            </p:attrNameLst>
                                          </p:cBhvr>
                                          <p:to>
                                            <p:strVal val="visible"/>
                                          </p:to>
                                        </p:set>
                                        <p:anim calcmode="lin" valueType="num">
                                          <p:cBhvr additive="base">
                                            <p:cTn id="94" dur="800"/>
                                            <p:tgtEl>
                                              <p:spTgt spid="164"/>
                                            </p:tgtEl>
                                            <p:attrNameLst>
                                              <p:attrName>ppt_y</p:attrName>
                                            </p:attrNameLst>
                                          </p:cBhvr>
                                          <p:tavLst>
                                            <p:tav tm="0">
                                              <p:val>
                                                <p:strVal val="#ppt_y-#ppt_h*1.125000"/>
                                              </p:val>
                                            </p:tav>
                                            <p:tav tm="100000">
                                              <p:val>
                                                <p:strVal val="#ppt_y"/>
                                              </p:val>
                                            </p:tav>
                                          </p:tavLst>
                                        </p:anim>
                                        <p:animEffect transition="in" filter="wipe(down)">
                                          <p:cBhvr>
                                            <p:cTn id="95" dur="800"/>
                                            <p:tgtEl>
                                              <p:spTgt spid="164"/>
                                            </p:tgtEl>
                                          </p:cBhvr>
                                        </p:animEffect>
                                      </p:childTnLst>
                                    </p:cTn>
                                  </p:par>
                                  <p:par>
                                    <p:cTn id="96" presetID="12" presetClass="entr" presetSubtype="1" fill="hold" nodeType="withEffect">
                                      <p:stCondLst>
                                        <p:cond delay="200"/>
                                      </p:stCondLst>
                                      <p:childTnLst>
                                        <p:set>
                                          <p:cBhvr>
                                            <p:cTn id="97" dur="1" fill="hold">
                                              <p:stCondLst>
                                                <p:cond delay="0"/>
                                              </p:stCondLst>
                                            </p:cTn>
                                            <p:tgtEl>
                                              <p:spTgt spid="167"/>
                                            </p:tgtEl>
                                            <p:attrNameLst>
                                              <p:attrName>style.visibility</p:attrName>
                                            </p:attrNameLst>
                                          </p:cBhvr>
                                          <p:to>
                                            <p:strVal val="visible"/>
                                          </p:to>
                                        </p:set>
                                        <p:anim calcmode="lin" valueType="num">
                                          <p:cBhvr additive="base">
                                            <p:cTn id="98" dur="800"/>
                                            <p:tgtEl>
                                              <p:spTgt spid="167"/>
                                            </p:tgtEl>
                                            <p:attrNameLst>
                                              <p:attrName>ppt_y</p:attrName>
                                            </p:attrNameLst>
                                          </p:cBhvr>
                                          <p:tavLst>
                                            <p:tav tm="0">
                                              <p:val>
                                                <p:strVal val="#ppt_y-#ppt_h*1.125000"/>
                                              </p:val>
                                            </p:tav>
                                            <p:tav tm="100000">
                                              <p:val>
                                                <p:strVal val="#ppt_y"/>
                                              </p:val>
                                            </p:tav>
                                          </p:tavLst>
                                        </p:anim>
                                        <p:animEffect transition="in" filter="wipe(down)">
                                          <p:cBhvr>
                                            <p:cTn id="99" dur="800"/>
                                            <p:tgtEl>
                                              <p:spTgt spid="167"/>
                                            </p:tgtEl>
                                          </p:cBhvr>
                                        </p:animEffect>
                                      </p:childTnLst>
                                    </p:cTn>
                                  </p:par>
                                  <p:par>
                                    <p:cTn id="100" presetID="12" presetClass="entr" presetSubtype="1" fill="hold" nodeType="withEffect">
                                      <p:stCondLst>
                                        <p:cond delay="300"/>
                                      </p:stCondLst>
                                      <p:childTnLst>
                                        <p:set>
                                          <p:cBhvr>
                                            <p:cTn id="101" dur="1" fill="hold">
                                              <p:stCondLst>
                                                <p:cond delay="0"/>
                                              </p:stCondLst>
                                            </p:cTn>
                                            <p:tgtEl>
                                              <p:spTgt spid="170"/>
                                            </p:tgtEl>
                                            <p:attrNameLst>
                                              <p:attrName>style.visibility</p:attrName>
                                            </p:attrNameLst>
                                          </p:cBhvr>
                                          <p:to>
                                            <p:strVal val="visible"/>
                                          </p:to>
                                        </p:set>
                                        <p:anim calcmode="lin" valueType="num">
                                          <p:cBhvr additive="base">
                                            <p:cTn id="102" dur="800"/>
                                            <p:tgtEl>
                                              <p:spTgt spid="170"/>
                                            </p:tgtEl>
                                            <p:attrNameLst>
                                              <p:attrName>ppt_y</p:attrName>
                                            </p:attrNameLst>
                                          </p:cBhvr>
                                          <p:tavLst>
                                            <p:tav tm="0">
                                              <p:val>
                                                <p:strVal val="#ppt_y-#ppt_h*1.125000"/>
                                              </p:val>
                                            </p:tav>
                                            <p:tav tm="100000">
                                              <p:val>
                                                <p:strVal val="#ppt_y"/>
                                              </p:val>
                                            </p:tav>
                                          </p:tavLst>
                                        </p:anim>
                                        <p:animEffect transition="in" filter="wipe(down)">
                                          <p:cBhvr>
                                            <p:cTn id="103" dur="800"/>
                                            <p:tgtEl>
                                              <p:spTgt spid="170"/>
                                            </p:tgtEl>
                                          </p:cBhvr>
                                        </p:animEffect>
                                      </p:childTnLst>
                                    </p:cTn>
                                  </p:par>
                                  <p:par>
                                    <p:cTn id="104" presetID="12" presetClass="entr" presetSubtype="1" fill="hold" nodeType="withEffect">
                                      <p:stCondLst>
                                        <p:cond delay="300"/>
                                      </p:stCondLst>
                                      <p:childTnLst>
                                        <p:set>
                                          <p:cBhvr>
                                            <p:cTn id="105" dur="1" fill="hold">
                                              <p:stCondLst>
                                                <p:cond delay="0"/>
                                              </p:stCondLst>
                                            </p:cTn>
                                            <p:tgtEl>
                                              <p:spTgt spid="192"/>
                                            </p:tgtEl>
                                            <p:attrNameLst>
                                              <p:attrName>style.visibility</p:attrName>
                                            </p:attrNameLst>
                                          </p:cBhvr>
                                          <p:to>
                                            <p:strVal val="visible"/>
                                          </p:to>
                                        </p:set>
                                        <p:anim calcmode="lin" valueType="num">
                                          <p:cBhvr additive="base">
                                            <p:cTn id="106" dur="800"/>
                                            <p:tgtEl>
                                              <p:spTgt spid="192"/>
                                            </p:tgtEl>
                                            <p:attrNameLst>
                                              <p:attrName>ppt_y</p:attrName>
                                            </p:attrNameLst>
                                          </p:cBhvr>
                                          <p:tavLst>
                                            <p:tav tm="0">
                                              <p:val>
                                                <p:strVal val="#ppt_y-#ppt_h*1.125000"/>
                                              </p:val>
                                            </p:tav>
                                            <p:tav tm="100000">
                                              <p:val>
                                                <p:strVal val="#ppt_y"/>
                                              </p:val>
                                            </p:tav>
                                          </p:tavLst>
                                        </p:anim>
                                        <p:animEffect transition="in" filter="wipe(down)">
                                          <p:cBhvr>
                                            <p:cTn id="107" dur="800"/>
                                            <p:tgtEl>
                                              <p:spTgt spid="192"/>
                                            </p:tgtEl>
                                          </p:cBhvr>
                                        </p:animEffect>
                                      </p:childTnLst>
                                    </p:cTn>
                                  </p:par>
                                  <p:par>
                                    <p:cTn id="108" presetID="12" presetClass="entr" presetSubtype="1" fill="hold" nodeType="withEffect">
                                      <p:stCondLst>
                                        <p:cond delay="300"/>
                                      </p:stCondLst>
                                      <p:childTnLst>
                                        <p:set>
                                          <p:cBhvr>
                                            <p:cTn id="109" dur="1" fill="hold">
                                              <p:stCondLst>
                                                <p:cond delay="0"/>
                                              </p:stCondLst>
                                            </p:cTn>
                                            <p:tgtEl>
                                              <p:spTgt spid="205"/>
                                            </p:tgtEl>
                                            <p:attrNameLst>
                                              <p:attrName>style.visibility</p:attrName>
                                            </p:attrNameLst>
                                          </p:cBhvr>
                                          <p:to>
                                            <p:strVal val="visible"/>
                                          </p:to>
                                        </p:set>
                                        <p:anim calcmode="lin" valueType="num">
                                          <p:cBhvr additive="base">
                                            <p:cTn id="110" dur="800"/>
                                            <p:tgtEl>
                                              <p:spTgt spid="205"/>
                                            </p:tgtEl>
                                            <p:attrNameLst>
                                              <p:attrName>ppt_y</p:attrName>
                                            </p:attrNameLst>
                                          </p:cBhvr>
                                          <p:tavLst>
                                            <p:tav tm="0">
                                              <p:val>
                                                <p:strVal val="#ppt_y-#ppt_h*1.125000"/>
                                              </p:val>
                                            </p:tav>
                                            <p:tav tm="100000">
                                              <p:val>
                                                <p:strVal val="#ppt_y"/>
                                              </p:val>
                                            </p:tav>
                                          </p:tavLst>
                                        </p:anim>
                                        <p:animEffect transition="in" filter="wipe(down)">
                                          <p:cBhvr>
                                            <p:cTn id="111" dur="8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2000" fill="hold"/>
                                            <p:tgtEl>
                                              <p:spTgt spid="109"/>
                                            </p:tgtEl>
                                            <p:attrNameLst>
                                              <p:attrName>ppt_x</p:attrName>
                                            </p:attrNameLst>
                                          </p:cBhvr>
                                          <p:tavLst>
                                            <p:tav tm="0">
                                              <p:val>
                                                <p:strVal val="#ppt_x"/>
                                              </p:val>
                                            </p:tav>
                                            <p:tav tm="100000">
                                              <p:val>
                                                <p:strVal val="#ppt_x"/>
                                              </p:val>
                                            </p:tav>
                                          </p:tavLst>
                                        </p:anim>
                                        <p:anim calcmode="lin" valueType="num">
                                          <p:cBhvr additive="base">
                                            <p:cTn id="8" dur="2000" fill="hold"/>
                                            <p:tgtEl>
                                              <p:spTgt spid="109"/>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cBhvr additive="base">
                                            <p:cTn id="12" dur="2000" fill="hold"/>
                                            <p:tgtEl>
                                              <p:spTgt spid="126"/>
                                            </p:tgtEl>
                                            <p:attrNameLst>
                                              <p:attrName>ppt_x</p:attrName>
                                            </p:attrNameLst>
                                          </p:cBhvr>
                                          <p:tavLst>
                                            <p:tav tm="0">
                                              <p:val>
                                                <p:strVal val="0-#ppt_w/2"/>
                                              </p:val>
                                            </p:tav>
                                            <p:tav tm="100000">
                                              <p:val>
                                                <p:strVal val="#ppt_x"/>
                                              </p:val>
                                            </p:tav>
                                          </p:tavLst>
                                        </p:anim>
                                        <p:anim calcmode="lin" valueType="num">
                                          <p:cBhvr additive="base">
                                            <p:cTn id="13" dur="2000" fill="hold"/>
                                            <p:tgtEl>
                                              <p:spTgt spid="126"/>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17"/>
                                            </p:tgtEl>
                                            <p:attrNameLst>
                                              <p:attrName>style.visibility</p:attrName>
                                            </p:attrNameLst>
                                          </p:cBhvr>
                                          <p:to>
                                            <p:strVal val="visible"/>
                                          </p:to>
                                        </p:set>
                                        <p:anim calcmode="lin" valueType="num">
                                          <p:cBhvr additive="base">
                                            <p:cTn id="16" dur="2000" fill="hold"/>
                                            <p:tgtEl>
                                              <p:spTgt spid="117"/>
                                            </p:tgtEl>
                                            <p:attrNameLst>
                                              <p:attrName>ppt_x</p:attrName>
                                            </p:attrNameLst>
                                          </p:cBhvr>
                                          <p:tavLst>
                                            <p:tav tm="0">
                                              <p:val>
                                                <p:strVal val="1+#ppt_w/2"/>
                                              </p:val>
                                            </p:tav>
                                            <p:tav tm="100000">
                                              <p:val>
                                                <p:strVal val="#ppt_x"/>
                                              </p:val>
                                            </p:tav>
                                          </p:tavLst>
                                        </p:anim>
                                        <p:anim calcmode="lin" valueType="num">
                                          <p:cBhvr additive="base">
                                            <p:cTn id="17" dur="2000" fill="hold"/>
                                            <p:tgtEl>
                                              <p:spTgt spid="117"/>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114"/>
                                            </p:tgtEl>
                                            <p:attrNameLst>
                                              <p:attrName>style.visibility</p:attrName>
                                            </p:attrNameLst>
                                          </p:cBhvr>
                                          <p:to>
                                            <p:strVal val="visible"/>
                                          </p:to>
                                        </p:set>
                                        <p:anim calcmode="lin" valueType="num">
                                          <p:cBhvr additive="base">
                                            <p:cTn id="20" dur="2000" fill="hold"/>
                                            <p:tgtEl>
                                              <p:spTgt spid="114"/>
                                            </p:tgtEl>
                                            <p:attrNameLst>
                                              <p:attrName>ppt_x</p:attrName>
                                            </p:attrNameLst>
                                          </p:cBhvr>
                                          <p:tavLst>
                                            <p:tav tm="0">
                                              <p:val>
                                                <p:strVal val="0-#ppt_w/2"/>
                                              </p:val>
                                            </p:tav>
                                            <p:tav tm="100000">
                                              <p:val>
                                                <p:strVal val="#ppt_x"/>
                                              </p:val>
                                            </p:tav>
                                          </p:tavLst>
                                        </p:anim>
                                        <p:anim calcmode="lin" valueType="num">
                                          <p:cBhvr additive="base">
                                            <p:cTn id="21" dur="2000" fill="hold"/>
                                            <p:tgtEl>
                                              <p:spTgt spid="114"/>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20"/>
                                            </p:tgtEl>
                                            <p:attrNameLst>
                                              <p:attrName>style.visibility</p:attrName>
                                            </p:attrNameLst>
                                          </p:cBhvr>
                                          <p:to>
                                            <p:strVal val="visible"/>
                                          </p:to>
                                        </p:set>
                                        <p:anim calcmode="lin" valueType="num">
                                          <p:cBhvr additive="base">
                                            <p:cTn id="24" dur="2000" fill="hold"/>
                                            <p:tgtEl>
                                              <p:spTgt spid="120"/>
                                            </p:tgtEl>
                                            <p:attrNameLst>
                                              <p:attrName>ppt_x</p:attrName>
                                            </p:attrNameLst>
                                          </p:cBhvr>
                                          <p:tavLst>
                                            <p:tav tm="0">
                                              <p:val>
                                                <p:strVal val="1+#ppt_w/2"/>
                                              </p:val>
                                            </p:tav>
                                            <p:tav tm="100000">
                                              <p:val>
                                                <p:strVal val="#ppt_x"/>
                                              </p:val>
                                            </p:tav>
                                          </p:tavLst>
                                        </p:anim>
                                        <p:anim calcmode="lin" valueType="num">
                                          <p:cBhvr additive="base">
                                            <p:cTn id="25" dur="2000" fill="hold"/>
                                            <p:tgtEl>
                                              <p:spTgt spid="120"/>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2000" fill="hold"/>
                                            <p:tgtEl>
                                              <p:spTgt spid="129"/>
                                            </p:tgtEl>
                                            <p:attrNameLst>
                                              <p:attrName>ppt_x</p:attrName>
                                            </p:attrNameLst>
                                          </p:cBhvr>
                                          <p:tavLst>
                                            <p:tav tm="0">
                                              <p:val>
                                                <p:strVal val="#ppt_x"/>
                                              </p:val>
                                            </p:tav>
                                            <p:tav tm="100000">
                                              <p:val>
                                                <p:strVal val="#ppt_x"/>
                                              </p:val>
                                            </p:tav>
                                          </p:tavLst>
                                        </p:anim>
                                        <p:anim calcmode="lin" valueType="num">
                                          <p:cBhvr additive="base">
                                            <p:cTn id="29" dur="2000" fill="hold"/>
                                            <p:tgtEl>
                                              <p:spTgt spid="129"/>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cBhvr additive="base">
                                            <p:cTn id="32" dur="2000" fill="hold"/>
                                            <p:tgtEl>
                                              <p:spTgt spid="123"/>
                                            </p:tgtEl>
                                            <p:attrNameLst>
                                              <p:attrName>ppt_x</p:attrName>
                                            </p:attrNameLst>
                                          </p:cBhvr>
                                          <p:tavLst>
                                            <p:tav tm="0">
                                              <p:val>
                                                <p:strVal val="1+#ppt_w/2"/>
                                              </p:val>
                                            </p:tav>
                                            <p:tav tm="100000">
                                              <p:val>
                                                <p:strVal val="#ppt_x"/>
                                              </p:val>
                                            </p:tav>
                                          </p:tavLst>
                                        </p:anim>
                                        <p:anim calcmode="lin" valueType="num">
                                          <p:cBhvr additive="base">
                                            <p:cTn id="33" dur="2000" fill="hold"/>
                                            <p:tgtEl>
                                              <p:spTgt spid="123"/>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childTnLst>
                              </p:cTn>
                            </p:par>
                            <p:par>
                              <p:cTn id="38" fill="hold">
                                <p:stCondLst>
                                  <p:cond delay="4500"/>
                                </p:stCondLst>
                                <p:childTnLst>
                                  <p:par>
                                    <p:cTn id="39" presetID="2" presetClass="entr" presetSubtype="9" accel="30000" fill="hold" nodeType="afterEffect">
                                      <p:stCondLst>
                                        <p:cond delay="0"/>
                                      </p:stCondLst>
                                      <p:childTnLst>
                                        <p:set>
                                          <p:cBhvr>
                                            <p:cTn id="40" dur="1" fill="hold">
                                              <p:stCondLst>
                                                <p:cond delay="0"/>
                                              </p:stCondLst>
                                            </p:cTn>
                                            <p:tgtEl>
                                              <p:spTgt spid="133"/>
                                            </p:tgtEl>
                                            <p:attrNameLst>
                                              <p:attrName>style.visibility</p:attrName>
                                            </p:attrNameLst>
                                          </p:cBhvr>
                                          <p:to>
                                            <p:strVal val="visible"/>
                                          </p:to>
                                        </p:set>
                                        <p:anim calcmode="lin" valueType="num">
                                          <p:cBhvr additive="base">
                                            <p:cTn id="41" dur="2000" fill="hold"/>
                                            <p:tgtEl>
                                              <p:spTgt spid="133"/>
                                            </p:tgtEl>
                                            <p:attrNameLst>
                                              <p:attrName>ppt_x</p:attrName>
                                            </p:attrNameLst>
                                          </p:cBhvr>
                                          <p:tavLst>
                                            <p:tav tm="0">
                                              <p:val>
                                                <p:strVal val="0-#ppt_w/2"/>
                                              </p:val>
                                            </p:tav>
                                            <p:tav tm="100000">
                                              <p:val>
                                                <p:strVal val="#ppt_x"/>
                                              </p:val>
                                            </p:tav>
                                          </p:tavLst>
                                        </p:anim>
                                        <p:anim calcmode="lin" valueType="num">
                                          <p:cBhvr additive="base">
                                            <p:cTn id="42" dur="2000" fill="hold"/>
                                            <p:tgtEl>
                                              <p:spTgt spid="133"/>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stCondLst>
                                        <p:cond delay="0"/>
                                      </p:stCondLst>
                                      <p:childTnLst>
                                        <p:set>
                                          <p:cBhvr>
                                            <p:cTn id="44" dur="1" fill="hold">
                                              <p:stCondLst>
                                                <p:cond delay="0"/>
                                              </p:stCondLst>
                                            </p:cTn>
                                            <p:tgtEl>
                                              <p:spTgt spid="140"/>
                                            </p:tgtEl>
                                            <p:attrNameLst>
                                              <p:attrName>style.visibility</p:attrName>
                                            </p:attrNameLst>
                                          </p:cBhvr>
                                          <p:to>
                                            <p:strVal val="visible"/>
                                          </p:to>
                                        </p:set>
                                        <p:anim calcmode="lin" valueType="num">
                                          <p:cBhvr additive="base">
                                            <p:cTn id="45" dur="2000" fill="hold"/>
                                            <p:tgtEl>
                                              <p:spTgt spid="140"/>
                                            </p:tgtEl>
                                            <p:attrNameLst>
                                              <p:attrName>ppt_x</p:attrName>
                                            </p:attrNameLst>
                                          </p:cBhvr>
                                          <p:tavLst>
                                            <p:tav tm="0">
                                              <p:val>
                                                <p:strVal val="0-#ppt_w/2"/>
                                              </p:val>
                                            </p:tav>
                                            <p:tav tm="100000">
                                              <p:val>
                                                <p:strVal val="#ppt_x"/>
                                              </p:val>
                                            </p:tav>
                                          </p:tavLst>
                                        </p:anim>
                                        <p:anim calcmode="lin" valueType="num">
                                          <p:cBhvr additive="base">
                                            <p:cTn id="46" dur="2000" fill="hold"/>
                                            <p:tgtEl>
                                              <p:spTgt spid="140"/>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stCondLst>
                                        <p:cond delay="0"/>
                                      </p:stCondLst>
                                      <p:childTnLst>
                                        <p:set>
                                          <p:cBhvr>
                                            <p:cTn id="48" dur="1" fill="hold">
                                              <p:stCondLst>
                                                <p:cond delay="0"/>
                                              </p:stCondLst>
                                            </p:cTn>
                                            <p:tgtEl>
                                              <p:spTgt spid="147"/>
                                            </p:tgtEl>
                                            <p:attrNameLst>
                                              <p:attrName>style.visibility</p:attrName>
                                            </p:attrNameLst>
                                          </p:cBhvr>
                                          <p:to>
                                            <p:strVal val="visible"/>
                                          </p:to>
                                        </p:set>
                                        <p:anim calcmode="lin" valueType="num">
                                          <p:cBhvr additive="base">
                                            <p:cTn id="49" dur="2000" fill="hold"/>
                                            <p:tgtEl>
                                              <p:spTgt spid="147"/>
                                            </p:tgtEl>
                                            <p:attrNameLst>
                                              <p:attrName>ppt_x</p:attrName>
                                            </p:attrNameLst>
                                          </p:cBhvr>
                                          <p:tavLst>
                                            <p:tav tm="0">
                                              <p:val>
                                                <p:strVal val="0-#ppt_w/2"/>
                                              </p:val>
                                            </p:tav>
                                            <p:tav tm="100000">
                                              <p:val>
                                                <p:strVal val="#ppt_x"/>
                                              </p:val>
                                            </p:tav>
                                          </p:tavLst>
                                        </p:anim>
                                        <p:anim calcmode="lin" valueType="num">
                                          <p:cBhvr additive="base">
                                            <p:cTn id="50" dur="2000" fill="hold"/>
                                            <p:tgtEl>
                                              <p:spTgt spid="147"/>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stCondLst>
                                        <p:cond delay="0"/>
                                      </p:stCondLst>
                                      <p:childTnLst>
                                        <p:set>
                                          <p:cBhvr>
                                            <p:cTn id="52" dur="1" fill="hold">
                                              <p:stCondLst>
                                                <p:cond delay="0"/>
                                              </p:stCondLst>
                                            </p:cTn>
                                            <p:tgtEl>
                                              <p:spTgt spid="154"/>
                                            </p:tgtEl>
                                            <p:attrNameLst>
                                              <p:attrName>style.visibility</p:attrName>
                                            </p:attrNameLst>
                                          </p:cBhvr>
                                          <p:to>
                                            <p:strVal val="visible"/>
                                          </p:to>
                                        </p:set>
                                        <p:anim calcmode="lin" valueType="num">
                                          <p:cBhvr additive="base">
                                            <p:cTn id="53" dur="2000" fill="hold"/>
                                            <p:tgtEl>
                                              <p:spTgt spid="154"/>
                                            </p:tgtEl>
                                            <p:attrNameLst>
                                              <p:attrName>ppt_x</p:attrName>
                                            </p:attrNameLst>
                                          </p:cBhvr>
                                          <p:tavLst>
                                            <p:tav tm="0">
                                              <p:val>
                                                <p:strVal val="0-#ppt_w/2"/>
                                              </p:val>
                                            </p:tav>
                                            <p:tav tm="100000">
                                              <p:val>
                                                <p:strVal val="#ppt_x"/>
                                              </p:val>
                                            </p:tav>
                                          </p:tavLst>
                                        </p:anim>
                                        <p:anim calcmode="lin" valueType="num">
                                          <p:cBhvr additive="base">
                                            <p:cTn id="54" dur="2000" fill="hold"/>
                                            <p:tgtEl>
                                              <p:spTgt spid="154"/>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stCondLst>
                                        <p:cond delay="0"/>
                                      </p:stCondLst>
                                      <p:childTnLst>
                                        <p:set>
                                          <p:cBhvr>
                                            <p:cTn id="56" dur="1" fill="hold">
                                              <p:stCondLst>
                                                <p:cond delay="0"/>
                                              </p:stCondLst>
                                            </p:cTn>
                                            <p:tgtEl>
                                              <p:spTgt spid="173"/>
                                            </p:tgtEl>
                                            <p:attrNameLst>
                                              <p:attrName>style.visibility</p:attrName>
                                            </p:attrNameLst>
                                          </p:cBhvr>
                                          <p:to>
                                            <p:strVal val="visible"/>
                                          </p:to>
                                        </p:set>
                                        <p:anim calcmode="lin" valueType="num">
                                          <p:cBhvr additive="base">
                                            <p:cTn id="57" dur="2000" fill="hold"/>
                                            <p:tgtEl>
                                              <p:spTgt spid="173"/>
                                            </p:tgtEl>
                                            <p:attrNameLst>
                                              <p:attrName>ppt_x</p:attrName>
                                            </p:attrNameLst>
                                          </p:cBhvr>
                                          <p:tavLst>
                                            <p:tav tm="0">
                                              <p:val>
                                                <p:strVal val="1+#ppt_w/2"/>
                                              </p:val>
                                            </p:tav>
                                            <p:tav tm="100000">
                                              <p:val>
                                                <p:strVal val="#ppt_x"/>
                                              </p:val>
                                            </p:tav>
                                          </p:tavLst>
                                        </p:anim>
                                        <p:anim calcmode="lin" valueType="num">
                                          <p:cBhvr additive="base">
                                            <p:cTn id="58" dur="2000" fill="hold"/>
                                            <p:tgtEl>
                                              <p:spTgt spid="173"/>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stCondLst>
                                        <p:cond delay="0"/>
                                      </p:stCondLst>
                                      <p:childTnLst>
                                        <p:set>
                                          <p:cBhvr>
                                            <p:cTn id="60" dur="1" fill="hold">
                                              <p:stCondLst>
                                                <p:cond delay="0"/>
                                              </p:stCondLst>
                                            </p:cTn>
                                            <p:tgtEl>
                                              <p:spTgt spid="176"/>
                                            </p:tgtEl>
                                            <p:attrNameLst>
                                              <p:attrName>style.visibility</p:attrName>
                                            </p:attrNameLst>
                                          </p:cBhvr>
                                          <p:to>
                                            <p:strVal val="visible"/>
                                          </p:to>
                                        </p:set>
                                        <p:anim calcmode="lin" valueType="num">
                                          <p:cBhvr additive="base">
                                            <p:cTn id="61" dur="2000" fill="hold"/>
                                            <p:tgtEl>
                                              <p:spTgt spid="176"/>
                                            </p:tgtEl>
                                            <p:attrNameLst>
                                              <p:attrName>ppt_x</p:attrName>
                                            </p:attrNameLst>
                                          </p:cBhvr>
                                          <p:tavLst>
                                            <p:tav tm="0">
                                              <p:val>
                                                <p:strVal val="1+#ppt_w/2"/>
                                              </p:val>
                                            </p:tav>
                                            <p:tav tm="100000">
                                              <p:val>
                                                <p:strVal val="#ppt_x"/>
                                              </p:val>
                                            </p:tav>
                                          </p:tavLst>
                                        </p:anim>
                                        <p:anim calcmode="lin" valueType="num">
                                          <p:cBhvr additive="base">
                                            <p:cTn id="62" dur="2000" fill="hold"/>
                                            <p:tgtEl>
                                              <p:spTgt spid="176"/>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stCondLst>
                                        <p:cond delay="0"/>
                                      </p:stCondLst>
                                      <p:childTnLst>
                                        <p:set>
                                          <p:cBhvr>
                                            <p:cTn id="64" dur="1" fill="hold">
                                              <p:stCondLst>
                                                <p:cond delay="0"/>
                                              </p:stCondLst>
                                            </p:cTn>
                                            <p:tgtEl>
                                              <p:spTgt spid="179"/>
                                            </p:tgtEl>
                                            <p:attrNameLst>
                                              <p:attrName>style.visibility</p:attrName>
                                            </p:attrNameLst>
                                          </p:cBhvr>
                                          <p:to>
                                            <p:strVal val="visible"/>
                                          </p:to>
                                        </p:set>
                                        <p:anim calcmode="lin" valueType="num">
                                          <p:cBhvr additive="base">
                                            <p:cTn id="65" dur="2000" fill="hold"/>
                                            <p:tgtEl>
                                              <p:spTgt spid="179"/>
                                            </p:tgtEl>
                                            <p:attrNameLst>
                                              <p:attrName>ppt_x</p:attrName>
                                            </p:attrNameLst>
                                          </p:cBhvr>
                                          <p:tavLst>
                                            <p:tav tm="0">
                                              <p:val>
                                                <p:strVal val="1+#ppt_w/2"/>
                                              </p:val>
                                            </p:tav>
                                            <p:tav tm="100000">
                                              <p:val>
                                                <p:strVal val="#ppt_x"/>
                                              </p:val>
                                            </p:tav>
                                          </p:tavLst>
                                        </p:anim>
                                        <p:anim calcmode="lin" valueType="num">
                                          <p:cBhvr additive="base">
                                            <p:cTn id="66" dur="2000" fill="hold"/>
                                            <p:tgtEl>
                                              <p:spTgt spid="179"/>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stCondLst>
                                        <p:cond delay="0"/>
                                      </p:stCondLst>
                                      <p:childTnLst>
                                        <p:set>
                                          <p:cBhvr>
                                            <p:cTn id="68" dur="1" fill="hold">
                                              <p:stCondLst>
                                                <p:cond delay="0"/>
                                              </p:stCondLst>
                                            </p:cTn>
                                            <p:tgtEl>
                                              <p:spTgt spid="182"/>
                                            </p:tgtEl>
                                            <p:attrNameLst>
                                              <p:attrName>style.visibility</p:attrName>
                                            </p:attrNameLst>
                                          </p:cBhvr>
                                          <p:to>
                                            <p:strVal val="visible"/>
                                          </p:to>
                                        </p:set>
                                        <p:anim calcmode="lin" valueType="num">
                                          <p:cBhvr additive="base">
                                            <p:cTn id="69" dur="2000" fill="hold"/>
                                            <p:tgtEl>
                                              <p:spTgt spid="182"/>
                                            </p:tgtEl>
                                            <p:attrNameLst>
                                              <p:attrName>ppt_x</p:attrName>
                                            </p:attrNameLst>
                                          </p:cBhvr>
                                          <p:tavLst>
                                            <p:tav tm="0">
                                              <p:val>
                                                <p:strVal val="1+#ppt_w/2"/>
                                              </p:val>
                                            </p:tav>
                                            <p:tav tm="100000">
                                              <p:val>
                                                <p:strVal val="#ppt_x"/>
                                              </p:val>
                                            </p:tav>
                                          </p:tavLst>
                                        </p:anim>
                                        <p:anim calcmode="lin" valueType="num">
                                          <p:cBhvr additive="base">
                                            <p:cTn id="70" dur="2000" fill="hold"/>
                                            <p:tgtEl>
                                              <p:spTgt spid="182"/>
                                            </p:tgtEl>
                                            <p:attrNameLst>
                                              <p:attrName>ppt_y</p:attrName>
                                            </p:attrNameLst>
                                          </p:cBhvr>
                                          <p:tavLst>
                                            <p:tav tm="0">
                                              <p:val>
                                                <p:strVal val="1+#ppt_h/2"/>
                                              </p:val>
                                            </p:tav>
                                            <p:tav tm="100000">
                                              <p:val>
                                                <p:strVal val="#ppt_y"/>
                                              </p:val>
                                            </p:tav>
                                          </p:tavLst>
                                        </p:anim>
                                      </p:childTnLst>
                                    </p:cTn>
                                  </p:par>
                                  <p:par>
                                    <p:cTn id="71" presetID="2" presetClass="entr" presetSubtype="9" accel="30000" fill="hold" nodeType="withEffect">
                                      <p:stCondLst>
                                        <p:cond delay="0"/>
                                      </p:stCondLst>
                                      <p:childTnLst>
                                        <p:set>
                                          <p:cBhvr>
                                            <p:cTn id="72" dur="1" fill="hold">
                                              <p:stCondLst>
                                                <p:cond delay="0"/>
                                              </p:stCondLst>
                                            </p:cTn>
                                            <p:tgtEl>
                                              <p:spTgt spid="185"/>
                                            </p:tgtEl>
                                            <p:attrNameLst>
                                              <p:attrName>style.visibility</p:attrName>
                                            </p:attrNameLst>
                                          </p:cBhvr>
                                          <p:to>
                                            <p:strVal val="visible"/>
                                          </p:to>
                                        </p:set>
                                        <p:anim calcmode="lin" valueType="num">
                                          <p:cBhvr additive="base">
                                            <p:cTn id="73" dur="2000" fill="hold"/>
                                            <p:tgtEl>
                                              <p:spTgt spid="185"/>
                                            </p:tgtEl>
                                            <p:attrNameLst>
                                              <p:attrName>ppt_x</p:attrName>
                                            </p:attrNameLst>
                                          </p:cBhvr>
                                          <p:tavLst>
                                            <p:tav tm="0">
                                              <p:val>
                                                <p:strVal val="0-#ppt_w/2"/>
                                              </p:val>
                                            </p:tav>
                                            <p:tav tm="100000">
                                              <p:val>
                                                <p:strVal val="#ppt_x"/>
                                              </p:val>
                                            </p:tav>
                                          </p:tavLst>
                                        </p:anim>
                                        <p:anim calcmode="lin" valueType="num">
                                          <p:cBhvr additive="base">
                                            <p:cTn id="74" dur="2000" fill="hold"/>
                                            <p:tgtEl>
                                              <p:spTgt spid="185"/>
                                            </p:tgtEl>
                                            <p:attrNameLst>
                                              <p:attrName>ppt_y</p:attrName>
                                            </p:attrNameLst>
                                          </p:cBhvr>
                                          <p:tavLst>
                                            <p:tav tm="0">
                                              <p:val>
                                                <p:strVal val="0-#ppt_h/2"/>
                                              </p:val>
                                            </p:tav>
                                            <p:tav tm="100000">
                                              <p:val>
                                                <p:strVal val="#ppt_y"/>
                                              </p:val>
                                            </p:tav>
                                          </p:tavLst>
                                        </p:anim>
                                      </p:childTnLst>
                                    </p:cTn>
                                  </p:par>
                                  <p:par>
                                    <p:cTn id="75" presetID="2" presetClass="entr" presetSubtype="6" accel="3000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 calcmode="lin" valueType="num">
                                          <p:cBhvr additive="base">
                                            <p:cTn id="77" dur="2000" fill="hold"/>
                                            <p:tgtEl>
                                              <p:spTgt spid="195"/>
                                            </p:tgtEl>
                                            <p:attrNameLst>
                                              <p:attrName>ppt_x</p:attrName>
                                            </p:attrNameLst>
                                          </p:cBhvr>
                                          <p:tavLst>
                                            <p:tav tm="0">
                                              <p:val>
                                                <p:strVal val="1+#ppt_w/2"/>
                                              </p:val>
                                            </p:tav>
                                            <p:tav tm="100000">
                                              <p:val>
                                                <p:strVal val="#ppt_x"/>
                                              </p:val>
                                            </p:tav>
                                          </p:tavLst>
                                        </p:anim>
                                        <p:anim calcmode="lin" valueType="num">
                                          <p:cBhvr additive="base">
                                            <p:cTn id="78" dur="2000" fill="hold"/>
                                            <p:tgtEl>
                                              <p:spTgt spid="195"/>
                                            </p:tgtEl>
                                            <p:attrNameLst>
                                              <p:attrName>ppt_y</p:attrName>
                                            </p:attrNameLst>
                                          </p:cBhvr>
                                          <p:tavLst>
                                            <p:tav tm="0">
                                              <p:val>
                                                <p:strVal val="1+#ppt_h/2"/>
                                              </p:val>
                                            </p:tav>
                                            <p:tav tm="100000">
                                              <p:val>
                                                <p:strVal val="#ppt_y"/>
                                              </p:val>
                                            </p:tav>
                                          </p:tavLst>
                                        </p:anim>
                                      </p:childTnLst>
                                    </p:cTn>
                                  </p:par>
                                  <p:par>
                                    <p:cTn id="79" presetID="2" presetClass="entr" presetSubtype="9" accel="30000" fill="hold" nodeType="withEffect">
                                      <p:stCondLst>
                                        <p:cond delay="0"/>
                                      </p:stCondLst>
                                      <p:childTnLst>
                                        <p:set>
                                          <p:cBhvr>
                                            <p:cTn id="80" dur="1" fill="hold">
                                              <p:stCondLst>
                                                <p:cond delay="0"/>
                                              </p:stCondLst>
                                            </p:cTn>
                                            <p:tgtEl>
                                              <p:spTgt spid="198"/>
                                            </p:tgtEl>
                                            <p:attrNameLst>
                                              <p:attrName>style.visibility</p:attrName>
                                            </p:attrNameLst>
                                          </p:cBhvr>
                                          <p:to>
                                            <p:strVal val="visible"/>
                                          </p:to>
                                        </p:set>
                                        <p:anim calcmode="lin" valueType="num">
                                          <p:cBhvr additive="base">
                                            <p:cTn id="81" dur="2000" fill="hold"/>
                                            <p:tgtEl>
                                              <p:spTgt spid="198"/>
                                            </p:tgtEl>
                                            <p:attrNameLst>
                                              <p:attrName>ppt_x</p:attrName>
                                            </p:attrNameLst>
                                          </p:cBhvr>
                                          <p:tavLst>
                                            <p:tav tm="0">
                                              <p:val>
                                                <p:strVal val="0-#ppt_w/2"/>
                                              </p:val>
                                            </p:tav>
                                            <p:tav tm="100000">
                                              <p:val>
                                                <p:strVal val="#ppt_x"/>
                                              </p:val>
                                            </p:tav>
                                          </p:tavLst>
                                        </p:anim>
                                        <p:anim calcmode="lin" valueType="num">
                                          <p:cBhvr additive="base">
                                            <p:cTn id="82" dur="2000" fill="hold"/>
                                            <p:tgtEl>
                                              <p:spTgt spid="198"/>
                                            </p:tgtEl>
                                            <p:attrNameLst>
                                              <p:attrName>ppt_y</p:attrName>
                                            </p:attrNameLst>
                                          </p:cBhvr>
                                          <p:tavLst>
                                            <p:tav tm="0">
                                              <p:val>
                                                <p:strVal val="0-#ppt_h/2"/>
                                              </p:val>
                                            </p:tav>
                                            <p:tav tm="100000">
                                              <p:val>
                                                <p:strVal val="#ppt_y"/>
                                              </p:val>
                                            </p:tav>
                                          </p:tavLst>
                                        </p:anim>
                                      </p:childTnLst>
                                    </p:cTn>
                                  </p:par>
                                  <p:par>
                                    <p:cTn id="83" presetID="2" presetClass="entr" presetSubtype="6" accel="30000" fill="hold" nodeType="withEffect">
                                      <p:stCondLst>
                                        <p:cond delay="0"/>
                                      </p:stCondLst>
                                      <p:childTnLst>
                                        <p:set>
                                          <p:cBhvr>
                                            <p:cTn id="84" dur="1" fill="hold">
                                              <p:stCondLst>
                                                <p:cond delay="0"/>
                                              </p:stCondLst>
                                            </p:cTn>
                                            <p:tgtEl>
                                              <p:spTgt spid="208"/>
                                            </p:tgtEl>
                                            <p:attrNameLst>
                                              <p:attrName>style.visibility</p:attrName>
                                            </p:attrNameLst>
                                          </p:cBhvr>
                                          <p:to>
                                            <p:strVal val="visible"/>
                                          </p:to>
                                        </p:set>
                                        <p:anim calcmode="lin" valueType="num">
                                          <p:cBhvr additive="base">
                                            <p:cTn id="85" dur="2000" fill="hold"/>
                                            <p:tgtEl>
                                              <p:spTgt spid="208"/>
                                            </p:tgtEl>
                                            <p:attrNameLst>
                                              <p:attrName>ppt_x</p:attrName>
                                            </p:attrNameLst>
                                          </p:cBhvr>
                                          <p:tavLst>
                                            <p:tav tm="0">
                                              <p:val>
                                                <p:strVal val="1+#ppt_w/2"/>
                                              </p:val>
                                            </p:tav>
                                            <p:tav tm="100000">
                                              <p:val>
                                                <p:strVal val="#ppt_x"/>
                                              </p:val>
                                            </p:tav>
                                          </p:tavLst>
                                        </p:anim>
                                        <p:anim calcmode="lin" valueType="num">
                                          <p:cBhvr additive="base">
                                            <p:cTn id="86" dur="2000" fill="hold"/>
                                            <p:tgtEl>
                                              <p:spTgt spid="208"/>
                                            </p:tgtEl>
                                            <p:attrNameLst>
                                              <p:attrName>ppt_y</p:attrName>
                                            </p:attrNameLst>
                                          </p:cBhvr>
                                          <p:tavLst>
                                            <p:tav tm="0">
                                              <p:val>
                                                <p:strVal val="1+#ppt_h/2"/>
                                              </p:val>
                                            </p:tav>
                                            <p:tav tm="100000">
                                              <p:val>
                                                <p:strVal val="#ppt_y"/>
                                              </p:val>
                                            </p:tav>
                                          </p:tavLst>
                                        </p:anim>
                                      </p:childTnLst>
                                    </p:cTn>
                                  </p:par>
                                </p:childTnLst>
                              </p:cTn>
                            </p:par>
                            <p:par>
                              <p:cTn id="87" fill="hold">
                                <p:stCondLst>
                                  <p:cond delay="6500"/>
                                </p:stCondLst>
                                <p:childTnLst>
                                  <p:par>
                                    <p:cTn id="88" presetID="12" presetClass="entr" presetSubtype="1" fill="hold" nodeType="afterEffect">
                                      <p:stCondLst>
                                        <p:cond delay="0"/>
                                      </p:stCondLst>
                                      <p:childTnLst>
                                        <p:set>
                                          <p:cBhvr>
                                            <p:cTn id="89" dur="1" fill="hold">
                                              <p:stCondLst>
                                                <p:cond delay="0"/>
                                              </p:stCondLst>
                                            </p:cTn>
                                            <p:tgtEl>
                                              <p:spTgt spid="161"/>
                                            </p:tgtEl>
                                            <p:attrNameLst>
                                              <p:attrName>style.visibility</p:attrName>
                                            </p:attrNameLst>
                                          </p:cBhvr>
                                          <p:to>
                                            <p:strVal val="visible"/>
                                          </p:to>
                                        </p:set>
                                        <p:anim calcmode="lin" valueType="num">
                                          <p:cBhvr additive="base">
                                            <p:cTn id="90" dur="800"/>
                                            <p:tgtEl>
                                              <p:spTgt spid="161"/>
                                            </p:tgtEl>
                                            <p:attrNameLst>
                                              <p:attrName>ppt_y</p:attrName>
                                            </p:attrNameLst>
                                          </p:cBhvr>
                                          <p:tavLst>
                                            <p:tav tm="0">
                                              <p:val>
                                                <p:strVal val="#ppt_y-#ppt_h*1.125000"/>
                                              </p:val>
                                            </p:tav>
                                            <p:tav tm="100000">
                                              <p:val>
                                                <p:strVal val="#ppt_y"/>
                                              </p:val>
                                            </p:tav>
                                          </p:tavLst>
                                        </p:anim>
                                        <p:animEffect transition="in" filter="wipe(down)">
                                          <p:cBhvr>
                                            <p:cTn id="91" dur="800"/>
                                            <p:tgtEl>
                                              <p:spTgt spid="161"/>
                                            </p:tgtEl>
                                          </p:cBhvr>
                                        </p:animEffect>
                                      </p:childTnLst>
                                    </p:cTn>
                                  </p:par>
                                  <p:par>
                                    <p:cTn id="92" presetID="12" presetClass="entr" presetSubtype="1" fill="hold" nodeType="withEffect">
                                      <p:stCondLst>
                                        <p:cond delay="100"/>
                                      </p:stCondLst>
                                      <p:childTnLst>
                                        <p:set>
                                          <p:cBhvr>
                                            <p:cTn id="93" dur="1" fill="hold">
                                              <p:stCondLst>
                                                <p:cond delay="0"/>
                                              </p:stCondLst>
                                            </p:cTn>
                                            <p:tgtEl>
                                              <p:spTgt spid="164"/>
                                            </p:tgtEl>
                                            <p:attrNameLst>
                                              <p:attrName>style.visibility</p:attrName>
                                            </p:attrNameLst>
                                          </p:cBhvr>
                                          <p:to>
                                            <p:strVal val="visible"/>
                                          </p:to>
                                        </p:set>
                                        <p:anim calcmode="lin" valueType="num">
                                          <p:cBhvr additive="base">
                                            <p:cTn id="94" dur="800"/>
                                            <p:tgtEl>
                                              <p:spTgt spid="164"/>
                                            </p:tgtEl>
                                            <p:attrNameLst>
                                              <p:attrName>ppt_y</p:attrName>
                                            </p:attrNameLst>
                                          </p:cBhvr>
                                          <p:tavLst>
                                            <p:tav tm="0">
                                              <p:val>
                                                <p:strVal val="#ppt_y-#ppt_h*1.125000"/>
                                              </p:val>
                                            </p:tav>
                                            <p:tav tm="100000">
                                              <p:val>
                                                <p:strVal val="#ppt_y"/>
                                              </p:val>
                                            </p:tav>
                                          </p:tavLst>
                                        </p:anim>
                                        <p:animEffect transition="in" filter="wipe(down)">
                                          <p:cBhvr>
                                            <p:cTn id="95" dur="800"/>
                                            <p:tgtEl>
                                              <p:spTgt spid="164"/>
                                            </p:tgtEl>
                                          </p:cBhvr>
                                        </p:animEffect>
                                      </p:childTnLst>
                                    </p:cTn>
                                  </p:par>
                                  <p:par>
                                    <p:cTn id="96" presetID="12" presetClass="entr" presetSubtype="1" fill="hold" nodeType="withEffect">
                                      <p:stCondLst>
                                        <p:cond delay="200"/>
                                      </p:stCondLst>
                                      <p:childTnLst>
                                        <p:set>
                                          <p:cBhvr>
                                            <p:cTn id="97" dur="1" fill="hold">
                                              <p:stCondLst>
                                                <p:cond delay="0"/>
                                              </p:stCondLst>
                                            </p:cTn>
                                            <p:tgtEl>
                                              <p:spTgt spid="167"/>
                                            </p:tgtEl>
                                            <p:attrNameLst>
                                              <p:attrName>style.visibility</p:attrName>
                                            </p:attrNameLst>
                                          </p:cBhvr>
                                          <p:to>
                                            <p:strVal val="visible"/>
                                          </p:to>
                                        </p:set>
                                        <p:anim calcmode="lin" valueType="num">
                                          <p:cBhvr additive="base">
                                            <p:cTn id="98" dur="800"/>
                                            <p:tgtEl>
                                              <p:spTgt spid="167"/>
                                            </p:tgtEl>
                                            <p:attrNameLst>
                                              <p:attrName>ppt_y</p:attrName>
                                            </p:attrNameLst>
                                          </p:cBhvr>
                                          <p:tavLst>
                                            <p:tav tm="0">
                                              <p:val>
                                                <p:strVal val="#ppt_y-#ppt_h*1.125000"/>
                                              </p:val>
                                            </p:tav>
                                            <p:tav tm="100000">
                                              <p:val>
                                                <p:strVal val="#ppt_y"/>
                                              </p:val>
                                            </p:tav>
                                          </p:tavLst>
                                        </p:anim>
                                        <p:animEffect transition="in" filter="wipe(down)">
                                          <p:cBhvr>
                                            <p:cTn id="99" dur="800"/>
                                            <p:tgtEl>
                                              <p:spTgt spid="167"/>
                                            </p:tgtEl>
                                          </p:cBhvr>
                                        </p:animEffect>
                                      </p:childTnLst>
                                    </p:cTn>
                                  </p:par>
                                  <p:par>
                                    <p:cTn id="100" presetID="12" presetClass="entr" presetSubtype="1" fill="hold" nodeType="withEffect">
                                      <p:stCondLst>
                                        <p:cond delay="300"/>
                                      </p:stCondLst>
                                      <p:childTnLst>
                                        <p:set>
                                          <p:cBhvr>
                                            <p:cTn id="101" dur="1" fill="hold">
                                              <p:stCondLst>
                                                <p:cond delay="0"/>
                                              </p:stCondLst>
                                            </p:cTn>
                                            <p:tgtEl>
                                              <p:spTgt spid="170"/>
                                            </p:tgtEl>
                                            <p:attrNameLst>
                                              <p:attrName>style.visibility</p:attrName>
                                            </p:attrNameLst>
                                          </p:cBhvr>
                                          <p:to>
                                            <p:strVal val="visible"/>
                                          </p:to>
                                        </p:set>
                                        <p:anim calcmode="lin" valueType="num">
                                          <p:cBhvr additive="base">
                                            <p:cTn id="102" dur="800"/>
                                            <p:tgtEl>
                                              <p:spTgt spid="170"/>
                                            </p:tgtEl>
                                            <p:attrNameLst>
                                              <p:attrName>ppt_y</p:attrName>
                                            </p:attrNameLst>
                                          </p:cBhvr>
                                          <p:tavLst>
                                            <p:tav tm="0">
                                              <p:val>
                                                <p:strVal val="#ppt_y-#ppt_h*1.125000"/>
                                              </p:val>
                                            </p:tav>
                                            <p:tav tm="100000">
                                              <p:val>
                                                <p:strVal val="#ppt_y"/>
                                              </p:val>
                                            </p:tav>
                                          </p:tavLst>
                                        </p:anim>
                                        <p:animEffect transition="in" filter="wipe(down)">
                                          <p:cBhvr>
                                            <p:cTn id="103" dur="800"/>
                                            <p:tgtEl>
                                              <p:spTgt spid="170"/>
                                            </p:tgtEl>
                                          </p:cBhvr>
                                        </p:animEffect>
                                      </p:childTnLst>
                                    </p:cTn>
                                  </p:par>
                                  <p:par>
                                    <p:cTn id="104" presetID="12" presetClass="entr" presetSubtype="1" fill="hold" nodeType="withEffect">
                                      <p:stCondLst>
                                        <p:cond delay="300"/>
                                      </p:stCondLst>
                                      <p:childTnLst>
                                        <p:set>
                                          <p:cBhvr>
                                            <p:cTn id="105" dur="1" fill="hold">
                                              <p:stCondLst>
                                                <p:cond delay="0"/>
                                              </p:stCondLst>
                                            </p:cTn>
                                            <p:tgtEl>
                                              <p:spTgt spid="192"/>
                                            </p:tgtEl>
                                            <p:attrNameLst>
                                              <p:attrName>style.visibility</p:attrName>
                                            </p:attrNameLst>
                                          </p:cBhvr>
                                          <p:to>
                                            <p:strVal val="visible"/>
                                          </p:to>
                                        </p:set>
                                        <p:anim calcmode="lin" valueType="num">
                                          <p:cBhvr additive="base">
                                            <p:cTn id="106" dur="800"/>
                                            <p:tgtEl>
                                              <p:spTgt spid="192"/>
                                            </p:tgtEl>
                                            <p:attrNameLst>
                                              <p:attrName>ppt_y</p:attrName>
                                            </p:attrNameLst>
                                          </p:cBhvr>
                                          <p:tavLst>
                                            <p:tav tm="0">
                                              <p:val>
                                                <p:strVal val="#ppt_y-#ppt_h*1.125000"/>
                                              </p:val>
                                            </p:tav>
                                            <p:tav tm="100000">
                                              <p:val>
                                                <p:strVal val="#ppt_y"/>
                                              </p:val>
                                            </p:tav>
                                          </p:tavLst>
                                        </p:anim>
                                        <p:animEffect transition="in" filter="wipe(down)">
                                          <p:cBhvr>
                                            <p:cTn id="107" dur="800"/>
                                            <p:tgtEl>
                                              <p:spTgt spid="192"/>
                                            </p:tgtEl>
                                          </p:cBhvr>
                                        </p:animEffect>
                                      </p:childTnLst>
                                    </p:cTn>
                                  </p:par>
                                  <p:par>
                                    <p:cTn id="108" presetID="12" presetClass="entr" presetSubtype="1" fill="hold" nodeType="withEffect">
                                      <p:stCondLst>
                                        <p:cond delay="300"/>
                                      </p:stCondLst>
                                      <p:childTnLst>
                                        <p:set>
                                          <p:cBhvr>
                                            <p:cTn id="109" dur="1" fill="hold">
                                              <p:stCondLst>
                                                <p:cond delay="0"/>
                                              </p:stCondLst>
                                            </p:cTn>
                                            <p:tgtEl>
                                              <p:spTgt spid="205"/>
                                            </p:tgtEl>
                                            <p:attrNameLst>
                                              <p:attrName>style.visibility</p:attrName>
                                            </p:attrNameLst>
                                          </p:cBhvr>
                                          <p:to>
                                            <p:strVal val="visible"/>
                                          </p:to>
                                        </p:set>
                                        <p:anim calcmode="lin" valueType="num">
                                          <p:cBhvr additive="base">
                                            <p:cTn id="110" dur="800"/>
                                            <p:tgtEl>
                                              <p:spTgt spid="205"/>
                                            </p:tgtEl>
                                            <p:attrNameLst>
                                              <p:attrName>ppt_y</p:attrName>
                                            </p:attrNameLst>
                                          </p:cBhvr>
                                          <p:tavLst>
                                            <p:tav tm="0">
                                              <p:val>
                                                <p:strVal val="#ppt_y-#ppt_h*1.125000"/>
                                              </p:val>
                                            </p:tav>
                                            <p:tav tm="100000">
                                              <p:val>
                                                <p:strVal val="#ppt_y"/>
                                              </p:val>
                                            </p:tav>
                                          </p:tavLst>
                                        </p:anim>
                                        <p:animEffect transition="in" filter="wipe(down)">
                                          <p:cBhvr>
                                            <p:cTn id="111" dur="8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785151" y="1159625"/>
            <a:ext cx="1350257" cy="1350258"/>
            <a:chOff x="2380201" y="1546167"/>
            <a:chExt cx="1800343" cy="1800344"/>
          </a:xfrm>
        </p:grpSpPr>
        <p:sp>
          <p:nvSpPr>
            <p:cNvPr id="11" name="菱形 10"/>
            <p:cNvSpPr/>
            <p:nvPr>
              <p:custDataLst>
                <p:tags r:id="rId10"/>
              </p:custDataLst>
            </p:nvPr>
          </p:nvSpPr>
          <p:spPr>
            <a:xfrm>
              <a:off x="2380201"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prstTxWarp prst="textNoShape">
                <a:avLst/>
              </a:prstTxWarp>
            </a:bodyPr>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2" name="菱形 11"/>
            <p:cNvSpPr/>
            <p:nvPr>
              <p:custDataLst>
                <p:tags r:id="rId11"/>
              </p:custDataLst>
            </p:nvPr>
          </p:nvSpPr>
          <p:spPr>
            <a:xfrm>
              <a:off x="2668216" y="1834183"/>
              <a:ext cx="1223439" cy="1223439"/>
            </a:xfrm>
            <a:prstGeom prst="diamond">
              <a:avLst/>
            </a:prstGeom>
            <a:solidFill>
              <a:srgbClr val="FF9A05"/>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谢</a:t>
              </a:r>
            </a:p>
          </p:txBody>
        </p:sp>
      </p:grpSp>
      <p:grpSp>
        <p:nvGrpSpPr>
          <p:cNvPr id="13" name="组合 12"/>
          <p:cNvGrpSpPr/>
          <p:nvPr/>
        </p:nvGrpSpPr>
        <p:grpSpPr>
          <a:xfrm>
            <a:off x="3195893" y="1159625"/>
            <a:ext cx="1348622" cy="1350258"/>
            <a:chOff x="4261190" y="1546167"/>
            <a:chExt cx="1798163" cy="1800344"/>
          </a:xfrm>
        </p:grpSpPr>
        <p:sp>
          <p:nvSpPr>
            <p:cNvPr id="14" name="菱形 13"/>
            <p:cNvSpPr/>
            <p:nvPr>
              <p:custDataLst>
                <p:tags r:id="rId8"/>
              </p:custDataLst>
            </p:nvPr>
          </p:nvSpPr>
          <p:spPr>
            <a:xfrm>
              <a:off x="4261190" y="1546167"/>
              <a:ext cx="179816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prstTxWarp prst="textNoShape">
                <a:avLst/>
              </a:prstTxWarp>
            </a:bodyPr>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5" name="菱形 14"/>
            <p:cNvSpPr/>
            <p:nvPr>
              <p:custDataLst>
                <p:tags r:id="rId9"/>
              </p:custDataLst>
            </p:nvPr>
          </p:nvSpPr>
          <p:spPr>
            <a:xfrm>
              <a:off x="4548548" y="1834183"/>
              <a:ext cx="1223439" cy="1223439"/>
            </a:xfrm>
            <a:prstGeom prst="diamond">
              <a:avLst/>
            </a:prstGeom>
            <a:solidFill>
              <a:srgbClr val="02B3C1"/>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谢</a:t>
              </a:r>
            </a:p>
          </p:txBody>
        </p:sp>
      </p:grpSp>
      <p:grpSp>
        <p:nvGrpSpPr>
          <p:cNvPr id="16" name="组合 15"/>
          <p:cNvGrpSpPr/>
          <p:nvPr/>
        </p:nvGrpSpPr>
        <p:grpSpPr>
          <a:xfrm>
            <a:off x="4604998" y="1159625"/>
            <a:ext cx="1350257" cy="1350258"/>
            <a:chOff x="6139997" y="1546167"/>
            <a:chExt cx="1800343" cy="1800344"/>
          </a:xfrm>
        </p:grpSpPr>
        <p:sp>
          <p:nvSpPr>
            <p:cNvPr id="17" name="菱形 16"/>
            <p:cNvSpPr/>
            <p:nvPr>
              <p:custDataLst>
                <p:tags r:id="rId6"/>
              </p:custDataLst>
            </p:nvPr>
          </p:nvSpPr>
          <p:spPr>
            <a:xfrm>
              <a:off x="6139997"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prstTxWarp prst="textNoShape">
                <a:avLst/>
              </a:prstTxWarp>
            </a:bodyPr>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8" name="菱形 17"/>
            <p:cNvSpPr/>
            <p:nvPr>
              <p:custDataLst>
                <p:tags r:id="rId7"/>
              </p:custDataLst>
            </p:nvPr>
          </p:nvSpPr>
          <p:spPr>
            <a:xfrm>
              <a:off x="6428880" y="1834183"/>
              <a:ext cx="1223439" cy="1223439"/>
            </a:xfrm>
            <a:prstGeom prst="diamond">
              <a:avLst/>
            </a:prstGeom>
            <a:solidFill>
              <a:srgbClr val="E45C5B"/>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聆</a:t>
              </a:r>
            </a:p>
          </p:txBody>
        </p:sp>
      </p:grpSp>
      <p:grpSp>
        <p:nvGrpSpPr>
          <p:cNvPr id="19" name="组合 18"/>
          <p:cNvGrpSpPr/>
          <p:nvPr/>
        </p:nvGrpSpPr>
        <p:grpSpPr>
          <a:xfrm>
            <a:off x="6015739" y="1159625"/>
            <a:ext cx="1350257" cy="1350258"/>
            <a:chOff x="8020984" y="1546167"/>
            <a:chExt cx="1800343" cy="1800344"/>
          </a:xfrm>
        </p:grpSpPr>
        <p:sp>
          <p:nvSpPr>
            <p:cNvPr id="20" name="菱形 19"/>
            <p:cNvSpPr/>
            <p:nvPr>
              <p:custDataLst>
                <p:tags r:id="rId4"/>
              </p:custDataLst>
            </p:nvPr>
          </p:nvSpPr>
          <p:spPr>
            <a:xfrm>
              <a:off x="8020984"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prstTxWarp prst="textNoShape">
                <a:avLst/>
              </a:prstTxWarp>
            </a:bodyPr>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21" name="菱形 20"/>
            <p:cNvSpPr/>
            <p:nvPr>
              <p:custDataLst>
                <p:tags r:id="rId5"/>
              </p:custDataLst>
            </p:nvPr>
          </p:nvSpPr>
          <p:spPr>
            <a:xfrm>
              <a:off x="8309212" y="1834183"/>
              <a:ext cx="1223439" cy="1223439"/>
            </a:xfrm>
            <a:prstGeom prst="diamond">
              <a:avLst/>
            </a:prstGeom>
            <a:solidFill>
              <a:srgbClr val="77468A"/>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听</a:t>
              </a:r>
            </a:p>
          </p:txBody>
        </p:sp>
      </p:grpSp>
      <p:sp>
        <p:nvSpPr>
          <p:cNvPr id="22" name="矩形 21"/>
          <p:cNvSpPr/>
          <p:nvPr>
            <p:custDataLst>
              <p:tags r:id="rId1"/>
            </p:custDataLst>
          </p:nvPr>
        </p:nvSpPr>
        <p:spPr>
          <a:xfrm>
            <a:off x="3823099" y="2896552"/>
            <a:ext cx="1610915" cy="339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rPr>
              <a:t>作者</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a:t>
            </a:r>
            <a:r>
              <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rPr>
              <a:t>杨</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丹</a:t>
            </a:r>
            <a:endPar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sp>
        <p:nvSpPr>
          <p:cNvPr id="23" name="矩形 22"/>
          <p:cNvSpPr/>
          <p:nvPr>
            <p:custDataLst>
              <p:tags r:id="rId2"/>
            </p:custDataLst>
          </p:nvPr>
        </p:nvSpPr>
        <p:spPr>
          <a:xfrm>
            <a:off x="3444478" y="3183980"/>
            <a:ext cx="2368154" cy="25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en-US" altLang="zh-CN" sz="1200" dirty="0" smtClean="0">
                <a:solidFill>
                  <a:schemeClr val="bg1">
                    <a:lumMod val="50000"/>
                  </a:schemeClr>
                </a:solidFill>
                <a:latin typeface="Microsoft JhengHei UI" panose="020B0604030504040204" pitchFamily="34" charset="-120"/>
                <a:ea typeface="Microsoft JhengHei UI" panose="020B0604030504040204" pitchFamily="34" charset="-120"/>
              </a:rPr>
              <a:t>5120141898</a:t>
            </a:r>
            <a:endParaRPr lang="en-US" altLang="zh-CN"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grpSp>
        <p:nvGrpSpPr>
          <p:cNvPr id="24" name="组合 23"/>
          <p:cNvGrpSpPr/>
          <p:nvPr/>
        </p:nvGrpSpPr>
        <p:grpSpPr>
          <a:xfrm>
            <a:off x="2828841" y="3080267"/>
            <a:ext cx="1231276" cy="34289"/>
            <a:chOff x="3060700" y="4724400"/>
            <a:chExt cx="5955507" cy="31432"/>
          </a:xfrm>
        </p:grpSpPr>
        <p:cxnSp>
          <p:nvCxnSpPr>
            <p:cNvPr id="25" name="直接连接符 24"/>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196994" y="3066217"/>
            <a:ext cx="1231276" cy="34289"/>
            <a:chOff x="3060700" y="4724400"/>
            <a:chExt cx="5955507" cy="31432"/>
          </a:xfrm>
        </p:grpSpPr>
        <p:cxnSp>
          <p:nvCxnSpPr>
            <p:cNvPr id="28" name="直接连接符 27"/>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矩形 29"/>
          <p:cNvSpPr/>
          <p:nvPr>
            <p:custDataLst>
              <p:tags r:id="rId3"/>
            </p:custDataLst>
          </p:nvPr>
        </p:nvSpPr>
        <p:spPr>
          <a:xfrm>
            <a:off x="3445378" y="3466552"/>
            <a:ext cx="2368154" cy="25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卓软</a:t>
            </a:r>
            <a:r>
              <a:rPr lang="en-US" altLang="zh-CN" sz="1200" dirty="0" smtClean="0">
                <a:solidFill>
                  <a:schemeClr val="bg1">
                    <a:lumMod val="50000"/>
                  </a:schemeClr>
                </a:solidFill>
                <a:latin typeface="Microsoft JhengHei UI" panose="020B0604030504040204" pitchFamily="34" charset="-120"/>
                <a:ea typeface="Microsoft JhengHei UI" panose="020B0604030504040204" pitchFamily="34" charset="-120"/>
              </a:rPr>
              <a:t>1401</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班</a:t>
            </a:r>
            <a:endParaRPr lang="en-US" altLang="zh-CN"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grpSp>
        <p:nvGrpSpPr>
          <p:cNvPr id="31" name="Group 4"/>
          <p:cNvGrpSpPr>
            <a:grpSpLocks noChangeAspect="1"/>
          </p:cNvGrpSpPr>
          <p:nvPr/>
        </p:nvGrpSpPr>
        <p:grpSpPr bwMode="auto">
          <a:xfrm>
            <a:off x="107361" y="3788930"/>
            <a:ext cx="1653284" cy="1102190"/>
            <a:chOff x="2637" y="1359"/>
            <a:chExt cx="2406" cy="1604"/>
          </a:xfrm>
          <a:solidFill>
            <a:schemeClr val="tx1">
              <a:lumMod val="65000"/>
              <a:lumOff val="35000"/>
            </a:schemeClr>
          </a:solidFill>
        </p:grpSpPr>
        <p:grpSp>
          <p:nvGrpSpPr>
            <p:cNvPr id="32" name="Group 205"/>
            <p:cNvGrpSpPr>
              <a:grpSpLocks/>
            </p:cNvGrpSpPr>
            <p:nvPr/>
          </p:nvGrpSpPr>
          <p:grpSpPr bwMode="auto">
            <a:xfrm>
              <a:off x="3459" y="1364"/>
              <a:ext cx="905" cy="1564"/>
              <a:chOff x="3459" y="1364"/>
              <a:chExt cx="905" cy="1564"/>
            </a:xfrm>
            <a:grpFill/>
          </p:grpSpPr>
          <p:sp>
            <p:nvSpPr>
              <p:cNvPr id="63" name="Freeform 5"/>
              <p:cNvSpPr>
                <a:spLocks noEditPoints="1"/>
              </p:cNvSpPr>
              <p:nvPr/>
            </p:nvSpPr>
            <p:spPr bwMode="auto">
              <a:xfrm>
                <a:off x="3932" y="1470"/>
                <a:ext cx="12" cy="12"/>
              </a:xfrm>
              <a:custGeom>
                <a:avLst/>
                <a:gdLst>
                  <a:gd name="T0" fmla="*/ 5 w 5"/>
                  <a:gd name="T1" fmla="*/ 3 h 5"/>
                  <a:gd name="T2" fmla="*/ 4 w 5"/>
                  <a:gd name="T3" fmla="*/ 3 h 5"/>
                  <a:gd name="T4" fmla="*/ 4 w 5"/>
                  <a:gd name="T5" fmla="*/ 2 h 5"/>
                  <a:gd name="T6" fmla="*/ 5 w 5"/>
                  <a:gd name="T7" fmla="*/ 2 h 5"/>
                  <a:gd name="T8" fmla="*/ 5 w 5"/>
                  <a:gd name="T9" fmla="*/ 2 h 5"/>
                  <a:gd name="T10" fmla="*/ 5 w 5"/>
                  <a:gd name="T11" fmla="*/ 1 h 5"/>
                  <a:gd name="T12" fmla="*/ 4 w 5"/>
                  <a:gd name="T13" fmla="*/ 1 h 5"/>
                  <a:gd name="T14" fmla="*/ 4 w 5"/>
                  <a:gd name="T15" fmla="*/ 1 h 5"/>
                  <a:gd name="T16" fmla="*/ 4 w 5"/>
                  <a:gd name="T17" fmla="*/ 1 h 5"/>
                  <a:gd name="T18" fmla="*/ 4 w 5"/>
                  <a:gd name="T19" fmla="*/ 1 h 5"/>
                  <a:gd name="T20" fmla="*/ 4 w 5"/>
                  <a:gd name="T21" fmla="*/ 0 h 5"/>
                  <a:gd name="T22" fmla="*/ 3 w 5"/>
                  <a:gd name="T23" fmla="*/ 0 h 5"/>
                  <a:gd name="T24" fmla="*/ 3 w 5"/>
                  <a:gd name="T25" fmla="*/ 0 h 5"/>
                  <a:gd name="T26" fmla="*/ 3 w 5"/>
                  <a:gd name="T27" fmla="*/ 1 h 5"/>
                  <a:gd name="T28" fmla="*/ 2 w 5"/>
                  <a:gd name="T29" fmla="*/ 1 h 5"/>
                  <a:gd name="T30" fmla="*/ 2 w 5"/>
                  <a:gd name="T31" fmla="*/ 0 h 5"/>
                  <a:gd name="T32" fmla="*/ 2 w 5"/>
                  <a:gd name="T33" fmla="*/ 0 h 5"/>
                  <a:gd name="T34" fmla="*/ 1 w 5"/>
                  <a:gd name="T35" fmla="*/ 0 h 5"/>
                  <a:gd name="T36" fmla="*/ 1 w 5"/>
                  <a:gd name="T37" fmla="*/ 1 h 5"/>
                  <a:gd name="T38" fmla="*/ 1 w 5"/>
                  <a:gd name="T39" fmla="*/ 1 h 5"/>
                  <a:gd name="T40" fmla="*/ 1 w 5"/>
                  <a:gd name="T41" fmla="*/ 1 h 5"/>
                  <a:gd name="T42" fmla="*/ 1 w 5"/>
                  <a:gd name="T43" fmla="*/ 1 h 5"/>
                  <a:gd name="T44" fmla="*/ 0 w 5"/>
                  <a:gd name="T45" fmla="*/ 1 h 5"/>
                  <a:gd name="T46" fmla="*/ 0 w 5"/>
                  <a:gd name="T47" fmla="*/ 2 h 5"/>
                  <a:gd name="T48" fmla="*/ 0 w 5"/>
                  <a:gd name="T49" fmla="*/ 2 h 5"/>
                  <a:gd name="T50" fmla="*/ 1 w 5"/>
                  <a:gd name="T51" fmla="*/ 2 h 5"/>
                  <a:gd name="T52" fmla="*/ 1 w 5"/>
                  <a:gd name="T53" fmla="*/ 3 h 5"/>
                  <a:gd name="T54" fmla="*/ 0 w 5"/>
                  <a:gd name="T55" fmla="*/ 3 h 5"/>
                  <a:gd name="T56" fmla="*/ 0 w 5"/>
                  <a:gd name="T57" fmla="*/ 3 h 5"/>
                  <a:gd name="T58" fmla="*/ 0 w 5"/>
                  <a:gd name="T59" fmla="*/ 4 h 5"/>
                  <a:gd name="T60" fmla="*/ 1 w 5"/>
                  <a:gd name="T61" fmla="*/ 4 h 5"/>
                  <a:gd name="T62" fmla="*/ 1 w 5"/>
                  <a:gd name="T63" fmla="*/ 4 h 5"/>
                  <a:gd name="T64" fmla="*/ 1 w 5"/>
                  <a:gd name="T65" fmla="*/ 4 h 5"/>
                  <a:gd name="T66" fmla="*/ 1 w 5"/>
                  <a:gd name="T67" fmla="*/ 4 h 5"/>
                  <a:gd name="T68" fmla="*/ 1 w 5"/>
                  <a:gd name="T69" fmla="*/ 5 h 5"/>
                  <a:gd name="T70" fmla="*/ 2 w 5"/>
                  <a:gd name="T71" fmla="*/ 5 h 5"/>
                  <a:gd name="T72" fmla="*/ 2 w 5"/>
                  <a:gd name="T73" fmla="*/ 5 h 5"/>
                  <a:gd name="T74" fmla="*/ 2 w 5"/>
                  <a:gd name="T75" fmla="*/ 4 h 5"/>
                  <a:gd name="T76" fmla="*/ 3 w 5"/>
                  <a:gd name="T77" fmla="*/ 4 h 5"/>
                  <a:gd name="T78" fmla="*/ 3 w 5"/>
                  <a:gd name="T79" fmla="*/ 5 h 5"/>
                  <a:gd name="T80" fmla="*/ 3 w 5"/>
                  <a:gd name="T81" fmla="*/ 5 h 5"/>
                  <a:gd name="T82" fmla="*/ 4 w 5"/>
                  <a:gd name="T83" fmla="*/ 5 h 5"/>
                  <a:gd name="T84" fmla="*/ 4 w 5"/>
                  <a:gd name="T85" fmla="*/ 4 h 5"/>
                  <a:gd name="T86" fmla="*/ 4 w 5"/>
                  <a:gd name="T87" fmla="*/ 4 h 5"/>
                  <a:gd name="T88" fmla="*/ 4 w 5"/>
                  <a:gd name="T89" fmla="*/ 4 h 5"/>
                  <a:gd name="T90" fmla="*/ 4 w 5"/>
                  <a:gd name="T91" fmla="*/ 4 h 5"/>
                  <a:gd name="T92" fmla="*/ 5 w 5"/>
                  <a:gd name="T93" fmla="*/ 4 h 5"/>
                  <a:gd name="T94" fmla="*/ 5 w 5"/>
                  <a:gd name="T95" fmla="*/ 3 h 5"/>
                  <a:gd name="T96" fmla="*/ 5 w 5"/>
                  <a:gd name="T97" fmla="*/ 3 h 5"/>
                  <a:gd name="T98" fmla="*/ 3 w 5"/>
                  <a:gd name="T99" fmla="*/ 3 h 5"/>
                  <a:gd name="T100" fmla="*/ 2 w 5"/>
                  <a:gd name="T101" fmla="*/ 3 h 5"/>
                  <a:gd name="T102" fmla="*/ 2 w 5"/>
                  <a:gd name="T103" fmla="*/ 2 h 5"/>
                  <a:gd name="T104" fmla="*/ 3 w 5"/>
                  <a:gd name="T105" fmla="*/ 2 h 5"/>
                  <a:gd name="T106" fmla="*/ 3 w 5"/>
                  <a:gd name="T10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 h="5">
                    <a:moveTo>
                      <a:pt x="5" y="3"/>
                    </a:moveTo>
                    <a:cubicBezTo>
                      <a:pt x="4" y="3"/>
                      <a:pt x="4" y="3"/>
                      <a:pt x="4" y="3"/>
                    </a:cubicBezTo>
                    <a:cubicBezTo>
                      <a:pt x="4" y="2"/>
                      <a:pt x="4" y="2"/>
                      <a:pt x="4" y="2"/>
                    </a:cubicBezTo>
                    <a:cubicBezTo>
                      <a:pt x="5" y="2"/>
                      <a:pt x="5" y="2"/>
                      <a:pt x="5" y="2"/>
                    </a:cubicBezTo>
                    <a:cubicBezTo>
                      <a:pt x="5" y="2"/>
                      <a:pt x="5" y="2"/>
                      <a:pt x="5" y="2"/>
                    </a:cubicBezTo>
                    <a:cubicBezTo>
                      <a:pt x="5" y="1"/>
                      <a:pt x="5" y="1"/>
                      <a:pt x="5" y="1"/>
                    </a:cubicBezTo>
                    <a:cubicBezTo>
                      <a:pt x="5" y="1"/>
                      <a:pt x="4" y="1"/>
                      <a:pt x="4" y="1"/>
                    </a:cubicBezTo>
                    <a:cubicBezTo>
                      <a:pt x="4" y="1"/>
                      <a:pt x="4" y="1"/>
                      <a:pt x="4" y="1"/>
                    </a:cubicBezTo>
                    <a:cubicBezTo>
                      <a:pt x="4" y="1"/>
                      <a:pt x="4" y="1"/>
                      <a:pt x="4" y="1"/>
                    </a:cubicBezTo>
                    <a:cubicBezTo>
                      <a:pt x="4" y="1"/>
                      <a:pt x="4" y="1"/>
                      <a:pt x="4" y="1"/>
                    </a:cubicBezTo>
                    <a:cubicBezTo>
                      <a:pt x="4" y="0"/>
                      <a:pt x="4" y="0"/>
                      <a:pt x="4" y="0"/>
                    </a:cubicBezTo>
                    <a:cubicBezTo>
                      <a:pt x="3" y="0"/>
                      <a:pt x="3" y="0"/>
                      <a:pt x="3" y="0"/>
                    </a:cubicBezTo>
                    <a:cubicBezTo>
                      <a:pt x="3" y="0"/>
                      <a:pt x="3" y="0"/>
                      <a:pt x="3" y="0"/>
                    </a:cubicBezTo>
                    <a:cubicBezTo>
                      <a:pt x="3" y="1"/>
                      <a:pt x="3" y="1"/>
                      <a:pt x="3" y="1"/>
                    </a:cubicBezTo>
                    <a:cubicBezTo>
                      <a:pt x="3" y="0"/>
                      <a:pt x="2" y="0"/>
                      <a:pt x="2" y="1"/>
                    </a:cubicBezTo>
                    <a:cubicBezTo>
                      <a:pt x="2" y="0"/>
                      <a:pt x="2" y="0"/>
                      <a:pt x="2" y="0"/>
                    </a:cubicBezTo>
                    <a:cubicBezTo>
                      <a:pt x="2" y="0"/>
                      <a:pt x="2" y="0"/>
                      <a:pt x="2"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0" y="1"/>
                      <a:pt x="0" y="1"/>
                      <a:pt x="0" y="1"/>
                    </a:cubicBezTo>
                    <a:cubicBezTo>
                      <a:pt x="0" y="2"/>
                      <a:pt x="0" y="2"/>
                      <a:pt x="0" y="2"/>
                    </a:cubicBezTo>
                    <a:cubicBezTo>
                      <a:pt x="0" y="2"/>
                      <a:pt x="0" y="2"/>
                      <a:pt x="0" y="2"/>
                    </a:cubicBezTo>
                    <a:cubicBezTo>
                      <a:pt x="1" y="2"/>
                      <a:pt x="1" y="2"/>
                      <a:pt x="1" y="2"/>
                    </a:cubicBezTo>
                    <a:cubicBezTo>
                      <a:pt x="1" y="2"/>
                      <a:pt x="1" y="3"/>
                      <a:pt x="1" y="3"/>
                    </a:cubicBezTo>
                    <a:cubicBezTo>
                      <a:pt x="0" y="3"/>
                      <a:pt x="0" y="3"/>
                      <a:pt x="0" y="3"/>
                    </a:cubicBezTo>
                    <a:cubicBezTo>
                      <a:pt x="0" y="3"/>
                      <a:pt x="0" y="3"/>
                      <a:pt x="0" y="3"/>
                    </a:cubicBezTo>
                    <a:cubicBezTo>
                      <a:pt x="0" y="4"/>
                      <a:pt x="0" y="4"/>
                      <a:pt x="0" y="4"/>
                    </a:cubicBezTo>
                    <a:cubicBezTo>
                      <a:pt x="0" y="4"/>
                      <a:pt x="1" y="4"/>
                      <a:pt x="1" y="4"/>
                    </a:cubicBezTo>
                    <a:cubicBezTo>
                      <a:pt x="1" y="4"/>
                      <a:pt x="1" y="4"/>
                      <a:pt x="1" y="4"/>
                    </a:cubicBezTo>
                    <a:cubicBezTo>
                      <a:pt x="1" y="4"/>
                      <a:pt x="1" y="4"/>
                      <a:pt x="1" y="4"/>
                    </a:cubicBezTo>
                    <a:cubicBezTo>
                      <a:pt x="1" y="4"/>
                      <a:pt x="1" y="4"/>
                      <a:pt x="1" y="4"/>
                    </a:cubicBezTo>
                    <a:cubicBezTo>
                      <a:pt x="1" y="4"/>
                      <a:pt x="1" y="5"/>
                      <a:pt x="1" y="5"/>
                    </a:cubicBezTo>
                    <a:cubicBezTo>
                      <a:pt x="2" y="5"/>
                      <a:pt x="2" y="5"/>
                      <a:pt x="2" y="5"/>
                    </a:cubicBezTo>
                    <a:cubicBezTo>
                      <a:pt x="2" y="5"/>
                      <a:pt x="2" y="5"/>
                      <a:pt x="2" y="5"/>
                    </a:cubicBezTo>
                    <a:cubicBezTo>
                      <a:pt x="2" y="4"/>
                      <a:pt x="2" y="4"/>
                      <a:pt x="2" y="4"/>
                    </a:cubicBezTo>
                    <a:cubicBezTo>
                      <a:pt x="2" y="4"/>
                      <a:pt x="3" y="4"/>
                      <a:pt x="3" y="4"/>
                    </a:cubicBezTo>
                    <a:cubicBezTo>
                      <a:pt x="3" y="5"/>
                      <a:pt x="3" y="5"/>
                      <a:pt x="3" y="5"/>
                    </a:cubicBezTo>
                    <a:cubicBezTo>
                      <a:pt x="3" y="5"/>
                      <a:pt x="3" y="5"/>
                      <a:pt x="3" y="5"/>
                    </a:cubicBezTo>
                    <a:cubicBezTo>
                      <a:pt x="4" y="5"/>
                      <a:pt x="4" y="5"/>
                      <a:pt x="4" y="5"/>
                    </a:cubicBezTo>
                    <a:cubicBezTo>
                      <a:pt x="4" y="5"/>
                      <a:pt x="4" y="4"/>
                      <a:pt x="4" y="4"/>
                    </a:cubicBezTo>
                    <a:cubicBezTo>
                      <a:pt x="4" y="4"/>
                      <a:pt x="4" y="4"/>
                      <a:pt x="4" y="4"/>
                    </a:cubicBezTo>
                    <a:cubicBezTo>
                      <a:pt x="4" y="4"/>
                      <a:pt x="4" y="4"/>
                      <a:pt x="4" y="4"/>
                    </a:cubicBezTo>
                    <a:cubicBezTo>
                      <a:pt x="4" y="4"/>
                      <a:pt x="4" y="4"/>
                      <a:pt x="4" y="4"/>
                    </a:cubicBezTo>
                    <a:cubicBezTo>
                      <a:pt x="5" y="4"/>
                      <a:pt x="5" y="4"/>
                      <a:pt x="5" y="4"/>
                    </a:cubicBezTo>
                    <a:cubicBezTo>
                      <a:pt x="5" y="3"/>
                      <a:pt x="5" y="3"/>
                      <a:pt x="5" y="3"/>
                    </a:cubicBezTo>
                    <a:cubicBezTo>
                      <a:pt x="5" y="3"/>
                      <a:pt x="5" y="3"/>
                      <a:pt x="5" y="3"/>
                    </a:cubicBezTo>
                    <a:close/>
                    <a:moveTo>
                      <a:pt x="3" y="3"/>
                    </a:moveTo>
                    <a:cubicBezTo>
                      <a:pt x="2" y="4"/>
                      <a:pt x="2" y="3"/>
                      <a:pt x="2" y="3"/>
                    </a:cubicBezTo>
                    <a:cubicBezTo>
                      <a:pt x="1" y="2"/>
                      <a:pt x="2" y="2"/>
                      <a:pt x="2" y="2"/>
                    </a:cubicBezTo>
                    <a:cubicBezTo>
                      <a:pt x="3" y="1"/>
                      <a:pt x="3" y="2"/>
                      <a:pt x="3" y="2"/>
                    </a:cubicBezTo>
                    <a:cubicBezTo>
                      <a:pt x="4" y="3"/>
                      <a:pt x="3"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
              <p:cNvSpPr>
                <a:spLocks noEditPoints="1"/>
              </p:cNvSpPr>
              <p:nvPr/>
            </p:nvSpPr>
            <p:spPr bwMode="auto">
              <a:xfrm>
                <a:off x="3895" y="1592"/>
                <a:ext cx="11" cy="11"/>
              </a:xfrm>
              <a:custGeom>
                <a:avLst/>
                <a:gdLst>
                  <a:gd name="T0" fmla="*/ 4 w 5"/>
                  <a:gd name="T1" fmla="*/ 3 h 5"/>
                  <a:gd name="T2" fmla="*/ 4 w 5"/>
                  <a:gd name="T3" fmla="*/ 3 h 5"/>
                  <a:gd name="T4" fmla="*/ 4 w 5"/>
                  <a:gd name="T5" fmla="*/ 2 h 5"/>
                  <a:gd name="T6" fmla="*/ 4 w 5"/>
                  <a:gd name="T7" fmla="*/ 2 h 5"/>
                  <a:gd name="T8" fmla="*/ 4 w 5"/>
                  <a:gd name="T9" fmla="*/ 2 h 5"/>
                  <a:gd name="T10" fmla="*/ 4 w 5"/>
                  <a:gd name="T11" fmla="*/ 1 h 5"/>
                  <a:gd name="T12" fmla="*/ 4 w 5"/>
                  <a:gd name="T13" fmla="*/ 1 h 5"/>
                  <a:gd name="T14" fmla="*/ 3 w 5"/>
                  <a:gd name="T15" fmla="*/ 1 h 5"/>
                  <a:gd name="T16" fmla="*/ 3 w 5"/>
                  <a:gd name="T17" fmla="*/ 1 h 5"/>
                  <a:gd name="T18" fmla="*/ 3 w 5"/>
                  <a:gd name="T19" fmla="*/ 1 h 5"/>
                  <a:gd name="T20" fmla="*/ 3 w 5"/>
                  <a:gd name="T21" fmla="*/ 0 h 5"/>
                  <a:gd name="T22" fmla="*/ 3 w 5"/>
                  <a:gd name="T23" fmla="*/ 0 h 5"/>
                  <a:gd name="T24" fmla="*/ 2 w 5"/>
                  <a:gd name="T25" fmla="*/ 0 h 5"/>
                  <a:gd name="T26" fmla="*/ 2 w 5"/>
                  <a:gd name="T27" fmla="*/ 1 h 5"/>
                  <a:gd name="T28" fmla="*/ 2 w 5"/>
                  <a:gd name="T29" fmla="*/ 1 h 5"/>
                  <a:gd name="T30" fmla="*/ 2 w 5"/>
                  <a:gd name="T31" fmla="*/ 0 h 5"/>
                  <a:gd name="T32" fmla="*/ 1 w 5"/>
                  <a:gd name="T33" fmla="*/ 0 h 5"/>
                  <a:gd name="T34" fmla="*/ 1 w 5"/>
                  <a:gd name="T35" fmla="*/ 0 h 5"/>
                  <a:gd name="T36" fmla="*/ 1 w 5"/>
                  <a:gd name="T37" fmla="*/ 1 h 5"/>
                  <a:gd name="T38" fmla="*/ 1 w 5"/>
                  <a:gd name="T39" fmla="*/ 1 h 5"/>
                  <a:gd name="T40" fmla="*/ 0 w 5"/>
                  <a:gd name="T41" fmla="*/ 1 h 5"/>
                  <a:gd name="T42" fmla="*/ 0 w 5"/>
                  <a:gd name="T43" fmla="*/ 1 h 5"/>
                  <a:gd name="T44" fmla="*/ 0 w 5"/>
                  <a:gd name="T45" fmla="*/ 1 h 5"/>
                  <a:gd name="T46" fmla="*/ 0 w 5"/>
                  <a:gd name="T47" fmla="*/ 2 h 5"/>
                  <a:gd name="T48" fmla="*/ 0 w 5"/>
                  <a:gd name="T49" fmla="*/ 2 h 5"/>
                  <a:gd name="T50" fmla="*/ 0 w 5"/>
                  <a:gd name="T51" fmla="*/ 2 h 5"/>
                  <a:gd name="T52" fmla="*/ 0 w 5"/>
                  <a:gd name="T53" fmla="*/ 3 h 5"/>
                  <a:gd name="T54" fmla="*/ 0 w 5"/>
                  <a:gd name="T55" fmla="*/ 3 h 5"/>
                  <a:gd name="T56" fmla="*/ 0 w 5"/>
                  <a:gd name="T57" fmla="*/ 3 h 5"/>
                  <a:gd name="T58" fmla="*/ 0 w 5"/>
                  <a:gd name="T59" fmla="*/ 4 h 5"/>
                  <a:gd name="T60" fmla="*/ 0 w 5"/>
                  <a:gd name="T61" fmla="*/ 4 h 5"/>
                  <a:gd name="T62" fmla="*/ 1 w 5"/>
                  <a:gd name="T63" fmla="*/ 4 h 5"/>
                  <a:gd name="T64" fmla="*/ 1 w 5"/>
                  <a:gd name="T65" fmla="*/ 4 h 5"/>
                  <a:gd name="T66" fmla="*/ 1 w 5"/>
                  <a:gd name="T67" fmla="*/ 4 h 5"/>
                  <a:gd name="T68" fmla="*/ 1 w 5"/>
                  <a:gd name="T69" fmla="*/ 5 h 5"/>
                  <a:gd name="T70" fmla="*/ 1 w 5"/>
                  <a:gd name="T71" fmla="*/ 5 h 5"/>
                  <a:gd name="T72" fmla="*/ 2 w 5"/>
                  <a:gd name="T73" fmla="*/ 5 h 5"/>
                  <a:gd name="T74" fmla="*/ 2 w 5"/>
                  <a:gd name="T75" fmla="*/ 5 h 5"/>
                  <a:gd name="T76" fmla="*/ 2 w 5"/>
                  <a:gd name="T77" fmla="*/ 5 h 5"/>
                  <a:gd name="T78" fmla="*/ 2 w 5"/>
                  <a:gd name="T79" fmla="*/ 5 h 5"/>
                  <a:gd name="T80" fmla="*/ 3 w 5"/>
                  <a:gd name="T81" fmla="*/ 5 h 5"/>
                  <a:gd name="T82" fmla="*/ 3 w 5"/>
                  <a:gd name="T83" fmla="*/ 5 h 5"/>
                  <a:gd name="T84" fmla="*/ 3 w 5"/>
                  <a:gd name="T85" fmla="*/ 4 h 5"/>
                  <a:gd name="T86" fmla="*/ 3 w 5"/>
                  <a:gd name="T87" fmla="*/ 4 h 5"/>
                  <a:gd name="T88" fmla="*/ 4 w 5"/>
                  <a:gd name="T89" fmla="*/ 4 h 5"/>
                  <a:gd name="T90" fmla="*/ 4 w 5"/>
                  <a:gd name="T91" fmla="*/ 4 h 5"/>
                  <a:gd name="T92" fmla="*/ 4 w 5"/>
                  <a:gd name="T93" fmla="*/ 4 h 5"/>
                  <a:gd name="T94" fmla="*/ 4 w 5"/>
                  <a:gd name="T95" fmla="*/ 3 h 5"/>
                  <a:gd name="T96" fmla="*/ 4 w 5"/>
                  <a:gd name="T97" fmla="*/ 3 h 5"/>
                  <a:gd name="T98" fmla="*/ 2 w 5"/>
                  <a:gd name="T99" fmla="*/ 3 h 5"/>
                  <a:gd name="T100" fmla="*/ 1 w 5"/>
                  <a:gd name="T101" fmla="*/ 3 h 5"/>
                  <a:gd name="T102" fmla="*/ 2 w 5"/>
                  <a:gd name="T103" fmla="*/ 2 h 5"/>
                  <a:gd name="T104" fmla="*/ 3 w 5"/>
                  <a:gd name="T105" fmla="*/ 2 h 5"/>
                  <a:gd name="T106" fmla="*/ 2 w 5"/>
                  <a:gd name="T10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 h="5">
                    <a:moveTo>
                      <a:pt x="4" y="3"/>
                    </a:moveTo>
                    <a:cubicBezTo>
                      <a:pt x="4" y="3"/>
                      <a:pt x="4" y="3"/>
                      <a:pt x="4" y="3"/>
                    </a:cubicBezTo>
                    <a:cubicBezTo>
                      <a:pt x="4" y="3"/>
                      <a:pt x="4" y="3"/>
                      <a:pt x="4" y="2"/>
                    </a:cubicBezTo>
                    <a:cubicBezTo>
                      <a:pt x="4" y="2"/>
                      <a:pt x="4" y="2"/>
                      <a:pt x="4" y="2"/>
                    </a:cubicBezTo>
                    <a:cubicBezTo>
                      <a:pt x="4" y="2"/>
                      <a:pt x="4" y="2"/>
                      <a:pt x="4" y="2"/>
                    </a:cubicBezTo>
                    <a:cubicBezTo>
                      <a:pt x="4" y="1"/>
                      <a:pt x="4" y="1"/>
                      <a:pt x="4" y="1"/>
                    </a:cubicBezTo>
                    <a:cubicBezTo>
                      <a:pt x="4" y="1"/>
                      <a:pt x="4" y="1"/>
                      <a:pt x="4" y="1"/>
                    </a:cubicBezTo>
                    <a:cubicBezTo>
                      <a:pt x="3" y="1"/>
                      <a:pt x="3" y="1"/>
                      <a:pt x="3" y="1"/>
                    </a:cubicBezTo>
                    <a:cubicBezTo>
                      <a:pt x="3" y="1"/>
                      <a:pt x="3" y="1"/>
                      <a:pt x="3" y="1"/>
                    </a:cubicBezTo>
                    <a:cubicBezTo>
                      <a:pt x="3" y="1"/>
                      <a:pt x="3" y="1"/>
                      <a:pt x="3" y="1"/>
                    </a:cubicBezTo>
                    <a:cubicBezTo>
                      <a:pt x="3" y="1"/>
                      <a:pt x="3" y="0"/>
                      <a:pt x="3" y="0"/>
                    </a:cubicBezTo>
                    <a:cubicBezTo>
                      <a:pt x="3" y="0"/>
                      <a:pt x="3" y="0"/>
                      <a:pt x="3" y="0"/>
                    </a:cubicBezTo>
                    <a:cubicBezTo>
                      <a:pt x="3" y="0"/>
                      <a:pt x="2" y="0"/>
                      <a:pt x="2" y="0"/>
                    </a:cubicBezTo>
                    <a:cubicBezTo>
                      <a:pt x="2" y="1"/>
                      <a:pt x="2" y="1"/>
                      <a:pt x="2" y="1"/>
                    </a:cubicBezTo>
                    <a:cubicBezTo>
                      <a:pt x="2" y="1"/>
                      <a:pt x="2" y="1"/>
                      <a:pt x="2" y="1"/>
                    </a:cubicBezTo>
                    <a:cubicBezTo>
                      <a:pt x="2" y="0"/>
                      <a:pt x="2" y="0"/>
                      <a:pt x="2" y="0"/>
                    </a:cubicBezTo>
                    <a:cubicBezTo>
                      <a:pt x="2" y="0"/>
                      <a:pt x="1" y="0"/>
                      <a:pt x="1" y="0"/>
                    </a:cubicBezTo>
                    <a:cubicBezTo>
                      <a:pt x="1" y="0"/>
                      <a:pt x="1" y="0"/>
                      <a:pt x="1" y="0"/>
                    </a:cubicBezTo>
                    <a:cubicBezTo>
                      <a:pt x="1" y="0"/>
                      <a:pt x="1" y="1"/>
                      <a:pt x="1" y="1"/>
                    </a:cubicBezTo>
                    <a:cubicBezTo>
                      <a:pt x="1" y="1"/>
                      <a:pt x="1" y="1"/>
                      <a:pt x="1" y="1"/>
                    </a:cubicBezTo>
                    <a:cubicBezTo>
                      <a:pt x="1" y="1"/>
                      <a:pt x="1"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1" y="4"/>
                      <a:pt x="1" y="4"/>
                      <a:pt x="1" y="4"/>
                    </a:cubicBezTo>
                    <a:cubicBezTo>
                      <a:pt x="1" y="4"/>
                      <a:pt x="1" y="4"/>
                      <a:pt x="1" y="4"/>
                    </a:cubicBezTo>
                    <a:cubicBezTo>
                      <a:pt x="1" y="4"/>
                      <a:pt x="1" y="4"/>
                      <a:pt x="1" y="4"/>
                    </a:cubicBezTo>
                    <a:cubicBezTo>
                      <a:pt x="1" y="5"/>
                      <a:pt x="1" y="5"/>
                      <a:pt x="1" y="5"/>
                    </a:cubicBezTo>
                    <a:cubicBezTo>
                      <a:pt x="1" y="5"/>
                      <a:pt x="1" y="5"/>
                      <a:pt x="1" y="5"/>
                    </a:cubicBezTo>
                    <a:cubicBezTo>
                      <a:pt x="1" y="5"/>
                      <a:pt x="2" y="5"/>
                      <a:pt x="2" y="5"/>
                    </a:cubicBezTo>
                    <a:cubicBezTo>
                      <a:pt x="2" y="5"/>
                      <a:pt x="2" y="5"/>
                      <a:pt x="2" y="5"/>
                    </a:cubicBezTo>
                    <a:cubicBezTo>
                      <a:pt x="2" y="5"/>
                      <a:pt x="2" y="5"/>
                      <a:pt x="2" y="5"/>
                    </a:cubicBezTo>
                    <a:cubicBezTo>
                      <a:pt x="2" y="5"/>
                      <a:pt x="2" y="5"/>
                      <a:pt x="2" y="5"/>
                    </a:cubicBezTo>
                    <a:cubicBezTo>
                      <a:pt x="2" y="5"/>
                      <a:pt x="3" y="5"/>
                      <a:pt x="3" y="5"/>
                    </a:cubicBezTo>
                    <a:cubicBezTo>
                      <a:pt x="3" y="5"/>
                      <a:pt x="3" y="5"/>
                      <a:pt x="3" y="5"/>
                    </a:cubicBezTo>
                    <a:cubicBezTo>
                      <a:pt x="3" y="5"/>
                      <a:pt x="3" y="5"/>
                      <a:pt x="3" y="4"/>
                    </a:cubicBezTo>
                    <a:cubicBezTo>
                      <a:pt x="3" y="4"/>
                      <a:pt x="3" y="4"/>
                      <a:pt x="3" y="4"/>
                    </a:cubicBezTo>
                    <a:cubicBezTo>
                      <a:pt x="3" y="4"/>
                      <a:pt x="3" y="4"/>
                      <a:pt x="4" y="4"/>
                    </a:cubicBezTo>
                    <a:cubicBezTo>
                      <a:pt x="4" y="4"/>
                      <a:pt x="4" y="4"/>
                      <a:pt x="4" y="4"/>
                    </a:cubicBezTo>
                    <a:cubicBezTo>
                      <a:pt x="4" y="4"/>
                      <a:pt x="4" y="4"/>
                      <a:pt x="4" y="4"/>
                    </a:cubicBezTo>
                    <a:cubicBezTo>
                      <a:pt x="4" y="3"/>
                      <a:pt x="4" y="3"/>
                      <a:pt x="4" y="3"/>
                    </a:cubicBezTo>
                    <a:cubicBezTo>
                      <a:pt x="5" y="3"/>
                      <a:pt x="4" y="3"/>
                      <a:pt x="4" y="3"/>
                    </a:cubicBezTo>
                    <a:close/>
                    <a:moveTo>
                      <a:pt x="2" y="3"/>
                    </a:moveTo>
                    <a:cubicBezTo>
                      <a:pt x="2" y="4"/>
                      <a:pt x="1" y="3"/>
                      <a:pt x="1" y="3"/>
                    </a:cubicBezTo>
                    <a:cubicBezTo>
                      <a:pt x="1" y="3"/>
                      <a:pt x="1" y="2"/>
                      <a:pt x="2" y="2"/>
                    </a:cubicBezTo>
                    <a:cubicBezTo>
                      <a:pt x="2" y="2"/>
                      <a:pt x="3" y="2"/>
                      <a:pt x="3" y="2"/>
                    </a:cubicBezTo>
                    <a:cubicBezTo>
                      <a:pt x="3" y="3"/>
                      <a:pt x="3"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7"/>
              <p:cNvSpPr>
                <a:spLocks/>
              </p:cNvSpPr>
              <p:nvPr/>
            </p:nvSpPr>
            <p:spPr bwMode="auto">
              <a:xfrm>
                <a:off x="3816" y="1461"/>
                <a:ext cx="5" cy="12"/>
              </a:xfrm>
              <a:custGeom>
                <a:avLst/>
                <a:gdLst>
                  <a:gd name="T0" fmla="*/ 0 w 2"/>
                  <a:gd name="T1" fmla="*/ 2 h 5"/>
                  <a:gd name="T2" fmla="*/ 0 w 2"/>
                  <a:gd name="T3" fmla="*/ 3 h 5"/>
                  <a:gd name="T4" fmla="*/ 0 w 2"/>
                  <a:gd name="T5" fmla="*/ 3 h 5"/>
                  <a:gd name="T6" fmla="*/ 2 w 2"/>
                  <a:gd name="T7" fmla="*/ 5 h 5"/>
                  <a:gd name="T8" fmla="*/ 2 w 2"/>
                  <a:gd name="T9" fmla="*/ 3 h 5"/>
                  <a:gd name="T10" fmla="*/ 2 w 2"/>
                  <a:gd name="T11" fmla="*/ 0 h 5"/>
                  <a:gd name="T12" fmla="*/ 0 w 2"/>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2"/>
                    </a:moveTo>
                    <a:cubicBezTo>
                      <a:pt x="0" y="2"/>
                      <a:pt x="0" y="2"/>
                      <a:pt x="0" y="3"/>
                    </a:cubicBezTo>
                    <a:cubicBezTo>
                      <a:pt x="0" y="3"/>
                      <a:pt x="0" y="3"/>
                      <a:pt x="0" y="3"/>
                    </a:cubicBezTo>
                    <a:cubicBezTo>
                      <a:pt x="2" y="5"/>
                      <a:pt x="2" y="5"/>
                      <a:pt x="2" y="5"/>
                    </a:cubicBezTo>
                    <a:cubicBezTo>
                      <a:pt x="2" y="4"/>
                      <a:pt x="2" y="3"/>
                      <a:pt x="2" y="3"/>
                    </a:cubicBezTo>
                    <a:cubicBezTo>
                      <a:pt x="2" y="2"/>
                      <a:pt x="2" y="1"/>
                      <a:pt x="2"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8"/>
              <p:cNvSpPr>
                <a:spLocks/>
              </p:cNvSpPr>
              <p:nvPr/>
            </p:nvSpPr>
            <p:spPr bwMode="auto">
              <a:xfrm>
                <a:off x="3807" y="1459"/>
                <a:ext cx="12" cy="4"/>
              </a:xfrm>
              <a:custGeom>
                <a:avLst/>
                <a:gdLst>
                  <a:gd name="T0" fmla="*/ 3 w 5"/>
                  <a:gd name="T1" fmla="*/ 2 h 2"/>
                  <a:gd name="T2" fmla="*/ 3 w 5"/>
                  <a:gd name="T3" fmla="*/ 2 h 2"/>
                  <a:gd name="T4" fmla="*/ 5 w 5"/>
                  <a:gd name="T5" fmla="*/ 1 h 2"/>
                  <a:gd name="T6" fmla="*/ 3 w 5"/>
                  <a:gd name="T7" fmla="*/ 0 h 2"/>
                  <a:gd name="T8" fmla="*/ 0 w 5"/>
                  <a:gd name="T9" fmla="*/ 1 h 2"/>
                  <a:gd name="T10" fmla="*/ 2 w 5"/>
                  <a:gd name="T11" fmla="*/ 2 h 2"/>
                  <a:gd name="T12" fmla="*/ 3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3" y="2"/>
                    </a:moveTo>
                    <a:cubicBezTo>
                      <a:pt x="3" y="2"/>
                      <a:pt x="3" y="2"/>
                      <a:pt x="3" y="2"/>
                    </a:cubicBezTo>
                    <a:cubicBezTo>
                      <a:pt x="5" y="1"/>
                      <a:pt x="5" y="1"/>
                      <a:pt x="5" y="1"/>
                    </a:cubicBezTo>
                    <a:cubicBezTo>
                      <a:pt x="4" y="0"/>
                      <a:pt x="4" y="0"/>
                      <a:pt x="3" y="0"/>
                    </a:cubicBezTo>
                    <a:cubicBezTo>
                      <a:pt x="2" y="0"/>
                      <a:pt x="1" y="0"/>
                      <a:pt x="0" y="1"/>
                    </a:cubicBezTo>
                    <a:cubicBezTo>
                      <a:pt x="2" y="2"/>
                      <a:pt x="2"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9"/>
              <p:cNvSpPr>
                <a:spLocks/>
              </p:cNvSpPr>
              <p:nvPr/>
            </p:nvSpPr>
            <p:spPr bwMode="auto">
              <a:xfrm>
                <a:off x="3804" y="1461"/>
                <a:ext cx="8" cy="12"/>
              </a:xfrm>
              <a:custGeom>
                <a:avLst/>
                <a:gdLst>
                  <a:gd name="T0" fmla="*/ 2 w 3"/>
                  <a:gd name="T1" fmla="*/ 3 h 5"/>
                  <a:gd name="T2" fmla="*/ 3 w 3"/>
                  <a:gd name="T3" fmla="*/ 2 h 5"/>
                  <a:gd name="T4" fmla="*/ 1 w 3"/>
                  <a:gd name="T5" fmla="*/ 0 h 5"/>
                  <a:gd name="T6" fmla="*/ 0 w 3"/>
                  <a:gd name="T7" fmla="*/ 3 h 5"/>
                  <a:gd name="T8" fmla="*/ 1 w 3"/>
                  <a:gd name="T9" fmla="*/ 5 h 5"/>
                  <a:gd name="T10" fmla="*/ 3 w 3"/>
                  <a:gd name="T11" fmla="*/ 3 h 5"/>
                  <a:gd name="T12" fmla="*/ 2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3"/>
                    </a:moveTo>
                    <a:cubicBezTo>
                      <a:pt x="2" y="2"/>
                      <a:pt x="3" y="2"/>
                      <a:pt x="3" y="2"/>
                    </a:cubicBezTo>
                    <a:cubicBezTo>
                      <a:pt x="1" y="0"/>
                      <a:pt x="1" y="0"/>
                      <a:pt x="1" y="0"/>
                    </a:cubicBezTo>
                    <a:cubicBezTo>
                      <a:pt x="0" y="1"/>
                      <a:pt x="0" y="2"/>
                      <a:pt x="0" y="3"/>
                    </a:cubicBezTo>
                    <a:cubicBezTo>
                      <a:pt x="0" y="4"/>
                      <a:pt x="0" y="4"/>
                      <a:pt x="1" y="5"/>
                    </a:cubicBezTo>
                    <a:cubicBezTo>
                      <a:pt x="3" y="3"/>
                      <a:pt x="3" y="3"/>
                      <a:pt x="3" y="3"/>
                    </a:cubicBezTo>
                    <a:cubicBezTo>
                      <a:pt x="3" y="3"/>
                      <a:pt x="3"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0"/>
              <p:cNvSpPr>
                <a:spLocks/>
              </p:cNvSpPr>
              <p:nvPr/>
            </p:nvSpPr>
            <p:spPr bwMode="auto">
              <a:xfrm>
                <a:off x="3809" y="1470"/>
                <a:ext cx="10" cy="5"/>
              </a:xfrm>
              <a:custGeom>
                <a:avLst/>
                <a:gdLst>
                  <a:gd name="T0" fmla="*/ 2 w 4"/>
                  <a:gd name="T1" fmla="*/ 0 h 2"/>
                  <a:gd name="T2" fmla="*/ 1 w 4"/>
                  <a:gd name="T3" fmla="*/ 0 h 2"/>
                  <a:gd name="T4" fmla="*/ 0 w 4"/>
                  <a:gd name="T5" fmla="*/ 2 h 2"/>
                  <a:gd name="T6" fmla="*/ 2 w 4"/>
                  <a:gd name="T7" fmla="*/ 2 h 2"/>
                  <a:gd name="T8" fmla="*/ 4 w 4"/>
                  <a:gd name="T9" fmla="*/ 2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cubicBezTo>
                      <a:pt x="2" y="0"/>
                      <a:pt x="1" y="0"/>
                      <a:pt x="1" y="0"/>
                    </a:cubicBezTo>
                    <a:cubicBezTo>
                      <a:pt x="0" y="2"/>
                      <a:pt x="0" y="2"/>
                      <a:pt x="0" y="2"/>
                    </a:cubicBezTo>
                    <a:cubicBezTo>
                      <a:pt x="0" y="2"/>
                      <a:pt x="1" y="2"/>
                      <a:pt x="2" y="2"/>
                    </a:cubicBezTo>
                    <a:cubicBezTo>
                      <a:pt x="3" y="2"/>
                      <a:pt x="3" y="2"/>
                      <a:pt x="4" y="2"/>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1"/>
              <p:cNvSpPr>
                <a:spLocks noEditPoints="1"/>
              </p:cNvSpPr>
              <p:nvPr/>
            </p:nvSpPr>
            <p:spPr bwMode="auto">
              <a:xfrm>
                <a:off x="3797" y="1444"/>
                <a:ext cx="41" cy="48"/>
              </a:xfrm>
              <a:custGeom>
                <a:avLst/>
                <a:gdLst>
                  <a:gd name="T0" fmla="*/ 17 w 17"/>
                  <a:gd name="T1" fmla="*/ 14 h 20"/>
                  <a:gd name="T2" fmla="*/ 17 w 17"/>
                  <a:gd name="T3" fmla="*/ 13 h 20"/>
                  <a:gd name="T4" fmla="*/ 17 w 17"/>
                  <a:gd name="T5" fmla="*/ 4 h 20"/>
                  <a:gd name="T6" fmla="*/ 13 w 17"/>
                  <a:gd name="T7" fmla="*/ 0 h 20"/>
                  <a:gd name="T8" fmla="*/ 3 w 17"/>
                  <a:gd name="T9" fmla="*/ 1 h 20"/>
                  <a:gd name="T10" fmla="*/ 0 w 17"/>
                  <a:gd name="T11" fmla="*/ 4 h 20"/>
                  <a:gd name="T12" fmla="*/ 0 w 17"/>
                  <a:gd name="T13" fmla="*/ 13 h 20"/>
                  <a:gd name="T14" fmla="*/ 0 w 17"/>
                  <a:gd name="T15" fmla="*/ 15 h 20"/>
                  <a:gd name="T16" fmla="*/ 0 w 17"/>
                  <a:gd name="T17" fmla="*/ 19 h 20"/>
                  <a:gd name="T18" fmla="*/ 1 w 17"/>
                  <a:gd name="T19" fmla="*/ 20 h 20"/>
                  <a:gd name="T20" fmla="*/ 3 w 17"/>
                  <a:gd name="T21" fmla="*/ 20 h 20"/>
                  <a:gd name="T22" fmla="*/ 4 w 17"/>
                  <a:gd name="T23" fmla="*/ 19 h 20"/>
                  <a:gd name="T24" fmla="*/ 4 w 17"/>
                  <a:gd name="T25" fmla="*/ 19 h 20"/>
                  <a:gd name="T26" fmla="*/ 13 w 17"/>
                  <a:gd name="T27" fmla="*/ 18 h 20"/>
                  <a:gd name="T28" fmla="*/ 13 w 17"/>
                  <a:gd name="T29" fmla="*/ 19 h 20"/>
                  <a:gd name="T30" fmla="*/ 13 w 17"/>
                  <a:gd name="T31" fmla="*/ 20 h 20"/>
                  <a:gd name="T32" fmla="*/ 16 w 17"/>
                  <a:gd name="T33" fmla="*/ 20 h 20"/>
                  <a:gd name="T34" fmla="*/ 17 w 17"/>
                  <a:gd name="T35" fmla="*/ 19 h 20"/>
                  <a:gd name="T36" fmla="*/ 17 w 17"/>
                  <a:gd name="T37" fmla="*/ 14 h 20"/>
                  <a:gd name="T38" fmla="*/ 7 w 17"/>
                  <a:gd name="T39" fmla="*/ 15 h 20"/>
                  <a:gd name="T40" fmla="*/ 2 w 17"/>
                  <a:gd name="T41" fmla="*/ 10 h 20"/>
                  <a:gd name="T42" fmla="*/ 7 w 17"/>
                  <a:gd name="T43" fmla="*/ 5 h 20"/>
                  <a:gd name="T44" fmla="*/ 12 w 17"/>
                  <a:gd name="T45" fmla="*/ 10 h 20"/>
                  <a:gd name="T46" fmla="*/ 7 w 17"/>
                  <a:gd name="T47" fmla="*/ 15 h 20"/>
                  <a:gd name="T48" fmla="*/ 15 w 17"/>
                  <a:gd name="T49" fmla="*/ 9 h 20"/>
                  <a:gd name="T50" fmla="*/ 15 w 17"/>
                  <a:gd name="T51" fmla="*/ 12 h 20"/>
                  <a:gd name="T52" fmla="*/ 14 w 17"/>
                  <a:gd name="T53" fmla="*/ 12 h 20"/>
                  <a:gd name="T54" fmla="*/ 14 w 17"/>
                  <a:gd name="T55" fmla="*/ 12 h 20"/>
                  <a:gd name="T56" fmla="*/ 14 w 17"/>
                  <a:gd name="T57" fmla="*/ 9 h 20"/>
                  <a:gd name="T58" fmla="*/ 13 w 17"/>
                  <a:gd name="T59" fmla="*/ 8 h 20"/>
                  <a:gd name="T60" fmla="*/ 13 w 17"/>
                  <a:gd name="T61" fmla="*/ 8 h 20"/>
                  <a:gd name="T62" fmla="*/ 14 w 17"/>
                  <a:gd name="T63" fmla="*/ 7 h 20"/>
                  <a:gd name="T64" fmla="*/ 15 w 17"/>
                  <a:gd name="T65" fmla="*/ 8 h 20"/>
                  <a:gd name="T66" fmla="*/ 15 w 17"/>
                  <a:gd name="T67" fmla="*/ 8 h 20"/>
                  <a:gd name="T68" fmla="*/ 15 w 17"/>
                  <a:gd name="T69"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0">
                    <a:moveTo>
                      <a:pt x="17" y="14"/>
                    </a:moveTo>
                    <a:cubicBezTo>
                      <a:pt x="17" y="13"/>
                      <a:pt x="17" y="13"/>
                      <a:pt x="17" y="13"/>
                    </a:cubicBezTo>
                    <a:cubicBezTo>
                      <a:pt x="17" y="4"/>
                      <a:pt x="17" y="4"/>
                      <a:pt x="17" y="4"/>
                    </a:cubicBezTo>
                    <a:cubicBezTo>
                      <a:pt x="17" y="1"/>
                      <a:pt x="15" y="0"/>
                      <a:pt x="13" y="0"/>
                    </a:cubicBezTo>
                    <a:cubicBezTo>
                      <a:pt x="3" y="1"/>
                      <a:pt x="3" y="1"/>
                      <a:pt x="3" y="1"/>
                    </a:cubicBezTo>
                    <a:cubicBezTo>
                      <a:pt x="1" y="1"/>
                      <a:pt x="0" y="1"/>
                      <a:pt x="0" y="4"/>
                    </a:cubicBezTo>
                    <a:cubicBezTo>
                      <a:pt x="0" y="13"/>
                      <a:pt x="0" y="13"/>
                      <a:pt x="0" y="13"/>
                    </a:cubicBezTo>
                    <a:cubicBezTo>
                      <a:pt x="0" y="15"/>
                      <a:pt x="0" y="15"/>
                      <a:pt x="0" y="15"/>
                    </a:cubicBezTo>
                    <a:cubicBezTo>
                      <a:pt x="0" y="19"/>
                      <a:pt x="0" y="19"/>
                      <a:pt x="0" y="19"/>
                    </a:cubicBezTo>
                    <a:cubicBezTo>
                      <a:pt x="0" y="20"/>
                      <a:pt x="0" y="20"/>
                      <a:pt x="1" y="20"/>
                    </a:cubicBezTo>
                    <a:cubicBezTo>
                      <a:pt x="3" y="20"/>
                      <a:pt x="3" y="20"/>
                      <a:pt x="3" y="20"/>
                    </a:cubicBezTo>
                    <a:cubicBezTo>
                      <a:pt x="4" y="20"/>
                      <a:pt x="4" y="20"/>
                      <a:pt x="4" y="19"/>
                    </a:cubicBezTo>
                    <a:cubicBezTo>
                      <a:pt x="4" y="19"/>
                      <a:pt x="4" y="19"/>
                      <a:pt x="4" y="19"/>
                    </a:cubicBezTo>
                    <a:cubicBezTo>
                      <a:pt x="13" y="18"/>
                      <a:pt x="13" y="18"/>
                      <a:pt x="13" y="18"/>
                    </a:cubicBezTo>
                    <a:cubicBezTo>
                      <a:pt x="13" y="19"/>
                      <a:pt x="13" y="19"/>
                      <a:pt x="13" y="19"/>
                    </a:cubicBezTo>
                    <a:cubicBezTo>
                      <a:pt x="13" y="20"/>
                      <a:pt x="13" y="20"/>
                      <a:pt x="13" y="20"/>
                    </a:cubicBezTo>
                    <a:cubicBezTo>
                      <a:pt x="16" y="20"/>
                      <a:pt x="16" y="20"/>
                      <a:pt x="16" y="20"/>
                    </a:cubicBezTo>
                    <a:cubicBezTo>
                      <a:pt x="17" y="20"/>
                      <a:pt x="17" y="20"/>
                      <a:pt x="17" y="19"/>
                    </a:cubicBezTo>
                    <a:lnTo>
                      <a:pt x="17" y="14"/>
                    </a:lnTo>
                    <a:close/>
                    <a:moveTo>
                      <a:pt x="7" y="15"/>
                    </a:moveTo>
                    <a:cubicBezTo>
                      <a:pt x="4" y="15"/>
                      <a:pt x="2" y="12"/>
                      <a:pt x="2" y="10"/>
                    </a:cubicBezTo>
                    <a:cubicBezTo>
                      <a:pt x="2" y="7"/>
                      <a:pt x="4" y="5"/>
                      <a:pt x="7" y="5"/>
                    </a:cubicBezTo>
                    <a:cubicBezTo>
                      <a:pt x="10" y="5"/>
                      <a:pt x="12" y="7"/>
                      <a:pt x="12" y="10"/>
                    </a:cubicBezTo>
                    <a:cubicBezTo>
                      <a:pt x="12" y="12"/>
                      <a:pt x="10" y="15"/>
                      <a:pt x="7" y="15"/>
                    </a:cubicBezTo>
                    <a:close/>
                    <a:moveTo>
                      <a:pt x="15" y="9"/>
                    </a:moveTo>
                    <a:cubicBezTo>
                      <a:pt x="15" y="12"/>
                      <a:pt x="15" y="12"/>
                      <a:pt x="15" y="12"/>
                    </a:cubicBezTo>
                    <a:cubicBezTo>
                      <a:pt x="15" y="12"/>
                      <a:pt x="15" y="12"/>
                      <a:pt x="14" y="12"/>
                    </a:cubicBezTo>
                    <a:cubicBezTo>
                      <a:pt x="14" y="12"/>
                      <a:pt x="14" y="12"/>
                      <a:pt x="14" y="12"/>
                    </a:cubicBezTo>
                    <a:cubicBezTo>
                      <a:pt x="14" y="9"/>
                      <a:pt x="14" y="9"/>
                      <a:pt x="14" y="9"/>
                    </a:cubicBezTo>
                    <a:cubicBezTo>
                      <a:pt x="14" y="9"/>
                      <a:pt x="13" y="8"/>
                      <a:pt x="13" y="8"/>
                    </a:cubicBezTo>
                    <a:cubicBezTo>
                      <a:pt x="13" y="8"/>
                      <a:pt x="13" y="8"/>
                      <a:pt x="13" y="8"/>
                    </a:cubicBezTo>
                    <a:cubicBezTo>
                      <a:pt x="13" y="7"/>
                      <a:pt x="14" y="7"/>
                      <a:pt x="14" y="7"/>
                    </a:cubicBezTo>
                    <a:cubicBezTo>
                      <a:pt x="15" y="7"/>
                      <a:pt x="15" y="7"/>
                      <a:pt x="15" y="8"/>
                    </a:cubicBezTo>
                    <a:cubicBezTo>
                      <a:pt x="15" y="8"/>
                      <a:pt x="15" y="8"/>
                      <a:pt x="15" y="8"/>
                    </a:cubicBezTo>
                    <a:cubicBezTo>
                      <a:pt x="15" y="8"/>
                      <a:pt x="15" y="9"/>
                      <a:pt x="1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
              <p:cNvSpPr>
                <a:spLocks noEditPoints="1"/>
              </p:cNvSpPr>
              <p:nvPr/>
            </p:nvSpPr>
            <p:spPr bwMode="auto">
              <a:xfrm>
                <a:off x="3935" y="1444"/>
                <a:ext cx="23" cy="22"/>
              </a:xfrm>
              <a:custGeom>
                <a:avLst/>
                <a:gdLst>
                  <a:gd name="T0" fmla="*/ 9 w 10"/>
                  <a:gd name="T1" fmla="*/ 1 h 9"/>
                  <a:gd name="T2" fmla="*/ 9 w 10"/>
                  <a:gd name="T3" fmla="*/ 1 h 9"/>
                  <a:gd name="T4" fmla="*/ 9 w 10"/>
                  <a:gd name="T5" fmla="*/ 1 h 9"/>
                  <a:gd name="T6" fmla="*/ 8 w 10"/>
                  <a:gd name="T7" fmla="*/ 1 h 9"/>
                  <a:gd name="T8" fmla="*/ 7 w 10"/>
                  <a:gd name="T9" fmla="*/ 1 h 9"/>
                  <a:gd name="T10" fmla="*/ 7 w 10"/>
                  <a:gd name="T11" fmla="*/ 1 h 9"/>
                  <a:gd name="T12" fmla="*/ 7 w 10"/>
                  <a:gd name="T13" fmla="*/ 1 h 9"/>
                  <a:gd name="T14" fmla="*/ 6 w 10"/>
                  <a:gd name="T15" fmla="*/ 0 h 9"/>
                  <a:gd name="T16" fmla="*/ 5 w 10"/>
                  <a:gd name="T17" fmla="*/ 0 h 9"/>
                  <a:gd name="T18" fmla="*/ 3 w 10"/>
                  <a:gd name="T19" fmla="*/ 1 h 9"/>
                  <a:gd name="T20" fmla="*/ 3 w 10"/>
                  <a:gd name="T21" fmla="*/ 1 h 9"/>
                  <a:gd name="T22" fmla="*/ 3 w 10"/>
                  <a:gd name="T23" fmla="*/ 1 h 9"/>
                  <a:gd name="T24" fmla="*/ 3 w 10"/>
                  <a:gd name="T25" fmla="*/ 1 h 9"/>
                  <a:gd name="T26" fmla="*/ 2 w 10"/>
                  <a:gd name="T27" fmla="*/ 1 h 9"/>
                  <a:gd name="T28" fmla="*/ 1 w 10"/>
                  <a:gd name="T29" fmla="*/ 2 h 9"/>
                  <a:gd name="T30" fmla="*/ 1 w 10"/>
                  <a:gd name="T31" fmla="*/ 2 h 9"/>
                  <a:gd name="T32" fmla="*/ 0 w 10"/>
                  <a:gd name="T33" fmla="*/ 3 h 9"/>
                  <a:gd name="T34" fmla="*/ 0 w 10"/>
                  <a:gd name="T35" fmla="*/ 7 h 9"/>
                  <a:gd name="T36" fmla="*/ 2 w 10"/>
                  <a:gd name="T37" fmla="*/ 9 h 9"/>
                  <a:gd name="T38" fmla="*/ 9 w 10"/>
                  <a:gd name="T39" fmla="*/ 9 h 9"/>
                  <a:gd name="T40" fmla="*/ 10 w 10"/>
                  <a:gd name="T41" fmla="*/ 7 h 9"/>
                  <a:gd name="T42" fmla="*/ 10 w 10"/>
                  <a:gd name="T43" fmla="*/ 3 h 9"/>
                  <a:gd name="T44" fmla="*/ 9 w 10"/>
                  <a:gd name="T45" fmla="*/ 1 h 9"/>
                  <a:gd name="T46" fmla="*/ 4 w 10"/>
                  <a:gd name="T47" fmla="*/ 1 h 9"/>
                  <a:gd name="T48" fmla="*/ 5 w 10"/>
                  <a:gd name="T49" fmla="*/ 1 h 9"/>
                  <a:gd name="T50" fmla="*/ 6 w 10"/>
                  <a:gd name="T51" fmla="*/ 0 h 9"/>
                  <a:gd name="T52" fmla="*/ 6 w 10"/>
                  <a:gd name="T53" fmla="*/ 1 h 9"/>
                  <a:gd name="T54" fmla="*/ 6 w 10"/>
                  <a:gd name="T55" fmla="*/ 1 h 9"/>
                  <a:gd name="T56" fmla="*/ 4 w 10"/>
                  <a:gd name="T5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 h="9">
                    <a:moveTo>
                      <a:pt x="9" y="1"/>
                    </a:moveTo>
                    <a:cubicBezTo>
                      <a:pt x="9" y="1"/>
                      <a:pt x="9" y="1"/>
                      <a:pt x="9" y="1"/>
                    </a:cubicBezTo>
                    <a:cubicBezTo>
                      <a:pt x="9" y="1"/>
                      <a:pt x="9" y="1"/>
                      <a:pt x="9" y="1"/>
                    </a:cubicBezTo>
                    <a:cubicBezTo>
                      <a:pt x="8" y="1"/>
                      <a:pt x="8" y="1"/>
                      <a:pt x="8" y="1"/>
                    </a:cubicBezTo>
                    <a:cubicBezTo>
                      <a:pt x="8" y="1"/>
                      <a:pt x="7" y="1"/>
                      <a:pt x="7" y="1"/>
                    </a:cubicBezTo>
                    <a:cubicBezTo>
                      <a:pt x="7" y="1"/>
                      <a:pt x="7" y="1"/>
                      <a:pt x="7" y="1"/>
                    </a:cubicBezTo>
                    <a:cubicBezTo>
                      <a:pt x="7" y="1"/>
                      <a:pt x="7" y="1"/>
                      <a:pt x="7" y="1"/>
                    </a:cubicBezTo>
                    <a:cubicBezTo>
                      <a:pt x="7" y="0"/>
                      <a:pt x="6" y="0"/>
                      <a:pt x="6" y="0"/>
                    </a:cubicBezTo>
                    <a:cubicBezTo>
                      <a:pt x="5" y="0"/>
                      <a:pt x="5" y="0"/>
                      <a:pt x="5" y="0"/>
                    </a:cubicBezTo>
                    <a:cubicBezTo>
                      <a:pt x="4" y="0"/>
                      <a:pt x="3" y="0"/>
                      <a:pt x="3" y="1"/>
                    </a:cubicBezTo>
                    <a:cubicBezTo>
                      <a:pt x="3" y="1"/>
                      <a:pt x="3" y="1"/>
                      <a:pt x="3" y="1"/>
                    </a:cubicBezTo>
                    <a:cubicBezTo>
                      <a:pt x="3" y="1"/>
                      <a:pt x="3" y="1"/>
                      <a:pt x="3" y="1"/>
                    </a:cubicBezTo>
                    <a:cubicBezTo>
                      <a:pt x="3" y="1"/>
                      <a:pt x="3" y="1"/>
                      <a:pt x="3" y="1"/>
                    </a:cubicBezTo>
                    <a:cubicBezTo>
                      <a:pt x="2" y="1"/>
                      <a:pt x="2" y="1"/>
                      <a:pt x="2" y="1"/>
                    </a:cubicBezTo>
                    <a:cubicBezTo>
                      <a:pt x="2" y="1"/>
                      <a:pt x="1" y="1"/>
                      <a:pt x="1" y="2"/>
                    </a:cubicBezTo>
                    <a:cubicBezTo>
                      <a:pt x="1" y="2"/>
                      <a:pt x="1" y="2"/>
                      <a:pt x="1" y="2"/>
                    </a:cubicBezTo>
                    <a:cubicBezTo>
                      <a:pt x="1" y="2"/>
                      <a:pt x="0" y="2"/>
                      <a:pt x="0" y="3"/>
                    </a:cubicBezTo>
                    <a:cubicBezTo>
                      <a:pt x="0" y="7"/>
                      <a:pt x="0" y="7"/>
                      <a:pt x="0" y="7"/>
                    </a:cubicBezTo>
                    <a:cubicBezTo>
                      <a:pt x="0" y="8"/>
                      <a:pt x="1" y="9"/>
                      <a:pt x="2" y="9"/>
                    </a:cubicBezTo>
                    <a:cubicBezTo>
                      <a:pt x="9" y="9"/>
                      <a:pt x="9" y="9"/>
                      <a:pt x="9" y="9"/>
                    </a:cubicBezTo>
                    <a:cubicBezTo>
                      <a:pt x="10" y="9"/>
                      <a:pt x="10" y="8"/>
                      <a:pt x="10" y="7"/>
                    </a:cubicBezTo>
                    <a:cubicBezTo>
                      <a:pt x="10" y="3"/>
                      <a:pt x="10" y="3"/>
                      <a:pt x="10" y="3"/>
                    </a:cubicBezTo>
                    <a:cubicBezTo>
                      <a:pt x="10" y="2"/>
                      <a:pt x="10" y="2"/>
                      <a:pt x="9" y="1"/>
                    </a:cubicBezTo>
                    <a:close/>
                    <a:moveTo>
                      <a:pt x="4" y="1"/>
                    </a:moveTo>
                    <a:cubicBezTo>
                      <a:pt x="4" y="1"/>
                      <a:pt x="4" y="1"/>
                      <a:pt x="5" y="1"/>
                    </a:cubicBezTo>
                    <a:cubicBezTo>
                      <a:pt x="6" y="0"/>
                      <a:pt x="6" y="0"/>
                      <a:pt x="6" y="0"/>
                    </a:cubicBezTo>
                    <a:cubicBezTo>
                      <a:pt x="6" y="0"/>
                      <a:pt x="6" y="1"/>
                      <a:pt x="6" y="1"/>
                    </a:cubicBezTo>
                    <a:cubicBezTo>
                      <a:pt x="6" y="1"/>
                      <a:pt x="6" y="1"/>
                      <a:pt x="6" y="1"/>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3"/>
              <p:cNvSpPr>
                <a:spLocks noEditPoints="1"/>
              </p:cNvSpPr>
              <p:nvPr/>
            </p:nvSpPr>
            <p:spPr bwMode="auto">
              <a:xfrm>
                <a:off x="3980" y="1857"/>
                <a:ext cx="28" cy="43"/>
              </a:xfrm>
              <a:custGeom>
                <a:avLst/>
                <a:gdLst>
                  <a:gd name="T0" fmla="*/ 12 w 12"/>
                  <a:gd name="T1" fmla="*/ 3 h 18"/>
                  <a:gd name="T2" fmla="*/ 9 w 12"/>
                  <a:gd name="T3" fmla="*/ 0 h 18"/>
                  <a:gd name="T4" fmla="*/ 3 w 12"/>
                  <a:gd name="T5" fmla="*/ 0 h 18"/>
                  <a:gd name="T6" fmla="*/ 0 w 12"/>
                  <a:gd name="T7" fmla="*/ 3 h 18"/>
                  <a:gd name="T8" fmla="*/ 0 w 12"/>
                  <a:gd name="T9" fmla="*/ 14 h 18"/>
                  <a:gd name="T10" fmla="*/ 3 w 12"/>
                  <a:gd name="T11" fmla="*/ 17 h 18"/>
                  <a:gd name="T12" fmla="*/ 9 w 12"/>
                  <a:gd name="T13" fmla="*/ 17 h 18"/>
                  <a:gd name="T14" fmla="*/ 12 w 12"/>
                  <a:gd name="T15" fmla="*/ 14 h 18"/>
                  <a:gd name="T16" fmla="*/ 12 w 12"/>
                  <a:gd name="T17" fmla="*/ 3 h 18"/>
                  <a:gd name="T18" fmla="*/ 7 w 12"/>
                  <a:gd name="T19" fmla="*/ 16 h 18"/>
                  <a:gd name="T20" fmla="*/ 5 w 12"/>
                  <a:gd name="T21" fmla="*/ 16 h 18"/>
                  <a:gd name="T22" fmla="*/ 5 w 12"/>
                  <a:gd name="T23" fmla="*/ 16 h 18"/>
                  <a:gd name="T24" fmla="*/ 5 w 12"/>
                  <a:gd name="T25" fmla="*/ 15 h 18"/>
                  <a:gd name="T26" fmla="*/ 5 w 12"/>
                  <a:gd name="T27" fmla="*/ 15 h 18"/>
                  <a:gd name="T28" fmla="*/ 7 w 12"/>
                  <a:gd name="T29" fmla="*/ 15 h 18"/>
                  <a:gd name="T30" fmla="*/ 7 w 12"/>
                  <a:gd name="T31" fmla="*/ 15 h 18"/>
                  <a:gd name="T32" fmla="*/ 7 w 12"/>
                  <a:gd name="T33" fmla="*/ 16 h 18"/>
                  <a:gd name="T34" fmla="*/ 7 w 12"/>
                  <a:gd name="T35" fmla="*/ 16 h 18"/>
                  <a:gd name="T36" fmla="*/ 9 w 12"/>
                  <a:gd name="T37" fmla="*/ 13 h 18"/>
                  <a:gd name="T38" fmla="*/ 3 w 12"/>
                  <a:gd name="T39" fmla="*/ 14 h 18"/>
                  <a:gd name="T40" fmla="*/ 1 w 12"/>
                  <a:gd name="T41" fmla="*/ 12 h 18"/>
                  <a:gd name="T42" fmla="*/ 1 w 12"/>
                  <a:gd name="T43" fmla="*/ 4 h 18"/>
                  <a:gd name="T44" fmla="*/ 3 w 12"/>
                  <a:gd name="T45" fmla="*/ 2 h 18"/>
                  <a:gd name="T46" fmla="*/ 8 w 12"/>
                  <a:gd name="T47" fmla="*/ 2 h 18"/>
                  <a:gd name="T48" fmla="*/ 10 w 12"/>
                  <a:gd name="T49" fmla="*/ 3 h 18"/>
                  <a:gd name="T50" fmla="*/ 10 w 12"/>
                  <a:gd name="T51" fmla="*/ 12 h 18"/>
                  <a:gd name="T52" fmla="*/ 9 w 12"/>
                  <a:gd name="T53"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18">
                    <a:moveTo>
                      <a:pt x="12" y="3"/>
                    </a:moveTo>
                    <a:cubicBezTo>
                      <a:pt x="12" y="1"/>
                      <a:pt x="10" y="0"/>
                      <a:pt x="9" y="0"/>
                    </a:cubicBezTo>
                    <a:cubicBezTo>
                      <a:pt x="3" y="0"/>
                      <a:pt x="3" y="0"/>
                      <a:pt x="3" y="0"/>
                    </a:cubicBezTo>
                    <a:cubicBezTo>
                      <a:pt x="1" y="0"/>
                      <a:pt x="0" y="2"/>
                      <a:pt x="0" y="3"/>
                    </a:cubicBezTo>
                    <a:cubicBezTo>
                      <a:pt x="0" y="14"/>
                      <a:pt x="0" y="14"/>
                      <a:pt x="0" y="14"/>
                    </a:cubicBezTo>
                    <a:cubicBezTo>
                      <a:pt x="0" y="16"/>
                      <a:pt x="2" y="18"/>
                      <a:pt x="3" y="17"/>
                    </a:cubicBezTo>
                    <a:cubicBezTo>
                      <a:pt x="9" y="17"/>
                      <a:pt x="9" y="17"/>
                      <a:pt x="9" y="17"/>
                    </a:cubicBezTo>
                    <a:cubicBezTo>
                      <a:pt x="11" y="17"/>
                      <a:pt x="12" y="16"/>
                      <a:pt x="12" y="14"/>
                    </a:cubicBezTo>
                    <a:lnTo>
                      <a:pt x="12" y="3"/>
                    </a:lnTo>
                    <a:close/>
                    <a:moveTo>
                      <a:pt x="7" y="16"/>
                    </a:moveTo>
                    <a:cubicBezTo>
                      <a:pt x="5" y="16"/>
                      <a:pt x="5" y="16"/>
                      <a:pt x="5" y="16"/>
                    </a:cubicBezTo>
                    <a:cubicBezTo>
                      <a:pt x="5" y="16"/>
                      <a:pt x="5" y="16"/>
                      <a:pt x="5" y="16"/>
                    </a:cubicBezTo>
                    <a:cubicBezTo>
                      <a:pt x="5" y="15"/>
                      <a:pt x="5" y="15"/>
                      <a:pt x="5" y="15"/>
                    </a:cubicBezTo>
                    <a:cubicBezTo>
                      <a:pt x="5" y="15"/>
                      <a:pt x="5" y="15"/>
                      <a:pt x="5" y="15"/>
                    </a:cubicBezTo>
                    <a:cubicBezTo>
                      <a:pt x="7" y="15"/>
                      <a:pt x="7" y="15"/>
                      <a:pt x="7" y="15"/>
                    </a:cubicBezTo>
                    <a:cubicBezTo>
                      <a:pt x="7" y="15"/>
                      <a:pt x="7" y="15"/>
                      <a:pt x="7" y="15"/>
                    </a:cubicBezTo>
                    <a:cubicBezTo>
                      <a:pt x="7" y="16"/>
                      <a:pt x="7" y="16"/>
                      <a:pt x="7" y="16"/>
                    </a:cubicBezTo>
                    <a:cubicBezTo>
                      <a:pt x="7" y="16"/>
                      <a:pt x="7" y="16"/>
                      <a:pt x="7" y="16"/>
                    </a:cubicBezTo>
                    <a:close/>
                    <a:moveTo>
                      <a:pt x="9" y="13"/>
                    </a:moveTo>
                    <a:cubicBezTo>
                      <a:pt x="3" y="14"/>
                      <a:pt x="3" y="14"/>
                      <a:pt x="3" y="14"/>
                    </a:cubicBezTo>
                    <a:cubicBezTo>
                      <a:pt x="2" y="14"/>
                      <a:pt x="1" y="13"/>
                      <a:pt x="1" y="12"/>
                    </a:cubicBezTo>
                    <a:cubicBezTo>
                      <a:pt x="1" y="4"/>
                      <a:pt x="1" y="4"/>
                      <a:pt x="1" y="4"/>
                    </a:cubicBezTo>
                    <a:cubicBezTo>
                      <a:pt x="1" y="3"/>
                      <a:pt x="2" y="2"/>
                      <a:pt x="3" y="2"/>
                    </a:cubicBezTo>
                    <a:cubicBezTo>
                      <a:pt x="8" y="2"/>
                      <a:pt x="8" y="2"/>
                      <a:pt x="8" y="2"/>
                    </a:cubicBezTo>
                    <a:cubicBezTo>
                      <a:pt x="9" y="2"/>
                      <a:pt x="10" y="2"/>
                      <a:pt x="10" y="3"/>
                    </a:cubicBezTo>
                    <a:cubicBezTo>
                      <a:pt x="10" y="12"/>
                      <a:pt x="10" y="12"/>
                      <a:pt x="10" y="12"/>
                    </a:cubicBezTo>
                    <a:cubicBezTo>
                      <a:pt x="11" y="13"/>
                      <a:pt x="10" y="13"/>
                      <a:pt x="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
              <p:cNvSpPr>
                <a:spLocks/>
              </p:cNvSpPr>
              <p:nvPr/>
            </p:nvSpPr>
            <p:spPr bwMode="auto">
              <a:xfrm>
                <a:off x="4011" y="1860"/>
                <a:ext cx="4" cy="38"/>
              </a:xfrm>
              <a:custGeom>
                <a:avLst/>
                <a:gdLst>
                  <a:gd name="T0" fmla="*/ 0 w 2"/>
                  <a:gd name="T1" fmla="*/ 0 h 16"/>
                  <a:gd name="T2" fmla="*/ 0 w 2"/>
                  <a:gd name="T3" fmla="*/ 1 h 16"/>
                  <a:gd name="T4" fmla="*/ 0 w 2"/>
                  <a:gd name="T5" fmla="*/ 15 h 16"/>
                  <a:gd name="T6" fmla="*/ 1 w 2"/>
                  <a:gd name="T7" fmla="*/ 16 h 16"/>
                  <a:gd name="T8" fmla="*/ 2 w 2"/>
                  <a:gd name="T9" fmla="*/ 15 h 16"/>
                  <a:gd name="T10" fmla="*/ 1 w 2"/>
                  <a:gd name="T11" fmla="*/ 1 h 16"/>
                  <a:gd name="T12" fmla="*/ 0 w 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 h="16">
                    <a:moveTo>
                      <a:pt x="0" y="0"/>
                    </a:moveTo>
                    <a:cubicBezTo>
                      <a:pt x="0" y="0"/>
                      <a:pt x="0" y="0"/>
                      <a:pt x="0" y="1"/>
                    </a:cubicBezTo>
                    <a:cubicBezTo>
                      <a:pt x="0" y="15"/>
                      <a:pt x="0" y="15"/>
                      <a:pt x="0" y="15"/>
                    </a:cubicBezTo>
                    <a:cubicBezTo>
                      <a:pt x="0" y="16"/>
                      <a:pt x="0" y="16"/>
                      <a:pt x="1" y="16"/>
                    </a:cubicBezTo>
                    <a:cubicBezTo>
                      <a:pt x="1" y="16"/>
                      <a:pt x="2" y="15"/>
                      <a:pt x="2" y="15"/>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5"/>
              <p:cNvSpPr>
                <a:spLocks/>
              </p:cNvSpPr>
              <p:nvPr/>
            </p:nvSpPr>
            <p:spPr bwMode="auto">
              <a:xfrm>
                <a:off x="4013" y="1862"/>
                <a:ext cx="2" cy="12"/>
              </a:xfrm>
              <a:custGeom>
                <a:avLst/>
                <a:gdLst>
                  <a:gd name="T0" fmla="*/ 1 w 1"/>
                  <a:gd name="T1" fmla="*/ 0 h 5"/>
                  <a:gd name="T2" fmla="*/ 0 w 1"/>
                  <a:gd name="T3" fmla="*/ 0 h 5"/>
                  <a:gd name="T4" fmla="*/ 1 w 1"/>
                  <a:gd name="T5" fmla="*/ 5 h 5"/>
                  <a:gd name="T6" fmla="*/ 1 w 1"/>
                  <a:gd name="T7" fmla="*/ 5 h 5"/>
                  <a:gd name="T8" fmla="*/ 1 w 1"/>
                  <a:gd name="T9" fmla="*/ 5 h 5"/>
                  <a:gd name="T10" fmla="*/ 1 w 1"/>
                  <a:gd name="T11" fmla="*/ 0 h 5"/>
                  <a:gd name="T12" fmla="*/ 1 w 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1" y="0"/>
                    </a:moveTo>
                    <a:cubicBezTo>
                      <a:pt x="1" y="0"/>
                      <a:pt x="0" y="0"/>
                      <a:pt x="0" y="0"/>
                    </a:cubicBezTo>
                    <a:cubicBezTo>
                      <a:pt x="1" y="5"/>
                      <a:pt x="1" y="5"/>
                      <a:pt x="1" y="5"/>
                    </a:cubicBezTo>
                    <a:cubicBezTo>
                      <a:pt x="1" y="5"/>
                      <a:pt x="1" y="5"/>
                      <a:pt x="1" y="5"/>
                    </a:cubicBezTo>
                    <a:cubicBezTo>
                      <a:pt x="1" y="5"/>
                      <a:pt x="1" y="5"/>
                      <a:pt x="1" y="5"/>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6"/>
              <p:cNvSpPr>
                <a:spLocks/>
              </p:cNvSpPr>
              <p:nvPr/>
            </p:nvSpPr>
            <p:spPr bwMode="auto">
              <a:xfrm>
                <a:off x="3985" y="1867"/>
                <a:ext cx="18" cy="2"/>
              </a:xfrm>
              <a:custGeom>
                <a:avLst/>
                <a:gdLst>
                  <a:gd name="T0" fmla="*/ 8 w 8"/>
                  <a:gd name="T1" fmla="*/ 1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1"/>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7"/>
              <p:cNvSpPr>
                <a:spLocks/>
              </p:cNvSpPr>
              <p:nvPr/>
            </p:nvSpPr>
            <p:spPr bwMode="auto">
              <a:xfrm>
                <a:off x="3985" y="1872"/>
                <a:ext cx="18" cy="2"/>
              </a:xfrm>
              <a:custGeom>
                <a:avLst/>
                <a:gdLst>
                  <a:gd name="T0" fmla="*/ 8 w 8"/>
                  <a:gd name="T1" fmla="*/ 0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0"/>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8"/>
              <p:cNvSpPr>
                <a:spLocks/>
              </p:cNvSpPr>
              <p:nvPr/>
            </p:nvSpPr>
            <p:spPr bwMode="auto">
              <a:xfrm>
                <a:off x="3985" y="1876"/>
                <a:ext cx="18" cy="3"/>
              </a:xfrm>
              <a:custGeom>
                <a:avLst/>
                <a:gdLst>
                  <a:gd name="T0" fmla="*/ 8 w 8"/>
                  <a:gd name="T1" fmla="*/ 0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0"/>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9"/>
              <p:cNvSpPr>
                <a:spLocks/>
              </p:cNvSpPr>
              <p:nvPr/>
            </p:nvSpPr>
            <p:spPr bwMode="auto">
              <a:xfrm>
                <a:off x="3992" y="1881"/>
                <a:ext cx="11" cy="2"/>
              </a:xfrm>
              <a:custGeom>
                <a:avLst/>
                <a:gdLst>
                  <a:gd name="T0" fmla="*/ 5 w 5"/>
                  <a:gd name="T1" fmla="*/ 0 h 1"/>
                  <a:gd name="T2" fmla="*/ 4 w 5"/>
                  <a:gd name="T3" fmla="*/ 1 h 1"/>
                  <a:gd name="T4" fmla="*/ 1 w 5"/>
                  <a:gd name="T5" fmla="*/ 1 h 1"/>
                  <a:gd name="T6" fmla="*/ 0 w 5"/>
                  <a:gd name="T7" fmla="*/ 0 h 1"/>
                  <a:gd name="T8" fmla="*/ 0 w 5"/>
                  <a:gd name="T9" fmla="*/ 0 h 1"/>
                  <a:gd name="T10" fmla="*/ 1 w 5"/>
                  <a:gd name="T11" fmla="*/ 0 h 1"/>
                  <a:gd name="T12" fmla="*/ 4 w 5"/>
                  <a:gd name="T13" fmla="*/ 0 h 1"/>
                  <a:gd name="T14" fmla="*/ 5 w 5"/>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
                    <a:moveTo>
                      <a:pt x="5" y="0"/>
                    </a:moveTo>
                    <a:cubicBezTo>
                      <a:pt x="5" y="1"/>
                      <a:pt x="4" y="1"/>
                      <a:pt x="4" y="1"/>
                    </a:cubicBezTo>
                    <a:cubicBezTo>
                      <a:pt x="1" y="1"/>
                      <a:pt x="1" y="1"/>
                      <a:pt x="1" y="1"/>
                    </a:cubicBezTo>
                    <a:cubicBezTo>
                      <a:pt x="0" y="1"/>
                      <a:pt x="0" y="1"/>
                      <a:pt x="0" y="0"/>
                    </a:cubicBezTo>
                    <a:cubicBezTo>
                      <a:pt x="0" y="0"/>
                      <a:pt x="0" y="0"/>
                      <a:pt x="0" y="0"/>
                    </a:cubicBezTo>
                    <a:cubicBezTo>
                      <a:pt x="0" y="0"/>
                      <a:pt x="0" y="0"/>
                      <a:pt x="1" y="0"/>
                    </a:cubicBezTo>
                    <a:cubicBezTo>
                      <a:pt x="4" y="0"/>
                      <a:pt x="4" y="0"/>
                      <a:pt x="4" y="0"/>
                    </a:cubicBezTo>
                    <a:cubicBezTo>
                      <a:pt x="4" y="0"/>
                      <a:pt x="5"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0"/>
              <p:cNvSpPr>
                <a:spLocks/>
              </p:cNvSpPr>
              <p:nvPr/>
            </p:nvSpPr>
            <p:spPr bwMode="auto">
              <a:xfrm>
                <a:off x="3892" y="1456"/>
                <a:ext cx="36" cy="5"/>
              </a:xfrm>
              <a:custGeom>
                <a:avLst/>
                <a:gdLst>
                  <a:gd name="T0" fmla="*/ 0 w 15"/>
                  <a:gd name="T1" fmla="*/ 1 h 2"/>
                  <a:gd name="T2" fmla="*/ 0 w 15"/>
                  <a:gd name="T3" fmla="*/ 2 h 2"/>
                  <a:gd name="T4" fmla="*/ 15 w 15"/>
                  <a:gd name="T5" fmla="*/ 1 h 2"/>
                  <a:gd name="T6" fmla="*/ 15 w 15"/>
                  <a:gd name="T7" fmla="*/ 1 h 2"/>
                  <a:gd name="T8" fmla="*/ 15 w 15"/>
                  <a:gd name="T9" fmla="*/ 0 h 2"/>
                  <a:gd name="T10" fmla="*/ 0 w 15"/>
                  <a:gd name="T11" fmla="*/ 0 h 2"/>
                  <a:gd name="T12" fmla="*/ 0 w 15"/>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5" h="2">
                    <a:moveTo>
                      <a:pt x="0" y="1"/>
                    </a:moveTo>
                    <a:cubicBezTo>
                      <a:pt x="0" y="1"/>
                      <a:pt x="0" y="2"/>
                      <a:pt x="0" y="2"/>
                    </a:cubicBezTo>
                    <a:cubicBezTo>
                      <a:pt x="15" y="1"/>
                      <a:pt x="15" y="1"/>
                      <a:pt x="15" y="1"/>
                    </a:cubicBezTo>
                    <a:cubicBezTo>
                      <a:pt x="15" y="1"/>
                      <a:pt x="15" y="1"/>
                      <a:pt x="15" y="1"/>
                    </a:cubicBezTo>
                    <a:cubicBezTo>
                      <a:pt x="15" y="0"/>
                      <a:pt x="15" y="0"/>
                      <a:pt x="15"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1"/>
              <p:cNvSpPr>
                <a:spLocks/>
              </p:cNvSpPr>
              <p:nvPr/>
            </p:nvSpPr>
            <p:spPr bwMode="auto">
              <a:xfrm>
                <a:off x="3892" y="1456"/>
                <a:ext cx="14" cy="0"/>
              </a:xfrm>
              <a:custGeom>
                <a:avLst/>
                <a:gdLst>
                  <a:gd name="T0" fmla="*/ 0 w 6"/>
                  <a:gd name="T1" fmla="*/ 1 w 6"/>
                  <a:gd name="T2" fmla="*/ 6 w 6"/>
                  <a:gd name="T3" fmla="*/ 6 w 6"/>
                  <a:gd name="T4" fmla="*/ 6 w 6"/>
                  <a:gd name="T5" fmla="*/ 1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cubicBezTo>
                      <a:pt x="0" y="0"/>
                      <a:pt x="1" y="0"/>
                      <a:pt x="1" y="0"/>
                    </a:cubicBezTo>
                    <a:cubicBezTo>
                      <a:pt x="6" y="0"/>
                      <a:pt x="6" y="0"/>
                      <a:pt x="6" y="0"/>
                    </a:cubicBezTo>
                    <a:cubicBezTo>
                      <a:pt x="6" y="0"/>
                      <a:pt x="6" y="0"/>
                      <a:pt x="6" y="0"/>
                    </a:cubicBezTo>
                    <a:cubicBezTo>
                      <a:pt x="6" y="0"/>
                      <a:pt x="6" y="0"/>
                      <a:pt x="6"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2"/>
              <p:cNvSpPr>
                <a:spLocks/>
              </p:cNvSpPr>
              <p:nvPr/>
            </p:nvSpPr>
            <p:spPr bwMode="auto">
              <a:xfrm>
                <a:off x="3954" y="2263"/>
                <a:ext cx="4" cy="38"/>
              </a:xfrm>
              <a:custGeom>
                <a:avLst/>
                <a:gdLst>
                  <a:gd name="T0" fmla="*/ 1 w 2"/>
                  <a:gd name="T1" fmla="*/ 1 h 16"/>
                  <a:gd name="T2" fmla="*/ 0 w 2"/>
                  <a:gd name="T3" fmla="*/ 1 h 16"/>
                  <a:gd name="T4" fmla="*/ 0 w 2"/>
                  <a:gd name="T5" fmla="*/ 16 h 16"/>
                  <a:gd name="T6" fmla="*/ 1 w 2"/>
                  <a:gd name="T7" fmla="*/ 16 h 16"/>
                  <a:gd name="T8" fmla="*/ 2 w 2"/>
                  <a:gd name="T9" fmla="*/ 16 h 16"/>
                  <a:gd name="T10" fmla="*/ 1 w 2"/>
                  <a:gd name="T11" fmla="*/ 1 h 16"/>
                  <a:gd name="T12" fmla="*/ 1 w 2"/>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2" h="16">
                    <a:moveTo>
                      <a:pt x="1" y="1"/>
                    </a:moveTo>
                    <a:cubicBezTo>
                      <a:pt x="0" y="1"/>
                      <a:pt x="0" y="1"/>
                      <a:pt x="0" y="1"/>
                    </a:cubicBezTo>
                    <a:cubicBezTo>
                      <a:pt x="0" y="16"/>
                      <a:pt x="0" y="16"/>
                      <a:pt x="0" y="16"/>
                    </a:cubicBezTo>
                    <a:cubicBezTo>
                      <a:pt x="0" y="16"/>
                      <a:pt x="1" y="16"/>
                      <a:pt x="1" y="16"/>
                    </a:cubicBezTo>
                    <a:cubicBezTo>
                      <a:pt x="1" y="16"/>
                      <a:pt x="2" y="16"/>
                      <a:pt x="2" y="16"/>
                    </a:cubicBezTo>
                    <a:cubicBezTo>
                      <a:pt x="1" y="1"/>
                      <a:pt x="1" y="1"/>
                      <a:pt x="1" y="1"/>
                    </a:cubicBezTo>
                    <a:cubicBezTo>
                      <a:pt x="1" y="1"/>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3"/>
              <p:cNvSpPr>
                <a:spLocks/>
              </p:cNvSpPr>
              <p:nvPr/>
            </p:nvSpPr>
            <p:spPr bwMode="auto">
              <a:xfrm>
                <a:off x="3958" y="2266"/>
                <a:ext cx="0" cy="14"/>
              </a:xfrm>
              <a:custGeom>
                <a:avLst/>
                <a:gdLst>
                  <a:gd name="T0" fmla="*/ 0 h 6"/>
                  <a:gd name="T1" fmla="*/ 0 h 6"/>
                  <a:gd name="T2" fmla="*/ 5 h 6"/>
                  <a:gd name="T3" fmla="*/ 6 h 6"/>
                  <a:gd name="T4" fmla="*/ 5 h 6"/>
                  <a:gd name="T5" fmla="*/ 0 h 6"/>
                  <a:gd name="T6" fmla="*/ 0 h 6"/>
                </a:gdLst>
                <a:ahLst/>
                <a:cxnLst>
                  <a:cxn ang="0">
                    <a:pos x="0" y="T0"/>
                  </a:cxn>
                  <a:cxn ang="0">
                    <a:pos x="0" y="T1"/>
                  </a:cxn>
                  <a:cxn ang="0">
                    <a:pos x="0" y="T2"/>
                  </a:cxn>
                  <a:cxn ang="0">
                    <a:pos x="0" y="T3"/>
                  </a:cxn>
                  <a:cxn ang="0">
                    <a:pos x="0" y="T4"/>
                  </a:cxn>
                  <a:cxn ang="0">
                    <a:pos x="0" y="T5"/>
                  </a:cxn>
                  <a:cxn ang="0">
                    <a:pos x="0" y="T6"/>
                  </a:cxn>
                </a:cxnLst>
                <a:rect l="0" t="0" r="r" b="b"/>
                <a:pathLst>
                  <a:path h="6">
                    <a:moveTo>
                      <a:pt x="0" y="0"/>
                    </a:moveTo>
                    <a:cubicBezTo>
                      <a:pt x="0" y="0"/>
                      <a:pt x="0" y="0"/>
                      <a:pt x="0" y="0"/>
                    </a:cubicBezTo>
                    <a:cubicBezTo>
                      <a:pt x="0" y="5"/>
                      <a:pt x="0" y="5"/>
                      <a:pt x="0" y="5"/>
                    </a:cubicBezTo>
                    <a:cubicBezTo>
                      <a:pt x="0" y="6"/>
                      <a:pt x="0" y="6"/>
                      <a:pt x="0" y="6"/>
                    </a:cubicBezTo>
                    <a:cubicBezTo>
                      <a:pt x="0" y="6"/>
                      <a:pt x="0" y="6"/>
                      <a:pt x="0" y="5"/>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4"/>
              <p:cNvSpPr>
                <a:spLocks noEditPoints="1"/>
              </p:cNvSpPr>
              <p:nvPr/>
            </p:nvSpPr>
            <p:spPr bwMode="auto">
              <a:xfrm>
                <a:off x="4001" y="2472"/>
                <a:ext cx="36" cy="45"/>
              </a:xfrm>
              <a:custGeom>
                <a:avLst/>
                <a:gdLst>
                  <a:gd name="T0" fmla="*/ 10 w 15"/>
                  <a:gd name="T1" fmla="*/ 0 h 19"/>
                  <a:gd name="T2" fmla="*/ 0 w 15"/>
                  <a:gd name="T3" fmla="*/ 5 h 19"/>
                  <a:gd name="T4" fmla="*/ 5 w 15"/>
                  <a:gd name="T5" fmla="*/ 19 h 19"/>
                  <a:gd name="T6" fmla="*/ 15 w 15"/>
                  <a:gd name="T7" fmla="*/ 14 h 19"/>
                  <a:gd name="T8" fmla="*/ 1 w 15"/>
                  <a:gd name="T9" fmla="*/ 5 h 19"/>
                  <a:gd name="T10" fmla="*/ 10 w 15"/>
                  <a:gd name="T11" fmla="*/ 2 h 19"/>
                  <a:gd name="T12" fmla="*/ 13 w 15"/>
                  <a:gd name="T13" fmla="*/ 4 h 19"/>
                  <a:gd name="T14" fmla="*/ 4 w 15"/>
                  <a:gd name="T15" fmla="*/ 8 h 19"/>
                  <a:gd name="T16" fmla="*/ 1 w 15"/>
                  <a:gd name="T17" fmla="*/ 5 h 19"/>
                  <a:gd name="T18" fmla="*/ 2 w 15"/>
                  <a:gd name="T19" fmla="*/ 9 h 19"/>
                  <a:gd name="T20" fmla="*/ 4 w 15"/>
                  <a:gd name="T21" fmla="*/ 9 h 19"/>
                  <a:gd name="T22" fmla="*/ 4 w 15"/>
                  <a:gd name="T23" fmla="*/ 11 h 19"/>
                  <a:gd name="T24" fmla="*/ 2 w 15"/>
                  <a:gd name="T25" fmla="*/ 11 h 19"/>
                  <a:gd name="T26" fmla="*/ 2 w 15"/>
                  <a:gd name="T27" fmla="*/ 12 h 19"/>
                  <a:gd name="T28" fmla="*/ 4 w 15"/>
                  <a:gd name="T29" fmla="*/ 12 h 19"/>
                  <a:gd name="T30" fmla="*/ 5 w 15"/>
                  <a:gd name="T31" fmla="*/ 13 h 19"/>
                  <a:gd name="T32" fmla="*/ 3 w 15"/>
                  <a:gd name="T33" fmla="*/ 14 h 19"/>
                  <a:gd name="T34" fmla="*/ 2 w 15"/>
                  <a:gd name="T35" fmla="*/ 12 h 19"/>
                  <a:gd name="T36" fmla="*/ 3 w 15"/>
                  <a:gd name="T37" fmla="*/ 17 h 19"/>
                  <a:gd name="T38" fmla="*/ 3 w 15"/>
                  <a:gd name="T39" fmla="*/ 15 h 19"/>
                  <a:gd name="T40" fmla="*/ 5 w 15"/>
                  <a:gd name="T41" fmla="*/ 15 h 19"/>
                  <a:gd name="T42" fmla="*/ 5 w 15"/>
                  <a:gd name="T43" fmla="*/ 16 h 19"/>
                  <a:gd name="T44" fmla="*/ 5 w 15"/>
                  <a:gd name="T45" fmla="*/ 9 h 19"/>
                  <a:gd name="T46" fmla="*/ 7 w 15"/>
                  <a:gd name="T47" fmla="*/ 9 h 19"/>
                  <a:gd name="T48" fmla="*/ 7 w 15"/>
                  <a:gd name="T49" fmla="*/ 10 h 19"/>
                  <a:gd name="T50" fmla="*/ 5 w 15"/>
                  <a:gd name="T51" fmla="*/ 11 h 19"/>
                  <a:gd name="T52" fmla="*/ 5 w 15"/>
                  <a:gd name="T53" fmla="*/ 9 h 19"/>
                  <a:gd name="T54" fmla="*/ 6 w 15"/>
                  <a:gd name="T55" fmla="*/ 12 h 19"/>
                  <a:gd name="T56" fmla="*/ 7 w 15"/>
                  <a:gd name="T57" fmla="*/ 12 h 19"/>
                  <a:gd name="T58" fmla="*/ 7 w 15"/>
                  <a:gd name="T59" fmla="*/ 13 h 19"/>
                  <a:gd name="T60" fmla="*/ 5 w 15"/>
                  <a:gd name="T61" fmla="*/ 13 h 19"/>
                  <a:gd name="T62" fmla="*/ 8 w 15"/>
                  <a:gd name="T63" fmla="*/ 16 h 19"/>
                  <a:gd name="T64" fmla="*/ 6 w 15"/>
                  <a:gd name="T65" fmla="*/ 16 h 19"/>
                  <a:gd name="T66" fmla="*/ 6 w 15"/>
                  <a:gd name="T67" fmla="*/ 15 h 19"/>
                  <a:gd name="T68" fmla="*/ 8 w 15"/>
                  <a:gd name="T69" fmla="*/ 15 h 19"/>
                  <a:gd name="T70" fmla="*/ 8 w 15"/>
                  <a:gd name="T71" fmla="*/ 16 h 19"/>
                  <a:gd name="T72" fmla="*/ 8 w 15"/>
                  <a:gd name="T73" fmla="*/ 8 h 19"/>
                  <a:gd name="T74" fmla="*/ 10 w 15"/>
                  <a:gd name="T75" fmla="*/ 8 h 19"/>
                  <a:gd name="T76" fmla="*/ 10 w 15"/>
                  <a:gd name="T77" fmla="*/ 10 h 19"/>
                  <a:gd name="T78" fmla="*/ 8 w 15"/>
                  <a:gd name="T79" fmla="*/ 10 h 19"/>
                  <a:gd name="T80" fmla="*/ 8 w 15"/>
                  <a:gd name="T81" fmla="*/ 12 h 19"/>
                  <a:gd name="T82" fmla="*/ 10 w 15"/>
                  <a:gd name="T83" fmla="*/ 11 h 19"/>
                  <a:gd name="T84" fmla="*/ 11 w 15"/>
                  <a:gd name="T85" fmla="*/ 12 h 19"/>
                  <a:gd name="T86" fmla="*/ 9 w 15"/>
                  <a:gd name="T87" fmla="*/ 13 h 19"/>
                  <a:gd name="T88" fmla="*/ 8 w 15"/>
                  <a:gd name="T89" fmla="*/ 12 h 19"/>
                  <a:gd name="T90" fmla="*/ 9 w 15"/>
                  <a:gd name="T91" fmla="*/ 16 h 19"/>
                  <a:gd name="T92" fmla="*/ 9 w 15"/>
                  <a:gd name="T93" fmla="*/ 15 h 19"/>
                  <a:gd name="T94" fmla="*/ 10 w 15"/>
                  <a:gd name="T95" fmla="*/ 14 h 19"/>
                  <a:gd name="T96" fmla="*/ 11 w 15"/>
                  <a:gd name="T97" fmla="*/ 15 h 19"/>
                  <a:gd name="T98" fmla="*/ 11 w 15"/>
                  <a:gd name="T99" fmla="*/ 8 h 19"/>
                  <a:gd name="T100" fmla="*/ 13 w 15"/>
                  <a:gd name="T101" fmla="*/ 8 h 19"/>
                  <a:gd name="T102" fmla="*/ 13 w 15"/>
                  <a:gd name="T103" fmla="*/ 9 h 19"/>
                  <a:gd name="T104" fmla="*/ 11 w 15"/>
                  <a:gd name="T105" fmla="*/ 10 h 19"/>
                  <a:gd name="T106" fmla="*/ 11 w 15"/>
                  <a:gd name="T107" fmla="*/ 8 h 19"/>
                  <a:gd name="T108" fmla="*/ 11 w 15"/>
                  <a:gd name="T109" fmla="*/ 11 h 19"/>
                  <a:gd name="T110" fmla="*/ 13 w 15"/>
                  <a:gd name="T111" fmla="*/ 11 h 19"/>
                  <a:gd name="T112" fmla="*/ 13 w 15"/>
                  <a:gd name="T113" fmla="*/ 12 h 19"/>
                  <a:gd name="T114" fmla="*/ 11 w 15"/>
                  <a:gd name="T115" fmla="*/ 12 h 19"/>
                  <a:gd name="T116" fmla="*/ 14 w 15"/>
                  <a:gd name="T117" fmla="*/ 15 h 19"/>
                  <a:gd name="T118" fmla="*/ 12 w 15"/>
                  <a:gd name="T119" fmla="*/ 15 h 19"/>
                  <a:gd name="T120" fmla="*/ 12 w 15"/>
                  <a:gd name="T121" fmla="*/ 14 h 19"/>
                  <a:gd name="T122" fmla="*/ 14 w 15"/>
                  <a:gd name="T123" fmla="*/ 14 h 19"/>
                  <a:gd name="T124" fmla="*/ 14 w 15"/>
                  <a:gd name="T12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 h="19">
                    <a:moveTo>
                      <a:pt x="14" y="3"/>
                    </a:moveTo>
                    <a:cubicBezTo>
                      <a:pt x="14" y="1"/>
                      <a:pt x="12" y="0"/>
                      <a:pt x="10" y="0"/>
                    </a:cubicBezTo>
                    <a:cubicBezTo>
                      <a:pt x="3" y="1"/>
                      <a:pt x="3" y="1"/>
                      <a:pt x="3" y="1"/>
                    </a:cubicBezTo>
                    <a:cubicBezTo>
                      <a:pt x="1" y="1"/>
                      <a:pt x="0" y="3"/>
                      <a:pt x="0" y="5"/>
                    </a:cubicBezTo>
                    <a:cubicBezTo>
                      <a:pt x="1" y="16"/>
                      <a:pt x="1" y="16"/>
                      <a:pt x="1" y="16"/>
                    </a:cubicBezTo>
                    <a:cubicBezTo>
                      <a:pt x="2" y="18"/>
                      <a:pt x="3" y="19"/>
                      <a:pt x="5" y="19"/>
                    </a:cubicBezTo>
                    <a:cubicBezTo>
                      <a:pt x="12" y="18"/>
                      <a:pt x="12" y="18"/>
                      <a:pt x="12" y="18"/>
                    </a:cubicBezTo>
                    <a:cubicBezTo>
                      <a:pt x="14" y="18"/>
                      <a:pt x="15" y="16"/>
                      <a:pt x="15" y="14"/>
                    </a:cubicBezTo>
                    <a:lnTo>
                      <a:pt x="14" y="3"/>
                    </a:lnTo>
                    <a:close/>
                    <a:moveTo>
                      <a:pt x="1" y="5"/>
                    </a:moveTo>
                    <a:cubicBezTo>
                      <a:pt x="1" y="4"/>
                      <a:pt x="2" y="3"/>
                      <a:pt x="3" y="2"/>
                    </a:cubicBezTo>
                    <a:cubicBezTo>
                      <a:pt x="10" y="2"/>
                      <a:pt x="10" y="2"/>
                      <a:pt x="10" y="2"/>
                    </a:cubicBezTo>
                    <a:cubicBezTo>
                      <a:pt x="11" y="1"/>
                      <a:pt x="12" y="2"/>
                      <a:pt x="12" y="4"/>
                    </a:cubicBezTo>
                    <a:cubicBezTo>
                      <a:pt x="13" y="4"/>
                      <a:pt x="13" y="4"/>
                      <a:pt x="13" y="4"/>
                    </a:cubicBezTo>
                    <a:cubicBezTo>
                      <a:pt x="13" y="6"/>
                      <a:pt x="12" y="7"/>
                      <a:pt x="11" y="7"/>
                    </a:cubicBezTo>
                    <a:cubicBezTo>
                      <a:pt x="4" y="8"/>
                      <a:pt x="4" y="8"/>
                      <a:pt x="4" y="8"/>
                    </a:cubicBezTo>
                    <a:cubicBezTo>
                      <a:pt x="3" y="8"/>
                      <a:pt x="2" y="7"/>
                      <a:pt x="1" y="6"/>
                    </a:cubicBezTo>
                    <a:lnTo>
                      <a:pt x="1" y="5"/>
                    </a:lnTo>
                    <a:close/>
                    <a:moveTo>
                      <a:pt x="2" y="10"/>
                    </a:moveTo>
                    <a:cubicBezTo>
                      <a:pt x="2" y="9"/>
                      <a:pt x="2" y="9"/>
                      <a:pt x="2" y="9"/>
                    </a:cubicBezTo>
                    <a:cubicBezTo>
                      <a:pt x="4" y="9"/>
                      <a:pt x="4" y="9"/>
                      <a:pt x="4" y="9"/>
                    </a:cubicBezTo>
                    <a:cubicBezTo>
                      <a:pt x="4" y="9"/>
                      <a:pt x="4" y="9"/>
                      <a:pt x="4" y="9"/>
                    </a:cubicBezTo>
                    <a:cubicBezTo>
                      <a:pt x="4" y="10"/>
                      <a:pt x="4" y="10"/>
                      <a:pt x="4" y="10"/>
                    </a:cubicBezTo>
                    <a:cubicBezTo>
                      <a:pt x="4" y="10"/>
                      <a:pt x="4" y="11"/>
                      <a:pt x="4" y="11"/>
                    </a:cubicBezTo>
                    <a:cubicBezTo>
                      <a:pt x="2" y="11"/>
                      <a:pt x="2" y="11"/>
                      <a:pt x="2" y="11"/>
                    </a:cubicBezTo>
                    <a:cubicBezTo>
                      <a:pt x="2" y="11"/>
                      <a:pt x="2" y="11"/>
                      <a:pt x="2" y="11"/>
                    </a:cubicBezTo>
                    <a:lnTo>
                      <a:pt x="2" y="10"/>
                    </a:lnTo>
                    <a:close/>
                    <a:moveTo>
                      <a:pt x="2" y="12"/>
                    </a:moveTo>
                    <a:cubicBezTo>
                      <a:pt x="2" y="12"/>
                      <a:pt x="2" y="12"/>
                      <a:pt x="3" y="12"/>
                    </a:cubicBezTo>
                    <a:cubicBezTo>
                      <a:pt x="4" y="12"/>
                      <a:pt x="4" y="12"/>
                      <a:pt x="4" y="12"/>
                    </a:cubicBezTo>
                    <a:cubicBezTo>
                      <a:pt x="4" y="12"/>
                      <a:pt x="5" y="12"/>
                      <a:pt x="5" y="12"/>
                    </a:cubicBezTo>
                    <a:cubicBezTo>
                      <a:pt x="5" y="13"/>
                      <a:pt x="5" y="13"/>
                      <a:pt x="5" y="13"/>
                    </a:cubicBezTo>
                    <a:cubicBezTo>
                      <a:pt x="5" y="13"/>
                      <a:pt x="5" y="14"/>
                      <a:pt x="4" y="14"/>
                    </a:cubicBezTo>
                    <a:cubicBezTo>
                      <a:pt x="3" y="14"/>
                      <a:pt x="3" y="14"/>
                      <a:pt x="3" y="14"/>
                    </a:cubicBezTo>
                    <a:cubicBezTo>
                      <a:pt x="3" y="14"/>
                      <a:pt x="2" y="14"/>
                      <a:pt x="2" y="13"/>
                    </a:cubicBezTo>
                    <a:lnTo>
                      <a:pt x="2" y="12"/>
                    </a:lnTo>
                    <a:close/>
                    <a:moveTo>
                      <a:pt x="5" y="16"/>
                    </a:moveTo>
                    <a:cubicBezTo>
                      <a:pt x="3" y="17"/>
                      <a:pt x="3" y="17"/>
                      <a:pt x="3" y="17"/>
                    </a:cubicBezTo>
                    <a:cubicBezTo>
                      <a:pt x="3" y="17"/>
                      <a:pt x="3" y="17"/>
                      <a:pt x="3" y="16"/>
                    </a:cubicBezTo>
                    <a:cubicBezTo>
                      <a:pt x="3" y="15"/>
                      <a:pt x="3" y="15"/>
                      <a:pt x="3" y="15"/>
                    </a:cubicBezTo>
                    <a:cubicBezTo>
                      <a:pt x="3" y="15"/>
                      <a:pt x="3" y="15"/>
                      <a:pt x="3" y="15"/>
                    </a:cubicBezTo>
                    <a:cubicBezTo>
                      <a:pt x="5" y="15"/>
                      <a:pt x="5" y="15"/>
                      <a:pt x="5" y="15"/>
                    </a:cubicBezTo>
                    <a:cubicBezTo>
                      <a:pt x="5" y="15"/>
                      <a:pt x="5" y="15"/>
                      <a:pt x="5" y="15"/>
                    </a:cubicBezTo>
                    <a:cubicBezTo>
                      <a:pt x="5" y="16"/>
                      <a:pt x="5" y="16"/>
                      <a:pt x="5" y="16"/>
                    </a:cubicBezTo>
                    <a:cubicBezTo>
                      <a:pt x="5" y="16"/>
                      <a:pt x="5" y="16"/>
                      <a:pt x="5" y="16"/>
                    </a:cubicBezTo>
                    <a:close/>
                    <a:moveTo>
                      <a:pt x="5" y="9"/>
                    </a:moveTo>
                    <a:cubicBezTo>
                      <a:pt x="5" y="9"/>
                      <a:pt x="5" y="9"/>
                      <a:pt x="5" y="9"/>
                    </a:cubicBezTo>
                    <a:cubicBezTo>
                      <a:pt x="7" y="9"/>
                      <a:pt x="7" y="9"/>
                      <a:pt x="7" y="9"/>
                    </a:cubicBezTo>
                    <a:cubicBezTo>
                      <a:pt x="7" y="9"/>
                      <a:pt x="7" y="9"/>
                      <a:pt x="7" y="9"/>
                    </a:cubicBezTo>
                    <a:cubicBezTo>
                      <a:pt x="7" y="10"/>
                      <a:pt x="7" y="10"/>
                      <a:pt x="7" y="10"/>
                    </a:cubicBezTo>
                    <a:cubicBezTo>
                      <a:pt x="7" y="10"/>
                      <a:pt x="7" y="10"/>
                      <a:pt x="7" y="10"/>
                    </a:cubicBezTo>
                    <a:cubicBezTo>
                      <a:pt x="5" y="11"/>
                      <a:pt x="5" y="11"/>
                      <a:pt x="5" y="11"/>
                    </a:cubicBezTo>
                    <a:cubicBezTo>
                      <a:pt x="5" y="11"/>
                      <a:pt x="5" y="10"/>
                      <a:pt x="5" y="10"/>
                    </a:cubicBezTo>
                    <a:lnTo>
                      <a:pt x="5" y="9"/>
                    </a:lnTo>
                    <a:close/>
                    <a:moveTo>
                      <a:pt x="5" y="12"/>
                    </a:moveTo>
                    <a:cubicBezTo>
                      <a:pt x="5" y="12"/>
                      <a:pt x="5" y="12"/>
                      <a:pt x="6" y="12"/>
                    </a:cubicBezTo>
                    <a:cubicBezTo>
                      <a:pt x="7" y="11"/>
                      <a:pt x="7" y="11"/>
                      <a:pt x="7" y="11"/>
                    </a:cubicBezTo>
                    <a:cubicBezTo>
                      <a:pt x="7" y="11"/>
                      <a:pt x="7" y="12"/>
                      <a:pt x="7" y="12"/>
                    </a:cubicBezTo>
                    <a:cubicBezTo>
                      <a:pt x="8" y="13"/>
                      <a:pt x="8" y="13"/>
                      <a:pt x="8" y="13"/>
                    </a:cubicBezTo>
                    <a:cubicBezTo>
                      <a:pt x="8" y="13"/>
                      <a:pt x="8" y="13"/>
                      <a:pt x="7" y="13"/>
                    </a:cubicBezTo>
                    <a:cubicBezTo>
                      <a:pt x="6" y="13"/>
                      <a:pt x="6" y="13"/>
                      <a:pt x="6" y="13"/>
                    </a:cubicBezTo>
                    <a:cubicBezTo>
                      <a:pt x="6" y="13"/>
                      <a:pt x="5" y="13"/>
                      <a:pt x="5" y="13"/>
                    </a:cubicBezTo>
                    <a:lnTo>
                      <a:pt x="5" y="12"/>
                    </a:lnTo>
                    <a:close/>
                    <a:moveTo>
                      <a:pt x="8" y="16"/>
                    </a:moveTo>
                    <a:cubicBezTo>
                      <a:pt x="6" y="16"/>
                      <a:pt x="6" y="16"/>
                      <a:pt x="6" y="16"/>
                    </a:cubicBezTo>
                    <a:cubicBezTo>
                      <a:pt x="6" y="16"/>
                      <a:pt x="6" y="16"/>
                      <a:pt x="6" y="16"/>
                    </a:cubicBezTo>
                    <a:cubicBezTo>
                      <a:pt x="6" y="15"/>
                      <a:pt x="6" y="15"/>
                      <a:pt x="6" y="15"/>
                    </a:cubicBezTo>
                    <a:cubicBezTo>
                      <a:pt x="6" y="15"/>
                      <a:pt x="6" y="15"/>
                      <a:pt x="6" y="15"/>
                    </a:cubicBezTo>
                    <a:cubicBezTo>
                      <a:pt x="7" y="14"/>
                      <a:pt x="7" y="14"/>
                      <a:pt x="7" y="14"/>
                    </a:cubicBezTo>
                    <a:cubicBezTo>
                      <a:pt x="8" y="14"/>
                      <a:pt x="8" y="14"/>
                      <a:pt x="8" y="15"/>
                    </a:cubicBezTo>
                    <a:cubicBezTo>
                      <a:pt x="8" y="16"/>
                      <a:pt x="8" y="16"/>
                      <a:pt x="8" y="16"/>
                    </a:cubicBezTo>
                    <a:cubicBezTo>
                      <a:pt x="8" y="16"/>
                      <a:pt x="8" y="16"/>
                      <a:pt x="8" y="16"/>
                    </a:cubicBezTo>
                    <a:close/>
                    <a:moveTo>
                      <a:pt x="8" y="9"/>
                    </a:moveTo>
                    <a:cubicBezTo>
                      <a:pt x="8" y="9"/>
                      <a:pt x="8" y="8"/>
                      <a:pt x="8" y="8"/>
                    </a:cubicBezTo>
                    <a:cubicBezTo>
                      <a:pt x="10" y="8"/>
                      <a:pt x="10" y="8"/>
                      <a:pt x="10" y="8"/>
                    </a:cubicBezTo>
                    <a:cubicBezTo>
                      <a:pt x="10" y="8"/>
                      <a:pt x="10" y="8"/>
                      <a:pt x="10" y="8"/>
                    </a:cubicBezTo>
                    <a:cubicBezTo>
                      <a:pt x="10" y="10"/>
                      <a:pt x="10" y="10"/>
                      <a:pt x="10" y="10"/>
                    </a:cubicBezTo>
                    <a:cubicBezTo>
                      <a:pt x="10" y="10"/>
                      <a:pt x="10" y="10"/>
                      <a:pt x="10" y="10"/>
                    </a:cubicBezTo>
                    <a:cubicBezTo>
                      <a:pt x="8" y="10"/>
                      <a:pt x="8" y="10"/>
                      <a:pt x="8" y="10"/>
                    </a:cubicBezTo>
                    <a:cubicBezTo>
                      <a:pt x="8" y="10"/>
                      <a:pt x="8" y="10"/>
                      <a:pt x="8" y="10"/>
                    </a:cubicBezTo>
                    <a:lnTo>
                      <a:pt x="8" y="9"/>
                    </a:lnTo>
                    <a:close/>
                    <a:moveTo>
                      <a:pt x="8" y="12"/>
                    </a:moveTo>
                    <a:cubicBezTo>
                      <a:pt x="8" y="11"/>
                      <a:pt x="8" y="11"/>
                      <a:pt x="8" y="11"/>
                    </a:cubicBezTo>
                    <a:cubicBezTo>
                      <a:pt x="10" y="11"/>
                      <a:pt x="10" y="11"/>
                      <a:pt x="10" y="11"/>
                    </a:cubicBezTo>
                    <a:cubicBezTo>
                      <a:pt x="10" y="11"/>
                      <a:pt x="10" y="11"/>
                      <a:pt x="10" y="11"/>
                    </a:cubicBezTo>
                    <a:cubicBezTo>
                      <a:pt x="11" y="12"/>
                      <a:pt x="11" y="12"/>
                      <a:pt x="11" y="12"/>
                    </a:cubicBezTo>
                    <a:cubicBezTo>
                      <a:pt x="11" y="13"/>
                      <a:pt x="10" y="13"/>
                      <a:pt x="10" y="13"/>
                    </a:cubicBezTo>
                    <a:cubicBezTo>
                      <a:pt x="9" y="13"/>
                      <a:pt x="9" y="13"/>
                      <a:pt x="9" y="13"/>
                    </a:cubicBezTo>
                    <a:cubicBezTo>
                      <a:pt x="8" y="13"/>
                      <a:pt x="8" y="13"/>
                      <a:pt x="8" y="13"/>
                    </a:cubicBezTo>
                    <a:lnTo>
                      <a:pt x="8" y="12"/>
                    </a:lnTo>
                    <a:close/>
                    <a:moveTo>
                      <a:pt x="11" y="16"/>
                    </a:moveTo>
                    <a:cubicBezTo>
                      <a:pt x="9" y="16"/>
                      <a:pt x="9" y="16"/>
                      <a:pt x="9" y="16"/>
                    </a:cubicBezTo>
                    <a:cubicBezTo>
                      <a:pt x="9" y="16"/>
                      <a:pt x="9" y="16"/>
                      <a:pt x="9" y="16"/>
                    </a:cubicBezTo>
                    <a:cubicBezTo>
                      <a:pt x="9" y="15"/>
                      <a:pt x="9" y="15"/>
                      <a:pt x="9" y="15"/>
                    </a:cubicBezTo>
                    <a:cubicBezTo>
                      <a:pt x="9" y="14"/>
                      <a:pt x="9" y="14"/>
                      <a:pt x="9" y="14"/>
                    </a:cubicBezTo>
                    <a:cubicBezTo>
                      <a:pt x="10" y="14"/>
                      <a:pt x="10" y="14"/>
                      <a:pt x="10" y="14"/>
                    </a:cubicBezTo>
                    <a:cubicBezTo>
                      <a:pt x="11" y="14"/>
                      <a:pt x="11" y="14"/>
                      <a:pt x="11" y="14"/>
                    </a:cubicBezTo>
                    <a:cubicBezTo>
                      <a:pt x="11" y="15"/>
                      <a:pt x="11" y="15"/>
                      <a:pt x="11" y="15"/>
                    </a:cubicBezTo>
                    <a:cubicBezTo>
                      <a:pt x="11" y="16"/>
                      <a:pt x="11" y="16"/>
                      <a:pt x="11" y="16"/>
                    </a:cubicBezTo>
                    <a:close/>
                    <a:moveTo>
                      <a:pt x="11" y="8"/>
                    </a:moveTo>
                    <a:cubicBezTo>
                      <a:pt x="11" y="8"/>
                      <a:pt x="11" y="8"/>
                      <a:pt x="11" y="8"/>
                    </a:cubicBezTo>
                    <a:cubicBezTo>
                      <a:pt x="13" y="8"/>
                      <a:pt x="13" y="8"/>
                      <a:pt x="13" y="8"/>
                    </a:cubicBezTo>
                    <a:cubicBezTo>
                      <a:pt x="13" y="8"/>
                      <a:pt x="13" y="8"/>
                      <a:pt x="13" y="8"/>
                    </a:cubicBezTo>
                    <a:cubicBezTo>
                      <a:pt x="13" y="9"/>
                      <a:pt x="13" y="9"/>
                      <a:pt x="13" y="9"/>
                    </a:cubicBezTo>
                    <a:cubicBezTo>
                      <a:pt x="13" y="9"/>
                      <a:pt x="13" y="10"/>
                      <a:pt x="13" y="10"/>
                    </a:cubicBezTo>
                    <a:cubicBezTo>
                      <a:pt x="11" y="10"/>
                      <a:pt x="11" y="10"/>
                      <a:pt x="11" y="10"/>
                    </a:cubicBezTo>
                    <a:cubicBezTo>
                      <a:pt x="11" y="10"/>
                      <a:pt x="11" y="10"/>
                      <a:pt x="11" y="9"/>
                    </a:cubicBezTo>
                    <a:lnTo>
                      <a:pt x="11" y="8"/>
                    </a:lnTo>
                    <a:close/>
                    <a:moveTo>
                      <a:pt x="11" y="11"/>
                    </a:moveTo>
                    <a:cubicBezTo>
                      <a:pt x="11" y="11"/>
                      <a:pt x="11" y="11"/>
                      <a:pt x="11" y="11"/>
                    </a:cubicBezTo>
                    <a:cubicBezTo>
                      <a:pt x="13" y="11"/>
                      <a:pt x="13" y="11"/>
                      <a:pt x="13" y="11"/>
                    </a:cubicBezTo>
                    <a:cubicBezTo>
                      <a:pt x="13" y="11"/>
                      <a:pt x="13" y="11"/>
                      <a:pt x="13" y="11"/>
                    </a:cubicBezTo>
                    <a:cubicBezTo>
                      <a:pt x="14" y="12"/>
                      <a:pt x="14" y="12"/>
                      <a:pt x="14" y="12"/>
                    </a:cubicBezTo>
                    <a:cubicBezTo>
                      <a:pt x="14" y="12"/>
                      <a:pt x="13" y="12"/>
                      <a:pt x="13" y="12"/>
                    </a:cubicBezTo>
                    <a:cubicBezTo>
                      <a:pt x="12" y="13"/>
                      <a:pt x="12" y="13"/>
                      <a:pt x="12" y="13"/>
                    </a:cubicBezTo>
                    <a:cubicBezTo>
                      <a:pt x="11" y="13"/>
                      <a:pt x="11" y="13"/>
                      <a:pt x="11" y="12"/>
                    </a:cubicBezTo>
                    <a:lnTo>
                      <a:pt x="11" y="11"/>
                    </a:lnTo>
                    <a:close/>
                    <a:moveTo>
                      <a:pt x="14" y="15"/>
                    </a:moveTo>
                    <a:cubicBezTo>
                      <a:pt x="12" y="16"/>
                      <a:pt x="12" y="16"/>
                      <a:pt x="12" y="16"/>
                    </a:cubicBezTo>
                    <a:cubicBezTo>
                      <a:pt x="12" y="16"/>
                      <a:pt x="12" y="15"/>
                      <a:pt x="12" y="15"/>
                    </a:cubicBezTo>
                    <a:cubicBezTo>
                      <a:pt x="11" y="14"/>
                      <a:pt x="11" y="14"/>
                      <a:pt x="11" y="14"/>
                    </a:cubicBezTo>
                    <a:cubicBezTo>
                      <a:pt x="11" y="14"/>
                      <a:pt x="12" y="14"/>
                      <a:pt x="12" y="14"/>
                    </a:cubicBezTo>
                    <a:cubicBezTo>
                      <a:pt x="13" y="14"/>
                      <a:pt x="13" y="14"/>
                      <a:pt x="13" y="14"/>
                    </a:cubicBezTo>
                    <a:cubicBezTo>
                      <a:pt x="14" y="14"/>
                      <a:pt x="14" y="14"/>
                      <a:pt x="14" y="14"/>
                    </a:cubicBezTo>
                    <a:cubicBezTo>
                      <a:pt x="14" y="15"/>
                      <a:pt x="14" y="15"/>
                      <a:pt x="14" y="15"/>
                    </a:cubicBezTo>
                    <a:cubicBezTo>
                      <a:pt x="14" y="15"/>
                      <a:pt x="14" y="15"/>
                      <a:pt x="1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5"/>
              <p:cNvSpPr>
                <a:spLocks/>
              </p:cNvSpPr>
              <p:nvPr/>
            </p:nvSpPr>
            <p:spPr bwMode="auto">
              <a:xfrm>
                <a:off x="4006" y="2479"/>
                <a:ext cx="12" cy="10"/>
              </a:xfrm>
              <a:custGeom>
                <a:avLst/>
                <a:gdLst>
                  <a:gd name="T0" fmla="*/ 4 w 5"/>
                  <a:gd name="T1" fmla="*/ 1 h 4"/>
                  <a:gd name="T2" fmla="*/ 3 w 5"/>
                  <a:gd name="T3" fmla="*/ 1 h 4"/>
                  <a:gd name="T4" fmla="*/ 3 w 5"/>
                  <a:gd name="T5" fmla="*/ 1 h 4"/>
                  <a:gd name="T6" fmla="*/ 2 w 5"/>
                  <a:gd name="T7" fmla="*/ 0 h 4"/>
                  <a:gd name="T8" fmla="*/ 2 w 5"/>
                  <a:gd name="T9" fmla="*/ 1 h 4"/>
                  <a:gd name="T10" fmla="*/ 2 w 5"/>
                  <a:gd name="T11" fmla="*/ 2 h 4"/>
                  <a:gd name="T12" fmla="*/ 1 w 5"/>
                  <a:gd name="T13" fmla="*/ 2 h 4"/>
                  <a:gd name="T14" fmla="*/ 0 w 5"/>
                  <a:gd name="T15" fmla="*/ 2 h 4"/>
                  <a:gd name="T16" fmla="*/ 1 w 5"/>
                  <a:gd name="T17" fmla="*/ 3 h 4"/>
                  <a:gd name="T18" fmla="*/ 2 w 5"/>
                  <a:gd name="T19" fmla="*/ 3 h 4"/>
                  <a:gd name="T20" fmla="*/ 2 w 5"/>
                  <a:gd name="T21" fmla="*/ 4 h 4"/>
                  <a:gd name="T22" fmla="*/ 3 w 5"/>
                  <a:gd name="T23" fmla="*/ 4 h 4"/>
                  <a:gd name="T24" fmla="*/ 3 w 5"/>
                  <a:gd name="T25" fmla="*/ 4 h 4"/>
                  <a:gd name="T26" fmla="*/ 3 w 5"/>
                  <a:gd name="T27" fmla="*/ 3 h 4"/>
                  <a:gd name="T28" fmla="*/ 4 w 5"/>
                  <a:gd name="T29" fmla="*/ 3 h 4"/>
                  <a:gd name="T30" fmla="*/ 5 w 5"/>
                  <a:gd name="T31" fmla="*/ 2 h 4"/>
                  <a:gd name="T32" fmla="*/ 4 w 5"/>
                  <a:gd name="T3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4">
                    <a:moveTo>
                      <a:pt x="4" y="1"/>
                    </a:moveTo>
                    <a:cubicBezTo>
                      <a:pt x="3" y="1"/>
                      <a:pt x="3" y="1"/>
                      <a:pt x="3" y="1"/>
                    </a:cubicBezTo>
                    <a:cubicBezTo>
                      <a:pt x="3" y="1"/>
                      <a:pt x="3" y="1"/>
                      <a:pt x="3" y="1"/>
                    </a:cubicBezTo>
                    <a:cubicBezTo>
                      <a:pt x="3" y="0"/>
                      <a:pt x="2" y="0"/>
                      <a:pt x="2" y="0"/>
                    </a:cubicBezTo>
                    <a:cubicBezTo>
                      <a:pt x="2" y="0"/>
                      <a:pt x="2" y="0"/>
                      <a:pt x="2" y="1"/>
                    </a:cubicBezTo>
                    <a:cubicBezTo>
                      <a:pt x="2" y="2"/>
                      <a:pt x="2" y="2"/>
                      <a:pt x="2" y="2"/>
                    </a:cubicBezTo>
                    <a:cubicBezTo>
                      <a:pt x="1" y="2"/>
                      <a:pt x="1" y="2"/>
                      <a:pt x="1" y="2"/>
                    </a:cubicBezTo>
                    <a:cubicBezTo>
                      <a:pt x="0" y="2"/>
                      <a:pt x="0" y="2"/>
                      <a:pt x="0" y="2"/>
                    </a:cubicBezTo>
                    <a:cubicBezTo>
                      <a:pt x="0" y="3"/>
                      <a:pt x="1" y="3"/>
                      <a:pt x="1" y="3"/>
                    </a:cubicBezTo>
                    <a:cubicBezTo>
                      <a:pt x="2" y="3"/>
                      <a:pt x="2" y="3"/>
                      <a:pt x="2" y="3"/>
                    </a:cubicBezTo>
                    <a:cubicBezTo>
                      <a:pt x="2" y="4"/>
                      <a:pt x="2" y="4"/>
                      <a:pt x="2" y="4"/>
                    </a:cubicBezTo>
                    <a:cubicBezTo>
                      <a:pt x="2" y="4"/>
                      <a:pt x="2" y="4"/>
                      <a:pt x="3" y="4"/>
                    </a:cubicBezTo>
                    <a:cubicBezTo>
                      <a:pt x="3" y="4"/>
                      <a:pt x="3" y="4"/>
                      <a:pt x="3" y="4"/>
                    </a:cubicBezTo>
                    <a:cubicBezTo>
                      <a:pt x="3" y="3"/>
                      <a:pt x="3" y="3"/>
                      <a:pt x="3" y="3"/>
                    </a:cubicBezTo>
                    <a:cubicBezTo>
                      <a:pt x="4" y="3"/>
                      <a:pt x="4" y="3"/>
                      <a:pt x="4" y="3"/>
                    </a:cubicBezTo>
                    <a:cubicBezTo>
                      <a:pt x="4" y="2"/>
                      <a:pt x="5" y="2"/>
                      <a:pt x="5"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6"/>
              <p:cNvSpPr>
                <a:spLocks/>
              </p:cNvSpPr>
              <p:nvPr/>
            </p:nvSpPr>
            <p:spPr bwMode="auto">
              <a:xfrm>
                <a:off x="4018" y="2482"/>
                <a:ext cx="12" cy="2"/>
              </a:xfrm>
              <a:custGeom>
                <a:avLst/>
                <a:gdLst>
                  <a:gd name="T0" fmla="*/ 4 w 5"/>
                  <a:gd name="T1" fmla="*/ 0 h 1"/>
                  <a:gd name="T2" fmla="*/ 1 w 5"/>
                  <a:gd name="T3" fmla="*/ 0 h 1"/>
                  <a:gd name="T4" fmla="*/ 0 w 5"/>
                  <a:gd name="T5" fmla="*/ 1 h 1"/>
                  <a:gd name="T6" fmla="*/ 1 w 5"/>
                  <a:gd name="T7" fmla="*/ 1 h 1"/>
                  <a:gd name="T8" fmla="*/ 4 w 5"/>
                  <a:gd name="T9" fmla="*/ 1 h 1"/>
                  <a:gd name="T10" fmla="*/ 5 w 5"/>
                  <a:gd name="T11" fmla="*/ 0 h 1"/>
                  <a:gd name="T12" fmla="*/ 4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4" y="0"/>
                    </a:moveTo>
                    <a:cubicBezTo>
                      <a:pt x="1" y="0"/>
                      <a:pt x="1" y="0"/>
                      <a:pt x="1" y="0"/>
                    </a:cubicBezTo>
                    <a:cubicBezTo>
                      <a:pt x="0" y="0"/>
                      <a:pt x="0" y="0"/>
                      <a:pt x="0" y="1"/>
                    </a:cubicBezTo>
                    <a:cubicBezTo>
                      <a:pt x="0" y="1"/>
                      <a:pt x="1" y="1"/>
                      <a:pt x="1" y="1"/>
                    </a:cubicBezTo>
                    <a:cubicBezTo>
                      <a:pt x="4" y="1"/>
                      <a:pt x="4" y="1"/>
                      <a:pt x="4" y="1"/>
                    </a:cubicBezTo>
                    <a:cubicBezTo>
                      <a:pt x="4" y="1"/>
                      <a:pt x="5" y="1"/>
                      <a:pt x="5" y="0"/>
                    </a:cubicBezTo>
                    <a:cubicBezTo>
                      <a:pt x="5"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
              <p:cNvSpPr>
                <a:spLocks noEditPoints="1"/>
              </p:cNvSpPr>
              <p:nvPr/>
            </p:nvSpPr>
            <p:spPr bwMode="auto">
              <a:xfrm>
                <a:off x="3634" y="1691"/>
                <a:ext cx="19" cy="31"/>
              </a:xfrm>
              <a:custGeom>
                <a:avLst/>
                <a:gdLst>
                  <a:gd name="T0" fmla="*/ 6 w 8"/>
                  <a:gd name="T1" fmla="*/ 0 h 13"/>
                  <a:gd name="T2" fmla="*/ 2 w 8"/>
                  <a:gd name="T3" fmla="*/ 0 h 13"/>
                  <a:gd name="T4" fmla="*/ 0 w 8"/>
                  <a:gd name="T5" fmla="*/ 2 h 13"/>
                  <a:gd name="T6" fmla="*/ 0 w 8"/>
                  <a:gd name="T7" fmla="*/ 11 h 13"/>
                  <a:gd name="T8" fmla="*/ 2 w 8"/>
                  <a:gd name="T9" fmla="*/ 13 h 13"/>
                  <a:gd name="T10" fmla="*/ 6 w 8"/>
                  <a:gd name="T11" fmla="*/ 13 h 13"/>
                  <a:gd name="T12" fmla="*/ 8 w 8"/>
                  <a:gd name="T13" fmla="*/ 11 h 13"/>
                  <a:gd name="T14" fmla="*/ 8 w 8"/>
                  <a:gd name="T15" fmla="*/ 2 h 13"/>
                  <a:gd name="T16" fmla="*/ 6 w 8"/>
                  <a:gd name="T17" fmla="*/ 0 h 13"/>
                  <a:gd name="T18" fmla="*/ 7 w 8"/>
                  <a:gd name="T19" fmla="*/ 11 h 13"/>
                  <a:gd name="T20" fmla="*/ 6 w 8"/>
                  <a:gd name="T21" fmla="*/ 12 h 13"/>
                  <a:gd name="T22" fmla="*/ 2 w 8"/>
                  <a:gd name="T23" fmla="*/ 12 h 13"/>
                  <a:gd name="T24" fmla="*/ 1 w 8"/>
                  <a:gd name="T25" fmla="*/ 11 h 13"/>
                  <a:gd name="T26" fmla="*/ 1 w 8"/>
                  <a:gd name="T27" fmla="*/ 2 h 13"/>
                  <a:gd name="T28" fmla="*/ 2 w 8"/>
                  <a:gd name="T29" fmla="*/ 1 h 13"/>
                  <a:gd name="T30" fmla="*/ 6 w 8"/>
                  <a:gd name="T31" fmla="*/ 1 h 13"/>
                  <a:gd name="T32" fmla="*/ 7 w 8"/>
                  <a:gd name="T33" fmla="*/ 2 h 13"/>
                  <a:gd name="T34" fmla="*/ 7 w 8"/>
                  <a:gd name="T3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3">
                    <a:moveTo>
                      <a:pt x="6" y="0"/>
                    </a:moveTo>
                    <a:cubicBezTo>
                      <a:pt x="2" y="0"/>
                      <a:pt x="2" y="0"/>
                      <a:pt x="2" y="0"/>
                    </a:cubicBezTo>
                    <a:cubicBezTo>
                      <a:pt x="1" y="0"/>
                      <a:pt x="0" y="1"/>
                      <a:pt x="0" y="2"/>
                    </a:cubicBezTo>
                    <a:cubicBezTo>
                      <a:pt x="0" y="11"/>
                      <a:pt x="0" y="11"/>
                      <a:pt x="0" y="11"/>
                    </a:cubicBezTo>
                    <a:cubicBezTo>
                      <a:pt x="0" y="12"/>
                      <a:pt x="1" y="13"/>
                      <a:pt x="2" y="13"/>
                    </a:cubicBezTo>
                    <a:cubicBezTo>
                      <a:pt x="6" y="13"/>
                      <a:pt x="6" y="13"/>
                      <a:pt x="6" y="13"/>
                    </a:cubicBezTo>
                    <a:cubicBezTo>
                      <a:pt x="7" y="13"/>
                      <a:pt x="8" y="12"/>
                      <a:pt x="8" y="11"/>
                    </a:cubicBezTo>
                    <a:cubicBezTo>
                      <a:pt x="8" y="2"/>
                      <a:pt x="8" y="2"/>
                      <a:pt x="8" y="2"/>
                    </a:cubicBezTo>
                    <a:cubicBezTo>
                      <a:pt x="8" y="1"/>
                      <a:pt x="7" y="0"/>
                      <a:pt x="6" y="0"/>
                    </a:cubicBezTo>
                    <a:close/>
                    <a:moveTo>
                      <a:pt x="7" y="11"/>
                    </a:moveTo>
                    <a:cubicBezTo>
                      <a:pt x="7" y="11"/>
                      <a:pt x="7" y="12"/>
                      <a:pt x="6" y="12"/>
                    </a:cubicBezTo>
                    <a:cubicBezTo>
                      <a:pt x="2" y="12"/>
                      <a:pt x="2" y="12"/>
                      <a:pt x="2" y="12"/>
                    </a:cubicBezTo>
                    <a:cubicBezTo>
                      <a:pt x="2" y="12"/>
                      <a:pt x="1" y="11"/>
                      <a:pt x="1" y="11"/>
                    </a:cubicBezTo>
                    <a:cubicBezTo>
                      <a:pt x="1" y="2"/>
                      <a:pt x="1" y="2"/>
                      <a:pt x="1" y="2"/>
                    </a:cubicBezTo>
                    <a:cubicBezTo>
                      <a:pt x="1" y="2"/>
                      <a:pt x="1" y="1"/>
                      <a:pt x="2" y="1"/>
                    </a:cubicBezTo>
                    <a:cubicBezTo>
                      <a:pt x="6" y="1"/>
                      <a:pt x="6" y="1"/>
                      <a:pt x="6" y="1"/>
                    </a:cubicBezTo>
                    <a:cubicBezTo>
                      <a:pt x="7" y="1"/>
                      <a:pt x="7" y="2"/>
                      <a:pt x="7" y="2"/>
                    </a:cubicBezTo>
                    <a:lnTo>
                      <a:pt x="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8"/>
              <p:cNvSpPr>
                <a:spLocks/>
              </p:cNvSpPr>
              <p:nvPr/>
            </p:nvSpPr>
            <p:spPr bwMode="auto">
              <a:xfrm>
                <a:off x="3641" y="1715"/>
                <a:ext cx="5" cy="2"/>
              </a:xfrm>
              <a:custGeom>
                <a:avLst/>
                <a:gdLst>
                  <a:gd name="T0" fmla="*/ 2 w 2"/>
                  <a:gd name="T1" fmla="*/ 0 h 1"/>
                  <a:gd name="T2" fmla="*/ 1 w 2"/>
                  <a:gd name="T3" fmla="*/ 0 h 1"/>
                  <a:gd name="T4" fmla="*/ 0 w 2"/>
                  <a:gd name="T5" fmla="*/ 0 h 1"/>
                  <a:gd name="T6" fmla="*/ 0 w 2"/>
                  <a:gd name="T7" fmla="*/ 1 h 1"/>
                  <a:gd name="T8" fmla="*/ 1 w 2"/>
                  <a:gd name="T9" fmla="*/ 1 h 1"/>
                  <a:gd name="T10" fmla="*/ 2 w 2"/>
                  <a:gd name="T11" fmla="*/ 1 h 1"/>
                  <a:gd name="T12" fmla="*/ 2 w 2"/>
                  <a:gd name="T13" fmla="*/ 1 h 1"/>
                  <a:gd name="T14" fmla="*/ 2 w 2"/>
                  <a:gd name="T15" fmla="*/ 0 h 1"/>
                  <a:gd name="T16" fmla="*/ 2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2" y="0"/>
                    </a:moveTo>
                    <a:cubicBezTo>
                      <a:pt x="1" y="0"/>
                      <a:pt x="1" y="0"/>
                      <a:pt x="1" y="0"/>
                    </a:cubicBezTo>
                    <a:cubicBezTo>
                      <a:pt x="1" y="0"/>
                      <a:pt x="0" y="0"/>
                      <a:pt x="0" y="0"/>
                    </a:cubicBezTo>
                    <a:cubicBezTo>
                      <a:pt x="0" y="1"/>
                      <a:pt x="0" y="1"/>
                      <a:pt x="0" y="1"/>
                    </a:cubicBezTo>
                    <a:cubicBezTo>
                      <a:pt x="0" y="1"/>
                      <a:pt x="1" y="1"/>
                      <a:pt x="1" y="1"/>
                    </a:cubicBezTo>
                    <a:cubicBezTo>
                      <a:pt x="2" y="1"/>
                      <a:pt x="2" y="1"/>
                      <a:pt x="2" y="1"/>
                    </a:cubicBezTo>
                    <a:cubicBezTo>
                      <a:pt x="2" y="1"/>
                      <a:pt x="2" y="1"/>
                      <a:pt x="2" y="1"/>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9"/>
              <p:cNvSpPr>
                <a:spLocks/>
              </p:cNvSpPr>
              <p:nvPr/>
            </p:nvSpPr>
            <p:spPr bwMode="auto">
              <a:xfrm>
                <a:off x="3636" y="1696"/>
                <a:ext cx="14" cy="17"/>
              </a:xfrm>
              <a:custGeom>
                <a:avLst/>
                <a:gdLst>
                  <a:gd name="T0" fmla="*/ 5 w 6"/>
                  <a:gd name="T1" fmla="*/ 0 h 7"/>
                  <a:gd name="T2" fmla="*/ 1 w 6"/>
                  <a:gd name="T3" fmla="*/ 0 h 7"/>
                  <a:gd name="T4" fmla="*/ 0 w 6"/>
                  <a:gd name="T5" fmla="*/ 0 h 7"/>
                  <a:gd name="T6" fmla="*/ 0 w 6"/>
                  <a:gd name="T7" fmla="*/ 7 h 7"/>
                  <a:gd name="T8" fmla="*/ 1 w 6"/>
                  <a:gd name="T9" fmla="*/ 7 h 7"/>
                  <a:gd name="T10" fmla="*/ 5 w 6"/>
                  <a:gd name="T11" fmla="*/ 7 h 7"/>
                  <a:gd name="T12" fmla="*/ 6 w 6"/>
                  <a:gd name="T13" fmla="*/ 7 h 7"/>
                  <a:gd name="T14" fmla="*/ 6 w 6"/>
                  <a:gd name="T15" fmla="*/ 0 h 7"/>
                  <a:gd name="T16" fmla="*/ 5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5" y="0"/>
                    </a:moveTo>
                    <a:cubicBezTo>
                      <a:pt x="1" y="0"/>
                      <a:pt x="1" y="0"/>
                      <a:pt x="1" y="0"/>
                    </a:cubicBezTo>
                    <a:cubicBezTo>
                      <a:pt x="0" y="0"/>
                      <a:pt x="0" y="0"/>
                      <a:pt x="0" y="0"/>
                    </a:cubicBezTo>
                    <a:cubicBezTo>
                      <a:pt x="0" y="7"/>
                      <a:pt x="0" y="7"/>
                      <a:pt x="0" y="7"/>
                    </a:cubicBezTo>
                    <a:cubicBezTo>
                      <a:pt x="0" y="7"/>
                      <a:pt x="1" y="7"/>
                      <a:pt x="1" y="7"/>
                    </a:cubicBezTo>
                    <a:cubicBezTo>
                      <a:pt x="5" y="7"/>
                      <a:pt x="5" y="7"/>
                      <a:pt x="5" y="7"/>
                    </a:cubicBezTo>
                    <a:cubicBezTo>
                      <a:pt x="6" y="7"/>
                      <a:pt x="6" y="7"/>
                      <a:pt x="6" y="7"/>
                    </a:cubicBezTo>
                    <a:cubicBezTo>
                      <a:pt x="6" y="0"/>
                      <a:pt x="6" y="0"/>
                      <a:pt x="6" y="0"/>
                    </a:cubicBezTo>
                    <a:cubicBezTo>
                      <a:pt x="6" y="0"/>
                      <a:pt x="5"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0"/>
              <p:cNvSpPr>
                <a:spLocks noEditPoints="1"/>
              </p:cNvSpPr>
              <p:nvPr/>
            </p:nvSpPr>
            <p:spPr bwMode="auto">
              <a:xfrm>
                <a:off x="3463" y="1967"/>
                <a:ext cx="19" cy="30"/>
              </a:xfrm>
              <a:custGeom>
                <a:avLst/>
                <a:gdLst>
                  <a:gd name="T0" fmla="*/ 6 w 8"/>
                  <a:gd name="T1" fmla="*/ 0 h 13"/>
                  <a:gd name="T2" fmla="*/ 2 w 8"/>
                  <a:gd name="T3" fmla="*/ 0 h 13"/>
                  <a:gd name="T4" fmla="*/ 0 w 8"/>
                  <a:gd name="T5" fmla="*/ 2 h 13"/>
                  <a:gd name="T6" fmla="*/ 0 w 8"/>
                  <a:gd name="T7" fmla="*/ 11 h 13"/>
                  <a:gd name="T8" fmla="*/ 2 w 8"/>
                  <a:gd name="T9" fmla="*/ 13 h 13"/>
                  <a:gd name="T10" fmla="*/ 6 w 8"/>
                  <a:gd name="T11" fmla="*/ 13 h 13"/>
                  <a:gd name="T12" fmla="*/ 8 w 8"/>
                  <a:gd name="T13" fmla="*/ 11 h 13"/>
                  <a:gd name="T14" fmla="*/ 8 w 8"/>
                  <a:gd name="T15" fmla="*/ 2 h 13"/>
                  <a:gd name="T16" fmla="*/ 6 w 8"/>
                  <a:gd name="T17" fmla="*/ 0 h 13"/>
                  <a:gd name="T18" fmla="*/ 7 w 8"/>
                  <a:gd name="T19" fmla="*/ 11 h 13"/>
                  <a:gd name="T20" fmla="*/ 6 w 8"/>
                  <a:gd name="T21" fmla="*/ 12 h 13"/>
                  <a:gd name="T22" fmla="*/ 2 w 8"/>
                  <a:gd name="T23" fmla="*/ 12 h 13"/>
                  <a:gd name="T24" fmla="*/ 1 w 8"/>
                  <a:gd name="T25" fmla="*/ 11 h 13"/>
                  <a:gd name="T26" fmla="*/ 1 w 8"/>
                  <a:gd name="T27" fmla="*/ 2 h 13"/>
                  <a:gd name="T28" fmla="*/ 2 w 8"/>
                  <a:gd name="T29" fmla="*/ 1 h 13"/>
                  <a:gd name="T30" fmla="*/ 6 w 8"/>
                  <a:gd name="T31" fmla="*/ 1 h 13"/>
                  <a:gd name="T32" fmla="*/ 7 w 8"/>
                  <a:gd name="T33" fmla="*/ 2 h 13"/>
                  <a:gd name="T34" fmla="*/ 7 w 8"/>
                  <a:gd name="T3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3">
                    <a:moveTo>
                      <a:pt x="6" y="0"/>
                    </a:moveTo>
                    <a:cubicBezTo>
                      <a:pt x="2" y="0"/>
                      <a:pt x="2" y="0"/>
                      <a:pt x="2" y="0"/>
                    </a:cubicBezTo>
                    <a:cubicBezTo>
                      <a:pt x="1" y="0"/>
                      <a:pt x="0" y="1"/>
                      <a:pt x="0" y="2"/>
                    </a:cubicBezTo>
                    <a:cubicBezTo>
                      <a:pt x="0" y="11"/>
                      <a:pt x="0" y="11"/>
                      <a:pt x="0" y="11"/>
                    </a:cubicBezTo>
                    <a:cubicBezTo>
                      <a:pt x="0" y="12"/>
                      <a:pt x="1" y="13"/>
                      <a:pt x="2" y="13"/>
                    </a:cubicBezTo>
                    <a:cubicBezTo>
                      <a:pt x="6" y="13"/>
                      <a:pt x="6" y="13"/>
                      <a:pt x="6" y="13"/>
                    </a:cubicBezTo>
                    <a:cubicBezTo>
                      <a:pt x="8" y="12"/>
                      <a:pt x="8" y="12"/>
                      <a:pt x="8" y="11"/>
                    </a:cubicBezTo>
                    <a:cubicBezTo>
                      <a:pt x="8" y="2"/>
                      <a:pt x="8" y="2"/>
                      <a:pt x="8" y="2"/>
                    </a:cubicBezTo>
                    <a:cubicBezTo>
                      <a:pt x="8" y="1"/>
                      <a:pt x="7" y="0"/>
                      <a:pt x="6" y="0"/>
                    </a:cubicBezTo>
                    <a:close/>
                    <a:moveTo>
                      <a:pt x="7" y="11"/>
                    </a:moveTo>
                    <a:cubicBezTo>
                      <a:pt x="8" y="11"/>
                      <a:pt x="7" y="12"/>
                      <a:pt x="6" y="12"/>
                    </a:cubicBezTo>
                    <a:cubicBezTo>
                      <a:pt x="2" y="12"/>
                      <a:pt x="2" y="12"/>
                      <a:pt x="2" y="12"/>
                    </a:cubicBezTo>
                    <a:cubicBezTo>
                      <a:pt x="2" y="12"/>
                      <a:pt x="1" y="11"/>
                      <a:pt x="1" y="11"/>
                    </a:cubicBezTo>
                    <a:cubicBezTo>
                      <a:pt x="1" y="2"/>
                      <a:pt x="1" y="2"/>
                      <a:pt x="1" y="2"/>
                    </a:cubicBezTo>
                    <a:cubicBezTo>
                      <a:pt x="1" y="2"/>
                      <a:pt x="1" y="1"/>
                      <a:pt x="2" y="1"/>
                    </a:cubicBezTo>
                    <a:cubicBezTo>
                      <a:pt x="6" y="1"/>
                      <a:pt x="6" y="1"/>
                      <a:pt x="6" y="1"/>
                    </a:cubicBezTo>
                    <a:cubicBezTo>
                      <a:pt x="7" y="1"/>
                      <a:pt x="7" y="2"/>
                      <a:pt x="7" y="2"/>
                    </a:cubicBezTo>
                    <a:lnTo>
                      <a:pt x="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1"/>
              <p:cNvSpPr>
                <a:spLocks/>
              </p:cNvSpPr>
              <p:nvPr/>
            </p:nvSpPr>
            <p:spPr bwMode="auto">
              <a:xfrm>
                <a:off x="3473" y="1990"/>
                <a:ext cx="2" cy="3"/>
              </a:xfrm>
              <a:custGeom>
                <a:avLst/>
                <a:gdLst>
                  <a:gd name="T0" fmla="*/ 1 w 1"/>
                  <a:gd name="T1" fmla="*/ 0 h 1"/>
                  <a:gd name="T2" fmla="*/ 0 w 1"/>
                  <a:gd name="T3" fmla="*/ 0 h 1"/>
                  <a:gd name="T4" fmla="*/ 0 w 1"/>
                  <a:gd name="T5" fmla="*/ 0 h 1"/>
                  <a:gd name="T6" fmla="*/ 0 w 1"/>
                  <a:gd name="T7" fmla="*/ 1 h 1"/>
                  <a:gd name="T8" fmla="*/ 0 w 1"/>
                  <a:gd name="T9" fmla="*/ 1 h 1"/>
                  <a:gd name="T10" fmla="*/ 1 w 1"/>
                  <a:gd name="T11" fmla="*/ 1 h 1"/>
                  <a:gd name="T12" fmla="*/ 1 w 1"/>
                  <a:gd name="T13" fmla="*/ 1 h 1"/>
                  <a:gd name="T14" fmla="*/ 1 w 1"/>
                  <a:gd name="T15" fmla="*/ 0 h 1"/>
                  <a:gd name="T16" fmla="*/ 1 w 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0"/>
                    </a:moveTo>
                    <a:cubicBezTo>
                      <a:pt x="0" y="0"/>
                      <a:pt x="0" y="0"/>
                      <a:pt x="0" y="0"/>
                    </a:cubicBezTo>
                    <a:cubicBezTo>
                      <a:pt x="0" y="0"/>
                      <a:pt x="0" y="0"/>
                      <a:pt x="0" y="0"/>
                    </a:cubicBezTo>
                    <a:cubicBezTo>
                      <a:pt x="0" y="1"/>
                      <a:pt x="0" y="1"/>
                      <a:pt x="0" y="1"/>
                    </a:cubicBezTo>
                    <a:cubicBezTo>
                      <a:pt x="0" y="1"/>
                      <a:pt x="0" y="1"/>
                      <a:pt x="0" y="1"/>
                    </a:cubicBezTo>
                    <a:cubicBezTo>
                      <a:pt x="1" y="1"/>
                      <a:pt x="1" y="1"/>
                      <a:pt x="1" y="1"/>
                    </a:cubicBezTo>
                    <a:cubicBezTo>
                      <a:pt x="1" y="1"/>
                      <a:pt x="1" y="1"/>
                      <a:pt x="1" y="1"/>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32"/>
              <p:cNvSpPr>
                <a:spLocks/>
              </p:cNvSpPr>
              <p:nvPr/>
            </p:nvSpPr>
            <p:spPr bwMode="auto">
              <a:xfrm>
                <a:off x="3468" y="1971"/>
                <a:ext cx="12" cy="17"/>
              </a:xfrm>
              <a:custGeom>
                <a:avLst/>
                <a:gdLst>
                  <a:gd name="T0" fmla="*/ 4 w 5"/>
                  <a:gd name="T1" fmla="*/ 0 h 7"/>
                  <a:gd name="T2" fmla="*/ 0 w 5"/>
                  <a:gd name="T3" fmla="*/ 0 h 7"/>
                  <a:gd name="T4" fmla="*/ 0 w 5"/>
                  <a:gd name="T5" fmla="*/ 0 h 7"/>
                  <a:gd name="T6" fmla="*/ 0 w 5"/>
                  <a:gd name="T7" fmla="*/ 7 h 7"/>
                  <a:gd name="T8" fmla="*/ 0 w 5"/>
                  <a:gd name="T9" fmla="*/ 7 h 7"/>
                  <a:gd name="T10" fmla="*/ 5 w 5"/>
                  <a:gd name="T11" fmla="*/ 7 h 7"/>
                  <a:gd name="T12" fmla="*/ 5 w 5"/>
                  <a:gd name="T13" fmla="*/ 7 h 7"/>
                  <a:gd name="T14" fmla="*/ 5 w 5"/>
                  <a:gd name="T15" fmla="*/ 0 h 7"/>
                  <a:gd name="T16" fmla="*/ 4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0"/>
                    </a:moveTo>
                    <a:cubicBezTo>
                      <a:pt x="0" y="0"/>
                      <a:pt x="0" y="0"/>
                      <a:pt x="0" y="0"/>
                    </a:cubicBezTo>
                    <a:cubicBezTo>
                      <a:pt x="0" y="0"/>
                      <a:pt x="0" y="0"/>
                      <a:pt x="0" y="0"/>
                    </a:cubicBezTo>
                    <a:cubicBezTo>
                      <a:pt x="0" y="7"/>
                      <a:pt x="0" y="7"/>
                      <a:pt x="0" y="7"/>
                    </a:cubicBezTo>
                    <a:cubicBezTo>
                      <a:pt x="0" y="7"/>
                      <a:pt x="0" y="7"/>
                      <a:pt x="0" y="7"/>
                    </a:cubicBezTo>
                    <a:cubicBezTo>
                      <a:pt x="5" y="7"/>
                      <a:pt x="5" y="7"/>
                      <a:pt x="5" y="7"/>
                    </a:cubicBezTo>
                    <a:cubicBezTo>
                      <a:pt x="5" y="7"/>
                      <a:pt x="5" y="7"/>
                      <a:pt x="5" y="7"/>
                    </a:cubicBezTo>
                    <a:cubicBezTo>
                      <a:pt x="5" y="0"/>
                      <a:pt x="5" y="0"/>
                      <a:pt x="5" y="0"/>
                    </a:cubicBezTo>
                    <a:cubicBezTo>
                      <a:pt x="5"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3"/>
              <p:cNvSpPr>
                <a:spLocks noEditPoints="1"/>
              </p:cNvSpPr>
              <p:nvPr/>
            </p:nvSpPr>
            <p:spPr bwMode="auto">
              <a:xfrm>
                <a:off x="3868" y="1561"/>
                <a:ext cx="27" cy="33"/>
              </a:xfrm>
              <a:custGeom>
                <a:avLst/>
                <a:gdLst>
                  <a:gd name="T0" fmla="*/ 10 w 11"/>
                  <a:gd name="T1" fmla="*/ 2 h 14"/>
                  <a:gd name="T2" fmla="*/ 6 w 11"/>
                  <a:gd name="T3" fmla="*/ 0 h 14"/>
                  <a:gd name="T4" fmla="*/ 3 w 11"/>
                  <a:gd name="T5" fmla="*/ 1 h 14"/>
                  <a:gd name="T6" fmla="*/ 0 w 11"/>
                  <a:gd name="T7" fmla="*/ 9 h 14"/>
                  <a:gd name="T8" fmla="*/ 1 w 11"/>
                  <a:gd name="T9" fmla="*/ 12 h 14"/>
                  <a:gd name="T10" fmla="*/ 5 w 11"/>
                  <a:gd name="T11" fmla="*/ 13 h 14"/>
                  <a:gd name="T12" fmla="*/ 7 w 11"/>
                  <a:gd name="T13" fmla="*/ 12 h 14"/>
                  <a:gd name="T14" fmla="*/ 11 w 11"/>
                  <a:gd name="T15" fmla="*/ 4 h 14"/>
                  <a:gd name="T16" fmla="*/ 10 w 11"/>
                  <a:gd name="T17" fmla="*/ 2 h 14"/>
                  <a:gd name="T18" fmla="*/ 7 w 11"/>
                  <a:gd name="T19" fmla="*/ 12 h 14"/>
                  <a:gd name="T20" fmla="*/ 5 w 11"/>
                  <a:gd name="T21" fmla="*/ 12 h 14"/>
                  <a:gd name="T22" fmla="*/ 1 w 11"/>
                  <a:gd name="T23" fmla="*/ 11 h 14"/>
                  <a:gd name="T24" fmla="*/ 1 w 11"/>
                  <a:gd name="T25" fmla="*/ 9 h 14"/>
                  <a:gd name="T26" fmla="*/ 4 w 11"/>
                  <a:gd name="T27" fmla="*/ 2 h 14"/>
                  <a:gd name="T28" fmla="*/ 6 w 11"/>
                  <a:gd name="T29" fmla="*/ 1 h 14"/>
                  <a:gd name="T30" fmla="*/ 9 w 11"/>
                  <a:gd name="T31" fmla="*/ 3 h 14"/>
                  <a:gd name="T32" fmla="*/ 10 w 11"/>
                  <a:gd name="T33" fmla="*/ 4 h 14"/>
                  <a:gd name="T34" fmla="*/ 7 w 11"/>
                  <a:gd name="T3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10" y="2"/>
                    </a:moveTo>
                    <a:cubicBezTo>
                      <a:pt x="6" y="0"/>
                      <a:pt x="6" y="0"/>
                      <a:pt x="6" y="0"/>
                    </a:cubicBezTo>
                    <a:cubicBezTo>
                      <a:pt x="5" y="0"/>
                      <a:pt x="4" y="0"/>
                      <a:pt x="3" y="1"/>
                    </a:cubicBezTo>
                    <a:cubicBezTo>
                      <a:pt x="0" y="9"/>
                      <a:pt x="0" y="9"/>
                      <a:pt x="0" y="9"/>
                    </a:cubicBezTo>
                    <a:cubicBezTo>
                      <a:pt x="0" y="10"/>
                      <a:pt x="0" y="11"/>
                      <a:pt x="1" y="12"/>
                    </a:cubicBezTo>
                    <a:cubicBezTo>
                      <a:pt x="5" y="13"/>
                      <a:pt x="5" y="13"/>
                      <a:pt x="5" y="13"/>
                    </a:cubicBezTo>
                    <a:cubicBezTo>
                      <a:pt x="6" y="14"/>
                      <a:pt x="7" y="13"/>
                      <a:pt x="7" y="12"/>
                    </a:cubicBezTo>
                    <a:cubicBezTo>
                      <a:pt x="11" y="4"/>
                      <a:pt x="11" y="4"/>
                      <a:pt x="11" y="4"/>
                    </a:cubicBezTo>
                    <a:cubicBezTo>
                      <a:pt x="11" y="3"/>
                      <a:pt x="11" y="2"/>
                      <a:pt x="10" y="2"/>
                    </a:cubicBezTo>
                    <a:close/>
                    <a:moveTo>
                      <a:pt x="7" y="12"/>
                    </a:moveTo>
                    <a:cubicBezTo>
                      <a:pt x="6" y="12"/>
                      <a:pt x="6" y="13"/>
                      <a:pt x="5" y="12"/>
                    </a:cubicBezTo>
                    <a:cubicBezTo>
                      <a:pt x="1" y="11"/>
                      <a:pt x="1" y="11"/>
                      <a:pt x="1" y="11"/>
                    </a:cubicBezTo>
                    <a:cubicBezTo>
                      <a:pt x="1" y="11"/>
                      <a:pt x="1" y="10"/>
                      <a:pt x="1" y="9"/>
                    </a:cubicBezTo>
                    <a:cubicBezTo>
                      <a:pt x="4" y="2"/>
                      <a:pt x="4" y="2"/>
                      <a:pt x="4" y="2"/>
                    </a:cubicBezTo>
                    <a:cubicBezTo>
                      <a:pt x="4" y="1"/>
                      <a:pt x="5" y="1"/>
                      <a:pt x="6" y="1"/>
                    </a:cubicBezTo>
                    <a:cubicBezTo>
                      <a:pt x="9" y="3"/>
                      <a:pt x="9" y="3"/>
                      <a:pt x="9" y="3"/>
                    </a:cubicBezTo>
                    <a:cubicBezTo>
                      <a:pt x="10" y="3"/>
                      <a:pt x="10" y="4"/>
                      <a:pt x="10" y="4"/>
                    </a:cubicBezTo>
                    <a:lnTo>
                      <a:pt x="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4"/>
              <p:cNvSpPr>
                <a:spLocks/>
              </p:cNvSpPr>
              <p:nvPr/>
            </p:nvSpPr>
            <p:spPr bwMode="auto">
              <a:xfrm>
                <a:off x="3876" y="1582"/>
                <a:ext cx="4" cy="5"/>
              </a:xfrm>
              <a:custGeom>
                <a:avLst/>
                <a:gdLst>
                  <a:gd name="T0" fmla="*/ 1 w 2"/>
                  <a:gd name="T1" fmla="*/ 1 h 2"/>
                  <a:gd name="T2" fmla="*/ 1 w 2"/>
                  <a:gd name="T3" fmla="*/ 1 h 2"/>
                  <a:gd name="T4" fmla="*/ 0 w 2"/>
                  <a:gd name="T5" fmla="*/ 1 h 2"/>
                  <a:gd name="T6" fmla="*/ 0 w 2"/>
                  <a:gd name="T7" fmla="*/ 1 h 2"/>
                  <a:gd name="T8" fmla="*/ 0 w 2"/>
                  <a:gd name="T9" fmla="*/ 2 h 2"/>
                  <a:gd name="T10" fmla="*/ 1 w 2"/>
                  <a:gd name="T11" fmla="*/ 2 h 2"/>
                  <a:gd name="T12" fmla="*/ 1 w 2"/>
                  <a:gd name="T13" fmla="*/ 2 h 2"/>
                  <a:gd name="T14" fmla="*/ 2 w 2"/>
                  <a:gd name="T15" fmla="*/ 1 h 2"/>
                  <a:gd name="T16" fmla="*/ 1 w 2"/>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1"/>
                    </a:moveTo>
                    <a:cubicBezTo>
                      <a:pt x="1" y="1"/>
                      <a:pt x="1" y="1"/>
                      <a:pt x="1" y="1"/>
                    </a:cubicBezTo>
                    <a:cubicBezTo>
                      <a:pt x="1" y="0"/>
                      <a:pt x="0" y="1"/>
                      <a:pt x="0" y="1"/>
                    </a:cubicBezTo>
                    <a:cubicBezTo>
                      <a:pt x="0" y="1"/>
                      <a:pt x="0" y="1"/>
                      <a:pt x="0" y="1"/>
                    </a:cubicBezTo>
                    <a:cubicBezTo>
                      <a:pt x="0" y="2"/>
                      <a:pt x="0" y="2"/>
                      <a:pt x="0" y="2"/>
                    </a:cubicBezTo>
                    <a:cubicBezTo>
                      <a:pt x="1" y="2"/>
                      <a:pt x="1" y="2"/>
                      <a:pt x="1" y="2"/>
                    </a:cubicBezTo>
                    <a:cubicBezTo>
                      <a:pt x="1" y="2"/>
                      <a:pt x="1" y="2"/>
                      <a:pt x="1" y="2"/>
                    </a:cubicBezTo>
                    <a:cubicBezTo>
                      <a:pt x="2" y="1"/>
                      <a:pt x="2" y="1"/>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5"/>
              <p:cNvSpPr>
                <a:spLocks/>
              </p:cNvSpPr>
              <p:nvPr/>
            </p:nvSpPr>
            <p:spPr bwMode="auto">
              <a:xfrm>
                <a:off x="3873" y="1565"/>
                <a:ext cx="17" cy="19"/>
              </a:xfrm>
              <a:custGeom>
                <a:avLst/>
                <a:gdLst>
                  <a:gd name="T0" fmla="*/ 7 w 7"/>
                  <a:gd name="T1" fmla="*/ 2 h 8"/>
                  <a:gd name="T2" fmla="*/ 3 w 7"/>
                  <a:gd name="T3" fmla="*/ 0 h 8"/>
                  <a:gd name="T4" fmla="*/ 3 w 7"/>
                  <a:gd name="T5" fmla="*/ 0 h 8"/>
                  <a:gd name="T6" fmla="*/ 0 w 7"/>
                  <a:gd name="T7" fmla="*/ 6 h 8"/>
                  <a:gd name="T8" fmla="*/ 0 w 7"/>
                  <a:gd name="T9" fmla="*/ 6 h 8"/>
                  <a:gd name="T10" fmla="*/ 4 w 7"/>
                  <a:gd name="T11" fmla="*/ 8 h 8"/>
                  <a:gd name="T12" fmla="*/ 5 w 7"/>
                  <a:gd name="T13" fmla="*/ 8 h 8"/>
                  <a:gd name="T14" fmla="*/ 7 w 7"/>
                  <a:gd name="T15" fmla="*/ 2 h 8"/>
                  <a:gd name="T16" fmla="*/ 7 w 7"/>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7" y="2"/>
                    </a:moveTo>
                    <a:cubicBezTo>
                      <a:pt x="3" y="0"/>
                      <a:pt x="3" y="0"/>
                      <a:pt x="3" y="0"/>
                    </a:cubicBezTo>
                    <a:cubicBezTo>
                      <a:pt x="3" y="0"/>
                      <a:pt x="3" y="0"/>
                      <a:pt x="3" y="0"/>
                    </a:cubicBezTo>
                    <a:cubicBezTo>
                      <a:pt x="0" y="6"/>
                      <a:pt x="0" y="6"/>
                      <a:pt x="0" y="6"/>
                    </a:cubicBezTo>
                    <a:cubicBezTo>
                      <a:pt x="0" y="6"/>
                      <a:pt x="0" y="6"/>
                      <a:pt x="0" y="6"/>
                    </a:cubicBezTo>
                    <a:cubicBezTo>
                      <a:pt x="4" y="8"/>
                      <a:pt x="4" y="8"/>
                      <a:pt x="4" y="8"/>
                    </a:cubicBezTo>
                    <a:cubicBezTo>
                      <a:pt x="5" y="8"/>
                      <a:pt x="5" y="8"/>
                      <a:pt x="5" y="8"/>
                    </a:cubicBezTo>
                    <a:cubicBezTo>
                      <a:pt x="7" y="2"/>
                      <a:pt x="7" y="2"/>
                      <a:pt x="7" y="2"/>
                    </a:cubicBezTo>
                    <a:cubicBezTo>
                      <a:pt x="7" y="2"/>
                      <a:pt x="7" y="2"/>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6"/>
              <p:cNvSpPr>
                <a:spLocks noEditPoints="1"/>
              </p:cNvSpPr>
              <p:nvPr/>
            </p:nvSpPr>
            <p:spPr bwMode="auto">
              <a:xfrm>
                <a:off x="3786" y="2133"/>
                <a:ext cx="45" cy="64"/>
              </a:xfrm>
              <a:custGeom>
                <a:avLst/>
                <a:gdLst>
                  <a:gd name="T0" fmla="*/ 14 w 19"/>
                  <a:gd name="T1" fmla="*/ 8 h 27"/>
                  <a:gd name="T2" fmla="*/ 16 w 19"/>
                  <a:gd name="T3" fmla="*/ 5 h 27"/>
                  <a:gd name="T4" fmla="*/ 13 w 19"/>
                  <a:gd name="T5" fmla="*/ 0 h 27"/>
                  <a:gd name="T6" fmla="*/ 6 w 19"/>
                  <a:gd name="T7" fmla="*/ 0 h 27"/>
                  <a:gd name="T8" fmla="*/ 3 w 19"/>
                  <a:gd name="T9" fmla="*/ 5 h 27"/>
                  <a:gd name="T10" fmla="*/ 6 w 19"/>
                  <a:gd name="T11" fmla="*/ 8 h 27"/>
                  <a:gd name="T12" fmla="*/ 0 w 19"/>
                  <a:gd name="T13" fmla="*/ 17 h 27"/>
                  <a:gd name="T14" fmla="*/ 10 w 19"/>
                  <a:gd name="T15" fmla="*/ 27 h 27"/>
                  <a:gd name="T16" fmla="*/ 19 w 19"/>
                  <a:gd name="T17" fmla="*/ 17 h 27"/>
                  <a:gd name="T18" fmla="*/ 14 w 19"/>
                  <a:gd name="T19" fmla="*/ 8 h 27"/>
                  <a:gd name="T20" fmla="*/ 12 w 19"/>
                  <a:gd name="T21" fmla="*/ 2 h 27"/>
                  <a:gd name="T22" fmla="*/ 14 w 19"/>
                  <a:gd name="T23" fmla="*/ 5 h 27"/>
                  <a:gd name="T24" fmla="*/ 12 w 19"/>
                  <a:gd name="T25" fmla="*/ 5 h 27"/>
                  <a:gd name="T26" fmla="*/ 12 w 19"/>
                  <a:gd name="T27" fmla="*/ 2 h 27"/>
                  <a:gd name="T28" fmla="*/ 5 w 19"/>
                  <a:gd name="T29" fmla="*/ 5 h 27"/>
                  <a:gd name="T30" fmla="*/ 7 w 19"/>
                  <a:gd name="T31" fmla="*/ 5 h 27"/>
                  <a:gd name="T32" fmla="*/ 7 w 19"/>
                  <a:gd name="T33" fmla="*/ 8 h 27"/>
                  <a:gd name="T34" fmla="*/ 5 w 19"/>
                  <a:gd name="T35" fmla="*/ 5 h 27"/>
                  <a:gd name="T36" fmla="*/ 10 w 19"/>
                  <a:gd name="T37" fmla="*/ 24 h 27"/>
                  <a:gd name="T38" fmla="*/ 2 w 19"/>
                  <a:gd name="T39" fmla="*/ 17 h 27"/>
                  <a:gd name="T40" fmla="*/ 9 w 19"/>
                  <a:gd name="T41" fmla="*/ 10 h 27"/>
                  <a:gd name="T42" fmla="*/ 17 w 19"/>
                  <a:gd name="T43" fmla="*/ 17 h 27"/>
                  <a:gd name="T44" fmla="*/ 10 w 19"/>
                  <a:gd name="T4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7">
                    <a:moveTo>
                      <a:pt x="14" y="8"/>
                    </a:moveTo>
                    <a:cubicBezTo>
                      <a:pt x="16" y="5"/>
                      <a:pt x="16" y="5"/>
                      <a:pt x="16" y="5"/>
                    </a:cubicBezTo>
                    <a:cubicBezTo>
                      <a:pt x="13" y="0"/>
                      <a:pt x="13" y="0"/>
                      <a:pt x="13" y="0"/>
                    </a:cubicBezTo>
                    <a:cubicBezTo>
                      <a:pt x="6" y="0"/>
                      <a:pt x="6" y="0"/>
                      <a:pt x="6" y="0"/>
                    </a:cubicBezTo>
                    <a:cubicBezTo>
                      <a:pt x="3" y="5"/>
                      <a:pt x="3" y="5"/>
                      <a:pt x="3" y="5"/>
                    </a:cubicBezTo>
                    <a:cubicBezTo>
                      <a:pt x="6" y="8"/>
                      <a:pt x="6" y="8"/>
                      <a:pt x="6" y="8"/>
                    </a:cubicBezTo>
                    <a:cubicBezTo>
                      <a:pt x="2" y="10"/>
                      <a:pt x="0" y="13"/>
                      <a:pt x="0" y="17"/>
                    </a:cubicBezTo>
                    <a:cubicBezTo>
                      <a:pt x="0" y="22"/>
                      <a:pt x="4" y="27"/>
                      <a:pt x="10" y="27"/>
                    </a:cubicBezTo>
                    <a:cubicBezTo>
                      <a:pt x="15" y="27"/>
                      <a:pt x="19" y="22"/>
                      <a:pt x="19" y="17"/>
                    </a:cubicBezTo>
                    <a:cubicBezTo>
                      <a:pt x="19" y="13"/>
                      <a:pt x="17" y="10"/>
                      <a:pt x="14" y="8"/>
                    </a:cubicBezTo>
                    <a:close/>
                    <a:moveTo>
                      <a:pt x="12" y="2"/>
                    </a:moveTo>
                    <a:cubicBezTo>
                      <a:pt x="14" y="5"/>
                      <a:pt x="14" y="5"/>
                      <a:pt x="14" y="5"/>
                    </a:cubicBezTo>
                    <a:cubicBezTo>
                      <a:pt x="12" y="5"/>
                      <a:pt x="12" y="5"/>
                      <a:pt x="12" y="5"/>
                    </a:cubicBezTo>
                    <a:lnTo>
                      <a:pt x="12" y="2"/>
                    </a:lnTo>
                    <a:close/>
                    <a:moveTo>
                      <a:pt x="5" y="5"/>
                    </a:moveTo>
                    <a:cubicBezTo>
                      <a:pt x="7" y="5"/>
                      <a:pt x="7" y="5"/>
                      <a:pt x="7" y="5"/>
                    </a:cubicBezTo>
                    <a:cubicBezTo>
                      <a:pt x="7" y="8"/>
                      <a:pt x="7" y="8"/>
                      <a:pt x="7" y="8"/>
                    </a:cubicBezTo>
                    <a:lnTo>
                      <a:pt x="5" y="5"/>
                    </a:lnTo>
                    <a:close/>
                    <a:moveTo>
                      <a:pt x="10" y="24"/>
                    </a:moveTo>
                    <a:cubicBezTo>
                      <a:pt x="6" y="24"/>
                      <a:pt x="2" y="21"/>
                      <a:pt x="2" y="17"/>
                    </a:cubicBezTo>
                    <a:cubicBezTo>
                      <a:pt x="2" y="13"/>
                      <a:pt x="5" y="10"/>
                      <a:pt x="9" y="10"/>
                    </a:cubicBezTo>
                    <a:cubicBezTo>
                      <a:pt x="13" y="10"/>
                      <a:pt x="16" y="13"/>
                      <a:pt x="17" y="17"/>
                    </a:cubicBezTo>
                    <a:cubicBezTo>
                      <a:pt x="17" y="21"/>
                      <a:pt x="13" y="24"/>
                      <a:pt x="1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7"/>
              <p:cNvSpPr>
                <a:spLocks/>
              </p:cNvSpPr>
              <p:nvPr/>
            </p:nvSpPr>
            <p:spPr bwMode="auto">
              <a:xfrm>
                <a:off x="3639" y="1772"/>
                <a:ext cx="49" cy="107"/>
              </a:xfrm>
              <a:custGeom>
                <a:avLst/>
                <a:gdLst>
                  <a:gd name="T0" fmla="*/ 0 w 21"/>
                  <a:gd name="T1" fmla="*/ 0 h 45"/>
                  <a:gd name="T2" fmla="*/ 1 w 21"/>
                  <a:gd name="T3" fmla="*/ 45 h 45"/>
                  <a:gd name="T4" fmla="*/ 21 w 21"/>
                  <a:gd name="T5" fmla="*/ 22 h 45"/>
                  <a:gd name="T6" fmla="*/ 0 w 21"/>
                  <a:gd name="T7" fmla="*/ 0 h 45"/>
                </a:gdLst>
                <a:ahLst/>
                <a:cxnLst>
                  <a:cxn ang="0">
                    <a:pos x="T0" y="T1"/>
                  </a:cxn>
                  <a:cxn ang="0">
                    <a:pos x="T2" y="T3"/>
                  </a:cxn>
                  <a:cxn ang="0">
                    <a:pos x="T4" y="T5"/>
                  </a:cxn>
                  <a:cxn ang="0">
                    <a:pos x="T6" y="T7"/>
                  </a:cxn>
                </a:cxnLst>
                <a:rect l="0" t="0" r="r" b="b"/>
                <a:pathLst>
                  <a:path w="21" h="45">
                    <a:moveTo>
                      <a:pt x="0" y="0"/>
                    </a:moveTo>
                    <a:cubicBezTo>
                      <a:pt x="1" y="45"/>
                      <a:pt x="1" y="45"/>
                      <a:pt x="1" y="45"/>
                    </a:cubicBezTo>
                    <a:cubicBezTo>
                      <a:pt x="12" y="43"/>
                      <a:pt x="21" y="34"/>
                      <a:pt x="21" y="22"/>
                    </a:cubicBezTo>
                    <a:cubicBezTo>
                      <a:pt x="20" y="10"/>
                      <a:pt x="1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8"/>
              <p:cNvSpPr>
                <a:spLocks/>
              </p:cNvSpPr>
              <p:nvPr/>
            </p:nvSpPr>
            <p:spPr bwMode="auto">
              <a:xfrm>
                <a:off x="3582" y="1772"/>
                <a:ext cx="47" cy="52"/>
              </a:xfrm>
              <a:custGeom>
                <a:avLst/>
                <a:gdLst>
                  <a:gd name="T0" fmla="*/ 20 w 20"/>
                  <a:gd name="T1" fmla="*/ 22 h 22"/>
                  <a:gd name="T2" fmla="*/ 20 w 20"/>
                  <a:gd name="T3" fmla="*/ 0 h 22"/>
                  <a:gd name="T4" fmla="*/ 0 w 20"/>
                  <a:gd name="T5" fmla="*/ 22 h 22"/>
                  <a:gd name="T6" fmla="*/ 20 w 20"/>
                  <a:gd name="T7" fmla="*/ 22 h 22"/>
                </a:gdLst>
                <a:ahLst/>
                <a:cxnLst>
                  <a:cxn ang="0">
                    <a:pos x="T0" y="T1"/>
                  </a:cxn>
                  <a:cxn ang="0">
                    <a:pos x="T2" y="T3"/>
                  </a:cxn>
                  <a:cxn ang="0">
                    <a:pos x="T4" y="T5"/>
                  </a:cxn>
                  <a:cxn ang="0">
                    <a:pos x="T6" y="T7"/>
                  </a:cxn>
                </a:cxnLst>
                <a:rect l="0" t="0" r="r" b="b"/>
                <a:pathLst>
                  <a:path w="20" h="22">
                    <a:moveTo>
                      <a:pt x="20" y="22"/>
                    </a:moveTo>
                    <a:cubicBezTo>
                      <a:pt x="20" y="0"/>
                      <a:pt x="20" y="0"/>
                      <a:pt x="20" y="0"/>
                    </a:cubicBezTo>
                    <a:cubicBezTo>
                      <a:pt x="9" y="1"/>
                      <a:pt x="0" y="11"/>
                      <a:pt x="0" y="22"/>
                    </a:cubicBezTo>
                    <a:lnTo>
                      <a:pt x="2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9"/>
              <p:cNvSpPr>
                <a:spLocks/>
              </p:cNvSpPr>
              <p:nvPr/>
            </p:nvSpPr>
            <p:spPr bwMode="auto">
              <a:xfrm>
                <a:off x="3582" y="1831"/>
                <a:ext cx="50" cy="48"/>
              </a:xfrm>
              <a:custGeom>
                <a:avLst/>
                <a:gdLst>
                  <a:gd name="T0" fmla="*/ 0 w 21"/>
                  <a:gd name="T1" fmla="*/ 1 h 20"/>
                  <a:gd name="T2" fmla="*/ 21 w 21"/>
                  <a:gd name="T3" fmla="*/ 20 h 20"/>
                  <a:gd name="T4" fmla="*/ 21 w 21"/>
                  <a:gd name="T5" fmla="*/ 0 h 20"/>
                  <a:gd name="T6" fmla="*/ 0 w 21"/>
                  <a:gd name="T7" fmla="*/ 1 h 20"/>
                </a:gdLst>
                <a:ahLst/>
                <a:cxnLst>
                  <a:cxn ang="0">
                    <a:pos x="T0" y="T1"/>
                  </a:cxn>
                  <a:cxn ang="0">
                    <a:pos x="T2" y="T3"/>
                  </a:cxn>
                  <a:cxn ang="0">
                    <a:pos x="T4" y="T5"/>
                  </a:cxn>
                  <a:cxn ang="0">
                    <a:pos x="T6" y="T7"/>
                  </a:cxn>
                </a:cxnLst>
                <a:rect l="0" t="0" r="r" b="b"/>
                <a:pathLst>
                  <a:path w="21" h="20">
                    <a:moveTo>
                      <a:pt x="0" y="1"/>
                    </a:moveTo>
                    <a:cubicBezTo>
                      <a:pt x="2" y="11"/>
                      <a:pt x="10" y="19"/>
                      <a:pt x="21" y="20"/>
                    </a:cubicBezTo>
                    <a:cubicBezTo>
                      <a:pt x="21" y="0"/>
                      <a:pt x="21" y="0"/>
                      <a:pt x="2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40"/>
              <p:cNvSpPr>
                <a:spLocks/>
              </p:cNvSpPr>
              <p:nvPr/>
            </p:nvSpPr>
            <p:spPr bwMode="auto">
              <a:xfrm>
                <a:off x="3487" y="2004"/>
                <a:ext cx="24" cy="53"/>
              </a:xfrm>
              <a:custGeom>
                <a:avLst/>
                <a:gdLst>
                  <a:gd name="T0" fmla="*/ 0 w 10"/>
                  <a:gd name="T1" fmla="*/ 0 h 22"/>
                  <a:gd name="T2" fmla="*/ 0 w 10"/>
                  <a:gd name="T3" fmla="*/ 22 h 22"/>
                  <a:gd name="T4" fmla="*/ 10 w 10"/>
                  <a:gd name="T5" fmla="*/ 11 h 22"/>
                  <a:gd name="T6" fmla="*/ 0 w 10"/>
                  <a:gd name="T7" fmla="*/ 0 h 22"/>
                </a:gdLst>
                <a:ahLst/>
                <a:cxnLst>
                  <a:cxn ang="0">
                    <a:pos x="T0" y="T1"/>
                  </a:cxn>
                  <a:cxn ang="0">
                    <a:pos x="T2" y="T3"/>
                  </a:cxn>
                  <a:cxn ang="0">
                    <a:pos x="T4" y="T5"/>
                  </a:cxn>
                  <a:cxn ang="0">
                    <a:pos x="T6" y="T7"/>
                  </a:cxn>
                </a:cxnLst>
                <a:rect l="0" t="0" r="r" b="b"/>
                <a:pathLst>
                  <a:path w="10" h="22">
                    <a:moveTo>
                      <a:pt x="0" y="0"/>
                    </a:moveTo>
                    <a:cubicBezTo>
                      <a:pt x="0" y="22"/>
                      <a:pt x="0" y="22"/>
                      <a:pt x="0" y="22"/>
                    </a:cubicBezTo>
                    <a:cubicBezTo>
                      <a:pt x="6" y="22"/>
                      <a:pt x="10" y="17"/>
                      <a:pt x="10" y="11"/>
                    </a:cubicBezTo>
                    <a:cubicBezTo>
                      <a:pt x="10" y="5"/>
                      <a:pt x="6"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41"/>
              <p:cNvSpPr>
                <a:spLocks/>
              </p:cNvSpPr>
              <p:nvPr/>
            </p:nvSpPr>
            <p:spPr bwMode="auto">
              <a:xfrm>
                <a:off x="3459" y="2004"/>
                <a:ext cx="23" cy="27"/>
              </a:xfrm>
              <a:custGeom>
                <a:avLst/>
                <a:gdLst>
                  <a:gd name="T0" fmla="*/ 10 w 10"/>
                  <a:gd name="T1" fmla="*/ 11 h 11"/>
                  <a:gd name="T2" fmla="*/ 10 w 10"/>
                  <a:gd name="T3" fmla="*/ 0 h 11"/>
                  <a:gd name="T4" fmla="*/ 0 w 10"/>
                  <a:gd name="T5" fmla="*/ 11 h 11"/>
                  <a:gd name="T6" fmla="*/ 10 w 10"/>
                  <a:gd name="T7" fmla="*/ 11 h 11"/>
                </a:gdLst>
                <a:ahLst/>
                <a:cxnLst>
                  <a:cxn ang="0">
                    <a:pos x="T0" y="T1"/>
                  </a:cxn>
                  <a:cxn ang="0">
                    <a:pos x="T2" y="T3"/>
                  </a:cxn>
                  <a:cxn ang="0">
                    <a:pos x="T4" y="T5"/>
                  </a:cxn>
                  <a:cxn ang="0">
                    <a:pos x="T6" y="T7"/>
                  </a:cxn>
                </a:cxnLst>
                <a:rect l="0" t="0" r="r" b="b"/>
                <a:pathLst>
                  <a:path w="10" h="11">
                    <a:moveTo>
                      <a:pt x="10" y="11"/>
                    </a:moveTo>
                    <a:cubicBezTo>
                      <a:pt x="10" y="0"/>
                      <a:pt x="10" y="0"/>
                      <a:pt x="10" y="0"/>
                    </a:cubicBezTo>
                    <a:cubicBezTo>
                      <a:pt x="5" y="1"/>
                      <a:pt x="0" y="6"/>
                      <a:pt x="0" y="11"/>
                    </a:cubicBezTo>
                    <a:lnTo>
                      <a:pt x="1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2"/>
              <p:cNvSpPr>
                <a:spLocks/>
              </p:cNvSpPr>
              <p:nvPr/>
            </p:nvSpPr>
            <p:spPr bwMode="auto">
              <a:xfrm>
                <a:off x="3459" y="2035"/>
                <a:ext cx="26" cy="24"/>
              </a:xfrm>
              <a:custGeom>
                <a:avLst/>
                <a:gdLst>
                  <a:gd name="T0" fmla="*/ 0 w 11"/>
                  <a:gd name="T1" fmla="*/ 0 h 10"/>
                  <a:gd name="T2" fmla="*/ 11 w 11"/>
                  <a:gd name="T3" fmla="*/ 10 h 10"/>
                  <a:gd name="T4" fmla="*/ 10 w 11"/>
                  <a:gd name="T5" fmla="*/ 0 h 10"/>
                  <a:gd name="T6" fmla="*/ 0 w 11"/>
                  <a:gd name="T7" fmla="*/ 0 h 10"/>
                </a:gdLst>
                <a:ahLst/>
                <a:cxnLst>
                  <a:cxn ang="0">
                    <a:pos x="T0" y="T1"/>
                  </a:cxn>
                  <a:cxn ang="0">
                    <a:pos x="T2" y="T3"/>
                  </a:cxn>
                  <a:cxn ang="0">
                    <a:pos x="T4" y="T5"/>
                  </a:cxn>
                  <a:cxn ang="0">
                    <a:pos x="T6" y="T7"/>
                  </a:cxn>
                </a:cxnLst>
                <a:rect l="0" t="0" r="r" b="b"/>
                <a:pathLst>
                  <a:path w="11" h="10">
                    <a:moveTo>
                      <a:pt x="0" y="0"/>
                    </a:moveTo>
                    <a:cubicBezTo>
                      <a:pt x="1" y="5"/>
                      <a:pt x="5" y="9"/>
                      <a:pt x="11" y="10"/>
                    </a:cubicBezTo>
                    <a:cubicBezTo>
                      <a:pt x="10" y="0"/>
                      <a:pt x="10" y="0"/>
                      <a:pt x="1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3"/>
              <p:cNvSpPr>
                <a:spLocks/>
              </p:cNvSpPr>
              <p:nvPr/>
            </p:nvSpPr>
            <p:spPr bwMode="auto">
              <a:xfrm>
                <a:off x="3854" y="1402"/>
                <a:ext cx="14" cy="28"/>
              </a:xfrm>
              <a:custGeom>
                <a:avLst/>
                <a:gdLst>
                  <a:gd name="T0" fmla="*/ 6 w 6"/>
                  <a:gd name="T1" fmla="*/ 10 h 12"/>
                  <a:gd name="T2" fmla="*/ 4 w 6"/>
                  <a:gd name="T3" fmla="*/ 11 h 12"/>
                  <a:gd name="T4" fmla="*/ 2 w 6"/>
                  <a:gd name="T5" fmla="*/ 12 h 12"/>
                  <a:gd name="T6" fmla="*/ 1 w 6"/>
                  <a:gd name="T7" fmla="*/ 10 h 12"/>
                  <a:gd name="T8" fmla="*/ 0 w 6"/>
                  <a:gd name="T9" fmla="*/ 1 h 12"/>
                  <a:gd name="T10" fmla="*/ 2 w 6"/>
                  <a:gd name="T11" fmla="*/ 0 h 12"/>
                  <a:gd name="T12" fmla="*/ 4 w 6"/>
                  <a:gd name="T13" fmla="*/ 0 h 12"/>
                  <a:gd name="T14" fmla="*/ 5 w 6"/>
                  <a:gd name="T15" fmla="*/ 1 h 12"/>
                  <a:gd name="T16" fmla="*/ 6 w 6"/>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6" y="10"/>
                    </a:moveTo>
                    <a:cubicBezTo>
                      <a:pt x="6" y="11"/>
                      <a:pt x="5" y="11"/>
                      <a:pt x="4" y="11"/>
                    </a:cubicBezTo>
                    <a:cubicBezTo>
                      <a:pt x="2" y="12"/>
                      <a:pt x="2" y="12"/>
                      <a:pt x="2" y="12"/>
                    </a:cubicBezTo>
                    <a:cubicBezTo>
                      <a:pt x="1" y="12"/>
                      <a:pt x="1" y="11"/>
                      <a:pt x="1" y="10"/>
                    </a:cubicBezTo>
                    <a:cubicBezTo>
                      <a:pt x="0" y="1"/>
                      <a:pt x="0" y="1"/>
                      <a:pt x="0" y="1"/>
                    </a:cubicBezTo>
                    <a:cubicBezTo>
                      <a:pt x="0" y="1"/>
                      <a:pt x="1" y="0"/>
                      <a:pt x="2" y="0"/>
                    </a:cubicBezTo>
                    <a:cubicBezTo>
                      <a:pt x="4" y="0"/>
                      <a:pt x="4" y="0"/>
                      <a:pt x="4" y="0"/>
                    </a:cubicBezTo>
                    <a:cubicBezTo>
                      <a:pt x="5" y="0"/>
                      <a:pt x="5" y="0"/>
                      <a:pt x="5" y="1"/>
                    </a:cubicBezTo>
                    <a:lnTo>
                      <a:pt x="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4"/>
              <p:cNvSpPr>
                <a:spLocks/>
              </p:cNvSpPr>
              <p:nvPr/>
            </p:nvSpPr>
            <p:spPr bwMode="auto">
              <a:xfrm>
                <a:off x="3871" y="1392"/>
                <a:ext cx="14" cy="36"/>
              </a:xfrm>
              <a:custGeom>
                <a:avLst/>
                <a:gdLst>
                  <a:gd name="T0" fmla="*/ 6 w 6"/>
                  <a:gd name="T1" fmla="*/ 14 h 15"/>
                  <a:gd name="T2" fmla="*/ 4 w 6"/>
                  <a:gd name="T3" fmla="*/ 15 h 15"/>
                  <a:gd name="T4" fmla="*/ 2 w 6"/>
                  <a:gd name="T5" fmla="*/ 15 h 15"/>
                  <a:gd name="T6" fmla="*/ 1 w 6"/>
                  <a:gd name="T7" fmla="*/ 14 h 15"/>
                  <a:gd name="T8" fmla="*/ 0 w 6"/>
                  <a:gd name="T9" fmla="*/ 2 h 15"/>
                  <a:gd name="T10" fmla="*/ 2 w 6"/>
                  <a:gd name="T11" fmla="*/ 0 h 15"/>
                  <a:gd name="T12" fmla="*/ 4 w 6"/>
                  <a:gd name="T13" fmla="*/ 0 h 15"/>
                  <a:gd name="T14" fmla="*/ 6 w 6"/>
                  <a:gd name="T15" fmla="*/ 2 h 15"/>
                  <a:gd name="T16" fmla="*/ 6 w 6"/>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5">
                    <a:moveTo>
                      <a:pt x="6" y="14"/>
                    </a:moveTo>
                    <a:cubicBezTo>
                      <a:pt x="6" y="15"/>
                      <a:pt x="5" y="15"/>
                      <a:pt x="4" y="15"/>
                    </a:cubicBezTo>
                    <a:cubicBezTo>
                      <a:pt x="2" y="15"/>
                      <a:pt x="2" y="15"/>
                      <a:pt x="2" y="15"/>
                    </a:cubicBezTo>
                    <a:cubicBezTo>
                      <a:pt x="2" y="15"/>
                      <a:pt x="1" y="15"/>
                      <a:pt x="1" y="14"/>
                    </a:cubicBezTo>
                    <a:cubicBezTo>
                      <a:pt x="0" y="2"/>
                      <a:pt x="0" y="2"/>
                      <a:pt x="0" y="2"/>
                    </a:cubicBezTo>
                    <a:cubicBezTo>
                      <a:pt x="0" y="1"/>
                      <a:pt x="1" y="0"/>
                      <a:pt x="2" y="0"/>
                    </a:cubicBezTo>
                    <a:cubicBezTo>
                      <a:pt x="4" y="0"/>
                      <a:pt x="4" y="0"/>
                      <a:pt x="4" y="0"/>
                    </a:cubicBezTo>
                    <a:cubicBezTo>
                      <a:pt x="5" y="0"/>
                      <a:pt x="6" y="1"/>
                      <a:pt x="6" y="2"/>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5"/>
              <p:cNvSpPr>
                <a:spLocks/>
              </p:cNvSpPr>
              <p:nvPr/>
            </p:nvSpPr>
            <p:spPr bwMode="auto">
              <a:xfrm>
                <a:off x="3890" y="1371"/>
                <a:ext cx="12" cy="57"/>
              </a:xfrm>
              <a:custGeom>
                <a:avLst/>
                <a:gdLst>
                  <a:gd name="T0" fmla="*/ 5 w 5"/>
                  <a:gd name="T1" fmla="*/ 23 h 24"/>
                  <a:gd name="T2" fmla="*/ 3 w 5"/>
                  <a:gd name="T3" fmla="*/ 24 h 24"/>
                  <a:gd name="T4" fmla="*/ 2 w 5"/>
                  <a:gd name="T5" fmla="*/ 24 h 24"/>
                  <a:gd name="T6" fmla="*/ 0 w 5"/>
                  <a:gd name="T7" fmla="*/ 23 h 24"/>
                  <a:gd name="T8" fmla="*/ 0 w 5"/>
                  <a:gd name="T9" fmla="*/ 1 h 24"/>
                  <a:gd name="T10" fmla="*/ 1 w 5"/>
                  <a:gd name="T11" fmla="*/ 0 h 24"/>
                  <a:gd name="T12" fmla="*/ 3 w 5"/>
                  <a:gd name="T13" fmla="*/ 0 h 24"/>
                  <a:gd name="T14" fmla="*/ 5 w 5"/>
                  <a:gd name="T15" fmla="*/ 1 h 24"/>
                  <a:gd name="T16" fmla="*/ 5 w 5"/>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4">
                    <a:moveTo>
                      <a:pt x="5" y="23"/>
                    </a:moveTo>
                    <a:cubicBezTo>
                      <a:pt x="5" y="23"/>
                      <a:pt x="4" y="24"/>
                      <a:pt x="3" y="24"/>
                    </a:cubicBezTo>
                    <a:cubicBezTo>
                      <a:pt x="2" y="24"/>
                      <a:pt x="2" y="24"/>
                      <a:pt x="2" y="24"/>
                    </a:cubicBezTo>
                    <a:cubicBezTo>
                      <a:pt x="1" y="24"/>
                      <a:pt x="0" y="24"/>
                      <a:pt x="0" y="23"/>
                    </a:cubicBezTo>
                    <a:cubicBezTo>
                      <a:pt x="0" y="1"/>
                      <a:pt x="0" y="1"/>
                      <a:pt x="0" y="1"/>
                    </a:cubicBezTo>
                    <a:cubicBezTo>
                      <a:pt x="0" y="0"/>
                      <a:pt x="0" y="0"/>
                      <a:pt x="1" y="0"/>
                    </a:cubicBezTo>
                    <a:cubicBezTo>
                      <a:pt x="3" y="0"/>
                      <a:pt x="3" y="0"/>
                      <a:pt x="3" y="0"/>
                    </a:cubicBezTo>
                    <a:cubicBezTo>
                      <a:pt x="4" y="0"/>
                      <a:pt x="5" y="0"/>
                      <a:pt x="5" y="1"/>
                    </a:cubicBezTo>
                    <a:lnTo>
                      <a:pt x="5"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6"/>
              <p:cNvSpPr>
                <a:spLocks/>
              </p:cNvSpPr>
              <p:nvPr/>
            </p:nvSpPr>
            <p:spPr bwMode="auto">
              <a:xfrm>
                <a:off x="3852" y="1433"/>
                <a:ext cx="69" cy="11"/>
              </a:xfrm>
              <a:custGeom>
                <a:avLst/>
                <a:gdLst>
                  <a:gd name="T0" fmla="*/ 2 w 29"/>
                  <a:gd name="T1" fmla="*/ 5 h 5"/>
                  <a:gd name="T2" fmla="*/ 1 w 29"/>
                  <a:gd name="T3" fmla="*/ 4 h 5"/>
                  <a:gd name="T4" fmla="*/ 0 w 29"/>
                  <a:gd name="T5" fmla="*/ 2 h 5"/>
                  <a:gd name="T6" fmla="*/ 2 w 29"/>
                  <a:gd name="T7" fmla="*/ 1 h 5"/>
                  <a:gd name="T8" fmla="*/ 27 w 29"/>
                  <a:gd name="T9" fmla="*/ 0 h 5"/>
                  <a:gd name="T10" fmla="*/ 29 w 29"/>
                  <a:gd name="T11" fmla="*/ 2 h 5"/>
                  <a:gd name="T12" fmla="*/ 29 w 29"/>
                  <a:gd name="T13" fmla="*/ 3 h 5"/>
                  <a:gd name="T14" fmla="*/ 28 w 29"/>
                  <a:gd name="T15" fmla="*/ 5 h 5"/>
                  <a:gd name="T16" fmla="*/ 2 w 29"/>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
                    <a:moveTo>
                      <a:pt x="2" y="5"/>
                    </a:moveTo>
                    <a:cubicBezTo>
                      <a:pt x="1" y="5"/>
                      <a:pt x="1" y="5"/>
                      <a:pt x="1" y="4"/>
                    </a:cubicBezTo>
                    <a:cubicBezTo>
                      <a:pt x="0" y="2"/>
                      <a:pt x="0" y="2"/>
                      <a:pt x="0" y="2"/>
                    </a:cubicBezTo>
                    <a:cubicBezTo>
                      <a:pt x="0" y="1"/>
                      <a:pt x="1" y="1"/>
                      <a:pt x="2" y="1"/>
                    </a:cubicBezTo>
                    <a:cubicBezTo>
                      <a:pt x="27" y="0"/>
                      <a:pt x="27" y="0"/>
                      <a:pt x="27" y="0"/>
                    </a:cubicBezTo>
                    <a:cubicBezTo>
                      <a:pt x="28" y="0"/>
                      <a:pt x="29" y="1"/>
                      <a:pt x="29" y="2"/>
                    </a:cubicBezTo>
                    <a:cubicBezTo>
                      <a:pt x="29" y="3"/>
                      <a:pt x="29" y="3"/>
                      <a:pt x="29" y="3"/>
                    </a:cubicBezTo>
                    <a:cubicBezTo>
                      <a:pt x="29" y="4"/>
                      <a:pt x="28" y="5"/>
                      <a:pt x="28" y="5"/>
                    </a:cubicBez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7"/>
              <p:cNvSpPr>
                <a:spLocks/>
              </p:cNvSpPr>
              <p:nvPr/>
            </p:nvSpPr>
            <p:spPr bwMode="auto">
              <a:xfrm>
                <a:off x="3904" y="1380"/>
                <a:ext cx="14" cy="48"/>
              </a:xfrm>
              <a:custGeom>
                <a:avLst/>
                <a:gdLst>
                  <a:gd name="T0" fmla="*/ 6 w 6"/>
                  <a:gd name="T1" fmla="*/ 18 h 20"/>
                  <a:gd name="T2" fmla="*/ 4 w 6"/>
                  <a:gd name="T3" fmla="*/ 20 h 20"/>
                  <a:gd name="T4" fmla="*/ 2 w 6"/>
                  <a:gd name="T5" fmla="*/ 20 h 20"/>
                  <a:gd name="T6" fmla="*/ 1 w 6"/>
                  <a:gd name="T7" fmla="*/ 18 h 20"/>
                  <a:gd name="T8" fmla="*/ 0 w 6"/>
                  <a:gd name="T9" fmla="*/ 2 h 20"/>
                  <a:gd name="T10" fmla="*/ 2 w 6"/>
                  <a:gd name="T11" fmla="*/ 0 h 20"/>
                  <a:gd name="T12" fmla="*/ 4 w 6"/>
                  <a:gd name="T13" fmla="*/ 0 h 20"/>
                  <a:gd name="T14" fmla="*/ 5 w 6"/>
                  <a:gd name="T15" fmla="*/ 2 h 20"/>
                  <a:gd name="T16" fmla="*/ 6 w 6"/>
                  <a:gd name="T1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0">
                    <a:moveTo>
                      <a:pt x="6" y="18"/>
                    </a:moveTo>
                    <a:cubicBezTo>
                      <a:pt x="6" y="19"/>
                      <a:pt x="5" y="20"/>
                      <a:pt x="4" y="20"/>
                    </a:cubicBezTo>
                    <a:cubicBezTo>
                      <a:pt x="2" y="20"/>
                      <a:pt x="2" y="20"/>
                      <a:pt x="2" y="20"/>
                    </a:cubicBezTo>
                    <a:cubicBezTo>
                      <a:pt x="1" y="20"/>
                      <a:pt x="1" y="19"/>
                      <a:pt x="1" y="18"/>
                    </a:cubicBezTo>
                    <a:cubicBezTo>
                      <a:pt x="0" y="2"/>
                      <a:pt x="0" y="2"/>
                      <a:pt x="0" y="2"/>
                    </a:cubicBezTo>
                    <a:cubicBezTo>
                      <a:pt x="0" y="1"/>
                      <a:pt x="1" y="0"/>
                      <a:pt x="2" y="0"/>
                    </a:cubicBezTo>
                    <a:cubicBezTo>
                      <a:pt x="4" y="0"/>
                      <a:pt x="4" y="0"/>
                      <a:pt x="4" y="0"/>
                    </a:cubicBezTo>
                    <a:cubicBezTo>
                      <a:pt x="5" y="0"/>
                      <a:pt x="5" y="1"/>
                      <a:pt x="5" y="2"/>
                    </a:cubicBezTo>
                    <a:lnTo>
                      <a:pt x="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8"/>
              <p:cNvSpPr>
                <a:spLocks/>
              </p:cNvSpPr>
              <p:nvPr/>
            </p:nvSpPr>
            <p:spPr bwMode="auto">
              <a:xfrm>
                <a:off x="3693" y="2220"/>
                <a:ext cx="12" cy="24"/>
              </a:xfrm>
              <a:custGeom>
                <a:avLst/>
                <a:gdLst>
                  <a:gd name="T0" fmla="*/ 5 w 5"/>
                  <a:gd name="T1" fmla="*/ 9 h 10"/>
                  <a:gd name="T2" fmla="*/ 4 w 5"/>
                  <a:gd name="T3" fmla="*/ 10 h 10"/>
                  <a:gd name="T4" fmla="*/ 2 w 5"/>
                  <a:gd name="T5" fmla="*/ 10 h 10"/>
                  <a:gd name="T6" fmla="*/ 1 w 5"/>
                  <a:gd name="T7" fmla="*/ 9 h 10"/>
                  <a:gd name="T8" fmla="*/ 0 w 5"/>
                  <a:gd name="T9" fmla="*/ 1 h 10"/>
                  <a:gd name="T10" fmla="*/ 2 w 5"/>
                  <a:gd name="T11" fmla="*/ 0 h 10"/>
                  <a:gd name="T12" fmla="*/ 3 w 5"/>
                  <a:gd name="T13" fmla="*/ 0 h 10"/>
                  <a:gd name="T14" fmla="*/ 5 w 5"/>
                  <a:gd name="T15" fmla="*/ 1 h 10"/>
                  <a:gd name="T16" fmla="*/ 5 w 5"/>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9"/>
                    </a:moveTo>
                    <a:cubicBezTo>
                      <a:pt x="5" y="10"/>
                      <a:pt x="4" y="10"/>
                      <a:pt x="4" y="10"/>
                    </a:cubicBezTo>
                    <a:cubicBezTo>
                      <a:pt x="2" y="10"/>
                      <a:pt x="2" y="10"/>
                      <a:pt x="2" y="10"/>
                    </a:cubicBezTo>
                    <a:cubicBezTo>
                      <a:pt x="1" y="10"/>
                      <a:pt x="1" y="10"/>
                      <a:pt x="1" y="9"/>
                    </a:cubicBezTo>
                    <a:cubicBezTo>
                      <a:pt x="0" y="1"/>
                      <a:pt x="0" y="1"/>
                      <a:pt x="0" y="1"/>
                    </a:cubicBezTo>
                    <a:cubicBezTo>
                      <a:pt x="0" y="1"/>
                      <a:pt x="1" y="0"/>
                      <a:pt x="2" y="0"/>
                    </a:cubicBezTo>
                    <a:cubicBezTo>
                      <a:pt x="3" y="0"/>
                      <a:pt x="3" y="0"/>
                      <a:pt x="3" y="0"/>
                    </a:cubicBezTo>
                    <a:cubicBezTo>
                      <a:pt x="4" y="0"/>
                      <a:pt x="5" y="1"/>
                      <a:pt x="5" y="1"/>
                    </a:cubicBez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9"/>
              <p:cNvSpPr>
                <a:spLocks/>
              </p:cNvSpPr>
              <p:nvPr/>
            </p:nvSpPr>
            <p:spPr bwMode="auto">
              <a:xfrm>
                <a:off x="3710" y="2213"/>
                <a:ext cx="9" cy="31"/>
              </a:xfrm>
              <a:custGeom>
                <a:avLst/>
                <a:gdLst>
                  <a:gd name="T0" fmla="*/ 4 w 4"/>
                  <a:gd name="T1" fmla="*/ 12 h 13"/>
                  <a:gd name="T2" fmla="*/ 3 w 4"/>
                  <a:gd name="T3" fmla="*/ 13 h 13"/>
                  <a:gd name="T4" fmla="*/ 1 w 4"/>
                  <a:gd name="T5" fmla="*/ 13 h 13"/>
                  <a:gd name="T6" fmla="*/ 0 w 4"/>
                  <a:gd name="T7" fmla="*/ 12 h 13"/>
                  <a:gd name="T8" fmla="*/ 0 w 4"/>
                  <a:gd name="T9" fmla="*/ 1 h 13"/>
                  <a:gd name="T10" fmla="*/ 1 w 4"/>
                  <a:gd name="T11" fmla="*/ 0 h 13"/>
                  <a:gd name="T12" fmla="*/ 3 w 4"/>
                  <a:gd name="T13" fmla="*/ 0 h 13"/>
                  <a:gd name="T14" fmla="*/ 4 w 4"/>
                  <a:gd name="T15" fmla="*/ 1 h 13"/>
                  <a:gd name="T16" fmla="*/ 4 w 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4" y="12"/>
                    </a:moveTo>
                    <a:cubicBezTo>
                      <a:pt x="4" y="12"/>
                      <a:pt x="4" y="13"/>
                      <a:pt x="3" y="13"/>
                    </a:cubicBezTo>
                    <a:cubicBezTo>
                      <a:pt x="1" y="13"/>
                      <a:pt x="1" y="13"/>
                      <a:pt x="1" y="13"/>
                    </a:cubicBezTo>
                    <a:cubicBezTo>
                      <a:pt x="0" y="13"/>
                      <a:pt x="0" y="13"/>
                      <a:pt x="0" y="12"/>
                    </a:cubicBezTo>
                    <a:cubicBezTo>
                      <a:pt x="0" y="1"/>
                      <a:pt x="0" y="1"/>
                      <a:pt x="0" y="1"/>
                    </a:cubicBezTo>
                    <a:cubicBezTo>
                      <a:pt x="0" y="1"/>
                      <a:pt x="0" y="0"/>
                      <a:pt x="1" y="0"/>
                    </a:cubicBezTo>
                    <a:cubicBezTo>
                      <a:pt x="3" y="0"/>
                      <a:pt x="3" y="0"/>
                      <a:pt x="3" y="0"/>
                    </a:cubicBezTo>
                    <a:cubicBezTo>
                      <a:pt x="3" y="0"/>
                      <a:pt x="4" y="1"/>
                      <a:pt x="4" y="1"/>
                    </a:cubicBez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0"/>
              <p:cNvSpPr>
                <a:spLocks/>
              </p:cNvSpPr>
              <p:nvPr/>
            </p:nvSpPr>
            <p:spPr bwMode="auto">
              <a:xfrm>
                <a:off x="3724" y="2204"/>
                <a:ext cx="12" cy="40"/>
              </a:xfrm>
              <a:custGeom>
                <a:avLst/>
                <a:gdLst>
                  <a:gd name="T0" fmla="*/ 5 w 5"/>
                  <a:gd name="T1" fmla="*/ 16 h 17"/>
                  <a:gd name="T2" fmla="*/ 3 w 5"/>
                  <a:gd name="T3" fmla="*/ 17 h 17"/>
                  <a:gd name="T4" fmla="*/ 2 w 5"/>
                  <a:gd name="T5" fmla="*/ 17 h 17"/>
                  <a:gd name="T6" fmla="*/ 0 w 5"/>
                  <a:gd name="T7" fmla="*/ 16 h 17"/>
                  <a:gd name="T8" fmla="*/ 0 w 5"/>
                  <a:gd name="T9" fmla="*/ 2 h 17"/>
                  <a:gd name="T10" fmla="*/ 1 w 5"/>
                  <a:gd name="T11" fmla="*/ 0 h 17"/>
                  <a:gd name="T12" fmla="*/ 3 w 5"/>
                  <a:gd name="T13" fmla="*/ 0 h 17"/>
                  <a:gd name="T14" fmla="*/ 4 w 5"/>
                  <a:gd name="T15" fmla="*/ 2 h 17"/>
                  <a:gd name="T16" fmla="*/ 5 w 5"/>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7">
                    <a:moveTo>
                      <a:pt x="5" y="16"/>
                    </a:moveTo>
                    <a:cubicBezTo>
                      <a:pt x="5" y="16"/>
                      <a:pt x="4" y="17"/>
                      <a:pt x="3" y="17"/>
                    </a:cubicBezTo>
                    <a:cubicBezTo>
                      <a:pt x="2" y="17"/>
                      <a:pt x="2" y="17"/>
                      <a:pt x="2" y="17"/>
                    </a:cubicBezTo>
                    <a:cubicBezTo>
                      <a:pt x="1" y="17"/>
                      <a:pt x="0" y="16"/>
                      <a:pt x="0" y="16"/>
                    </a:cubicBezTo>
                    <a:cubicBezTo>
                      <a:pt x="0" y="2"/>
                      <a:pt x="0" y="2"/>
                      <a:pt x="0" y="2"/>
                    </a:cubicBezTo>
                    <a:cubicBezTo>
                      <a:pt x="0" y="1"/>
                      <a:pt x="0" y="0"/>
                      <a:pt x="1" y="0"/>
                    </a:cubicBezTo>
                    <a:cubicBezTo>
                      <a:pt x="3" y="0"/>
                      <a:pt x="3" y="0"/>
                      <a:pt x="3" y="0"/>
                    </a:cubicBezTo>
                    <a:cubicBezTo>
                      <a:pt x="4" y="0"/>
                      <a:pt x="4" y="1"/>
                      <a:pt x="4" y="2"/>
                    </a:cubicBezTo>
                    <a:lnTo>
                      <a:pt x="5"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1"/>
              <p:cNvSpPr>
                <a:spLocks/>
              </p:cNvSpPr>
              <p:nvPr/>
            </p:nvSpPr>
            <p:spPr bwMode="auto">
              <a:xfrm>
                <a:off x="3693" y="2249"/>
                <a:ext cx="59" cy="9"/>
              </a:xfrm>
              <a:custGeom>
                <a:avLst/>
                <a:gdLst>
                  <a:gd name="T0" fmla="*/ 1 w 25"/>
                  <a:gd name="T1" fmla="*/ 4 h 4"/>
                  <a:gd name="T2" fmla="*/ 0 w 25"/>
                  <a:gd name="T3" fmla="*/ 3 h 4"/>
                  <a:gd name="T4" fmla="*/ 0 w 25"/>
                  <a:gd name="T5" fmla="*/ 2 h 4"/>
                  <a:gd name="T6" fmla="*/ 1 w 25"/>
                  <a:gd name="T7" fmla="*/ 0 h 4"/>
                  <a:gd name="T8" fmla="*/ 23 w 25"/>
                  <a:gd name="T9" fmla="*/ 0 h 4"/>
                  <a:gd name="T10" fmla="*/ 25 w 25"/>
                  <a:gd name="T11" fmla="*/ 1 h 4"/>
                  <a:gd name="T12" fmla="*/ 25 w 25"/>
                  <a:gd name="T13" fmla="*/ 2 h 4"/>
                  <a:gd name="T14" fmla="*/ 23 w 25"/>
                  <a:gd name="T15" fmla="*/ 4 h 4"/>
                  <a:gd name="T16" fmla="*/ 1 w 2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
                    <a:moveTo>
                      <a:pt x="1" y="4"/>
                    </a:moveTo>
                    <a:cubicBezTo>
                      <a:pt x="0" y="4"/>
                      <a:pt x="0" y="4"/>
                      <a:pt x="0" y="3"/>
                    </a:cubicBezTo>
                    <a:cubicBezTo>
                      <a:pt x="0" y="2"/>
                      <a:pt x="0" y="2"/>
                      <a:pt x="0" y="2"/>
                    </a:cubicBezTo>
                    <a:cubicBezTo>
                      <a:pt x="0" y="1"/>
                      <a:pt x="0" y="0"/>
                      <a:pt x="1" y="0"/>
                    </a:cubicBezTo>
                    <a:cubicBezTo>
                      <a:pt x="23" y="0"/>
                      <a:pt x="23" y="0"/>
                      <a:pt x="23" y="0"/>
                    </a:cubicBezTo>
                    <a:cubicBezTo>
                      <a:pt x="24" y="0"/>
                      <a:pt x="25" y="0"/>
                      <a:pt x="25" y="1"/>
                    </a:cubicBezTo>
                    <a:cubicBezTo>
                      <a:pt x="25" y="2"/>
                      <a:pt x="25" y="2"/>
                      <a:pt x="25" y="2"/>
                    </a:cubicBezTo>
                    <a:cubicBezTo>
                      <a:pt x="25" y="3"/>
                      <a:pt x="24" y="4"/>
                      <a:pt x="23" y="4"/>
                    </a:cubicBez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2"/>
              <p:cNvSpPr>
                <a:spLocks/>
              </p:cNvSpPr>
              <p:nvPr/>
            </p:nvSpPr>
            <p:spPr bwMode="auto">
              <a:xfrm>
                <a:off x="3738" y="2213"/>
                <a:ext cx="10" cy="31"/>
              </a:xfrm>
              <a:custGeom>
                <a:avLst/>
                <a:gdLst>
                  <a:gd name="T0" fmla="*/ 4 w 4"/>
                  <a:gd name="T1" fmla="*/ 11 h 13"/>
                  <a:gd name="T2" fmla="*/ 3 w 4"/>
                  <a:gd name="T3" fmla="*/ 13 h 13"/>
                  <a:gd name="T4" fmla="*/ 2 w 4"/>
                  <a:gd name="T5" fmla="*/ 13 h 13"/>
                  <a:gd name="T6" fmla="*/ 0 w 4"/>
                  <a:gd name="T7" fmla="*/ 11 h 13"/>
                  <a:gd name="T8" fmla="*/ 0 w 4"/>
                  <a:gd name="T9" fmla="*/ 1 h 13"/>
                  <a:gd name="T10" fmla="*/ 1 w 4"/>
                  <a:gd name="T11" fmla="*/ 0 h 13"/>
                  <a:gd name="T12" fmla="*/ 3 w 4"/>
                  <a:gd name="T13" fmla="*/ 0 h 13"/>
                  <a:gd name="T14" fmla="*/ 4 w 4"/>
                  <a:gd name="T15" fmla="*/ 1 h 13"/>
                  <a:gd name="T16" fmla="*/ 4 w 4"/>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4" y="11"/>
                    </a:moveTo>
                    <a:cubicBezTo>
                      <a:pt x="4" y="12"/>
                      <a:pt x="4" y="13"/>
                      <a:pt x="3" y="13"/>
                    </a:cubicBezTo>
                    <a:cubicBezTo>
                      <a:pt x="2" y="13"/>
                      <a:pt x="2" y="13"/>
                      <a:pt x="2" y="13"/>
                    </a:cubicBezTo>
                    <a:cubicBezTo>
                      <a:pt x="1" y="13"/>
                      <a:pt x="0" y="12"/>
                      <a:pt x="0" y="11"/>
                    </a:cubicBezTo>
                    <a:cubicBezTo>
                      <a:pt x="0" y="1"/>
                      <a:pt x="0" y="1"/>
                      <a:pt x="0" y="1"/>
                    </a:cubicBezTo>
                    <a:cubicBezTo>
                      <a:pt x="0" y="0"/>
                      <a:pt x="0" y="0"/>
                      <a:pt x="1" y="0"/>
                    </a:cubicBezTo>
                    <a:cubicBezTo>
                      <a:pt x="3" y="0"/>
                      <a:pt x="3" y="0"/>
                      <a:pt x="3" y="0"/>
                    </a:cubicBezTo>
                    <a:cubicBezTo>
                      <a:pt x="4" y="0"/>
                      <a:pt x="4" y="0"/>
                      <a:pt x="4" y="1"/>
                    </a:cubicBezTo>
                    <a:lnTo>
                      <a:pt x="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3"/>
              <p:cNvSpPr>
                <a:spLocks/>
              </p:cNvSpPr>
              <p:nvPr/>
            </p:nvSpPr>
            <p:spPr bwMode="auto">
              <a:xfrm>
                <a:off x="3712" y="1608"/>
                <a:ext cx="10" cy="21"/>
              </a:xfrm>
              <a:custGeom>
                <a:avLst/>
                <a:gdLst>
                  <a:gd name="T0" fmla="*/ 3 w 4"/>
                  <a:gd name="T1" fmla="*/ 8 h 9"/>
                  <a:gd name="T2" fmla="*/ 2 w 4"/>
                  <a:gd name="T3" fmla="*/ 9 h 9"/>
                  <a:gd name="T4" fmla="*/ 1 w 4"/>
                  <a:gd name="T5" fmla="*/ 9 h 9"/>
                  <a:gd name="T6" fmla="*/ 0 w 4"/>
                  <a:gd name="T7" fmla="*/ 8 h 9"/>
                  <a:gd name="T8" fmla="*/ 0 w 4"/>
                  <a:gd name="T9" fmla="*/ 2 h 9"/>
                  <a:gd name="T10" fmla="*/ 1 w 4"/>
                  <a:gd name="T11" fmla="*/ 0 h 9"/>
                  <a:gd name="T12" fmla="*/ 3 w 4"/>
                  <a:gd name="T13" fmla="*/ 1 h 9"/>
                  <a:gd name="T14" fmla="*/ 4 w 4"/>
                  <a:gd name="T15" fmla="*/ 2 h 9"/>
                  <a:gd name="T16" fmla="*/ 3 w 4"/>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9">
                    <a:moveTo>
                      <a:pt x="3" y="8"/>
                    </a:moveTo>
                    <a:cubicBezTo>
                      <a:pt x="3" y="9"/>
                      <a:pt x="3" y="9"/>
                      <a:pt x="2" y="9"/>
                    </a:cubicBezTo>
                    <a:cubicBezTo>
                      <a:pt x="1" y="9"/>
                      <a:pt x="1" y="9"/>
                      <a:pt x="1" y="9"/>
                    </a:cubicBezTo>
                    <a:cubicBezTo>
                      <a:pt x="0" y="9"/>
                      <a:pt x="0" y="8"/>
                      <a:pt x="0" y="8"/>
                    </a:cubicBezTo>
                    <a:cubicBezTo>
                      <a:pt x="0" y="2"/>
                      <a:pt x="0" y="2"/>
                      <a:pt x="0" y="2"/>
                    </a:cubicBezTo>
                    <a:cubicBezTo>
                      <a:pt x="0" y="1"/>
                      <a:pt x="1" y="0"/>
                      <a:pt x="1" y="0"/>
                    </a:cubicBezTo>
                    <a:cubicBezTo>
                      <a:pt x="3" y="1"/>
                      <a:pt x="3" y="1"/>
                      <a:pt x="3" y="1"/>
                    </a:cubicBezTo>
                    <a:cubicBezTo>
                      <a:pt x="3" y="1"/>
                      <a:pt x="4" y="1"/>
                      <a:pt x="4" y="2"/>
                    </a:cubicBez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4"/>
              <p:cNvSpPr>
                <a:spLocks/>
              </p:cNvSpPr>
              <p:nvPr/>
            </p:nvSpPr>
            <p:spPr bwMode="auto">
              <a:xfrm>
                <a:off x="3724" y="1603"/>
                <a:ext cx="9" cy="26"/>
              </a:xfrm>
              <a:custGeom>
                <a:avLst/>
                <a:gdLst>
                  <a:gd name="T0" fmla="*/ 4 w 4"/>
                  <a:gd name="T1" fmla="*/ 10 h 11"/>
                  <a:gd name="T2" fmla="*/ 2 w 4"/>
                  <a:gd name="T3" fmla="*/ 11 h 11"/>
                  <a:gd name="T4" fmla="*/ 1 w 4"/>
                  <a:gd name="T5" fmla="*/ 11 h 11"/>
                  <a:gd name="T6" fmla="*/ 0 w 4"/>
                  <a:gd name="T7" fmla="*/ 10 h 11"/>
                  <a:gd name="T8" fmla="*/ 0 w 4"/>
                  <a:gd name="T9" fmla="*/ 2 h 11"/>
                  <a:gd name="T10" fmla="*/ 2 w 4"/>
                  <a:gd name="T11" fmla="*/ 0 h 11"/>
                  <a:gd name="T12" fmla="*/ 3 w 4"/>
                  <a:gd name="T13" fmla="*/ 0 h 11"/>
                  <a:gd name="T14" fmla="*/ 4 w 4"/>
                  <a:gd name="T15" fmla="*/ 2 h 11"/>
                  <a:gd name="T16" fmla="*/ 4 w 4"/>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4" y="10"/>
                    </a:moveTo>
                    <a:cubicBezTo>
                      <a:pt x="4" y="11"/>
                      <a:pt x="3" y="11"/>
                      <a:pt x="2" y="11"/>
                    </a:cubicBezTo>
                    <a:cubicBezTo>
                      <a:pt x="1" y="11"/>
                      <a:pt x="1" y="11"/>
                      <a:pt x="1" y="11"/>
                    </a:cubicBezTo>
                    <a:cubicBezTo>
                      <a:pt x="0" y="11"/>
                      <a:pt x="0" y="11"/>
                      <a:pt x="0" y="10"/>
                    </a:cubicBezTo>
                    <a:cubicBezTo>
                      <a:pt x="0" y="2"/>
                      <a:pt x="0" y="2"/>
                      <a:pt x="0" y="2"/>
                    </a:cubicBezTo>
                    <a:cubicBezTo>
                      <a:pt x="1" y="1"/>
                      <a:pt x="1" y="0"/>
                      <a:pt x="2" y="0"/>
                    </a:cubicBezTo>
                    <a:cubicBezTo>
                      <a:pt x="3" y="0"/>
                      <a:pt x="3" y="0"/>
                      <a:pt x="3" y="0"/>
                    </a:cubicBezTo>
                    <a:cubicBezTo>
                      <a:pt x="4" y="1"/>
                      <a:pt x="4" y="1"/>
                      <a:pt x="4" y="2"/>
                    </a:cubicBez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5"/>
              <p:cNvSpPr>
                <a:spLocks/>
              </p:cNvSpPr>
              <p:nvPr/>
            </p:nvSpPr>
            <p:spPr bwMode="auto">
              <a:xfrm>
                <a:off x="3736" y="1599"/>
                <a:ext cx="12" cy="33"/>
              </a:xfrm>
              <a:custGeom>
                <a:avLst/>
                <a:gdLst>
                  <a:gd name="T0" fmla="*/ 4 w 5"/>
                  <a:gd name="T1" fmla="*/ 13 h 14"/>
                  <a:gd name="T2" fmla="*/ 3 w 5"/>
                  <a:gd name="T3" fmla="*/ 14 h 14"/>
                  <a:gd name="T4" fmla="*/ 1 w 5"/>
                  <a:gd name="T5" fmla="*/ 14 h 14"/>
                  <a:gd name="T6" fmla="*/ 0 w 5"/>
                  <a:gd name="T7" fmla="*/ 12 h 14"/>
                  <a:gd name="T8" fmla="*/ 1 w 5"/>
                  <a:gd name="T9" fmla="*/ 1 h 14"/>
                  <a:gd name="T10" fmla="*/ 2 w 5"/>
                  <a:gd name="T11" fmla="*/ 0 h 14"/>
                  <a:gd name="T12" fmla="*/ 3 w 5"/>
                  <a:gd name="T13" fmla="*/ 0 h 14"/>
                  <a:gd name="T14" fmla="*/ 5 w 5"/>
                  <a:gd name="T15" fmla="*/ 1 h 14"/>
                  <a:gd name="T16" fmla="*/ 4 w 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4" y="13"/>
                    </a:moveTo>
                    <a:cubicBezTo>
                      <a:pt x="4" y="13"/>
                      <a:pt x="3" y="14"/>
                      <a:pt x="3" y="14"/>
                    </a:cubicBezTo>
                    <a:cubicBezTo>
                      <a:pt x="1" y="14"/>
                      <a:pt x="1" y="14"/>
                      <a:pt x="1" y="14"/>
                    </a:cubicBezTo>
                    <a:cubicBezTo>
                      <a:pt x="1" y="14"/>
                      <a:pt x="0" y="13"/>
                      <a:pt x="0" y="12"/>
                    </a:cubicBezTo>
                    <a:cubicBezTo>
                      <a:pt x="1" y="1"/>
                      <a:pt x="1" y="1"/>
                      <a:pt x="1" y="1"/>
                    </a:cubicBezTo>
                    <a:cubicBezTo>
                      <a:pt x="1" y="0"/>
                      <a:pt x="2" y="0"/>
                      <a:pt x="2" y="0"/>
                    </a:cubicBezTo>
                    <a:cubicBezTo>
                      <a:pt x="3" y="0"/>
                      <a:pt x="3" y="0"/>
                      <a:pt x="3" y="0"/>
                    </a:cubicBezTo>
                    <a:cubicBezTo>
                      <a:pt x="4" y="0"/>
                      <a:pt x="5" y="0"/>
                      <a:pt x="5" y="1"/>
                    </a:cubicBez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6"/>
              <p:cNvSpPr>
                <a:spLocks/>
              </p:cNvSpPr>
              <p:nvPr/>
            </p:nvSpPr>
            <p:spPr bwMode="auto">
              <a:xfrm>
                <a:off x="3707" y="1632"/>
                <a:ext cx="50" cy="12"/>
              </a:xfrm>
              <a:custGeom>
                <a:avLst/>
                <a:gdLst>
                  <a:gd name="T0" fmla="*/ 2 w 21"/>
                  <a:gd name="T1" fmla="*/ 4 h 5"/>
                  <a:gd name="T2" fmla="*/ 1 w 21"/>
                  <a:gd name="T3" fmla="*/ 3 h 5"/>
                  <a:gd name="T4" fmla="*/ 1 w 21"/>
                  <a:gd name="T5" fmla="*/ 1 h 5"/>
                  <a:gd name="T6" fmla="*/ 2 w 21"/>
                  <a:gd name="T7" fmla="*/ 0 h 5"/>
                  <a:gd name="T8" fmla="*/ 20 w 21"/>
                  <a:gd name="T9" fmla="*/ 2 h 5"/>
                  <a:gd name="T10" fmla="*/ 21 w 21"/>
                  <a:gd name="T11" fmla="*/ 3 h 5"/>
                  <a:gd name="T12" fmla="*/ 21 w 21"/>
                  <a:gd name="T13" fmla="*/ 4 h 5"/>
                  <a:gd name="T14" fmla="*/ 20 w 21"/>
                  <a:gd name="T15" fmla="*/ 5 h 5"/>
                  <a:gd name="T16" fmla="*/ 2 w 21"/>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
                    <a:moveTo>
                      <a:pt x="2" y="4"/>
                    </a:moveTo>
                    <a:cubicBezTo>
                      <a:pt x="1" y="4"/>
                      <a:pt x="0" y="3"/>
                      <a:pt x="1" y="3"/>
                    </a:cubicBezTo>
                    <a:cubicBezTo>
                      <a:pt x="1" y="1"/>
                      <a:pt x="1" y="1"/>
                      <a:pt x="1" y="1"/>
                    </a:cubicBezTo>
                    <a:cubicBezTo>
                      <a:pt x="1" y="1"/>
                      <a:pt x="1" y="0"/>
                      <a:pt x="2" y="0"/>
                    </a:cubicBezTo>
                    <a:cubicBezTo>
                      <a:pt x="20" y="2"/>
                      <a:pt x="20" y="2"/>
                      <a:pt x="20" y="2"/>
                    </a:cubicBezTo>
                    <a:cubicBezTo>
                      <a:pt x="21" y="2"/>
                      <a:pt x="21" y="2"/>
                      <a:pt x="21" y="3"/>
                    </a:cubicBezTo>
                    <a:cubicBezTo>
                      <a:pt x="21" y="4"/>
                      <a:pt x="21" y="4"/>
                      <a:pt x="21" y="4"/>
                    </a:cubicBezTo>
                    <a:cubicBezTo>
                      <a:pt x="21" y="4"/>
                      <a:pt x="21" y="5"/>
                      <a:pt x="20" y="5"/>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7"/>
              <p:cNvSpPr>
                <a:spLocks/>
              </p:cNvSpPr>
              <p:nvPr/>
            </p:nvSpPr>
            <p:spPr bwMode="auto">
              <a:xfrm>
                <a:off x="3748" y="1606"/>
                <a:ext cx="9" cy="26"/>
              </a:xfrm>
              <a:custGeom>
                <a:avLst/>
                <a:gdLst>
                  <a:gd name="T0" fmla="*/ 4 w 4"/>
                  <a:gd name="T1" fmla="*/ 10 h 11"/>
                  <a:gd name="T2" fmla="*/ 3 w 4"/>
                  <a:gd name="T3" fmla="*/ 11 h 11"/>
                  <a:gd name="T4" fmla="*/ 1 w 4"/>
                  <a:gd name="T5" fmla="*/ 11 h 11"/>
                  <a:gd name="T6" fmla="*/ 0 w 4"/>
                  <a:gd name="T7" fmla="*/ 10 h 11"/>
                  <a:gd name="T8" fmla="*/ 1 w 4"/>
                  <a:gd name="T9" fmla="*/ 1 h 11"/>
                  <a:gd name="T10" fmla="*/ 2 w 4"/>
                  <a:gd name="T11" fmla="*/ 0 h 11"/>
                  <a:gd name="T12" fmla="*/ 3 w 4"/>
                  <a:gd name="T13" fmla="*/ 0 h 11"/>
                  <a:gd name="T14" fmla="*/ 4 w 4"/>
                  <a:gd name="T15" fmla="*/ 1 h 11"/>
                  <a:gd name="T16" fmla="*/ 4 w 4"/>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4" y="10"/>
                    </a:moveTo>
                    <a:cubicBezTo>
                      <a:pt x="4" y="11"/>
                      <a:pt x="3" y="11"/>
                      <a:pt x="3" y="11"/>
                    </a:cubicBezTo>
                    <a:cubicBezTo>
                      <a:pt x="1" y="11"/>
                      <a:pt x="1" y="11"/>
                      <a:pt x="1" y="11"/>
                    </a:cubicBezTo>
                    <a:cubicBezTo>
                      <a:pt x="1" y="11"/>
                      <a:pt x="0" y="10"/>
                      <a:pt x="0" y="10"/>
                    </a:cubicBezTo>
                    <a:cubicBezTo>
                      <a:pt x="1" y="1"/>
                      <a:pt x="1" y="1"/>
                      <a:pt x="1" y="1"/>
                    </a:cubicBezTo>
                    <a:cubicBezTo>
                      <a:pt x="1" y="0"/>
                      <a:pt x="1" y="0"/>
                      <a:pt x="2" y="0"/>
                    </a:cubicBezTo>
                    <a:cubicBezTo>
                      <a:pt x="3" y="0"/>
                      <a:pt x="3" y="0"/>
                      <a:pt x="3" y="0"/>
                    </a:cubicBezTo>
                    <a:cubicBezTo>
                      <a:pt x="4" y="0"/>
                      <a:pt x="4" y="1"/>
                      <a:pt x="4" y="1"/>
                    </a:cubicBez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8"/>
              <p:cNvSpPr>
                <a:spLocks/>
              </p:cNvSpPr>
              <p:nvPr/>
            </p:nvSpPr>
            <p:spPr bwMode="auto">
              <a:xfrm>
                <a:off x="3831" y="1786"/>
                <a:ext cx="26" cy="17"/>
              </a:xfrm>
              <a:custGeom>
                <a:avLst/>
                <a:gdLst>
                  <a:gd name="T0" fmla="*/ 5 w 11"/>
                  <a:gd name="T1" fmla="*/ 7 h 7"/>
                  <a:gd name="T2" fmla="*/ 6 w 11"/>
                  <a:gd name="T3" fmla="*/ 7 h 7"/>
                  <a:gd name="T4" fmla="*/ 9 w 11"/>
                  <a:gd name="T5" fmla="*/ 7 h 7"/>
                  <a:gd name="T6" fmla="*/ 11 w 11"/>
                  <a:gd name="T7" fmla="*/ 1 h 7"/>
                  <a:gd name="T8" fmla="*/ 10 w 11"/>
                  <a:gd name="T9" fmla="*/ 0 h 7"/>
                  <a:gd name="T10" fmla="*/ 6 w 11"/>
                  <a:gd name="T11" fmla="*/ 0 h 7"/>
                  <a:gd name="T12" fmla="*/ 5 w 11"/>
                  <a:gd name="T13" fmla="*/ 0 h 7"/>
                  <a:gd name="T14" fmla="*/ 1 w 11"/>
                  <a:gd name="T15" fmla="*/ 0 h 7"/>
                  <a:gd name="T16" fmla="*/ 0 w 11"/>
                  <a:gd name="T17" fmla="*/ 1 h 7"/>
                  <a:gd name="T18" fmla="*/ 2 w 11"/>
                  <a:gd name="T19" fmla="*/ 7 h 7"/>
                  <a:gd name="T20" fmla="*/ 5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5" y="7"/>
                    </a:moveTo>
                    <a:cubicBezTo>
                      <a:pt x="6" y="7"/>
                      <a:pt x="6" y="7"/>
                      <a:pt x="6" y="7"/>
                    </a:cubicBezTo>
                    <a:cubicBezTo>
                      <a:pt x="9" y="7"/>
                      <a:pt x="9" y="7"/>
                      <a:pt x="9" y="7"/>
                    </a:cubicBezTo>
                    <a:cubicBezTo>
                      <a:pt x="11" y="1"/>
                      <a:pt x="11" y="1"/>
                      <a:pt x="11" y="1"/>
                    </a:cubicBezTo>
                    <a:cubicBezTo>
                      <a:pt x="11" y="1"/>
                      <a:pt x="10" y="0"/>
                      <a:pt x="10" y="0"/>
                    </a:cubicBezTo>
                    <a:cubicBezTo>
                      <a:pt x="9" y="0"/>
                      <a:pt x="8" y="0"/>
                      <a:pt x="6" y="0"/>
                    </a:cubicBezTo>
                    <a:cubicBezTo>
                      <a:pt x="5" y="0"/>
                      <a:pt x="5" y="0"/>
                      <a:pt x="5" y="0"/>
                    </a:cubicBezTo>
                    <a:cubicBezTo>
                      <a:pt x="3" y="0"/>
                      <a:pt x="2" y="0"/>
                      <a:pt x="1" y="0"/>
                    </a:cubicBezTo>
                    <a:cubicBezTo>
                      <a:pt x="0" y="0"/>
                      <a:pt x="0" y="1"/>
                      <a:pt x="0" y="1"/>
                    </a:cubicBezTo>
                    <a:cubicBezTo>
                      <a:pt x="2" y="7"/>
                      <a:pt x="2" y="7"/>
                      <a:pt x="2" y="7"/>
                    </a:cubicBez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9"/>
              <p:cNvSpPr>
                <a:spLocks noEditPoints="1"/>
              </p:cNvSpPr>
              <p:nvPr/>
            </p:nvSpPr>
            <p:spPr bwMode="auto">
              <a:xfrm>
                <a:off x="3816" y="1805"/>
                <a:ext cx="55" cy="64"/>
              </a:xfrm>
              <a:custGeom>
                <a:avLst/>
                <a:gdLst>
                  <a:gd name="T0" fmla="*/ 8 w 23"/>
                  <a:gd name="T1" fmla="*/ 0 h 27"/>
                  <a:gd name="T2" fmla="*/ 0 w 23"/>
                  <a:gd name="T3" fmla="*/ 20 h 27"/>
                  <a:gd name="T4" fmla="*/ 16 w 23"/>
                  <a:gd name="T5" fmla="*/ 27 h 27"/>
                  <a:gd name="T6" fmla="*/ 23 w 23"/>
                  <a:gd name="T7" fmla="*/ 12 h 27"/>
                  <a:gd name="T8" fmla="*/ 15 w 23"/>
                  <a:gd name="T9" fmla="*/ 8 h 27"/>
                  <a:gd name="T10" fmla="*/ 14 w 23"/>
                  <a:gd name="T11" fmla="*/ 8 h 27"/>
                  <a:gd name="T12" fmla="*/ 12 w 23"/>
                  <a:gd name="T13" fmla="*/ 8 h 27"/>
                  <a:gd name="T14" fmla="*/ 10 w 23"/>
                  <a:gd name="T15" fmla="*/ 10 h 27"/>
                  <a:gd name="T16" fmla="*/ 12 w 23"/>
                  <a:gd name="T17" fmla="*/ 11 h 27"/>
                  <a:gd name="T18" fmla="*/ 15 w 23"/>
                  <a:gd name="T19" fmla="*/ 15 h 27"/>
                  <a:gd name="T20" fmla="*/ 15 w 23"/>
                  <a:gd name="T21" fmla="*/ 17 h 27"/>
                  <a:gd name="T22" fmla="*/ 13 w 23"/>
                  <a:gd name="T23" fmla="*/ 18 h 27"/>
                  <a:gd name="T24" fmla="*/ 13 w 23"/>
                  <a:gd name="T25" fmla="*/ 19 h 27"/>
                  <a:gd name="T26" fmla="*/ 11 w 23"/>
                  <a:gd name="T27" fmla="*/ 19 h 27"/>
                  <a:gd name="T28" fmla="*/ 11 w 23"/>
                  <a:gd name="T29" fmla="*/ 19 h 27"/>
                  <a:gd name="T30" fmla="*/ 9 w 23"/>
                  <a:gd name="T31" fmla="*/ 18 h 27"/>
                  <a:gd name="T32" fmla="*/ 8 w 23"/>
                  <a:gd name="T33" fmla="*/ 17 h 27"/>
                  <a:gd name="T34" fmla="*/ 8 w 23"/>
                  <a:gd name="T35" fmla="*/ 16 h 27"/>
                  <a:gd name="T36" fmla="*/ 9 w 23"/>
                  <a:gd name="T37" fmla="*/ 16 h 27"/>
                  <a:gd name="T38" fmla="*/ 10 w 23"/>
                  <a:gd name="T39" fmla="*/ 16 h 27"/>
                  <a:gd name="T40" fmla="*/ 12 w 23"/>
                  <a:gd name="T41" fmla="*/ 16 h 27"/>
                  <a:gd name="T42" fmla="*/ 13 w 23"/>
                  <a:gd name="T43" fmla="*/ 16 h 27"/>
                  <a:gd name="T44" fmla="*/ 13 w 23"/>
                  <a:gd name="T45" fmla="*/ 14 h 27"/>
                  <a:gd name="T46" fmla="*/ 12 w 23"/>
                  <a:gd name="T47" fmla="*/ 13 h 27"/>
                  <a:gd name="T48" fmla="*/ 10 w 23"/>
                  <a:gd name="T49" fmla="*/ 12 h 27"/>
                  <a:gd name="T50" fmla="*/ 9 w 23"/>
                  <a:gd name="T51" fmla="*/ 11 h 27"/>
                  <a:gd name="T52" fmla="*/ 9 w 23"/>
                  <a:gd name="T53" fmla="*/ 8 h 27"/>
                  <a:gd name="T54" fmla="*/ 11 w 23"/>
                  <a:gd name="T55" fmla="*/ 6 h 27"/>
                  <a:gd name="T56" fmla="*/ 12 w 23"/>
                  <a:gd name="T57" fmla="*/ 5 h 27"/>
                  <a:gd name="T58" fmla="*/ 13 w 23"/>
                  <a:gd name="T59" fmla="*/ 6 h 27"/>
                  <a:gd name="T60" fmla="*/ 13 w 23"/>
                  <a:gd name="T61" fmla="*/ 7 h 27"/>
                  <a:gd name="T62" fmla="*/ 14 w 23"/>
                  <a:gd name="T63" fmla="*/ 7 h 27"/>
                  <a:gd name="T64" fmla="*/ 15 w 23"/>
                  <a:gd name="T65" fmla="*/ 7 h 27"/>
                  <a:gd name="T66" fmla="*/ 15 w 23"/>
                  <a:gd name="T67"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27">
                    <a:moveTo>
                      <a:pt x="15" y="0"/>
                    </a:moveTo>
                    <a:cubicBezTo>
                      <a:pt x="8" y="0"/>
                      <a:pt x="8" y="0"/>
                      <a:pt x="8" y="0"/>
                    </a:cubicBezTo>
                    <a:cubicBezTo>
                      <a:pt x="4" y="0"/>
                      <a:pt x="0" y="9"/>
                      <a:pt x="0" y="12"/>
                    </a:cubicBezTo>
                    <a:cubicBezTo>
                      <a:pt x="0" y="20"/>
                      <a:pt x="0" y="20"/>
                      <a:pt x="0" y="20"/>
                    </a:cubicBezTo>
                    <a:cubicBezTo>
                      <a:pt x="1" y="24"/>
                      <a:pt x="4" y="27"/>
                      <a:pt x="8" y="27"/>
                    </a:cubicBezTo>
                    <a:cubicBezTo>
                      <a:pt x="16" y="27"/>
                      <a:pt x="16" y="27"/>
                      <a:pt x="16" y="27"/>
                    </a:cubicBezTo>
                    <a:cubicBezTo>
                      <a:pt x="20" y="27"/>
                      <a:pt x="23" y="24"/>
                      <a:pt x="23" y="20"/>
                    </a:cubicBezTo>
                    <a:cubicBezTo>
                      <a:pt x="23" y="12"/>
                      <a:pt x="23" y="12"/>
                      <a:pt x="23" y="12"/>
                    </a:cubicBezTo>
                    <a:cubicBezTo>
                      <a:pt x="23" y="8"/>
                      <a:pt x="19" y="0"/>
                      <a:pt x="15" y="0"/>
                    </a:cubicBezTo>
                    <a:close/>
                    <a:moveTo>
                      <a:pt x="15" y="8"/>
                    </a:moveTo>
                    <a:cubicBezTo>
                      <a:pt x="15" y="8"/>
                      <a:pt x="15" y="8"/>
                      <a:pt x="15" y="8"/>
                    </a:cubicBezTo>
                    <a:cubicBezTo>
                      <a:pt x="14" y="8"/>
                      <a:pt x="14" y="8"/>
                      <a:pt x="14" y="8"/>
                    </a:cubicBezTo>
                    <a:cubicBezTo>
                      <a:pt x="14" y="8"/>
                      <a:pt x="14" y="8"/>
                      <a:pt x="13" y="8"/>
                    </a:cubicBezTo>
                    <a:cubicBezTo>
                      <a:pt x="13" y="8"/>
                      <a:pt x="13" y="8"/>
                      <a:pt x="12" y="8"/>
                    </a:cubicBezTo>
                    <a:cubicBezTo>
                      <a:pt x="12" y="8"/>
                      <a:pt x="11" y="8"/>
                      <a:pt x="11" y="9"/>
                    </a:cubicBezTo>
                    <a:cubicBezTo>
                      <a:pt x="10" y="9"/>
                      <a:pt x="10" y="9"/>
                      <a:pt x="10" y="10"/>
                    </a:cubicBezTo>
                    <a:cubicBezTo>
                      <a:pt x="10" y="10"/>
                      <a:pt x="10" y="10"/>
                      <a:pt x="11" y="11"/>
                    </a:cubicBezTo>
                    <a:cubicBezTo>
                      <a:pt x="11" y="11"/>
                      <a:pt x="12" y="11"/>
                      <a:pt x="12" y="11"/>
                    </a:cubicBezTo>
                    <a:cubicBezTo>
                      <a:pt x="13" y="12"/>
                      <a:pt x="14" y="12"/>
                      <a:pt x="15" y="13"/>
                    </a:cubicBezTo>
                    <a:cubicBezTo>
                      <a:pt x="15" y="13"/>
                      <a:pt x="15" y="14"/>
                      <a:pt x="15" y="15"/>
                    </a:cubicBezTo>
                    <a:cubicBezTo>
                      <a:pt x="15" y="15"/>
                      <a:pt x="15" y="16"/>
                      <a:pt x="15" y="16"/>
                    </a:cubicBezTo>
                    <a:cubicBezTo>
                      <a:pt x="15" y="16"/>
                      <a:pt x="15" y="17"/>
                      <a:pt x="15" y="17"/>
                    </a:cubicBezTo>
                    <a:cubicBezTo>
                      <a:pt x="14" y="17"/>
                      <a:pt x="14" y="17"/>
                      <a:pt x="14" y="17"/>
                    </a:cubicBezTo>
                    <a:cubicBezTo>
                      <a:pt x="13" y="17"/>
                      <a:pt x="13" y="18"/>
                      <a:pt x="13" y="18"/>
                    </a:cubicBezTo>
                    <a:cubicBezTo>
                      <a:pt x="13" y="19"/>
                      <a:pt x="13" y="19"/>
                      <a:pt x="13" y="19"/>
                    </a:cubicBezTo>
                    <a:cubicBezTo>
                      <a:pt x="13" y="19"/>
                      <a:pt x="13" y="19"/>
                      <a:pt x="13" y="19"/>
                    </a:cubicBezTo>
                    <a:cubicBezTo>
                      <a:pt x="13" y="19"/>
                      <a:pt x="13" y="19"/>
                      <a:pt x="12" y="19"/>
                    </a:cubicBezTo>
                    <a:cubicBezTo>
                      <a:pt x="11" y="19"/>
                      <a:pt x="11" y="19"/>
                      <a:pt x="11" y="19"/>
                    </a:cubicBezTo>
                    <a:cubicBezTo>
                      <a:pt x="11" y="19"/>
                      <a:pt x="11" y="19"/>
                      <a:pt x="11" y="19"/>
                    </a:cubicBezTo>
                    <a:cubicBezTo>
                      <a:pt x="11" y="19"/>
                      <a:pt x="11" y="19"/>
                      <a:pt x="11" y="19"/>
                    </a:cubicBezTo>
                    <a:cubicBezTo>
                      <a:pt x="11" y="18"/>
                      <a:pt x="11" y="18"/>
                      <a:pt x="11" y="18"/>
                    </a:cubicBezTo>
                    <a:cubicBezTo>
                      <a:pt x="10" y="18"/>
                      <a:pt x="10" y="18"/>
                      <a:pt x="9" y="18"/>
                    </a:cubicBezTo>
                    <a:cubicBezTo>
                      <a:pt x="9" y="18"/>
                      <a:pt x="8" y="17"/>
                      <a:pt x="8" y="17"/>
                    </a:cubicBezTo>
                    <a:cubicBezTo>
                      <a:pt x="8" y="17"/>
                      <a:pt x="8" y="17"/>
                      <a:pt x="8" y="17"/>
                    </a:cubicBezTo>
                    <a:cubicBezTo>
                      <a:pt x="8" y="17"/>
                      <a:pt x="8" y="17"/>
                      <a:pt x="8" y="17"/>
                    </a:cubicBezTo>
                    <a:cubicBezTo>
                      <a:pt x="8" y="16"/>
                      <a:pt x="8" y="16"/>
                      <a:pt x="8" y="16"/>
                    </a:cubicBezTo>
                    <a:cubicBezTo>
                      <a:pt x="8" y="16"/>
                      <a:pt x="8" y="16"/>
                      <a:pt x="9" y="16"/>
                    </a:cubicBezTo>
                    <a:cubicBezTo>
                      <a:pt x="9" y="16"/>
                      <a:pt x="9" y="16"/>
                      <a:pt x="9" y="16"/>
                    </a:cubicBezTo>
                    <a:cubicBezTo>
                      <a:pt x="9" y="16"/>
                      <a:pt x="9" y="16"/>
                      <a:pt x="9" y="16"/>
                    </a:cubicBezTo>
                    <a:cubicBezTo>
                      <a:pt x="10" y="16"/>
                      <a:pt x="10" y="16"/>
                      <a:pt x="10" y="16"/>
                    </a:cubicBezTo>
                    <a:cubicBezTo>
                      <a:pt x="10" y="16"/>
                      <a:pt x="11" y="16"/>
                      <a:pt x="11" y="16"/>
                    </a:cubicBezTo>
                    <a:cubicBezTo>
                      <a:pt x="11" y="16"/>
                      <a:pt x="12" y="16"/>
                      <a:pt x="12" y="16"/>
                    </a:cubicBezTo>
                    <a:cubicBezTo>
                      <a:pt x="12" y="16"/>
                      <a:pt x="13" y="16"/>
                      <a:pt x="13" y="16"/>
                    </a:cubicBezTo>
                    <a:cubicBezTo>
                      <a:pt x="13" y="16"/>
                      <a:pt x="13" y="16"/>
                      <a:pt x="13" y="16"/>
                    </a:cubicBezTo>
                    <a:cubicBezTo>
                      <a:pt x="13" y="15"/>
                      <a:pt x="13" y="15"/>
                      <a:pt x="13" y="15"/>
                    </a:cubicBezTo>
                    <a:cubicBezTo>
                      <a:pt x="13" y="15"/>
                      <a:pt x="13" y="14"/>
                      <a:pt x="13" y="14"/>
                    </a:cubicBezTo>
                    <a:cubicBezTo>
                      <a:pt x="13" y="14"/>
                      <a:pt x="13" y="14"/>
                      <a:pt x="13" y="14"/>
                    </a:cubicBezTo>
                    <a:cubicBezTo>
                      <a:pt x="13" y="14"/>
                      <a:pt x="13" y="13"/>
                      <a:pt x="12" y="13"/>
                    </a:cubicBezTo>
                    <a:cubicBezTo>
                      <a:pt x="12" y="13"/>
                      <a:pt x="12" y="13"/>
                      <a:pt x="11" y="13"/>
                    </a:cubicBezTo>
                    <a:cubicBezTo>
                      <a:pt x="11" y="13"/>
                      <a:pt x="11" y="13"/>
                      <a:pt x="10" y="12"/>
                    </a:cubicBezTo>
                    <a:cubicBezTo>
                      <a:pt x="10" y="12"/>
                      <a:pt x="10" y="12"/>
                      <a:pt x="9" y="12"/>
                    </a:cubicBezTo>
                    <a:cubicBezTo>
                      <a:pt x="9" y="11"/>
                      <a:pt x="9" y="11"/>
                      <a:pt x="9" y="11"/>
                    </a:cubicBezTo>
                    <a:cubicBezTo>
                      <a:pt x="9" y="11"/>
                      <a:pt x="8" y="10"/>
                      <a:pt x="8" y="10"/>
                    </a:cubicBezTo>
                    <a:cubicBezTo>
                      <a:pt x="8" y="9"/>
                      <a:pt x="9" y="8"/>
                      <a:pt x="9" y="8"/>
                    </a:cubicBezTo>
                    <a:cubicBezTo>
                      <a:pt x="9" y="7"/>
                      <a:pt x="10" y="7"/>
                      <a:pt x="11" y="7"/>
                    </a:cubicBezTo>
                    <a:cubicBezTo>
                      <a:pt x="11" y="6"/>
                      <a:pt x="11" y="6"/>
                      <a:pt x="11" y="6"/>
                    </a:cubicBezTo>
                    <a:cubicBezTo>
                      <a:pt x="11" y="6"/>
                      <a:pt x="11" y="6"/>
                      <a:pt x="11" y="6"/>
                    </a:cubicBezTo>
                    <a:cubicBezTo>
                      <a:pt x="11" y="6"/>
                      <a:pt x="11" y="5"/>
                      <a:pt x="12" y="5"/>
                    </a:cubicBezTo>
                    <a:cubicBezTo>
                      <a:pt x="13" y="5"/>
                      <a:pt x="13" y="5"/>
                      <a:pt x="13" y="5"/>
                    </a:cubicBezTo>
                    <a:cubicBezTo>
                      <a:pt x="13" y="5"/>
                      <a:pt x="13" y="5"/>
                      <a:pt x="13" y="6"/>
                    </a:cubicBezTo>
                    <a:cubicBezTo>
                      <a:pt x="13" y="6"/>
                      <a:pt x="13" y="6"/>
                      <a:pt x="13" y="6"/>
                    </a:cubicBezTo>
                    <a:cubicBezTo>
                      <a:pt x="13" y="7"/>
                      <a:pt x="13" y="7"/>
                      <a:pt x="13" y="7"/>
                    </a:cubicBezTo>
                    <a:cubicBezTo>
                      <a:pt x="13" y="7"/>
                      <a:pt x="13" y="7"/>
                      <a:pt x="14" y="7"/>
                    </a:cubicBezTo>
                    <a:cubicBezTo>
                      <a:pt x="14" y="7"/>
                      <a:pt x="14" y="7"/>
                      <a:pt x="14" y="7"/>
                    </a:cubicBezTo>
                    <a:cubicBezTo>
                      <a:pt x="14" y="7"/>
                      <a:pt x="14" y="7"/>
                      <a:pt x="14" y="7"/>
                    </a:cubicBezTo>
                    <a:cubicBezTo>
                      <a:pt x="15" y="7"/>
                      <a:pt x="15" y="7"/>
                      <a:pt x="15" y="7"/>
                    </a:cubicBezTo>
                    <a:cubicBezTo>
                      <a:pt x="15" y="7"/>
                      <a:pt x="15" y="7"/>
                      <a:pt x="15" y="7"/>
                    </a:cubicBezTo>
                    <a:cubicBezTo>
                      <a:pt x="15" y="8"/>
                      <a:pt x="15" y="8"/>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0"/>
              <p:cNvSpPr>
                <a:spLocks/>
              </p:cNvSpPr>
              <p:nvPr/>
            </p:nvSpPr>
            <p:spPr bwMode="auto">
              <a:xfrm>
                <a:off x="3854" y="1798"/>
                <a:ext cx="22" cy="17"/>
              </a:xfrm>
              <a:custGeom>
                <a:avLst/>
                <a:gdLst>
                  <a:gd name="T0" fmla="*/ 9 w 9"/>
                  <a:gd name="T1" fmla="*/ 4 h 7"/>
                  <a:gd name="T2" fmla="*/ 0 w 9"/>
                  <a:gd name="T3" fmla="*/ 2 h 7"/>
                  <a:gd name="T4" fmla="*/ 0 w 9"/>
                  <a:gd name="T5" fmla="*/ 2 h 7"/>
                  <a:gd name="T6" fmla="*/ 0 w 9"/>
                  <a:gd name="T7" fmla="*/ 2 h 7"/>
                  <a:gd name="T8" fmla="*/ 0 w 9"/>
                  <a:gd name="T9" fmla="*/ 2 h 7"/>
                  <a:gd name="T10" fmla="*/ 0 w 9"/>
                  <a:gd name="T11" fmla="*/ 2 h 7"/>
                  <a:gd name="T12" fmla="*/ 0 w 9"/>
                  <a:gd name="T13" fmla="*/ 2 h 7"/>
                  <a:gd name="T14" fmla="*/ 7 w 9"/>
                  <a:gd name="T15" fmla="*/ 7 h 7"/>
                  <a:gd name="T16" fmla="*/ 8 w 9"/>
                  <a:gd name="T17" fmla="*/ 7 h 7"/>
                  <a:gd name="T18" fmla="*/ 3 w 9"/>
                  <a:gd name="T19" fmla="*/ 2 h 7"/>
                  <a:gd name="T20" fmla="*/ 8 w 9"/>
                  <a:gd name="T21" fmla="*/ 4 h 7"/>
                  <a:gd name="T22" fmla="*/ 9 w 9"/>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7">
                    <a:moveTo>
                      <a:pt x="9" y="4"/>
                    </a:moveTo>
                    <a:cubicBezTo>
                      <a:pt x="6" y="0"/>
                      <a:pt x="1"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5" y="3"/>
                      <a:pt x="7" y="7"/>
                      <a:pt x="7" y="7"/>
                    </a:cubicBezTo>
                    <a:cubicBezTo>
                      <a:pt x="8" y="7"/>
                      <a:pt x="8" y="7"/>
                      <a:pt x="8" y="7"/>
                    </a:cubicBezTo>
                    <a:cubicBezTo>
                      <a:pt x="7" y="4"/>
                      <a:pt x="5" y="3"/>
                      <a:pt x="3" y="2"/>
                    </a:cubicBezTo>
                    <a:cubicBezTo>
                      <a:pt x="6" y="3"/>
                      <a:pt x="8" y="4"/>
                      <a:pt x="8" y="4"/>
                    </a:cubicBezTo>
                    <a:cubicBezTo>
                      <a:pt x="9" y="4"/>
                      <a:pt x="9" y="4"/>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1"/>
              <p:cNvSpPr>
                <a:spLocks noEditPoints="1"/>
              </p:cNvSpPr>
              <p:nvPr/>
            </p:nvSpPr>
            <p:spPr bwMode="auto">
              <a:xfrm>
                <a:off x="4032" y="2524"/>
                <a:ext cx="99" cy="83"/>
              </a:xfrm>
              <a:custGeom>
                <a:avLst/>
                <a:gdLst>
                  <a:gd name="T0" fmla="*/ 35 w 42"/>
                  <a:gd name="T1" fmla="*/ 6 h 35"/>
                  <a:gd name="T2" fmla="*/ 35 w 42"/>
                  <a:gd name="T3" fmla="*/ 6 h 35"/>
                  <a:gd name="T4" fmla="*/ 34 w 42"/>
                  <a:gd name="T5" fmla="*/ 5 h 35"/>
                  <a:gd name="T6" fmla="*/ 30 w 42"/>
                  <a:gd name="T7" fmla="*/ 5 h 35"/>
                  <a:gd name="T8" fmla="*/ 30 w 42"/>
                  <a:gd name="T9" fmla="*/ 6 h 35"/>
                  <a:gd name="T10" fmla="*/ 28 w 42"/>
                  <a:gd name="T11" fmla="*/ 6 h 35"/>
                  <a:gd name="T12" fmla="*/ 27 w 42"/>
                  <a:gd name="T13" fmla="*/ 4 h 35"/>
                  <a:gd name="T14" fmla="*/ 22 w 42"/>
                  <a:gd name="T15" fmla="*/ 0 h 35"/>
                  <a:gd name="T16" fmla="*/ 19 w 42"/>
                  <a:gd name="T17" fmla="*/ 0 h 35"/>
                  <a:gd name="T18" fmla="*/ 14 w 42"/>
                  <a:gd name="T19" fmla="*/ 4 h 35"/>
                  <a:gd name="T20" fmla="*/ 14 w 42"/>
                  <a:gd name="T21" fmla="*/ 7 h 35"/>
                  <a:gd name="T22" fmla="*/ 12 w 42"/>
                  <a:gd name="T23" fmla="*/ 7 h 35"/>
                  <a:gd name="T24" fmla="*/ 11 w 42"/>
                  <a:gd name="T25" fmla="*/ 6 h 35"/>
                  <a:gd name="T26" fmla="*/ 7 w 42"/>
                  <a:gd name="T27" fmla="*/ 6 h 35"/>
                  <a:gd name="T28" fmla="*/ 6 w 42"/>
                  <a:gd name="T29" fmla="*/ 7 h 35"/>
                  <a:gd name="T30" fmla="*/ 6 w 42"/>
                  <a:gd name="T31" fmla="*/ 7 h 35"/>
                  <a:gd name="T32" fmla="*/ 0 w 42"/>
                  <a:gd name="T33" fmla="*/ 14 h 35"/>
                  <a:gd name="T34" fmla="*/ 0 w 42"/>
                  <a:gd name="T35" fmla="*/ 28 h 35"/>
                  <a:gd name="T36" fmla="*/ 8 w 42"/>
                  <a:gd name="T37" fmla="*/ 35 h 35"/>
                  <a:gd name="T38" fmla="*/ 34 w 42"/>
                  <a:gd name="T39" fmla="*/ 35 h 35"/>
                  <a:gd name="T40" fmla="*/ 41 w 42"/>
                  <a:gd name="T41" fmla="*/ 27 h 35"/>
                  <a:gd name="T42" fmla="*/ 41 w 42"/>
                  <a:gd name="T43" fmla="*/ 13 h 35"/>
                  <a:gd name="T44" fmla="*/ 35 w 42"/>
                  <a:gd name="T45" fmla="*/ 6 h 35"/>
                  <a:gd name="T46" fmla="*/ 16 w 42"/>
                  <a:gd name="T47" fmla="*/ 4 h 35"/>
                  <a:gd name="T48" fmla="*/ 19 w 42"/>
                  <a:gd name="T49" fmla="*/ 3 h 35"/>
                  <a:gd name="T50" fmla="*/ 22 w 42"/>
                  <a:gd name="T51" fmla="*/ 3 h 35"/>
                  <a:gd name="T52" fmla="*/ 25 w 42"/>
                  <a:gd name="T53" fmla="*/ 4 h 35"/>
                  <a:gd name="T54" fmla="*/ 25 w 42"/>
                  <a:gd name="T55" fmla="*/ 6 h 35"/>
                  <a:gd name="T56" fmla="*/ 16 w 42"/>
                  <a:gd name="T57" fmla="*/ 7 h 35"/>
                  <a:gd name="T58" fmla="*/ 16 w 42"/>
                  <a:gd name="T5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2" h="35">
                    <a:moveTo>
                      <a:pt x="35" y="6"/>
                    </a:moveTo>
                    <a:cubicBezTo>
                      <a:pt x="35" y="6"/>
                      <a:pt x="35" y="6"/>
                      <a:pt x="35" y="6"/>
                    </a:cubicBezTo>
                    <a:cubicBezTo>
                      <a:pt x="35" y="6"/>
                      <a:pt x="34" y="5"/>
                      <a:pt x="34" y="5"/>
                    </a:cubicBezTo>
                    <a:cubicBezTo>
                      <a:pt x="30" y="5"/>
                      <a:pt x="30" y="5"/>
                      <a:pt x="30" y="5"/>
                    </a:cubicBezTo>
                    <a:cubicBezTo>
                      <a:pt x="30" y="5"/>
                      <a:pt x="30" y="6"/>
                      <a:pt x="30" y="6"/>
                    </a:cubicBezTo>
                    <a:cubicBezTo>
                      <a:pt x="28" y="6"/>
                      <a:pt x="28" y="6"/>
                      <a:pt x="28" y="6"/>
                    </a:cubicBezTo>
                    <a:cubicBezTo>
                      <a:pt x="27" y="4"/>
                      <a:pt x="27" y="4"/>
                      <a:pt x="27" y="4"/>
                    </a:cubicBezTo>
                    <a:cubicBezTo>
                      <a:pt x="27" y="1"/>
                      <a:pt x="25" y="0"/>
                      <a:pt x="22" y="0"/>
                    </a:cubicBezTo>
                    <a:cubicBezTo>
                      <a:pt x="19" y="0"/>
                      <a:pt x="19" y="0"/>
                      <a:pt x="19" y="0"/>
                    </a:cubicBezTo>
                    <a:cubicBezTo>
                      <a:pt x="16" y="1"/>
                      <a:pt x="14" y="1"/>
                      <a:pt x="14" y="4"/>
                    </a:cubicBezTo>
                    <a:cubicBezTo>
                      <a:pt x="14" y="7"/>
                      <a:pt x="14" y="7"/>
                      <a:pt x="14" y="7"/>
                    </a:cubicBezTo>
                    <a:cubicBezTo>
                      <a:pt x="12" y="7"/>
                      <a:pt x="12" y="7"/>
                      <a:pt x="12" y="7"/>
                    </a:cubicBezTo>
                    <a:cubicBezTo>
                      <a:pt x="12" y="6"/>
                      <a:pt x="11" y="6"/>
                      <a:pt x="11" y="6"/>
                    </a:cubicBezTo>
                    <a:cubicBezTo>
                      <a:pt x="7" y="6"/>
                      <a:pt x="7" y="6"/>
                      <a:pt x="7" y="6"/>
                    </a:cubicBezTo>
                    <a:cubicBezTo>
                      <a:pt x="7" y="6"/>
                      <a:pt x="6" y="6"/>
                      <a:pt x="6" y="7"/>
                    </a:cubicBezTo>
                    <a:cubicBezTo>
                      <a:pt x="6" y="7"/>
                      <a:pt x="6" y="7"/>
                      <a:pt x="6" y="7"/>
                    </a:cubicBezTo>
                    <a:cubicBezTo>
                      <a:pt x="3" y="8"/>
                      <a:pt x="0" y="11"/>
                      <a:pt x="0" y="14"/>
                    </a:cubicBezTo>
                    <a:cubicBezTo>
                      <a:pt x="0" y="28"/>
                      <a:pt x="0" y="28"/>
                      <a:pt x="0" y="28"/>
                    </a:cubicBezTo>
                    <a:cubicBezTo>
                      <a:pt x="0" y="32"/>
                      <a:pt x="4" y="35"/>
                      <a:pt x="8" y="35"/>
                    </a:cubicBezTo>
                    <a:cubicBezTo>
                      <a:pt x="34" y="35"/>
                      <a:pt x="34" y="35"/>
                      <a:pt x="34" y="35"/>
                    </a:cubicBezTo>
                    <a:cubicBezTo>
                      <a:pt x="38" y="35"/>
                      <a:pt x="42" y="31"/>
                      <a:pt x="41" y="27"/>
                    </a:cubicBezTo>
                    <a:cubicBezTo>
                      <a:pt x="41" y="13"/>
                      <a:pt x="41" y="13"/>
                      <a:pt x="41" y="13"/>
                    </a:cubicBezTo>
                    <a:cubicBezTo>
                      <a:pt x="41" y="10"/>
                      <a:pt x="38" y="7"/>
                      <a:pt x="35" y="6"/>
                    </a:cubicBezTo>
                    <a:close/>
                    <a:moveTo>
                      <a:pt x="16" y="4"/>
                    </a:moveTo>
                    <a:cubicBezTo>
                      <a:pt x="16" y="4"/>
                      <a:pt x="16" y="3"/>
                      <a:pt x="19" y="3"/>
                    </a:cubicBezTo>
                    <a:cubicBezTo>
                      <a:pt x="22" y="3"/>
                      <a:pt x="22" y="3"/>
                      <a:pt x="22" y="3"/>
                    </a:cubicBezTo>
                    <a:cubicBezTo>
                      <a:pt x="25" y="3"/>
                      <a:pt x="25" y="3"/>
                      <a:pt x="25" y="4"/>
                    </a:cubicBezTo>
                    <a:cubicBezTo>
                      <a:pt x="25" y="6"/>
                      <a:pt x="25" y="6"/>
                      <a:pt x="25" y="6"/>
                    </a:cubicBezTo>
                    <a:cubicBezTo>
                      <a:pt x="16" y="7"/>
                      <a:pt x="16" y="7"/>
                      <a:pt x="16" y="7"/>
                    </a:cubicBez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2"/>
              <p:cNvSpPr>
                <a:spLocks noEditPoints="1"/>
              </p:cNvSpPr>
              <p:nvPr/>
            </p:nvSpPr>
            <p:spPr bwMode="auto">
              <a:xfrm>
                <a:off x="4179" y="2624"/>
                <a:ext cx="71" cy="62"/>
              </a:xfrm>
              <a:custGeom>
                <a:avLst/>
                <a:gdLst>
                  <a:gd name="T0" fmla="*/ 25 w 30"/>
                  <a:gd name="T1" fmla="*/ 4 h 26"/>
                  <a:gd name="T2" fmla="*/ 26 w 30"/>
                  <a:gd name="T3" fmla="*/ 4 h 26"/>
                  <a:gd name="T4" fmla="*/ 25 w 30"/>
                  <a:gd name="T5" fmla="*/ 4 h 26"/>
                  <a:gd name="T6" fmla="*/ 22 w 30"/>
                  <a:gd name="T7" fmla="*/ 4 h 26"/>
                  <a:gd name="T8" fmla="*/ 21 w 30"/>
                  <a:gd name="T9" fmla="*/ 4 h 26"/>
                  <a:gd name="T10" fmla="*/ 20 w 30"/>
                  <a:gd name="T11" fmla="*/ 4 h 26"/>
                  <a:gd name="T12" fmla="*/ 20 w 30"/>
                  <a:gd name="T13" fmla="*/ 3 h 26"/>
                  <a:gd name="T14" fmla="*/ 16 w 30"/>
                  <a:gd name="T15" fmla="*/ 0 h 26"/>
                  <a:gd name="T16" fmla="*/ 13 w 30"/>
                  <a:gd name="T17" fmla="*/ 0 h 26"/>
                  <a:gd name="T18" fmla="*/ 10 w 30"/>
                  <a:gd name="T19" fmla="*/ 3 h 26"/>
                  <a:gd name="T20" fmla="*/ 10 w 30"/>
                  <a:gd name="T21" fmla="*/ 5 h 26"/>
                  <a:gd name="T22" fmla="*/ 8 w 30"/>
                  <a:gd name="T23" fmla="*/ 5 h 26"/>
                  <a:gd name="T24" fmla="*/ 8 w 30"/>
                  <a:gd name="T25" fmla="*/ 4 h 26"/>
                  <a:gd name="T26" fmla="*/ 5 w 30"/>
                  <a:gd name="T27" fmla="*/ 4 h 26"/>
                  <a:gd name="T28" fmla="*/ 4 w 30"/>
                  <a:gd name="T29" fmla="*/ 5 h 26"/>
                  <a:gd name="T30" fmla="*/ 4 w 30"/>
                  <a:gd name="T31" fmla="*/ 5 h 26"/>
                  <a:gd name="T32" fmla="*/ 0 w 30"/>
                  <a:gd name="T33" fmla="*/ 10 h 26"/>
                  <a:gd name="T34" fmla="*/ 0 w 30"/>
                  <a:gd name="T35" fmla="*/ 21 h 26"/>
                  <a:gd name="T36" fmla="*/ 5 w 30"/>
                  <a:gd name="T37" fmla="*/ 26 h 26"/>
                  <a:gd name="T38" fmla="*/ 25 w 30"/>
                  <a:gd name="T39" fmla="*/ 25 h 26"/>
                  <a:gd name="T40" fmla="*/ 30 w 30"/>
                  <a:gd name="T41" fmla="*/ 20 h 26"/>
                  <a:gd name="T42" fmla="*/ 30 w 30"/>
                  <a:gd name="T43" fmla="*/ 10 h 26"/>
                  <a:gd name="T44" fmla="*/ 25 w 30"/>
                  <a:gd name="T45" fmla="*/ 4 h 26"/>
                  <a:gd name="T46" fmla="*/ 12 w 30"/>
                  <a:gd name="T47" fmla="*/ 3 h 26"/>
                  <a:gd name="T48" fmla="*/ 13 w 30"/>
                  <a:gd name="T49" fmla="*/ 2 h 26"/>
                  <a:gd name="T50" fmla="*/ 16 w 30"/>
                  <a:gd name="T51" fmla="*/ 2 h 26"/>
                  <a:gd name="T52" fmla="*/ 18 w 30"/>
                  <a:gd name="T53" fmla="*/ 3 h 26"/>
                  <a:gd name="T54" fmla="*/ 18 w 30"/>
                  <a:gd name="T55" fmla="*/ 5 h 26"/>
                  <a:gd name="T56" fmla="*/ 12 w 30"/>
                  <a:gd name="T57" fmla="*/ 5 h 26"/>
                  <a:gd name="T58" fmla="*/ 12 w 30"/>
                  <a:gd name="T59"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26">
                    <a:moveTo>
                      <a:pt x="25" y="4"/>
                    </a:moveTo>
                    <a:cubicBezTo>
                      <a:pt x="25" y="4"/>
                      <a:pt x="26" y="4"/>
                      <a:pt x="26" y="4"/>
                    </a:cubicBezTo>
                    <a:cubicBezTo>
                      <a:pt x="25" y="4"/>
                      <a:pt x="25" y="4"/>
                      <a:pt x="25" y="4"/>
                    </a:cubicBezTo>
                    <a:cubicBezTo>
                      <a:pt x="22" y="4"/>
                      <a:pt x="22" y="4"/>
                      <a:pt x="22" y="4"/>
                    </a:cubicBezTo>
                    <a:cubicBezTo>
                      <a:pt x="22" y="4"/>
                      <a:pt x="21" y="4"/>
                      <a:pt x="21" y="4"/>
                    </a:cubicBezTo>
                    <a:cubicBezTo>
                      <a:pt x="20" y="4"/>
                      <a:pt x="20" y="4"/>
                      <a:pt x="20" y="4"/>
                    </a:cubicBezTo>
                    <a:cubicBezTo>
                      <a:pt x="20" y="3"/>
                      <a:pt x="20" y="3"/>
                      <a:pt x="20" y="3"/>
                    </a:cubicBezTo>
                    <a:cubicBezTo>
                      <a:pt x="20" y="1"/>
                      <a:pt x="18" y="0"/>
                      <a:pt x="16" y="0"/>
                    </a:cubicBezTo>
                    <a:cubicBezTo>
                      <a:pt x="13" y="0"/>
                      <a:pt x="13" y="0"/>
                      <a:pt x="13" y="0"/>
                    </a:cubicBezTo>
                    <a:cubicBezTo>
                      <a:pt x="11" y="0"/>
                      <a:pt x="10" y="1"/>
                      <a:pt x="10" y="3"/>
                    </a:cubicBezTo>
                    <a:cubicBezTo>
                      <a:pt x="10" y="5"/>
                      <a:pt x="10" y="5"/>
                      <a:pt x="10" y="5"/>
                    </a:cubicBezTo>
                    <a:cubicBezTo>
                      <a:pt x="8" y="5"/>
                      <a:pt x="8" y="5"/>
                      <a:pt x="8" y="5"/>
                    </a:cubicBezTo>
                    <a:cubicBezTo>
                      <a:pt x="8" y="4"/>
                      <a:pt x="8" y="4"/>
                      <a:pt x="8" y="4"/>
                    </a:cubicBezTo>
                    <a:cubicBezTo>
                      <a:pt x="5" y="4"/>
                      <a:pt x="5" y="4"/>
                      <a:pt x="5" y="4"/>
                    </a:cubicBezTo>
                    <a:cubicBezTo>
                      <a:pt x="4" y="4"/>
                      <a:pt x="4" y="5"/>
                      <a:pt x="4" y="5"/>
                    </a:cubicBezTo>
                    <a:cubicBezTo>
                      <a:pt x="4" y="5"/>
                      <a:pt x="4" y="5"/>
                      <a:pt x="4" y="5"/>
                    </a:cubicBezTo>
                    <a:cubicBezTo>
                      <a:pt x="2" y="5"/>
                      <a:pt x="0" y="8"/>
                      <a:pt x="0" y="10"/>
                    </a:cubicBezTo>
                    <a:cubicBezTo>
                      <a:pt x="0" y="21"/>
                      <a:pt x="0" y="21"/>
                      <a:pt x="0" y="21"/>
                    </a:cubicBezTo>
                    <a:cubicBezTo>
                      <a:pt x="0" y="24"/>
                      <a:pt x="2" y="26"/>
                      <a:pt x="5" y="26"/>
                    </a:cubicBezTo>
                    <a:cubicBezTo>
                      <a:pt x="25" y="25"/>
                      <a:pt x="25" y="25"/>
                      <a:pt x="25" y="25"/>
                    </a:cubicBezTo>
                    <a:cubicBezTo>
                      <a:pt x="28" y="25"/>
                      <a:pt x="30" y="23"/>
                      <a:pt x="30" y="20"/>
                    </a:cubicBezTo>
                    <a:cubicBezTo>
                      <a:pt x="30" y="10"/>
                      <a:pt x="30" y="10"/>
                      <a:pt x="30" y="10"/>
                    </a:cubicBezTo>
                    <a:cubicBezTo>
                      <a:pt x="30" y="7"/>
                      <a:pt x="28" y="5"/>
                      <a:pt x="25" y="4"/>
                    </a:cubicBezTo>
                    <a:close/>
                    <a:moveTo>
                      <a:pt x="12" y="3"/>
                    </a:moveTo>
                    <a:cubicBezTo>
                      <a:pt x="12" y="2"/>
                      <a:pt x="12" y="2"/>
                      <a:pt x="13" y="2"/>
                    </a:cubicBezTo>
                    <a:cubicBezTo>
                      <a:pt x="16" y="2"/>
                      <a:pt x="16" y="2"/>
                      <a:pt x="16" y="2"/>
                    </a:cubicBezTo>
                    <a:cubicBezTo>
                      <a:pt x="18" y="2"/>
                      <a:pt x="18" y="2"/>
                      <a:pt x="18" y="3"/>
                    </a:cubicBezTo>
                    <a:cubicBezTo>
                      <a:pt x="18" y="5"/>
                      <a:pt x="18" y="5"/>
                      <a:pt x="18" y="5"/>
                    </a:cubicBezTo>
                    <a:cubicBezTo>
                      <a:pt x="12" y="5"/>
                      <a:pt x="12" y="5"/>
                      <a:pt x="12" y="5"/>
                    </a:cubicBezTo>
                    <a:lnTo>
                      <a:pt x="1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3"/>
              <p:cNvSpPr>
                <a:spLocks noEditPoints="1"/>
              </p:cNvSpPr>
              <p:nvPr/>
            </p:nvSpPr>
            <p:spPr bwMode="auto">
              <a:xfrm>
                <a:off x="3812" y="2235"/>
                <a:ext cx="125" cy="107"/>
              </a:xfrm>
              <a:custGeom>
                <a:avLst/>
                <a:gdLst>
                  <a:gd name="T0" fmla="*/ 44 w 53"/>
                  <a:gd name="T1" fmla="*/ 8 h 45"/>
                  <a:gd name="T2" fmla="*/ 44 w 53"/>
                  <a:gd name="T3" fmla="*/ 8 h 45"/>
                  <a:gd name="T4" fmla="*/ 43 w 53"/>
                  <a:gd name="T5" fmla="*/ 7 h 45"/>
                  <a:gd name="T6" fmla="*/ 39 w 53"/>
                  <a:gd name="T7" fmla="*/ 7 h 45"/>
                  <a:gd name="T8" fmla="*/ 37 w 53"/>
                  <a:gd name="T9" fmla="*/ 8 h 45"/>
                  <a:gd name="T10" fmla="*/ 35 w 53"/>
                  <a:gd name="T11" fmla="*/ 8 h 45"/>
                  <a:gd name="T12" fmla="*/ 35 w 53"/>
                  <a:gd name="T13" fmla="*/ 5 h 45"/>
                  <a:gd name="T14" fmla="*/ 28 w 53"/>
                  <a:gd name="T15" fmla="*/ 0 h 45"/>
                  <a:gd name="T16" fmla="*/ 23 w 53"/>
                  <a:gd name="T17" fmla="*/ 0 h 45"/>
                  <a:gd name="T18" fmla="*/ 17 w 53"/>
                  <a:gd name="T19" fmla="*/ 5 h 45"/>
                  <a:gd name="T20" fmla="*/ 17 w 53"/>
                  <a:gd name="T21" fmla="*/ 8 h 45"/>
                  <a:gd name="T22" fmla="*/ 14 w 53"/>
                  <a:gd name="T23" fmla="*/ 8 h 45"/>
                  <a:gd name="T24" fmla="*/ 13 w 53"/>
                  <a:gd name="T25" fmla="*/ 7 h 45"/>
                  <a:gd name="T26" fmla="*/ 9 w 53"/>
                  <a:gd name="T27" fmla="*/ 7 h 45"/>
                  <a:gd name="T28" fmla="*/ 8 w 53"/>
                  <a:gd name="T29" fmla="*/ 9 h 45"/>
                  <a:gd name="T30" fmla="*/ 8 w 53"/>
                  <a:gd name="T31" fmla="*/ 9 h 45"/>
                  <a:gd name="T32" fmla="*/ 0 w 53"/>
                  <a:gd name="T33" fmla="*/ 18 h 45"/>
                  <a:gd name="T34" fmla="*/ 0 w 53"/>
                  <a:gd name="T35" fmla="*/ 36 h 45"/>
                  <a:gd name="T36" fmla="*/ 10 w 53"/>
                  <a:gd name="T37" fmla="*/ 45 h 45"/>
                  <a:gd name="T38" fmla="*/ 43 w 53"/>
                  <a:gd name="T39" fmla="*/ 44 h 45"/>
                  <a:gd name="T40" fmla="*/ 53 w 53"/>
                  <a:gd name="T41" fmla="*/ 34 h 45"/>
                  <a:gd name="T42" fmla="*/ 52 w 53"/>
                  <a:gd name="T43" fmla="*/ 17 h 45"/>
                  <a:gd name="T44" fmla="*/ 44 w 53"/>
                  <a:gd name="T45" fmla="*/ 8 h 45"/>
                  <a:gd name="T46" fmla="*/ 20 w 53"/>
                  <a:gd name="T47" fmla="*/ 5 h 45"/>
                  <a:gd name="T48" fmla="*/ 24 w 53"/>
                  <a:gd name="T49" fmla="*/ 3 h 45"/>
                  <a:gd name="T50" fmla="*/ 28 w 53"/>
                  <a:gd name="T51" fmla="*/ 3 h 45"/>
                  <a:gd name="T52" fmla="*/ 32 w 53"/>
                  <a:gd name="T53" fmla="*/ 5 h 45"/>
                  <a:gd name="T54" fmla="*/ 32 w 53"/>
                  <a:gd name="T55" fmla="*/ 8 h 45"/>
                  <a:gd name="T56" fmla="*/ 20 w 53"/>
                  <a:gd name="T57" fmla="*/ 8 h 45"/>
                  <a:gd name="T58" fmla="*/ 20 w 53"/>
                  <a:gd name="T5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45">
                    <a:moveTo>
                      <a:pt x="44" y="8"/>
                    </a:moveTo>
                    <a:cubicBezTo>
                      <a:pt x="44" y="8"/>
                      <a:pt x="44" y="8"/>
                      <a:pt x="44" y="8"/>
                    </a:cubicBezTo>
                    <a:cubicBezTo>
                      <a:pt x="44" y="7"/>
                      <a:pt x="44" y="7"/>
                      <a:pt x="43" y="7"/>
                    </a:cubicBezTo>
                    <a:cubicBezTo>
                      <a:pt x="39" y="7"/>
                      <a:pt x="39" y="7"/>
                      <a:pt x="39" y="7"/>
                    </a:cubicBezTo>
                    <a:cubicBezTo>
                      <a:pt x="38" y="7"/>
                      <a:pt x="37" y="7"/>
                      <a:pt x="37" y="8"/>
                    </a:cubicBezTo>
                    <a:cubicBezTo>
                      <a:pt x="35" y="8"/>
                      <a:pt x="35" y="8"/>
                      <a:pt x="35" y="8"/>
                    </a:cubicBezTo>
                    <a:cubicBezTo>
                      <a:pt x="35" y="5"/>
                      <a:pt x="35" y="5"/>
                      <a:pt x="35" y="5"/>
                    </a:cubicBezTo>
                    <a:cubicBezTo>
                      <a:pt x="35" y="1"/>
                      <a:pt x="32" y="0"/>
                      <a:pt x="28" y="0"/>
                    </a:cubicBezTo>
                    <a:cubicBezTo>
                      <a:pt x="23" y="0"/>
                      <a:pt x="23" y="0"/>
                      <a:pt x="23" y="0"/>
                    </a:cubicBezTo>
                    <a:cubicBezTo>
                      <a:pt x="20" y="0"/>
                      <a:pt x="17" y="1"/>
                      <a:pt x="17" y="5"/>
                    </a:cubicBezTo>
                    <a:cubicBezTo>
                      <a:pt x="17" y="8"/>
                      <a:pt x="17" y="8"/>
                      <a:pt x="17" y="8"/>
                    </a:cubicBezTo>
                    <a:cubicBezTo>
                      <a:pt x="14" y="8"/>
                      <a:pt x="14" y="8"/>
                      <a:pt x="14" y="8"/>
                    </a:cubicBezTo>
                    <a:cubicBezTo>
                      <a:pt x="14" y="8"/>
                      <a:pt x="14" y="7"/>
                      <a:pt x="13" y="7"/>
                    </a:cubicBezTo>
                    <a:cubicBezTo>
                      <a:pt x="9" y="7"/>
                      <a:pt x="9" y="7"/>
                      <a:pt x="9" y="7"/>
                    </a:cubicBezTo>
                    <a:cubicBezTo>
                      <a:pt x="8" y="7"/>
                      <a:pt x="8" y="8"/>
                      <a:pt x="8" y="9"/>
                    </a:cubicBezTo>
                    <a:cubicBezTo>
                      <a:pt x="8" y="9"/>
                      <a:pt x="8" y="9"/>
                      <a:pt x="8" y="9"/>
                    </a:cubicBezTo>
                    <a:cubicBezTo>
                      <a:pt x="3" y="9"/>
                      <a:pt x="0" y="13"/>
                      <a:pt x="0" y="18"/>
                    </a:cubicBezTo>
                    <a:cubicBezTo>
                      <a:pt x="0" y="36"/>
                      <a:pt x="0" y="36"/>
                      <a:pt x="0" y="36"/>
                    </a:cubicBezTo>
                    <a:cubicBezTo>
                      <a:pt x="0" y="41"/>
                      <a:pt x="4" y="45"/>
                      <a:pt x="10" y="45"/>
                    </a:cubicBezTo>
                    <a:cubicBezTo>
                      <a:pt x="43" y="44"/>
                      <a:pt x="43" y="44"/>
                      <a:pt x="43" y="44"/>
                    </a:cubicBezTo>
                    <a:cubicBezTo>
                      <a:pt x="49" y="44"/>
                      <a:pt x="53" y="40"/>
                      <a:pt x="53" y="34"/>
                    </a:cubicBezTo>
                    <a:cubicBezTo>
                      <a:pt x="52" y="17"/>
                      <a:pt x="52" y="17"/>
                      <a:pt x="52" y="17"/>
                    </a:cubicBezTo>
                    <a:cubicBezTo>
                      <a:pt x="52" y="12"/>
                      <a:pt x="49" y="8"/>
                      <a:pt x="44" y="8"/>
                    </a:cubicBezTo>
                    <a:close/>
                    <a:moveTo>
                      <a:pt x="20" y="5"/>
                    </a:moveTo>
                    <a:cubicBezTo>
                      <a:pt x="20" y="4"/>
                      <a:pt x="20" y="3"/>
                      <a:pt x="24" y="3"/>
                    </a:cubicBezTo>
                    <a:cubicBezTo>
                      <a:pt x="28" y="3"/>
                      <a:pt x="28" y="3"/>
                      <a:pt x="28" y="3"/>
                    </a:cubicBezTo>
                    <a:cubicBezTo>
                      <a:pt x="32" y="3"/>
                      <a:pt x="32" y="4"/>
                      <a:pt x="32" y="5"/>
                    </a:cubicBezTo>
                    <a:cubicBezTo>
                      <a:pt x="32" y="8"/>
                      <a:pt x="32" y="8"/>
                      <a:pt x="32" y="8"/>
                    </a:cubicBezTo>
                    <a:cubicBezTo>
                      <a:pt x="20" y="8"/>
                      <a:pt x="20" y="8"/>
                      <a:pt x="20" y="8"/>
                    </a:cubicBezTo>
                    <a:lnTo>
                      <a:pt x="2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4"/>
              <p:cNvSpPr>
                <a:spLocks noEditPoints="1"/>
              </p:cNvSpPr>
              <p:nvPr/>
            </p:nvSpPr>
            <p:spPr bwMode="auto">
              <a:xfrm>
                <a:off x="3923" y="2356"/>
                <a:ext cx="107" cy="109"/>
              </a:xfrm>
              <a:custGeom>
                <a:avLst/>
                <a:gdLst>
                  <a:gd name="T0" fmla="*/ 45 w 45"/>
                  <a:gd name="T1" fmla="*/ 26 h 46"/>
                  <a:gd name="T2" fmla="*/ 45 w 45"/>
                  <a:gd name="T3" fmla="*/ 8 h 46"/>
                  <a:gd name="T4" fmla="*/ 36 w 45"/>
                  <a:gd name="T5" fmla="*/ 0 h 46"/>
                  <a:gd name="T6" fmla="*/ 8 w 45"/>
                  <a:gd name="T7" fmla="*/ 1 h 46"/>
                  <a:gd name="T8" fmla="*/ 0 w 45"/>
                  <a:gd name="T9" fmla="*/ 9 h 46"/>
                  <a:gd name="T10" fmla="*/ 1 w 45"/>
                  <a:gd name="T11" fmla="*/ 27 h 46"/>
                  <a:gd name="T12" fmla="*/ 9 w 45"/>
                  <a:gd name="T13" fmla="*/ 35 h 46"/>
                  <a:gd name="T14" fmla="*/ 20 w 45"/>
                  <a:gd name="T15" fmla="*/ 35 h 46"/>
                  <a:gd name="T16" fmla="*/ 20 w 45"/>
                  <a:gd name="T17" fmla="*/ 41 h 46"/>
                  <a:gd name="T18" fmla="*/ 7 w 45"/>
                  <a:gd name="T19" fmla="*/ 41 h 46"/>
                  <a:gd name="T20" fmla="*/ 5 w 45"/>
                  <a:gd name="T21" fmla="*/ 44 h 46"/>
                  <a:gd name="T22" fmla="*/ 7 w 45"/>
                  <a:gd name="T23" fmla="*/ 46 h 46"/>
                  <a:gd name="T24" fmla="*/ 40 w 45"/>
                  <a:gd name="T25" fmla="*/ 45 h 46"/>
                  <a:gd name="T26" fmla="*/ 42 w 45"/>
                  <a:gd name="T27" fmla="*/ 43 h 46"/>
                  <a:gd name="T28" fmla="*/ 39 w 45"/>
                  <a:gd name="T29" fmla="*/ 40 h 46"/>
                  <a:gd name="T30" fmla="*/ 27 w 45"/>
                  <a:gd name="T31" fmla="*/ 41 h 46"/>
                  <a:gd name="T32" fmla="*/ 27 w 45"/>
                  <a:gd name="T33" fmla="*/ 35 h 46"/>
                  <a:gd name="T34" fmla="*/ 37 w 45"/>
                  <a:gd name="T35" fmla="*/ 35 h 46"/>
                  <a:gd name="T36" fmla="*/ 45 w 45"/>
                  <a:gd name="T37" fmla="*/ 26 h 46"/>
                  <a:gd name="T38" fmla="*/ 9 w 45"/>
                  <a:gd name="T39" fmla="*/ 32 h 46"/>
                  <a:gd name="T40" fmla="*/ 4 w 45"/>
                  <a:gd name="T41" fmla="*/ 27 h 46"/>
                  <a:gd name="T42" fmla="*/ 3 w 45"/>
                  <a:gd name="T43" fmla="*/ 9 h 46"/>
                  <a:gd name="T44" fmla="*/ 8 w 45"/>
                  <a:gd name="T45" fmla="*/ 4 h 46"/>
                  <a:gd name="T46" fmla="*/ 37 w 45"/>
                  <a:gd name="T47" fmla="*/ 3 h 46"/>
                  <a:gd name="T48" fmla="*/ 42 w 45"/>
                  <a:gd name="T49" fmla="*/ 8 h 46"/>
                  <a:gd name="T50" fmla="*/ 42 w 45"/>
                  <a:gd name="T51" fmla="*/ 26 h 46"/>
                  <a:gd name="T52" fmla="*/ 37 w 45"/>
                  <a:gd name="T53" fmla="*/ 31 h 46"/>
                  <a:gd name="T54" fmla="*/ 9 w 45"/>
                  <a:gd name="T55" fmla="*/ 3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46">
                    <a:moveTo>
                      <a:pt x="45" y="26"/>
                    </a:moveTo>
                    <a:cubicBezTo>
                      <a:pt x="45" y="8"/>
                      <a:pt x="45" y="8"/>
                      <a:pt x="45" y="8"/>
                    </a:cubicBezTo>
                    <a:cubicBezTo>
                      <a:pt x="45" y="4"/>
                      <a:pt x="41" y="0"/>
                      <a:pt x="36" y="0"/>
                    </a:cubicBezTo>
                    <a:cubicBezTo>
                      <a:pt x="8" y="1"/>
                      <a:pt x="8" y="1"/>
                      <a:pt x="8" y="1"/>
                    </a:cubicBezTo>
                    <a:cubicBezTo>
                      <a:pt x="4" y="1"/>
                      <a:pt x="0" y="5"/>
                      <a:pt x="0" y="9"/>
                    </a:cubicBezTo>
                    <a:cubicBezTo>
                      <a:pt x="1" y="27"/>
                      <a:pt x="1" y="27"/>
                      <a:pt x="1" y="27"/>
                    </a:cubicBezTo>
                    <a:cubicBezTo>
                      <a:pt x="1" y="32"/>
                      <a:pt x="5" y="35"/>
                      <a:pt x="9" y="35"/>
                    </a:cubicBezTo>
                    <a:cubicBezTo>
                      <a:pt x="20" y="35"/>
                      <a:pt x="20" y="35"/>
                      <a:pt x="20" y="35"/>
                    </a:cubicBezTo>
                    <a:cubicBezTo>
                      <a:pt x="20" y="41"/>
                      <a:pt x="20" y="41"/>
                      <a:pt x="20" y="41"/>
                    </a:cubicBezTo>
                    <a:cubicBezTo>
                      <a:pt x="7" y="41"/>
                      <a:pt x="7" y="41"/>
                      <a:pt x="7" y="41"/>
                    </a:cubicBezTo>
                    <a:cubicBezTo>
                      <a:pt x="6" y="41"/>
                      <a:pt x="4" y="42"/>
                      <a:pt x="5" y="44"/>
                    </a:cubicBezTo>
                    <a:cubicBezTo>
                      <a:pt x="5" y="45"/>
                      <a:pt x="6" y="46"/>
                      <a:pt x="7" y="46"/>
                    </a:cubicBezTo>
                    <a:cubicBezTo>
                      <a:pt x="40" y="45"/>
                      <a:pt x="40" y="45"/>
                      <a:pt x="40" y="45"/>
                    </a:cubicBezTo>
                    <a:cubicBezTo>
                      <a:pt x="41" y="45"/>
                      <a:pt x="42" y="44"/>
                      <a:pt x="42" y="43"/>
                    </a:cubicBezTo>
                    <a:cubicBezTo>
                      <a:pt x="42" y="41"/>
                      <a:pt x="41" y="40"/>
                      <a:pt x="39" y="40"/>
                    </a:cubicBezTo>
                    <a:cubicBezTo>
                      <a:pt x="27" y="41"/>
                      <a:pt x="27" y="41"/>
                      <a:pt x="27" y="41"/>
                    </a:cubicBezTo>
                    <a:cubicBezTo>
                      <a:pt x="27" y="35"/>
                      <a:pt x="27" y="35"/>
                      <a:pt x="27" y="35"/>
                    </a:cubicBezTo>
                    <a:cubicBezTo>
                      <a:pt x="37" y="35"/>
                      <a:pt x="37" y="35"/>
                      <a:pt x="37" y="35"/>
                    </a:cubicBezTo>
                    <a:cubicBezTo>
                      <a:pt x="42" y="34"/>
                      <a:pt x="45" y="31"/>
                      <a:pt x="45" y="26"/>
                    </a:cubicBezTo>
                    <a:close/>
                    <a:moveTo>
                      <a:pt x="9" y="32"/>
                    </a:moveTo>
                    <a:cubicBezTo>
                      <a:pt x="6" y="32"/>
                      <a:pt x="4" y="30"/>
                      <a:pt x="4" y="27"/>
                    </a:cubicBezTo>
                    <a:cubicBezTo>
                      <a:pt x="3" y="9"/>
                      <a:pt x="3" y="9"/>
                      <a:pt x="3" y="9"/>
                    </a:cubicBezTo>
                    <a:cubicBezTo>
                      <a:pt x="3" y="6"/>
                      <a:pt x="6" y="4"/>
                      <a:pt x="8" y="4"/>
                    </a:cubicBezTo>
                    <a:cubicBezTo>
                      <a:pt x="37" y="3"/>
                      <a:pt x="37" y="3"/>
                      <a:pt x="37" y="3"/>
                    </a:cubicBezTo>
                    <a:cubicBezTo>
                      <a:pt x="39" y="3"/>
                      <a:pt x="42" y="5"/>
                      <a:pt x="42" y="8"/>
                    </a:cubicBezTo>
                    <a:cubicBezTo>
                      <a:pt x="42" y="26"/>
                      <a:pt x="42" y="26"/>
                      <a:pt x="42" y="26"/>
                    </a:cubicBezTo>
                    <a:cubicBezTo>
                      <a:pt x="42" y="29"/>
                      <a:pt x="40" y="31"/>
                      <a:pt x="37" y="31"/>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65"/>
              <p:cNvSpPr>
                <a:spLocks/>
              </p:cNvSpPr>
              <p:nvPr/>
            </p:nvSpPr>
            <p:spPr bwMode="auto">
              <a:xfrm>
                <a:off x="3940" y="2375"/>
                <a:ext cx="71" cy="9"/>
              </a:xfrm>
              <a:custGeom>
                <a:avLst/>
                <a:gdLst>
                  <a:gd name="T0" fmla="*/ 30 w 30"/>
                  <a:gd name="T1" fmla="*/ 2 h 4"/>
                  <a:gd name="T2" fmla="*/ 29 w 30"/>
                  <a:gd name="T3" fmla="*/ 3 h 4"/>
                  <a:gd name="T4" fmla="*/ 2 w 30"/>
                  <a:gd name="T5" fmla="*/ 4 h 4"/>
                  <a:gd name="T6" fmla="*/ 0 w 30"/>
                  <a:gd name="T7" fmla="*/ 2 h 4"/>
                  <a:gd name="T8" fmla="*/ 0 w 30"/>
                  <a:gd name="T9" fmla="*/ 2 h 4"/>
                  <a:gd name="T10" fmla="*/ 2 w 30"/>
                  <a:gd name="T11" fmla="*/ 1 h 4"/>
                  <a:gd name="T12" fmla="*/ 29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30" y="3"/>
                      <a:pt x="29" y="3"/>
                    </a:cubicBezTo>
                    <a:cubicBezTo>
                      <a:pt x="2" y="4"/>
                      <a:pt x="2" y="4"/>
                      <a:pt x="2" y="4"/>
                    </a:cubicBezTo>
                    <a:cubicBezTo>
                      <a:pt x="1" y="4"/>
                      <a:pt x="0" y="3"/>
                      <a:pt x="0" y="2"/>
                    </a:cubicBezTo>
                    <a:cubicBezTo>
                      <a:pt x="0" y="2"/>
                      <a:pt x="0" y="2"/>
                      <a:pt x="0" y="2"/>
                    </a:cubicBezTo>
                    <a:cubicBezTo>
                      <a:pt x="0" y="2"/>
                      <a:pt x="1" y="1"/>
                      <a:pt x="2" y="1"/>
                    </a:cubicBezTo>
                    <a:cubicBezTo>
                      <a:pt x="29" y="0"/>
                      <a:pt x="29" y="0"/>
                      <a:pt x="29" y="0"/>
                    </a:cubicBezTo>
                    <a:cubicBezTo>
                      <a:pt x="30" y="0"/>
                      <a:pt x="30" y="1"/>
                      <a:pt x="3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66"/>
              <p:cNvSpPr>
                <a:spLocks/>
              </p:cNvSpPr>
              <p:nvPr/>
            </p:nvSpPr>
            <p:spPr bwMode="auto">
              <a:xfrm>
                <a:off x="3940" y="2387"/>
                <a:ext cx="71" cy="9"/>
              </a:xfrm>
              <a:custGeom>
                <a:avLst/>
                <a:gdLst>
                  <a:gd name="T0" fmla="*/ 30 w 30"/>
                  <a:gd name="T1" fmla="*/ 2 h 4"/>
                  <a:gd name="T2" fmla="*/ 29 w 30"/>
                  <a:gd name="T3" fmla="*/ 3 h 4"/>
                  <a:gd name="T4" fmla="*/ 2 w 30"/>
                  <a:gd name="T5" fmla="*/ 4 h 4"/>
                  <a:gd name="T6" fmla="*/ 0 w 30"/>
                  <a:gd name="T7" fmla="*/ 2 h 4"/>
                  <a:gd name="T8" fmla="*/ 0 w 30"/>
                  <a:gd name="T9" fmla="*/ 2 h 4"/>
                  <a:gd name="T10" fmla="*/ 2 w 30"/>
                  <a:gd name="T11" fmla="*/ 1 h 4"/>
                  <a:gd name="T12" fmla="*/ 29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30" y="3"/>
                      <a:pt x="29" y="3"/>
                    </a:cubicBezTo>
                    <a:cubicBezTo>
                      <a:pt x="2" y="4"/>
                      <a:pt x="2" y="4"/>
                      <a:pt x="2" y="4"/>
                    </a:cubicBezTo>
                    <a:cubicBezTo>
                      <a:pt x="1" y="4"/>
                      <a:pt x="1" y="3"/>
                      <a:pt x="0" y="2"/>
                    </a:cubicBezTo>
                    <a:cubicBezTo>
                      <a:pt x="0" y="2"/>
                      <a:pt x="0" y="2"/>
                      <a:pt x="0" y="2"/>
                    </a:cubicBezTo>
                    <a:cubicBezTo>
                      <a:pt x="0" y="2"/>
                      <a:pt x="1" y="1"/>
                      <a:pt x="2" y="1"/>
                    </a:cubicBezTo>
                    <a:cubicBezTo>
                      <a:pt x="29" y="0"/>
                      <a:pt x="29" y="0"/>
                      <a:pt x="29" y="0"/>
                    </a:cubicBezTo>
                    <a:cubicBezTo>
                      <a:pt x="30" y="0"/>
                      <a:pt x="30" y="1"/>
                      <a:pt x="3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67"/>
              <p:cNvSpPr>
                <a:spLocks/>
              </p:cNvSpPr>
              <p:nvPr/>
            </p:nvSpPr>
            <p:spPr bwMode="auto">
              <a:xfrm>
                <a:off x="3942" y="2398"/>
                <a:ext cx="71" cy="10"/>
              </a:xfrm>
              <a:custGeom>
                <a:avLst/>
                <a:gdLst>
                  <a:gd name="T0" fmla="*/ 30 w 30"/>
                  <a:gd name="T1" fmla="*/ 2 h 4"/>
                  <a:gd name="T2" fmla="*/ 28 w 30"/>
                  <a:gd name="T3" fmla="*/ 3 h 4"/>
                  <a:gd name="T4" fmla="*/ 1 w 30"/>
                  <a:gd name="T5" fmla="*/ 4 h 4"/>
                  <a:gd name="T6" fmla="*/ 0 w 30"/>
                  <a:gd name="T7" fmla="*/ 2 h 4"/>
                  <a:gd name="T8" fmla="*/ 0 w 30"/>
                  <a:gd name="T9" fmla="*/ 2 h 4"/>
                  <a:gd name="T10" fmla="*/ 1 w 30"/>
                  <a:gd name="T11" fmla="*/ 1 h 4"/>
                  <a:gd name="T12" fmla="*/ 28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29" y="3"/>
                      <a:pt x="28" y="3"/>
                    </a:cubicBezTo>
                    <a:cubicBezTo>
                      <a:pt x="1" y="4"/>
                      <a:pt x="1" y="4"/>
                      <a:pt x="1" y="4"/>
                    </a:cubicBezTo>
                    <a:cubicBezTo>
                      <a:pt x="0" y="4"/>
                      <a:pt x="0" y="3"/>
                      <a:pt x="0" y="2"/>
                    </a:cubicBezTo>
                    <a:cubicBezTo>
                      <a:pt x="0" y="2"/>
                      <a:pt x="0" y="2"/>
                      <a:pt x="0" y="2"/>
                    </a:cubicBezTo>
                    <a:cubicBezTo>
                      <a:pt x="0" y="2"/>
                      <a:pt x="0" y="1"/>
                      <a:pt x="1" y="1"/>
                    </a:cubicBezTo>
                    <a:cubicBezTo>
                      <a:pt x="28" y="0"/>
                      <a:pt x="28" y="0"/>
                      <a:pt x="28" y="0"/>
                    </a:cubicBezTo>
                    <a:cubicBezTo>
                      <a:pt x="29" y="0"/>
                      <a:pt x="29" y="1"/>
                      <a:pt x="3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68"/>
              <p:cNvSpPr>
                <a:spLocks/>
              </p:cNvSpPr>
              <p:nvPr/>
            </p:nvSpPr>
            <p:spPr bwMode="auto">
              <a:xfrm>
                <a:off x="3961" y="2410"/>
                <a:ext cx="52" cy="10"/>
              </a:xfrm>
              <a:custGeom>
                <a:avLst/>
                <a:gdLst>
                  <a:gd name="T0" fmla="*/ 22 w 22"/>
                  <a:gd name="T1" fmla="*/ 2 h 4"/>
                  <a:gd name="T2" fmla="*/ 20 w 22"/>
                  <a:gd name="T3" fmla="*/ 3 h 4"/>
                  <a:gd name="T4" fmla="*/ 1 w 22"/>
                  <a:gd name="T5" fmla="*/ 4 h 4"/>
                  <a:gd name="T6" fmla="*/ 0 w 22"/>
                  <a:gd name="T7" fmla="*/ 2 h 4"/>
                  <a:gd name="T8" fmla="*/ 0 w 22"/>
                  <a:gd name="T9" fmla="*/ 2 h 4"/>
                  <a:gd name="T10" fmla="*/ 1 w 22"/>
                  <a:gd name="T11" fmla="*/ 1 h 4"/>
                  <a:gd name="T12" fmla="*/ 20 w 22"/>
                  <a:gd name="T13" fmla="*/ 0 h 4"/>
                  <a:gd name="T14" fmla="*/ 22 w 22"/>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
                    <a:moveTo>
                      <a:pt x="22" y="2"/>
                    </a:moveTo>
                    <a:cubicBezTo>
                      <a:pt x="22" y="3"/>
                      <a:pt x="21" y="3"/>
                      <a:pt x="20" y="3"/>
                    </a:cubicBezTo>
                    <a:cubicBezTo>
                      <a:pt x="1" y="4"/>
                      <a:pt x="1" y="4"/>
                      <a:pt x="1" y="4"/>
                    </a:cubicBezTo>
                    <a:cubicBezTo>
                      <a:pt x="0" y="4"/>
                      <a:pt x="0" y="3"/>
                      <a:pt x="0" y="2"/>
                    </a:cubicBezTo>
                    <a:cubicBezTo>
                      <a:pt x="0" y="2"/>
                      <a:pt x="0" y="2"/>
                      <a:pt x="0" y="2"/>
                    </a:cubicBezTo>
                    <a:cubicBezTo>
                      <a:pt x="0" y="2"/>
                      <a:pt x="0" y="1"/>
                      <a:pt x="1" y="1"/>
                    </a:cubicBezTo>
                    <a:cubicBezTo>
                      <a:pt x="20" y="0"/>
                      <a:pt x="20" y="0"/>
                      <a:pt x="20" y="0"/>
                    </a:cubicBezTo>
                    <a:cubicBezTo>
                      <a:pt x="21" y="0"/>
                      <a:pt x="22" y="1"/>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69"/>
              <p:cNvSpPr>
                <a:spLocks noEditPoints="1"/>
              </p:cNvSpPr>
              <p:nvPr/>
            </p:nvSpPr>
            <p:spPr bwMode="auto">
              <a:xfrm>
                <a:off x="3954" y="1907"/>
                <a:ext cx="90" cy="93"/>
              </a:xfrm>
              <a:custGeom>
                <a:avLst/>
                <a:gdLst>
                  <a:gd name="T0" fmla="*/ 38 w 38"/>
                  <a:gd name="T1" fmla="*/ 22 h 39"/>
                  <a:gd name="T2" fmla="*/ 38 w 38"/>
                  <a:gd name="T3" fmla="*/ 7 h 39"/>
                  <a:gd name="T4" fmla="*/ 31 w 38"/>
                  <a:gd name="T5" fmla="*/ 0 h 39"/>
                  <a:gd name="T6" fmla="*/ 7 w 38"/>
                  <a:gd name="T7" fmla="*/ 0 h 39"/>
                  <a:gd name="T8" fmla="*/ 0 w 38"/>
                  <a:gd name="T9" fmla="*/ 7 h 39"/>
                  <a:gd name="T10" fmla="*/ 1 w 38"/>
                  <a:gd name="T11" fmla="*/ 23 h 39"/>
                  <a:gd name="T12" fmla="*/ 8 w 38"/>
                  <a:gd name="T13" fmla="*/ 30 h 39"/>
                  <a:gd name="T14" fmla="*/ 17 w 38"/>
                  <a:gd name="T15" fmla="*/ 29 h 39"/>
                  <a:gd name="T16" fmla="*/ 17 w 38"/>
                  <a:gd name="T17" fmla="*/ 34 h 39"/>
                  <a:gd name="T18" fmla="*/ 6 w 38"/>
                  <a:gd name="T19" fmla="*/ 34 h 39"/>
                  <a:gd name="T20" fmla="*/ 4 w 38"/>
                  <a:gd name="T21" fmla="*/ 37 h 39"/>
                  <a:gd name="T22" fmla="*/ 6 w 38"/>
                  <a:gd name="T23" fmla="*/ 39 h 39"/>
                  <a:gd name="T24" fmla="*/ 33 w 38"/>
                  <a:gd name="T25" fmla="*/ 38 h 39"/>
                  <a:gd name="T26" fmla="*/ 36 w 38"/>
                  <a:gd name="T27" fmla="*/ 36 h 39"/>
                  <a:gd name="T28" fmla="*/ 33 w 38"/>
                  <a:gd name="T29" fmla="*/ 34 h 39"/>
                  <a:gd name="T30" fmla="*/ 23 w 38"/>
                  <a:gd name="T31" fmla="*/ 34 h 39"/>
                  <a:gd name="T32" fmla="*/ 22 w 38"/>
                  <a:gd name="T33" fmla="*/ 29 h 39"/>
                  <a:gd name="T34" fmla="*/ 31 w 38"/>
                  <a:gd name="T35" fmla="*/ 29 h 39"/>
                  <a:gd name="T36" fmla="*/ 38 w 38"/>
                  <a:gd name="T37" fmla="*/ 22 h 39"/>
                  <a:gd name="T38" fmla="*/ 8 w 38"/>
                  <a:gd name="T39" fmla="*/ 27 h 39"/>
                  <a:gd name="T40" fmla="*/ 3 w 38"/>
                  <a:gd name="T41" fmla="*/ 23 h 39"/>
                  <a:gd name="T42" fmla="*/ 3 w 38"/>
                  <a:gd name="T43" fmla="*/ 7 h 39"/>
                  <a:gd name="T44" fmla="*/ 7 w 38"/>
                  <a:gd name="T45" fmla="*/ 3 h 39"/>
                  <a:gd name="T46" fmla="*/ 31 w 38"/>
                  <a:gd name="T47" fmla="*/ 2 h 39"/>
                  <a:gd name="T48" fmla="*/ 35 w 38"/>
                  <a:gd name="T49" fmla="*/ 7 h 39"/>
                  <a:gd name="T50" fmla="*/ 36 w 38"/>
                  <a:gd name="T51" fmla="*/ 22 h 39"/>
                  <a:gd name="T52" fmla="*/ 31 w 38"/>
                  <a:gd name="T53" fmla="*/ 26 h 39"/>
                  <a:gd name="T54" fmla="*/ 8 w 38"/>
                  <a:gd name="T55"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39">
                    <a:moveTo>
                      <a:pt x="38" y="22"/>
                    </a:moveTo>
                    <a:cubicBezTo>
                      <a:pt x="38" y="7"/>
                      <a:pt x="38" y="7"/>
                      <a:pt x="38" y="7"/>
                    </a:cubicBezTo>
                    <a:cubicBezTo>
                      <a:pt x="38" y="3"/>
                      <a:pt x="35" y="0"/>
                      <a:pt x="31" y="0"/>
                    </a:cubicBezTo>
                    <a:cubicBezTo>
                      <a:pt x="7" y="0"/>
                      <a:pt x="7" y="0"/>
                      <a:pt x="7" y="0"/>
                    </a:cubicBezTo>
                    <a:cubicBezTo>
                      <a:pt x="3" y="0"/>
                      <a:pt x="0" y="4"/>
                      <a:pt x="0" y="7"/>
                    </a:cubicBezTo>
                    <a:cubicBezTo>
                      <a:pt x="1" y="23"/>
                      <a:pt x="1" y="23"/>
                      <a:pt x="1" y="23"/>
                    </a:cubicBezTo>
                    <a:cubicBezTo>
                      <a:pt x="1" y="27"/>
                      <a:pt x="4" y="30"/>
                      <a:pt x="8" y="30"/>
                    </a:cubicBezTo>
                    <a:cubicBezTo>
                      <a:pt x="17" y="29"/>
                      <a:pt x="17" y="29"/>
                      <a:pt x="17" y="29"/>
                    </a:cubicBezTo>
                    <a:cubicBezTo>
                      <a:pt x="17" y="34"/>
                      <a:pt x="17" y="34"/>
                      <a:pt x="17" y="34"/>
                    </a:cubicBezTo>
                    <a:cubicBezTo>
                      <a:pt x="6" y="34"/>
                      <a:pt x="6" y="34"/>
                      <a:pt x="6" y="34"/>
                    </a:cubicBezTo>
                    <a:cubicBezTo>
                      <a:pt x="5" y="35"/>
                      <a:pt x="4" y="35"/>
                      <a:pt x="4" y="37"/>
                    </a:cubicBezTo>
                    <a:cubicBezTo>
                      <a:pt x="4" y="38"/>
                      <a:pt x="5" y="39"/>
                      <a:pt x="6" y="39"/>
                    </a:cubicBezTo>
                    <a:cubicBezTo>
                      <a:pt x="33" y="38"/>
                      <a:pt x="33" y="38"/>
                      <a:pt x="33" y="38"/>
                    </a:cubicBezTo>
                    <a:cubicBezTo>
                      <a:pt x="35" y="38"/>
                      <a:pt x="36" y="37"/>
                      <a:pt x="36" y="36"/>
                    </a:cubicBezTo>
                    <a:cubicBezTo>
                      <a:pt x="36" y="35"/>
                      <a:pt x="35" y="34"/>
                      <a:pt x="33" y="34"/>
                    </a:cubicBezTo>
                    <a:cubicBezTo>
                      <a:pt x="23" y="34"/>
                      <a:pt x="23" y="34"/>
                      <a:pt x="23" y="34"/>
                    </a:cubicBezTo>
                    <a:cubicBezTo>
                      <a:pt x="22" y="29"/>
                      <a:pt x="22" y="29"/>
                      <a:pt x="22" y="29"/>
                    </a:cubicBezTo>
                    <a:cubicBezTo>
                      <a:pt x="31" y="29"/>
                      <a:pt x="31" y="29"/>
                      <a:pt x="31" y="29"/>
                    </a:cubicBezTo>
                    <a:cubicBezTo>
                      <a:pt x="35" y="29"/>
                      <a:pt x="38" y="26"/>
                      <a:pt x="38" y="22"/>
                    </a:cubicBezTo>
                    <a:close/>
                    <a:moveTo>
                      <a:pt x="8" y="27"/>
                    </a:moveTo>
                    <a:cubicBezTo>
                      <a:pt x="5" y="27"/>
                      <a:pt x="3" y="25"/>
                      <a:pt x="3" y="23"/>
                    </a:cubicBezTo>
                    <a:cubicBezTo>
                      <a:pt x="3" y="7"/>
                      <a:pt x="3" y="7"/>
                      <a:pt x="3" y="7"/>
                    </a:cubicBezTo>
                    <a:cubicBezTo>
                      <a:pt x="3" y="5"/>
                      <a:pt x="5" y="3"/>
                      <a:pt x="7" y="3"/>
                    </a:cubicBezTo>
                    <a:cubicBezTo>
                      <a:pt x="31" y="2"/>
                      <a:pt x="31" y="2"/>
                      <a:pt x="31" y="2"/>
                    </a:cubicBezTo>
                    <a:cubicBezTo>
                      <a:pt x="33" y="2"/>
                      <a:pt x="35" y="4"/>
                      <a:pt x="35" y="7"/>
                    </a:cubicBezTo>
                    <a:cubicBezTo>
                      <a:pt x="36" y="22"/>
                      <a:pt x="36" y="22"/>
                      <a:pt x="36" y="22"/>
                    </a:cubicBezTo>
                    <a:cubicBezTo>
                      <a:pt x="36" y="24"/>
                      <a:pt x="34" y="26"/>
                      <a:pt x="31" y="26"/>
                    </a:cubicBezTo>
                    <a:lnTo>
                      <a:pt x="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0"/>
              <p:cNvSpPr>
                <a:spLocks/>
              </p:cNvSpPr>
              <p:nvPr/>
            </p:nvSpPr>
            <p:spPr bwMode="auto">
              <a:xfrm>
                <a:off x="3968" y="1924"/>
                <a:ext cx="62" cy="7"/>
              </a:xfrm>
              <a:custGeom>
                <a:avLst/>
                <a:gdLst>
                  <a:gd name="T0" fmla="*/ 26 w 26"/>
                  <a:gd name="T1" fmla="*/ 1 h 3"/>
                  <a:gd name="T2" fmla="*/ 24 w 26"/>
                  <a:gd name="T3" fmla="*/ 2 h 3"/>
                  <a:gd name="T4" fmla="*/ 1 w 26"/>
                  <a:gd name="T5" fmla="*/ 3 h 3"/>
                  <a:gd name="T6" fmla="*/ 0 w 26"/>
                  <a:gd name="T7" fmla="*/ 2 h 3"/>
                  <a:gd name="T8" fmla="*/ 0 w 26"/>
                  <a:gd name="T9" fmla="*/ 2 h 3"/>
                  <a:gd name="T10" fmla="*/ 1 w 26"/>
                  <a:gd name="T11" fmla="*/ 0 h 3"/>
                  <a:gd name="T12" fmla="*/ 24 w 26"/>
                  <a:gd name="T13" fmla="*/ 0 h 3"/>
                  <a:gd name="T14" fmla="*/ 26 w 2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1"/>
                    </a:moveTo>
                    <a:cubicBezTo>
                      <a:pt x="26" y="2"/>
                      <a:pt x="25" y="2"/>
                      <a:pt x="24" y="2"/>
                    </a:cubicBezTo>
                    <a:cubicBezTo>
                      <a:pt x="1" y="3"/>
                      <a:pt x="1" y="3"/>
                      <a:pt x="1" y="3"/>
                    </a:cubicBezTo>
                    <a:cubicBezTo>
                      <a:pt x="1" y="3"/>
                      <a:pt x="0" y="2"/>
                      <a:pt x="0" y="2"/>
                    </a:cubicBezTo>
                    <a:cubicBezTo>
                      <a:pt x="0" y="2"/>
                      <a:pt x="0" y="2"/>
                      <a:pt x="0" y="2"/>
                    </a:cubicBezTo>
                    <a:cubicBezTo>
                      <a:pt x="0" y="1"/>
                      <a:pt x="1" y="0"/>
                      <a:pt x="1" y="0"/>
                    </a:cubicBezTo>
                    <a:cubicBezTo>
                      <a:pt x="24" y="0"/>
                      <a:pt x="24" y="0"/>
                      <a:pt x="24" y="0"/>
                    </a:cubicBezTo>
                    <a:cubicBezTo>
                      <a:pt x="25" y="0"/>
                      <a:pt x="25" y="0"/>
                      <a:pt x="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1"/>
              <p:cNvSpPr>
                <a:spLocks/>
              </p:cNvSpPr>
              <p:nvPr/>
            </p:nvSpPr>
            <p:spPr bwMode="auto">
              <a:xfrm>
                <a:off x="3968" y="1933"/>
                <a:ext cx="62" cy="7"/>
              </a:xfrm>
              <a:custGeom>
                <a:avLst/>
                <a:gdLst>
                  <a:gd name="T0" fmla="*/ 26 w 26"/>
                  <a:gd name="T1" fmla="*/ 1 h 3"/>
                  <a:gd name="T2" fmla="*/ 24 w 26"/>
                  <a:gd name="T3" fmla="*/ 3 h 3"/>
                  <a:gd name="T4" fmla="*/ 2 w 26"/>
                  <a:gd name="T5" fmla="*/ 3 h 3"/>
                  <a:gd name="T6" fmla="*/ 0 w 26"/>
                  <a:gd name="T7" fmla="*/ 2 h 3"/>
                  <a:gd name="T8" fmla="*/ 0 w 26"/>
                  <a:gd name="T9" fmla="*/ 2 h 3"/>
                  <a:gd name="T10" fmla="*/ 1 w 26"/>
                  <a:gd name="T11" fmla="*/ 1 h 3"/>
                  <a:gd name="T12" fmla="*/ 24 w 26"/>
                  <a:gd name="T13" fmla="*/ 0 h 3"/>
                  <a:gd name="T14" fmla="*/ 26 w 2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1"/>
                    </a:moveTo>
                    <a:cubicBezTo>
                      <a:pt x="26" y="2"/>
                      <a:pt x="25" y="2"/>
                      <a:pt x="24" y="3"/>
                    </a:cubicBezTo>
                    <a:cubicBezTo>
                      <a:pt x="2" y="3"/>
                      <a:pt x="2" y="3"/>
                      <a:pt x="2" y="3"/>
                    </a:cubicBezTo>
                    <a:cubicBezTo>
                      <a:pt x="1" y="3"/>
                      <a:pt x="0" y="3"/>
                      <a:pt x="0" y="2"/>
                    </a:cubicBezTo>
                    <a:cubicBezTo>
                      <a:pt x="0" y="2"/>
                      <a:pt x="0" y="2"/>
                      <a:pt x="0" y="2"/>
                    </a:cubicBezTo>
                    <a:cubicBezTo>
                      <a:pt x="0" y="1"/>
                      <a:pt x="1" y="1"/>
                      <a:pt x="1" y="1"/>
                    </a:cubicBezTo>
                    <a:cubicBezTo>
                      <a:pt x="24" y="0"/>
                      <a:pt x="24" y="0"/>
                      <a:pt x="24" y="0"/>
                    </a:cubicBezTo>
                    <a:cubicBezTo>
                      <a:pt x="25" y="0"/>
                      <a:pt x="26" y="1"/>
                      <a:pt x="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2"/>
              <p:cNvSpPr>
                <a:spLocks/>
              </p:cNvSpPr>
              <p:nvPr/>
            </p:nvSpPr>
            <p:spPr bwMode="auto">
              <a:xfrm>
                <a:off x="3968" y="1943"/>
                <a:ext cx="62" cy="7"/>
              </a:xfrm>
              <a:custGeom>
                <a:avLst/>
                <a:gdLst>
                  <a:gd name="T0" fmla="*/ 26 w 26"/>
                  <a:gd name="T1" fmla="*/ 2 h 3"/>
                  <a:gd name="T2" fmla="*/ 25 w 26"/>
                  <a:gd name="T3" fmla="*/ 3 h 3"/>
                  <a:gd name="T4" fmla="*/ 2 w 26"/>
                  <a:gd name="T5" fmla="*/ 3 h 3"/>
                  <a:gd name="T6" fmla="*/ 0 w 26"/>
                  <a:gd name="T7" fmla="*/ 2 h 3"/>
                  <a:gd name="T8" fmla="*/ 0 w 26"/>
                  <a:gd name="T9" fmla="*/ 2 h 3"/>
                  <a:gd name="T10" fmla="*/ 2 w 26"/>
                  <a:gd name="T11" fmla="*/ 1 h 3"/>
                  <a:gd name="T12" fmla="*/ 24 w 26"/>
                  <a:gd name="T13" fmla="*/ 0 h 3"/>
                  <a:gd name="T14" fmla="*/ 26 w 26"/>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2"/>
                    </a:moveTo>
                    <a:cubicBezTo>
                      <a:pt x="26" y="2"/>
                      <a:pt x="25" y="3"/>
                      <a:pt x="25" y="3"/>
                    </a:cubicBezTo>
                    <a:cubicBezTo>
                      <a:pt x="2" y="3"/>
                      <a:pt x="2" y="3"/>
                      <a:pt x="2" y="3"/>
                    </a:cubicBezTo>
                    <a:cubicBezTo>
                      <a:pt x="1" y="3"/>
                      <a:pt x="0" y="3"/>
                      <a:pt x="0" y="2"/>
                    </a:cubicBezTo>
                    <a:cubicBezTo>
                      <a:pt x="0" y="2"/>
                      <a:pt x="0" y="2"/>
                      <a:pt x="0" y="2"/>
                    </a:cubicBezTo>
                    <a:cubicBezTo>
                      <a:pt x="0" y="1"/>
                      <a:pt x="1" y="1"/>
                      <a:pt x="2" y="1"/>
                    </a:cubicBezTo>
                    <a:cubicBezTo>
                      <a:pt x="24" y="0"/>
                      <a:pt x="24" y="0"/>
                      <a:pt x="24" y="0"/>
                    </a:cubicBezTo>
                    <a:cubicBezTo>
                      <a:pt x="25" y="0"/>
                      <a:pt x="26" y="1"/>
                      <a:pt x="2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3"/>
              <p:cNvSpPr>
                <a:spLocks/>
              </p:cNvSpPr>
              <p:nvPr/>
            </p:nvSpPr>
            <p:spPr bwMode="auto">
              <a:xfrm>
                <a:off x="3985" y="1955"/>
                <a:ext cx="45" cy="4"/>
              </a:xfrm>
              <a:custGeom>
                <a:avLst/>
                <a:gdLst>
                  <a:gd name="T0" fmla="*/ 19 w 19"/>
                  <a:gd name="T1" fmla="*/ 1 h 2"/>
                  <a:gd name="T2" fmla="*/ 18 w 19"/>
                  <a:gd name="T3" fmla="*/ 2 h 2"/>
                  <a:gd name="T4" fmla="*/ 2 w 19"/>
                  <a:gd name="T5" fmla="*/ 2 h 2"/>
                  <a:gd name="T6" fmla="*/ 0 w 19"/>
                  <a:gd name="T7" fmla="*/ 1 h 2"/>
                  <a:gd name="T8" fmla="*/ 0 w 19"/>
                  <a:gd name="T9" fmla="*/ 1 h 2"/>
                  <a:gd name="T10" fmla="*/ 2 w 19"/>
                  <a:gd name="T11" fmla="*/ 0 h 2"/>
                  <a:gd name="T12" fmla="*/ 18 w 19"/>
                  <a:gd name="T13" fmla="*/ 0 h 2"/>
                  <a:gd name="T14" fmla="*/ 19 w 19"/>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
                    <a:moveTo>
                      <a:pt x="19" y="1"/>
                    </a:moveTo>
                    <a:cubicBezTo>
                      <a:pt x="19" y="1"/>
                      <a:pt x="18" y="2"/>
                      <a:pt x="18" y="2"/>
                    </a:cubicBezTo>
                    <a:cubicBezTo>
                      <a:pt x="2" y="2"/>
                      <a:pt x="2" y="2"/>
                      <a:pt x="2" y="2"/>
                    </a:cubicBezTo>
                    <a:cubicBezTo>
                      <a:pt x="1" y="2"/>
                      <a:pt x="0" y="2"/>
                      <a:pt x="0" y="1"/>
                    </a:cubicBezTo>
                    <a:cubicBezTo>
                      <a:pt x="0" y="1"/>
                      <a:pt x="0" y="1"/>
                      <a:pt x="0" y="1"/>
                    </a:cubicBezTo>
                    <a:cubicBezTo>
                      <a:pt x="0" y="1"/>
                      <a:pt x="1" y="0"/>
                      <a:pt x="2" y="0"/>
                    </a:cubicBezTo>
                    <a:cubicBezTo>
                      <a:pt x="18" y="0"/>
                      <a:pt x="18" y="0"/>
                      <a:pt x="18" y="0"/>
                    </a:cubicBezTo>
                    <a:cubicBezTo>
                      <a:pt x="18" y="0"/>
                      <a:pt x="19" y="0"/>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4"/>
              <p:cNvSpPr>
                <a:spLocks noEditPoints="1"/>
              </p:cNvSpPr>
              <p:nvPr/>
            </p:nvSpPr>
            <p:spPr bwMode="auto">
              <a:xfrm>
                <a:off x="3733" y="2679"/>
                <a:ext cx="79" cy="80"/>
              </a:xfrm>
              <a:custGeom>
                <a:avLst/>
                <a:gdLst>
                  <a:gd name="T0" fmla="*/ 33 w 33"/>
                  <a:gd name="T1" fmla="*/ 20 h 34"/>
                  <a:gd name="T2" fmla="*/ 32 w 33"/>
                  <a:gd name="T3" fmla="*/ 6 h 34"/>
                  <a:gd name="T4" fmla="*/ 26 w 33"/>
                  <a:gd name="T5" fmla="*/ 0 h 34"/>
                  <a:gd name="T6" fmla="*/ 5 w 33"/>
                  <a:gd name="T7" fmla="*/ 1 h 34"/>
                  <a:gd name="T8" fmla="*/ 0 w 33"/>
                  <a:gd name="T9" fmla="*/ 7 h 34"/>
                  <a:gd name="T10" fmla="*/ 0 w 33"/>
                  <a:gd name="T11" fmla="*/ 20 h 34"/>
                  <a:gd name="T12" fmla="*/ 6 w 33"/>
                  <a:gd name="T13" fmla="*/ 26 h 34"/>
                  <a:gd name="T14" fmla="*/ 14 w 33"/>
                  <a:gd name="T15" fmla="*/ 26 h 34"/>
                  <a:gd name="T16" fmla="*/ 14 w 33"/>
                  <a:gd name="T17" fmla="*/ 30 h 34"/>
                  <a:gd name="T18" fmla="*/ 5 w 33"/>
                  <a:gd name="T19" fmla="*/ 31 h 34"/>
                  <a:gd name="T20" fmla="*/ 3 w 33"/>
                  <a:gd name="T21" fmla="*/ 33 h 34"/>
                  <a:gd name="T22" fmla="*/ 5 w 33"/>
                  <a:gd name="T23" fmla="*/ 34 h 34"/>
                  <a:gd name="T24" fmla="*/ 29 w 33"/>
                  <a:gd name="T25" fmla="*/ 34 h 34"/>
                  <a:gd name="T26" fmla="*/ 30 w 33"/>
                  <a:gd name="T27" fmla="*/ 32 h 34"/>
                  <a:gd name="T28" fmla="*/ 29 w 33"/>
                  <a:gd name="T29" fmla="*/ 30 h 34"/>
                  <a:gd name="T30" fmla="*/ 19 w 33"/>
                  <a:gd name="T31" fmla="*/ 30 h 34"/>
                  <a:gd name="T32" fmla="*/ 19 w 33"/>
                  <a:gd name="T33" fmla="*/ 26 h 34"/>
                  <a:gd name="T34" fmla="*/ 27 w 33"/>
                  <a:gd name="T35" fmla="*/ 26 h 34"/>
                  <a:gd name="T36" fmla="*/ 33 w 33"/>
                  <a:gd name="T37" fmla="*/ 20 h 34"/>
                  <a:gd name="T38" fmla="*/ 6 w 33"/>
                  <a:gd name="T39" fmla="*/ 24 h 34"/>
                  <a:gd name="T40" fmla="*/ 2 w 33"/>
                  <a:gd name="T41" fmla="*/ 20 h 34"/>
                  <a:gd name="T42" fmla="*/ 2 w 33"/>
                  <a:gd name="T43" fmla="*/ 7 h 34"/>
                  <a:gd name="T44" fmla="*/ 6 w 33"/>
                  <a:gd name="T45" fmla="*/ 3 h 34"/>
                  <a:gd name="T46" fmla="*/ 26 w 33"/>
                  <a:gd name="T47" fmla="*/ 3 h 34"/>
                  <a:gd name="T48" fmla="*/ 30 w 33"/>
                  <a:gd name="T49" fmla="*/ 6 h 34"/>
                  <a:gd name="T50" fmla="*/ 30 w 33"/>
                  <a:gd name="T51" fmla="*/ 20 h 34"/>
                  <a:gd name="T52" fmla="*/ 27 w 33"/>
                  <a:gd name="T53" fmla="*/ 23 h 34"/>
                  <a:gd name="T54" fmla="*/ 6 w 33"/>
                  <a:gd name="T55"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34">
                    <a:moveTo>
                      <a:pt x="33" y="20"/>
                    </a:moveTo>
                    <a:cubicBezTo>
                      <a:pt x="32" y="6"/>
                      <a:pt x="32" y="6"/>
                      <a:pt x="32" y="6"/>
                    </a:cubicBezTo>
                    <a:cubicBezTo>
                      <a:pt x="32" y="3"/>
                      <a:pt x="30" y="0"/>
                      <a:pt x="26" y="0"/>
                    </a:cubicBezTo>
                    <a:cubicBezTo>
                      <a:pt x="5" y="1"/>
                      <a:pt x="5" y="1"/>
                      <a:pt x="5" y="1"/>
                    </a:cubicBezTo>
                    <a:cubicBezTo>
                      <a:pt x="2" y="1"/>
                      <a:pt x="0" y="4"/>
                      <a:pt x="0" y="7"/>
                    </a:cubicBezTo>
                    <a:cubicBezTo>
                      <a:pt x="0" y="20"/>
                      <a:pt x="0" y="20"/>
                      <a:pt x="0" y="20"/>
                    </a:cubicBezTo>
                    <a:cubicBezTo>
                      <a:pt x="0" y="24"/>
                      <a:pt x="3" y="26"/>
                      <a:pt x="6" y="26"/>
                    </a:cubicBezTo>
                    <a:cubicBezTo>
                      <a:pt x="14" y="26"/>
                      <a:pt x="14" y="26"/>
                      <a:pt x="14" y="26"/>
                    </a:cubicBezTo>
                    <a:cubicBezTo>
                      <a:pt x="14" y="30"/>
                      <a:pt x="14" y="30"/>
                      <a:pt x="14" y="30"/>
                    </a:cubicBezTo>
                    <a:cubicBezTo>
                      <a:pt x="5" y="31"/>
                      <a:pt x="5" y="31"/>
                      <a:pt x="5" y="31"/>
                    </a:cubicBezTo>
                    <a:cubicBezTo>
                      <a:pt x="4" y="31"/>
                      <a:pt x="3" y="31"/>
                      <a:pt x="3" y="33"/>
                    </a:cubicBezTo>
                    <a:cubicBezTo>
                      <a:pt x="3" y="34"/>
                      <a:pt x="4" y="34"/>
                      <a:pt x="5" y="34"/>
                    </a:cubicBezTo>
                    <a:cubicBezTo>
                      <a:pt x="29" y="34"/>
                      <a:pt x="29" y="34"/>
                      <a:pt x="29" y="34"/>
                    </a:cubicBezTo>
                    <a:cubicBezTo>
                      <a:pt x="30" y="34"/>
                      <a:pt x="30" y="33"/>
                      <a:pt x="30" y="32"/>
                    </a:cubicBezTo>
                    <a:cubicBezTo>
                      <a:pt x="30" y="31"/>
                      <a:pt x="30" y="30"/>
                      <a:pt x="29" y="30"/>
                    </a:cubicBezTo>
                    <a:cubicBezTo>
                      <a:pt x="19" y="30"/>
                      <a:pt x="19" y="30"/>
                      <a:pt x="19" y="30"/>
                    </a:cubicBezTo>
                    <a:cubicBezTo>
                      <a:pt x="19" y="26"/>
                      <a:pt x="19" y="26"/>
                      <a:pt x="19" y="26"/>
                    </a:cubicBezTo>
                    <a:cubicBezTo>
                      <a:pt x="27" y="26"/>
                      <a:pt x="27" y="26"/>
                      <a:pt x="27" y="26"/>
                    </a:cubicBezTo>
                    <a:cubicBezTo>
                      <a:pt x="30" y="26"/>
                      <a:pt x="33" y="23"/>
                      <a:pt x="33" y="20"/>
                    </a:cubicBezTo>
                    <a:close/>
                    <a:moveTo>
                      <a:pt x="6" y="24"/>
                    </a:moveTo>
                    <a:cubicBezTo>
                      <a:pt x="4" y="24"/>
                      <a:pt x="2" y="22"/>
                      <a:pt x="2" y="20"/>
                    </a:cubicBezTo>
                    <a:cubicBezTo>
                      <a:pt x="2" y="7"/>
                      <a:pt x="2" y="7"/>
                      <a:pt x="2" y="7"/>
                    </a:cubicBezTo>
                    <a:cubicBezTo>
                      <a:pt x="2" y="5"/>
                      <a:pt x="3" y="3"/>
                      <a:pt x="6" y="3"/>
                    </a:cubicBezTo>
                    <a:cubicBezTo>
                      <a:pt x="26" y="3"/>
                      <a:pt x="26" y="3"/>
                      <a:pt x="26" y="3"/>
                    </a:cubicBezTo>
                    <a:cubicBezTo>
                      <a:pt x="28" y="3"/>
                      <a:pt x="30" y="4"/>
                      <a:pt x="30" y="6"/>
                    </a:cubicBezTo>
                    <a:cubicBezTo>
                      <a:pt x="30" y="20"/>
                      <a:pt x="30" y="20"/>
                      <a:pt x="30" y="20"/>
                    </a:cubicBezTo>
                    <a:cubicBezTo>
                      <a:pt x="31" y="22"/>
                      <a:pt x="29" y="23"/>
                      <a:pt x="27" y="23"/>
                    </a:cubicBezTo>
                    <a:lnTo>
                      <a:pt x="6"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75"/>
              <p:cNvSpPr>
                <a:spLocks/>
              </p:cNvSpPr>
              <p:nvPr/>
            </p:nvSpPr>
            <p:spPr bwMode="auto">
              <a:xfrm>
                <a:off x="3745" y="2693"/>
                <a:ext cx="52" cy="7"/>
              </a:xfrm>
              <a:custGeom>
                <a:avLst/>
                <a:gdLst>
                  <a:gd name="T0" fmla="*/ 22 w 22"/>
                  <a:gd name="T1" fmla="*/ 1 h 3"/>
                  <a:gd name="T2" fmla="*/ 21 w 22"/>
                  <a:gd name="T3" fmla="*/ 3 h 3"/>
                  <a:gd name="T4" fmla="*/ 1 w 22"/>
                  <a:gd name="T5" fmla="*/ 3 h 3"/>
                  <a:gd name="T6" fmla="*/ 0 w 22"/>
                  <a:gd name="T7" fmla="*/ 2 h 3"/>
                  <a:gd name="T8" fmla="*/ 0 w 22"/>
                  <a:gd name="T9" fmla="*/ 2 h 3"/>
                  <a:gd name="T10" fmla="*/ 1 w 22"/>
                  <a:gd name="T11" fmla="*/ 1 h 3"/>
                  <a:gd name="T12" fmla="*/ 21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1" y="3"/>
                      <a:pt x="21" y="3"/>
                    </a:cubicBezTo>
                    <a:cubicBezTo>
                      <a:pt x="1" y="3"/>
                      <a:pt x="1" y="3"/>
                      <a:pt x="1" y="3"/>
                    </a:cubicBezTo>
                    <a:cubicBezTo>
                      <a:pt x="0" y="3"/>
                      <a:pt x="0" y="3"/>
                      <a:pt x="0" y="2"/>
                    </a:cubicBezTo>
                    <a:cubicBezTo>
                      <a:pt x="0" y="2"/>
                      <a:pt x="0" y="2"/>
                      <a:pt x="0" y="2"/>
                    </a:cubicBezTo>
                    <a:cubicBezTo>
                      <a:pt x="0" y="1"/>
                      <a:pt x="0" y="1"/>
                      <a:pt x="1" y="1"/>
                    </a:cubicBezTo>
                    <a:cubicBezTo>
                      <a:pt x="21" y="0"/>
                      <a:pt x="21" y="0"/>
                      <a:pt x="21" y="0"/>
                    </a:cubicBezTo>
                    <a:cubicBezTo>
                      <a:pt x="21" y="0"/>
                      <a:pt x="22" y="1"/>
                      <a:pt x="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76"/>
              <p:cNvSpPr>
                <a:spLocks/>
              </p:cNvSpPr>
              <p:nvPr/>
            </p:nvSpPr>
            <p:spPr bwMode="auto">
              <a:xfrm>
                <a:off x="3745" y="2702"/>
                <a:ext cx="52" cy="7"/>
              </a:xfrm>
              <a:custGeom>
                <a:avLst/>
                <a:gdLst>
                  <a:gd name="T0" fmla="*/ 22 w 22"/>
                  <a:gd name="T1" fmla="*/ 1 h 3"/>
                  <a:gd name="T2" fmla="*/ 21 w 22"/>
                  <a:gd name="T3" fmla="*/ 2 h 3"/>
                  <a:gd name="T4" fmla="*/ 1 w 22"/>
                  <a:gd name="T5" fmla="*/ 3 h 3"/>
                  <a:gd name="T6" fmla="*/ 0 w 22"/>
                  <a:gd name="T7" fmla="*/ 2 h 3"/>
                  <a:gd name="T8" fmla="*/ 0 w 22"/>
                  <a:gd name="T9" fmla="*/ 2 h 3"/>
                  <a:gd name="T10" fmla="*/ 1 w 22"/>
                  <a:gd name="T11" fmla="*/ 1 h 3"/>
                  <a:gd name="T12" fmla="*/ 21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2" y="2"/>
                      <a:pt x="21" y="2"/>
                    </a:cubicBezTo>
                    <a:cubicBezTo>
                      <a:pt x="1" y="3"/>
                      <a:pt x="1" y="3"/>
                      <a:pt x="1" y="3"/>
                    </a:cubicBezTo>
                    <a:cubicBezTo>
                      <a:pt x="0" y="3"/>
                      <a:pt x="0" y="2"/>
                      <a:pt x="0" y="2"/>
                    </a:cubicBezTo>
                    <a:cubicBezTo>
                      <a:pt x="0" y="2"/>
                      <a:pt x="0" y="2"/>
                      <a:pt x="0" y="2"/>
                    </a:cubicBezTo>
                    <a:cubicBezTo>
                      <a:pt x="0" y="1"/>
                      <a:pt x="0" y="1"/>
                      <a:pt x="1" y="1"/>
                    </a:cubicBezTo>
                    <a:cubicBezTo>
                      <a:pt x="21" y="0"/>
                      <a:pt x="21" y="0"/>
                      <a:pt x="21" y="0"/>
                    </a:cubicBezTo>
                    <a:cubicBezTo>
                      <a:pt x="22" y="0"/>
                      <a:pt x="22" y="1"/>
                      <a:pt x="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77"/>
              <p:cNvSpPr>
                <a:spLocks/>
              </p:cNvSpPr>
              <p:nvPr/>
            </p:nvSpPr>
            <p:spPr bwMode="auto">
              <a:xfrm>
                <a:off x="3745" y="2712"/>
                <a:ext cx="52" cy="5"/>
              </a:xfrm>
              <a:custGeom>
                <a:avLst/>
                <a:gdLst>
                  <a:gd name="T0" fmla="*/ 22 w 22"/>
                  <a:gd name="T1" fmla="*/ 1 h 2"/>
                  <a:gd name="T2" fmla="*/ 21 w 22"/>
                  <a:gd name="T3" fmla="*/ 2 h 2"/>
                  <a:gd name="T4" fmla="*/ 1 w 22"/>
                  <a:gd name="T5" fmla="*/ 2 h 2"/>
                  <a:gd name="T6" fmla="*/ 0 w 22"/>
                  <a:gd name="T7" fmla="*/ 1 h 2"/>
                  <a:gd name="T8" fmla="*/ 0 w 22"/>
                  <a:gd name="T9" fmla="*/ 1 h 2"/>
                  <a:gd name="T10" fmla="*/ 1 w 22"/>
                  <a:gd name="T11" fmla="*/ 0 h 2"/>
                  <a:gd name="T12" fmla="*/ 21 w 22"/>
                  <a:gd name="T13" fmla="*/ 0 h 2"/>
                  <a:gd name="T14" fmla="*/ 22 w 22"/>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
                    <a:moveTo>
                      <a:pt x="22" y="1"/>
                    </a:moveTo>
                    <a:cubicBezTo>
                      <a:pt x="22" y="2"/>
                      <a:pt x="22" y="2"/>
                      <a:pt x="21" y="2"/>
                    </a:cubicBezTo>
                    <a:cubicBezTo>
                      <a:pt x="1" y="2"/>
                      <a:pt x="1" y="2"/>
                      <a:pt x="1" y="2"/>
                    </a:cubicBezTo>
                    <a:cubicBezTo>
                      <a:pt x="0" y="2"/>
                      <a:pt x="0" y="2"/>
                      <a:pt x="0" y="1"/>
                    </a:cubicBezTo>
                    <a:cubicBezTo>
                      <a:pt x="0" y="1"/>
                      <a:pt x="0" y="1"/>
                      <a:pt x="0" y="1"/>
                    </a:cubicBezTo>
                    <a:cubicBezTo>
                      <a:pt x="0" y="1"/>
                      <a:pt x="0" y="0"/>
                      <a:pt x="1" y="0"/>
                    </a:cubicBezTo>
                    <a:cubicBezTo>
                      <a:pt x="21" y="0"/>
                      <a:pt x="21" y="0"/>
                      <a:pt x="21" y="0"/>
                    </a:cubicBezTo>
                    <a:cubicBezTo>
                      <a:pt x="22" y="0"/>
                      <a:pt x="22" y="0"/>
                      <a:pt x="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78"/>
              <p:cNvSpPr>
                <a:spLocks/>
              </p:cNvSpPr>
              <p:nvPr/>
            </p:nvSpPr>
            <p:spPr bwMode="auto">
              <a:xfrm>
                <a:off x="3759" y="2721"/>
                <a:ext cx="38" cy="5"/>
              </a:xfrm>
              <a:custGeom>
                <a:avLst/>
                <a:gdLst>
                  <a:gd name="T0" fmla="*/ 16 w 16"/>
                  <a:gd name="T1" fmla="*/ 1 h 2"/>
                  <a:gd name="T2" fmla="*/ 15 w 16"/>
                  <a:gd name="T3" fmla="*/ 2 h 2"/>
                  <a:gd name="T4" fmla="*/ 1 w 16"/>
                  <a:gd name="T5" fmla="*/ 2 h 2"/>
                  <a:gd name="T6" fmla="*/ 0 w 16"/>
                  <a:gd name="T7" fmla="*/ 1 h 2"/>
                  <a:gd name="T8" fmla="*/ 0 w 16"/>
                  <a:gd name="T9" fmla="*/ 1 h 2"/>
                  <a:gd name="T10" fmla="*/ 1 w 16"/>
                  <a:gd name="T11" fmla="*/ 0 h 2"/>
                  <a:gd name="T12" fmla="*/ 15 w 16"/>
                  <a:gd name="T13" fmla="*/ 0 h 2"/>
                  <a:gd name="T14" fmla="*/ 16 w 1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
                    <a:moveTo>
                      <a:pt x="16" y="1"/>
                    </a:moveTo>
                    <a:cubicBezTo>
                      <a:pt x="16" y="1"/>
                      <a:pt x="16" y="2"/>
                      <a:pt x="15" y="2"/>
                    </a:cubicBezTo>
                    <a:cubicBezTo>
                      <a:pt x="1" y="2"/>
                      <a:pt x="1" y="2"/>
                      <a:pt x="1" y="2"/>
                    </a:cubicBezTo>
                    <a:cubicBezTo>
                      <a:pt x="1" y="2"/>
                      <a:pt x="0" y="2"/>
                      <a:pt x="0" y="1"/>
                    </a:cubicBezTo>
                    <a:cubicBezTo>
                      <a:pt x="0" y="1"/>
                      <a:pt x="0" y="1"/>
                      <a:pt x="0" y="1"/>
                    </a:cubicBezTo>
                    <a:cubicBezTo>
                      <a:pt x="0" y="0"/>
                      <a:pt x="1" y="0"/>
                      <a:pt x="1" y="0"/>
                    </a:cubicBezTo>
                    <a:cubicBezTo>
                      <a:pt x="15" y="0"/>
                      <a:pt x="15" y="0"/>
                      <a:pt x="15" y="0"/>
                    </a:cubicBezTo>
                    <a:cubicBezTo>
                      <a:pt x="16" y="0"/>
                      <a:pt x="16"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79"/>
              <p:cNvSpPr>
                <a:spLocks noEditPoints="1"/>
              </p:cNvSpPr>
              <p:nvPr/>
            </p:nvSpPr>
            <p:spPr bwMode="auto">
              <a:xfrm>
                <a:off x="3660" y="2019"/>
                <a:ext cx="147" cy="109"/>
              </a:xfrm>
              <a:custGeom>
                <a:avLst/>
                <a:gdLst>
                  <a:gd name="T0" fmla="*/ 52 w 62"/>
                  <a:gd name="T1" fmla="*/ 0 h 46"/>
                  <a:gd name="T2" fmla="*/ 9 w 62"/>
                  <a:gd name="T3" fmla="*/ 1 h 46"/>
                  <a:gd name="T4" fmla="*/ 0 w 62"/>
                  <a:gd name="T5" fmla="*/ 11 h 46"/>
                  <a:gd name="T6" fmla="*/ 0 w 62"/>
                  <a:gd name="T7" fmla="*/ 37 h 46"/>
                  <a:gd name="T8" fmla="*/ 10 w 62"/>
                  <a:gd name="T9" fmla="*/ 46 h 46"/>
                  <a:gd name="T10" fmla="*/ 53 w 62"/>
                  <a:gd name="T11" fmla="*/ 45 h 46"/>
                  <a:gd name="T12" fmla="*/ 62 w 62"/>
                  <a:gd name="T13" fmla="*/ 35 h 46"/>
                  <a:gd name="T14" fmla="*/ 61 w 62"/>
                  <a:gd name="T15" fmla="*/ 9 h 46"/>
                  <a:gd name="T16" fmla="*/ 52 w 62"/>
                  <a:gd name="T17" fmla="*/ 0 h 46"/>
                  <a:gd name="T18" fmla="*/ 9 w 62"/>
                  <a:gd name="T19" fmla="*/ 5 h 46"/>
                  <a:gd name="T20" fmla="*/ 52 w 62"/>
                  <a:gd name="T21" fmla="*/ 4 h 46"/>
                  <a:gd name="T22" fmla="*/ 57 w 62"/>
                  <a:gd name="T23" fmla="*/ 9 h 46"/>
                  <a:gd name="T24" fmla="*/ 57 w 62"/>
                  <a:gd name="T25" fmla="*/ 12 h 46"/>
                  <a:gd name="T26" fmla="*/ 4 w 62"/>
                  <a:gd name="T27" fmla="*/ 13 h 46"/>
                  <a:gd name="T28" fmla="*/ 4 w 62"/>
                  <a:gd name="T29" fmla="*/ 11 h 46"/>
                  <a:gd name="T30" fmla="*/ 9 w 62"/>
                  <a:gd name="T31" fmla="*/ 5 h 46"/>
                  <a:gd name="T32" fmla="*/ 52 w 62"/>
                  <a:gd name="T33" fmla="*/ 41 h 46"/>
                  <a:gd name="T34" fmla="*/ 10 w 62"/>
                  <a:gd name="T35" fmla="*/ 42 h 46"/>
                  <a:gd name="T36" fmla="*/ 5 w 62"/>
                  <a:gd name="T37" fmla="*/ 37 h 46"/>
                  <a:gd name="T38" fmla="*/ 4 w 62"/>
                  <a:gd name="T39" fmla="*/ 23 h 46"/>
                  <a:gd name="T40" fmla="*/ 57 w 62"/>
                  <a:gd name="T41" fmla="*/ 22 h 46"/>
                  <a:gd name="T42" fmla="*/ 58 w 62"/>
                  <a:gd name="T43" fmla="*/ 36 h 46"/>
                  <a:gd name="T44" fmla="*/ 52 w 62"/>
                  <a:gd name="T4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6">
                    <a:moveTo>
                      <a:pt x="52" y="0"/>
                    </a:moveTo>
                    <a:cubicBezTo>
                      <a:pt x="9" y="1"/>
                      <a:pt x="9" y="1"/>
                      <a:pt x="9" y="1"/>
                    </a:cubicBezTo>
                    <a:cubicBezTo>
                      <a:pt x="4" y="1"/>
                      <a:pt x="0" y="5"/>
                      <a:pt x="0" y="11"/>
                    </a:cubicBezTo>
                    <a:cubicBezTo>
                      <a:pt x="0" y="37"/>
                      <a:pt x="0" y="37"/>
                      <a:pt x="0" y="37"/>
                    </a:cubicBezTo>
                    <a:cubicBezTo>
                      <a:pt x="1" y="42"/>
                      <a:pt x="5" y="46"/>
                      <a:pt x="10" y="46"/>
                    </a:cubicBezTo>
                    <a:cubicBezTo>
                      <a:pt x="53" y="45"/>
                      <a:pt x="53" y="45"/>
                      <a:pt x="53" y="45"/>
                    </a:cubicBezTo>
                    <a:cubicBezTo>
                      <a:pt x="58" y="45"/>
                      <a:pt x="62" y="41"/>
                      <a:pt x="62" y="35"/>
                    </a:cubicBezTo>
                    <a:cubicBezTo>
                      <a:pt x="61" y="9"/>
                      <a:pt x="61" y="9"/>
                      <a:pt x="61" y="9"/>
                    </a:cubicBezTo>
                    <a:cubicBezTo>
                      <a:pt x="61" y="4"/>
                      <a:pt x="57" y="0"/>
                      <a:pt x="52" y="0"/>
                    </a:cubicBezTo>
                    <a:close/>
                    <a:moveTo>
                      <a:pt x="9" y="5"/>
                    </a:moveTo>
                    <a:cubicBezTo>
                      <a:pt x="52" y="4"/>
                      <a:pt x="52" y="4"/>
                      <a:pt x="52" y="4"/>
                    </a:cubicBezTo>
                    <a:cubicBezTo>
                      <a:pt x="55" y="4"/>
                      <a:pt x="57" y="6"/>
                      <a:pt x="57" y="9"/>
                    </a:cubicBezTo>
                    <a:cubicBezTo>
                      <a:pt x="57" y="12"/>
                      <a:pt x="57" y="12"/>
                      <a:pt x="57" y="12"/>
                    </a:cubicBezTo>
                    <a:cubicBezTo>
                      <a:pt x="4" y="13"/>
                      <a:pt x="4" y="13"/>
                      <a:pt x="4" y="13"/>
                    </a:cubicBezTo>
                    <a:cubicBezTo>
                      <a:pt x="4" y="11"/>
                      <a:pt x="4" y="11"/>
                      <a:pt x="4" y="11"/>
                    </a:cubicBezTo>
                    <a:cubicBezTo>
                      <a:pt x="4" y="8"/>
                      <a:pt x="6" y="5"/>
                      <a:pt x="9" y="5"/>
                    </a:cubicBezTo>
                    <a:close/>
                    <a:moveTo>
                      <a:pt x="52" y="41"/>
                    </a:moveTo>
                    <a:cubicBezTo>
                      <a:pt x="10" y="42"/>
                      <a:pt x="10" y="42"/>
                      <a:pt x="10" y="42"/>
                    </a:cubicBezTo>
                    <a:cubicBezTo>
                      <a:pt x="7" y="42"/>
                      <a:pt x="5" y="40"/>
                      <a:pt x="5" y="37"/>
                    </a:cubicBezTo>
                    <a:cubicBezTo>
                      <a:pt x="4" y="23"/>
                      <a:pt x="4" y="23"/>
                      <a:pt x="4" y="23"/>
                    </a:cubicBezTo>
                    <a:cubicBezTo>
                      <a:pt x="57" y="22"/>
                      <a:pt x="57" y="22"/>
                      <a:pt x="57" y="22"/>
                    </a:cubicBezTo>
                    <a:cubicBezTo>
                      <a:pt x="58" y="36"/>
                      <a:pt x="58" y="36"/>
                      <a:pt x="58" y="36"/>
                    </a:cubicBezTo>
                    <a:cubicBezTo>
                      <a:pt x="58" y="39"/>
                      <a:pt x="55" y="41"/>
                      <a:pt x="5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0"/>
              <p:cNvSpPr>
                <a:spLocks/>
              </p:cNvSpPr>
              <p:nvPr/>
            </p:nvSpPr>
            <p:spPr bwMode="auto">
              <a:xfrm>
                <a:off x="3679" y="2080"/>
                <a:ext cx="71" cy="12"/>
              </a:xfrm>
              <a:custGeom>
                <a:avLst/>
                <a:gdLst>
                  <a:gd name="T0" fmla="*/ 30 w 30"/>
                  <a:gd name="T1" fmla="*/ 2 h 5"/>
                  <a:gd name="T2" fmla="*/ 28 w 30"/>
                  <a:gd name="T3" fmla="*/ 4 h 5"/>
                  <a:gd name="T4" fmla="*/ 2 w 30"/>
                  <a:gd name="T5" fmla="*/ 5 h 5"/>
                  <a:gd name="T6" fmla="*/ 0 w 30"/>
                  <a:gd name="T7" fmla="*/ 3 h 5"/>
                  <a:gd name="T8" fmla="*/ 0 w 30"/>
                  <a:gd name="T9" fmla="*/ 3 h 5"/>
                  <a:gd name="T10" fmla="*/ 2 w 30"/>
                  <a:gd name="T11" fmla="*/ 1 h 5"/>
                  <a:gd name="T12" fmla="*/ 28 w 30"/>
                  <a:gd name="T13" fmla="*/ 0 h 5"/>
                  <a:gd name="T14" fmla="*/ 30 w 30"/>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
                    <a:moveTo>
                      <a:pt x="30" y="2"/>
                    </a:moveTo>
                    <a:cubicBezTo>
                      <a:pt x="30" y="3"/>
                      <a:pt x="29" y="4"/>
                      <a:pt x="28" y="4"/>
                    </a:cubicBezTo>
                    <a:cubicBezTo>
                      <a:pt x="2" y="5"/>
                      <a:pt x="2" y="5"/>
                      <a:pt x="2" y="5"/>
                    </a:cubicBezTo>
                    <a:cubicBezTo>
                      <a:pt x="1" y="5"/>
                      <a:pt x="0" y="4"/>
                      <a:pt x="0" y="3"/>
                    </a:cubicBezTo>
                    <a:cubicBezTo>
                      <a:pt x="0" y="3"/>
                      <a:pt x="0" y="3"/>
                      <a:pt x="0" y="3"/>
                    </a:cubicBezTo>
                    <a:cubicBezTo>
                      <a:pt x="0" y="2"/>
                      <a:pt x="1" y="1"/>
                      <a:pt x="2" y="1"/>
                    </a:cubicBezTo>
                    <a:cubicBezTo>
                      <a:pt x="28" y="0"/>
                      <a:pt x="28" y="0"/>
                      <a:pt x="28" y="0"/>
                    </a:cubicBezTo>
                    <a:cubicBezTo>
                      <a:pt x="29" y="0"/>
                      <a:pt x="30" y="1"/>
                      <a:pt x="3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1"/>
              <p:cNvSpPr>
                <a:spLocks/>
              </p:cNvSpPr>
              <p:nvPr/>
            </p:nvSpPr>
            <p:spPr bwMode="auto">
              <a:xfrm>
                <a:off x="3679" y="2099"/>
                <a:ext cx="43" cy="10"/>
              </a:xfrm>
              <a:custGeom>
                <a:avLst/>
                <a:gdLst>
                  <a:gd name="T0" fmla="*/ 18 w 18"/>
                  <a:gd name="T1" fmla="*/ 2 h 4"/>
                  <a:gd name="T2" fmla="*/ 16 w 18"/>
                  <a:gd name="T3" fmla="*/ 4 h 4"/>
                  <a:gd name="T4" fmla="*/ 3 w 18"/>
                  <a:gd name="T5" fmla="*/ 4 h 4"/>
                  <a:gd name="T6" fmla="*/ 0 w 18"/>
                  <a:gd name="T7" fmla="*/ 2 h 4"/>
                  <a:gd name="T8" fmla="*/ 0 w 18"/>
                  <a:gd name="T9" fmla="*/ 2 h 4"/>
                  <a:gd name="T10" fmla="*/ 3 w 18"/>
                  <a:gd name="T11" fmla="*/ 0 h 4"/>
                  <a:gd name="T12" fmla="*/ 16 w 18"/>
                  <a:gd name="T13" fmla="*/ 0 h 4"/>
                  <a:gd name="T14" fmla="*/ 18 w 1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
                    <a:moveTo>
                      <a:pt x="18" y="2"/>
                    </a:moveTo>
                    <a:cubicBezTo>
                      <a:pt x="18" y="3"/>
                      <a:pt x="17" y="4"/>
                      <a:pt x="16" y="4"/>
                    </a:cubicBezTo>
                    <a:cubicBezTo>
                      <a:pt x="3" y="4"/>
                      <a:pt x="3" y="4"/>
                      <a:pt x="3" y="4"/>
                    </a:cubicBezTo>
                    <a:cubicBezTo>
                      <a:pt x="1" y="4"/>
                      <a:pt x="1" y="3"/>
                      <a:pt x="0" y="2"/>
                    </a:cubicBezTo>
                    <a:cubicBezTo>
                      <a:pt x="0" y="2"/>
                      <a:pt x="0" y="2"/>
                      <a:pt x="0" y="2"/>
                    </a:cubicBezTo>
                    <a:cubicBezTo>
                      <a:pt x="0" y="1"/>
                      <a:pt x="1" y="0"/>
                      <a:pt x="3" y="0"/>
                    </a:cubicBezTo>
                    <a:cubicBezTo>
                      <a:pt x="16" y="0"/>
                      <a:pt x="16" y="0"/>
                      <a:pt x="16" y="0"/>
                    </a:cubicBezTo>
                    <a:cubicBezTo>
                      <a:pt x="17" y="0"/>
                      <a:pt x="18" y="1"/>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2"/>
              <p:cNvSpPr>
                <a:spLocks noEditPoints="1"/>
              </p:cNvSpPr>
              <p:nvPr/>
            </p:nvSpPr>
            <p:spPr bwMode="auto">
              <a:xfrm>
                <a:off x="3726" y="2586"/>
                <a:ext cx="112" cy="83"/>
              </a:xfrm>
              <a:custGeom>
                <a:avLst/>
                <a:gdLst>
                  <a:gd name="T0" fmla="*/ 39 w 47"/>
                  <a:gd name="T1" fmla="*/ 0 h 35"/>
                  <a:gd name="T2" fmla="*/ 7 w 47"/>
                  <a:gd name="T3" fmla="*/ 1 h 35"/>
                  <a:gd name="T4" fmla="*/ 0 w 47"/>
                  <a:gd name="T5" fmla="*/ 8 h 35"/>
                  <a:gd name="T6" fmla="*/ 1 w 47"/>
                  <a:gd name="T7" fmla="*/ 28 h 35"/>
                  <a:gd name="T8" fmla="*/ 8 w 47"/>
                  <a:gd name="T9" fmla="*/ 35 h 35"/>
                  <a:gd name="T10" fmla="*/ 40 w 47"/>
                  <a:gd name="T11" fmla="*/ 34 h 35"/>
                  <a:gd name="T12" fmla="*/ 47 w 47"/>
                  <a:gd name="T13" fmla="*/ 27 h 35"/>
                  <a:gd name="T14" fmla="*/ 46 w 47"/>
                  <a:gd name="T15" fmla="*/ 7 h 35"/>
                  <a:gd name="T16" fmla="*/ 39 w 47"/>
                  <a:gd name="T17" fmla="*/ 0 h 35"/>
                  <a:gd name="T18" fmla="*/ 7 w 47"/>
                  <a:gd name="T19" fmla="*/ 4 h 35"/>
                  <a:gd name="T20" fmla="*/ 39 w 47"/>
                  <a:gd name="T21" fmla="*/ 3 h 35"/>
                  <a:gd name="T22" fmla="*/ 43 w 47"/>
                  <a:gd name="T23" fmla="*/ 7 h 35"/>
                  <a:gd name="T24" fmla="*/ 43 w 47"/>
                  <a:gd name="T25" fmla="*/ 9 h 35"/>
                  <a:gd name="T26" fmla="*/ 3 w 47"/>
                  <a:gd name="T27" fmla="*/ 10 h 35"/>
                  <a:gd name="T28" fmla="*/ 3 w 47"/>
                  <a:gd name="T29" fmla="*/ 8 h 35"/>
                  <a:gd name="T30" fmla="*/ 7 w 47"/>
                  <a:gd name="T31" fmla="*/ 4 h 35"/>
                  <a:gd name="T32" fmla="*/ 40 w 47"/>
                  <a:gd name="T33" fmla="*/ 31 h 35"/>
                  <a:gd name="T34" fmla="*/ 8 w 47"/>
                  <a:gd name="T35" fmla="*/ 32 h 35"/>
                  <a:gd name="T36" fmla="*/ 4 w 47"/>
                  <a:gd name="T37" fmla="*/ 28 h 35"/>
                  <a:gd name="T38" fmla="*/ 4 w 47"/>
                  <a:gd name="T39" fmla="*/ 18 h 35"/>
                  <a:gd name="T40" fmla="*/ 43 w 47"/>
                  <a:gd name="T41" fmla="*/ 17 h 35"/>
                  <a:gd name="T42" fmla="*/ 44 w 47"/>
                  <a:gd name="T43" fmla="*/ 27 h 35"/>
                  <a:gd name="T44" fmla="*/ 40 w 47"/>
                  <a:gd name="T4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35">
                    <a:moveTo>
                      <a:pt x="39" y="0"/>
                    </a:moveTo>
                    <a:cubicBezTo>
                      <a:pt x="7" y="1"/>
                      <a:pt x="7" y="1"/>
                      <a:pt x="7" y="1"/>
                    </a:cubicBezTo>
                    <a:cubicBezTo>
                      <a:pt x="3" y="1"/>
                      <a:pt x="0" y="4"/>
                      <a:pt x="0" y="8"/>
                    </a:cubicBezTo>
                    <a:cubicBezTo>
                      <a:pt x="1" y="28"/>
                      <a:pt x="1" y="28"/>
                      <a:pt x="1" y="28"/>
                    </a:cubicBezTo>
                    <a:cubicBezTo>
                      <a:pt x="1" y="32"/>
                      <a:pt x="4" y="35"/>
                      <a:pt x="8" y="35"/>
                    </a:cubicBezTo>
                    <a:cubicBezTo>
                      <a:pt x="40" y="34"/>
                      <a:pt x="40" y="34"/>
                      <a:pt x="40" y="34"/>
                    </a:cubicBezTo>
                    <a:cubicBezTo>
                      <a:pt x="44" y="34"/>
                      <a:pt x="47" y="31"/>
                      <a:pt x="47" y="27"/>
                    </a:cubicBezTo>
                    <a:cubicBezTo>
                      <a:pt x="46" y="7"/>
                      <a:pt x="46" y="7"/>
                      <a:pt x="46" y="7"/>
                    </a:cubicBezTo>
                    <a:cubicBezTo>
                      <a:pt x="46" y="3"/>
                      <a:pt x="43" y="0"/>
                      <a:pt x="39" y="0"/>
                    </a:cubicBezTo>
                    <a:close/>
                    <a:moveTo>
                      <a:pt x="7" y="4"/>
                    </a:moveTo>
                    <a:cubicBezTo>
                      <a:pt x="39" y="3"/>
                      <a:pt x="39" y="3"/>
                      <a:pt x="39" y="3"/>
                    </a:cubicBezTo>
                    <a:cubicBezTo>
                      <a:pt x="41" y="3"/>
                      <a:pt x="43" y="5"/>
                      <a:pt x="43" y="7"/>
                    </a:cubicBezTo>
                    <a:cubicBezTo>
                      <a:pt x="43" y="9"/>
                      <a:pt x="43" y="9"/>
                      <a:pt x="43" y="9"/>
                    </a:cubicBezTo>
                    <a:cubicBezTo>
                      <a:pt x="3" y="10"/>
                      <a:pt x="3" y="10"/>
                      <a:pt x="3" y="10"/>
                    </a:cubicBezTo>
                    <a:cubicBezTo>
                      <a:pt x="3" y="8"/>
                      <a:pt x="3" y="8"/>
                      <a:pt x="3" y="8"/>
                    </a:cubicBezTo>
                    <a:cubicBezTo>
                      <a:pt x="3" y="6"/>
                      <a:pt x="5" y="4"/>
                      <a:pt x="7" y="4"/>
                    </a:cubicBezTo>
                    <a:close/>
                    <a:moveTo>
                      <a:pt x="40" y="31"/>
                    </a:moveTo>
                    <a:cubicBezTo>
                      <a:pt x="8" y="32"/>
                      <a:pt x="8" y="32"/>
                      <a:pt x="8" y="32"/>
                    </a:cubicBezTo>
                    <a:cubicBezTo>
                      <a:pt x="6" y="32"/>
                      <a:pt x="4" y="30"/>
                      <a:pt x="4" y="28"/>
                    </a:cubicBezTo>
                    <a:cubicBezTo>
                      <a:pt x="4" y="18"/>
                      <a:pt x="4" y="18"/>
                      <a:pt x="4" y="18"/>
                    </a:cubicBezTo>
                    <a:cubicBezTo>
                      <a:pt x="43" y="17"/>
                      <a:pt x="43" y="17"/>
                      <a:pt x="43" y="17"/>
                    </a:cubicBezTo>
                    <a:cubicBezTo>
                      <a:pt x="44" y="27"/>
                      <a:pt x="44" y="27"/>
                      <a:pt x="44" y="27"/>
                    </a:cubicBezTo>
                    <a:cubicBezTo>
                      <a:pt x="44" y="29"/>
                      <a:pt x="42"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3"/>
              <p:cNvSpPr>
                <a:spLocks/>
              </p:cNvSpPr>
              <p:nvPr/>
            </p:nvSpPr>
            <p:spPr bwMode="auto">
              <a:xfrm>
                <a:off x="3743" y="2633"/>
                <a:ext cx="52" cy="8"/>
              </a:xfrm>
              <a:custGeom>
                <a:avLst/>
                <a:gdLst>
                  <a:gd name="T0" fmla="*/ 22 w 22"/>
                  <a:gd name="T1" fmla="*/ 1 h 3"/>
                  <a:gd name="T2" fmla="*/ 20 w 22"/>
                  <a:gd name="T3" fmla="*/ 3 h 3"/>
                  <a:gd name="T4" fmla="*/ 1 w 22"/>
                  <a:gd name="T5" fmla="*/ 3 h 3"/>
                  <a:gd name="T6" fmla="*/ 0 w 22"/>
                  <a:gd name="T7" fmla="*/ 2 h 3"/>
                  <a:gd name="T8" fmla="*/ 0 w 22"/>
                  <a:gd name="T9" fmla="*/ 2 h 3"/>
                  <a:gd name="T10" fmla="*/ 1 w 22"/>
                  <a:gd name="T11" fmla="*/ 0 h 3"/>
                  <a:gd name="T12" fmla="*/ 20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1" y="3"/>
                      <a:pt x="20" y="3"/>
                    </a:cubicBezTo>
                    <a:cubicBezTo>
                      <a:pt x="1" y="3"/>
                      <a:pt x="1" y="3"/>
                      <a:pt x="1" y="3"/>
                    </a:cubicBezTo>
                    <a:cubicBezTo>
                      <a:pt x="0" y="3"/>
                      <a:pt x="0" y="3"/>
                      <a:pt x="0" y="2"/>
                    </a:cubicBezTo>
                    <a:cubicBezTo>
                      <a:pt x="0" y="2"/>
                      <a:pt x="0" y="2"/>
                      <a:pt x="0" y="2"/>
                    </a:cubicBezTo>
                    <a:cubicBezTo>
                      <a:pt x="0" y="1"/>
                      <a:pt x="0" y="0"/>
                      <a:pt x="1" y="0"/>
                    </a:cubicBezTo>
                    <a:cubicBezTo>
                      <a:pt x="20" y="0"/>
                      <a:pt x="20" y="0"/>
                      <a:pt x="20" y="0"/>
                    </a:cubicBezTo>
                    <a:cubicBezTo>
                      <a:pt x="21" y="0"/>
                      <a:pt x="22" y="0"/>
                      <a:pt x="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4"/>
              <p:cNvSpPr>
                <a:spLocks/>
              </p:cNvSpPr>
              <p:nvPr/>
            </p:nvSpPr>
            <p:spPr bwMode="auto">
              <a:xfrm>
                <a:off x="3743" y="2648"/>
                <a:ext cx="31" cy="7"/>
              </a:xfrm>
              <a:custGeom>
                <a:avLst/>
                <a:gdLst>
                  <a:gd name="T0" fmla="*/ 13 w 13"/>
                  <a:gd name="T1" fmla="*/ 1 h 3"/>
                  <a:gd name="T2" fmla="*/ 11 w 13"/>
                  <a:gd name="T3" fmla="*/ 3 h 3"/>
                  <a:gd name="T4" fmla="*/ 1 w 13"/>
                  <a:gd name="T5" fmla="*/ 3 h 3"/>
                  <a:gd name="T6" fmla="*/ 0 w 13"/>
                  <a:gd name="T7" fmla="*/ 1 h 3"/>
                  <a:gd name="T8" fmla="*/ 0 w 13"/>
                  <a:gd name="T9" fmla="*/ 1 h 3"/>
                  <a:gd name="T10" fmla="*/ 1 w 13"/>
                  <a:gd name="T11" fmla="*/ 0 h 3"/>
                  <a:gd name="T12" fmla="*/ 11 w 13"/>
                  <a:gd name="T13" fmla="*/ 0 h 3"/>
                  <a:gd name="T14" fmla="*/ 13 w 13"/>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
                    <a:moveTo>
                      <a:pt x="13" y="1"/>
                    </a:moveTo>
                    <a:cubicBezTo>
                      <a:pt x="13" y="2"/>
                      <a:pt x="12" y="3"/>
                      <a:pt x="11" y="3"/>
                    </a:cubicBezTo>
                    <a:cubicBezTo>
                      <a:pt x="1" y="3"/>
                      <a:pt x="1" y="3"/>
                      <a:pt x="1" y="3"/>
                    </a:cubicBezTo>
                    <a:cubicBezTo>
                      <a:pt x="0" y="3"/>
                      <a:pt x="0" y="2"/>
                      <a:pt x="0" y="1"/>
                    </a:cubicBezTo>
                    <a:cubicBezTo>
                      <a:pt x="0" y="1"/>
                      <a:pt x="0" y="1"/>
                      <a:pt x="0" y="1"/>
                    </a:cubicBezTo>
                    <a:cubicBezTo>
                      <a:pt x="0" y="1"/>
                      <a:pt x="0" y="0"/>
                      <a:pt x="1" y="0"/>
                    </a:cubicBezTo>
                    <a:cubicBezTo>
                      <a:pt x="11" y="0"/>
                      <a:pt x="11" y="0"/>
                      <a:pt x="11" y="0"/>
                    </a:cubicBezTo>
                    <a:cubicBezTo>
                      <a:pt x="12" y="0"/>
                      <a:pt x="13"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5"/>
              <p:cNvSpPr>
                <a:spLocks noEditPoints="1"/>
              </p:cNvSpPr>
              <p:nvPr/>
            </p:nvSpPr>
            <p:spPr bwMode="auto">
              <a:xfrm>
                <a:off x="3861" y="2484"/>
                <a:ext cx="15" cy="28"/>
              </a:xfrm>
              <a:custGeom>
                <a:avLst/>
                <a:gdLst>
                  <a:gd name="T0" fmla="*/ 1 w 6"/>
                  <a:gd name="T1" fmla="*/ 6 h 12"/>
                  <a:gd name="T2" fmla="*/ 0 w 6"/>
                  <a:gd name="T3" fmla="*/ 7 h 12"/>
                  <a:gd name="T4" fmla="*/ 0 w 6"/>
                  <a:gd name="T5" fmla="*/ 9 h 12"/>
                  <a:gd name="T6" fmla="*/ 1 w 6"/>
                  <a:gd name="T7" fmla="*/ 9 h 12"/>
                  <a:gd name="T8" fmla="*/ 2 w 6"/>
                  <a:gd name="T9" fmla="*/ 10 h 12"/>
                  <a:gd name="T10" fmla="*/ 2 w 6"/>
                  <a:gd name="T11" fmla="*/ 11 h 12"/>
                  <a:gd name="T12" fmla="*/ 2 w 6"/>
                  <a:gd name="T13" fmla="*/ 12 h 12"/>
                  <a:gd name="T14" fmla="*/ 2 w 6"/>
                  <a:gd name="T15" fmla="*/ 11 h 12"/>
                  <a:gd name="T16" fmla="*/ 2 w 6"/>
                  <a:gd name="T17" fmla="*/ 10 h 12"/>
                  <a:gd name="T18" fmla="*/ 3 w 6"/>
                  <a:gd name="T19" fmla="*/ 10 h 12"/>
                  <a:gd name="T20" fmla="*/ 3 w 6"/>
                  <a:gd name="T21" fmla="*/ 11 h 12"/>
                  <a:gd name="T22" fmla="*/ 4 w 6"/>
                  <a:gd name="T23" fmla="*/ 12 h 12"/>
                  <a:gd name="T24" fmla="*/ 4 w 6"/>
                  <a:gd name="T25" fmla="*/ 11 h 12"/>
                  <a:gd name="T26" fmla="*/ 4 w 6"/>
                  <a:gd name="T27" fmla="*/ 10 h 12"/>
                  <a:gd name="T28" fmla="*/ 5 w 6"/>
                  <a:gd name="T29" fmla="*/ 10 h 12"/>
                  <a:gd name="T30" fmla="*/ 6 w 6"/>
                  <a:gd name="T31" fmla="*/ 10 h 12"/>
                  <a:gd name="T32" fmla="*/ 6 w 6"/>
                  <a:gd name="T33" fmla="*/ 9 h 12"/>
                  <a:gd name="T34" fmla="*/ 6 w 6"/>
                  <a:gd name="T35" fmla="*/ 9 h 12"/>
                  <a:gd name="T36" fmla="*/ 6 w 6"/>
                  <a:gd name="T37" fmla="*/ 8 h 12"/>
                  <a:gd name="T38" fmla="*/ 6 w 6"/>
                  <a:gd name="T39" fmla="*/ 8 h 12"/>
                  <a:gd name="T40" fmla="*/ 5 w 6"/>
                  <a:gd name="T41" fmla="*/ 8 h 12"/>
                  <a:gd name="T42" fmla="*/ 4 w 6"/>
                  <a:gd name="T43" fmla="*/ 9 h 12"/>
                  <a:gd name="T44" fmla="*/ 4 w 6"/>
                  <a:gd name="T45" fmla="*/ 6 h 12"/>
                  <a:gd name="T46" fmla="*/ 4 w 6"/>
                  <a:gd name="T47" fmla="*/ 6 h 12"/>
                  <a:gd name="T48" fmla="*/ 5 w 6"/>
                  <a:gd name="T49" fmla="*/ 5 h 12"/>
                  <a:gd name="T50" fmla="*/ 6 w 6"/>
                  <a:gd name="T51" fmla="*/ 5 h 12"/>
                  <a:gd name="T52" fmla="*/ 6 w 6"/>
                  <a:gd name="T53" fmla="*/ 4 h 12"/>
                  <a:gd name="T54" fmla="*/ 6 w 6"/>
                  <a:gd name="T55" fmla="*/ 3 h 12"/>
                  <a:gd name="T56" fmla="*/ 5 w 6"/>
                  <a:gd name="T57" fmla="*/ 2 h 12"/>
                  <a:gd name="T58" fmla="*/ 4 w 6"/>
                  <a:gd name="T59" fmla="*/ 2 h 12"/>
                  <a:gd name="T60" fmla="*/ 4 w 6"/>
                  <a:gd name="T61" fmla="*/ 0 h 12"/>
                  <a:gd name="T62" fmla="*/ 4 w 6"/>
                  <a:gd name="T63" fmla="*/ 0 h 12"/>
                  <a:gd name="T64" fmla="*/ 4 w 6"/>
                  <a:gd name="T65" fmla="*/ 0 h 12"/>
                  <a:gd name="T66" fmla="*/ 4 w 6"/>
                  <a:gd name="T67" fmla="*/ 1 h 12"/>
                  <a:gd name="T68" fmla="*/ 3 w 6"/>
                  <a:gd name="T69" fmla="*/ 1 h 12"/>
                  <a:gd name="T70" fmla="*/ 3 w 6"/>
                  <a:gd name="T71" fmla="*/ 1 h 12"/>
                  <a:gd name="T72" fmla="*/ 3 w 6"/>
                  <a:gd name="T73" fmla="*/ 0 h 12"/>
                  <a:gd name="T74" fmla="*/ 2 w 6"/>
                  <a:gd name="T75" fmla="*/ 0 h 12"/>
                  <a:gd name="T76" fmla="*/ 2 w 6"/>
                  <a:gd name="T77" fmla="*/ 0 h 12"/>
                  <a:gd name="T78" fmla="*/ 2 w 6"/>
                  <a:gd name="T79" fmla="*/ 1 h 12"/>
                  <a:gd name="T80" fmla="*/ 1 w 6"/>
                  <a:gd name="T81" fmla="*/ 1 h 12"/>
                  <a:gd name="T82" fmla="*/ 1 w 6"/>
                  <a:gd name="T83" fmla="*/ 1 h 12"/>
                  <a:gd name="T84" fmla="*/ 1 w 6"/>
                  <a:gd name="T85" fmla="*/ 1 h 12"/>
                  <a:gd name="T86" fmla="*/ 1 w 6"/>
                  <a:gd name="T87" fmla="*/ 2 h 12"/>
                  <a:gd name="T88" fmla="*/ 1 w 6"/>
                  <a:gd name="T89" fmla="*/ 2 h 12"/>
                  <a:gd name="T90" fmla="*/ 1 w 6"/>
                  <a:gd name="T91" fmla="*/ 3 h 12"/>
                  <a:gd name="T92" fmla="*/ 1 w 6"/>
                  <a:gd name="T93" fmla="*/ 3 h 12"/>
                  <a:gd name="T94" fmla="*/ 2 w 6"/>
                  <a:gd name="T95" fmla="*/ 3 h 12"/>
                  <a:gd name="T96" fmla="*/ 2 w 6"/>
                  <a:gd name="T97" fmla="*/ 3 h 12"/>
                  <a:gd name="T98" fmla="*/ 2 w 6"/>
                  <a:gd name="T99" fmla="*/ 5 h 12"/>
                  <a:gd name="T100" fmla="*/ 1 w 6"/>
                  <a:gd name="T101" fmla="*/ 6 h 12"/>
                  <a:gd name="T102" fmla="*/ 3 w 6"/>
                  <a:gd name="T103" fmla="*/ 7 h 12"/>
                  <a:gd name="T104" fmla="*/ 3 w 6"/>
                  <a:gd name="T105" fmla="*/ 6 h 12"/>
                  <a:gd name="T106" fmla="*/ 3 w 6"/>
                  <a:gd name="T107" fmla="*/ 9 h 12"/>
                  <a:gd name="T108" fmla="*/ 3 w 6"/>
                  <a:gd name="T109" fmla="*/ 8 h 12"/>
                  <a:gd name="T110" fmla="*/ 3 w 6"/>
                  <a:gd name="T111" fmla="*/ 7 h 12"/>
                  <a:gd name="T112" fmla="*/ 3 w 6"/>
                  <a:gd name="T113" fmla="*/ 3 h 12"/>
                  <a:gd name="T114" fmla="*/ 3 w 6"/>
                  <a:gd name="T115" fmla="*/ 3 h 12"/>
                  <a:gd name="T116" fmla="*/ 3 w 6"/>
                  <a:gd name="T117" fmla="*/ 4 h 12"/>
                  <a:gd name="T118" fmla="*/ 3 w 6"/>
                  <a:gd name="T119" fmla="*/ 5 h 12"/>
                  <a:gd name="T120" fmla="*/ 3 w 6"/>
                  <a:gd name="T12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2">
                    <a:moveTo>
                      <a:pt x="1" y="6"/>
                    </a:moveTo>
                    <a:cubicBezTo>
                      <a:pt x="0" y="6"/>
                      <a:pt x="0" y="7"/>
                      <a:pt x="0" y="7"/>
                    </a:cubicBezTo>
                    <a:cubicBezTo>
                      <a:pt x="0" y="8"/>
                      <a:pt x="0" y="8"/>
                      <a:pt x="0" y="9"/>
                    </a:cubicBezTo>
                    <a:cubicBezTo>
                      <a:pt x="1" y="9"/>
                      <a:pt x="1" y="9"/>
                      <a:pt x="1" y="9"/>
                    </a:cubicBezTo>
                    <a:cubicBezTo>
                      <a:pt x="1" y="10"/>
                      <a:pt x="1" y="10"/>
                      <a:pt x="2" y="10"/>
                    </a:cubicBezTo>
                    <a:cubicBezTo>
                      <a:pt x="2" y="11"/>
                      <a:pt x="2" y="11"/>
                      <a:pt x="2" y="11"/>
                    </a:cubicBezTo>
                    <a:cubicBezTo>
                      <a:pt x="2" y="11"/>
                      <a:pt x="2" y="12"/>
                      <a:pt x="2" y="12"/>
                    </a:cubicBezTo>
                    <a:cubicBezTo>
                      <a:pt x="2" y="12"/>
                      <a:pt x="2" y="11"/>
                      <a:pt x="2" y="11"/>
                    </a:cubicBezTo>
                    <a:cubicBezTo>
                      <a:pt x="2" y="10"/>
                      <a:pt x="2" y="10"/>
                      <a:pt x="2" y="10"/>
                    </a:cubicBezTo>
                    <a:cubicBezTo>
                      <a:pt x="3" y="10"/>
                      <a:pt x="3" y="10"/>
                      <a:pt x="3" y="10"/>
                    </a:cubicBezTo>
                    <a:cubicBezTo>
                      <a:pt x="3" y="11"/>
                      <a:pt x="3" y="11"/>
                      <a:pt x="3" y="11"/>
                    </a:cubicBezTo>
                    <a:cubicBezTo>
                      <a:pt x="3" y="12"/>
                      <a:pt x="3" y="12"/>
                      <a:pt x="4" y="12"/>
                    </a:cubicBezTo>
                    <a:cubicBezTo>
                      <a:pt x="4" y="12"/>
                      <a:pt x="4" y="12"/>
                      <a:pt x="4" y="11"/>
                    </a:cubicBezTo>
                    <a:cubicBezTo>
                      <a:pt x="4" y="10"/>
                      <a:pt x="4" y="10"/>
                      <a:pt x="4" y="10"/>
                    </a:cubicBezTo>
                    <a:cubicBezTo>
                      <a:pt x="4" y="10"/>
                      <a:pt x="5" y="10"/>
                      <a:pt x="5" y="10"/>
                    </a:cubicBezTo>
                    <a:cubicBezTo>
                      <a:pt x="5" y="10"/>
                      <a:pt x="6" y="10"/>
                      <a:pt x="6" y="10"/>
                    </a:cubicBezTo>
                    <a:cubicBezTo>
                      <a:pt x="6" y="10"/>
                      <a:pt x="6" y="9"/>
                      <a:pt x="6" y="9"/>
                    </a:cubicBezTo>
                    <a:cubicBezTo>
                      <a:pt x="6" y="9"/>
                      <a:pt x="6" y="9"/>
                      <a:pt x="6" y="9"/>
                    </a:cubicBezTo>
                    <a:cubicBezTo>
                      <a:pt x="6" y="9"/>
                      <a:pt x="6" y="9"/>
                      <a:pt x="6" y="8"/>
                    </a:cubicBezTo>
                    <a:cubicBezTo>
                      <a:pt x="6" y="8"/>
                      <a:pt x="6" y="8"/>
                      <a:pt x="6" y="8"/>
                    </a:cubicBezTo>
                    <a:cubicBezTo>
                      <a:pt x="5" y="8"/>
                      <a:pt x="5" y="8"/>
                      <a:pt x="5" y="8"/>
                    </a:cubicBezTo>
                    <a:cubicBezTo>
                      <a:pt x="5" y="9"/>
                      <a:pt x="4" y="9"/>
                      <a:pt x="4" y="9"/>
                    </a:cubicBezTo>
                    <a:cubicBezTo>
                      <a:pt x="4" y="6"/>
                      <a:pt x="4" y="6"/>
                      <a:pt x="4" y="6"/>
                    </a:cubicBezTo>
                    <a:cubicBezTo>
                      <a:pt x="4" y="6"/>
                      <a:pt x="4" y="6"/>
                      <a:pt x="4" y="6"/>
                    </a:cubicBezTo>
                    <a:cubicBezTo>
                      <a:pt x="5" y="6"/>
                      <a:pt x="5" y="5"/>
                      <a:pt x="5" y="5"/>
                    </a:cubicBezTo>
                    <a:cubicBezTo>
                      <a:pt x="5" y="5"/>
                      <a:pt x="5" y="5"/>
                      <a:pt x="6" y="5"/>
                    </a:cubicBezTo>
                    <a:cubicBezTo>
                      <a:pt x="6" y="4"/>
                      <a:pt x="6" y="4"/>
                      <a:pt x="6" y="4"/>
                    </a:cubicBezTo>
                    <a:cubicBezTo>
                      <a:pt x="6" y="3"/>
                      <a:pt x="6" y="3"/>
                      <a:pt x="6" y="3"/>
                    </a:cubicBezTo>
                    <a:cubicBezTo>
                      <a:pt x="6" y="2"/>
                      <a:pt x="5" y="2"/>
                      <a:pt x="5" y="2"/>
                    </a:cubicBezTo>
                    <a:cubicBezTo>
                      <a:pt x="5" y="2"/>
                      <a:pt x="5" y="2"/>
                      <a:pt x="4" y="2"/>
                    </a:cubicBezTo>
                    <a:cubicBezTo>
                      <a:pt x="4" y="0"/>
                      <a:pt x="4" y="0"/>
                      <a:pt x="4" y="0"/>
                    </a:cubicBezTo>
                    <a:cubicBezTo>
                      <a:pt x="4" y="0"/>
                      <a:pt x="4" y="0"/>
                      <a:pt x="4" y="0"/>
                    </a:cubicBezTo>
                    <a:cubicBezTo>
                      <a:pt x="4" y="0"/>
                      <a:pt x="4" y="0"/>
                      <a:pt x="4" y="0"/>
                    </a:cubicBezTo>
                    <a:cubicBezTo>
                      <a:pt x="4" y="1"/>
                      <a:pt x="4" y="1"/>
                      <a:pt x="4" y="1"/>
                    </a:cubicBezTo>
                    <a:cubicBezTo>
                      <a:pt x="3" y="1"/>
                      <a:pt x="3" y="1"/>
                      <a:pt x="3" y="1"/>
                    </a:cubicBezTo>
                    <a:cubicBezTo>
                      <a:pt x="3" y="1"/>
                      <a:pt x="3" y="1"/>
                      <a:pt x="3" y="1"/>
                    </a:cubicBezTo>
                    <a:cubicBezTo>
                      <a:pt x="3" y="0"/>
                      <a:pt x="3" y="0"/>
                      <a:pt x="3" y="0"/>
                    </a:cubicBezTo>
                    <a:cubicBezTo>
                      <a:pt x="3" y="0"/>
                      <a:pt x="3" y="0"/>
                      <a:pt x="2" y="0"/>
                    </a:cubicBezTo>
                    <a:cubicBezTo>
                      <a:pt x="2" y="0"/>
                      <a:pt x="2" y="0"/>
                      <a:pt x="2" y="0"/>
                    </a:cubicBezTo>
                    <a:cubicBezTo>
                      <a:pt x="2" y="1"/>
                      <a:pt x="2" y="1"/>
                      <a:pt x="2" y="1"/>
                    </a:cubicBezTo>
                    <a:cubicBezTo>
                      <a:pt x="2" y="1"/>
                      <a:pt x="2" y="1"/>
                      <a:pt x="1" y="1"/>
                    </a:cubicBezTo>
                    <a:cubicBezTo>
                      <a:pt x="1" y="1"/>
                      <a:pt x="1" y="1"/>
                      <a:pt x="1" y="1"/>
                    </a:cubicBezTo>
                    <a:cubicBezTo>
                      <a:pt x="1" y="1"/>
                      <a:pt x="1" y="1"/>
                      <a:pt x="1" y="1"/>
                    </a:cubicBezTo>
                    <a:cubicBezTo>
                      <a:pt x="1" y="2"/>
                      <a:pt x="1" y="2"/>
                      <a:pt x="1" y="2"/>
                    </a:cubicBezTo>
                    <a:cubicBezTo>
                      <a:pt x="1" y="2"/>
                      <a:pt x="1" y="2"/>
                      <a:pt x="1" y="2"/>
                    </a:cubicBezTo>
                    <a:cubicBezTo>
                      <a:pt x="1" y="2"/>
                      <a:pt x="1" y="3"/>
                      <a:pt x="1" y="3"/>
                    </a:cubicBezTo>
                    <a:cubicBezTo>
                      <a:pt x="1" y="3"/>
                      <a:pt x="1" y="3"/>
                      <a:pt x="1" y="3"/>
                    </a:cubicBezTo>
                    <a:cubicBezTo>
                      <a:pt x="1" y="3"/>
                      <a:pt x="1" y="3"/>
                      <a:pt x="2" y="3"/>
                    </a:cubicBezTo>
                    <a:cubicBezTo>
                      <a:pt x="2" y="3"/>
                      <a:pt x="2" y="3"/>
                      <a:pt x="2" y="3"/>
                    </a:cubicBezTo>
                    <a:cubicBezTo>
                      <a:pt x="2" y="5"/>
                      <a:pt x="2" y="5"/>
                      <a:pt x="2" y="5"/>
                    </a:cubicBezTo>
                    <a:cubicBezTo>
                      <a:pt x="1" y="5"/>
                      <a:pt x="1" y="6"/>
                      <a:pt x="1" y="6"/>
                    </a:cubicBezTo>
                    <a:close/>
                    <a:moveTo>
                      <a:pt x="3" y="7"/>
                    </a:moveTo>
                    <a:cubicBezTo>
                      <a:pt x="3" y="6"/>
                      <a:pt x="3" y="6"/>
                      <a:pt x="3" y="6"/>
                    </a:cubicBezTo>
                    <a:cubicBezTo>
                      <a:pt x="3" y="9"/>
                      <a:pt x="3" y="9"/>
                      <a:pt x="3" y="9"/>
                    </a:cubicBezTo>
                    <a:cubicBezTo>
                      <a:pt x="3" y="9"/>
                      <a:pt x="3" y="8"/>
                      <a:pt x="3" y="8"/>
                    </a:cubicBezTo>
                    <a:lnTo>
                      <a:pt x="3" y="7"/>
                    </a:lnTo>
                    <a:close/>
                    <a:moveTo>
                      <a:pt x="3" y="3"/>
                    </a:moveTo>
                    <a:cubicBezTo>
                      <a:pt x="3" y="3"/>
                      <a:pt x="3" y="3"/>
                      <a:pt x="3" y="3"/>
                    </a:cubicBezTo>
                    <a:cubicBezTo>
                      <a:pt x="3" y="4"/>
                      <a:pt x="3" y="4"/>
                      <a:pt x="3" y="4"/>
                    </a:cubicBezTo>
                    <a:cubicBezTo>
                      <a:pt x="3" y="5"/>
                      <a:pt x="3" y="5"/>
                      <a:pt x="3" y="5"/>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86"/>
              <p:cNvSpPr>
                <a:spLocks noEditPoints="1"/>
              </p:cNvSpPr>
              <p:nvPr/>
            </p:nvSpPr>
            <p:spPr bwMode="auto">
              <a:xfrm>
                <a:off x="3840" y="2470"/>
                <a:ext cx="57" cy="83"/>
              </a:xfrm>
              <a:custGeom>
                <a:avLst/>
                <a:gdLst>
                  <a:gd name="T0" fmla="*/ 9 w 24"/>
                  <a:gd name="T1" fmla="*/ 23 h 35"/>
                  <a:gd name="T2" fmla="*/ 8 w 24"/>
                  <a:gd name="T3" fmla="*/ 33 h 35"/>
                  <a:gd name="T4" fmla="*/ 10 w 24"/>
                  <a:gd name="T5" fmla="*/ 35 h 35"/>
                  <a:gd name="T6" fmla="*/ 13 w 24"/>
                  <a:gd name="T7" fmla="*/ 35 h 35"/>
                  <a:gd name="T8" fmla="*/ 15 w 24"/>
                  <a:gd name="T9" fmla="*/ 33 h 35"/>
                  <a:gd name="T10" fmla="*/ 15 w 24"/>
                  <a:gd name="T11" fmla="*/ 23 h 35"/>
                  <a:gd name="T12" fmla="*/ 24 w 24"/>
                  <a:gd name="T13" fmla="*/ 12 h 35"/>
                  <a:gd name="T14" fmla="*/ 12 w 24"/>
                  <a:gd name="T15" fmla="*/ 0 h 35"/>
                  <a:gd name="T16" fmla="*/ 0 w 24"/>
                  <a:gd name="T17" fmla="*/ 11 h 35"/>
                  <a:gd name="T18" fmla="*/ 9 w 24"/>
                  <a:gd name="T19" fmla="*/ 23 h 35"/>
                  <a:gd name="T20" fmla="*/ 4 w 24"/>
                  <a:gd name="T21" fmla="*/ 12 h 35"/>
                  <a:gd name="T22" fmla="*/ 12 w 24"/>
                  <a:gd name="T23" fmla="*/ 3 h 35"/>
                  <a:gd name="T24" fmla="*/ 20 w 24"/>
                  <a:gd name="T25" fmla="*/ 12 h 35"/>
                  <a:gd name="T26" fmla="*/ 12 w 24"/>
                  <a:gd name="T27" fmla="*/ 20 h 35"/>
                  <a:gd name="T28" fmla="*/ 4 w 24"/>
                  <a:gd name="T2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5">
                    <a:moveTo>
                      <a:pt x="9" y="23"/>
                    </a:moveTo>
                    <a:cubicBezTo>
                      <a:pt x="8" y="33"/>
                      <a:pt x="8" y="33"/>
                      <a:pt x="8" y="33"/>
                    </a:cubicBezTo>
                    <a:cubicBezTo>
                      <a:pt x="8" y="34"/>
                      <a:pt x="9" y="35"/>
                      <a:pt x="10" y="35"/>
                    </a:cubicBezTo>
                    <a:cubicBezTo>
                      <a:pt x="13" y="35"/>
                      <a:pt x="13" y="35"/>
                      <a:pt x="13" y="35"/>
                    </a:cubicBezTo>
                    <a:cubicBezTo>
                      <a:pt x="14" y="35"/>
                      <a:pt x="15" y="34"/>
                      <a:pt x="15" y="33"/>
                    </a:cubicBezTo>
                    <a:cubicBezTo>
                      <a:pt x="15" y="23"/>
                      <a:pt x="15" y="23"/>
                      <a:pt x="15" y="23"/>
                    </a:cubicBezTo>
                    <a:cubicBezTo>
                      <a:pt x="20" y="22"/>
                      <a:pt x="24" y="17"/>
                      <a:pt x="24" y="12"/>
                    </a:cubicBezTo>
                    <a:cubicBezTo>
                      <a:pt x="24" y="6"/>
                      <a:pt x="19" y="0"/>
                      <a:pt x="12" y="0"/>
                    </a:cubicBezTo>
                    <a:cubicBezTo>
                      <a:pt x="6" y="0"/>
                      <a:pt x="1" y="5"/>
                      <a:pt x="0" y="11"/>
                    </a:cubicBezTo>
                    <a:cubicBezTo>
                      <a:pt x="0" y="17"/>
                      <a:pt x="4" y="21"/>
                      <a:pt x="9" y="23"/>
                    </a:cubicBezTo>
                    <a:close/>
                    <a:moveTo>
                      <a:pt x="4" y="12"/>
                    </a:moveTo>
                    <a:cubicBezTo>
                      <a:pt x="4" y="7"/>
                      <a:pt x="8" y="3"/>
                      <a:pt x="12" y="3"/>
                    </a:cubicBezTo>
                    <a:cubicBezTo>
                      <a:pt x="17" y="4"/>
                      <a:pt x="21" y="7"/>
                      <a:pt x="20" y="12"/>
                    </a:cubicBezTo>
                    <a:cubicBezTo>
                      <a:pt x="20" y="17"/>
                      <a:pt x="16" y="20"/>
                      <a:pt x="12" y="20"/>
                    </a:cubicBezTo>
                    <a:cubicBezTo>
                      <a:pt x="7" y="20"/>
                      <a:pt x="4" y="16"/>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87"/>
              <p:cNvSpPr>
                <a:spLocks/>
              </p:cNvSpPr>
              <p:nvPr/>
            </p:nvSpPr>
            <p:spPr bwMode="auto">
              <a:xfrm>
                <a:off x="3807" y="2460"/>
                <a:ext cx="104" cy="64"/>
              </a:xfrm>
              <a:custGeom>
                <a:avLst/>
                <a:gdLst>
                  <a:gd name="T0" fmla="*/ 7 w 44"/>
                  <a:gd name="T1" fmla="*/ 0 h 27"/>
                  <a:gd name="T2" fmla="*/ 38 w 44"/>
                  <a:gd name="T3" fmla="*/ 1 h 27"/>
                  <a:gd name="T4" fmla="*/ 44 w 44"/>
                  <a:gd name="T5" fmla="*/ 6 h 27"/>
                  <a:gd name="T6" fmla="*/ 43 w 44"/>
                  <a:gd name="T7" fmla="*/ 22 h 27"/>
                  <a:gd name="T8" fmla="*/ 38 w 44"/>
                  <a:gd name="T9" fmla="*/ 27 h 27"/>
                  <a:gd name="T10" fmla="*/ 35 w 44"/>
                  <a:gd name="T11" fmla="*/ 27 h 27"/>
                  <a:gd name="T12" fmla="*/ 38 w 44"/>
                  <a:gd name="T13" fmla="*/ 25 h 27"/>
                  <a:gd name="T14" fmla="*/ 38 w 44"/>
                  <a:gd name="T15" fmla="*/ 25 h 27"/>
                  <a:gd name="T16" fmla="*/ 41 w 44"/>
                  <a:gd name="T17" fmla="*/ 22 h 27"/>
                  <a:gd name="T18" fmla="*/ 41 w 44"/>
                  <a:gd name="T19" fmla="*/ 6 h 27"/>
                  <a:gd name="T20" fmla="*/ 38 w 44"/>
                  <a:gd name="T21" fmla="*/ 3 h 27"/>
                  <a:gd name="T22" fmla="*/ 6 w 44"/>
                  <a:gd name="T23" fmla="*/ 2 h 27"/>
                  <a:gd name="T24" fmla="*/ 3 w 44"/>
                  <a:gd name="T25" fmla="*/ 5 h 27"/>
                  <a:gd name="T26" fmla="*/ 3 w 44"/>
                  <a:gd name="T27" fmla="*/ 21 h 27"/>
                  <a:gd name="T28" fmla="*/ 6 w 44"/>
                  <a:gd name="T29" fmla="*/ 24 h 27"/>
                  <a:gd name="T30" fmla="*/ 14 w 44"/>
                  <a:gd name="T31" fmla="*/ 24 h 27"/>
                  <a:gd name="T32" fmla="*/ 16 w 44"/>
                  <a:gd name="T33" fmla="*/ 27 h 27"/>
                  <a:gd name="T34" fmla="*/ 6 w 44"/>
                  <a:gd name="T35" fmla="*/ 26 h 27"/>
                  <a:gd name="T36" fmla="*/ 0 w 44"/>
                  <a:gd name="T37" fmla="*/ 21 h 27"/>
                  <a:gd name="T38" fmla="*/ 1 w 44"/>
                  <a:gd name="T39" fmla="*/ 5 h 27"/>
                  <a:gd name="T40" fmla="*/ 7 w 44"/>
                  <a:gd name="T4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27">
                    <a:moveTo>
                      <a:pt x="7" y="0"/>
                    </a:moveTo>
                    <a:cubicBezTo>
                      <a:pt x="38" y="1"/>
                      <a:pt x="38" y="1"/>
                      <a:pt x="38" y="1"/>
                    </a:cubicBezTo>
                    <a:cubicBezTo>
                      <a:pt x="41" y="1"/>
                      <a:pt x="44" y="3"/>
                      <a:pt x="44" y="6"/>
                    </a:cubicBezTo>
                    <a:cubicBezTo>
                      <a:pt x="43" y="22"/>
                      <a:pt x="43" y="22"/>
                      <a:pt x="43" y="22"/>
                    </a:cubicBezTo>
                    <a:cubicBezTo>
                      <a:pt x="43" y="25"/>
                      <a:pt x="41" y="27"/>
                      <a:pt x="38" y="27"/>
                    </a:cubicBezTo>
                    <a:cubicBezTo>
                      <a:pt x="35" y="27"/>
                      <a:pt x="35" y="27"/>
                      <a:pt x="35" y="27"/>
                    </a:cubicBezTo>
                    <a:cubicBezTo>
                      <a:pt x="36" y="27"/>
                      <a:pt x="37" y="26"/>
                      <a:pt x="38" y="25"/>
                    </a:cubicBezTo>
                    <a:cubicBezTo>
                      <a:pt x="38" y="25"/>
                      <a:pt x="38" y="25"/>
                      <a:pt x="38" y="25"/>
                    </a:cubicBezTo>
                    <a:cubicBezTo>
                      <a:pt x="39" y="25"/>
                      <a:pt x="41" y="24"/>
                      <a:pt x="41" y="22"/>
                    </a:cubicBezTo>
                    <a:cubicBezTo>
                      <a:pt x="41" y="6"/>
                      <a:pt x="41" y="6"/>
                      <a:pt x="41" y="6"/>
                    </a:cubicBezTo>
                    <a:cubicBezTo>
                      <a:pt x="41" y="5"/>
                      <a:pt x="40" y="3"/>
                      <a:pt x="38" y="3"/>
                    </a:cubicBezTo>
                    <a:cubicBezTo>
                      <a:pt x="6" y="2"/>
                      <a:pt x="6" y="2"/>
                      <a:pt x="6" y="2"/>
                    </a:cubicBezTo>
                    <a:cubicBezTo>
                      <a:pt x="5" y="2"/>
                      <a:pt x="3" y="3"/>
                      <a:pt x="3" y="5"/>
                    </a:cubicBezTo>
                    <a:cubicBezTo>
                      <a:pt x="3" y="21"/>
                      <a:pt x="3" y="21"/>
                      <a:pt x="3" y="21"/>
                    </a:cubicBezTo>
                    <a:cubicBezTo>
                      <a:pt x="3" y="22"/>
                      <a:pt x="4" y="24"/>
                      <a:pt x="6" y="24"/>
                    </a:cubicBezTo>
                    <a:cubicBezTo>
                      <a:pt x="14" y="24"/>
                      <a:pt x="14" y="24"/>
                      <a:pt x="14" y="24"/>
                    </a:cubicBezTo>
                    <a:cubicBezTo>
                      <a:pt x="15" y="25"/>
                      <a:pt x="15" y="26"/>
                      <a:pt x="16" y="27"/>
                    </a:cubicBezTo>
                    <a:cubicBezTo>
                      <a:pt x="6" y="26"/>
                      <a:pt x="6" y="26"/>
                      <a:pt x="6" y="26"/>
                    </a:cubicBezTo>
                    <a:cubicBezTo>
                      <a:pt x="3" y="26"/>
                      <a:pt x="0" y="24"/>
                      <a:pt x="0" y="21"/>
                    </a:cubicBezTo>
                    <a:cubicBezTo>
                      <a:pt x="1" y="5"/>
                      <a:pt x="1" y="5"/>
                      <a:pt x="1" y="5"/>
                    </a:cubicBezTo>
                    <a:cubicBezTo>
                      <a:pt x="1" y="2"/>
                      <a:pt x="3"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88"/>
              <p:cNvSpPr>
                <a:spLocks/>
              </p:cNvSpPr>
              <p:nvPr/>
            </p:nvSpPr>
            <p:spPr bwMode="auto">
              <a:xfrm>
                <a:off x="3783" y="2353"/>
                <a:ext cx="69" cy="43"/>
              </a:xfrm>
              <a:custGeom>
                <a:avLst/>
                <a:gdLst>
                  <a:gd name="T0" fmla="*/ 29 w 29"/>
                  <a:gd name="T1" fmla="*/ 0 h 18"/>
                  <a:gd name="T2" fmla="*/ 15 w 29"/>
                  <a:gd name="T3" fmla="*/ 15 h 18"/>
                  <a:gd name="T4" fmla="*/ 10 w 29"/>
                  <a:gd name="T5" fmla="*/ 10 h 18"/>
                  <a:gd name="T6" fmla="*/ 0 w 29"/>
                  <a:gd name="T7" fmla="*/ 18 h 18"/>
                  <a:gd name="T8" fmla="*/ 0 w 29"/>
                  <a:gd name="T9" fmla="*/ 14 h 18"/>
                  <a:gd name="T10" fmla="*/ 10 w 29"/>
                  <a:gd name="T11" fmla="*/ 6 h 18"/>
                  <a:gd name="T12" fmla="*/ 15 w 29"/>
                  <a:gd name="T13" fmla="*/ 11 h 18"/>
                  <a:gd name="T14" fmla="*/ 29 w 29"/>
                  <a:gd name="T15" fmla="*/ 0 h 18"/>
                  <a:gd name="T16" fmla="*/ 29 w 2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8">
                    <a:moveTo>
                      <a:pt x="29" y="0"/>
                    </a:moveTo>
                    <a:cubicBezTo>
                      <a:pt x="15" y="15"/>
                      <a:pt x="15" y="15"/>
                      <a:pt x="15" y="15"/>
                    </a:cubicBezTo>
                    <a:cubicBezTo>
                      <a:pt x="10" y="10"/>
                      <a:pt x="10" y="10"/>
                      <a:pt x="10" y="10"/>
                    </a:cubicBezTo>
                    <a:cubicBezTo>
                      <a:pt x="0" y="18"/>
                      <a:pt x="0" y="18"/>
                      <a:pt x="0" y="18"/>
                    </a:cubicBezTo>
                    <a:cubicBezTo>
                      <a:pt x="0" y="14"/>
                      <a:pt x="0" y="14"/>
                      <a:pt x="0" y="14"/>
                    </a:cubicBezTo>
                    <a:cubicBezTo>
                      <a:pt x="10" y="6"/>
                      <a:pt x="10" y="6"/>
                      <a:pt x="10" y="6"/>
                    </a:cubicBezTo>
                    <a:cubicBezTo>
                      <a:pt x="15" y="11"/>
                      <a:pt x="15" y="11"/>
                      <a:pt x="15" y="11"/>
                    </a:cubicBezTo>
                    <a:cubicBezTo>
                      <a:pt x="29" y="0"/>
                      <a:pt x="29" y="0"/>
                      <a:pt x="29" y="0"/>
                    </a:cubicBezTo>
                    <a:cubicBezTo>
                      <a:pt x="29" y="0"/>
                      <a:pt x="29"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89"/>
              <p:cNvSpPr>
                <a:spLocks/>
              </p:cNvSpPr>
              <p:nvPr/>
            </p:nvSpPr>
            <p:spPr bwMode="auto">
              <a:xfrm>
                <a:off x="3842" y="2401"/>
                <a:ext cx="0" cy="5"/>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2"/>
                      <a:pt x="0" y="2"/>
                      <a:pt x="0" y="2"/>
                    </a:cubicBezTo>
                    <a:cubicBezTo>
                      <a:pt x="0" y="2"/>
                      <a:pt x="0" y="1"/>
                      <a:pt x="0" y="1"/>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90"/>
              <p:cNvSpPr>
                <a:spLocks/>
              </p:cNvSpPr>
              <p:nvPr/>
            </p:nvSpPr>
            <p:spPr bwMode="auto">
              <a:xfrm>
                <a:off x="3842" y="2394"/>
                <a:ext cx="0" cy="4"/>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2"/>
                      <a:pt x="0" y="2"/>
                      <a:pt x="0" y="2"/>
                    </a:cubicBezTo>
                    <a:cubicBezTo>
                      <a:pt x="0" y="2"/>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91"/>
              <p:cNvSpPr>
                <a:spLocks noEditPoints="1"/>
              </p:cNvSpPr>
              <p:nvPr/>
            </p:nvSpPr>
            <p:spPr bwMode="auto">
              <a:xfrm>
                <a:off x="3783" y="2363"/>
                <a:ext cx="71" cy="52"/>
              </a:xfrm>
              <a:custGeom>
                <a:avLst/>
                <a:gdLst>
                  <a:gd name="T0" fmla="*/ 29 w 30"/>
                  <a:gd name="T1" fmla="*/ 0 h 22"/>
                  <a:gd name="T2" fmla="*/ 27 w 30"/>
                  <a:gd name="T3" fmla="*/ 3 h 22"/>
                  <a:gd name="T4" fmla="*/ 15 w 30"/>
                  <a:gd name="T5" fmla="*/ 15 h 22"/>
                  <a:gd name="T6" fmla="*/ 10 w 30"/>
                  <a:gd name="T7" fmla="*/ 11 h 22"/>
                  <a:gd name="T8" fmla="*/ 0 w 30"/>
                  <a:gd name="T9" fmla="*/ 18 h 22"/>
                  <a:gd name="T10" fmla="*/ 0 w 30"/>
                  <a:gd name="T11" fmla="*/ 20 h 22"/>
                  <a:gd name="T12" fmla="*/ 2 w 30"/>
                  <a:gd name="T13" fmla="*/ 22 h 22"/>
                  <a:gd name="T14" fmla="*/ 27 w 30"/>
                  <a:gd name="T15" fmla="*/ 22 h 22"/>
                  <a:gd name="T16" fmla="*/ 30 w 30"/>
                  <a:gd name="T17" fmla="*/ 19 h 22"/>
                  <a:gd name="T18" fmla="*/ 29 w 30"/>
                  <a:gd name="T19" fmla="*/ 0 h 22"/>
                  <a:gd name="T20" fmla="*/ 27 w 30"/>
                  <a:gd name="T21" fmla="*/ 18 h 22"/>
                  <a:gd name="T22" fmla="*/ 26 w 30"/>
                  <a:gd name="T23" fmla="*/ 18 h 22"/>
                  <a:gd name="T24" fmla="*/ 26 w 30"/>
                  <a:gd name="T25" fmla="*/ 18 h 22"/>
                  <a:gd name="T26" fmla="*/ 26 w 30"/>
                  <a:gd name="T27" fmla="*/ 20 h 22"/>
                  <a:gd name="T28" fmla="*/ 26 w 30"/>
                  <a:gd name="T29" fmla="*/ 20 h 22"/>
                  <a:gd name="T30" fmla="*/ 25 w 30"/>
                  <a:gd name="T31" fmla="*/ 20 h 22"/>
                  <a:gd name="T32" fmla="*/ 25 w 30"/>
                  <a:gd name="T33" fmla="*/ 19 h 22"/>
                  <a:gd name="T34" fmla="*/ 25 w 30"/>
                  <a:gd name="T35" fmla="*/ 19 h 22"/>
                  <a:gd name="T36" fmla="*/ 25 w 30"/>
                  <a:gd name="T37" fmla="*/ 20 h 22"/>
                  <a:gd name="T38" fmla="*/ 24 w 30"/>
                  <a:gd name="T39" fmla="*/ 20 h 22"/>
                  <a:gd name="T40" fmla="*/ 24 w 30"/>
                  <a:gd name="T41" fmla="*/ 20 h 22"/>
                  <a:gd name="T42" fmla="*/ 24 w 30"/>
                  <a:gd name="T43" fmla="*/ 19 h 22"/>
                  <a:gd name="T44" fmla="*/ 23 w 30"/>
                  <a:gd name="T45" fmla="*/ 18 h 22"/>
                  <a:gd name="T46" fmla="*/ 23 w 30"/>
                  <a:gd name="T47" fmla="*/ 18 h 22"/>
                  <a:gd name="T48" fmla="*/ 23 w 30"/>
                  <a:gd name="T49" fmla="*/ 18 h 22"/>
                  <a:gd name="T50" fmla="*/ 23 w 30"/>
                  <a:gd name="T51" fmla="*/ 18 h 22"/>
                  <a:gd name="T52" fmla="*/ 23 w 30"/>
                  <a:gd name="T53" fmla="*/ 17 h 22"/>
                  <a:gd name="T54" fmla="*/ 23 w 30"/>
                  <a:gd name="T55" fmla="*/ 17 h 22"/>
                  <a:gd name="T56" fmla="*/ 24 w 30"/>
                  <a:gd name="T57" fmla="*/ 17 h 22"/>
                  <a:gd name="T58" fmla="*/ 24 w 30"/>
                  <a:gd name="T59" fmla="*/ 18 h 22"/>
                  <a:gd name="T60" fmla="*/ 24 w 30"/>
                  <a:gd name="T61" fmla="*/ 16 h 22"/>
                  <a:gd name="T62" fmla="*/ 24 w 30"/>
                  <a:gd name="T63" fmla="*/ 16 h 22"/>
                  <a:gd name="T64" fmla="*/ 23 w 30"/>
                  <a:gd name="T65" fmla="*/ 15 h 22"/>
                  <a:gd name="T66" fmla="*/ 23 w 30"/>
                  <a:gd name="T67" fmla="*/ 15 h 22"/>
                  <a:gd name="T68" fmla="*/ 23 w 30"/>
                  <a:gd name="T69" fmla="*/ 14 h 22"/>
                  <a:gd name="T70" fmla="*/ 23 w 30"/>
                  <a:gd name="T71" fmla="*/ 13 h 22"/>
                  <a:gd name="T72" fmla="*/ 23 w 30"/>
                  <a:gd name="T73" fmla="*/ 13 h 22"/>
                  <a:gd name="T74" fmla="*/ 24 w 30"/>
                  <a:gd name="T75" fmla="*/ 12 h 22"/>
                  <a:gd name="T76" fmla="*/ 24 w 30"/>
                  <a:gd name="T77" fmla="*/ 12 h 22"/>
                  <a:gd name="T78" fmla="*/ 24 w 30"/>
                  <a:gd name="T79" fmla="*/ 11 h 22"/>
                  <a:gd name="T80" fmla="*/ 25 w 30"/>
                  <a:gd name="T81" fmla="*/ 11 h 22"/>
                  <a:gd name="T82" fmla="*/ 25 w 30"/>
                  <a:gd name="T83" fmla="*/ 12 h 22"/>
                  <a:gd name="T84" fmla="*/ 25 w 30"/>
                  <a:gd name="T85" fmla="*/ 12 h 22"/>
                  <a:gd name="T86" fmla="*/ 25 w 30"/>
                  <a:gd name="T87" fmla="*/ 12 h 22"/>
                  <a:gd name="T88" fmla="*/ 25 w 30"/>
                  <a:gd name="T89" fmla="*/ 11 h 22"/>
                  <a:gd name="T90" fmla="*/ 25 w 30"/>
                  <a:gd name="T91" fmla="*/ 11 h 22"/>
                  <a:gd name="T92" fmla="*/ 26 w 30"/>
                  <a:gd name="T93" fmla="*/ 11 h 22"/>
                  <a:gd name="T94" fmla="*/ 26 w 30"/>
                  <a:gd name="T95" fmla="*/ 12 h 22"/>
                  <a:gd name="T96" fmla="*/ 26 w 30"/>
                  <a:gd name="T97" fmla="*/ 12 h 22"/>
                  <a:gd name="T98" fmla="*/ 26 w 30"/>
                  <a:gd name="T99" fmla="*/ 12 h 22"/>
                  <a:gd name="T100" fmla="*/ 27 w 30"/>
                  <a:gd name="T101" fmla="*/ 12 h 22"/>
                  <a:gd name="T102" fmla="*/ 27 w 30"/>
                  <a:gd name="T103" fmla="*/ 13 h 22"/>
                  <a:gd name="T104" fmla="*/ 27 w 30"/>
                  <a:gd name="T105" fmla="*/ 13 h 22"/>
                  <a:gd name="T106" fmla="*/ 27 w 30"/>
                  <a:gd name="T107" fmla="*/ 13 h 22"/>
                  <a:gd name="T108" fmla="*/ 26 w 30"/>
                  <a:gd name="T109" fmla="*/ 13 h 22"/>
                  <a:gd name="T110" fmla="*/ 26 w 30"/>
                  <a:gd name="T111" fmla="*/ 13 h 22"/>
                  <a:gd name="T112" fmla="*/ 26 w 30"/>
                  <a:gd name="T113" fmla="*/ 13 h 22"/>
                  <a:gd name="T114" fmla="*/ 26 w 30"/>
                  <a:gd name="T115" fmla="*/ 15 h 22"/>
                  <a:gd name="T116" fmla="*/ 27 w 30"/>
                  <a:gd name="T117" fmla="*/ 16 h 22"/>
                  <a:gd name="T118" fmla="*/ 27 w 30"/>
                  <a:gd name="T119" fmla="*/ 17 h 22"/>
                  <a:gd name="T120" fmla="*/ 27 w 30"/>
                  <a:gd name="T12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2">
                    <a:moveTo>
                      <a:pt x="29" y="0"/>
                    </a:moveTo>
                    <a:cubicBezTo>
                      <a:pt x="27" y="3"/>
                      <a:pt x="27" y="3"/>
                      <a:pt x="27" y="3"/>
                    </a:cubicBezTo>
                    <a:cubicBezTo>
                      <a:pt x="15" y="15"/>
                      <a:pt x="15" y="15"/>
                      <a:pt x="15" y="15"/>
                    </a:cubicBezTo>
                    <a:cubicBezTo>
                      <a:pt x="10" y="11"/>
                      <a:pt x="10" y="11"/>
                      <a:pt x="10" y="11"/>
                    </a:cubicBezTo>
                    <a:cubicBezTo>
                      <a:pt x="0" y="18"/>
                      <a:pt x="0" y="18"/>
                      <a:pt x="0" y="18"/>
                    </a:cubicBezTo>
                    <a:cubicBezTo>
                      <a:pt x="0" y="20"/>
                      <a:pt x="0" y="20"/>
                      <a:pt x="0" y="20"/>
                    </a:cubicBezTo>
                    <a:cubicBezTo>
                      <a:pt x="0" y="22"/>
                      <a:pt x="2" y="22"/>
                      <a:pt x="2" y="22"/>
                    </a:cubicBezTo>
                    <a:cubicBezTo>
                      <a:pt x="2" y="22"/>
                      <a:pt x="25" y="22"/>
                      <a:pt x="27" y="22"/>
                    </a:cubicBezTo>
                    <a:cubicBezTo>
                      <a:pt x="30" y="22"/>
                      <a:pt x="30" y="19"/>
                      <a:pt x="30" y="19"/>
                    </a:cubicBezTo>
                    <a:lnTo>
                      <a:pt x="29" y="0"/>
                    </a:lnTo>
                    <a:close/>
                    <a:moveTo>
                      <a:pt x="27" y="18"/>
                    </a:moveTo>
                    <a:cubicBezTo>
                      <a:pt x="27" y="18"/>
                      <a:pt x="27" y="18"/>
                      <a:pt x="26" y="18"/>
                    </a:cubicBezTo>
                    <a:cubicBezTo>
                      <a:pt x="26" y="18"/>
                      <a:pt x="26" y="18"/>
                      <a:pt x="26" y="18"/>
                    </a:cubicBezTo>
                    <a:cubicBezTo>
                      <a:pt x="26" y="20"/>
                      <a:pt x="26" y="20"/>
                      <a:pt x="26" y="20"/>
                    </a:cubicBezTo>
                    <a:cubicBezTo>
                      <a:pt x="26" y="20"/>
                      <a:pt x="26" y="20"/>
                      <a:pt x="26" y="20"/>
                    </a:cubicBezTo>
                    <a:cubicBezTo>
                      <a:pt x="25" y="20"/>
                      <a:pt x="25" y="20"/>
                      <a:pt x="25" y="20"/>
                    </a:cubicBezTo>
                    <a:cubicBezTo>
                      <a:pt x="25" y="19"/>
                      <a:pt x="25" y="19"/>
                      <a:pt x="25" y="19"/>
                    </a:cubicBezTo>
                    <a:cubicBezTo>
                      <a:pt x="25" y="19"/>
                      <a:pt x="25" y="19"/>
                      <a:pt x="25" y="19"/>
                    </a:cubicBezTo>
                    <a:cubicBezTo>
                      <a:pt x="25" y="20"/>
                      <a:pt x="25" y="20"/>
                      <a:pt x="25" y="20"/>
                    </a:cubicBezTo>
                    <a:cubicBezTo>
                      <a:pt x="25" y="20"/>
                      <a:pt x="25" y="20"/>
                      <a:pt x="24" y="20"/>
                    </a:cubicBezTo>
                    <a:cubicBezTo>
                      <a:pt x="24" y="20"/>
                      <a:pt x="24" y="20"/>
                      <a:pt x="24" y="20"/>
                    </a:cubicBezTo>
                    <a:cubicBezTo>
                      <a:pt x="24" y="19"/>
                      <a:pt x="24" y="19"/>
                      <a:pt x="24" y="19"/>
                    </a:cubicBezTo>
                    <a:cubicBezTo>
                      <a:pt x="24" y="19"/>
                      <a:pt x="24" y="19"/>
                      <a:pt x="23" y="18"/>
                    </a:cubicBezTo>
                    <a:cubicBezTo>
                      <a:pt x="23" y="18"/>
                      <a:pt x="23" y="18"/>
                      <a:pt x="23" y="18"/>
                    </a:cubicBezTo>
                    <a:cubicBezTo>
                      <a:pt x="23" y="18"/>
                      <a:pt x="23" y="18"/>
                      <a:pt x="23" y="18"/>
                    </a:cubicBezTo>
                    <a:cubicBezTo>
                      <a:pt x="23" y="18"/>
                      <a:pt x="23" y="18"/>
                      <a:pt x="23" y="18"/>
                    </a:cubicBezTo>
                    <a:cubicBezTo>
                      <a:pt x="23" y="18"/>
                      <a:pt x="23" y="17"/>
                      <a:pt x="23" y="17"/>
                    </a:cubicBezTo>
                    <a:cubicBezTo>
                      <a:pt x="23" y="17"/>
                      <a:pt x="23" y="17"/>
                      <a:pt x="23" y="17"/>
                    </a:cubicBezTo>
                    <a:cubicBezTo>
                      <a:pt x="23" y="17"/>
                      <a:pt x="23" y="17"/>
                      <a:pt x="24" y="17"/>
                    </a:cubicBezTo>
                    <a:cubicBezTo>
                      <a:pt x="24" y="18"/>
                      <a:pt x="24" y="18"/>
                      <a:pt x="24" y="18"/>
                    </a:cubicBezTo>
                    <a:cubicBezTo>
                      <a:pt x="24" y="16"/>
                      <a:pt x="24" y="16"/>
                      <a:pt x="24" y="16"/>
                    </a:cubicBezTo>
                    <a:cubicBezTo>
                      <a:pt x="24" y="16"/>
                      <a:pt x="24" y="16"/>
                      <a:pt x="24" y="16"/>
                    </a:cubicBezTo>
                    <a:cubicBezTo>
                      <a:pt x="24" y="15"/>
                      <a:pt x="24" y="15"/>
                      <a:pt x="23" y="15"/>
                    </a:cubicBezTo>
                    <a:cubicBezTo>
                      <a:pt x="23" y="15"/>
                      <a:pt x="23" y="15"/>
                      <a:pt x="23" y="15"/>
                    </a:cubicBezTo>
                    <a:cubicBezTo>
                      <a:pt x="23" y="14"/>
                      <a:pt x="23" y="14"/>
                      <a:pt x="23" y="14"/>
                    </a:cubicBezTo>
                    <a:cubicBezTo>
                      <a:pt x="23" y="14"/>
                      <a:pt x="23" y="14"/>
                      <a:pt x="23" y="13"/>
                    </a:cubicBezTo>
                    <a:cubicBezTo>
                      <a:pt x="23" y="13"/>
                      <a:pt x="23" y="13"/>
                      <a:pt x="23" y="13"/>
                    </a:cubicBezTo>
                    <a:cubicBezTo>
                      <a:pt x="24" y="13"/>
                      <a:pt x="24" y="13"/>
                      <a:pt x="24" y="12"/>
                    </a:cubicBezTo>
                    <a:cubicBezTo>
                      <a:pt x="24" y="12"/>
                      <a:pt x="24" y="12"/>
                      <a:pt x="24" y="12"/>
                    </a:cubicBezTo>
                    <a:cubicBezTo>
                      <a:pt x="24" y="11"/>
                      <a:pt x="24" y="11"/>
                      <a:pt x="24" y="11"/>
                    </a:cubicBezTo>
                    <a:cubicBezTo>
                      <a:pt x="24" y="11"/>
                      <a:pt x="25" y="11"/>
                      <a:pt x="25" y="11"/>
                    </a:cubicBezTo>
                    <a:cubicBezTo>
                      <a:pt x="25" y="12"/>
                      <a:pt x="25" y="12"/>
                      <a:pt x="25" y="12"/>
                    </a:cubicBezTo>
                    <a:cubicBezTo>
                      <a:pt x="25" y="12"/>
                      <a:pt x="25" y="12"/>
                      <a:pt x="25" y="12"/>
                    </a:cubicBezTo>
                    <a:cubicBezTo>
                      <a:pt x="25" y="12"/>
                      <a:pt x="25" y="12"/>
                      <a:pt x="25" y="12"/>
                    </a:cubicBezTo>
                    <a:cubicBezTo>
                      <a:pt x="25" y="11"/>
                      <a:pt x="25" y="11"/>
                      <a:pt x="25" y="11"/>
                    </a:cubicBezTo>
                    <a:cubicBezTo>
                      <a:pt x="25" y="11"/>
                      <a:pt x="25" y="11"/>
                      <a:pt x="25" y="11"/>
                    </a:cubicBezTo>
                    <a:cubicBezTo>
                      <a:pt x="26" y="11"/>
                      <a:pt x="26" y="11"/>
                      <a:pt x="26" y="11"/>
                    </a:cubicBezTo>
                    <a:cubicBezTo>
                      <a:pt x="26" y="12"/>
                      <a:pt x="26" y="12"/>
                      <a:pt x="26" y="12"/>
                    </a:cubicBezTo>
                    <a:cubicBezTo>
                      <a:pt x="26" y="12"/>
                      <a:pt x="26" y="12"/>
                      <a:pt x="26" y="12"/>
                    </a:cubicBezTo>
                    <a:cubicBezTo>
                      <a:pt x="26" y="12"/>
                      <a:pt x="26" y="12"/>
                      <a:pt x="26" y="12"/>
                    </a:cubicBezTo>
                    <a:cubicBezTo>
                      <a:pt x="26" y="12"/>
                      <a:pt x="27" y="12"/>
                      <a:pt x="27" y="12"/>
                    </a:cubicBezTo>
                    <a:cubicBezTo>
                      <a:pt x="27" y="12"/>
                      <a:pt x="27" y="12"/>
                      <a:pt x="27" y="13"/>
                    </a:cubicBezTo>
                    <a:cubicBezTo>
                      <a:pt x="27" y="13"/>
                      <a:pt x="27" y="13"/>
                      <a:pt x="27" y="13"/>
                    </a:cubicBezTo>
                    <a:cubicBezTo>
                      <a:pt x="27" y="13"/>
                      <a:pt x="27" y="13"/>
                      <a:pt x="27" y="13"/>
                    </a:cubicBezTo>
                    <a:cubicBezTo>
                      <a:pt x="26" y="13"/>
                      <a:pt x="26" y="13"/>
                      <a:pt x="26" y="13"/>
                    </a:cubicBezTo>
                    <a:cubicBezTo>
                      <a:pt x="26" y="13"/>
                      <a:pt x="26" y="13"/>
                      <a:pt x="26" y="13"/>
                    </a:cubicBezTo>
                    <a:cubicBezTo>
                      <a:pt x="26" y="13"/>
                      <a:pt x="26" y="13"/>
                      <a:pt x="26" y="13"/>
                    </a:cubicBezTo>
                    <a:cubicBezTo>
                      <a:pt x="26" y="15"/>
                      <a:pt x="26" y="15"/>
                      <a:pt x="26" y="15"/>
                    </a:cubicBezTo>
                    <a:cubicBezTo>
                      <a:pt x="26" y="15"/>
                      <a:pt x="26" y="15"/>
                      <a:pt x="27" y="16"/>
                    </a:cubicBezTo>
                    <a:cubicBezTo>
                      <a:pt x="27" y="16"/>
                      <a:pt x="27" y="16"/>
                      <a:pt x="27" y="17"/>
                    </a:cubicBezTo>
                    <a:cubicBezTo>
                      <a:pt x="27" y="17"/>
                      <a:pt x="27" y="17"/>
                      <a:pt x="2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92"/>
              <p:cNvSpPr>
                <a:spLocks/>
              </p:cNvSpPr>
              <p:nvPr/>
            </p:nvSpPr>
            <p:spPr bwMode="auto">
              <a:xfrm>
                <a:off x="3778" y="1613"/>
                <a:ext cx="83" cy="52"/>
              </a:xfrm>
              <a:custGeom>
                <a:avLst/>
                <a:gdLst>
                  <a:gd name="T0" fmla="*/ 35 w 35"/>
                  <a:gd name="T1" fmla="*/ 1 h 22"/>
                  <a:gd name="T2" fmla="*/ 18 w 35"/>
                  <a:gd name="T3" fmla="*/ 19 h 22"/>
                  <a:gd name="T4" fmla="*/ 12 w 35"/>
                  <a:gd name="T5" fmla="*/ 13 h 22"/>
                  <a:gd name="T6" fmla="*/ 0 w 35"/>
                  <a:gd name="T7" fmla="*/ 22 h 22"/>
                  <a:gd name="T8" fmla="*/ 0 w 35"/>
                  <a:gd name="T9" fmla="*/ 18 h 22"/>
                  <a:gd name="T10" fmla="*/ 12 w 35"/>
                  <a:gd name="T11" fmla="*/ 8 h 22"/>
                  <a:gd name="T12" fmla="*/ 18 w 35"/>
                  <a:gd name="T13" fmla="*/ 14 h 22"/>
                  <a:gd name="T14" fmla="*/ 35 w 35"/>
                  <a:gd name="T15" fmla="*/ 0 h 22"/>
                  <a:gd name="T16" fmla="*/ 35 w 35"/>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35" y="1"/>
                    </a:moveTo>
                    <a:cubicBezTo>
                      <a:pt x="18" y="19"/>
                      <a:pt x="18" y="19"/>
                      <a:pt x="18" y="19"/>
                    </a:cubicBezTo>
                    <a:cubicBezTo>
                      <a:pt x="12" y="13"/>
                      <a:pt x="12" y="13"/>
                      <a:pt x="12" y="13"/>
                    </a:cubicBezTo>
                    <a:cubicBezTo>
                      <a:pt x="0" y="22"/>
                      <a:pt x="0" y="22"/>
                      <a:pt x="0" y="22"/>
                    </a:cubicBezTo>
                    <a:cubicBezTo>
                      <a:pt x="0" y="18"/>
                      <a:pt x="0" y="18"/>
                      <a:pt x="0" y="18"/>
                    </a:cubicBezTo>
                    <a:cubicBezTo>
                      <a:pt x="12" y="8"/>
                      <a:pt x="12" y="8"/>
                      <a:pt x="12" y="8"/>
                    </a:cubicBezTo>
                    <a:cubicBezTo>
                      <a:pt x="18" y="14"/>
                      <a:pt x="18" y="14"/>
                      <a:pt x="18" y="14"/>
                    </a:cubicBezTo>
                    <a:cubicBezTo>
                      <a:pt x="35" y="0"/>
                      <a:pt x="35" y="0"/>
                      <a:pt x="35" y="0"/>
                    </a:cubicBezTo>
                    <a:cubicBezTo>
                      <a:pt x="35" y="0"/>
                      <a:pt x="35" y="0"/>
                      <a:pt x="3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93"/>
              <p:cNvSpPr>
                <a:spLocks/>
              </p:cNvSpPr>
              <p:nvPr/>
            </p:nvSpPr>
            <p:spPr bwMode="auto">
              <a:xfrm>
                <a:off x="3849" y="1670"/>
                <a:ext cx="3" cy="7"/>
              </a:xfrm>
              <a:custGeom>
                <a:avLst/>
                <a:gdLst>
                  <a:gd name="T0" fmla="*/ 0 w 1"/>
                  <a:gd name="T1" fmla="*/ 0 h 3"/>
                  <a:gd name="T2" fmla="*/ 0 w 1"/>
                  <a:gd name="T3" fmla="*/ 3 h 3"/>
                  <a:gd name="T4" fmla="*/ 1 w 1"/>
                  <a:gd name="T5" fmla="*/ 2 h 3"/>
                  <a:gd name="T6" fmla="*/ 1 w 1"/>
                  <a:gd name="T7" fmla="*/ 1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3"/>
                      <a:pt x="0" y="3"/>
                      <a:pt x="0" y="3"/>
                    </a:cubicBezTo>
                    <a:cubicBezTo>
                      <a:pt x="0" y="2"/>
                      <a:pt x="0" y="2"/>
                      <a:pt x="1" y="2"/>
                    </a:cubicBezTo>
                    <a:cubicBezTo>
                      <a:pt x="1" y="1"/>
                      <a:pt x="1" y="1"/>
                      <a:pt x="1"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94"/>
              <p:cNvSpPr>
                <a:spLocks/>
              </p:cNvSpPr>
              <p:nvPr/>
            </p:nvSpPr>
            <p:spPr bwMode="auto">
              <a:xfrm>
                <a:off x="3849" y="1663"/>
                <a:ext cx="3" cy="4"/>
              </a:xfrm>
              <a:custGeom>
                <a:avLst/>
                <a:gdLst>
                  <a:gd name="T0" fmla="*/ 0 w 1"/>
                  <a:gd name="T1" fmla="*/ 0 h 2"/>
                  <a:gd name="T2" fmla="*/ 0 w 1"/>
                  <a:gd name="T3" fmla="*/ 0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0"/>
                      <a:pt x="0" y="0"/>
                      <a:pt x="0" y="0"/>
                    </a:cubicBezTo>
                    <a:cubicBezTo>
                      <a:pt x="0" y="2"/>
                      <a:pt x="0" y="2"/>
                      <a:pt x="0" y="2"/>
                    </a:cubicBezTo>
                    <a:cubicBezTo>
                      <a:pt x="0" y="2"/>
                      <a:pt x="0" y="2"/>
                      <a:pt x="1" y="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95"/>
              <p:cNvSpPr>
                <a:spLocks noEditPoints="1"/>
              </p:cNvSpPr>
              <p:nvPr/>
            </p:nvSpPr>
            <p:spPr bwMode="auto">
              <a:xfrm>
                <a:off x="3778" y="1627"/>
                <a:ext cx="86" cy="62"/>
              </a:xfrm>
              <a:custGeom>
                <a:avLst/>
                <a:gdLst>
                  <a:gd name="T0" fmla="*/ 35 w 36"/>
                  <a:gd name="T1" fmla="*/ 0 h 26"/>
                  <a:gd name="T2" fmla="*/ 33 w 36"/>
                  <a:gd name="T3" fmla="*/ 3 h 26"/>
                  <a:gd name="T4" fmla="*/ 18 w 36"/>
                  <a:gd name="T5" fmla="*/ 18 h 26"/>
                  <a:gd name="T6" fmla="*/ 12 w 36"/>
                  <a:gd name="T7" fmla="*/ 12 h 26"/>
                  <a:gd name="T8" fmla="*/ 0 w 36"/>
                  <a:gd name="T9" fmla="*/ 21 h 26"/>
                  <a:gd name="T10" fmla="*/ 0 w 36"/>
                  <a:gd name="T11" fmla="*/ 23 h 26"/>
                  <a:gd name="T12" fmla="*/ 3 w 36"/>
                  <a:gd name="T13" fmla="*/ 26 h 26"/>
                  <a:gd name="T14" fmla="*/ 33 w 36"/>
                  <a:gd name="T15" fmla="*/ 26 h 26"/>
                  <a:gd name="T16" fmla="*/ 36 w 36"/>
                  <a:gd name="T17" fmla="*/ 22 h 26"/>
                  <a:gd name="T18" fmla="*/ 35 w 36"/>
                  <a:gd name="T19" fmla="*/ 0 h 26"/>
                  <a:gd name="T20" fmla="*/ 32 w 36"/>
                  <a:gd name="T21" fmla="*/ 21 h 26"/>
                  <a:gd name="T22" fmla="*/ 32 w 36"/>
                  <a:gd name="T23" fmla="*/ 21 h 26"/>
                  <a:gd name="T24" fmla="*/ 31 w 36"/>
                  <a:gd name="T25" fmla="*/ 22 h 26"/>
                  <a:gd name="T26" fmla="*/ 31 w 36"/>
                  <a:gd name="T27" fmla="*/ 23 h 26"/>
                  <a:gd name="T28" fmla="*/ 31 w 36"/>
                  <a:gd name="T29" fmla="*/ 23 h 26"/>
                  <a:gd name="T30" fmla="*/ 31 w 36"/>
                  <a:gd name="T31" fmla="*/ 23 h 26"/>
                  <a:gd name="T32" fmla="*/ 31 w 36"/>
                  <a:gd name="T33" fmla="*/ 22 h 26"/>
                  <a:gd name="T34" fmla="*/ 30 w 36"/>
                  <a:gd name="T35" fmla="*/ 22 h 26"/>
                  <a:gd name="T36" fmla="*/ 30 w 36"/>
                  <a:gd name="T37" fmla="*/ 23 h 26"/>
                  <a:gd name="T38" fmla="*/ 30 w 36"/>
                  <a:gd name="T39" fmla="*/ 23 h 26"/>
                  <a:gd name="T40" fmla="*/ 29 w 36"/>
                  <a:gd name="T41" fmla="*/ 23 h 26"/>
                  <a:gd name="T42" fmla="*/ 29 w 36"/>
                  <a:gd name="T43" fmla="*/ 22 h 26"/>
                  <a:gd name="T44" fmla="*/ 28 w 36"/>
                  <a:gd name="T45" fmla="*/ 22 h 26"/>
                  <a:gd name="T46" fmla="*/ 28 w 36"/>
                  <a:gd name="T47" fmla="*/ 21 h 26"/>
                  <a:gd name="T48" fmla="*/ 28 w 36"/>
                  <a:gd name="T49" fmla="*/ 21 h 26"/>
                  <a:gd name="T50" fmla="*/ 28 w 36"/>
                  <a:gd name="T51" fmla="*/ 21 h 26"/>
                  <a:gd name="T52" fmla="*/ 28 w 36"/>
                  <a:gd name="T53" fmla="*/ 20 h 26"/>
                  <a:gd name="T54" fmla="*/ 28 w 36"/>
                  <a:gd name="T55" fmla="*/ 20 h 26"/>
                  <a:gd name="T56" fmla="*/ 29 w 36"/>
                  <a:gd name="T57" fmla="*/ 20 h 26"/>
                  <a:gd name="T58" fmla="*/ 29 w 36"/>
                  <a:gd name="T59" fmla="*/ 21 h 26"/>
                  <a:gd name="T60" fmla="*/ 29 w 36"/>
                  <a:gd name="T61" fmla="*/ 18 h 26"/>
                  <a:gd name="T62" fmla="*/ 29 w 36"/>
                  <a:gd name="T63" fmla="*/ 18 h 26"/>
                  <a:gd name="T64" fmla="*/ 28 w 36"/>
                  <a:gd name="T65" fmla="*/ 18 h 26"/>
                  <a:gd name="T66" fmla="*/ 28 w 36"/>
                  <a:gd name="T67" fmla="*/ 17 h 26"/>
                  <a:gd name="T68" fmla="*/ 28 w 36"/>
                  <a:gd name="T69" fmla="*/ 16 h 26"/>
                  <a:gd name="T70" fmla="*/ 28 w 36"/>
                  <a:gd name="T71" fmla="*/ 15 h 26"/>
                  <a:gd name="T72" fmla="*/ 28 w 36"/>
                  <a:gd name="T73" fmla="*/ 15 h 26"/>
                  <a:gd name="T74" fmla="*/ 29 w 36"/>
                  <a:gd name="T75" fmla="*/ 14 h 26"/>
                  <a:gd name="T76" fmla="*/ 29 w 36"/>
                  <a:gd name="T77" fmla="*/ 13 h 26"/>
                  <a:gd name="T78" fmla="*/ 29 w 36"/>
                  <a:gd name="T79" fmla="*/ 13 h 26"/>
                  <a:gd name="T80" fmla="*/ 30 w 36"/>
                  <a:gd name="T81" fmla="*/ 13 h 26"/>
                  <a:gd name="T82" fmla="*/ 30 w 36"/>
                  <a:gd name="T83" fmla="*/ 14 h 26"/>
                  <a:gd name="T84" fmla="*/ 30 w 36"/>
                  <a:gd name="T85" fmla="*/ 14 h 26"/>
                  <a:gd name="T86" fmla="*/ 30 w 36"/>
                  <a:gd name="T87" fmla="*/ 14 h 26"/>
                  <a:gd name="T88" fmla="*/ 30 w 36"/>
                  <a:gd name="T89" fmla="*/ 13 h 26"/>
                  <a:gd name="T90" fmla="*/ 31 w 36"/>
                  <a:gd name="T91" fmla="*/ 13 h 26"/>
                  <a:gd name="T92" fmla="*/ 31 w 36"/>
                  <a:gd name="T93" fmla="*/ 13 h 26"/>
                  <a:gd name="T94" fmla="*/ 31 w 36"/>
                  <a:gd name="T95" fmla="*/ 14 h 26"/>
                  <a:gd name="T96" fmla="*/ 32 w 36"/>
                  <a:gd name="T97" fmla="*/ 14 h 26"/>
                  <a:gd name="T98" fmla="*/ 32 w 36"/>
                  <a:gd name="T99" fmla="*/ 14 h 26"/>
                  <a:gd name="T100" fmla="*/ 32 w 36"/>
                  <a:gd name="T101" fmla="*/ 14 h 26"/>
                  <a:gd name="T102" fmla="*/ 32 w 36"/>
                  <a:gd name="T103" fmla="*/ 15 h 26"/>
                  <a:gd name="T104" fmla="*/ 32 w 36"/>
                  <a:gd name="T105" fmla="*/ 15 h 26"/>
                  <a:gd name="T106" fmla="*/ 32 w 36"/>
                  <a:gd name="T107" fmla="*/ 15 h 26"/>
                  <a:gd name="T108" fmla="*/ 32 w 36"/>
                  <a:gd name="T109" fmla="*/ 16 h 26"/>
                  <a:gd name="T110" fmla="*/ 31 w 36"/>
                  <a:gd name="T111" fmla="*/ 15 h 26"/>
                  <a:gd name="T112" fmla="*/ 31 w 36"/>
                  <a:gd name="T113" fmla="*/ 15 h 26"/>
                  <a:gd name="T114" fmla="*/ 31 w 36"/>
                  <a:gd name="T115" fmla="*/ 18 h 26"/>
                  <a:gd name="T116" fmla="*/ 32 w 36"/>
                  <a:gd name="T117" fmla="*/ 18 h 26"/>
                  <a:gd name="T118" fmla="*/ 33 w 36"/>
                  <a:gd name="T119" fmla="*/ 20 h 26"/>
                  <a:gd name="T120" fmla="*/ 32 w 36"/>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 h="26">
                    <a:moveTo>
                      <a:pt x="35" y="0"/>
                    </a:moveTo>
                    <a:cubicBezTo>
                      <a:pt x="33" y="3"/>
                      <a:pt x="33" y="3"/>
                      <a:pt x="33" y="3"/>
                    </a:cubicBezTo>
                    <a:cubicBezTo>
                      <a:pt x="18" y="18"/>
                      <a:pt x="18" y="18"/>
                      <a:pt x="18" y="18"/>
                    </a:cubicBezTo>
                    <a:cubicBezTo>
                      <a:pt x="12" y="12"/>
                      <a:pt x="12" y="12"/>
                      <a:pt x="12" y="12"/>
                    </a:cubicBezTo>
                    <a:cubicBezTo>
                      <a:pt x="0" y="21"/>
                      <a:pt x="0" y="21"/>
                      <a:pt x="0" y="21"/>
                    </a:cubicBezTo>
                    <a:cubicBezTo>
                      <a:pt x="0" y="23"/>
                      <a:pt x="0" y="23"/>
                      <a:pt x="0" y="23"/>
                    </a:cubicBezTo>
                    <a:cubicBezTo>
                      <a:pt x="0" y="26"/>
                      <a:pt x="3" y="26"/>
                      <a:pt x="3" y="26"/>
                    </a:cubicBezTo>
                    <a:cubicBezTo>
                      <a:pt x="3" y="26"/>
                      <a:pt x="31" y="26"/>
                      <a:pt x="33" y="26"/>
                    </a:cubicBezTo>
                    <a:cubicBezTo>
                      <a:pt x="36" y="25"/>
                      <a:pt x="36" y="22"/>
                      <a:pt x="36" y="22"/>
                    </a:cubicBezTo>
                    <a:lnTo>
                      <a:pt x="35" y="0"/>
                    </a:lnTo>
                    <a:close/>
                    <a:moveTo>
                      <a:pt x="32" y="21"/>
                    </a:moveTo>
                    <a:cubicBezTo>
                      <a:pt x="32" y="21"/>
                      <a:pt x="32" y="21"/>
                      <a:pt x="32" y="21"/>
                    </a:cubicBezTo>
                    <a:cubicBezTo>
                      <a:pt x="32" y="21"/>
                      <a:pt x="31" y="21"/>
                      <a:pt x="31" y="22"/>
                    </a:cubicBezTo>
                    <a:cubicBezTo>
                      <a:pt x="31" y="23"/>
                      <a:pt x="31" y="23"/>
                      <a:pt x="31" y="23"/>
                    </a:cubicBezTo>
                    <a:cubicBezTo>
                      <a:pt x="31" y="23"/>
                      <a:pt x="31" y="23"/>
                      <a:pt x="31" y="23"/>
                    </a:cubicBezTo>
                    <a:cubicBezTo>
                      <a:pt x="31" y="23"/>
                      <a:pt x="31" y="23"/>
                      <a:pt x="31" y="23"/>
                    </a:cubicBezTo>
                    <a:cubicBezTo>
                      <a:pt x="31" y="22"/>
                      <a:pt x="31" y="22"/>
                      <a:pt x="31" y="22"/>
                    </a:cubicBezTo>
                    <a:cubicBezTo>
                      <a:pt x="30" y="22"/>
                      <a:pt x="30" y="22"/>
                      <a:pt x="30" y="22"/>
                    </a:cubicBezTo>
                    <a:cubicBezTo>
                      <a:pt x="30" y="23"/>
                      <a:pt x="30" y="23"/>
                      <a:pt x="30" y="23"/>
                    </a:cubicBezTo>
                    <a:cubicBezTo>
                      <a:pt x="30" y="23"/>
                      <a:pt x="30" y="23"/>
                      <a:pt x="30" y="23"/>
                    </a:cubicBezTo>
                    <a:cubicBezTo>
                      <a:pt x="29" y="23"/>
                      <a:pt x="29" y="23"/>
                      <a:pt x="29" y="23"/>
                    </a:cubicBezTo>
                    <a:cubicBezTo>
                      <a:pt x="29" y="22"/>
                      <a:pt x="29" y="22"/>
                      <a:pt x="29" y="22"/>
                    </a:cubicBezTo>
                    <a:cubicBezTo>
                      <a:pt x="29" y="22"/>
                      <a:pt x="29" y="22"/>
                      <a:pt x="28" y="22"/>
                    </a:cubicBezTo>
                    <a:cubicBezTo>
                      <a:pt x="28" y="22"/>
                      <a:pt x="28" y="21"/>
                      <a:pt x="28" y="21"/>
                    </a:cubicBezTo>
                    <a:cubicBezTo>
                      <a:pt x="28" y="21"/>
                      <a:pt x="28" y="21"/>
                      <a:pt x="28" y="21"/>
                    </a:cubicBezTo>
                    <a:cubicBezTo>
                      <a:pt x="28" y="21"/>
                      <a:pt x="28" y="21"/>
                      <a:pt x="28" y="21"/>
                    </a:cubicBezTo>
                    <a:cubicBezTo>
                      <a:pt x="28" y="21"/>
                      <a:pt x="28" y="20"/>
                      <a:pt x="28" y="20"/>
                    </a:cubicBezTo>
                    <a:cubicBezTo>
                      <a:pt x="28" y="20"/>
                      <a:pt x="28" y="20"/>
                      <a:pt x="28" y="20"/>
                    </a:cubicBezTo>
                    <a:cubicBezTo>
                      <a:pt x="28" y="20"/>
                      <a:pt x="28" y="20"/>
                      <a:pt x="29" y="20"/>
                    </a:cubicBezTo>
                    <a:cubicBezTo>
                      <a:pt x="29" y="20"/>
                      <a:pt x="29" y="21"/>
                      <a:pt x="29" y="21"/>
                    </a:cubicBezTo>
                    <a:cubicBezTo>
                      <a:pt x="29" y="18"/>
                      <a:pt x="29" y="18"/>
                      <a:pt x="29" y="18"/>
                    </a:cubicBezTo>
                    <a:cubicBezTo>
                      <a:pt x="29" y="18"/>
                      <a:pt x="29" y="18"/>
                      <a:pt x="29" y="18"/>
                    </a:cubicBezTo>
                    <a:cubicBezTo>
                      <a:pt x="29" y="18"/>
                      <a:pt x="29" y="18"/>
                      <a:pt x="28" y="18"/>
                    </a:cubicBezTo>
                    <a:cubicBezTo>
                      <a:pt x="28" y="17"/>
                      <a:pt x="28" y="17"/>
                      <a:pt x="28" y="17"/>
                    </a:cubicBezTo>
                    <a:cubicBezTo>
                      <a:pt x="28" y="17"/>
                      <a:pt x="28" y="17"/>
                      <a:pt x="28" y="16"/>
                    </a:cubicBezTo>
                    <a:cubicBezTo>
                      <a:pt x="28" y="16"/>
                      <a:pt x="28" y="16"/>
                      <a:pt x="28" y="15"/>
                    </a:cubicBezTo>
                    <a:cubicBezTo>
                      <a:pt x="28" y="15"/>
                      <a:pt x="28" y="15"/>
                      <a:pt x="28" y="15"/>
                    </a:cubicBezTo>
                    <a:cubicBezTo>
                      <a:pt x="29" y="15"/>
                      <a:pt x="29" y="14"/>
                      <a:pt x="29" y="14"/>
                    </a:cubicBezTo>
                    <a:cubicBezTo>
                      <a:pt x="29" y="13"/>
                      <a:pt x="29" y="13"/>
                      <a:pt x="29" y="13"/>
                    </a:cubicBezTo>
                    <a:cubicBezTo>
                      <a:pt x="29" y="13"/>
                      <a:pt x="29" y="13"/>
                      <a:pt x="29" y="13"/>
                    </a:cubicBezTo>
                    <a:cubicBezTo>
                      <a:pt x="30" y="13"/>
                      <a:pt x="30" y="13"/>
                      <a:pt x="30" y="13"/>
                    </a:cubicBezTo>
                    <a:cubicBezTo>
                      <a:pt x="30" y="14"/>
                      <a:pt x="30" y="14"/>
                      <a:pt x="30" y="14"/>
                    </a:cubicBezTo>
                    <a:cubicBezTo>
                      <a:pt x="30" y="14"/>
                      <a:pt x="30" y="14"/>
                      <a:pt x="30" y="14"/>
                    </a:cubicBezTo>
                    <a:cubicBezTo>
                      <a:pt x="30" y="14"/>
                      <a:pt x="30" y="14"/>
                      <a:pt x="30" y="14"/>
                    </a:cubicBezTo>
                    <a:cubicBezTo>
                      <a:pt x="30" y="13"/>
                      <a:pt x="30" y="13"/>
                      <a:pt x="30" y="13"/>
                    </a:cubicBezTo>
                    <a:cubicBezTo>
                      <a:pt x="30" y="13"/>
                      <a:pt x="31" y="13"/>
                      <a:pt x="31" y="13"/>
                    </a:cubicBezTo>
                    <a:cubicBezTo>
                      <a:pt x="31" y="13"/>
                      <a:pt x="31" y="13"/>
                      <a:pt x="31" y="13"/>
                    </a:cubicBezTo>
                    <a:cubicBezTo>
                      <a:pt x="31" y="14"/>
                      <a:pt x="31" y="14"/>
                      <a:pt x="31" y="14"/>
                    </a:cubicBezTo>
                    <a:cubicBezTo>
                      <a:pt x="31" y="14"/>
                      <a:pt x="31" y="14"/>
                      <a:pt x="32" y="14"/>
                    </a:cubicBezTo>
                    <a:cubicBezTo>
                      <a:pt x="32" y="14"/>
                      <a:pt x="32" y="14"/>
                      <a:pt x="32" y="14"/>
                    </a:cubicBezTo>
                    <a:cubicBezTo>
                      <a:pt x="32" y="14"/>
                      <a:pt x="32" y="14"/>
                      <a:pt x="32" y="14"/>
                    </a:cubicBezTo>
                    <a:cubicBezTo>
                      <a:pt x="32" y="14"/>
                      <a:pt x="32" y="14"/>
                      <a:pt x="32" y="15"/>
                    </a:cubicBezTo>
                    <a:cubicBezTo>
                      <a:pt x="32" y="15"/>
                      <a:pt x="32" y="15"/>
                      <a:pt x="32" y="15"/>
                    </a:cubicBezTo>
                    <a:cubicBezTo>
                      <a:pt x="32" y="15"/>
                      <a:pt x="32" y="15"/>
                      <a:pt x="32" y="15"/>
                    </a:cubicBezTo>
                    <a:cubicBezTo>
                      <a:pt x="32" y="16"/>
                      <a:pt x="32" y="16"/>
                      <a:pt x="32" y="16"/>
                    </a:cubicBezTo>
                    <a:cubicBezTo>
                      <a:pt x="32" y="15"/>
                      <a:pt x="32" y="15"/>
                      <a:pt x="31" y="15"/>
                    </a:cubicBezTo>
                    <a:cubicBezTo>
                      <a:pt x="31" y="15"/>
                      <a:pt x="31" y="15"/>
                      <a:pt x="31" y="15"/>
                    </a:cubicBezTo>
                    <a:cubicBezTo>
                      <a:pt x="31" y="18"/>
                      <a:pt x="31" y="18"/>
                      <a:pt x="31" y="18"/>
                    </a:cubicBezTo>
                    <a:cubicBezTo>
                      <a:pt x="32" y="18"/>
                      <a:pt x="32" y="18"/>
                      <a:pt x="32" y="18"/>
                    </a:cubicBezTo>
                    <a:cubicBezTo>
                      <a:pt x="33" y="19"/>
                      <a:pt x="33" y="19"/>
                      <a:pt x="33" y="20"/>
                    </a:cubicBezTo>
                    <a:cubicBezTo>
                      <a:pt x="33" y="20"/>
                      <a:pt x="33" y="20"/>
                      <a:pt x="3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96"/>
              <p:cNvSpPr>
                <a:spLocks noEditPoints="1"/>
              </p:cNvSpPr>
              <p:nvPr/>
            </p:nvSpPr>
            <p:spPr bwMode="auto">
              <a:xfrm>
                <a:off x="3660" y="1874"/>
                <a:ext cx="45" cy="45"/>
              </a:xfrm>
              <a:custGeom>
                <a:avLst/>
                <a:gdLst>
                  <a:gd name="T0" fmla="*/ 9 w 19"/>
                  <a:gd name="T1" fmla="*/ 0 h 19"/>
                  <a:gd name="T2" fmla="*/ 0 w 19"/>
                  <a:gd name="T3" fmla="*/ 9 h 19"/>
                  <a:gd name="T4" fmla="*/ 10 w 19"/>
                  <a:gd name="T5" fmla="*/ 18 h 19"/>
                  <a:gd name="T6" fmla="*/ 19 w 19"/>
                  <a:gd name="T7" fmla="*/ 9 h 19"/>
                  <a:gd name="T8" fmla="*/ 9 w 19"/>
                  <a:gd name="T9" fmla="*/ 0 h 19"/>
                  <a:gd name="T10" fmla="*/ 10 w 19"/>
                  <a:gd name="T11" fmla="*/ 17 h 19"/>
                  <a:gd name="T12" fmla="*/ 2 w 19"/>
                  <a:gd name="T13" fmla="*/ 9 h 19"/>
                  <a:gd name="T14" fmla="*/ 9 w 19"/>
                  <a:gd name="T15" fmla="*/ 2 h 19"/>
                  <a:gd name="T16" fmla="*/ 17 w 19"/>
                  <a:gd name="T17" fmla="*/ 9 h 19"/>
                  <a:gd name="T18" fmla="*/ 10 w 19"/>
                  <a:gd name="T19"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0"/>
                    </a:moveTo>
                    <a:cubicBezTo>
                      <a:pt x="4" y="0"/>
                      <a:pt x="0" y="4"/>
                      <a:pt x="0" y="9"/>
                    </a:cubicBezTo>
                    <a:cubicBezTo>
                      <a:pt x="0" y="14"/>
                      <a:pt x="4" y="19"/>
                      <a:pt x="10" y="18"/>
                    </a:cubicBezTo>
                    <a:cubicBezTo>
                      <a:pt x="15" y="18"/>
                      <a:pt x="19" y="14"/>
                      <a:pt x="19" y="9"/>
                    </a:cubicBezTo>
                    <a:cubicBezTo>
                      <a:pt x="19" y="4"/>
                      <a:pt x="14" y="0"/>
                      <a:pt x="9" y="0"/>
                    </a:cubicBezTo>
                    <a:close/>
                    <a:moveTo>
                      <a:pt x="10" y="17"/>
                    </a:moveTo>
                    <a:cubicBezTo>
                      <a:pt x="5" y="17"/>
                      <a:pt x="2" y="13"/>
                      <a:pt x="2" y="9"/>
                    </a:cubicBezTo>
                    <a:cubicBezTo>
                      <a:pt x="2" y="5"/>
                      <a:pt x="5" y="2"/>
                      <a:pt x="9" y="2"/>
                    </a:cubicBezTo>
                    <a:cubicBezTo>
                      <a:pt x="13" y="2"/>
                      <a:pt x="17" y="5"/>
                      <a:pt x="17" y="9"/>
                    </a:cubicBezTo>
                    <a:cubicBezTo>
                      <a:pt x="17" y="13"/>
                      <a:pt x="14" y="17"/>
                      <a:pt x="1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97"/>
              <p:cNvSpPr>
                <a:spLocks noEditPoints="1"/>
              </p:cNvSpPr>
              <p:nvPr/>
            </p:nvSpPr>
            <p:spPr bwMode="auto">
              <a:xfrm>
                <a:off x="3674" y="1881"/>
                <a:ext cx="17" cy="29"/>
              </a:xfrm>
              <a:custGeom>
                <a:avLst/>
                <a:gdLst>
                  <a:gd name="T0" fmla="*/ 5 w 7"/>
                  <a:gd name="T1" fmla="*/ 5 h 12"/>
                  <a:gd name="T2" fmla="*/ 5 w 7"/>
                  <a:gd name="T3" fmla="*/ 3 h 12"/>
                  <a:gd name="T4" fmla="*/ 5 w 7"/>
                  <a:gd name="T5" fmla="*/ 3 h 12"/>
                  <a:gd name="T6" fmla="*/ 6 w 7"/>
                  <a:gd name="T7" fmla="*/ 3 h 12"/>
                  <a:gd name="T8" fmla="*/ 6 w 7"/>
                  <a:gd name="T9" fmla="*/ 3 h 12"/>
                  <a:gd name="T10" fmla="*/ 6 w 7"/>
                  <a:gd name="T11" fmla="*/ 2 h 12"/>
                  <a:gd name="T12" fmla="*/ 6 w 7"/>
                  <a:gd name="T13" fmla="*/ 2 h 12"/>
                  <a:gd name="T14" fmla="*/ 6 w 7"/>
                  <a:gd name="T15" fmla="*/ 2 h 12"/>
                  <a:gd name="T16" fmla="*/ 6 w 7"/>
                  <a:gd name="T17" fmla="*/ 2 h 12"/>
                  <a:gd name="T18" fmla="*/ 5 w 7"/>
                  <a:gd name="T19" fmla="*/ 2 h 12"/>
                  <a:gd name="T20" fmla="*/ 5 w 7"/>
                  <a:gd name="T21" fmla="*/ 1 h 12"/>
                  <a:gd name="T22" fmla="*/ 5 w 7"/>
                  <a:gd name="T23" fmla="*/ 0 h 12"/>
                  <a:gd name="T24" fmla="*/ 4 w 7"/>
                  <a:gd name="T25" fmla="*/ 0 h 12"/>
                  <a:gd name="T26" fmla="*/ 4 w 7"/>
                  <a:gd name="T27" fmla="*/ 0 h 12"/>
                  <a:gd name="T28" fmla="*/ 4 w 7"/>
                  <a:gd name="T29" fmla="*/ 1 h 12"/>
                  <a:gd name="T30" fmla="*/ 4 w 7"/>
                  <a:gd name="T31" fmla="*/ 1 h 12"/>
                  <a:gd name="T32" fmla="*/ 3 w 7"/>
                  <a:gd name="T33" fmla="*/ 2 h 12"/>
                  <a:gd name="T34" fmla="*/ 3 w 7"/>
                  <a:gd name="T35" fmla="*/ 0 h 12"/>
                  <a:gd name="T36" fmla="*/ 3 w 7"/>
                  <a:gd name="T37" fmla="*/ 0 h 12"/>
                  <a:gd name="T38" fmla="*/ 2 w 7"/>
                  <a:gd name="T39" fmla="*/ 0 h 12"/>
                  <a:gd name="T40" fmla="*/ 2 w 7"/>
                  <a:gd name="T41" fmla="*/ 2 h 12"/>
                  <a:gd name="T42" fmla="*/ 1 w 7"/>
                  <a:gd name="T43" fmla="*/ 2 h 12"/>
                  <a:gd name="T44" fmla="*/ 1 w 7"/>
                  <a:gd name="T45" fmla="*/ 3 h 12"/>
                  <a:gd name="T46" fmla="*/ 1 w 7"/>
                  <a:gd name="T47" fmla="*/ 4 h 12"/>
                  <a:gd name="T48" fmla="*/ 1 w 7"/>
                  <a:gd name="T49" fmla="*/ 5 h 12"/>
                  <a:gd name="T50" fmla="*/ 1 w 7"/>
                  <a:gd name="T51" fmla="*/ 6 h 12"/>
                  <a:gd name="T52" fmla="*/ 2 w 7"/>
                  <a:gd name="T53" fmla="*/ 6 h 12"/>
                  <a:gd name="T54" fmla="*/ 2 w 7"/>
                  <a:gd name="T55" fmla="*/ 6 h 12"/>
                  <a:gd name="T56" fmla="*/ 2 w 7"/>
                  <a:gd name="T57" fmla="*/ 9 h 12"/>
                  <a:gd name="T58" fmla="*/ 2 w 7"/>
                  <a:gd name="T59" fmla="*/ 9 h 12"/>
                  <a:gd name="T60" fmla="*/ 1 w 7"/>
                  <a:gd name="T61" fmla="*/ 9 h 12"/>
                  <a:gd name="T62" fmla="*/ 1 w 7"/>
                  <a:gd name="T63" fmla="*/ 9 h 12"/>
                  <a:gd name="T64" fmla="*/ 1 w 7"/>
                  <a:gd name="T65" fmla="*/ 9 h 12"/>
                  <a:gd name="T66" fmla="*/ 0 w 7"/>
                  <a:gd name="T67" fmla="*/ 10 h 12"/>
                  <a:gd name="T68" fmla="*/ 1 w 7"/>
                  <a:gd name="T69" fmla="*/ 10 h 12"/>
                  <a:gd name="T70" fmla="*/ 1 w 7"/>
                  <a:gd name="T71" fmla="*/ 10 h 12"/>
                  <a:gd name="T72" fmla="*/ 3 w 7"/>
                  <a:gd name="T73" fmla="*/ 11 h 12"/>
                  <a:gd name="T74" fmla="*/ 3 w 7"/>
                  <a:gd name="T75" fmla="*/ 12 h 12"/>
                  <a:gd name="T76" fmla="*/ 3 w 7"/>
                  <a:gd name="T77" fmla="*/ 12 h 12"/>
                  <a:gd name="T78" fmla="*/ 3 w 7"/>
                  <a:gd name="T79" fmla="*/ 12 h 12"/>
                  <a:gd name="T80" fmla="*/ 3 w 7"/>
                  <a:gd name="T81" fmla="*/ 11 h 12"/>
                  <a:gd name="T82" fmla="*/ 4 w 7"/>
                  <a:gd name="T83" fmla="*/ 11 h 12"/>
                  <a:gd name="T84" fmla="*/ 4 w 7"/>
                  <a:gd name="T85" fmla="*/ 12 h 12"/>
                  <a:gd name="T86" fmla="*/ 5 w 7"/>
                  <a:gd name="T87" fmla="*/ 12 h 12"/>
                  <a:gd name="T88" fmla="*/ 5 w 7"/>
                  <a:gd name="T89" fmla="*/ 12 h 12"/>
                  <a:gd name="T90" fmla="*/ 5 w 7"/>
                  <a:gd name="T91" fmla="*/ 10 h 12"/>
                  <a:gd name="T92" fmla="*/ 6 w 7"/>
                  <a:gd name="T93" fmla="*/ 10 h 12"/>
                  <a:gd name="T94" fmla="*/ 6 w 7"/>
                  <a:gd name="T95" fmla="*/ 9 h 12"/>
                  <a:gd name="T96" fmla="*/ 7 w 7"/>
                  <a:gd name="T97" fmla="*/ 8 h 12"/>
                  <a:gd name="T98" fmla="*/ 6 w 7"/>
                  <a:gd name="T99" fmla="*/ 6 h 12"/>
                  <a:gd name="T100" fmla="*/ 5 w 7"/>
                  <a:gd name="T101" fmla="*/ 5 h 12"/>
                  <a:gd name="T102" fmla="*/ 4 w 7"/>
                  <a:gd name="T103" fmla="*/ 9 h 12"/>
                  <a:gd name="T104" fmla="*/ 3 w 7"/>
                  <a:gd name="T105" fmla="*/ 9 h 12"/>
                  <a:gd name="T106" fmla="*/ 3 w 7"/>
                  <a:gd name="T107" fmla="*/ 7 h 12"/>
                  <a:gd name="T108" fmla="*/ 4 w 7"/>
                  <a:gd name="T109" fmla="*/ 7 h 12"/>
                  <a:gd name="T110" fmla="*/ 4 w 7"/>
                  <a:gd name="T111" fmla="*/ 9 h 12"/>
                  <a:gd name="T112" fmla="*/ 4 w 7"/>
                  <a:gd name="T113" fmla="*/ 5 h 12"/>
                  <a:gd name="T114" fmla="*/ 3 w 7"/>
                  <a:gd name="T115" fmla="*/ 5 h 12"/>
                  <a:gd name="T116" fmla="*/ 3 w 7"/>
                  <a:gd name="T117" fmla="*/ 3 h 12"/>
                  <a:gd name="T118" fmla="*/ 4 w 7"/>
                  <a:gd name="T119" fmla="*/ 3 h 12"/>
                  <a:gd name="T120" fmla="*/ 4 w 7"/>
                  <a:gd name="T1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2">
                    <a:moveTo>
                      <a:pt x="5" y="5"/>
                    </a:moveTo>
                    <a:cubicBezTo>
                      <a:pt x="5" y="3"/>
                      <a:pt x="5" y="3"/>
                      <a:pt x="5" y="3"/>
                    </a:cubicBezTo>
                    <a:cubicBezTo>
                      <a:pt x="5" y="3"/>
                      <a:pt x="5" y="3"/>
                      <a:pt x="5" y="3"/>
                    </a:cubicBezTo>
                    <a:cubicBezTo>
                      <a:pt x="5" y="3"/>
                      <a:pt x="5" y="3"/>
                      <a:pt x="6" y="3"/>
                    </a:cubicBezTo>
                    <a:cubicBezTo>
                      <a:pt x="6" y="3"/>
                      <a:pt x="6" y="3"/>
                      <a:pt x="6" y="3"/>
                    </a:cubicBezTo>
                    <a:cubicBezTo>
                      <a:pt x="6" y="3"/>
                      <a:pt x="6" y="3"/>
                      <a:pt x="6" y="2"/>
                    </a:cubicBezTo>
                    <a:cubicBezTo>
                      <a:pt x="6" y="2"/>
                      <a:pt x="6" y="2"/>
                      <a:pt x="6" y="2"/>
                    </a:cubicBezTo>
                    <a:cubicBezTo>
                      <a:pt x="6" y="2"/>
                      <a:pt x="6" y="2"/>
                      <a:pt x="6" y="2"/>
                    </a:cubicBezTo>
                    <a:cubicBezTo>
                      <a:pt x="6" y="2"/>
                      <a:pt x="6" y="2"/>
                      <a:pt x="6" y="2"/>
                    </a:cubicBezTo>
                    <a:cubicBezTo>
                      <a:pt x="6" y="2"/>
                      <a:pt x="5" y="2"/>
                      <a:pt x="5" y="2"/>
                    </a:cubicBezTo>
                    <a:cubicBezTo>
                      <a:pt x="5" y="2"/>
                      <a:pt x="5" y="1"/>
                      <a:pt x="5" y="1"/>
                    </a:cubicBezTo>
                    <a:cubicBezTo>
                      <a:pt x="5" y="0"/>
                      <a:pt x="5" y="0"/>
                      <a:pt x="5" y="0"/>
                    </a:cubicBezTo>
                    <a:cubicBezTo>
                      <a:pt x="5" y="0"/>
                      <a:pt x="5" y="0"/>
                      <a:pt x="4" y="0"/>
                    </a:cubicBezTo>
                    <a:cubicBezTo>
                      <a:pt x="4" y="0"/>
                      <a:pt x="4" y="0"/>
                      <a:pt x="4" y="0"/>
                    </a:cubicBezTo>
                    <a:cubicBezTo>
                      <a:pt x="4" y="1"/>
                      <a:pt x="4" y="1"/>
                      <a:pt x="4" y="1"/>
                    </a:cubicBezTo>
                    <a:cubicBezTo>
                      <a:pt x="4" y="1"/>
                      <a:pt x="4" y="1"/>
                      <a:pt x="4" y="1"/>
                    </a:cubicBezTo>
                    <a:cubicBezTo>
                      <a:pt x="4" y="1"/>
                      <a:pt x="3" y="2"/>
                      <a:pt x="3" y="2"/>
                    </a:cubicBezTo>
                    <a:cubicBezTo>
                      <a:pt x="3" y="0"/>
                      <a:pt x="3" y="0"/>
                      <a:pt x="3" y="0"/>
                    </a:cubicBezTo>
                    <a:cubicBezTo>
                      <a:pt x="3" y="0"/>
                      <a:pt x="3" y="0"/>
                      <a:pt x="3" y="0"/>
                    </a:cubicBezTo>
                    <a:cubicBezTo>
                      <a:pt x="2" y="0"/>
                      <a:pt x="2" y="0"/>
                      <a:pt x="2" y="0"/>
                    </a:cubicBezTo>
                    <a:cubicBezTo>
                      <a:pt x="2" y="2"/>
                      <a:pt x="2" y="2"/>
                      <a:pt x="2" y="2"/>
                    </a:cubicBezTo>
                    <a:cubicBezTo>
                      <a:pt x="2" y="2"/>
                      <a:pt x="2" y="2"/>
                      <a:pt x="1" y="2"/>
                    </a:cubicBezTo>
                    <a:cubicBezTo>
                      <a:pt x="1" y="2"/>
                      <a:pt x="1" y="3"/>
                      <a:pt x="1" y="3"/>
                    </a:cubicBezTo>
                    <a:cubicBezTo>
                      <a:pt x="1" y="3"/>
                      <a:pt x="1" y="4"/>
                      <a:pt x="1" y="4"/>
                    </a:cubicBezTo>
                    <a:cubicBezTo>
                      <a:pt x="1" y="4"/>
                      <a:pt x="1" y="5"/>
                      <a:pt x="1" y="5"/>
                    </a:cubicBezTo>
                    <a:cubicBezTo>
                      <a:pt x="1" y="5"/>
                      <a:pt x="1" y="5"/>
                      <a:pt x="1" y="6"/>
                    </a:cubicBezTo>
                    <a:cubicBezTo>
                      <a:pt x="2" y="6"/>
                      <a:pt x="2" y="6"/>
                      <a:pt x="2" y="6"/>
                    </a:cubicBezTo>
                    <a:cubicBezTo>
                      <a:pt x="2" y="6"/>
                      <a:pt x="2" y="6"/>
                      <a:pt x="2" y="6"/>
                    </a:cubicBezTo>
                    <a:cubicBezTo>
                      <a:pt x="2" y="9"/>
                      <a:pt x="2" y="9"/>
                      <a:pt x="2" y="9"/>
                    </a:cubicBezTo>
                    <a:cubicBezTo>
                      <a:pt x="2" y="9"/>
                      <a:pt x="2" y="9"/>
                      <a:pt x="2" y="9"/>
                    </a:cubicBezTo>
                    <a:cubicBezTo>
                      <a:pt x="1" y="9"/>
                      <a:pt x="1" y="9"/>
                      <a:pt x="1" y="9"/>
                    </a:cubicBezTo>
                    <a:cubicBezTo>
                      <a:pt x="1" y="9"/>
                      <a:pt x="1" y="9"/>
                      <a:pt x="1" y="9"/>
                    </a:cubicBezTo>
                    <a:cubicBezTo>
                      <a:pt x="1" y="9"/>
                      <a:pt x="1" y="9"/>
                      <a:pt x="1" y="9"/>
                    </a:cubicBezTo>
                    <a:cubicBezTo>
                      <a:pt x="1" y="10"/>
                      <a:pt x="0" y="10"/>
                      <a:pt x="0" y="10"/>
                    </a:cubicBezTo>
                    <a:cubicBezTo>
                      <a:pt x="0" y="10"/>
                      <a:pt x="0" y="10"/>
                      <a:pt x="1" y="10"/>
                    </a:cubicBezTo>
                    <a:cubicBezTo>
                      <a:pt x="1" y="10"/>
                      <a:pt x="1" y="10"/>
                      <a:pt x="1" y="10"/>
                    </a:cubicBezTo>
                    <a:cubicBezTo>
                      <a:pt x="2" y="11"/>
                      <a:pt x="2" y="11"/>
                      <a:pt x="3" y="11"/>
                    </a:cubicBezTo>
                    <a:cubicBezTo>
                      <a:pt x="3" y="12"/>
                      <a:pt x="3" y="12"/>
                      <a:pt x="3" y="12"/>
                    </a:cubicBezTo>
                    <a:cubicBezTo>
                      <a:pt x="3" y="12"/>
                      <a:pt x="3" y="12"/>
                      <a:pt x="3" y="12"/>
                    </a:cubicBezTo>
                    <a:cubicBezTo>
                      <a:pt x="3" y="12"/>
                      <a:pt x="3" y="12"/>
                      <a:pt x="3" y="12"/>
                    </a:cubicBezTo>
                    <a:cubicBezTo>
                      <a:pt x="3" y="11"/>
                      <a:pt x="3" y="11"/>
                      <a:pt x="3" y="11"/>
                    </a:cubicBezTo>
                    <a:cubicBezTo>
                      <a:pt x="4" y="11"/>
                      <a:pt x="4" y="11"/>
                      <a:pt x="4" y="11"/>
                    </a:cubicBezTo>
                    <a:cubicBezTo>
                      <a:pt x="4" y="12"/>
                      <a:pt x="4" y="12"/>
                      <a:pt x="4" y="12"/>
                    </a:cubicBezTo>
                    <a:cubicBezTo>
                      <a:pt x="4" y="12"/>
                      <a:pt x="4" y="12"/>
                      <a:pt x="5" y="12"/>
                    </a:cubicBezTo>
                    <a:cubicBezTo>
                      <a:pt x="5" y="12"/>
                      <a:pt x="5" y="12"/>
                      <a:pt x="5" y="12"/>
                    </a:cubicBezTo>
                    <a:cubicBezTo>
                      <a:pt x="5" y="10"/>
                      <a:pt x="5" y="10"/>
                      <a:pt x="5" y="10"/>
                    </a:cubicBezTo>
                    <a:cubicBezTo>
                      <a:pt x="5" y="10"/>
                      <a:pt x="5" y="10"/>
                      <a:pt x="6" y="10"/>
                    </a:cubicBezTo>
                    <a:cubicBezTo>
                      <a:pt x="6" y="10"/>
                      <a:pt x="6" y="10"/>
                      <a:pt x="6" y="9"/>
                    </a:cubicBezTo>
                    <a:cubicBezTo>
                      <a:pt x="7" y="9"/>
                      <a:pt x="7" y="8"/>
                      <a:pt x="7" y="8"/>
                    </a:cubicBezTo>
                    <a:cubicBezTo>
                      <a:pt x="7" y="7"/>
                      <a:pt x="6" y="7"/>
                      <a:pt x="6" y="6"/>
                    </a:cubicBezTo>
                    <a:cubicBezTo>
                      <a:pt x="6" y="6"/>
                      <a:pt x="5" y="6"/>
                      <a:pt x="5" y="5"/>
                    </a:cubicBezTo>
                    <a:close/>
                    <a:moveTo>
                      <a:pt x="4" y="9"/>
                    </a:moveTo>
                    <a:cubicBezTo>
                      <a:pt x="4" y="9"/>
                      <a:pt x="4" y="9"/>
                      <a:pt x="3" y="9"/>
                    </a:cubicBezTo>
                    <a:cubicBezTo>
                      <a:pt x="3" y="7"/>
                      <a:pt x="3" y="7"/>
                      <a:pt x="3" y="7"/>
                    </a:cubicBezTo>
                    <a:cubicBezTo>
                      <a:pt x="4" y="7"/>
                      <a:pt x="4" y="7"/>
                      <a:pt x="4" y="7"/>
                    </a:cubicBezTo>
                    <a:lnTo>
                      <a:pt x="4" y="9"/>
                    </a:lnTo>
                    <a:close/>
                    <a:moveTo>
                      <a:pt x="4" y="5"/>
                    </a:moveTo>
                    <a:cubicBezTo>
                      <a:pt x="4" y="5"/>
                      <a:pt x="3" y="5"/>
                      <a:pt x="3" y="5"/>
                    </a:cubicBezTo>
                    <a:cubicBezTo>
                      <a:pt x="3" y="3"/>
                      <a:pt x="3" y="3"/>
                      <a:pt x="3" y="3"/>
                    </a:cubicBezTo>
                    <a:cubicBezTo>
                      <a:pt x="3" y="3"/>
                      <a:pt x="4" y="3"/>
                      <a:pt x="4" y="3"/>
                    </a:cubicBez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98"/>
              <p:cNvSpPr>
                <a:spLocks noEditPoints="1"/>
              </p:cNvSpPr>
              <p:nvPr/>
            </p:nvSpPr>
            <p:spPr bwMode="auto">
              <a:xfrm>
                <a:off x="3906" y="1974"/>
                <a:ext cx="41" cy="40"/>
              </a:xfrm>
              <a:custGeom>
                <a:avLst/>
                <a:gdLst>
                  <a:gd name="T0" fmla="*/ 9 w 17"/>
                  <a:gd name="T1" fmla="*/ 0 h 17"/>
                  <a:gd name="T2" fmla="*/ 0 w 17"/>
                  <a:gd name="T3" fmla="*/ 9 h 17"/>
                  <a:gd name="T4" fmla="*/ 9 w 17"/>
                  <a:gd name="T5" fmla="*/ 17 h 17"/>
                  <a:gd name="T6" fmla="*/ 17 w 17"/>
                  <a:gd name="T7" fmla="*/ 8 h 17"/>
                  <a:gd name="T8" fmla="*/ 9 w 17"/>
                  <a:gd name="T9" fmla="*/ 0 h 17"/>
                  <a:gd name="T10" fmla="*/ 9 w 17"/>
                  <a:gd name="T11" fmla="*/ 16 h 17"/>
                  <a:gd name="T12" fmla="*/ 2 w 17"/>
                  <a:gd name="T13" fmla="*/ 9 h 17"/>
                  <a:gd name="T14" fmla="*/ 9 w 17"/>
                  <a:gd name="T15" fmla="*/ 2 h 17"/>
                  <a:gd name="T16" fmla="*/ 16 w 17"/>
                  <a:gd name="T17" fmla="*/ 8 h 17"/>
                  <a:gd name="T18" fmla="*/ 9 w 17"/>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9" y="0"/>
                    </a:moveTo>
                    <a:cubicBezTo>
                      <a:pt x="4" y="0"/>
                      <a:pt x="0" y="4"/>
                      <a:pt x="0" y="9"/>
                    </a:cubicBezTo>
                    <a:cubicBezTo>
                      <a:pt x="0" y="14"/>
                      <a:pt x="4" y="17"/>
                      <a:pt x="9" y="17"/>
                    </a:cubicBezTo>
                    <a:cubicBezTo>
                      <a:pt x="14" y="17"/>
                      <a:pt x="17" y="13"/>
                      <a:pt x="17" y="8"/>
                    </a:cubicBezTo>
                    <a:cubicBezTo>
                      <a:pt x="17" y="4"/>
                      <a:pt x="13" y="0"/>
                      <a:pt x="9" y="0"/>
                    </a:cubicBezTo>
                    <a:close/>
                    <a:moveTo>
                      <a:pt x="9" y="16"/>
                    </a:moveTo>
                    <a:cubicBezTo>
                      <a:pt x="5" y="16"/>
                      <a:pt x="2" y="13"/>
                      <a:pt x="2" y="9"/>
                    </a:cubicBezTo>
                    <a:cubicBezTo>
                      <a:pt x="2" y="5"/>
                      <a:pt x="5" y="2"/>
                      <a:pt x="9" y="2"/>
                    </a:cubicBezTo>
                    <a:cubicBezTo>
                      <a:pt x="12" y="2"/>
                      <a:pt x="16" y="5"/>
                      <a:pt x="16" y="8"/>
                    </a:cubicBezTo>
                    <a:cubicBezTo>
                      <a:pt x="16" y="12"/>
                      <a:pt x="13" y="15"/>
                      <a:pt x="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99"/>
              <p:cNvSpPr>
                <a:spLocks noEditPoints="1"/>
              </p:cNvSpPr>
              <p:nvPr/>
            </p:nvSpPr>
            <p:spPr bwMode="auto">
              <a:xfrm>
                <a:off x="3921" y="1981"/>
                <a:ext cx="14" cy="26"/>
              </a:xfrm>
              <a:custGeom>
                <a:avLst/>
                <a:gdLst>
                  <a:gd name="T0" fmla="*/ 4 w 6"/>
                  <a:gd name="T1" fmla="*/ 5 h 11"/>
                  <a:gd name="T2" fmla="*/ 4 w 6"/>
                  <a:gd name="T3" fmla="*/ 3 h 11"/>
                  <a:gd name="T4" fmla="*/ 4 w 6"/>
                  <a:gd name="T5" fmla="*/ 3 h 11"/>
                  <a:gd name="T6" fmla="*/ 5 w 6"/>
                  <a:gd name="T7" fmla="*/ 3 h 11"/>
                  <a:gd name="T8" fmla="*/ 5 w 6"/>
                  <a:gd name="T9" fmla="*/ 3 h 11"/>
                  <a:gd name="T10" fmla="*/ 5 w 6"/>
                  <a:gd name="T11" fmla="*/ 2 h 11"/>
                  <a:gd name="T12" fmla="*/ 5 w 6"/>
                  <a:gd name="T13" fmla="*/ 2 h 11"/>
                  <a:gd name="T14" fmla="*/ 5 w 6"/>
                  <a:gd name="T15" fmla="*/ 2 h 11"/>
                  <a:gd name="T16" fmla="*/ 5 w 6"/>
                  <a:gd name="T17" fmla="*/ 1 h 11"/>
                  <a:gd name="T18" fmla="*/ 5 w 6"/>
                  <a:gd name="T19" fmla="*/ 1 h 11"/>
                  <a:gd name="T20" fmla="*/ 4 w 6"/>
                  <a:gd name="T21" fmla="*/ 1 h 11"/>
                  <a:gd name="T22" fmla="*/ 4 w 6"/>
                  <a:gd name="T23" fmla="*/ 0 h 11"/>
                  <a:gd name="T24" fmla="*/ 4 w 6"/>
                  <a:gd name="T25" fmla="*/ 0 h 11"/>
                  <a:gd name="T26" fmla="*/ 3 w 6"/>
                  <a:gd name="T27" fmla="*/ 0 h 11"/>
                  <a:gd name="T28" fmla="*/ 3 w 6"/>
                  <a:gd name="T29" fmla="*/ 1 h 11"/>
                  <a:gd name="T30" fmla="*/ 3 w 6"/>
                  <a:gd name="T31" fmla="*/ 1 h 11"/>
                  <a:gd name="T32" fmla="*/ 3 w 6"/>
                  <a:gd name="T33" fmla="*/ 1 h 11"/>
                  <a:gd name="T34" fmla="*/ 2 w 6"/>
                  <a:gd name="T35" fmla="*/ 0 h 11"/>
                  <a:gd name="T36" fmla="*/ 2 w 6"/>
                  <a:gd name="T37" fmla="*/ 0 h 11"/>
                  <a:gd name="T38" fmla="*/ 2 w 6"/>
                  <a:gd name="T39" fmla="*/ 0 h 11"/>
                  <a:gd name="T40" fmla="*/ 2 w 6"/>
                  <a:gd name="T41" fmla="*/ 2 h 11"/>
                  <a:gd name="T42" fmla="*/ 1 w 6"/>
                  <a:gd name="T43" fmla="*/ 2 h 11"/>
                  <a:gd name="T44" fmla="*/ 0 w 6"/>
                  <a:gd name="T45" fmla="*/ 3 h 11"/>
                  <a:gd name="T46" fmla="*/ 0 w 6"/>
                  <a:gd name="T47" fmla="*/ 4 h 11"/>
                  <a:gd name="T48" fmla="*/ 0 w 6"/>
                  <a:gd name="T49" fmla="*/ 5 h 11"/>
                  <a:gd name="T50" fmla="*/ 1 w 6"/>
                  <a:gd name="T51" fmla="*/ 5 h 11"/>
                  <a:gd name="T52" fmla="*/ 2 w 6"/>
                  <a:gd name="T53" fmla="*/ 6 h 11"/>
                  <a:gd name="T54" fmla="*/ 2 w 6"/>
                  <a:gd name="T55" fmla="*/ 6 h 11"/>
                  <a:gd name="T56" fmla="*/ 2 w 6"/>
                  <a:gd name="T57" fmla="*/ 8 h 11"/>
                  <a:gd name="T58" fmla="*/ 1 w 6"/>
                  <a:gd name="T59" fmla="*/ 8 h 11"/>
                  <a:gd name="T60" fmla="*/ 0 w 6"/>
                  <a:gd name="T61" fmla="*/ 8 h 11"/>
                  <a:gd name="T62" fmla="*/ 0 w 6"/>
                  <a:gd name="T63" fmla="*/ 8 h 11"/>
                  <a:gd name="T64" fmla="*/ 0 w 6"/>
                  <a:gd name="T65" fmla="*/ 9 h 11"/>
                  <a:gd name="T66" fmla="*/ 0 w 6"/>
                  <a:gd name="T67" fmla="*/ 9 h 11"/>
                  <a:gd name="T68" fmla="*/ 0 w 6"/>
                  <a:gd name="T69" fmla="*/ 9 h 11"/>
                  <a:gd name="T70" fmla="*/ 1 w 6"/>
                  <a:gd name="T71" fmla="*/ 10 h 11"/>
                  <a:gd name="T72" fmla="*/ 2 w 6"/>
                  <a:gd name="T73" fmla="*/ 10 h 11"/>
                  <a:gd name="T74" fmla="*/ 2 w 6"/>
                  <a:gd name="T75" fmla="*/ 11 h 11"/>
                  <a:gd name="T76" fmla="*/ 2 w 6"/>
                  <a:gd name="T77" fmla="*/ 11 h 11"/>
                  <a:gd name="T78" fmla="*/ 3 w 6"/>
                  <a:gd name="T79" fmla="*/ 11 h 11"/>
                  <a:gd name="T80" fmla="*/ 3 w 6"/>
                  <a:gd name="T81" fmla="*/ 10 h 11"/>
                  <a:gd name="T82" fmla="*/ 3 w 6"/>
                  <a:gd name="T83" fmla="*/ 10 h 11"/>
                  <a:gd name="T84" fmla="*/ 3 w 6"/>
                  <a:gd name="T85" fmla="*/ 11 h 11"/>
                  <a:gd name="T86" fmla="*/ 4 w 6"/>
                  <a:gd name="T87" fmla="*/ 11 h 11"/>
                  <a:gd name="T88" fmla="*/ 4 w 6"/>
                  <a:gd name="T89" fmla="*/ 11 h 11"/>
                  <a:gd name="T90" fmla="*/ 4 w 6"/>
                  <a:gd name="T91" fmla="*/ 10 h 11"/>
                  <a:gd name="T92" fmla="*/ 5 w 6"/>
                  <a:gd name="T93" fmla="*/ 9 h 11"/>
                  <a:gd name="T94" fmla="*/ 5 w 6"/>
                  <a:gd name="T95" fmla="*/ 9 h 11"/>
                  <a:gd name="T96" fmla="*/ 6 w 6"/>
                  <a:gd name="T97" fmla="*/ 7 h 11"/>
                  <a:gd name="T98" fmla="*/ 5 w 6"/>
                  <a:gd name="T99" fmla="*/ 6 h 11"/>
                  <a:gd name="T100" fmla="*/ 4 w 6"/>
                  <a:gd name="T101" fmla="*/ 5 h 11"/>
                  <a:gd name="T102" fmla="*/ 3 w 6"/>
                  <a:gd name="T103" fmla="*/ 8 h 11"/>
                  <a:gd name="T104" fmla="*/ 3 w 6"/>
                  <a:gd name="T105" fmla="*/ 8 h 11"/>
                  <a:gd name="T106" fmla="*/ 3 w 6"/>
                  <a:gd name="T107" fmla="*/ 6 h 11"/>
                  <a:gd name="T108" fmla="*/ 3 w 6"/>
                  <a:gd name="T109" fmla="*/ 6 h 11"/>
                  <a:gd name="T110" fmla="*/ 3 w 6"/>
                  <a:gd name="T111" fmla="*/ 8 h 11"/>
                  <a:gd name="T112" fmla="*/ 3 w 6"/>
                  <a:gd name="T113" fmla="*/ 5 h 11"/>
                  <a:gd name="T114" fmla="*/ 3 w 6"/>
                  <a:gd name="T115" fmla="*/ 4 h 11"/>
                  <a:gd name="T116" fmla="*/ 3 w 6"/>
                  <a:gd name="T117" fmla="*/ 3 h 11"/>
                  <a:gd name="T118" fmla="*/ 3 w 6"/>
                  <a:gd name="T119" fmla="*/ 3 h 11"/>
                  <a:gd name="T120" fmla="*/ 3 w 6"/>
                  <a:gd name="T1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1">
                    <a:moveTo>
                      <a:pt x="4" y="5"/>
                    </a:moveTo>
                    <a:cubicBezTo>
                      <a:pt x="4" y="3"/>
                      <a:pt x="4" y="3"/>
                      <a:pt x="4" y="3"/>
                    </a:cubicBezTo>
                    <a:cubicBezTo>
                      <a:pt x="4" y="3"/>
                      <a:pt x="4" y="3"/>
                      <a:pt x="4" y="3"/>
                    </a:cubicBezTo>
                    <a:cubicBezTo>
                      <a:pt x="4" y="3"/>
                      <a:pt x="5" y="3"/>
                      <a:pt x="5" y="3"/>
                    </a:cubicBezTo>
                    <a:cubicBezTo>
                      <a:pt x="5" y="3"/>
                      <a:pt x="5" y="3"/>
                      <a:pt x="5" y="3"/>
                    </a:cubicBezTo>
                    <a:cubicBezTo>
                      <a:pt x="5" y="3"/>
                      <a:pt x="5" y="2"/>
                      <a:pt x="5" y="2"/>
                    </a:cubicBezTo>
                    <a:cubicBezTo>
                      <a:pt x="5" y="2"/>
                      <a:pt x="5" y="2"/>
                      <a:pt x="5" y="2"/>
                    </a:cubicBezTo>
                    <a:cubicBezTo>
                      <a:pt x="5" y="2"/>
                      <a:pt x="5" y="2"/>
                      <a:pt x="5" y="2"/>
                    </a:cubicBezTo>
                    <a:cubicBezTo>
                      <a:pt x="5" y="2"/>
                      <a:pt x="5" y="2"/>
                      <a:pt x="5" y="1"/>
                    </a:cubicBezTo>
                    <a:cubicBezTo>
                      <a:pt x="5" y="1"/>
                      <a:pt x="5" y="1"/>
                      <a:pt x="5" y="1"/>
                    </a:cubicBezTo>
                    <a:cubicBezTo>
                      <a:pt x="4" y="1"/>
                      <a:pt x="4" y="1"/>
                      <a:pt x="4" y="1"/>
                    </a:cubicBezTo>
                    <a:cubicBezTo>
                      <a:pt x="4" y="0"/>
                      <a:pt x="4" y="0"/>
                      <a:pt x="4" y="0"/>
                    </a:cubicBezTo>
                    <a:cubicBezTo>
                      <a:pt x="4" y="0"/>
                      <a:pt x="4" y="0"/>
                      <a:pt x="4" y="0"/>
                    </a:cubicBezTo>
                    <a:cubicBezTo>
                      <a:pt x="3" y="0"/>
                      <a:pt x="3" y="0"/>
                      <a:pt x="3" y="0"/>
                    </a:cubicBezTo>
                    <a:cubicBezTo>
                      <a:pt x="3" y="1"/>
                      <a:pt x="3" y="1"/>
                      <a:pt x="3" y="1"/>
                    </a:cubicBezTo>
                    <a:cubicBezTo>
                      <a:pt x="3" y="1"/>
                      <a:pt x="3" y="1"/>
                      <a:pt x="3" y="1"/>
                    </a:cubicBezTo>
                    <a:cubicBezTo>
                      <a:pt x="3" y="1"/>
                      <a:pt x="3" y="1"/>
                      <a:pt x="3" y="1"/>
                    </a:cubicBezTo>
                    <a:cubicBezTo>
                      <a:pt x="2" y="0"/>
                      <a:pt x="2" y="0"/>
                      <a:pt x="2" y="0"/>
                    </a:cubicBezTo>
                    <a:cubicBezTo>
                      <a:pt x="2" y="0"/>
                      <a:pt x="2" y="0"/>
                      <a:pt x="2" y="0"/>
                    </a:cubicBezTo>
                    <a:cubicBezTo>
                      <a:pt x="2" y="0"/>
                      <a:pt x="2" y="0"/>
                      <a:pt x="2" y="0"/>
                    </a:cubicBezTo>
                    <a:cubicBezTo>
                      <a:pt x="2" y="2"/>
                      <a:pt x="2" y="2"/>
                      <a:pt x="2" y="2"/>
                    </a:cubicBezTo>
                    <a:cubicBezTo>
                      <a:pt x="1" y="2"/>
                      <a:pt x="1" y="2"/>
                      <a:pt x="1" y="2"/>
                    </a:cubicBezTo>
                    <a:cubicBezTo>
                      <a:pt x="1" y="2"/>
                      <a:pt x="1" y="2"/>
                      <a:pt x="0" y="3"/>
                    </a:cubicBezTo>
                    <a:cubicBezTo>
                      <a:pt x="0" y="3"/>
                      <a:pt x="0" y="3"/>
                      <a:pt x="0" y="4"/>
                    </a:cubicBezTo>
                    <a:cubicBezTo>
                      <a:pt x="0" y="4"/>
                      <a:pt x="0" y="4"/>
                      <a:pt x="0" y="5"/>
                    </a:cubicBezTo>
                    <a:cubicBezTo>
                      <a:pt x="1" y="5"/>
                      <a:pt x="1" y="5"/>
                      <a:pt x="1" y="5"/>
                    </a:cubicBezTo>
                    <a:cubicBezTo>
                      <a:pt x="1" y="5"/>
                      <a:pt x="1" y="6"/>
                      <a:pt x="2" y="6"/>
                    </a:cubicBezTo>
                    <a:cubicBezTo>
                      <a:pt x="2" y="6"/>
                      <a:pt x="2" y="6"/>
                      <a:pt x="2" y="6"/>
                    </a:cubicBezTo>
                    <a:cubicBezTo>
                      <a:pt x="2" y="8"/>
                      <a:pt x="2" y="8"/>
                      <a:pt x="2" y="8"/>
                    </a:cubicBezTo>
                    <a:cubicBezTo>
                      <a:pt x="2" y="8"/>
                      <a:pt x="1" y="8"/>
                      <a:pt x="1" y="8"/>
                    </a:cubicBezTo>
                    <a:cubicBezTo>
                      <a:pt x="1" y="8"/>
                      <a:pt x="1" y="8"/>
                      <a:pt x="0" y="8"/>
                    </a:cubicBezTo>
                    <a:cubicBezTo>
                      <a:pt x="0" y="8"/>
                      <a:pt x="0" y="8"/>
                      <a:pt x="0" y="8"/>
                    </a:cubicBezTo>
                    <a:cubicBezTo>
                      <a:pt x="0" y="8"/>
                      <a:pt x="0" y="8"/>
                      <a:pt x="0" y="9"/>
                    </a:cubicBezTo>
                    <a:cubicBezTo>
                      <a:pt x="0" y="9"/>
                      <a:pt x="0" y="9"/>
                      <a:pt x="0" y="9"/>
                    </a:cubicBezTo>
                    <a:cubicBezTo>
                      <a:pt x="0" y="9"/>
                      <a:pt x="0" y="9"/>
                      <a:pt x="0" y="9"/>
                    </a:cubicBezTo>
                    <a:cubicBezTo>
                      <a:pt x="0" y="9"/>
                      <a:pt x="1" y="10"/>
                      <a:pt x="1" y="10"/>
                    </a:cubicBezTo>
                    <a:cubicBezTo>
                      <a:pt x="1" y="10"/>
                      <a:pt x="2" y="10"/>
                      <a:pt x="2" y="10"/>
                    </a:cubicBezTo>
                    <a:cubicBezTo>
                      <a:pt x="2" y="11"/>
                      <a:pt x="2" y="11"/>
                      <a:pt x="2" y="11"/>
                    </a:cubicBezTo>
                    <a:cubicBezTo>
                      <a:pt x="2" y="11"/>
                      <a:pt x="2" y="11"/>
                      <a:pt x="2" y="11"/>
                    </a:cubicBezTo>
                    <a:cubicBezTo>
                      <a:pt x="3" y="11"/>
                      <a:pt x="3" y="11"/>
                      <a:pt x="3" y="11"/>
                    </a:cubicBezTo>
                    <a:cubicBezTo>
                      <a:pt x="3" y="10"/>
                      <a:pt x="3" y="10"/>
                      <a:pt x="3" y="10"/>
                    </a:cubicBezTo>
                    <a:cubicBezTo>
                      <a:pt x="3" y="10"/>
                      <a:pt x="3" y="10"/>
                      <a:pt x="3" y="10"/>
                    </a:cubicBezTo>
                    <a:cubicBezTo>
                      <a:pt x="3" y="11"/>
                      <a:pt x="3" y="11"/>
                      <a:pt x="3" y="11"/>
                    </a:cubicBezTo>
                    <a:cubicBezTo>
                      <a:pt x="3" y="11"/>
                      <a:pt x="4" y="11"/>
                      <a:pt x="4" y="11"/>
                    </a:cubicBezTo>
                    <a:cubicBezTo>
                      <a:pt x="4" y="11"/>
                      <a:pt x="4" y="11"/>
                      <a:pt x="4" y="11"/>
                    </a:cubicBezTo>
                    <a:cubicBezTo>
                      <a:pt x="4" y="10"/>
                      <a:pt x="4" y="10"/>
                      <a:pt x="4" y="10"/>
                    </a:cubicBezTo>
                    <a:cubicBezTo>
                      <a:pt x="4" y="9"/>
                      <a:pt x="5" y="9"/>
                      <a:pt x="5" y="9"/>
                    </a:cubicBezTo>
                    <a:cubicBezTo>
                      <a:pt x="5" y="9"/>
                      <a:pt x="5" y="9"/>
                      <a:pt x="5" y="9"/>
                    </a:cubicBezTo>
                    <a:cubicBezTo>
                      <a:pt x="6" y="8"/>
                      <a:pt x="6" y="8"/>
                      <a:pt x="6" y="7"/>
                    </a:cubicBezTo>
                    <a:cubicBezTo>
                      <a:pt x="6" y="7"/>
                      <a:pt x="6" y="6"/>
                      <a:pt x="5" y="6"/>
                    </a:cubicBezTo>
                    <a:cubicBezTo>
                      <a:pt x="5" y="6"/>
                      <a:pt x="5" y="5"/>
                      <a:pt x="4" y="5"/>
                    </a:cubicBezTo>
                    <a:close/>
                    <a:moveTo>
                      <a:pt x="3" y="8"/>
                    </a:moveTo>
                    <a:cubicBezTo>
                      <a:pt x="3" y="8"/>
                      <a:pt x="3" y="8"/>
                      <a:pt x="3" y="8"/>
                    </a:cubicBezTo>
                    <a:cubicBezTo>
                      <a:pt x="3" y="6"/>
                      <a:pt x="3" y="6"/>
                      <a:pt x="3" y="6"/>
                    </a:cubicBezTo>
                    <a:cubicBezTo>
                      <a:pt x="3" y="6"/>
                      <a:pt x="3" y="6"/>
                      <a:pt x="3" y="6"/>
                    </a:cubicBezTo>
                    <a:lnTo>
                      <a:pt x="3" y="8"/>
                    </a:lnTo>
                    <a:close/>
                    <a:moveTo>
                      <a:pt x="3" y="5"/>
                    </a:moveTo>
                    <a:cubicBezTo>
                      <a:pt x="3" y="5"/>
                      <a:pt x="3" y="5"/>
                      <a:pt x="3" y="4"/>
                    </a:cubicBezTo>
                    <a:cubicBezTo>
                      <a:pt x="3" y="3"/>
                      <a:pt x="3" y="3"/>
                      <a:pt x="3" y="3"/>
                    </a:cubicBezTo>
                    <a:cubicBezTo>
                      <a:pt x="3" y="3"/>
                      <a:pt x="3" y="3"/>
                      <a:pt x="3" y="3"/>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00"/>
              <p:cNvSpPr>
                <a:spLocks noEditPoints="1"/>
              </p:cNvSpPr>
              <p:nvPr/>
            </p:nvSpPr>
            <p:spPr bwMode="auto">
              <a:xfrm>
                <a:off x="3847" y="1454"/>
                <a:ext cx="36" cy="33"/>
              </a:xfrm>
              <a:custGeom>
                <a:avLst/>
                <a:gdLst>
                  <a:gd name="T0" fmla="*/ 7 w 15"/>
                  <a:gd name="T1" fmla="*/ 0 h 14"/>
                  <a:gd name="T2" fmla="*/ 0 w 15"/>
                  <a:gd name="T3" fmla="*/ 7 h 14"/>
                  <a:gd name="T4" fmla="*/ 7 w 15"/>
                  <a:gd name="T5" fmla="*/ 14 h 14"/>
                  <a:gd name="T6" fmla="*/ 14 w 15"/>
                  <a:gd name="T7" fmla="*/ 7 h 14"/>
                  <a:gd name="T8" fmla="*/ 7 w 15"/>
                  <a:gd name="T9" fmla="*/ 0 h 14"/>
                  <a:gd name="T10" fmla="*/ 7 w 15"/>
                  <a:gd name="T11" fmla="*/ 13 h 14"/>
                  <a:gd name="T12" fmla="*/ 1 w 15"/>
                  <a:gd name="T13" fmla="*/ 7 h 14"/>
                  <a:gd name="T14" fmla="*/ 7 w 15"/>
                  <a:gd name="T15" fmla="*/ 1 h 14"/>
                  <a:gd name="T16" fmla="*/ 13 w 15"/>
                  <a:gd name="T17" fmla="*/ 7 h 14"/>
                  <a:gd name="T18" fmla="*/ 7 w 15"/>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7" y="0"/>
                    </a:moveTo>
                    <a:cubicBezTo>
                      <a:pt x="3" y="0"/>
                      <a:pt x="0" y="3"/>
                      <a:pt x="0" y="7"/>
                    </a:cubicBezTo>
                    <a:cubicBezTo>
                      <a:pt x="0" y="11"/>
                      <a:pt x="3" y="14"/>
                      <a:pt x="7" y="14"/>
                    </a:cubicBezTo>
                    <a:cubicBezTo>
                      <a:pt x="11" y="14"/>
                      <a:pt x="15" y="11"/>
                      <a:pt x="14" y="7"/>
                    </a:cubicBezTo>
                    <a:cubicBezTo>
                      <a:pt x="14" y="3"/>
                      <a:pt x="11" y="0"/>
                      <a:pt x="7" y="0"/>
                    </a:cubicBezTo>
                    <a:close/>
                    <a:moveTo>
                      <a:pt x="7" y="13"/>
                    </a:moveTo>
                    <a:cubicBezTo>
                      <a:pt x="4" y="13"/>
                      <a:pt x="1" y="10"/>
                      <a:pt x="1" y="7"/>
                    </a:cubicBezTo>
                    <a:cubicBezTo>
                      <a:pt x="1" y="4"/>
                      <a:pt x="4" y="1"/>
                      <a:pt x="7" y="1"/>
                    </a:cubicBezTo>
                    <a:cubicBezTo>
                      <a:pt x="10" y="1"/>
                      <a:pt x="13" y="4"/>
                      <a:pt x="13" y="7"/>
                    </a:cubicBezTo>
                    <a:cubicBezTo>
                      <a:pt x="13" y="10"/>
                      <a:pt x="10" y="13"/>
                      <a:pt x="7"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01"/>
              <p:cNvSpPr>
                <a:spLocks noEditPoints="1"/>
              </p:cNvSpPr>
              <p:nvPr/>
            </p:nvSpPr>
            <p:spPr bwMode="auto">
              <a:xfrm>
                <a:off x="3859" y="1459"/>
                <a:ext cx="12" cy="23"/>
              </a:xfrm>
              <a:custGeom>
                <a:avLst/>
                <a:gdLst>
                  <a:gd name="T0" fmla="*/ 3 w 5"/>
                  <a:gd name="T1" fmla="*/ 4 h 10"/>
                  <a:gd name="T2" fmla="*/ 3 w 5"/>
                  <a:gd name="T3" fmla="*/ 2 h 10"/>
                  <a:gd name="T4" fmla="*/ 3 w 5"/>
                  <a:gd name="T5" fmla="*/ 2 h 10"/>
                  <a:gd name="T6" fmla="*/ 4 w 5"/>
                  <a:gd name="T7" fmla="*/ 3 h 10"/>
                  <a:gd name="T8" fmla="*/ 4 w 5"/>
                  <a:gd name="T9" fmla="*/ 2 h 10"/>
                  <a:gd name="T10" fmla="*/ 4 w 5"/>
                  <a:gd name="T11" fmla="*/ 2 h 10"/>
                  <a:gd name="T12" fmla="*/ 4 w 5"/>
                  <a:gd name="T13" fmla="*/ 2 h 10"/>
                  <a:gd name="T14" fmla="*/ 4 w 5"/>
                  <a:gd name="T15" fmla="*/ 1 h 10"/>
                  <a:gd name="T16" fmla="*/ 4 w 5"/>
                  <a:gd name="T17" fmla="*/ 1 h 10"/>
                  <a:gd name="T18" fmla="*/ 4 w 5"/>
                  <a:gd name="T19" fmla="*/ 1 h 10"/>
                  <a:gd name="T20" fmla="*/ 3 w 5"/>
                  <a:gd name="T21" fmla="*/ 1 h 10"/>
                  <a:gd name="T22" fmla="*/ 3 w 5"/>
                  <a:gd name="T23" fmla="*/ 0 h 10"/>
                  <a:gd name="T24" fmla="*/ 3 w 5"/>
                  <a:gd name="T25" fmla="*/ 0 h 10"/>
                  <a:gd name="T26" fmla="*/ 3 w 5"/>
                  <a:gd name="T27" fmla="*/ 0 h 10"/>
                  <a:gd name="T28" fmla="*/ 3 w 5"/>
                  <a:gd name="T29" fmla="*/ 1 h 10"/>
                  <a:gd name="T30" fmla="*/ 2 w 5"/>
                  <a:gd name="T31" fmla="*/ 1 h 10"/>
                  <a:gd name="T32" fmla="*/ 2 w 5"/>
                  <a:gd name="T33" fmla="*/ 1 h 10"/>
                  <a:gd name="T34" fmla="*/ 2 w 5"/>
                  <a:gd name="T35" fmla="*/ 0 h 10"/>
                  <a:gd name="T36" fmla="*/ 2 w 5"/>
                  <a:gd name="T37" fmla="*/ 0 h 10"/>
                  <a:gd name="T38" fmla="*/ 1 w 5"/>
                  <a:gd name="T39" fmla="*/ 0 h 10"/>
                  <a:gd name="T40" fmla="*/ 1 w 5"/>
                  <a:gd name="T41" fmla="*/ 1 h 10"/>
                  <a:gd name="T42" fmla="*/ 1 w 5"/>
                  <a:gd name="T43" fmla="*/ 2 h 10"/>
                  <a:gd name="T44" fmla="*/ 0 w 5"/>
                  <a:gd name="T45" fmla="*/ 2 h 10"/>
                  <a:gd name="T46" fmla="*/ 0 w 5"/>
                  <a:gd name="T47" fmla="*/ 3 h 10"/>
                  <a:gd name="T48" fmla="*/ 0 w 5"/>
                  <a:gd name="T49" fmla="*/ 4 h 10"/>
                  <a:gd name="T50" fmla="*/ 1 w 5"/>
                  <a:gd name="T51" fmla="*/ 5 h 10"/>
                  <a:gd name="T52" fmla="*/ 1 w 5"/>
                  <a:gd name="T53" fmla="*/ 5 h 10"/>
                  <a:gd name="T54" fmla="*/ 1 w 5"/>
                  <a:gd name="T55" fmla="*/ 5 h 10"/>
                  <a:gd name="T56" fmla="*/ 1 w 5"/>
                  <a:gd name="T57" fmla="*/ 7 h 10"/>
                  <a:gd name="T58" fmla="*/ 1 w 5"/>
                  <a:gd name="T59" fmla="*/ 7 h 10"/>
                  <a:gd name="T60" fmla="*/ 0 w 5"/>
                  <a:gd name="T61" fmla="*/ 7 h 10"/>
                  <a:gd name="T62" fmla="*/ 0 w 5"/>
                  <a:gd name="T63" fmla="*/ 7 h 10"/>
                  <a:gd name="T64" fmla="*/ 0 w 5"/>
                  <a:gd name="T65" fmla="*/ 7 h 10"/>
                  <a:gd name="T66" fmla="*/ 0 w 5"/>
                  <a:gd name="T67" fmla="*/ 8 h 10"/>
                  <a:gd name="T68" fmla="*/ 0 w 5"/>
                  <a:gd name="T69" fmla="*/ 8 h 10"/>
                  <a:gd name="T70" fmla="*/ 1 w 5"/>
                  <a:gd name="T71" fmla="*/ 8 h 10"/>
                  <a:gd name="T72" fmla="*/ 1 w 5"/>
                  <a:gd name="T73" fmla="*/ 8 h 10"/>
                  <a:gd name="T74" fmla="*/ 1 w 5"/>
                  <a:gd name="T75" fmla="*/ 10 h 10"/>
                  <a:gd name="T76" fmla="*/ 2 w 5"/>
                  <a:gd name="T77" fmla="*/ 10 h 10"/>
                  <a:gd name="T78" fmla="*/ 2 w 5"/>
                  <a:gd name="T79" fmla="*/ 10 h 10"/>
                  <a:gd name="T80" fmla="*/ 2 w 5"/>
                  <a:gd name="T81" fmla="*/ 8 h 10"/>
                  <a:gd name="T82" fmla="*/ 3 w 5"/>
                  <a:gd name="T83" fmla="*/ 8 h 10"/>
                  <a:gd name="T84" fmla="*/ 3 w 5"/>
                  <a:gd name="T85" fmla="*/ 10 h 10"/>
                  <a:gd name="T86" fmla="*/ 3 w 5"/>
                  <a:gd name="T87" fmla="*/ 10 h 10"/>
                  <a:gd name="T88" fmla="*/ 3 w 5"/>
                  <a:gd name="T89" fmla="*/ 10 h 10"/>
                  <a:gd name="T90" fmla="*/ 3 w 5"/>
                  <a:gd name="T91" fmla="*/ 8 h 10"/>
                  <a:gd name="T92" fmla="*/ 4 w 5"/>
                  <a:gd name="T93" fmla="*/ 8 h 10"/>
                  <a:gd name="T94" fmla="*/ 4 w 5"/>
                  <a:gd name="T95" fmla="*/ 7 h 10"/>
                  <a:gd name="T96" fmla="*/ 5 w 5"/>
                  <a:gd name="T97" fmla="*/ 6 h 10"/>
                  <a:gd name="T98" fmla="*/ 4 w 5"/>
                  <a:gd name="T99" fmla="*/ 5 h 10"/>
                  <a:gd name="T100" fmla="*/ 3 w 5"/>
                  <a:gd name="T101" fmla="*/ 4 h 10"/>
                  <a:gd name="T102" fmla="*/ 3 w 5"/>
                  <a:gd name="T103" fmla="*/ 7 h 10"/>
                  <a:gd name="T104" fmla="*/ 2 w 5"/>
                  <a:gd name="T105" fmla="*/ 7 h 10"/>
                  <a:gd name="T106" fmla="*/ 2 w 5"/>
                  <a:gd name="T107" fmla="*/ 5 h 10"/>
                  <a:gd name="T108" fmla="*/ 3 w 5"/>
                  <a:gd name="T109" fmla="*/ 6 h 10"/>
                  <a:gd name="T110" fmla="*/ 3 w 5"/>
                  <a:gd name="T111" fmla="*/ 7 h 10"/>
                  <a:gd name="T112" fmla="*/ 3 w 5"/>
                  <a:gd name="T113" fmla="*/ 4 h 10"/>
                  <a:gd name="T114" fmla="*/ 2 w 5"/>
                  <a:gd name="T115" fmla="*/ 4 h 10"/>
                  <a:gd name="T116" fmla="*/ 2 w 5"/>
                  <a:gd name="T117" fmla="*/ 2 h 10"/>
                  <a:gd name="T118" fmla="*/ 3 w 5"/>
                  <a:gd name="T119" fmla="*/ 2 h 10"/>
                  <a:gd name="T120" fmla="*/ 3 w 5"/>
                  <a:gd name="T121"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 h="10">
                    <a:moveTo>
                      <a:pt x="3" y="4"/>
                    </a:moveTo>
                    <a:cubicBezTo>
                      <a:pt x="3" y="2"/>
                      <a:pt x="3" y="2"/>
                      <a:pt x="3" y="2"/>
                    </a:cubicBezTo>
                    <a:cubicBezTo>
                      <a:pt x="3" y="2"/>
                      <a:pt x="3" y="2"/>
                      <a:pt x="3" y="2"/>
                    </a:cubicBezTo>
                    <a:cubicBezTo>
                      <a:pt x="4" y="2"/>
                      <a:pt x="4" y="3"/>
                      <a:pt x="4" y="3"/>
                    </a:cubicBezTo>
                    <a:cubicBezTo>
                      <a:pt x="4" y="3"/>
                      <a:pt x="4" y="3"/>
                      <a:pt x="4" y="2"/>
                    </a:cubicBezTo>
                    <a:cubicBezTo>
                      <a:pt x="4" y="2"/>
                      <a:pt x="4" y="2"/>
                      <a:pt x="4" y="2"/>
                    </a:cubicBezTo>
                    <a:cubicBezTo>
                      <a:pt x="4" y="2"/>
                      <a:pt x="4" y="2"/>
                      <a:pt x="4" y="2"/>
                    </a:cubicBezTo>
                    <a:cubicBezTo>
                      <a:pt x="4" y="2"/>
                      <a:pt x="4" y="1"/>
                      <a:pt x="4" y="1"/>
                    </a:cubicBezTo>
                    <a:cubicBezTo>
                      <a:pt x="4" y="1"/>
                      <a:pt x="4" y="1"/>
                      <a:pt x="4" y="1"/>
                    </a:cubicBezTo>
                    <a:cubicBezTo>
                      <a:pt x="4" y="1"/>
                      <a:pt x="4" y="1"/>
                      <a:pt x="4" y="1"/>
                    </a:cubicBezTo>
                    <a:cubicBezTo>
                      <a:pt x="3" y="1"/>
                      <a:pt x="3" y="1"/>
                      <a:pt x="3" y="1"/>
                    </a:cubicBezTo>
                    <a:cubicBezTo>
                      <a:pt x="3" y="0"/>
                      <a:pt x="3" y="0"/>
                      <a:pt x="3" y="0"/>
                    </a:cubicBezTo>
                    <a:cubicBezTo>
                      <a:pt x="3" y="0"/>
                      <a:pt x="3" y="0"/>
                      <a:pt x="3" y="0"/>
                    </a:cubicBezTo>
                    <a:cubicBezTo>
                      <a:pt x="3" y="0"/>
                      <a:pt x="2" y="0"/>
                      <a:pt x="3" y="0"/>
                    </a:cubicBezTo>
                    <a:cubicBezTo>
                      <a:pt x="3" y="1"/>
                      <a:pt x="3" y="1"/>
                      <a:pt x="3" y="1"/>
                    </a:cubicBezTo>
                    <a:cubicBezTo>
                      <a:pt x="2" y="1"/>
                      <a:pt x="2" y="1"/>
                      <a:pt x="2" y="1"/>
                    </a:cubicBezTo>
                    <a:cubicBezTo>
                      <a:pt x="2" y="1"/>
                      <a:pt x="2" y="1"/>
                      <a:pt x="2" y="1"/>
                    </a:cubicBezTo>
                    <a:cubicBezTo>
                      <a:pt x="2" y="0"/>
                      <a:pt x="2" y="0"/>
                      <a:pt x="2" y="0"/>
                    </a:cubicBezTo>
                    <a:cubicBezTo>
                      <a:pt x="2" y="0"/>
                      <a:pt x="2" y="0"/>
                      <a:pt x="2" y="0"/>
                    </a:cubicBezTo>
                    <a:cubicBezTo>
                      <a:pt x="1" y="0"/>
                      <a:pt x="1" y="0"/>
                      <a:pt x="1" y="0"/>
                    </a:cubicBezTo>
                    <a:cubicBezTo>
                      <a:pt x="1" y="1"/>
                      <a:pt x="1" y="1"/>
                      <a:pt x="1" y="1"/>
                    </a:cubicBezTo>
                    <a:cubicBezTo>
                      <a:pt x="1" y="2"/>
                      <a:pt x="1" y="2"/>
                      <a:pt x="1" y="2"/>
                    </a:cubicBezTo>
                    <a:cubicBezTo>
                      <a:pt x="0" y="2"/>
                      <a:pt x="0" y="2"/>
                      <a:pt x="0" y="2"/>
                    </a:cubicBezTo>
                    <a:cubicBezTo>
                      <a:pt x="0" y="3"/>
                      <a:pt x="0" y="3"/>
                      <a:pt x="0" y="3"/>
                    </a:cubicBezTo>
                    <a:cubicBezTo>
                      <a:pt x="0" y="3"/>
                      <a:pt x="0" y="4"/>
                      <a:pt x="0" y="4"/>
                    </a:cubicBezTo>
                    <a:cubicBezTo>
                      <a:pt x="0" y="4"/>
                      <a:pt x="0" y="4"/>
                      <a:pt x="1" y="5"/>
                    </a:cubicBezTo>
                    <a:cubicBezTo>
                      <a:pt x="1" y="5"/>
                      <a:pt x="1" y="5"/>
                      <a:pt x="1" y="5"/>
                    </a:cubicBezTo>
                    <a:cubicBezTo>
                      <a:pt x="1" y="5"/>
                      <a:pt x="1" y="5"/>
                      <a:pt x="1" y="5"/>
                    </a:cubicBezTo>
                    <a:cubicBezTo>
                      <a:pt x="1" y="7"/>
                      <a:pt x="1" y="7"/>
                      <a:pt x="1" y="7"/>
                    </a:cubicBezTo>
                    <a:cubicBezTo>
                      <a:pt x="1" y="7"/>
                      <a:pt x="1" y="7"/>
                      <a:pt x="1" y="7"/>
                    </a:cubicBezTo>
                    <a:cubicBezTo>
                      <a:pt x="1"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1" y="8"/>
                    </a:cubicBezTo>
                    <a:cubicBezTo>
                      <a:pt x="1" y="8"/>
                      <a:pt x="1" y="8"/>
                      <a:pt x="1" y="8"/>
                    </a:cubicBezTo>
                    <a:cubicBezTo>
                      <a:pt x="1" y="10"/>
                      <a:pt x="1" y="10"/>
                      <a:pt x="1" y="10"/>
                    </a:cubicBezTo>
                    <a:cubicBezTo>
                      <a:pt x="1" y="10"/>
                      <a:pt x="2" y="10"/>
                      <a:pt x="2" y="10"/>
                    </a:cubicBezTo>
                    <a:cubicBezTo>
                      <a:pt x="2" y="10"/>
                      <a:pt x="2" y="10"/>
                      <a:pt x="2" y="10"/>
                    </a:cubicBezTo>
                    <a:cubicBezTo>
                      <a:pt x="2" y="8"/>
                      <a:pt x="2" y="8"/>
                      <a:pt x="2" y="8"/>
                    </a:cubicBezTo>
                    <a:cubicBezTo>
                      <a:pt x="2" y="8"/>
                      <a:pt x="2" y="8"/>
                      <a:pt x="3" y="8"/>
                    </a:cubicBezTo>
                    <a:cubicBezTo>
                      <a:pt x="3" y="10"/>
                      <a:pt x="3" y="10"/>
                      <a:pt x="3" y="10"/>
                    </a:cubicBezTo>
                    <a:cubicBezTo>
                      <a:pt x="3" y="10"/>
                      <a:pt x="3" y="10"/>
                      <a:pt x="3" y="10"/>
                    </a:cubicBezTo>
                    <a:cubicBezTo>
                      <a:pt x="3" y="10"/>
                      <a:pt x="3" y="10"/>
                      <a:pt x="3" y="10"/>
                    </a:cubicBezTo>
                    <a:cubicBezTo>
                      <a:pt x="3" y="8"/>
                      <a:pt x="3" y="8"/>
                      <a:pt x="3" y="8"/>
                    </a:cubicBezTo>
                    <a:cubicBezTo>
                      <a:pt x="3" y="8"/>
                      <a:pt x="4" y="8"/>
                      <a:pt x="4" y="8"/>
                    </a:cubicBezTo>
                    <a:cubicBezTo>
                      <a:pt x="4" y="8"/>
                      <a:pt x="4" y="8"/>
                      <a:pt x="4" y="7"/>
                    </a:cubicBezTo>
                    <a:cubicBezTo>
                      <a:pt x="5" y="7"/>
                      <a:pt x="5" y="7"/>
                      <a:pt x="5" y="6"/>
                    </a:cubicBezTo>
                    <a:cubicBezTo>
                      <a:pt x="5" y="6"/>
                      <a:pt x="4" y="5"/>
                      <a:pt x="4" y="5"/>
                    </a:cubicBezTo>
                    <a:cubicBezTo>
                      <a:pt x="4" y="5"/>
                      <a:pt x="4" y="5"/>
                      <a:pt x="3" y="4"/>
                    </a:cubicBezTo>
                    <a:close/>
                    <a:moveTo>
                      <a:pt x="3" y="7"/>
                    </a:moveTo>
                    <a:cubicBezTo>
                      <a:pt x="2" y="7"/>
                      <a:pt x="2" y="7"/>
                      <a:pt x="2" y="7"/>
                    </a:cubicBezTo>
                    <a:cubicBezTo>
                      <a:pt x="2" y="5"/>
                      <a:pt x="2" y="5"/>
                      <a:pt x="2" y="5"/>
                    </a:cubicBezTo>
                    <a:cubicBezTo>
                      <a:pt x="2" y="5"/>
                      <a:pt x="2" y="6"/>
                      <a:pt x="3" y="6"/>
                    </a:cubicBezTo>
                    <a:lnTo>
                      <a:pt x="3" y="7"/>
                    </a:lnTo>
                    <a:close/>
                    <a:moveTo>
                      <a:pt x="3" y="4"/>
                    </a:moveTo>
                    <a:cubicBezTo>
                      <a:pt x="2" y="4"/>
                      <a:pt x="2" y="4"/>
                      <a:pt x="2" y="4"/>
                    </a:cubicBezTo>
                    <a:cubicBezTo>
                      <a:pt x="2" y="2"/>
                      <a:pt x="2" y="2"/>
                      <a:pt x="2" y="2"/>
                    </a:cubicBezTo>
                    <a:cubicBezTo>
                      <a:pt x="2" y="2"/>
                      <a:pt x="2" y="2"/>
                      <a:pt x="3" y="2"/>
                    </a:cubicBez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02"/>
              <p:cNvSpPr>
                <a:spLocks noEditPoints="1"/>
              </p:cNvSpPr>
              <p:nvPr/>
            </p:nvSpPr>
            <p:spPr bwMode="auto">
              <a:xfrm>
                <a:off x="3755" y="2242"/>
                <a:ext cx="45" cy="43"/>
              </a:xfrm>
              <a:custGeom>
                <a:avLst/>
                <a:gdLst>
                  <a:gd name="T0" fmla="*/ 9 w 19"/>
                  <a:gd name="T1" fmla="*/ 0 h 18"/>
                  <a:gd name="T2" fmla="*/ 0 w 19"/>
                  <a:gd name="T3" fmla="*/ 9 h 18"/>
                  <a:gd name="T4" fmla="*/ 10 w 19"/>
                  <a:gd name="T5" fmla="*/ 18 h 18"/>
                  <a:gd name="T6" fmla="*/ 19 w 19"/>
                  <a:gd name="T7" fmla="*/ 9 h 18"/>
                  <a:gd name="T8" fmla="*/ 9 w 19"/>
                  <a:gd name="T9" fmla="*/ 0 h 18"/>
                  <a:gd name="T10" fmla="*/ 10 w 19"/>
                  <a:gd name="T11" fmla="*/ 17 h 18"/>
                  <a:gd name="T12" fmla="*/ 2 w 19"/>
                  <a:gd name="T13" fmla="*/ 9 h 18"/>
                  <a:gd name="T14" fmla="*/ 9 w 19"/>
                  <a:gd name="T15" fmla="*/ 2 h 18"/>
                  <a:gd name="T16" fmla="*/ 17 w 19"/>
                  <a:gd name="T17" fmla="*/ 9 h 18"/>
                  <a:gd name="T18" fmla="*/ 10 w 19"/>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8">
                    <a:moveTo>
                      <a:pt x="9" y="0"/>
                    </a:moveTo>
                    <a:cubicBezTo>
                      <a:pt x="4" y="0"/>
                      <a:pt x="0" y="4"/>
                      <a:pt x="0" y="9"/>
                    </a:cubicBezTo>
                    <a:cubicBezTo>
                      <a:pt x="0" y="14"/>
                      <a:pt x="5" y="18"/>
                      <a:pt x="10" y="18"/>
                    </a:cubicBezTo>
                    <a:cubicBezTo>
                      <a:pt x="15" y="18"/>
                      <a:pt x="19" y="14"/>
                      <a:pt x="19" y="9"/>
                    </a:cubicBezTo>
                    <a:cubicBezTo>
                      <a:pt x="19" y="4"/>
                      <a:pt x="14" y="0"/>
                      <a:pt x="9" y="0"/>
                    </a:cubicBezTo>
                    <a:close/>
                    <a:moveTo>
                      <a:pt x="10" y="17"/>
                    </a:moveTo>
                    <a:cubicBezTo>
                      <a:pt x="6" y="17"/>
                      <a:pt x="2" y="13"/>
                      <a:pt x="2" y="9"/>
                    </a:cubicBezTo>
                    <a:cubicBezTo>
                      <a:pt x="2" y="5"/>
                      <a:pt x="5" y="2"/>
                      <a:pt x="9" y="2"/>
                    </a:cubicBezTo>
                    <a:cubicBezTo>
                      <a:pt x="13" y="2"/>
                      <a:pt x="17" y="5"/>
                      <a:pt x="17" y="9"/>
                    </a:cubicBezTo>
                    <a:cubicBezTo>
                      <a:pt x="17" y="13"/>
                      <a:pt x="14" y="16"/>
                      <a:pt x="1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03"/>
              <p:cNvSpPr>
                <a:spLocks noEditPoints="1"/>
              </p:cNvSpPr>
              <p:nvPr/>
            </p:nvSpPr>
            <p:spPr bwMode="auto">
              <a:xfrm>
                <a:off x="3771" y="2249"/>
                <a:ext cx="15" cy="28"/>
              </a:xfrm>
              <a:custGeom>
                <a:avLst/>
                <a:gdLst>
                  <a:gd name="T0" fmla="*/ 4 w 6"/>
                  <a:gd name="T1" fmla="*/ 6 h 12"/>
                  <a:gd name="T2" fmla="*/ 4 w 6"/>
                  <a:gd name="T3" fmla="*/ 3 h 12"/>
                  <a:gd name="T4" fmla="*/ 4 w 6"/>
                  <a:gd name="T5" fmla="*/ 3 h 12"/>
                  <a:gd name="T6" fmla="*/ 5 w 6"/>
                  <a:gd name="T7" fmla="*/ 3 h 12"/>
                  <a:gd name="T8" fmla="*/ 5 w 6"/>
                  <a:gd name="T9" fmla="*/ 3 h 12"/>
                  <a:gd name="T10" fmla="*/ 5 w 6"/>
                  <a:gd name="T11" fmla="*/ 3 h 12"/>
                  <a:gd name="T12" fmla="*/ 5 w 6"/>
                  <a:gd name="T13" fmla="*/ 2 h 12"/>
                  <a:gd name="T14" fmla="*/ 5 w 6"/>
                  <a:gd name="T15" fmla="*/ 2 h 12"/>
                  <a:gd name="T16" fmla="*/ 5 w 6"/>
                  <a:gd name="T17" fmla="*/ 2 h 12"/>
                  <a:gd name="T18" fmla="*/ 4 w 6"/>
                  <a:gd name="T19" fmla="*/ 2 h 12"/>
                  <a:gd name="T20" fmla="*/ 4 w 6"/>
                  <a:gd name="T21" fmla="*/ 2 h 12"/>
                  <a:gd name="T22" fmla="*/ 4 w 6"/>
                  <a:gd name="T23" fmla="*/ 0 h 12"/>
                  <a:gd name="T24" fmla="*/ 3 w 6"/>
                  <a:gd name="T25" fmla="*/ 0 h 12"/>
                  <a:gd name="T26" fmla="*/ 3 w 6"/>
                  <a:gd name="T27" fmla="*/ 1 h 12"/>
                  <a:gd name="T28" fmla="*/ 3 w 6"/>
                  <a:gd name="T29" fmla="*/ 2 h 12"/>
                  <a:gd name="T30" fmla="*/ 3 w 6"/>
                  <a:gd name="T31" fmla="*/ 2 h 12"/>
                  <a:gd name="T32" fmla="*/ 2 w 6"/>
                  <a:gd name="T33" fmla="*/ 2 h 12"/>
                  <a:gd name="T34" fmla="*/ 2 w 6"/>
                  <a:gd name="T35" fmla="*/ 1 h 12"/>
                  <a:gd name="T36" fmla="*/ 2 w 6"/>
                  <a:gd name="T37" fmla="*/ 0 h 12"/>
                  <a:gd name="T38" fmla="*/ 1 w 6"/>
                  <a:gd name="T39" fmla="*/ 1 h 12"/>
                  <a:gd name="T40" fmla="*/ 1 w 6"/>
                  <a:gd name="T41" fmla="*/ 2 h 12"/>
                  <a:gd name="T42" fmla="*/ 0 w 6"/>
                  <a:gd name="T43" fmla="*/ 2 h 12"/>
                  <a:gd name="T44" fmla="*/ 0 w 6"/>
                  <a:gd name="T45" fmla="*/ 3 h 12"/>
                  <a:gd name="T46" fmla="*/ 0 w 6"/>
                  <a:gd name="T47" fmla="*/ 4 h 12"/>
                  <a:gd name="T48" fmla="*/ 0 w 6"/>
                  <a:gd name="T49" fmla="*/ 5 h 12"/>
                  <a:gd name="T50" fmla="*/ 1 w 6"/>
                  <a:gd name="T51" fmla="*/ 6 h 12"/>
                  <a:gd name="T52" fmla="*/ 1 w 6"/>
                  <a:gd name="T53" fmla="*/ 6 h 12"/>
                  <a:gd name="T54" fmla="*/ 1 w 6"/>
                  <a:gd name="T55" fmla="*/ 6 h 12"/>
                  <a:gd name="T56" fmla="*/ 2 w 6"/>
                  <a:gd name="T57" fmla="*/ 9 h 12"/>
                  <a:gd name="T58" fmla="*/ 1 w 6"/>
                  <a:gd name="T59" fmla="*/ 9 h 12"/>
                  <a:gd name="T60" fmla="*/ 0 w 6"/>
                  <a:gd name="T61" fmla="*/ 9 h 12"/>
                  <a:gd name="T62" fmla="*/ 0 w 6"/>
                  <a:gd name="T63" fmla="*/ 9 h 12"/>
                  <a:gd name="T64" fmla="*/ 0 w 6"/>
                  <a:gd name="T65" fmla="*/ 9 h 12"/>
                  <a:gd name="T66" fmla="*/ 0 w 6"/>
                  <a:gd name="T67" fmla="*/ 10 h 12"/>
                  <a:gd name="T68" fmla="*/ 0 w 6"/>
                  <a:gd name="T69" fmla="*/ 10 h 12"/>
                  <a:gd name="T70" fmla="*/ 1 w 6"/>
                  <a:gd name="T71" fmla="*/ 10 h 12"/>
                  <a:gd name="T72" fmla="*/ 2 w 6"/>
                  <a:gd name="T73" fmla="*/ 11 h 12"/>
                  <a:gd name="T74" fmla="*/ 2 w 6"/>
                  <a:gd name="T75" fmla="*/ 12 h 12"/>
                  <a:gd name="T76" fmla="*/ 2 w 6"/>
                  <a:gd name="T77" fmla="*/ 12 h 12"/>
                  <a:gd name="T78" fmla="*/ 2 w 6"/>
                  <a:gd name="T79" fmla="*/ 12 h 12"/>
                  <a:gd name="T80" fmla="*/ 2 w 6"/>
                  <a:gd name="T81" fmla="*/ 11 h 12"/>
                  <a:gd name="T82" fmla="*/ 3 w 6"/>
                  <a:gd name="T83" fmla="*/ 11 h 12"/>
                  <a:gd name="T84" fmla="*/ 3 w 6"/>
                  <a:gd name="T85" fmla="*/ 12 h 12"/>
                  <a:gd name="T86" fmla="*/ 4 w 6"/>
                  <a:gd name="T87" fmla="*/ 12 h 12"/>
                  <a:gd name="T88" fmla="*/ 4 w 6"/>
                  <a:gd name="T89" fmla="*/ 12 h 12"/>
                  <a:gd name="T90" fmla="*/ 4 w 6"/>
                  <a:gd name="T91" fmla="*/ 10 h 12"/>
                  <a:gd name="T92" fmla="*/ 5 w 6"/>
                  <a:gd name="T93" fmla="*/ 10 h 12"/>
                  <a:gd name="T94" fmla="*/ 5 w 6"/>
                  <a:gd name="T95" fmla="*/ 9 h 12"/>
                  <a:gd name="T96" fmla="*/ 6 w 6"/>
                  <a:gd name="T97" fmla="*/ 8 h 12"/>
                  <a:gd name="T98" fmla="*/ 5 w 6"/>
                  <a:gd name="T99" fmla="*/ 6 h 12"/>
                  <a:gd name="T100" fmla="*/ 4 w 6"/>
                  <a:gd name="T101" fmla="*/ 6 h 12"/>
                  <a:gd name="T102" fmla="*/ 3 w 6"/>
                  <a:gd name="T103" fmla="*/ 9 h 12"/>
                  <a:gd name="T104" fmla="*/ 2 w 6"/>
                  <a:gd name="T105" fmla="*/ 9 h 12"/>
                  <a:gd name="T106" fmla="*/ 2 w 6"/>
                  <a:gd name="T107" fmla="*/ 7 h 12"/>
                  <a:gd name="T108" fmla="*/ 3 w 6"/>
                  <a:gd name="T109" fmla="*/ 7 h 12"/>
                  <a:gd name="T110" fmla="*/ 3 w 6"/>
                  <a:gd name="T111" fmla="*/ 9 h 12"/>
                  <a:gd name="T112" fmla="*/ 3 w 6"/>
                  <a:gd name="T113" fmla="*/ 5 h 12"/>
                  <a:gd name="T114" fmla="*/ 2 w 6"/>
                  <a:gd name="T115" fmla="*/ 5 h 12"/>
                  <a:gd name="T116" fmla="*/ 2 w 6"/>
                  <a:gd name="T117" fmla="*/ 3 h 12"/>
                  <a:gd name="T118" fmla="*/ 3 w 6"/>
                  <a:gd name="T119" fmla="*/ 3 h 12"/>
                  <a:gd name="T120" fmla="*/ 3 w 6"/>
                  <a:gd name="T1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2">
                    <a:moveTo>
                      <a:pt x="4" y="6"/>
                    </a:moveTo>
                    <a:cubicBezTo>
                      <a:pt x="4" y="3"/>
                      <a:pt x="4" y="3"/>
                      <a:pt x="4" y="3"/>
                    </a:cubicBezTo>
                    <a:cubicBezTo>
                      <a:pt x="4" y="3"/>
                      <a:pt x="4" y="3"/>
                      <a:pt x="4" y="3"/>
                    </a:cubicBezTo>
                    <a:cubicBezTo>
                      <a:pt x="4" y="3"/>
                      <a:pt x="4" y="3"/>
                      <a:pt x="5" y="3"/>
                    </a:cubicBezTo>
                    <a:cubicBezTo>
                      <a:pt x="5" y="3"/>
                      <a:pt x="5" y="3"/>
                      <a:pt x="5" y="3"/>
                    </a:cubicBezTo>
                    <a:cubicBezTo>
                      <a:pt x="5" y="3"/>
                      <a:pt x="5" y="3"/>
                      <a:pt x="5" y="3"/>
                    </a:cubicBezTo>
                    <a:cubicBezTo>
                      <a:pt x="5" y="2"/>
                      <a:pt x="5" y="2"/>
                      <a:pt x="5" y="2"/>
                    </a:cubicBezTo>
                    <a:cubicBezTo>
                      <a:pt x="5" y="2"/>
                      <a:pt x="5" y="2"/>
                      <a:pt x="5" y="2"/>
                    </a:cubicBezTo>
                    <a:cubicBezTo>
                      <a:pt x="5" y="2"/>
                      <a:pt x="5" y="2"/>
                      <a:pt x="5" y="2"/>
                    </a:cubicBezTo>
                    <a:cubicBezTo>
                      <a:pt x="5" y="2"/>
                      <a:pt x="4" y="2"/>
                      <a:pt x="4" y="2"/>
                    </a:cubicBezTo>
                    <a:cubicBezTo>
                      <a:pt x="4" y="2"/>
                      <a:pt x="4" y="2"/>
                      <a:pt x="4" y="2"/>
                    </a:cubicBezTo>
                    <a:cubicBezTo>
                      <a:pt x="4" y="0"/>
                      <a:pt x="4" y="0"/>
                      <a:pt x="4" y="0"/>
                    </a:cubicBezTo>
                    <a:cubicBezTo>
                      <a:pt x="4" y="0"/>
                      <a:pt x="4" y="0"/>
                      <a:pt x="3" y="0"/>
                    </a:cubicBezTo>
                    <a:cubicBezTo>
                      <a:pt x="3" y="0"/>
                      <a:pt x="3" y="0"/>
                      <a:pt x="3" y="1"/>
                    </a:cubicBezTo>
                    <a:cubicBezTo>
                      <a:pt x="3" y="2"/>
                      <a:pt x="3" y="2"/>
                      <a:pt x="3" y="2"/>
                    </a:cubicBezTo>
                    <a:cubicBezTo>
                      <a:pt x="3" y="2"/>
                      <a:pt x="3" y="2"/>
                      <a:pt x="3" y="2"/>
                    </a:cubicBezTo>
                    <a:cubicBezTo>
                      <a:pt x="3" y="2"/>
                      <a:pt x="2" y="2"/>
                      <a:pt x="2" y="2"/>
                    </a:cubicBezTo>
                    <a:cubicBezTo>
                      <a:pt x="2" y="1"/>
                      <a:pt x="2" y="1"/>
                      <a:pt x="2" y="1"/>
                    </a:cubicBezTo>
                    <a:cubicBezTo>
                      <a:pt x="2" y="0"/>
                      <a:pt x="2" y="0"/>
                      <a:pt x="2" y="0"/>
                    </a:cubicBezTo>
                    <a:cubicBezTo>
                      <a:pt x="2" y="0"/>
                      <a:pt x="1" y="0"/>
                      <a:pt x="1" y="1"/>
                    </a:cubicBezTo>
                    <a:cubicBezTo>
                      <a:pt x="1" y="2"/>
                      <a:pt x="1" y="2"/>
                      <a:pt x="1" y="2"/>
                    </a:cubicBezTo>
                    <a:cubicBezTo>
                      <a:pt x="1" y="2"/>
                      <a:pt x="1" y="2"/>
                      <a:pt x="0" y="2"/>
                    </a:cubicBezTo>
                    <a:cubicBezTo>
                      <a:pt x="0" y="3"/>
                      <a:pt x="0" y="3"/>
                      <a:pt x="0" y="3"/>
                    </a:cubicBezTo>
                    <a:cubicBezTo>
                      <a:pt x="0" y="3"/>
                      <a:pt x="0" y="4"/>
                      <a:pt x="0" y="4"/>
                    </a:cubicBezTo>
                    <a:cubicBezTo>
                      <a:pt x="0" y="4"/>
                      <a:pt x="0" y="5"/>
                      <a:pt x="0" y="5"/>
                    </a:cubicBezTo>
                    <a:cubicBezTo>
                      <a:pt x="0" y="5"/>
                      <a:pt x="0" y="6"/>
                      <a:pt x="1" y="6"/>
                    </a:cubicBezTo>
                    <a:cubicBezTo>
                      <a:pt x="1" y="6"/>
                      <a:pt x="1" y="6"/>
                      <a:pt x="1" y="6"/>
                    </a:cubicBezTo>
                    <a:cubicBezTo>
                      <a:pt x="1" y="6"/>
                      <a:pt x="1" y="6"/>
                      <a:pt x="1" y="6"/>
                    </a:cubicBezTo>
                    <a:cubicBezTo>
                      <a:pt x="2" y="9"/>
                      <a:pt x="2" y="9"/>
                      <a:pt x="2" y="9"/>
                    </a:cubicBezTo>
                    <a:cubicBezTo>
                      <a:pt x="1" y="9"/>
                      <a:pt x="1" y="9"/>
                      <a:pt x="1" y="9"/>
                    </a:cubicBezTo>
                    <a:cubicBezTo>
                      <a:pt x="1" y="9"/>
                      <a:pt x="0" y="9"/>
                      <a:pt x="0" y="9"/>
                    </a:cubicBezTo>
                    <a:cubicBezTo>
                      <a:pt x="0" y="9"/>
                      <a:pt x="0" y="9"/>
                      <a:pt x="0" y="9"/>
                    </a:cubicBezTo>
                    <a:cubicBezTo>
                      <a:pt x="0" y="9"/>
                      <a:pt x="0" y="9"/>
                      <a:pt x="0" y="9"/>
                    </a:cubicBezTo>
                    <a:cubicBezTo>
                      <a:pt x="0" y="10"/>
                      <a:pt x="0" y="10"/>
                      <a:pt x="0" y="10"/>
                    </a:cubicBezTo>
                    <a:cubicBezTo>
                      <a:pt x="0" y="10"/>
                      <a:pt x="0" y="10"/>
                      <a:pt x="0" y="10"/>
                    </a:cubicBezTo>
                    <a:cubicBezTo>
                      <a:pt x="0" y="10"/>
                      <a:pt x="0" y="10"/>
                      <a:pt x="1" y="10"/>
                    </a:cubicBezTo>
                    <a:cubicBezTo>
                      <a:pt x="1" y="11"/>
                      <a:pt x="1" y="11"/>
                      <a:pt x="2" y="11"/>
                    </a:cubicBezTo>
                    <a:cubicBezTo>
                      <a:pt x="2" y="12"/>
                      <a:pt x="2" y="12"/>
                      <a:pt x="2" y="12"/>
                    </a:cubicBezTo>
                    <a:cubicBezTo>
                      <a:pt x="2" y="12"/>
                      <a:pt x="2" y="12"/>
                      <a:pt x="2" y="12"/>
                    </a:cubicBezTo>
                    <a:cubicBezTo>
                      <a:pt x="2" y="12"/>
                      <a:pt x="2" y="12"/>
                      <a:pt x="2" y="12"/>
                    </a:cubicBezTo>
                    <a:cubicBezTo>
                      <a:pt x="2" y="11"/>
                      <a:pt x="2" y="11"/>
                      <a:pt x="2" y="11"/>
                    </a:cubicBezTo>
                    <a:cubicBezTo>
                      <a:pt x="3" y="11"/>
                      <a:pt x="3" y="11"/>
                      <a:pt x="3" y="11"/>
                    </a:cubicBezTo>
                    <a:cubicBezTo>
                      <a:pt x="3" y="12"/>
                      <a:pt x="3" y="12"/>
                      <a:pt x="3" y="12"/>
                    </a:cubicBezTo>
                    <a:cubicBezTo>
                      <a:pt x="3" y="12"/>
                      <a:pt x="3" y="12"/>
                      <a:pt x="4" y="12"/>
                    </a:cubicBezTo>
                    <a:cubicBezTo>
                      <a:pt x="4" y="12"/>
                      <a:pt x="4" y="12"/>
                      <a:pt x="4" y="12"/>
                    </a:cubicBezTo>
                    <a:cubicBezTo>
                      <a:pt x="4" y="10"/>
                      <a:pt x="4" y="10"/>
                      <a:pt x="4" y="10"/>
                    </a:cubicBezTo>
                    <a:cubicBezTo>
                      <a:pt x="4" y="10"/>
                      <a:pt x="4" y="10"/>
                      <a:pt x="5" y="10"/>
                    </a:cubicBezTo>
                    <a:cubicBezTo>
                      <a:pt x="5" y="10"/>
                      <a:pt x="5" y="10"/>
                      <a:pt x="5" y="9"/>
                    </a:cubicBezTo>
                    <a:cubicBezTo>
                      <a:pt x="6" y="9"/>
                      <a:pt x="6" y="8"/>
                      <a:pt x="6" y="8"/>
                    </a:cubicBezTo>
                    <a:cubicBezTo>
                      <a:pt x="6" y="7"/>
                      <a:pt x="5" y="7"/>
                      <a:pt x="5" y="6"/>
                    </a:cubicBezTo>
                    <a:cubicBezTo>
                      <a:pt x="5" y="6"/>
                      <a:pt x="4" y="6"/>
                      <a:pt x="4" y="6"/>
                    </a:cubicBezTo>
                    <a:close/>
                    <a:moveTo>
                      <a:pt x="3" y="9"/>
                    </a:moveTo>
                    <a:cubicBezTo>
                      <a:pt x="3" y="9"/>
                      <a:pt x="3" y="9"/>
                      <a:pt x="2" y="9"/>
                    </a:cubicBezTo>
                    <a:cubicBezTo>
                      <a:pt x="2" y="7"/>
                      <a:pt x="2" y="7"/>
                      <a:pt x="2" y="7"/>
                    </a:cubicBezTo>
                    <a:cubicBezTo>
                      <a:pt x="3" y="7"/>
                      <a:pt x="3" y="7"/>
                      <a:pt x="3" y="7"/>
                    </a:cubicBezTo>
                    <a:lnTo>
                      <a:pt x="3" y="9"/>
                    </a:lnTo>
                    <a:close/>
                    <a:moveTo>
                      <a:pt x="3" y="5"/>
                    </a:moveTo>
                    <a:cubicBezTo>
                      <a:pt x="3" y="5"/>
                      <a:pt x="2" y="5"/>
                      <a:pt x="2" y="5"/>
                    </a:cubicBezTo>
                    <a:cubicBezTo>
                      <a:pt x="2" y="3"/>
                      <a:pt x="2" y="3"/>
                      <a:pt x="2" y="3"/>
                    </a:cubicBezTo>
                    <a:cubicBezTo>
                      <a:pt x="2" y="3"/>
                      <a:pt x="3" y="3"/>
                      <a:pt x="3" y="3"/>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04"/>
              <p:cNvSpPr>
                <a:spLocks noEditPoints="1"/>
              </p:cNvSpPr>
              <p:nvPr/>
            </p:nvSpPr>
            <p:spPr bwMode="auto">
              <a:xfrm>
                <a:off x="4148" y="2572"/>
                <a:ext cx="50" cy="50"/>
              </a:xfrm>
              <a:custGeom>
                <a:avLst/>
                <a:gdLst>
                  <a:gd name="T0" fmla="*/ 10 w 21"/>
                  <a:gd name="T1" fmla="*/ 0 h 21"/>
                  <a:gd name="T2" fmla="*/ 0 w 21"/>
                  <a:gd name="T3" fmla="*/ 11 h 21"/>
                  <a:gd name="T4" fmla="*/ 11 w 21"/>
                  <a:gd name="T5" fmla="*/ 21 h 21"/>
                  <a:gd name="T6" fmla="*/ 21 w 21"/>
                  <a:gd name="T7" fmla="*/ 10 h 21"/>
                  <a:gd name="T8" fmla="*/ 10 w 21"/>
                  <a:gd name="T9" fmla="*/ 0 h 21"/>
                  <a:gd name="T10" fmla="*/ 11 w 21"/>
                  <a:gd name="T11" fmla="*/ 19 h 21"/>
                  <a:gd name="T12" fmla="*/ 2 w 21"/>
                  <a:gd name="T13" fmla="*/ 11 h 21"/>
                  <a:gd name="T14" fmla="*/ 10 w 21"/>
                  <a:gd name="T15" fmla="*/ 2 h 21"/>
                  <a:gd name="T16" fmla="*/ 19 w 21"/>
                  <a:gd name="T17" fmla="*/ 10 h 21"/>
                  <a:gd name="T18" fmla="*/ 11 w 21"/>
                  <a:gd name="T19"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0"/>
                    </a:moveTo>
                    <a:cubicBezTo>
                      <a:pt x="5" y="0"/>
                      <a:pt x="0" y="5"/>
                      <a:pt x="0" y="11"/>
                    </a:cubicBezTo>
                    <a:cubicBezTo>
                      <a:pt x="0" y="16"/>
                      <a:pt x="5" y="21"/>
                      <a:pt x="11" y="21"/>
                    </a:cubicBezTo>
                    <a:cubicBezTo>
                      <a:pt x="17" y="21"/>
                      <a:pt x="21" y="16"/>
                      <a:pt x="21" y="10"/>
                    </a:cubicBezTo>
                    <a:cubicBezTo>
                      <a:pt x="21" y="5"/>
                      <a:pt x="16" y="0"/>
                      <a:pt x="10" y="0"/>
                    </a:cubicBezTo>
                    <a:close/>
                    <a:moveTo>
                      <a:pt x="11" y="19"/>
                    </a:moveTo>
                    <a:cubicBezTo>
                      <a:pt x="6" y="19"/>
                      <a:pt x="2" y="15"/>
                      <a:pt x="2" y="11"/>
                    </a:cubicBezTo>
                    <a:cubicBezTo>
                      <a:pt x="2" y="6"/>
                      <a:pt x="6" y="2"/>
                      <a:pt x="10" y="2"/>
                    </a:cubicBezTo>
                    <a:cubicBezTo>
                      <a:pt x="15" y="2"/>
                      <a:pt x="19" y="6"/>
                      <a:pt x="19" y="10"/>
                    </a:cubicBezTo>
                    <a:cubicBezTo>
                      <a:pt x="19" y="15"/>
                      <a:pt x="15" y="19"/>
                      <a:pt x="11"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05"/>
              <p:cNvSpPr>
                <a:spLocks noEditPoints="1"/>
              </p:cNvSpPr>
              <p:nvPr/>
            </p:nvSpPr>
            <p:spPr bwMode="auto">
              <a:xfrm>
                <a:off x="4165" y="2581"/>
                <a:ext cx="16" cy="31"/>
              </a:xfrm>
              <a:custGeom>
                <a:avLst/>
                <a:gdLst>
                  <a:gd name="T0" fmla="*/ 5 w 7"/>
                  <a:gd name="T1" fmla="*/ 6 h 13"/>
                  <a:gd name="T2" fmla="*/ 5 w 7"/>
                  <a:gd name="T3" fmla="*/ 3 h 13"/>
                  <a:gd name="T4" fmla="*/ 5 w 7"/>
                  <a:gd name="T5" fmla="*/ 3 h 13"/>
                  <a:gd name="T6" fmla="*/ 6 w 7"/>
                  <a:gd name="T7" fmla="*/ 3 h 13"/>
                  <a:gd name="T8" fmla="*/ 6 w 7"/>
                  <a:gd name="T9" fmla="*/ 3 h 13"/>
                  <a:gd name="T10" fmla="*/ 7 w 7"/>
                  <a:gd name="T11" fmla="*/ 2 h 13"/>
                  <a:gd name="T12" fmla="*/ 7 w 7"/>
                  <a:gd name="T13" fmla="*/ 2 h 13"/>
                  <a:gd name="T14" fmla="*/ 7 w 7"/>
                  <a:gd name="T15" fmla="*/ 2 h 13"/>
                  <a:gd name="T16" fmla="*/ 6 w 7"/>
                  <a:gd name="T17" fmla="*/ 1 h 13"/>
                  <a:gd name="T18" fmla="*/ 6 w 7"/>
                  <a:gd name="T19" fmla="*/ 1 h 13"/>
                  <a:gd name="T20" fmla="*/ 5 w 7"/>
                  <a:gd name="T21" fmla="*/ 1 h 13"/>
                  <a:gd name="T22" fmla="*/ 5 w 7"/>
                  <a:gd name="T23" fmla="*/ 0 h 13"/>
                  <a:gd name="T24" fmla="*/ 5 w 7"/>
                  <a:gd name="T25" fmla="*/ 0 h 13"/>
                  <a:gd name="T26" fmla="*/ 4 w 7"/>
                  <a:gd name="T27" fmla="*/ 0 h 13"/>
                  <a:gd name="T28" fmla="*/ 4 w 7"/>
                  <a:gd name="T29" fmla="*/ 1 h 13"/>
                  <a:gd name="T30" fmla="*/ 4 w 7"/>
                  <a:gd name="T31" fmla="*/ 1 h 13"/>
                  <a:gd name="T32" fmla="*/ 3 w 7"/>
                  <a:gd name="T33" fmla="*/ 1 h 13"/>
                  <a:gd name="T34" fmla="*/ 3 w 7"/>
                  <a:gd name="T35" fmla="*/ 0 h 13"/>
                  <a:gd name="T36" fmla="*/ 3 w 7"/>
                  <a:gd name="T37" fmla="*/ 0 h 13"/>
                  <a:gd name="T38" fmla="*/ 2 w 7"/>
                  <a:gd name="T39" fmla="*/ 0 h 13"/>
                  <a:gd name="T40" fmla="*/ 2 w 7"/>
                  <a:gd name="T41" fmla="*/ 2 h 13"/>
                  <a:gd name="T42" fmla="*/ 1 w 7"/>
                  <a:gd name="T43" fmla="*/ 2 h 13"/>
                  <a:gd name="T44" fmla="*/ 1 w 7"/>
                  <a:gd name="T45" fmla="*/ 3 h 13"/>
                  <a:gd name="T46" fmla="*/ 1 w 7"/>
                  <a:gd name="T47" fmla="*/ 4 h 13"/>
                  <a:gd name="T48" fmla="*/ 1 w 7"/>
                  <a:gd name="T49" fmla="*/ 5 h 13"/>
                  <a:gd name="T50" fmla="*/ 1 w 7"/>
                  <a:gd name="T51" fmla="*/ 6 h 13"/>
                  <a:gd name="T52" fmla="*/ 2 w 7"/>
                  <a:gd name="T53" fmla="*/ 7 h 13"/>
                  <a:gd name="T54" fmla="*/ 3 w 7"/>
                  <a:gd name="T55" fmla="*/ 7 h 13"/>
                  <a:gd name="T56" fmla="*/ 3 w 7"/>
                  <a:gd name="T57" fmla="*/ 10 h 13"/>
                  <a:gd name="T58" fmla="*/ 2 w 7"/>
                  <a:gd name="T59" fmla="*/ 10 h 13"/>
                  <a:gd name="T60" fmla="*/ 1 w 7"/>
                  <a:gd name="T61" fmla="*/ 9 h 13"/>
                  <a:gd name="T62" fmla="*/ 1 w 7"/>
                  <a:gd name="T63" fmla="*/ 10 h 13"/>
                  <a:gd name="T64" fmla="*/ 1 w 7"/>
                  <a:gd name="T65" fmla="*/ 10 h 13"/>
                  <a:gd name="T66" fmla="*/ 0 w 7"/>
                  <a:gd name="T67" fmla="*/ 11 h 13"/>
                  <a:gd name="T68" fmla="*/ 0 w 7"/>
                  <a:gd name="T69" fmla="*/ 11 h 13"/>
                  <a:gd name="T70" fmla="*/ 2 w 7"/>
                  <a:gd name="T71" fmla="*/ 11 h 13"/>
                  <a:gd name="T72" fmla="*/ 3 w 7"/>
                  <a:gd name="T73" fmla="*/ 11 h 13"/>
                  <a:gd name="T74" fmla="*/ 3 w 7"/>
                  <a:gd name="T75" fmla="*/ 13 h 13"/>
                  <a:gd name="T76" fmla="*/ 3 w 7"/>
                  <a:gd name="T77" fmla="*/ 13 h 13"/>
                  <a:gd name="T78" fmla="*/ 4 w 7"/>
                  <a:gd name="T79" fmla="*/ 13 h 13"/>
                  <a:gd name="T80" fmla="*/ 4 w 7"/>
                  <a:gd name="T81" fmla="*/ 11 h 13"/>
                  <a:gd name="T82" fmla="*/ 4 w 7"/>
                  <a:gd name="T83" fmla="*/ 11 h 13"/>
                  <a:gd name="T84" fmla="*/ 4 w 7"/>
                  <a:gd name="T85" fmla="*/ 13 h 13"/>
                  <a:gd name="T86" fmla="*/ 5 w 7"/>
                  <a:gd name="T87" fmla="*/ 13 h 13"/>
                  <a:gd name="T88" fmla="*/ 5 w 7"/>
                  <a:gd name="T89" fmla="*/ 13 h 13"/>
                  <a:gd name="T90" fmla="*/ 5 w 7"/>
                  <a:gd name="T91" fmla="*/ 11 h 13"/>
                  <a:gd name="T92" fmla="*/ 6 w 7"/>
                  <a:gd name="T93" fmla="*/ 11 h 13"/>
                  <a:gd name="T94" fmla="*/ 7 w 7"/>
                  <a:gd name="T95" fmla="*/ 10 h 13"/>
                  <a:gd name="T96" fmla="*/ 7 w 7"/>
                  <a:gd name="T97" fmla="*/ 9 h 13"/>
                  <a:gd name="T98" fmla="*/ 6 w 7"/>
                  <a:gd name="T99" fmla="*/ 7 h 13"/>
                  <a:gd name="T100" fmla="*/ 5 w 7"/>
                  <a:gd name="T101" fmla="*/ 6 h 13"/>
                  <a:gd name="T102" fmla="*/ 4 w 7"/>
                  <a:gd name="T103" fmla="*/ 10 h 13"/>
                  <a:gd name="T104" fmla="*/ 4 w 7"/>
                  <a:gd name="T105" fmla="*/ 10 h 13"/>
                  <a:gd name="T106" fmla="*/ 3 w 7"/>
                  <a:gd name="T107" fmla="*/ 7 h 13"/>
                  <a:gd name="T108" fmla="*/ 4 w 7"/>
                  <a:gd name="T109" fmla="*/ 7 h 13"/>
                  <a:gd name="T110" fmla="*/ 4 w 7"/>
                  <a:gd name="T111" fmla="*/ 10 h 13"/>
                  <a:gd name="T112" fmla="*/ 4 w 7"/>
                  <a:gd name="T113" fmla="*/ 5 h 13"/>
                  <a:gd name="T114" fmla="*/ 3 w 7"/>
                  <a:gd name="T115" fmla="*/ 5 h 13"/>
                  <a:gd name="T116" fmla="*/ 3 w 7"/>
                  <a:gd name="T117" fmla="*/ 3 h 13"/>
                  <a:gd name="T118" fmla="*/ 4 w 7"/>
                  <a:gd name="T119" fmla="*/ 3 h 13"/>
                  <a:gd name="T120" fmla="*/ 4 w 7"/>
                  <a:gd name="T121"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3">
                    <a:moveTo>
                      <a:pt x="5" y="6"/>
                    </a:moveTo>
                    <a:cubicBezTo>
                      <a:pt x="5" y="3"/>
                      <a:pt x="5" y="3"/>
                      <a:pt x="5" y="3"/>
                    </a:cubicBezTo>
                    <a:cubicBezTo>
                      <a:pt x="5" y="3"/>
                      <a:pt x="5" y="3"/>
                      <a:pt x="5" y="3"/>
                    </a:cubicBezTo>
                    <a:cubicBezTo>
                      <a:pt x="6" y="3"/>
                      <a:pt x="6" y="3"/>
                      <a:pt x="6" y="3"/>
                    </a:cubicBezTo>
                    <a:cubicBezTo>
                      <a:pt x="6" y="3"/>
                      <a:pt x="6" y="3"/>
                      <a:pt x="6" y="3"/>
                    </a:cubicBezTo>
                    <a:cubicBezTo>
                      <a:pt x="6" y="3"/>
                      <a:pt x="7" y="3"/>
                      <a:pt x="7" y="2"/>
                    </a:cubicBezTo>
                    <a:cubicBezTo>
                      <a:pt x="7" y="2"/>
                      <a:pt x="7" y="2"/>
                      <a:pt x="7" y="2"/>
                    </a:cubicBezTo>
                    <a:cubicBezTo>
                      <a:pt x="7" y="2"/>
                      <a:pt x="7" y="2"/>
                      <a:pt x="7" y="2"/>
                    </a:cubicBezTo>
                    <a:cubicBezTo>
                      <a:pt x="6" y="2"/>
                      <a:pt x="6" y="2"/>
                      <a:pt x="6" y="1"/>
                    </a:cubicBezTo>
                    <a:cubicBezTo>
                      <a:pt x="6" y="1"/>
                      <a:pt x="6" y="1"/>
                      <a:pt x="6" y="1"/>
                    </a:cubicBezTo>
                    <a:cubicBezTo>
                      <a:pt x="6" y="1"/>
                      <a:pt x="5" y="1"/>
                      <a:pt x="5" y="1"/>
                    </a:cubicBezTo>
                    <a:cubicBezTo>
                      <a:pt x="5" y="0"/>
                      <a:pt x="5" y="0"/>
                      <a:pt x="5" y="0"/>
                    </a:cubicBezTo>
                    <a:cubicBezTo>
                      <a:pt x="5" y="0"/>
                      <a:pt x="5" y="0"/>
                      <a:pt x="5" y="0"/>
                    </a:cubicBezTo>
                    <a:cubicBezTo>
                      <a:pt x="4" y="0"/>
                      <a:pt x="4" y="0"/>
                      <a:pt x="4" y="0"/>
                    </a:cubicBezTo>
                    <a:cubicBezTo>
                      <a:pt x="4" y="1"/>
                      <a:pt x="4" y="1"/>
                      <a:pt x="4" y="1"/>
                    </a:cubicBezTo>
                    <a:cubicBezTo>
                      <a:pt x="4" y="1"/>
                      <a:pt x="4" y="1"/>
                      <a:pt x="4" y="1"/>
                    </a:cubicBezTo>
                    <a:cubicBezTo>
                      <a:pt x="4" y="1"/>
                      <a:pt x="4" y="1"/>
                      <a:pt x="3" y="1"/>
                    </a:cubicBezTo>
                    <a:cubicBezTo>
                      <a:pt x="3" y="0"/>
                      <a:pt x="3" y="0"/>
                      <a:pt x="3" y="0"/>
                    </a:cubicBezTo>
                    <a:cubicBezTo>
                      <a:pt x="3" y="0"/>
                      <a:pt x="3" y="0"/>
                      <a:pt x="3" y="0"/>
                    </a:cubicBezTo>
                    <a:cubicBezTo>
                      <a:pt x="3" y="0"/>
                      <a:pt x="2" y="0"/>
                      <a:pt x="2" y="0"/>
                    </a:cubicBezTo>
                    <a:cubicBezTo>
                      <a:pt x="2" y="2"/>
                      <a:pt x="2" y="2"/>
                      <a:pt x="2" y="2"/>
                    </a:cubicBezTo>
                    <a:cubicBezTo>
                      <a:pt x="2" y="2"/>
                      <a:pt x="2" y="2"/>
                      <a:pt x="1" y="2"/>
                    </a:cubicBezTo>
                    <a:cubicBezTo>
                      <a:pt x="1" y="2"/>
                      <a:pt x="1" y="3"/>
                      <a:pt x="1" y="3"/>
                    </a:cubicBezTo>
                    <a:cubicBezTo>
                      <a:pt x="1" y="3"/>
                      <a:pt x="1" y="4"/>
                      <a:pt x="1" y="4"/>
                    </a:cubicBezTo>
                    <a:cubicBezTo>
                      <a:pt x="1" y="4"/>
                      <a:pt x="1" y="5"/>
                      <a:pt x="1" y="5"/>
                    </a:cubicBezTo>
                    <a:cubicBezTo>
                      <a:pt x="1" y="5"/>
                      <a:pt x="1" y="6"/>
                      <a:pt x="1" y="6"/>
                    </a:cubicBezTo>
                    <a:cubicBezTo>
                      <a:pt x="2" y="6"/>
                      <a:pt x="2" y="6"/>
                      <a:pt x="2" y="7"/>
                    </a:cubicBezTo>
                    <a:cubicBezTo>
                      <a:pt x="2" y="7"/>
                      <a:pt x="3" y="7"/>
                      <a:pt x="3" y="7"/>
                    </a:cubicBezTo>
                    <a:cubicBezTo>
                      <a:pt x="3" y="10"/>
                      <a:pt x="3" y="10"/>
                      <a:pt x="3" y="10"/>
                    </a:cubicBezTo>
                    <a:cubicBezTo>
                      <a:pt x="2" y="10"/>
                      <a:pt x="2" y="10"/>
                      <a:pt x="2" y="10"/>
                    </a:cubicBezTo>
                    <a:cubicBezTo>
                      <a:pt x="1" y="10"/>
                      <a:pt x="1" y="9"/>
                      <a:pt x="1" y="9"/>
                    </a:cubicBezTo>
                    <a:cubicBezTo>
                      <a:pt x="1" y="9"/>
                      <a:pt x="1" y="9"/>
                      <a:pt x="1" y="10"/>
                    </a:cubicBezTo>
                    <a:cubicBezTo>
                      <a:pt x="1" y="10"/>
                      <a:pt x="1" y="10"/>
                      <a:pt x="1" y="10"/>
                    </a:cubicBezTo>
                    <a:cubicBezTo>
                      <a:pt x="0" y="10"/>
                      <a:pt x="0" y="10"/>
                      <a:pt x="0" y="11"/>
                    </a:cubicBezTo>
                    <a:cubicBezTo>
                      <a:pt x="0" y="11"/>
                      <a:pt x="0" y="11"/>
                      <a:pt x="0" y="11"/>
                    </a:cubicBezTo>
                    <a:cubicBezTo>
                      <a:pt x="1" y="11"/>
                      <a:pt x="1" y="11"/>
                      <a:pt x="2" y="11"/>
                    </a:cubicBezTo>
                    <a:cubicBezTo>
                      <a:pt x="2" y="11"/>
                      <a:pt x="2" y="11"/>
                      <a:pt x="3" y="11"/>
                    </a:cubicBezTo>
                    <a:cubicBezTo>
                      <a:pt x="3" y="13"/>
                      <a:pt x="3" y="13"/>
                      <a:pt x="3" y="13"/>
                    </a:cubicBezTo>
                    <a:cubicBezTo>
                      <a:pt x="3" y="13"/>
                      <a:pt x="3" y="13"/>
                      <a:pt x="3" y="13"/>
                    </a:cubicBezTo>
                    <a:cubicBezTo>
                      <a:pt x="3" y="13"/>
                      <a:pt x="4" y="13"/>
                      <a:pt x="4" y="13"/>
                    </a:cubicBezTo>
                    <a:cubicBezTo>
                      <a:pt x="4" y="11"/>
                      <a:pt x="4" y="11"/>
                      <a:pt x="4" y="11"/>
                    </a:cubicBezTo>
                    <a:cubicBezTo>
                      <a:pt x="4" y="11"/>
                      <a:pt x="4" y="11"/>
                      <a:pt x="4" y="11"/>
                    </a:cubicBezTo>
                    <a:cubicBezTo>
                      <a:pt x="4" y="13"/>
                      <a:pt x="4" y="13"/>
                      <a:pt x="4" y="13"/>
                    </a:cubicBezTo>
                    <a:cubicBezTo>
                      <a:pt x="4" y="13"/>
                      <a:pt x="5" y="13"/>
                      <a:pt x="5" y="13"/>
                    </a:cubicBezTo>
                    <a:cubicBezTo>
                      <a:pt x="5" y="13"/>
                      <a:pt x="5" y="13"/>
                      <a:pt x="5" y="13"/>
                    </a:cubicBezTo>
                    <a:cubicBezTo>
                      <a:pt x="5" y="11"/>
                      <a:pt x="5" y="11"/>
                      <a:pt x="5" y="11"/>
                    </a:cubicBezTo>
                    <a:cubicBezTo>
                      <a:pt x="6" y="11"/>
                      <a:pt x="6" y="11"/>
                      <a:pt x="6" y="11"/>
                    </a:cubicBezTo>
                    <a:cubicBezTo>
                      <a:pt x="6" y="11"/>
                      <a:pt x="7" y="10"/>
                      <a:pt x="7" y="10"/>
                    </a:cubicBezTo>
                    <a:cubicBezTo>
                      <a:pt x="7" y="10"/>
                      <a:pt x="7" y="9"/>
                      <a:pt x="7" y="9"/>
                    </a:cubicBezTo>
                    <a:cubicBezTo>
                      <a:pt x="7" y="8"/>
                      <a:pt x="7" y="7"/>
                      <a:pt x="6" y="7"/>
                    </a:cubicBezTo>
                    <a:cubicBezTo>
                      <a:pt x="6" y="6"/>
                      <a:pt x="6" y="6"/>
                      <a:pt x="5" y="6"/>
                    </a:cubicBezTo>
                    <a:close/>
                    <a:moveTo>
                      <a:pt x="4" y="10"/>
                    </a:moveTo>
                    <a:cubicBezTo>
                      <a:pt x="4" y="10"/>
                      <a:pt x="4" y="10"/>
                      <a:pt x="4" y="10"/>
                    </a:cubicBezTo>
                    <a:cubicBezTo>
                      <a:pt x="3" y="7"/>
                      <a:pt x="3" y="7"/>
                      <a:pt x="3" y="7"/>
                    </a:cubicBezTo>
                    <a:cubicBezTo>
                      <a:pt x="4" y="7"/>
                      <a:pt x="4" y="7"/>
                      <a:pt x="4" y="7"/>
                    </a:cubicBezTo>
                    <a:lnTo>
                      <a:pt x="4" y="10"/>
                    </a:lnTo>
                    <a:close/>
                    <a:moveTo>
                      <a:pt x="4" y="5"/>
                    </a:moveTo>
                    <a:cubicBezTo>
                      <a:pt x="4" y="5"/>
                      <a:pt x="4" y="5"/>
                      <a:pt x="3" y="5"/>
                    </a:cubicBezTo>
                    <a:cubicBezTo>
                      <a:pt x="3" y="3"/>
                      <a:pt x="3" y="3"/>
                      <a:pt x="3" y="3"/>
                    </a:cubicBezTo>
                    <a:cubicBezTo>
                      <a:pt x="4" y="3"/>
                      <a:pt x="4" y="3"/>
                      <a:pt x="4" y="3"/>
                    </a:cubicBez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06"/>
              <p:cNvSpPr>
                <a:spLocks noEditPoints="1"/>
              </p:cNvSpPr>
              <p:nvPr/>
            </p:nvSpPr>
            <p:spPr bwMode="auto">
              <a:xfrm>
                <a:off x="3923" y="1416"/>
                <a:ext cx="26" cy="24"/>
              </a:xfrm>
              <a:custGeom>
                <a:avLst/>
                <a:gdLst>
                  <a:gd name="T0" fmla="*/ 10 w 11"/>
                  <a:gd name="T1" fmla="*/ 6 h 10"/>
                  <a:gd name="T2" fmla="*/ 9 w 11"/>
                  <a:gd name="T3" fmla="*/ 5 h 10"/>
                  <a:gd name="T4" fmla="*/ 9 w 11"/>
                  <a:gd name="T5" fmla="*/ 5 h 10"/>
                  <a:gd name="T6" fmla="*/ 10 w 11"/>
                  <a:gd name="T7" fmla="*/ 4 h 10"/>
                  <a:gd name="T8" fmla="*/ 10 w 11"/>
                  <a:gd name="T9" fmla="*/ 3 h 10"/>
                  <a:gd name="T10" fmla="*/ 10 w 11"/>
                  <a:gd name="T11" fmla="*/ 2 h 10"/>
                  <a:gd name="T12" fmla="*/ 9 w 11"/>
                  <a:gd name="T13" fmla="*/ 2 h 10"/>
                  <a:gd name="T14" fmla="*/ 8 w 11"/>
                  <a:gd name="T15" fmla="*/ 2 h 10"/>
                  <a:gd name="T16" fmla="*/ 8 w 11"/>
                  <a:gd name="T17" fmla="*/ 2 h 10"/>
                  <a:gd name="T18" fmla="*/ 8 w 11"/>
                  <a:gd name="T19" fmla="*/ 1 h 10"/>
                  <a:gd name="T20" fmla="*/ 8 w 11"/>
                  <a:gd name="T21" fmla="*/ 0 h 10"/>
                  <a:gd name="T22" fmla="*/ 7 w 11"/>
                  <a:gd name="T23" fmla="*/ 0 h 10"/>
                  <a:gd name="T24" fmla="*/ 6 w 11"/>
                  <a:gd name="T25" fmla="*/ 0 h 10"/>
                  <a:gd name="T26" fmla="*/ 6 w 11"/>
                  <a:gd name="T27" fmla="*/ 1 h 10"/>
                  <a:gd name="T28" fmla="*/ 5 w 11"/>
                  <a:gd name="T29" fmla="*/ 1 h 10"/>
                  <a:gd name="T30" fmla="*/ 5 w 11"/>
                  <a:gd name="T31" fmla="*/ 0 h 10"/>
                  <a:gd name="T32" fmla="*/ 4 w 11"/>
                  <a:gd name="T33" fmla="*/ 0 h 10"/>
                  <a:gd name="T34" fmla="*/ 3 w 11"/>
                  <a:gd name="T35" fmla="*/ 0 h 10"/>
                  <a:gd name="T36" fmla="*/ 2 w 11"/>
                  <a:gd name="T37" fmla="*/ 1 h 10"/>
                  <a:gd name="T38" fmla="*/ 3 w 11"/>
                  <a:gd name="T39" fmla="*/ 2 h 10"/>
                  <a:gd name="T40" fmla="*/ 2 w 11"/>
                  <a:gd name="T41" fmla="*/ 2 h 10"/>
                  <a:gd name="T42" fmla="*/ 2 w 11"/>
                  <a:gd name="T43" fmla="*/ 2 h 10"/>
                  <a:gd name="T44" fmla="*/ 1 w 11"/>
                  <a:gd name="T45" fmla="*/ 3 h 10"/>
                  <a:gd name="T46" fmla="*/ 0 w 11"/>
                  <a:gd name="T47" fmla="*/ 3 h 10"/>
                  <a:gd name="T48" fmla="*/ 1 w 11"/>
                  <a:gd name="T49" fmla="*/ 4 h 10"/>
                  <a:gd name="T50" fmla="*/ 1 w 11"/>
                  <a:gd name="T51" fmla="*/ 5 h 10"/>
                  <a:gd name="T52" fmla="*/ 1 w 11"/>
                  <a:gd name="T53" fmla="*/ 5 h 10"/>
                  <a:gd name="T54" fmla="*/ 1 w 11"/>
                  <a:gd name="T55" fmla="*/ 6 h 10"/>
                  <a:gd name="T56" fmla="*/ 0 w 11"/>
                  <a:gd name="T57" fmla="*/ 7 h 10"/>
                  <a:gd name="T58" fmla="*/ 1 w 11"/>
                  <a:gd name="T59" fmla="*/ 7 h 10"/>
                  <a:gd name="T60" fmla="*/ 2 w 11"/>
                  <a:gd name="T61" fmla="*/ 8 h 10"/>
                  <a:gd name="T62" fmla="*/ 2 w 11"/>
                  <a:gd name="T63" fmla="*/ 8 h 10"/>
                  <a:gd name="T64" fmla="*/ 3 w 11"/>
                  <a:gd name="T65" fmla="*/ 8 h 10"/>
                  <a:gd name="T66" fmla="*/ 3 w 11"/>
                  <a:gd name="T67" fmla="*/ 9 h 10"/>
                  <a:gd name="T68" fmla="*/ 3 w 11"/>
                  <a:gd name="T69" fmla="*/ 10 h 10"/>
                  <a:gd name="T70" fmla="*/ 4 w 11"/>
                  <a:gd name="T71" fmla="*/ 10 h 10"/>
                  <a:gd name="T72" fmla="*/ 5 w 11"/>
                  <a:gd name="T73" fmla="*/ 10 h 10"/>
                  <a:gd name="T74" fmla="*/ 5 w 11"/>
                  <a:gd name="T75" fmla="*/ 9 h 10"/>
                  <a:gd name="T76" fmla="*/ 6 w 11"/>
                  <a:gd name="T77" fmla="*/ 9 h 10"/>
                  <a:gd name="T78" fmla="*/ 6 w 11"/>
                  <a:gd name="T79" fmla="*/ 10 h 10"/>
                  <a:gd name="T80" fmla="*/ 7 w 11"/>
                  <a:gd name="T81" fmla="*/ 10 h 10"/>
                  <a:gd name="T82" fmla="*/ 8 w 11"/>
                  <a:gd name="T83" fmla="*/ 10 h 10"/>
                  <a:gd name="T84" fmla="*/ 8 w 11"/>
                  <a:gd name="T85" fmla="*/ 9 h 10"/>
                  <a:gd name="T86" fmla="*/ 8 w 11"/>
                  <a:gd name="T87" fmla="*/ 8 h 10"/>
                  <a:gd name="T88" fmla="*/ 8 w 11"/>
                  <a:gd name="T89" fmla="*/ 7 h 10"/>
                  <a:gd name="T90" fmla="*/ 9 w 11"/>
                  <a:gd name="T91" fmla="*/ 8 h 10"/>
                  <a:gd name="T92" fmla="*/ 10 w 11"/>
                  <a:gd name="T93" fmla="*/ 7 h 10"/>
                  <a:gd name="T94" fmla="*/ 10 w 11"/>
                  <a:gd name="T95" fmla="*/ 7 h 10"/>
                  <a:gd name="T96" fmla="*/ 10 w 11"/>
                  <a:gd name="T97" fmla="*/ 6 h 10"/>
                  <a:gd name="T98" fmla="*/ 6 w 11"/>
                  <a:gd name="T99" fmla="*/ 7 h 10"/>
                  <a:gd name="T100" fmla="*/ 3 w 11"/>
                  <a:gd name="T101" fmla="*/ 6 h 10"/>
                  <a:gd name="T102" fmla="*/ 4 w 11"/>
                  <a:gd name="T103" fmla="*/ 3 h 10"/>
                  <a:gd name="T104" fmla="*/ 7 w 11"/>
                  <a:gd name="T105" fmla="*/ 4 h 10"/>
                  <a:gd name="T106" fmla="*/ 6 w 11"/>
                  <a:gd name="T10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0">
                    <a:moveTo>
                      <a:pt x="10" y="6"/>
                    </a:moveTo>
                    <a:cubicBezTo>
                      <a:pt x="9" y="5"/>
                      <a:pt x="9" y="5"/>
                      <a:pt x="9" y="5"/>
                    </a:cubicBezTo>
                    <a:cubicBezTo>
                      <a:pt x="9" y="5"/>
                      <a:pt x="9" y="5"/>
                      <a:pt x="9" y="5"/>
                    </a:cubicBezTo>
                    <a:cubicBezTo>
                      <a:pt x="10" y="4"/>
                      <a:pt x="10" y="4"/>
                      <a:pt x="10" y="4"/>
                    </a:cubicBezTo>
                    <a:cubicBezTo>
                      <a:pt x="10" y="4"/>
                      <a:pt x="10" y="4"/>
                      <a:pt x="10" y="3"/>
                    </a:cubicBezTo>
                    <a:cubicBezTo>
                      <a:pt x="10" y="2"/>
                      <a:pt x="10" y="2"/>
                      <a:pt x="10" y="2"/>
                    </a:cubicBezTo>
                    <a:cubicBezTo>
                      <a:pt x="10" y="2"/>
                      <a:pt x="9" y="2"/>
                      <a:pt x="9" y="2"/>
                    </a:cubicBezTo>
                    <a:cubicBezTo>
                      <a:pt x="8" y="2"/>
                      <a:pt x="8" y="2"/>
                      <a:pt x="8" y="2"/>
                    </a:cubicBezTo>
                    <a:cubicBezTo>
                      <a:pt x="8" y="2"/>
                      <a:pt x="8" y="2"/>
                      <a:pt x="8" y="2"/>
                    </a:cubicBezTo>
                    <a:cubicBezTo>
                      <a:pt x="8" y="1"/>
                      <a:pt x="8" y="1"/>
                      <a:pt x="8" y="1"/>
                    </a:cubicBezTo>
                    <a:cubicBezTo>
                      <a:pt x="8" y="1"/>
                      <a:pt x="8" y="0"/>
                      <a:pt x="8" y="0"/>
                    </a:cubicBezTo>
                    <a:cubicBezTo>
                      <a:pt x="7" y="0"/>
                      <a:pt x="7" y="0"/>
                      <a:pt x="7" y="0"/>
                    </a:cubicBezTo>
                    <a:cubicBezTo>
                      <a:pt x="6" y="0"/>
                      <a:pt x="6" y="0"/>
                      <a:pt x="6" y="0"/>
                    </a:cubicBezTo>
                    <a:cubicBezTo>
                      <a:pt x="6" y="1"/>
                      <a:pt x="6" y="1"/>
                      <a:pt x="6" y="1"/>
                    </a:cubicBezTo>
                    <a:cubicBezTo>
                      <a:pt x="5" y="1"/>
                      <a:pt x="5" y="1"/>
                      <a:pt x="5" y="1"/>
                    </a:cubicBezTo>
                    <a:cubicBezTo>
                      <a:pt x="5" y="0"/>
                      <a:pt x="5" y="0"/>
                      <a:pt x="5" y="0"/>
                    </a:cubicBezTo>
                    <a:cubicBezTo>
                      <a:pt x="4" y="0"/>
                      <a:pt x="4" y="0"/>
                      <a:pt x="4" y="0"/>
                    </a:cubicBezTo>
                    <a:cubicBezTo>
                      <a:pt x="3" y="0"/>
                      <a:pt x="3" y="0"/>
                      <a:pt x="3" y="0"/>
                    </a:cubicBezTo>
                    <a:cubicBezTo>
                      <a:pt x="2" y="0"/>
                      <a:pt x="2" y="1"/>
                      <a:pt x="2" y="1"/>
                    </a:cubicBezTo>
                    <a:cubicBezTo>
                      <a:pt x="3" y="2"/>
                      <a:pt x="3" y="2"/>
                      <a:pt x="3" y="2"/>
                    </a:cubicBezTo>
                    <a:cubicBezTo>
                      <a:pt x="2" y="2"/>
                      <a:pt x="2" y="2"/>
                      <a:pt x="2" y="2"/>
                    </a:cubicBezTo>
                    <a:cubicBezTo>
                      <a:pt x="2" y="2"/>
                      <a:pt x="2" y="2"/>
                      <a:pt x="2" y="2"/>
                    </a:cubicBezTo>
                    <a:cubicBezTo>
                      <a:pt x="1" y="2"/>
                      <a:pt x="1" y="2"/>
                      <a:pt x="1" y="3"/>
                    </a:cubicBezTo>
                    <a:cubicBezTo>
                      <a:pt x="0" y="3"/>
                      <a:pt x="0" y="3"/>
                      <a:pt x="0" y="3"/>
                    </a:cubicBezTo>
                    <a:cubicBezTo>
                      <a:pt x="0" y="4"/>
                      <a:pt x="0" y="4"/>
                      <a:pt x="1" y="4"/>
                    </a:cubicBezTo>
                    <a:cubicBezTo>
                      <a:pt x="1" y="5"/>
                      <a:pt x="1" y="5"/>
                      <a:pt x="1" y="5"/>
                    </a:cubicBezTo>
                    <a:cubicBezTo>
                      <a:pt x="1" y="5"/>
                      <a:pt x="1" y="5"/>
                      <a:pt x="1" y="5"/>
                    </a:cubicBezTo>
                    <a:cubicBezTo>
                      <a:pt x="1" y="6"/>
                      <a:pt x="1" y="6"/>
                      <a:pt x="1" y="6"/>
                    </a:cubicBezTo>
                    <a:cubicBezTo>
                      <a:pt x="0" y="6"/>
                      <a:pt x="0" y="6"/>
                      <a:pt x="0" y="7"/>
                    </a:cubicBezTo>
                    <a:cubicBezTo>
                      <a:pt x="1" y="7"/>
                      <a:pt x="1" y="7"/>
                      <a:pt x="1" y="7"/>
                    </a:cubicBezTo>
                    <a:cubicBezTo>
                      <a:pt x="1" y="8"/>
                      <a:pt x="1" y="8"/>
                      <a:pt x="2" y="8"/>
                    </a:cubicBezTo>
                    <a:cubicBezTo>
                      <a:pt x="2" y="8"/>
                      <a:pt x="2" y="8"/>
                      <a:pt x="2" y="8"/>
                    </a:cubicBezTo>
                    <a:cubicBezTo>
                      <a:pt x="2" y="8"/>
                      <a:pt x="3" y="8"/>
                      <a:pt x="3" y="8"/>
                    </a:cubicBezTo>
                    <a:cubicBezTo>
                      <a:pt x="3" y="9"/>
                      <a:pt x="3" y="9"/>
                      <a:pt x="3" y="9"/>
                    </a:cubicBezTo>
                    <a:cubicBezTo>
                      <a:pt x="2" y="9"/>
                      <a:pt x="3" y="10"/>
                      <a:pt x="3" y="10"/>
                    </a:cubicBezTo>
                    <a:cubicBezTo>
                      <a:pt x="4" y="10"/>
                      <a:pt x="4" y="10"/>
                      <a:pt x="4" y="10"/>
                    </a:cubicBezTo>
                    <a:cubicBezTo>
                      <a:pt x="4" y="10"/>
                      <a:pt x="5" y="10"/>
                      <a:pt x="5" y="10"/>
                    </a:cubicBezTo>
                    <a:cubicBezTo>
                      <a:pt x="5" y="9"/>
                      <a:pt x="5" y="9"/>
                      <a:pt x="5" y="9"/>
                    </a:cubicBezTo>
                    <a:cubicBezTo>
                      <a:pt x="5" y="9"/>
                      <a:pt x="6" y="9"/>
                      <a:pt x="6" y="9"/>
                    </a:cubicBezTo>
                    <a:cubicBezTo>
                      <a:pt x="6" y="10"/>
                      <a:pt x="6" y="10"/>
                      <a:pt x="6" y="10"/>
                    </a:cubicBezTo>
                    <a:cubicBezTo>
                      <a:pt x="6" y="10"/>
                      <a:pt x="7" y="10"/>
                      <a:pt x="7" y="10"/>
                    </a:cubicBezTo>
                    <a:cubicBezTo>
                      <a:pt x="8" y="10"/>
                      <a:pt x="8" y="10"/>
                      <a:pt x="8" y="10"/>
                    </a:cubicBezTo>
                    <a:cubicBezTo>
                      <a:pt x="8" y="9"/>
                      <a:pt x="8" y="9"/>
                      <a:pt x="8" y="9"/>
                    </a:cubicBezTo>
                    <a:cubicBezTo>
                      <a:pt x="8" y="8"/>
                      <a:pt x="8" y="8"/>
                      <a:pt x="8" y="8"/>
                    </a:cubicBezTo>
                    <a:cubicBezTo>
                      <a:pt x="8" y="8"/>
                      <a:pt x="8" y="8"/>
                      <a:pt x="8" y="7"/>
                    </a:cubicBezTo>
                    <a:cubicBezTo>
                      <a:pt x="9" y="8"/>
                      <a:pt x="9" y="8"/>
                      <a:pt x="9" y="8"/>
                    </a:cubicBezTo>
                    <a:cubicBezTo>
                      <a:pt x="10" y="8"/>
                      <a:pt x="10" y="8"/>
                      <a:pt x="10" y="7"/>
                    </a:cubicBezTo>
                    <a:cubicBezTo>
                      <a:pt x="10" y="7"/>
                      <a:pt x="10" y="7"/>
                      <a:pt x="10" y="7"/>
                    </a:cubicBezTo>
                    <a:cubicBezTo>
                      <a:pt x="11" y="6"/>
                      <a:pt x="10" y="6"/>
                      <a:pt x="10" y="6"/>
                    </a:cubicBezTo>
                    <a:close/>
                    <a:moveTo>
                      <a:pt x="6" y="7"/>
                    </a:moveTo>
                    <a:cubicBezTo>
                      <a:pt x="5" y="7"/>
                      <a:pt x="4" y="7"/>
                      <a:pt x="3" y="6"/>
                    </a:cubicBezTo>
                    <a:cubicBezTo>
                      <a:pt x="3" y="5"/>
                      <a:pt x="3" y="4"/>
                      <a:pt x="4" y="3"/>
                    </a:cubicBezTo>
                    <a:cubicBezTo>
                      <a:pt x="5" y="3"/>
                      <a:pt x="7" y="3"/>
                      <a:pt x="7" y="4"/>
                    </a:cubicBezTo>
                    <a:cubicBezTo>
                      <a:pt x="8" y="5"/>
                      <a:pt x="7" y="6"/>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07"/>
              <p:cNvSpPr>
                <a:spLocks noEditPoints="1"/>
              </p:cNvSpPr>
              <p:nvPr/>
            </p:nvSpPr>
            <p:spPr bwMode="auto">
              <a:xfrm>
                <a:off x="3878" y="1468"/>
                <a:ext cx="52" cy="55"/>
              </a:xfrm>
              <a:custGeom>
                <a:avLst/>
                <a:gdLst>
                  <a:gd name="T0" fmla="*/ 21 w 22"/>
                  <a:gd name="T1" fmla="*/ 13 h 23"/>
                  <a:gd name="T2" fmla="*/ 20 w 22"/>
                  <a:gd name="T3" fmla="*/ 12 h 23"/>
                  <a:gd name="T4" fmla="*/ 20 w 22"/>
                  <a:gd name="T5" fmla="*/ 11 h 23"/>
                  <a:gd name="T6" fmla="*/ 21 w 22"/>
                  <a:gd name="T7" fmla="*/ 10 h 23"/>
                  <a:gd name="T8" fmla="*/ 22 w 22"/>
                  <a:gd name="T9" fmla="*/ 8 h 23"/>
                  <a:gd name="T10" fmla="*/ 21 w 22"/>
                  <a:gd name="T11" fmla="*/ 6 h 23"/>
                  <a:gd name="T12" fmla="*/ 19 w 22"/>
                  <a:gd name="T13" fmla="*/ 5 h 23"/>
                  <a:gd name="T14" fmla="*/ 18 w 22"/>
                  <a:gd name="T15" fmla="*/ 6 h 23"/>
                  <a:gd name="T16" fmla="*/ 16 w 22"/>
                  <a:gd name="T17" fmla="*/ 5 h 23"/>
                  <a:gd name="T18" fmla="*/ 17 w 22"/>
                  <a:gd name="T19" fmla="*/ 3 h 23"/>
                  <a:gd name="T20" fmla="*/ 16 w 22"/>
                  <a:gd name="T21" fmla="*/ 1 h 23"/>
                  <a:gd name="T22" fmla="*/ 14 w 22"/>
                  <a:gd name="T23" fmla="*/ 1 h 23"/>
                  <a:gd name="T24" fmla="*/ 12 w 22"/>
                  <a:gd name="T25" fmla="*/ 2 h 23"/>
                  <a:gd name="T26" fmla="*/ 12 w 22"/>
                  <a:gd name="T27" fmla="*/ 3 h 23"/>
                  <a:gd name="T28" fmla="*/ 10 w 22"/>
                  <a:gd name="T29" fmla="*/ 3 h 23"/>
                  <a:gd name="T30" fmla="*/ 9 w 22"/>
                  <a:gd name="T31" fmla="*/ 2 h 23"/>
                  <a:gd name="T32" fmla="*/ 7 w 22"/>
                  <a:gd name="T33" fmla="*/ 1 h 23"/>
                  <a:gd name="T34" fmla="*/ 6 w 22"/>
                  <a:gd name="T35" fmla="*/ 2 h 23"/>
                  <a:gd name="T36" fmla="*/ 5 w 22"/>
                  <a:gd name="T37" fmla="*/ 4 h 23"/>
                  <a:gd name="T38" fmla="*/ 5 w 22"/>
                  <a:gd name="T39" fmla="*/ 5 h 23"/>
                  <a:gd name="T40" fmla="*/ 4 w 22"/>
                  <a:gd name="T41" fmla="*/ 6 h 23"/>
                  <a:gd name="T42" fmla="*/ 3 w 22"/>
                  <a:gd name="T43" fmla="*/ 6 h 23"/>
                  <a:gd name="T44" fmla="*/ 1 w 22"/>
                  <a:gd name="T45" fmla="*/ 7 h 23"/>
                  <a:gd name="T46" fmla="*/ 0 w 22"/>
                  <a:gd name="T47" fmla="*/ 8 h 23"/>
                  <a:gd name="T48" fmla="*/ 1 w 22"/>
                  <a:gd name="T49" fmla="*/ 10 h 23"/>
                  <a:gd name="T50" fmla="*/ 2 w 22"/>
                  <a:gd name="T51" fmla="*/ 11 h 23"/>
                  <a:gd name="T52" fmla="*/ 2 w 22"/>
                  <a:gd name="T53" fmla="*/ 13 h 23"/>
                  <a:gd name="T54" fmla="*/ 1 w 22"/>
                  <a:gd name="T55" fmla="*/ 13 h 23"/>
                  <a:gd name="T56" fmla="*/ 0 w 22"/>
                  <a:gd name="T57" fmla="*/ 15 h 23"/>
                  <a:gd name="T58" fmla="*/ 1 w 22"/>
                  <a:gd name="T59" fmla="*/ 17 h 23"/>
                  <a:gd name="T60" fmla="*/ 3 w 22"/>
                  <a:gd name="T61" fmla="*/ 18 h 23"/>
                  <a:gd name="T62" fmla="*/ 4 w 22"/>
                  <a:gd name="T63" fmla="*/ 17 h 23"/>
                  <a:gd name="T64" fmla="*/ 6 w 22"/>
                  <a:gd name="T65" fmla="*/ 19 h 23"/>
                  <a:gd name="T66" fmla="*/ 5 w 22"/>
                  <a:gd name="T67" fmla="*/ 20 h 23"/>
                  <a:gd name="T68" fmla="*/ 6 w 22"/>
                  <a:gd name="T69" fmla="*/ 22 h 23"/>
                  <a:gd name="T70" fmla="*/ 8 w 22"/>
                  <a:gd name="T71" fmla="*/ 23 h 23"/>
                  <a:gd name="T72" fmla="*/ 10 w 22"/>
                  <a:gd name="T73" fmla="*/ 22 h 23"/>
                  <a:gd name="T74" fmla="*/ 10 w 22"/>
                  <a:gd name="T75" fmla="*/ 20 h 23"/>
                  <a:gd name="T76" fmla="*/ 12 w 22"/>
                  <a:gd name="T77" fmla="*/ 20 h 23"/>
                  <a:gd name="T78" fmla="*/ 13 w 22"/>
                  <a:gd name="T79" fmla="*/ 22 h 23"/>
                  <a:gd name="T80" fmla="*/ 15 w 22"/>
                  <a:gd name="T81" fmla="*/ 23 h 23"/>
                  <a:gd name="T82" fmla="*/ 16 w 22"/>
                  <a:gd name="T83" fmla="*/ 22 h 23"/>
                  <a:gd name="T84" fmla="*/ 17 w 22"/>
                  <a:gd name="T85" fmla="*/ 20 h 23"/>
                  <a:gd name="T86" fmla="*/ 17 w 22"/>
                  <a:gd name="T87" fmla="*/ 18 h 23"/>
                  <a:gd name="T88" fmla="*/ 18 w 22"/>
                  <a:gd name="T89" fmla="*/ 17 h 23"/>
                  <a:gd name="T90" fmla="*/ 19 w 22"/>
                  <a:gd name="T91" fmla="*/ 18 h 23"/>
                  <a:gd name="T92" fmla="*/ 21 w 22"/>
                  <a:gd name="T93" fmla="*/ 17 h 23"/>
                  <a:gd name="T94" fmla="*/ 22 w 22"/>
                  <a:gd name="T95" fmla="*/ 15 h 23"/>
                  <a:gd name="T96" fmla="*/ 21 w 22"/>
                  <a:gd name="T97" fmla="*/ 13 h 23"/>
                  <a:gd name="T98" fmla="*/ 13 w 22"/>
                  <a:gd name="T99" fmla="*/ 16 h 23"/>
                  <a:gd name="T100" fmla="*/ 7 w 22"/>
                  <a:gd name="T101" fmla="*/ 14 h 23"/>
                  <a:gd name="T102" fmla="*/ 9 w 22"/>
                  <a:gd name="T103" fmla="*/ 8 h 23"/>
                  <a:gd name="T104" fmla="*/ 15 w 22"/>
                  <a:gd name="T105" fmla="*/ 10 h 23"/>
                  <a:gd name="T106" fmla="*/ 13 w 22"/>
                  <a:gd name="T107"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 h="23">
                    <a:moveTo>
                      <a:pt x="21" y="13"/>
                    </a:moveTo>
                    <a:cubicBezTo>
                      <a:pt x="20" y="12"/>
                      <a:pt x="20" y="12"/>
                      <a:pt x="20" y="12"/>
                    </a:cubicBezTo>
                    <a:cubicBezTo>
                      <a:pt x="20" y="12"/>
                      <a:pt x="20" y="11"/>
                      <a:pt x="20" y="11"/>
                    </a:cubicBezTo>
                    <a:cubicBezTo>
                      <a:pt x="21" y="10"/>
                      <a:pt x="21" y="10"/>
                      <a:pt x="21" y="10"/>
                    </a:cubicBezTo>
                    <a:cubicBezTo>
                      <a:pt x="22" y="10"/>
                      <a:pt x="22" y="9"/>
                      <a:pt x="22" y="8"/>
                    </a:cubicBezTo>
                    <a:cubicBezTo>
                      <a:pt x="21" y="6"/>
                      <a:pt x="21" y="6"/>
                      <a:pt x="21" y="6"/>
                    </a:cubicBezTo>
                    <a:cubicBezTo>
                      <a:pt x="21" y="5"/>
                      <a:pt x="20" y="5"/>
                      <a:pt x="19" y="5"/>
                    </a:cubicBezTo>
                    <a:cubicBezTo>
                      <a:pt x="18" y="6"/>
                      <a:pt x="18" y="6"/>
                      <a:pt x="18" y="6"/>
                    </a:cubicBezTo>
                    <a:cubicBezTo>
                      <a:pt x="17" y="6"/>
                      <a:pt x="17" y="5"/>
                      <a:pt x="16" y="5"/>
                    </a:cubicBezTo>
                    <a:cubicBezTo>
                      <a:pt x="17" y="3"/>
                      <a:pt x="17" y="3"/>
                      <a:pt x="17" y="3"/>
                    </a:cubicBezTo>
                    <a:cubicBezTo>
                      <a:pt x="17" y="3"/>
                      <a:pt x="17" y="2"/>
                      <a:pt x="16" y="1"/>
                    </a:cubicBezTo>
                    <a:cubicBezTo>
                      <a:pt x="14" y="1"/>
                      <a:pt x="14" y="1"/>
                      <a:pt x="14" y="1"/>
                    </a:cubicBezTo>
                    <a:cubicBezTo>
                      <a:pt x="14" y="0"/>
                      <a:pt x="13" y="1"/>
                      <a:pt x="12" y="2"/>
                    </a:cubicBezTo>
                    <a:cubicBezTo>
                      <a:pt x="12" y="3"/>
                      <a:pt x="12" y="3"/>
                      <a:pt x="12" y="3"/>
                    </a:cubicBezTo>
                    <a:cubicBezTo>
                      <a:pt x="11" y="3"/>
                      <a:pt x="11" y="3"/>
                      <a:pt x="10" y="3"/>
                    </a:cubicBezTo>
                    <a:cubicBezTo>
                      <a:pt x="9" y="2"/>
                      <a:pt x="9" y="2"/>
                      <a:pt x="9" y="2"/>
                    </a:cubicBezTo>
                    <a:cubicBezTo>
                      <a:pt x="9" y="1"/>
                      <a:pt x="8" y="0"/>
                      <a:pt x="7" y="1"/>
                    </a:cubicBezTo>
                    <a:cubicBezTo>
                      <a:pt x="6" y="2"/>
                      <a:pt x="6" y="2"/>
                      <a:pt x="6" y="2"/>
                    </a:cubicBezTo>
                    <a:cubicBezTo>
                      <a:pt x="5" y="2"/>
                      <a:pt x="4" y="3"/>
                      <a:pt x="5" y="4"/>
                    </a:cubicBezTo>
                    <a:cubicBezTo>
                      <a:pt x="5" y="5"/>
                      <a:pt x="5" y="5"/>
                      <a:pt x="5" y="5"/>
                    </a:cubicBezTo>
                    <a:cubicBezTo>
                      <a:pt x="5" y="5"/>
                      <a:pt x="5" y="6"/>
                      <a:pt x="4" y="6"/>
                    </a:cubicBezTo>
                    <a:cubicBezTo>
                      <a:pt x="3" y="6"/>
                      <a:pt x="3" y="6"/>
                      <a:pt x="3" y="6"/>
                    </a:cubicBezTo>
                    <a:cubicBezTo>
                      <a:pt x="2" y="5"/>
                      <a:pt x="1" y="6"/>
                      <a:pt x="1" y="7"/>
                    </a:cubicBezTo>
                    <a:cubicBezTo>
                      <a:pt x="0" y="8"/>
                      <a:pt x="0" y="8"/>
                      <a:pt x="0" y="8"/>
                    </a:cubicBezTo>
                    <a:cubicBezTo>
                      <a:pt x="0" y="9"/>
                      <a:pt x="0" y="10"/>
                      <a:pt x="1" y="10"/>
                    </a:cubicBezTo>
                    <a:cubicBezTo>
                      <a:pt x="2" y="11"/>
                      <a:pt x="2" y="11"/>
                      <a:pt x="2" y="11"/>
                    </a:cubicBezTo>
                    <a:cubicBezTo>
                      <a:pt x="2" y="12"/>
                      <a:pt x="2" y="12"/>
                      <a:pt x="2" y="13"/>
                    </a:cubicBezTo>
                    <a:cubicBezTo>
                      <a:pt x="1" y="13"/>
                      <a:pt x="1" y="13"/>
                      <a:pt x="1" y="13"/>
                    </a:cubicBezTo>
                    <a:cubicBezTo>
                      <a:pt x="0" y="14"/>
                      <a:pt x="0" y="15"/>
                      <a:pt x="0" y="15"/>
                    </a:cubicBezTo>
                    <a:cubicBezTo>
                      <a:pt x="1" y="17"/>
                      <a:pt x="1" y="17"/>
                      <a:pt x="1" y="17"/>
                    </a:cubicBezTo>
                    <a:cubicBezTo>
                      <a:pt x="1" y="18"/>
                      <a:pt x="2" y="18"/>
                      <a:pt x="3" y="18"/>
                    </a:cubicBezTo>
                    <a:cubicBezTo>
                      <a:pt x="4" y="17"/>
                      <a:pt x="4" y="17"/>
                      <a:pt x="4" y="17"/>
                    </a:cubicBezTo>
                    <a:cubicBezTo>
                      <a:pt x="5" y="18"/>
                      <a:pt x="5" y="18"/>
                      <a:pt x="6" y="19"/>
                    </a:cubicBezTo>
                    <a:cubicBezTo>
                      <a:pt x="5" y="20"/>
                      <a:pt x="5" y="20"/>
                      <a:pt x="5" y="20"/>
                    </a:cubicBezTo>
                    <a:cubicBezTo>
                      <a:pt x="5" y="21"/>
                      <a:pt x="5" y="22"/>
                      <a:pt x="6" y="22"/>
                    </a:cubicBezTo>
                    <a:cubicBezTo>
                      <a:pt x="8" y="23"/>
                      <a:pt x="8" y="23"/>
                      <a:pt x="8" y="23"/>
                    </a:cubicBezTo>
                    <a:cubicBezTo>
                      <a:pt x="9" y="23"/>
                      <a:pt x="9" y="23"/>
                      <a:pt x="10" y="22"/>
                    </a:cubicBezTo>
                    <a:cubicBezTo>
                      <a:pt x="10" y="20"/>
                      <a:pt x="10" y="20"/>
                      <a:pt x="10" y="20"/>
                    </a:cubicBezTo>
                    <a:cubicBezTo>
                      <a:pt x="11" y="20"/>
                      <a:pt x="12" y="20"/>
                      <a:pt x="12" y="20"/>
                    </a:cubicBezTo>
                    <a:cubicBezTo>
                      <a:pt x="13" y="22"/>
                      <a:pt x="13" y="22"/>
                      <a:pt x="13" y="22"/>
                    </a:cubicBezTo>
                    <a:cubicBezTo>
                      <a:pt x="13" y="23"/>
                      <a:pt x="14" y="23"/>
                      <a:pt x="15" y="23"/>
                    </a:cubicBezTo>
                    <a:cubicBezTo>
                      <a:pt x="16" y="22"/>
                      <a:pt x="16" y="22"/>
                      <a:pt x="16" y="22"/>
                    </a:cubicBezTo>
                    <a:cubicBezTo>
                      <a:pt x="17" y="21"/>
                      <a:pt x="18" y="21"/>
                      <a:pt x="17" y="20"/>
                    </a:cubicBezTo>
                    <a:cubicBezTo>
                      <a:pt x="17" y="18"/>
                      <a:pt x="17" y="18"/>
                      <a:pt x="17" y="18"/>
                    </a:cubicBezTo>
                    <a:cubicBezTo>
                      <a:pt x="17" y="18"/>
                      <a:pt x="17" y="17"/>
                      <a:pt x="18" y="17"/>
                    </a:cubicBezTo>
                    <a:cubicBezTo>
                      <a:pt x="19" y="18"/>
                      <a:pt x="19" y="18"/>
                      <a:pt x="19" y="18"/>
                    </a:cubicBezTo>
                    <a:cubicBezTo>
                      <a:pt x="20" y="18"/>
                      <a:pt x="21" y="18"/>
                      <a:pt x="21" y="17"/>
                    </a:cubicBezTo>
                    <a:cubicBezTo>
                      <a:pt x="22" y="15"/>
                      <a:pt x="22" y="15"/>
                      <a:pt x="22" y="15"/>
                    </a:cubicBezTo>
                    <a:cubicBezTo>
                      <a:pt x="22" y="14"/>
                      <a:pt x="22" y="13"/>
                      <a:pt x="21" y="13"/>
                    </a:cubicBezTo>
                    <a:close/>
                    <a:moveTo>
                      <a:pt x="13" y="16"/>
                    </a:moveTo>
                    <a:cubicBezTo>
                      <a:pt x="10" y="17"/>
                      <a:pt x="8" y="16"/>
                      <a:pt x="7" y="14"/>
                    </a:cubicBezTo>
                    <a:cubicBezTo>
                      <a:pt x="6" y="11"/>
                      <a:pt x="7" y="9"/>
                      <a:pt x="9" y="8"/>
                    </a:cubicBezTo>
                    <a:cubicBezTo>
                      <a:pt x="11" y="7"/>
                      <a:pt x="14" y="8"/>
                      <a:pt x="15" y="10"/>
                    </a:cubicBezTo>
                    <a:cubicBezTo>
                      <a:pt x="16" y="12"/>
                      <a:pt x="15" y="15"/>
                      <a:pt x="1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08"/>
              <p:cNvSpPr>
                <a:spLocks noEditPoints="1"/>
              </p:cNvSpPr>
              <p:nvPr/>
            </p:nvSpPr>
            <p:spPr bwMode="auto">
              <a:xfrm>
                <a:off x="4165" y="2016"/>
                <a:ext cx="68" cy="69"/>
              </a:xfrm>
              <a:custGeom>
                <a:avLst/>
                <a:gdLst>
                  <a:gd name="T0" fmla="*/ 28 w 29"/>
                  <a:gd name="T1" fmla="*/ 16 h 29"/>
                  <a:gd name="T2" fmla="*/ 26 w 29"/>
                  <a:gd name="T3" fmla="*/ 15 h 29"/>
                  <a:gd name="T4" fmla="*/ 26 w 29"/>
                  <a:gd name="T5" fmla="*/ 13 h 29"/>
                  <a:gd name="T6" fmla="*/ 28 w 29"/>
                  <a:gd name="T7" fmla="*/ 12 h 29"/>
                  <a:gd name="T8" fmla="*/ 29 w 29"/>
                  <a:gd name="T9" fmla="*/ 10 h 29"/>
                  <a:gd name="T10" fmla="*/ 28 w 29"/>
                  <a:gd name="T11" fmla="*/ 7 h 29"/>
                  <a:gd name="T12" fmla="*/ 25 w 29"/>
                  <a:gd name="T13" fmla="*/ 6 h 29"/>
                  <a:gd name="T14" fmla="*/ 23 w 29"/>
                  <a:gd name="T15" fmla="*/ 7 h 29"/>
                  <a:gd name="T16" fmla="*/ 22 w 29"/>
                  <a:gd name="T17" fmla="*/ 6 h 29"/>
                  <a:gd name="T18" fmla="*/ 22 w 29"/>
                  <a:gd name="T19" fmla="*/ 4 h 29"/>
                  <a:gd name="T20" fmla="*/ 21 w 29"/>
                  <a:gd name="T21" fmla="*/ 1 h 29"/>
                  <a:gd name="T22" fmla="*/ 19 w 29"/>
                  <a:gd name="T23" fmla="*/ 0 h 29"/>
                  <a:gd name="T24" fmla="*/ 16 w 29"/>
                  <a:gd name="T25" fmla="*/ 1 h 29"/>
                  <a:gd name="T26" fmla="*/ 16 w 29"/>
                  <a:gd name="T27" fmla="*/ 3 h 29"/>
                  <a:gd name="T28" fmla="*/ 13 w 29"/>
                  <a:gd name="T29" fmla="*/ 3 h 29"/>
                  <a:gd name="T30" fmla="*/ 13 w 29"/>
                  <a:gd name="T31" fmla="*/ 1 h 29"/>
                  <a:gd name="T32" fmla="*/ 10 w 29"/>
                  <a:gd name="T33" fmla="*/ 0 h 29"/>
                  <a:gd name="T34" fmla="*/ 8 w 29"/>
                  <a:gd name="T35" fmla="*/ 1 h 29"/>
                  <a:gd name="T36" fmla="*/ 7 w 29"/>
                  <a:gd name="T37" fmla="*/ 4 h 29"/>
                  <a:gd name="T38" fmla="*/ 7 w 29"/>
                  <a:gd name="T39" fmla="*/ 6 h 29"/>
                  <a:gd name="T40" fmla="*/ 6 w 29"/>
                  <a:gd name="T41" fmla="*/ 7 h 29"/>
                  <a:gd name="T42" fmla="*/ 4 w 29"/>
                  <a:gd name="T43" fmla="*/ 7 h 29"/>
                  <a:gd name="T44" fmla="*/ 1 w 29"/>
                  <a:gd name="T45" fmla="*/ 8 h 29"/>
                  <a:gd name="T46" fmla="*/ 1 w 29"/>
                  <a:gd name="T47" fmla="*/ 10 h 29"/>
                  <a:gd name="T48" fmla="*/ 2 w 29"/>
                  <a:gd name="T49" fmla="*/ 13 h 29"/>
                  <a:gd name="T50" fmla="*/ 3 w 29"/>
                  <a:gd name="T51" fmla="*/ 13 h 29"/>
                  <a:gd name="T52" fmla="*/ 3 w 29"/>
                  <a:gd name="T53" fmla="*/ 16 h 29"/>
                  <a:gd name="T54" fmla="*/ 2 w 29"/>
                  <a:gd name="T55" fmla="*/ 16 h 29"/>
                  <a:gd name="T56" fmla="*/ 1 w 29"/>
                  <a:gd name="T57" fmla="*/ 19 h 29"/>
                  <a:gd name="T58" fmla="*/ 2 w 29"/>
                  <a:gd name="T59" fmla="*/ 21 h 29"/>
                  <a:gd name="T60" fmla="*/ 4 w 29"/>
                  <a:gd name="T61" fmla="*/ 22 h 29"/>
                  <a:gd name="T62" fmla="*/ 6 w 29"/>
                  <a:gd name="T63" fmla="*/ 22 h 29"/>
                  <a:gd name="T64" fmla="*/ 8 w 29"/>
                  <a:gd name="T65" fmla="*/ 23 h 29"/>
                  <a:gd name="T66" fmla="*/ 7 w 29"/>
                  <a:gd name="T67" fmla="*/ 25 h 29"/>
                  <a:gd name="T68" fmla="*/ 8 w 29"/>
                  <a:gd name="T69" fmla="*/ 28 h 29"/>
                  <a:gd name="T70" fmla="*/ 10 w 29"/>
                  <a:gd name="T71" fmla="*/ 28 h 29"/>
                  <a:gd name="T72" fmla="*/ 13 w 29"/>
                  <a:gd name="T73" fmla="*/ 27 h 29"/>
                  <a:gd name="T74" fmla="*/ 14 w 29"/>
                  <a:gd name="T75" fmla="*/ 26 h 29"/>
                  <a:gd name="T76" fmla="*/ 16 w 29"/>
                  <a:gd name="T77" fmla="*/ 25 h 29"/>
                  <a:gd name="T78" fmla="*/ 17 w 29"/>
                  <a:gd name="T79" fmla="*/ 27 h 29"/>
                  <a:gd name="T80" fmla="*/ 20 w 29"/>
                  <a:gd name="T81" fmla="*/ 28 h 29"/>
                  <a:gd name="T82" fmla="*/ 22 w 29"/>
                  <a:gd name="T83" fmla="*/ 27 h 29"/>
                  <a:gd name="T84" fmla="*/ 23 w 29"/>
                  <a:gd name="T85" fmla="*/ 25 h 29"/>
                  <a:gd name="T86" fmla="*/ 22 w 29"/>
                  <a:gd name="T87" fmla="*/ 23 h 29"/>
                  <a:gd name="T88" fmla="*/ 23 w 29"/>
                  <a:gd name="T89" fmla="*/ 21 h 29"/>
                  <a:gd name="T90" fmla="*/ 25 w 29"/>
                  <a:gd name="T91" fmla="*/ 22 h 29"/>
                  <a:gd name="T92" fmla="*/ 28 w 29"/>
                  <a:gd name="T93" fmla="*/ 21 h 29"/>
                  <a:gd name="T94" fmla="*/ 29 w 29"/>
                  <a:gd name="T95" fmla="*/ 19 h 29"/>
                  <a:gd name="T96" fmla="*/ 28 w 29"/>
                  <a:gd name="T97" fmla="*/ 16 h 29"/>
                  <a:gd name="T98" fmla="*/ 17 w 29"/>
                  <a:gd name="T99" fmla="*/ 20 h 29"/>
                  <a:gd name="T100" fmla="*/ 9 w 29"/>
                  <a:gd name="T101" fmla="*/ 17 h 29"/>
                  <a:gd name="T102" fmla="*/ 12 w 29"/>
                  <a:gd name="T103" fmla="*/ 9 h 29"/>
                  <a:gd name="T104" fmla="*/ 20 w 29"/>
                  <a:gd name="T105" fmla="*/ 12 h 29"/>
                  <a:gd name="T106" fmla="*/ 17 w 29"/>
                  <a:gd name="T10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9">
                    <a:moveTo>
                      <a:pt x="28" y="16"/>
                    </a:moveTo>
                    <a:cubicBezTo>
                      <a:pt x="26" y="15"/>
                      <a:pt x="26" y="15"/>
                      <a:pt x="26" y="15"/>
                    </a:cubicBezTo>
                    <a:cubicBezTo>
                      <a:pt x="26" y="14"/>
                      <a:pt x="26" y="14"/>
                      <a:pt x="26" y="13"/>
                    </a:cubicBezTo>
                    <a:cubicBezTo>
                      <a:pt x="28" y="12"/>
                      <a:pt x="28" y="12"/>
                      <a:pt x="28" y="12"/>
                    </a:cubicBezTo>
                    <a:cubicBezTo>
                      <a:pt x="29" y="12"/>
                      <a:pt x="29" y="11"/>
                      <a:pt x="29" y="10"/>
                    </a:cubicBezTo>
                    <a:cubicBezTo>
                      <a:pt x="28" y="7"/>
                      <a:pt x="28" y="7"/>
                      <a:pt x="28" y="7"/>
                    </a:cubicBezTo>
                    <a:cubicBezTo>
                      <a:pt x="27" y="6"/>
                      <a:pt x="26" y="6"/>
                      <a:pt x="25" y="6"/>
                    </a:cubicBezTo>
                    <a:cubicBezTo>
                      <a:pt x="23" y="7"/>
                      <a:pt x="23" y="7"/>
                      <a:pt x="23" y="7"/>
                    </a:cubicBezTo>
                    <a:cubicBezTo>
                      <a:pt x="23" y="7"/>
                      <a:pt x="22" y="6"/>
                      <a:pt x="22" y="6"/>
                    </a:cubicBezTo>
                    <a:cubicBezTo>
                      <a:pt x="22" y="4"/>
                      <a:pt x="22" y="4"/>
                      <a:pt x="22" y="4"/>
                    </a:cubicBezTo>
                    <a:cubicBezTo>
                      <a:pt x="23" y="3"/>
                      <a:pt x="22" y="2"/>
                      <a:pt x="21" y="1"/>
                    </a:cubicBezTo>
                    <a:cubicBezTo>
                      <a:pt x="19" y="0"/>
                      <a:pt x="19" y="0"/>
                      <a:pt x="19" y="0"/>
                    </a:cubicBezTo>
                    <a:cubicBezTo>
                      <a:pt x="18" y="0"/>
                      <a:pt x="17" y="0"/>
                      <a:pt x="16" y="1"/>
                    </a:cubicBezTo>
                    <a:cubicBezTo>
                      <a:pt x="16" y="3"/>
                      <a:pt x="16" y="3"/>
                      <a:pt x="16" y="3"/>
                    </a:cubicBezTo>
                    <a:cubicBezTo>
                      <a:pt x="15" y="3"/>
                      <a:pt x="14" y="3"/>
                      <a:pt x="13" y="3"/>
                    </a:cubicBezTo>
                    <a:cubicBezTo>
                      <a:pt x="13" y="1"/>
                      <a:pt x="13" y="1"/>
                      <a:pt x="13" y="1"/>
                    </a:cubicBezTo>
                    <a:cubicBezTo>
                      <a:pt x="12" y="0"/>
                      <a:pt x="11" y="0"/>
                      <a:pt x="10" y="0"/>
                    </a:cubicBezTo>
                    <a:cubicBezTo>
                      <a:pt x="8" y="1"/>
                      <a:pt x="8" y="1"/>
                      <a:pt x="8" y="1"/>
                    </a:cubicBezTo>
                    <a:cubicBezTo>
                      <a:pt x="7" y="2"/>
                      <a:pt x="6" y="3"/>
                      <a:pt x="7" y="4"/>
                    </a:cubicBezTo>
                    <a:cubicBezTo>
                      <a:pt x="7" y="6"/>
                      <a:pt x="7" y="6"/>
                      <a:pt x="7" y="6"/>
                    </a:cubicBezTo>
                    <a:cubicBezTo>
                      <a:pt x="7" y="6"/>
                      <a:pt x="6" y="7"/>
                      <a:pt x="6" y="7"/>
                    </a:cubicBezTo>
                    <a:cubicBezTo>
                      <a:pt x="4" y="7"/>
                      <a:pt x="4" y="7"/>
                      <a:pt x="4" y="7"/>
                    </a:cubicBezTo>
                    <a:cubicBezTo>
                      <a:pt x="3" y="6"/>
                      <a:pt x="2" y="7"/>
                      <a:pt x="1" y="8"/>
                    </a:cubicBezTo>
                    <a:cubicBezTo>
                      <a:pt x="1" y="10"/>
                      <a:pt x="1" y="10"/>
                      <a:pt x="1" y="10"/>
                    </a:cubicBezTo>
                    <a:cubicBezTo>
                      <a:pt x="0" y="11"/>
                      <a:pt x="1" y="12"/>
                      <a:pt x="2" y="13"/>
                    </a:cubicBezTo>
                    <a:cubicBezTo>
                      <a:pt x="3" y="13"/>
                      <a:pt x="3" y="13"/>
                      <a:pt x="3" y="13"/>
                    </a:cubicBezTo>
                    <a:cubicBezTo>
                      <a:pt x="3" y="14"/>
                      <a:pt x="3" y="15"/>
                      <a:pt x="3" y="16"/>
                    </a:cubicBezTo>
                    <a:cubicBezTo>
                      <a:pt x="2" y="16"/>
                      <a:pt x="2" y="16"/>
                      <a:pt x="2" y="16"/>
                    </a:cubicBezTo>
                    <a:cubicBezTo>
                      <a:pt x="1" y="17"/>
                      <a:pt x="0" y="18"/>
                      <a:pt x="1" y="19"/>
                    </a:cubicBezTo>
                    <a:cubicBezTo>
                      <a:pt x="2" y="21"/>
                      <a:pt x="2" y="21"/>
                      <a:pt x="2" y="21"/>
                    </a:cubicBezTo>
                    <a:cubicBezTo>
                      <a:pt x="2" y="22"/>
                      <a:pt x="3" y="23"/>
                      <a:pt x="4" y="22"/>
                    </a:cubicBezTo>
                    <a:cubicBezTo>
                      <a:pt x="6" y="22"/>
                      <a:pt x="6" y="22"/>
                      <a:pt x="6" y="22"/>
                    </a:cubicBezTo>
                    <a:cubicBezTo>
                      <a:pt x="7" y="22"/>
                      <a:pt x="7" y="23"/>
                      <a:pt x="8" y="23"/>
                    </a:cubicBezTo>
                    <a:cubicBezTo>
                      <a:pt x="7" y="25"/>
                      <a:pt x="7" y="25"/>
                      <a:pt x="7" y="25"/>
                    </a:cubicBezTo>
                    <a:cubicBezTo>
                      <a:pt x="7" y="26"/>
                      <a:pt x="7" y="27"/>
                      <a:pt x="8" y="28"/>
                    </a:cubicBezTo>
                    <a:cubicBezTo>
                      <a:pt x="10" y="28"/>
                      <a:pt x="10" y="28"/>
                      <a:pt x="10" y="28"/>
                    </a:cubicBezTo>
                    <a:cubicBezTo>
                      <a:pt x="12" y="29"/>
                      <a:pt x="13" y="28"/>
                      <a:pt x="13" y="27"/>
                    </a:cubicBezTo>
                    <a:cubicBezTo>
                      <a:pt x="14" y="26"/>
                      <a:pt x="14" y="26"/>
                      <a:pt x="14" y="26"/>
                    </a:cubicBezTo>
                    <a:cubicBezTo>
                      <a:pt x="15" y="26"/>
                      <a:pt x="15" y="26"/>
                      <a:pt x="16" y="25"/>
                    </a:cubicBezTo>
                    <a:cubicBezTo>
                      <a:pt x="17" y="27"/>
                      <a:pt x="17" y="27"/>
                      <a:pt x="17" y="27"/>
                    </a:cubicBezTo>
                    <a:cubicBezTo>
                      <a:pt x="17" y="28"/>
                      <a:pt x="19" y="29"/>
                      <a:pt x="20" y="28"/>
                    </a:cubicBezTo>
                    <a:cubicBezTo>
                      <a:pt x="22" y="27"/>
                      <a:pt x="22" y="27"/>
                      <a:pt x="22" y="27"/>
                    </a:cubicBezTo>
                    <a:cubicBezTo>
                      <a:pt x="23" y="27"/>
                      <a:pt x="23" y="26"/>
                      <a:pt x="23" y="25"/>
                    </a:cubicBezTo>
                    <a:cubicBezTo>
                      <a:pt x="22" y="23"/>
                      <a:pt x="22" y="23"/>
                      <a:pt x="22" y="23"/>
                    </a:cubicBezTo>
                    <a:cubicBezTo>
                      <a:pt x="22" y="22"/>
                      <a:pt x="23" y="22"/>
                      <a:pt x="23" y="21"/>
                    </a:cubicBezTo>
                    <a:cubicBezTo>
                      <a:pt x="25" y="22"/>
                      <a:pt x="25" y="22"/>
                      <a:pt x="25" y="22"/>
                    </a:cubicBezTo>
                    <a:cubicBezTo>
                      <a:pt x="26" y="22"/>
                      <a:pt x="28" y="22"/>
                      <a:pt x="28" y="21"/>
                    </a:cubicBezTo>
                    <a:cubicBezTo>
                      <a:pt x="29" y="19"/>
                      <a:pt x="29" y="19"/>
                      <a:pt x="29" y="19"/>
                    </a:cubicBezTo>
                    <a:cubicBezTo>
                      <a:pt x="29" y="18"/>
                      <a:pt x="29" y="16"/>
                      <a:pt x="28" y="16"/>
                    </a:cubicBezTo>
                    <a:close/>
                    <a:moveTo>
                      <a:pt x="17" y="20"/>
                    </a:moveTo>
                    <a:cubicBezTo>
                      <a:pt x="14" y="21"/>
                      <a:pt x="11" y="19"/>
                      <a:pt x="9" y="17"/>
                    </a:cubicBezTo>
                    <a:cubicBezTo>
                      <a:pt x="8" y="14"/>
                      <a:pt x="9" y="11"/>
                      <a:pt x="12" y="9"/>
                    </a:cubicBezTo>
                    <a:cubicBezTo>
                      <a:pt x="15" y="8"/>
                      <a:pt x="18" y="9"/>
                      <a:pt x="20" y="12"/>
                    </a:cubicBezTo>
                    <a:cubicBezTo>
                      <a:pt x="21" y="15"/>
                      <a:pt x="20" y="18"/>
                      <a:pt x="1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09"/>
              <p:cNvSpPr>
                <a:spLocks noEditPoints="1"/>
              </p:cNvSpPr>
              <p:nvPr/>
            </p:nvSpPr>
            <p:spPr bwMode="auto">
              <a:xfrm>
                <a:off x="4046" y="1967"/>
                <a:ext cx="76" cy="78"/>
              </a:xfrm>
              <a:custGeom>
                <a:avLst/>
                <a:gdLst>
                  <a:gd name="T0" fmla="*/ 31 w 32"/>
                  <a:gd name="T1" fmla="*/ 19 h 33"/>
                  <a:gd name="T2" fmla="*/ 28 w 32"/>
                  <a:gd name="T3" fmla="*/ 18 h 33"/>
                  <a:gd name="T4" fmla="*/ 28 w 32"/>
                  <a:gd name="T5" fmla="*/ 15 h 33"/>
                  <a:gd name="T6" fmla="*/ 30 w 32"/>
                  <a:gd name="T7" fmla="*/ 14 h 33"/>
                  <a:gd name="T8" fmla="*/ 32 w 32"/>
                  <a:gd name="T9" fmla="*/ 11 h 33"/>
                  <a:gd name="T10" fmla="*/ 31 w 32"/>
                  <a:gd name="T11" fmla="*/ 9 h 33"/>
                  <a:gd name="T12" fmla="*/ 28 w 32"/>
                  <a:gd name="T13" fmla="*/ 8 h 33"/>
                  <a:gd name="T14" fmla="*/ 25 w 32"/>
                  <a:gd name="T15" fmla="*/ 9 h 33"/>
                  <a:gd name="T16" fmla="*/ 24 w 32"/>
                  <a:gd name="T17" fmla="*/ 7 h 33"/>
                  <a:gd name="T18" fmla="*/ 25 w 32"/>
                  <a:gd name="T19" fmla="*/ 5 h 33"/>
                  <a:gd name="T20" fmla="*/ 23 w 32"/>
                  <a:gd name="T21" fmla="*/ 2 h 33"/>
                  <a:gd name="T22" fmla="*/ 21 w 32"/>
                  <a:gd name="T23" fmla="*/ 1 h 33"/>
                  <a:gd name="T24" fmla="*/ 18 w 32"/>
                  <a:gd name="T25" fmla="*/ 2 h 33"/>
                  <a:gd name="T26" fmla="*/ 17 w 32"/>
                  <a:gd name="T27" fmla="*/ 4 h 33"/>
                  <a:gd name="T28" fmla="*/ 15 w 32"/>
                  <a:gd name="T29" fmla="*/ 4 h 33"/>
                  <a:gd name="T30" fmla="*/ 14 w 32"/>
                  <a:gd name="T31" fmla="*/ 2 h 33"/>
                  <a:gd name="T32" fmla="*/ 11 w 32"/>
                  <a:gd name="T33" fmla="*/ 1 h 33"/>
                  <a:gd name="T34" fmla="*/ 8 w 32"/>
                  <a:gd name="T35" fmla="*/ 2 h 33"/>
                  <a:gd name="T36" fmla="*/ 7 w 32"/>
                  <a:gd name="T37" fmla="*/ 5 h 33"/>
                  <a:gd name="T38" fmla="*/ 8 w 32"/>
                  <a:gd name="T39" fmla="*/ 7 h 33"/>
                  <a:gd name="T40" fmla="*/ 6 w 32"/>
                  <a:gd name="T41" fmla="*/ 9 h 33"/>
                  <a:gd name="T42" fmla="*/ 4 w 32"/>
                  <a:gd name="T43" fmla="*/ 8 h 33"/>
                  <a:gd name="T44" fmla="*/ 1 w 32"/>
                  <a:gd name="T45" fmla="*/ 9 h 33"/>
                  <a:gd name="T46" fmla="*/ 0 w 32"/>
                  <a:gd name="T47" fmla="*/ 12 h 33"/>
                  <a:gd name="T48" fmla="*/ 1 w 32"/>
                  <a:gd name="T49" fmla="*/ 15 h 33"/>
                  <a:gd name="T50" fmla="*/ 3 w 32"/>
                  <a:gd name="T51" fmla="*/ 16 h 33"/>
                  <a:gd name="T52" fmla="*/ 3 w 32"/>
                  <a:gd name="T53" fmla="*/ 18 h 33"/>
                  <a:gd name="T54" fmla="*/ 1 w 32"/>
                  <a:gd name="T55" fmla="*/ 19 h 33"/>
                  <a:gd name="T56" fmla="*/ 0 w 32"/>
                  <a:gd name="T57" fmla="*/ 22 h 33"/>
                  <a:gd name="T58" fmla="*/ 1 w 32"/>
                  <a:gd name="T59" fmla="*/ 25 h 33"/>
                  <a:gd name="T60" fmla="*/ 4 w 32"/>
                  <a:gd name="T61" fmla="*/ 26 h 33"/>
                  <a:gd name="T62" fmla="*/ 6 w 32"/>
                  <a:gd name="T63" fmla="*/ 25 h 33"/>
                  <a:gd name="T64" fmla="*/ 8 w 32"/>
                  <a:gd name="T65" fmla="*/ 27 h 33"/>
                  <a:gd name="T66" fmla="*/ 7 w 32"/>
                  <a:gd name="T67" fmla="*/ 29 h 33"/>
                  <a:gd name="T68" fmla="*/ 9 w 32"/>
                  <a:gd name="T69" fmla="*/ 32 h 33"/>
                  <a:gd name="T70" fmla="*/ 11 w 32"/>
                  <a:gd name="T71" fmla="*/ 33 h 33"/>
                  <a:gd name="T72" fmla="*/ 14 w 32"/>
                  <a:gd name="T73" fmla="*/ 31 h 33"/>
                  <a:gd name="T74" fmla="*/ 15 w 32"/>
                  <a:gd name="T75" fmla="*/ 29 h 33"/>
                  <a:gd name="T76" fmla="*/ 17 w 32"/>
                  <a:gd name="T77" fmla="*/ 29 h 33"/>
                  <a:gd name="T78" fmla="*/ 18 w 32"/>
                  <a:gd name="T79" fmla="*/ 31 h 33"/>
                  <a:gd name="T80" fmla="*/ 21 w 32"/>
                  <a:gd name="T81" fmla="*/ 32 h 33"/>
                  <a:gd name="T82" fmla="*/ 24 w 32"/>
                  <a:gd name="T83" fmla="*/ 31 h 33"/>
                  <a:gd name="T84" fmla="*/ 25 w 32"/>
                  <a:gd name="T85" fmla="*/ 28 h 33"/>
                  <a:gd name="T86" fmla="*/ 24 w 32"/>
                  <a:gd name="T87" fmla="*/ 26 h 33"/>
                  <a:gd name="T88" fmla="*/ 26 w 32"/>
                  <a:gd name="T89" fmla="*/ 24 h 33"/>
                  <a:gd name="T90" fmla="*/ 28 w 32"/>
                  <a:gd name="T91" fmla="*/ 25 h 33"/>
                  <a:gd name="T92" fmla="*/ 31 w 32"/>
                  <a:gd name="T93" fmla="*/ 24 h 33"/>
                  <a:gd name="T94" fmla="*/ 32 w 32"/>
                  <a:gd name="T95" fmla="*/ 22 h 33"/>
                  <a:gd name="T96" fmla="*/ 31 w 32"/>
                  <a:gd name="T97" fmla="*/ 19 h 33"/>
                  <a:gd name="T98" fmla="*/ 18 w 32"/>
                  <a:gd name="T99" fmla="*/ 23 h 33"/>
                  <a:gd name="T100" fmla="*/ 10 w 32"/>
                  <a:gd name="T101" fmla="*/ 19 h 33"/>
                  <a:gd name="T102" fmla="*/ 13 w 32"/>
                  <a:gd name="T103" fmla="*/ 11 h 33"/>
                  <a:gd name="T104" fmla="*/ 21 w 32"/>
                  <a:gd name="T105" fmla="*/ 14 h 33"/>
                  <a:gd name="T106" fmla="*/ 18 w 32"/>
                  <a:gd name="T10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3">
                    <a:moveTo>
                      <a:pt x="31" y="19"/>
                    </a:moveTo>
                    <a:cubicBezTo>
                      <a:pt x="28" y="18"/>
                      <a:pt x="28" y="18"/>
                      <a:pt x="28" y="18"/>
                    </a:cubicBezTo>
                    <a:cubicBezTo>
                      <a:pt x="28" y="17"/>
                      <a:pt x="28" y="16"/>
                      <a:pt x="28" y="15"/>
                    </a:cubicBezTo>
                    <a:cubicBezTo>
                      <a:pt x="30" y="14"/>
                      <a:pt x="30" y="14"/>
                      <a:pt x="30" y="14"/>
                    </a:cubicBezTo>
                    <a:cubicBezTo>
                      <a:pt x="32" y="14"/>
                      <a:pt x="32" y="12"/>
                      <a:pt x="32" y="11"/>
                    </a:cubicBezTo>
                    <a:cubicBezTo>
                      <a:pt x="31" y="9"/>
                      <a:pt x="31" y="9"/>
                      <a:pt x="31" y="9"/>
                    </a:cubicBezTo>
                    <a:cubicBezTo>
                      <a:pt x="30" y="8"/>
                      <a:pt x="29" y="7"/>
                      <a:pt x="28" y="8"/>
                    </a:cubicBezTo>
                    <a:cubicBezTo>
                      <a:pt x="25" y="9"/>
                      <a:pt x="25" y="9"/>
                      <a:pt x="25" y="9"/>
                    </a:cubicBezTo>
                    <a:cubicBezTo>
                      <a:pt x="25" y="8"/>
                      <a:pt x="24" y="8"/>
                      <a:pt x="24" y="7"/>
                    </a:cubicBezTo>
                    <a:cubicBezTo>
                      <a:pt x="25" y="5"/>
                      <a:pt x="25" y="5"/>
                      <a:pt x="25" y="5"/>
                    </a:cubicBezTo>
                    <a:cubicBezTo>
                      <a:pt x="25" y="4"/>
                      <a:pt x="24" y="2"/>
                      <a:pt x="23" y="2"/>
                    </a:cubicBezTo>
                    <a:cubicBezTo>
                      <a:pt x="21" y="1"/>
                      <a:pt x="21" y="1"/>
                      <a:pt x="21" y="1"/>
                    </a:cubicBezTo>
                    <a:cubicBezTo>
                      <a:pt x="20" y="0"/>
                      <a:pt x="18" y="1"/>
                      <a:pt x="18" y="2"/>
                    </a:cubicBezTo>
                    <a:cubicBezTo>
                      <a:pt x="17" y="4"/>
                      <a:pt x="17" y="4"/>
                      <a:pt x="17" y="4"/>
                    </a:cubicBezTo>
                    <a:cubicBezTo>
                      <a:pt x="16" y="4"/>
                      <a:pt x="15" y="4"/>
                      <a:pt x="15" y="4"/>
                    </a:cubicBezTo>
                    <a:cubicBezTo>
                      <a:pt x="14" y="2"/>
                      <a:pt x="14" y="2"/>
                      <a:pt x="14" y="2"/>
                    </a:cubicBezTo>
                    <a:cubicBezTo>
                      <a:pt x="13" y="1"/>
                      <a:pt x="12" y="1"/>
                      <a:pt x="11" y="1"/>
                    </a:cubicBezTo>
                    <a:cubicBezTo>
                      <a:pt x="8" y="2"/>
                      <a:pt x="8" y="2"/>
                      <a:pt x="8" y="2"/>
                    </a:cubicBezTo>
                    <a:cubicBezTo>
                      <a:pt x="7" y="3"/>
                      <a:pt x="6" y="4"/>
                      <a:pt x="7" y="5"/>
                    </a:cubicBezTo>
                    <a:cubicBezTo>
                      <a:pt x="8" y="7"/>
                      <a:pt x="8" y="7"/>
                      <a:pt x="8" y="7"/>
                    </a:cubicBezTo>
                    <a:cubicBezTo>
                      <a:pt x="7" y="8"/>
                      <a:pt x="7" y="8"/>
                      <a:pt x="6" y="9"/>
                    </a:cubicBezTo>
                    <a:cubicBezTo>
                      <a:pt x="4" y="8"/>
                      <a:pt x="4" y="8"/>
                      <a:pt x="4" y="8"/>
                    </a:cubicBezTo>
                    <a:cubicBezTo>
                      <a:pt x="3" y="8"/>
                      <a:pt x="2" y="8"/>
                      <a:pt x="1" y="9"/>
                    </a:cubicBezTo>
                    <a:cubicBezTo>
                      <a:pt x="0" y="12"/>
                      <a:pt x="0" y="12"/>
                      <a:pt x="0" y="12"/>
                    </a:cubicBezTo>
                    <a:cubicBezTo>
                      <a:pt x="0" y="13"/>
                      <a:pt x="0" y="14"/>
                      <a:pt x="1" y="15"/>
                    </a:cubicBezTo>
                    <a:cubicBezTo>
                      <a:pt x="3" y="16"/>
                      <a:pt x="3" y="16"/>
                      <a:pt x="3" y="16"/>
                    </a:cubicBezTo>
                    <a:cubicBezTo>
                      <a:pt x="3" y="17"/>
                      <a:pt x="3" y="17"/>
                      <a:pt x="3" y="18"/>
                    </a:cubicBezTo>
                    <a:cubicBezTo>
                      <a:pt x="1" y="19"/>
                      <a:pt x="1" y="19"/>
                      <a:pt x="1" y="19"/>
                    </a:cubicBezTo>
                    <a:cubicBezTo>
                      <a:pt x="0" y="20"/>
                      <a:pt x="0" y="21"/>
                      <a:pt x="0" y="22"/>
                    </a:cubicBezTo>
                    <a:cubicBezTo>
                      <a:pt x="1" y="25"/>
                      <a:pt x="1" y="25"/>
                      <a:pt x="1" y="25"/>
                    </a:cubicBezTo>
                    <a:cubicBezTo>
                      <a:pt x="2" y="26"/>
                      <a:pt x="3" y="26"/>
                      <a:pt x="4" y="26"/>
                    </a:cubicBezTo>
                    <a:cubicBezTo>
                      <a:pt x="6" y="25"/>
                      <a:pt x="6" y="25"/>
                      <a:pt x="6" y="25"/>
                    </a:cubicBezTo>
                    <a:cubicBezTo>
                      <a:pt x="7" y="26"/>
                      <a:pt x="7" y="26"/>
                      <a:pt x="8" y="27"/>
                    </a:cubicBezTo>
                    <a:cubicBezTo>
                      <a:pt x="7" y="29"/>
                      <a:pt x="7" y="29"/>
                      <a:pt x="7" y="29"/>
                    </a:cubicBezTo>
                    <a:cubicBezTo>
                      <a:pt x="7" y="30"/>
                      <a:pt x="8" y="31"/>
                      <a:pt x="9" y="32"/>
                    </a:cubicBezTo>
                    <a:cubicBezTo>
                      <a:pt x="11" y="33"/>
                      <a:pt x="11" y="33"/>
                      <a:pt x="11" y="33"/>
                    </a:cubicBezTo>
                    <a:cubicBezTo>
                      <a:pt x="12" y="33"/>
                      <a:pt x="14" y="32"/>
                      <a:pt x="14" y="31"/>
                    </a:cubicBezTo>
                    <a:cubicBezTo>
                      <a:pt x="15" y="29"/>
                      <a:pt x="15" y="29"/>
                      <a:pt x="15" y="29"/>
                    </a:cubicBezTo>
                    <a:cubicBezTo>
                      <a:pt x="16" y="29"/>
                      <a:pt x="17" y="29"/>
                      <a:pt x="17" y="29"/>
                    </a:cubicBezTo>
                    <a:cubicBezTo>
                      <a:pt x="18" y="31"/>
                      <a:pt x="18" y="31"/>
                      <a:pt x="18" y="31"/>
                    </a:cubicBezTo>
                    <a:cubicBezTo>
                      <a:pt x="19" y="32"/>
                      <a:pt x="20" y="33"/>
                      <a:pt x="21" y="32"/>
                    </a:cubicBezTo>
                    <a:cubicBezTo>
                      <a:pt x="24" y="31"/>
                      <a:pt x="24" y="31"/>
                      <a:pt x="24" y="31"/>
                    </a:cubicBezTo>
                    <a:cubicBezTo>
                      <a:pt x="25" y="31"/>
                      <a:pt x="26" y="30"/>
                      <a:pt x="25" y="28"/>
                    </a:cubicBezTo>
                    <a:cubicBezTo>
                      <a:pt x="24" y="26"/>
                      <a:pt x="24" y="26"/>
                      <a:pt x="24" y="26"/>
                    </a:cubicBezTo>
                    <a:cubicBezTo>
                      <a:pt x="25" y="26"/>
                      <a:pt x="25" y="25"/>
                      <a:pt x="26" y="24"/>
                    </a:cubicBezTo>
                    <a:cubicBezTo>
                      <a:pt x="28" y="25"/>
                      <a:pt x="28" y="25"/>
                      <a:pt x="28" y="25"/>
                    </a:cubicBezTo>
                    <a:cubicBezTo>
                      <a:pt x="29" y="26"/>
                      <a:pt x="30" y="25"/>
                      <a:pt x="31" y="24"/>
                    </a:cubicBezTo>
                    <a:cubicBezTo>
                      <a:pt x="32" y="22"/>
                      <a:pt x="32" y="22"/>
                      <a:pt x="32" y="22"/>
                    </a:cubicBezTo>
                    <a:cubicBezTo>
                      <a:pt x="32" y="20"/>
                      <a:pt x="32" y="19"/>
                      <a:pt x="31" y="19"/>
                    </a:cubicBezTo>
                    <a:close/>
                    <a:moveTo>
                      <a:pt x="18" y="23"/>
                    </a:moveTo>
                    <a:cubicBezTo>
                      <a:pt x="15" y="24"/>
                      <a:pt x="11" y="23"/>
                      <a:pt x="10" y="19"/>
                    </a:cubicBezTo>
                    <a:cubicBezTo>
                      <a:pt x="9" y="16"/>
                      <a:pt x="10" y="12"/>
                      <a:pt x="13" y="11"/>
                    </a:cubicBezTo>
                    <a:cubicBezTo>
                      <a:pt x="16" y="10"/>
                      <a:pt x="20" y="11"/>
                      <a:pt x="21" y="14"/>
                    </a:cubicBezTo>
                    <a:cubicBezTo>
                      <a:pt x="23" y="18"/>
                      <a:pt x="21" y="21"/>
                      <a:pt x="1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10"/>
              <p:cNvSpPr>
                <a:spLocks/>
              </p:cNvSpPr>
              <p:nvPr/>
            </p:nvSpPr>
            <p:spPr bwMode="auto">
              <a:xfrm>
                <a:off x="3750" y="2776"/>
                <a:ext cx="26" cy="28"/>
              </a:xfrm>
              <a:custGeom>
                <a:avLst/>
                <a:gdLst>
                  <a:gd name="T0" fmla="*/ 19 w 26"/>
                  <a:gd name="T1" fmla="*/ 28 h 28"/>
                  <a:gd name="T2" fmla="*/ 26 w 26"/>
                  <a:gd name="T3" fmla="*/ 21 h 28"/>
                  <a:gd name="T4" fmla="*/ 26 w 26"/>
                  <a:gd name="T5" fmla="*/ 9 h 28"/>
                  <a:gd name="T6" fmla="*/ 19 w 26"/>
                  <a:gd name="T7" fmla="*/ 0 h 28"/>
                  <a:gd name="T8" fmla="*/ 7 w 26"/>
                  <a:gd name="T9" fmla="*/ 0 h 28"/>
                  <a:gd name="T10" fmla="*/ 0 w 26"/>
                  <a:gd name="T11" fmla="*/ 9 h 28"/>
                  <a:gd name="T12" fmla="*/ 0 w 26"/>
                  <a:gd name="T13" fmla="*/ 21 h 28"/>
                  <a:gd name="T14" fmla="*/ 7 w 26"/>
                  <a:gd name="T15" fmla="*/ 28 h 28"/>
                  <a:gd name="T16" fmla="*/ 19 w 2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8">
                    <a:moveTo>
                      <a:pt x="19" y="28"/>
                    </a:moveTo>
                    <a:lnTo>
                      <a:pt x="26" y="21"/>
                    </a:lnTo>
                    <a:lnTo>
                      <a:pt x="26" y="9"/>
                    </a:lnTo>
                    <a:lnTo>
                      <a:pt x="19" y="0"/>
                    </a:lnTo>
                    <a:lnTo>
                      <a:pt x="7" y="0"/>
                    </a:lnTo>
                    <a:lnTo>
                      <a:pt x="0" y="9"/>
                    </a:lnTo>
                    <a:lnTo>
                      <a:pt x="0" y="21"/>
                    </a:lnTo>
                    <a:lnTo>
                      <a:pt x="7" y="28"/>
                    </a:lnTo>
                    <a:lnTo>
                      <a:pt x="1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11"/>
              <p:cNvSpPr>
                <a:spLocks/>
              </p:cNvSpPr>
              <p:nvPr/>
            </p:nvSpPr>
            <p:spPr bwMode="auto">
              <a:xfrm>
                <a:off x="3724" y="2781"/>
                <a:ext cx="78" cy="85"/>
              </a:xfrm>
              <a:custGeom>
                <a:avLst/>
                <a:gdLst>
                  <a:gd name="T0" fmla="*/ 29 w 33"/>
                  <a:gd name="T1" fmla="*/ 8 h 36"/>
                  <a:gd name="T2" fmla="*/ 26 w 33"/>
                  <a:gd name="T3" fmla="*/ 0 h 36"/>
                  <a:gd name="T4" fmla="*/ 25 w 33"/>
                  <a:gd name="T5" fmla="*/ 0 h 36"/>
                  <a:gd name="T6" fmla="*/ 25 w 33"/>
                  <a:gd name="T7" fmla="*/ 8 h 36"/>
                  <a:gd name="T8" fmla="*/ 20 w 33"/>
                  <a:gd name="T9" fmla="*/ 13 h 36"/>
                  <a:gd name="T10" fmla="*/ 17 w 33"/>
                  <a:gd name="T11" fmla="*/ 13 h 36"/>
                  <a:gd name="T12" fmla="*/ 16 w 33"/>
                  <a:gd name="T13" fmla="*/ 13 h 36"/>
                  <a:gd name="T14" fmla="*/ 13 w 33"/>
                  <a:gd name="T15" fmla="*/ 13 h 36"/>
                  <a:gd name="T16" fmla="*/ 8 w 33"/>
                  <a:gd name="T17" fmla="*/ 8 h 36"/>
                  <a:gd name="T18" fmla="*/ 8 w 33"/>
                  <a:gd name="T19" fmla="*/ 0 h 36"/>
                  <a:gd name="T20" fmla="*/ 7 w 33"/>
                  <a:gd name="T21" fmla="*/ 0 h 36"/>
                  <a:gd name="T22" fmla="*/ 4 w 33"/>
                  <a:gd name="T23" fmla="*/ 8 h 36"/>
                  <a:gd name="T24" fmla="*/ 12 w 33"/>
                  <a:gd name="T25" fmla="*/ 23 h 36"/>
                  <a:gd name="T26" fmla="*/ 12 w 33"/>
                  <a:gd name="T27" fmla="*/ 34 h 36"/>
                  <a:gd name="T28" fmla="*/ 14 w 33"/>
                  <a:gd name="T29" fmla="*/ 36 h 36"/>
                  <a:gd name="T30" fmla="*/ 19 w 33"/>
                  <a:gd name="T31" fmla="*/ 36 h 36"/>
                  <a:gd name="T32" fmla="*/ 22 w 33"/>
                  <a:gd name="T33" fmla="*/ 33 h 36"/>
                  <a:gd name="T34" fmla="*/ 22 w 33"/>
                  <a:gd name="T35" fmla="*/ 23 h 36"/>
                  <a:gd name="T36" fmla="*/ 29 w 33"/>
                  <a:gd name="T3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6">
                    <a:moveTo>
                      <a:pt x="29" y="8"/>
                    </a:moveTo>
                    <a:cubicBezTo>
                      <a:pt x="26" y="0"/>
                      <a:pt x="26" y="0"/>
                      <a:pt x="26" y="0"/>
                    </a:cubicBezTo>
                    <a:cubicBezTo>
                      <a:pt x="25" y="0"/>
                      <a:pt x="25" y="0"/>
                      <a:pt x="25" y="0"/>
                    </a:cubicBezTo>
                    <a:cubicBezTo>
                      <a:pt x="25" y="8"/>
                      <a:pt x="25" y="8"/>
                      <a:pt x="25" y="8"/>
                    </a:cubicBezTo>
                    <a:cubicBezTo>
                      <a:pt x="20" y="13"/>
                      <a:pt x="20" y="13"/>
                      <a:pt x="20" y="13"/>
                    </a:cubicBezTo>
                    <a:cubicBezTo>
                      <a:pt x="17" y="13"/>
                      <a:pt x="17" y="13"/>
                      <a:pt x="17" y="13"/>
                    </a:cubicBezTo>
                    <a:cubicBezTo>
                      <a:pt x="16" y="13"/>
                      <a:pt x="16" y="13"/>
                      <a:pt x="16" y="13"/>
                    </a:cubicBezTo>
                    <a:cubicBezTo>
                      <a:pt x="13" y="13"/>
                      <a:pt x="13" y="13"/>
                      <a:pt x="13" y="13"/>
                    </a:cubicBezTo>
                    <a:cubicBezTo>
                      <a:pt x="8" y="8"/>
                      <a:pt x="8" y="8"/>
                      <a:pt x="8" y="8"/>
                    </a:cubicBezTo>
                    <a:cubicBezTo>
                      <a:pt x="8" y="0"/>
                      <a:pt x="8" y="0"/>
                      <a:pt x="8" y="0"/>
                    </a:cubicBezTo>
                    <a:cubicBezTo>
                      <a:pt x="7" y="0"/>
                      <a:pt x="7" y="0"/>
                      <a:pt x="7" y="0"/>
                    </a:cubicBezTo>
                    <a:cubicBezTo>
                      <a:pt x="4" y="8"/>
                      <a:pt x="4" y="8"/>
                      <a:pt x="4" y="8"/>
                    </a:cubicBezTo>
                    <a:cubicBezTo>
                      <a:pt x="4" y="8"/>
                      <a:pt x="0" y="18"/>
                      <a:pt x="12" y="23"/>
                    </a:cubicBezTo>
                    <a:cubicBezTo>
                      <a:pt x="12" y="34"/>
                      <a:pt x="12" y="34"/>
                      <a:pt x="12" y="34"/>
                    </a:cubicBezTo>
                    <a:cubicBezTo>
                      <a:pt x="12" y="35"/>
                      <a:pt x="13" y="36"/>
                      <a:pt x="14" y="36"/>
                    </a:cubicBezTo>
                    <a:cubicBezTo>
                      <a:pt x="19" y="36"/>
                      <a:pt x="19" y="36"/>
                      <a:pt x="19" y="36"/>
                    </a:cubicBezTo>
                    <a:cubicBezTo>
                      <a:pt x="21" y="36"/>
                      <a:pt x="22" y="35"/>
                      <a:pt x="22" y="33"/>
                    </a:cubicBezTo>
                    <a:cubicBezTo>
                      <a:pt x="22" y="23"/>
                      <a:pt x="22" y="23"/>
                      <a:pt x="22" y="23"/>
                    </a:cubicBezTo>
                    <a:cubicBezTo>
                      <a:pt x="33" y="18"/>
                      <a:pt x="29"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12"/>
              <p:cNvSpPr>
                <a:spLocks/>
              </p:cNvSpPr>
              <p:nvPr/>
            </p:nvSpPr>
            <p:spPr bwMode="auto">
              <a:xfrm>
                <a:off x="3826" y="1406"/>
                <a:ext cx="19" cy="19"/>
              </a:xfrm>
              <a:custGeom>
                <a:avLst/>
                <a:gdLst>
                  <a:gd name="T0" fmla="*/ 0 w 19"/>
                  <a:gd name="T1" fmla="*/ 15 h 19"/>
                  <a:gd name="T2" fmla="*/ 5 w 19"/>
                  <a:gd name="T3" fmla="*/ 19 h 19"/>
                  <a:gd name="T4" fmla="*/ 14 w 19"/>
                  <a:gd name="T5" fmla="*/ 19 h 19"/>
                  <a:gd name="T6" fmla="*/ 19 w 19"/>
                  <a:gd name="T7" fmla="*/ 15 h 19"/>
                  <a:gd name="T8" fmla="*/ 19 w 19"/>
                  <a:gd name="T9" fmla="*/ 5 h 19"/>
                  <a:gd name="T10" fmla="*/ 14 w 19"/>
                  <a:gd name="T11" fmla="*/ 0 h 19"/>
                  <a:gd name="T12" fmla="*/ 5 w 19"/>
                  <a:gd name="T13" fmla="*/ 0 h 19"/>
                  <a:gd name="T14" fmla="*/ 0 w 19"/>
                  <a:gd name="T15" fmla="*/ 5 h 19"/>
                  <a:gd name="T16" fmla="*/ 0 w 1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0" y="15"/>
                    </a:moveTo>
                    <a:lnTo>
                      <a:pt x="5" y="19"/>
                    </a:lnTo>
                    <a:lnTo>
                      <a:pt x="14" y="19"/>
                    </a:lnTo>
                    <a:lnTo>
                      <a:pt x="19" y="15"/>
                    </a:lnTo>
                    <a:lnTo>
                      <a:pt x="19" y="5"/>
                    </a:lnTo>
                    <a:lnTo>
                      <a:pt x="14" y="0"/>
                    </a:lnTo>
                    <a:lnTo>
                      <a:pt x="5" y="0"/>
                    </a:lnTo>
                    <a:lnTo>
                      <a:pt x="0" y="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13"/>
              <p:cNvSpPr>
                <a:spLocks/>
              </p:cNvSpPr>
              <p:nvPr/>
            </p:nvSpPr>
            <p:spPr bwMode="auto">
              <a:xfrm>
                <a:off x="3783" y="1387"/>
                <a:ext cx="59" cy="57"/>
              </a:xfrm>
              <a:custGeom>
                <a:avLst/>
                <a:gdLst>
                  <a:gd name="T0" fmla="*/ 19 w 25"/>
                  <a:gd name="T1" fmla="*/ 21 h 24"/>
                  <a:gd name="T2" fmla="*/ 25 w 25"/>
                  <a:gd name="T3" fmla="*/ 19 h 24"/>
                  <a:gd name="T4" fmla="*/ 25 w 25"/>
                  <a:gd name="T5" fmla="*/ 18 h 24"/>
                  <a:gd name="T6" fmla="*/ 19 w 25"/>
                  <a:gd name="T7" fmla="*/ 18 h 24"/>
                  <a:gd name="T8" fmla="*/ 16 w 25"/>
                  <a:gd name="T9" fmla="*/ 14 h 24"/>
                  <a:gd name="T10" fmla="*/ 16 w 25"/>
                  <a:gd name="T11" fmla="*/ 13 h 24"/>
                  <a:gd name="T12" fmla="*/ 16 w 25"/>
                  <a:gd name="T13" fmla="*/ 11 h 24"/>
                  <a:gd name="T14" fmla="*/ 16 w 25"/>
                  <a:gd name="T15" fmla="*/ 10 h 24"/>
                  <a:gd name="T16" fmla="*/ 19 w 25"/>
                  <a:gd name="T17" fmla="*/ 6 h 24"/>
                  <a:gd name="T18" fmla="*/ 25 w 25"/>
                  <a:gd name="T19" fmla="*/ 6 h 24"/>
                  <a:gd name="T20" fmla="*/ 25 w 25"/>
                  <a:gd name="T21" fmla="*/ 6 h 24"/>
                  <a:gd name="T22" fmla="*/ 19 w 25"/>
                  <a:gd name="T23" fmla="*/ 3 h 24"/>
                  <a:gd name="T24" fmla="*/ 9 w 25"/>
                  <a:gd name="T25" fmla="*/ 9 h 24"/>
                  <a:gd name="T26" fmla="*/ 1 w 25"/>
                  <a:gd name="T27" fmla="*/ 9 h 24"/>
                  <a:gd name="T28" fmla="*/ 0 w 25"/>
                  <a:gd name="T29" fmla="*/ 10 h 24"/>
                  <a:gd name="T30" fmla="*/ 0 w 25"/>
                  <a:gd name="T31" fmla="*/ 14 h 24"/>
                  <a:gd name="T32" fmla="*/ 1 w 25"/>
                  <a:gd name="T33" fmla="*/ 16 h 24"/>
                  <a:gd name="T34" fmla="*/ 9 w 25"/>
                  <a:gd name="T35" fmla="*/ 16 h 24"/>
                  <a:gd name="T36" fmla="*/ 19 w 25"/>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4">
                    <a:moveTo>
                      <a:pt x="19" y="21"/>
                    </a:moveTo>
                    <a:cubicBezTo>
                      <a:pt x="25" y="19"/>
                      <a:pt x="25" y="19"/>
                      <a:pt x="25" y="19"/>
                    </a:cubicBezTo>
                    <a:cubicBezTo>
                      <a:pt x="25" y="18"/>
                      <a:pt x="25" y="18"/>
                      <a:pt x="25" y="18"/>
                    </a:cubicBezTo>
                    <a:cubicBezTo>
                      <a:pt x="19" y="18"/>
                      <a:pt x="19" y="18"/>
                      <a:pt x="19" y="18"/>
                    </a:cubicBezTo>
                    <a:cubicBezTo>
                      <a:pt x="16" y="14"/>
                      <a:pt x="16" y="14"/>
                      <a:pt x="16" y="14"/>
                    </a:cubicBezTo>
                    <a:cubicBezTo>
                      <a:pt x="16" y="13"/>
                      <a:pt x="16" y="13"/>
                      <a:pt x="16" y="13"/>
                    </a:cubicBezTo>
                    <a:cubicBezTo>
                      <a:pt x="16" y="11"/>
                      <a:pt x="16" y="11"/>
                      <a:pt x="16" y="11"/>
                    </a:cubicBezTo>
                    <a:cubicBezTo>
                      <a:pt x="16" y="10"/>
                      <a:pt x="16" y="10"/>
                      <a:pt x="16" y="10"/>
                    </a:cubicBezTo>
                    <a:cubicBezTo>
                      <a:pt x="19" y="6"/>
                      <a:pt x="19" y="6"/>
                      <a:pt x="19" y="6"/>
                    </a:cubicBezTo>
                    <a:cubicBezTo>
                      <a:pt x="25" y="6"/>
                      <a:pt x="25" y="6"/>
                      <a:pt x="25" y="6"/>
                    </a:cubicBezTo>
                    <a:cubicBezTo>
                      <a:pt x="25" y="6"/>
                      <a:pt x="25" y="6"/>
                      <a:pt x="25" y="6"/>
                    </a:cubicBezTo>
                    <a:cubicBezTo>
                      <a:pt x="19" y="3"/>
                      <a:pt x="19" y="3"/>
                      <a:pt x="19" y="3"/>
                    </a:cubicBezTo>
                    <a:cubicBezTo>
                      <a:pt x="19" y="3"/>
                      <a:pt x="12" y="0"/>
                      <a:pt x="9" y="9"/>
                    </a:cubicBezTo>
                    <a:cubicBezTo>
                      <a:pt x="1" y="9"/>
                      <a:pt x="1" y="9"/>
                      <a:pt x="1" y="9"/>
                    </a:cubicBezTo>
                    <a:cubicBezTo>
                      <a:pt x="0" y="9"/>
                      <a:pt x="0" y="9"/>
                      <a:pt x="0" y="10"/>
                    </a:cubicBezTo>
                    <a:cubicBezTo>
                      <a:pt x="0" y="14"/>
                      <a:pt x="0" y="14"/>
                      <a:pt x="0" y="14"/>
                    </a:cubicBezTo>
                    <a:cubicBezTo>
                      <a:pt x="0" y="15"/>
                      <a:pt x="0" y="16"/>
                      <a:pt x="1" y="16"/>
                    </a:cubicBezTo>
                    <a:cubicBezTo>
                      <a:pt x="9" y="16"/>
                      <a:pt x="9" y="16"/>
                      <a:pt x="9" y="16"/>
                    </a:cubicBezTo>
                    <a:cubicBezTo>
                      <a:pt x="12" y="24"/>
                      <a:pt x="19" y="21"/>
                      <a:pt x="1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14"/>
              <p:cNvSpPr>
                <a:spLocks noEditPoints="1"/>
              </p:cNvSpPr>
              <p:nvPr/>
            </p:nvSpPr>
            <p:spPr bwMode="auto">
              <a:xfrm>
                <a:off x="3764" y="1694"/>
                <a:ext cx="29" cy="26"/>
              </a:xfrm>
              <a:custGeom>
                <a:avLst/>
                <a:gdLst>
                  <a:gd name="T0" fmla="*/ 1 w 12"/>
                  <a:gd name="T1" fmla="*/ 6 h 11"/>
                  <a:gd name="T2" fmla="*/ 12 w 12"/>
                  <a:gd name="T3" fmla="*/ 5 h 11"/>
                  <a:gd name="T4" fmla="*/ 10 w 12"/>
                  <a:gd name="T5" fmla="*/ 9 h 11"/>
                  <a:gd name="T6" fmla="*/ 9 w 12"/>
                  <a:gd name="T7" fmla="*/ 8 h 11"/>
                  <a:gd name="T8" fmla="*/ 9 w 12"/>
                  <a:gd name="T9" fmla="*/ 9 h 11"/>
                  <a:gd name="T10" fmla="*/ 8 w 12"/>
                  <a:gd name="T11" fmla="*/ 9 h 11"/>
                  <a:gd name="T12" fmla="*/ 8 w 12"/>
                  <a:gd name="T13" fmla="*/ 9 h 11"/>
                  <a:gd name="T14" fmla="*/ 7 w 12"/>
                  <a:gd name="T15" fmla="*/ 10 h 11"/>
                  <a:gd name="T16" fmla="*/ 6 w 12"/>
                  <a:gd name="T17" fmla="*/ 9 h 11"/>
                  <a:gd name="T18" fmla="*/ 6 w 12"/>
                  <a:gd name="T19" fmla="*/ 10 h 11"/>
                  <a:gd name="T20" fmla="*/ 5 w 12"/>
                  <a:gd name="T21" fmla="*/ 10 h 11"/>
                  <a:gd name="T22" fmla="*/ 4 w 12"/>
                  <a:gd name="T23" fmla="*/ 9 h 11"/>
                  <a:gd name="T24" fmla="*/ 3 w 12"/>
                  <a:gd name="T25" fmla="*/ 9 h 11"/>
                  <a:gd name="T26" fmla="*/ 4 w 12"/>
                  <a:gd name="T27" fmla="*/ 8 h 11"/>
                  <a:gd name="T28" fmla="*/ 3 w 12"/>
                  <a:gd name="T29" fmla="*/ 9 h 11"/>
                  <a:gd name="T30" fmla="*/ 2 w 12"/>
                  <a:gd name="T31" fmla="*/ 7 h 11"/>
                  <a:gd name="T32" fmla="*/ 2 w 12"/>
                  <a:gd name="T33" fmla="*/ 7 h 11"/>
                  <a:gd name="T34" fmla="*/ 1 w 12"/>
                  <a:gd name="T35" fmla="*/ 6 h 11"/>
                  <a:gd name="T36" fmla="*/ 2 w 12"/>
                  <a:gd name="T37" fmla="*/ 6 h 11"/>
                  <a:gd name="T38" fmla="*/ 1 w 12"/>
                  <a:gd name="T39" fmla="*/ 5 h 11"/>
                  <a:gd name="T40" fmla="*/ 2 w 12"/>
                  <a:gd name="T41" fmla="*/ 4 h 11"/>
                  <a:gd name="T42" fmla="*/ 2 w 12"/>
                  <a:gd name="T43" fmla="*/ 4 h 11"/>
                  <a:gd name="T44" fmla="*/ 2 w 12"/>
                  <a:gd name="T45" fmla="*/ 2 h 11"/>
                  <a:gd name="T46" fmla="*/ 4 w 12"/>
                  <a:gd name="T47" fmla="*/ 3 h 11"/>
                  <a:gd name="T48" fmla="*/ 3 w 12"/>
                  <a:gd name="T49" fmla="*/ 2 h 11"/>
                  <a:gd name="T50" fmla="*/ 4 w 12"/>
                  <a:gd name="T51" fmla="*/ 2 h 11"/>
                  <a:gd name="T52" fmla="*/ 5 w 12"/>
                  <a:gd name="T53" fmla="*/ 2 h 11"/>
                  <a:gd name="T54" fmla="*/ 6 w 12"/>
                  <a:gd name="T55" fmla="*/ 1 h 11"/>
                  <a:gd name="T56" fmla="*/ 6 w 12"/>
                  <a:gd name="T57" fmla="*/ 2 h 11"/>
                  <a:gd name="T58" fmla="*/ 7 w 12"/>
                  <a:gd name="T59" fmla="*/ 1 h 11"/>
                  <a:gd name="T60" fmla="*/ 8 w 12"/>
                  <a:gd name="T61" fmla="*/ 1 h 11"/>
                  <a:gd name="T62" fmla="*/ 8 w 12"/>
                  <a:gd name="T63" fmla="*/ 2 h 11"/>
                  <a:gd name="T64" fmla="*/ 9 w 12"/>
                  <a:gd name="T65" fmla="*/ 2 h 11"/>
                  <a:gd name="T66" fmla="*/ 9 w 12"/>
                  <a:gd name="T67" fmla="*/ 3 h 11"/>
                  <a:gd name="T68" fmla="*/ 10 w 12"/>
                  <a:gd name="T69" fmla="*/ 2 h 11"/>
                  <a:gd name="T70" fmla="*/ 10 w 12"/>
                  <a:gd name="T71" fmla="*/ 4 h 11"/>
                  <a:gd name="T72" fmla="*/ 10 w 12"/>
                  <a:gd name="T73" fmla="*/ 4 h 11"/>
                  <a:gd name="T74" fmla="*/ 11 w 12"/>
                  <a:gd name="T75" fmla="*/ 5 h 11"/>
                  <a:gd name="T76" fmla="*/ 10 w 12"/>
                  <a:gd name="T77" fmla="*/ 5 h 11"/>
                  <a:gd name="T78" fmla="*/ 11 w 12"/>
                  <a:gd name="T79" fmla="*/ 6 h 11"/>
                  <a:gd name="T80" fmla="*/ 10 w 12"/>
                  <a:gd name="T81" fmla="*/ 7 h 11"/>
                  <a:gd name="T82" fmla="*/ 10 w 12"/>
                  <a:gd name="T83" fmla="*/ 7 h 11"/>
                  <a:gd name="T84" fmla="*/ 10 w 12"/>
                  <a:gd name="T8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 h="11">
                    <a:moveTo>
                      <a:pt x="6" y="0"/>
                    </a:moveTo>
                    <a:cubicBezTo>
                      <a:pt x="3" y="0"/>
                      <a:pt x="0" y="2"/>
                      <a:pt x="1" y="6"/>
                    </a:cubicBezTo>
                    <a:cubicBezTo>
                      <a:pt x="1" y="9"/>
                      <a:pt x="3" y="11"/>
                      <a:pt x="6" y="11"/>
                    </a:cubicBezTo>
                    <a:cubicBezTo>
                      <a:pt x="9" y="11"/>
                      <a:pt x="12" y="8"/>
                      <a:pt x="12" y="5"/>
                    </a:cubicBezTo>
                    <a:cubicBezTo>
                      <a:pt x="12" y="2"/>
                      <a:pt x="9" y="0"/>
                      <a:pt x="6" y="0"/>
                    </a:cubicBezTo>
                    <a:close/>
                    <a:moveTo>
                      <a:pt x="10" y="9"/>
                    </a:moveTo>
                    <a:cubicBezTo>
                      <a:pt x="9" y="8"/>
                      <a:pt x="9" y="8"/>
                      <a:pt x="9" y="8"/>
                    </a:cubicBezTo>
                    <a:cubicBezTo>
                      <a:pt x="9" y="8"/>
                      <a:pt x="9" y="8"/>
                      <a:pt x="9" y="8"/>
                    </a:cubicBezTo>
                    <a:cubicBezTo>
                      <a:pt x="9" y="8"/>
                      <a:pt x="9" y="8"/>
                      <a:pt x="9" y="9"/>
                    </a:cubicBezTo>
                    <a:cubicBezTo>
                      <a:pt x="9" y="9"/>
                      <a:pt x="9" y="9"/>
                      <a:pt x="9" y="9"/>
                    </a:cubicBezTo>
                    <a:cubicBezTo>
                      <a:pt x="9" y="9"/>
                      <a:pt x="9" y="10"/>
                      <a:pt x="8" y="10"/>
                    </a:cubicBezTo>
                    <a:cubicBezTo>
                      <a:pt x="8" y="9"/>
                      <a:pt x="8" y="9"/>
                      <a:pt x="8" y="9"/>
                    </a:cubicBezTo>
                    <a:cubicBezTo>
                      <a:pt x="8" y="9"/>
                      <a:pt x="8" y="9"/>
                      <a:pt x="8" y="9"/>
                    </a:cubicBezTo>
                    <a:cubicBezTo>
                      <a:pt x="8" y="9"/>
                      <a:pt x="8" y="9"/>
                      <a:pt x="8" y="9"/>
                    </a:cubicBezTo>
                    <a:cubicBezTo>
                      <a:pt x="8" y="10"/>
                      <a:pt x="8" y="10"/>
                      <a:pt x="8" y="10"/>
                    </a:cubicBezTo>
                    <a:cubicBezTo>
                      <a:pt x="8" y="10"/>
                      <a:pt x="7" y="10"/>
                      <a:pt x="7" y="10"/>
                    </a:cubicBezTo>
                    <a:cubicBezTo>
                      <a:pt x="7" y="10"/>
                      <a:pt x="7" y="10"/>
                      <a:pt x="7" y="10"/>
                    </a:cubicBezTo>
                    <a:cubicBezTo>
                      <a:pt x="7" y="9"/>
                      <a:pt x="7" y="9"/>
                      <a:pt x="6" y="9"/>
                    </a:cubicBezTo>
                    <a:cubicBezTo>
                      <a:pt x="6" y="9"/>
                      <a:pt x="6" y="9"/>
                      <a:pt x="6" y="10"/>
                    </a:cubicBezTo>
                    <a:cubicBezTo>
                      <a:pt x="6" y="10"/>
                      <a:pt x="6" y="10"/>
                      <a:pt x="6" y="10"/>
                    </a:cubicBezTo>
                    <a:cubicBezTo>
                      <a:pt x="6" y="10"/>
                      <a:pt x="5" y="10"/>
                      <a:pt x="5" y="10"/>
                    </a:cubicBezTo>
                    <a:cubicBezTo>
                      <a:pt x="5" y="10"/>
                      <a:pt x="5" y="10"/>
                      <a:pt x="5" y="10"/>
                    </a:cubicBezTo>
                    <a:cubicBezTo>
                      <a:pt x="5" y="9"/>
                      <a:pt x="5" y="9"/>
                      <a:pt x="5" y="9"/>
                    </a:cubicBezTo>
                    <a:cubicBezTo>
                      <a:pt x="5" y="9"/>
                      <a:pt x="4" y="9"/>
                      <a:pt x="4" y="9"/>
                    </a:cubicBezTo>
                    <a:cubicBezTo>
                      <a:pt x="4" y="10"/>
                      <a:pt x="4" y="10"/>
                      <a:pt x="4" y="10"/>
                    </a:cubicBezTo>
                    <a:cubicBezTo>
                      <a:pt x="4" y="10"/>
                      <a:pt x="3" y="9"/>
                      <a:pt x="3" y="9"/>
                    </a:cubicBezTo>
                    <a:cubicBezTo>
                      <a:pt x="4" y="9"/>
                      <a:pt x="4" y="9"/>
                      <a:pt x="4" y="9"/>
                    </a:cubicBezTo>
                    <a:cubicBezTo>
                      <a:pt x="4" y="9"/>
                      <a:pt x="4" y="8"/>
                      <a:pt x="4" y="8"/>
                    </a:cubicBezTo>
                    <a:cubicBezTo>
                      <a:pt x="3" y="8"/>
                      <a:pt x="3" y="8"/>
                      <a:pt x="3" y="8"/>
                    </a:cubicBezTo>
                    <a:cubicBezTo>
                      <a:pt x="3" y="9"/>
                      <a:pt x="3" y="9"/>
                      <a:pt x="3" y="9"/>
                    </a:cubicBezTo>
                    <a:cubicBezTo>
                      <a:pt x="2" y="8"/>
                      <a:pt x="2" y="8"/>
                      <a:pt x="2" y="8"/>
                    </a:cubicBezTo>
                    <a:cubicBezTo>
                      <a:pt x="2" y="7"/>
                      <a:pt x="2" y="7"/>
                      <a:pt x="2" y="7"/>
                    </a:cubicBezTo>
                    <a:cubicBezTo>
                      <a:pt x="3" y="7"/>
                      <a:pt x="3" y="7"/>
                      <a:pt x="3" y="7"/>
                    </a:cubicBezTo>
                    <a:cubicBezTo>
                      <a:pt x="3" y="7"/>
                      <a:pt x="2" y="7"/>
                      <a:pt x="2" y="7"/>
                    </a:cubicBezTo>
                    <a:cubicBezTo>
                      <a:pt x="2" y="7"/>
                      <a:pt x="2" y="7"/>
                      <a:pt x="2" y="7"/>
                    </a:cubicBezTo>
                    <a:cubicBezTo>
                      <a:pt x="2" y="7"/>
                      <a:pt x="1" y="6"/>
                      <a:pt x="1" y="6"/>
                    </a:cubicBezTo>
                    <a:cubicBezTo>
                      <a:pt x="2" y="6"/>
                      <a:pt x="2" y="6"/>
                      <a:pt x="2" y="6"/>
                    </a:cubicBezTo>
                    <a:cubicBezTo>
                      <a:pt x="2" y="6"/>
                      <a:pt x="2" y="6"/>
                      <a:pt x="2" y="6"/>
                    </a:cubicBezTo>
                    <a:cubicBezTo>
                      <a:pt x="2" y="5"/>
                      <a:pt x="2" y="5"/>
                      <a:pt x="2" y="5"/>
                    </a:cubicBezTo>
                    <a:cubicBezTo>
                      <a:pt x="1" y="5"/>
                      <a:pt x="1" y="5"/>
                      <a:pt x="1" y="5"/>
                    </a:cubicBezTo>
                    <a:cubicBezTo>
                      <a:pt x="1" y="5"/>
                      <a:pt x="1" y="4"/>
                      <a:pt x="2" y="4"/>
                    </a:cubicBezTo>
                    <a:cubicBezTo>
                      <a:pt x="2" y="4"/>
                      <a:pt x="2" y="4"/>
                      <a:pt x="2" y="4"/>
                    </a:cubicBezTo>
                    <a:cubicBezTo>
                      <a:pt x="2" y="4"/>
                      <a:pt x="2" y="4"/>
                      <a:pt x="3" y="4"/>
                    </a:cubicBezTo>
                    <a:cubicBezTo>
                      <a:pt x="3" y="4"/>
                      <a:pt x="2" y="4"/>
                      <a:pt x="2" y="4"/>
                    </a:cubicBezTo>
                    <a:cubicBezTo>
                      <a:pt x="2" y="4"/>
                      <a:pt x="2" y="4"/>
                      <a:pt x="2" y="4"/>
                    </a:cubicBezTo>
                    <a:cubicBezTo>
                      <a:pt x="2" y="3"/>
                      <a:pt x="2" y="3"/>
                      <a:pt x="2" y="2"/>
                    </a:cubicBezTo>
                    <a:cubicBezTo>
                      <a:pt x="3" y="3"/>
                      <a:pt x="3" y="3"/>
                      <a:pt x="3" y="3"/>
                    </a:cubicBezTo>
                    <a:cubicBezTo>
                      <a:pt x="3" y="3"/>
                      <a:pt x="3" y="3"/>
                      <a:pt x="4" y="3"/>
                    </a:cubicBezTo>
                    <a:cubicBezTo>
                      <a:pt x="4" y="3"/>
                      <a:pt x="4" y="2"/>
                      <a:pt x="4" y="2"/>
                    </a:cubicBezTo>
                    <a:cubicBezTo>
                      <a:pt x="3" y="2"/>
                      <a:pt x="3" y="2"/>
                      <a:pt x="3" y="2"/>
                    </a:cubicBezTo>
                    <a:cubicBezTo>
                      <a:pt x="3" y="2"/>
                      <a:pt x="4" y="1"/>
                      <a:pt x="4" y="1"/>
                    </a:cubicBezTo>
                    <a:cubicBezTo>
                      <a:pt x="4" y="2"/>
                      <a:pt x="4" y="2"/>
                      <a:pt x="4" y="2"/>
                    </a:cubicBezTo>
                    <a:cubicBezTo>
                      <a:pt x="4" y="2"/>
                      <a:pt x="4" y="2"/>
                      <a:pt x="5" y="2"/>
                    </a:cubicBezTo>
                    <a:cubicBezTo>
                      <a:pt x="5" y="2"/>
                      <a:pt x="5" y="2"/>
                      <a:pt x="5" y="2"/>
                    </a:cubicBezTo>
                    <a:cubicBezTo>
                      <a:pt x="4" y="1"/>
                      <a:pt x="4" y="1"/>
                      <a:pt x="4" y="1"/>
                    </a:cubicBezTo>
                    <a:cubicBezTo>
                      <a:pt x="5" y="1"/>
                      <a:pt x="5" y="1"/>
                      <a:pt x="6" y="1"/>
                    </a:cubicBezTo>
                    <a:cubicBezTo>
                      <a:pt x="6" y="1"/>
                      <a:pt x="6" y="1"/>
                      <a:pt x="6" y="1"/>
                    </a:cubicBezTo>
                    <a:cubicBezTo>
                      <a:pt x="6" y="2"/>
                      <a:pt x="6" y="2"/>
                      <a:pt x="6" y="2"/>
                    </a:cubicBezTo>
                    <a:cubicBezTo>
                      <a:pt x="6" y="2"/>
                      <a:pt x="7" y="2"/>
                      <a:pt x="7" y="1"/>
                    </a:cubicBezTo>
                    <a:cubicBezTo>
                      <a:pt x="7" y="1"/>
                      <a:pt x="7" y="1"/>
                      <a:pt x="7" y="1"/>
                    </a:cubicBezTo>
                    <a:cubicBezTo>
                      <a:pt x="7" y="1"/>
                      <a:pt x="7" y="1"/>
                      <a:pt x="8" y="1"/>
                    </a:cubicBezTo>
                    <a:cubicBezTo>
                      <a:pt x="8" y="1"/>
                      <a:pt x="8" y="1"/>
                      <a:pt x="8" y="1"/>
                    </a:cubicBezTo>
                    <a:cubicBezTo>
                      <a:pt x="7" y="2"/>
                      <a:pt x="8" y="2"/>
                      <a:pt x="8" y="2"/>
                    </a:cubicBezTo>
                    <a:cubicBezTo>
                      <a:pt x="8" y="2"/>
                      <a:pt x="8" y="2"/>
                      <a:pt x="8" y="2"/>
                    </a:cubicBezTo>
                    <a:cubicBezTo>
                      <a:pt x="8" y="1"/>
                      <a:pt x="8" y="1"/>
                      <a:pt x="8" y="1"/>
                    </a:cubicBezTo>
                    <a:cubicBezTo>
                      <a:pt x="9" y="1"/>
                      <a:pt x="9" y="1"/>
                      <a:pt x="9" y="2"/>
                    </a:cubicBezTo>
                    <a:cubicBezTo>
                      <a:pt x="9" y="2"/>
                      <a:pt x="9" y="2"/>
                      <a:pt x="9" y="2"/>
                    </a:cubicBezTo>
                    <a:cubicBezTo>
                      <a:pt x="9" y="2"/>
                      <a:pt x="9" y="3"/>
                      <a:pt x="9" y="3"/>
                    </a:cubicBezTo>
                    <a:cubicBezTo>
                      <a:pt x="9" y="3"/>
                      <a:pt x="9" y="3"/>
                      <a:pt x="9" y="3"/>
                    </a:cubicBezTo>
                    <a:cubicBezTo>
                      <a:pt x="10" y="2"/>
                      <a:pt x="10" y="2"/>
                      <a:pt x="10" y="2"/>
                    </a:cubicBezTo>
                    <a:cubicBezTo>
                      <a:pt x="10" y="3"/>
                      <a:pt x="10" y="3"/>
                      <a:pt x="11" y="3"/>
                    </a:cubicBezTo>
                    <a:cubicBezTo>
                      <a:pt x="10" y="4"/>
                      <a:pt x="10" y="4"/>
                      <a:pt x="10" y="4"/>
                    </a:cubicBezTo>
                    <a:cubicBezTo>
                      <a:pt x="10" y="4"/>
                      <a:pt x="10" y="4"/>
                      <a:pt x="10" y="4"/>
                    </a:cubicBezTo>
                    <a:cubicBezTo>
                      <a:pt x="10" y="4"/>
                      <a:pt x="10" y="4"/>
                      <a:pt x="10" y="4"/>
                    </a:cubicBezTo>
                    <a:cubicBezTo>
                      <a:pt x="11" y="4"/>
                      <a:pt x="11" y="4"/>
                      <a:pt x="11" y="4"/>
                    </a:cubicBezTo>
                    <a:cubicBezTo>
                      <a:pt x="11" y="4"/>
                      <a:pt x="11" y="5"/>
                      <a:pt x="11" y="5"/>
                    </a:cubicBezTo>
                    <a:cubicBezTo>
                      <a:pt x="10" y="5"/>
                      <a:pt x="10" y="5"/>
                      <a:pt x="10" y="5"/>
                    </a:cubicBezTo>
                    <a:cubicBezTo>
                      <a:pt x="10" y="5"/>
                      <a:pt x="10" y="5"/>
                      <a:pt x="10" y="5"/>
                    </a:cubicBezTo>
                    <a:cubicBezTo>
                      <a:pt x="10" y="6"/>
                      <a:pt x="10" y="6"/>
                      <a:pt x="10" y="6"/>
                    </a:cubicBezTo>
                    <a:cubicBezTo>
                      <a:pt x="11" y="6"/>
                      <a:pt x="11" y="6"/>
                      <a:pt x="11" y="6"/>
                    </a:cubicBezTo>
                    <a:cubicBezTo>
                      <a:pt x="11" y="6"/>
                      <a:pt x="11" y="7"/>
                      <a:pt x="11" y="7"/>
                    </a:cubicBezTo>
                    <a:cubicBezTo>
                      <a:pt x="10" y="7"/>
                      <a:pt x="10" y="7"/>
                      <a:pt x="10" y="7"/>
                    </a:cubicBezTo>
                    <a:cubicBezTo>
                      <a:pt x="10" y="7"/>
                      <a:pt x="10" y="7"/>
                      <a:pt x="10" y="7"/>
                    </a:cubicBezTo>
                    <a:cubicBezTo>
                      <a:pt x="10" y="7"/>
                      <a:pt x="10" y="7"/>
                      <a:pt x="10" y="7"/>
                    </a:cubicBezTo>
                    <a:cubicBezTo>
                      <a:pt x="11" y="7"/>
                      <a:pt x="11" y="7"/>
                      <a:pt x="11" y="7"/>
                    </a:cubicBezTo>
                    <a:cubicBezTo>
                      <a:pt x="10" y="8"/>
                      <a:pt x="10" y="8"/>
                      <a:pt x="1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15"/>
              <p:cNvSpPr>
                <a:spLocks/>
              </p:cNvSpPr>
              <p:nvPr/>
            </p:nvSpPr>
            <p:spPr bwMode="auto">
              <a:xfrm>
                <a:off x="3776" y="1698"/>
                <a:ext cx="5" cy="10"/>
              </a:xfrm>
              <a:custGeom>
                <a:avLst/>
                <a:gdLst>
                  <a:gd name="T0" fmla="*/ 1 w 2"/>
                  <a:gd name="T1" fmla="*/ 3 h 4"/>
                  <a:gd name="T2" fmla="*/ 1 w 2"/>
                  <a:gd name="T3" fmla="*/ 0 h 4"/>
                  <a:gd name="T4" fmla="*/ 1 w 2"/>
                  <a:gd name="T5" fmla="*/ 0 h 4"/>
                  <a:gd name="T6" fmla="*/ 1 w 2"/>
                  <a:gd name="T7" fmla="*/ 0 h 4"/>
                  <a:gd name="T8" fmla="*/ 1 w 2"/>
                  <a:gd name="T9" fmla="*/ 3 h 4"/>
                  <a:gd name="T10" fmla="*/ 0 w 2"/>
                  <a:gd name="T11" fmla="*/ 3 h 4"/>
                  <a:gd name="T12" fmla="*/ 1 w 2"/>
                  <a:gd name="T13" fmla="*/ 4 h 4"/>
                  <a:gd name="T14" fmla="*/ 2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1" y="0"/>
                      <a:pt x="1" y="0"/>
                      <a:pt x="1" y="0"/>
                    </a:cubicBezTo>
                    <a:cubicBezTo>
                      <a:pt x="1" y="0"/>
                      <a:pt x="1" y="0"/>
                      <a:pt x="1" y="0"/>
                    </a:cubicBezTo>
                    <a:cubicBezTo>
                      <a:pt x="1" y="0"/>
                      <a:pt x="1" y="0"/>
                      <a:pt x="1" y="0"/>
                    </a:cubicBezTo>
                    <a:cubicBezTo>
                      <a:pt x="1" y="3"/>
                      <a:pt x="1" y="3"/>
                      <a:pt x="1" y="3"/>
                    </a:cubicBezTo>
                    <a:cubicBezTo>
                      <a:pt x="1" y="3"/>
                      <a:pt x="0" y="3"/>
                      <a:pt x="0" y="3"/>
                    </a:cubicBezTo>
                    <a:cubicBezTo>
                      <a:pt x="0" y="4"/>
                      <a:pt x="1" y="4"/>
                      <a:pt x="1" y="4"/>
                    </a:cubicBezTo>
                    <a:cubicBezTo>
                      <a:pt x="2" y="4"/>
                      <a:pt x="2" y="4"/>
                      <a:pt x="2" y="3"/>
                    </a:cubicBezTo>
                    <a:cubicBezTo>
                      <a:pt x="2" y="3"/>
                      <a:pt x="2"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16"/>
              <p:cNvSpPr>
                <a:spLocks/>
              </p:cNvSpPr>
              <p:nvPr/>
            </p:nvSpPr>
            <p:spPr bwMode="auto">
              <a:xfrm>
                <a:off x="3778" y="1708"/>
                <a:ext cx="3" cy="7"/>
              </a:xfrm>
              <a:custGeom>
                <a:avLst/>
                <a:gdLst>
                  <a:gd name="T0" fmla="*/ 0 w 1"/>
                  <a:gd name="T1" fmla="*/ 1 h 3"/>
                  <a:gd name="T2" fmla="*/ 0 w 1"/>
                  <a:gd name="T3" fmla="*/ 2 h 3"/>
                  <a:gd name="T4" fmla="*/ 0 w 1"/>
                  <a:gd name="T5" fmla="*/ 3 h 3"/>
                  <a:gd name="T6" fmla="*/ 1 w 1"/>
                  <a:gd name="T7" fmla="*/ 2 h 3"/>
                  <a:gd name="T8" fmla="*/ 1 w 1"/>
                  <a:gd name="T9" fmla="*/ 0 h 3"/>
                  <a:gd name="T10" fmla="*/ 0 w 1"/>
                  <a:gd name="T11" fmla="*/ 1 h 3"/>
                  <a:gd name="T12" fmla="*/ 0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1"/>
                    </a:moveTo>
                    <a:cubicBezTo>
                      <a:pt x="0" y="2"/>
                      <a:pt x="0" y="2"/>
                      <a:pt x="0" y="2"/>
                    </a:cubicBezTo>
                    <a:cubicBezTo>
                      <a:pt x="0" y="2"/>
                      <a:pt x="0" y="3"/>
                      <a:pt x="0" y="3"/>
                    </a:cubicBezTo>
                    <a:cubicBezTo>
                      <a:pt x="1" y="3"/>
                      <a:pt x="1" y="2"/>
                      <a:pt x="1" y="2"/>
                    </a:cubicBezTo>
                    <a:cubicBezTo>
                      <a:pt x="1" y="0"/>
                      <a:pt x="1" y="0"/>
                      <a:pt x="1" y="0"/>
                    </a:cubicBezTo>
                    <a:cubicBezTo>
                      <a:pt x="1"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17"/>
              <p:cNvSpPr>
                <a:spLocks noEditPoints="1"/>
              </p:cNvSpPr>
              <p:nvPr/>
            </p:nvSpPr>
            <p:spPr bwMode="auto">
              <a:xfrm>
                <a:off x="3807" y="1364"/>
                <a:ext cx="21" cy="23"/>
              </a:xfrm>
              <a:custGeom>
                <a:avLst/>
                <a:gdLst>
                  <a:gd name="T0" fmla="*/ 0 w 9"/>
                  <a:gd name="T1" fmla="*/ 5 h 10"/>
                  <a:gd name="T2" fmla="*/ 9 w 9"/>
                  <a:gd name="T3" fmla="*/ 5 h 10"/>
                  <a:gd name="T4" fmla="*/ 8 w 9"/>
                  <a:gd name="T5" fmla="*/ 8 h 10"/>
                  <a:gd name="T6" fmla="*/ 7 w 9"/>
                  <a:gd name="T7" fmla="*/ 7 h 10"/>
                  <a:gd name="T8" fmla="*/ 7 w 9"/>
                  <a:gd name="T9" fmla="*/ 8 h 10"/>
                  <a:gd name="T10" fmla="*/ 6 w 9"/>
                  <a:gd name="T11" fmla="*/ 8 h 10"/>
                  <a:gd name="T12" fmla="*/ 6 w 9"/>
                  <a:gd name="T13" fmla="*/ 9 h 10"/>
                  <a:gd name="T14" fmla="*/ 5 w 9"/>
                  <a:gd name="T15" fmla="*/ 9 h 10"/>
                  <a:gd name="T16" fmla="*/ 5 w 9"/>
                  <a:gd name="T17" fmla="*/ 8 h 10"/>
                  <a:gd name="T18" fmla="*/ 4 w 9"/>
                  <a:gd name="T19" fmla="*/ 9 h 10"/>
                  <a:gd name="T20" fmla="*/ 3 w 9"/>
                  <a:gd name="T21" fmla="*/ 9 h 10"/>
                  <a:gd name="T22" fmla="*/ 3 w 9"/>
                  <a:gd name="T23" fmla="*/ 8 h 10"/>
                  <a:gd name="T24" fmla="*/ 2 w 9"/>
                  <a:gd name="T25" fmla="*/ 8 h 10"/>
                  <a:gd name="T26" fmla="*/ 2 w 9"/>
                  <a:gd name="T27" fmla="*/ 7 h 10"/>
                  <a:gd name="T28" fmla="*/ 2 w 9"/>
                  <a:gd name="T29" fmla="*/ 8 h 10"/>
                  <a:gd name="T30" fmla="*/ 1 w 9"/>
                  <a:gd name="T31" fmla="*/ 7 h 10"/>
                  <a:gd name="T32" fmla="*/ 1 w 9"/>
                  <a:gd name="T33" fmla="*/ 6 h 10"/>
                  <a:gd name="T34" fmla="*/ 1 w 9"/>
                  <a:gd name="T35" fmla="*/ 6 h 10"/>
                  <a:gd name="T36" fmla="*/ 1 w 9"/>
                  <a:gd name="T37" fmla="*/ 5 h 10"/>
                  <a:gd name="T38" fmla="*/ 1 w 9"/>
                  <a:gd name="T39" fmla="*/ 5 h 10"/>
                  <a:gd name="T40" fmla="*/ 1 w 9"/>
                  <a:gd name="T41" fmla="*/ 4 h 10"/>
                  <a:gd name="T42" fmla="*/ 1 w 9"/>
                  <a:gd name="T43" fmla="*/ 4 h 10"/>
                  <a:gd name="T44" fmla="*/ 1 w 9"/>
                  <a:gd name="T45" fmla="*/ 3 h 10"/>
                  <a:gd name="T46" fmla="*/ 2 w 9"/>
                  <a:gd name="T47" fmla="*/ 3 h 10"/>
                  <a:gd name="T48" fmla="*/ 2 w 9"/>
                  <a:gd name="T49" fmla="*/ 2 h 10"/>
                  <a:gd name="T50" fmla="*/ 3 w 9"/>
                  <a:gd name="T51" fmla="*/ 2 h 10"/>
                  <a:gd name="T52" fmla="*/ 3 w 9"/>
                  <a:gd name="T53" fmla="*/ 2 h 10"/>
                  <a:gd name="T54" fmla="*/ 4 w 9"/>
                  <a:gd name="T55" fmla="*/ 1 h 10"/>
                  <a:gd name="T56" fmla="*/ 4 w 9"/>
                  <a:gd name="T57" fmla="*/ 2 h 10"/>
                  <a:gd name="T58" fmla="*/ 5 w 9"/>
                  <a:gd name="T59" fmla="*/ 1 h 10"/>
                  <a:gd name="T60" fmla="*/ 6 w 9"/>
                  <a:gd name="T61" fmla="*/ 2 h 10"/>
                  <a:gd name="T62" fmla="*/ 6 w 9"/>
                  <a:gd name="T63" fmla="*/ 2 h 10"/>
                  <a:gd name="T64" fmla="*/ 7 w 9"/>
                  <a:gd name="T65" fmla="*/ 2 h 10"/>
                  <a:gd name="T66" fmla="*/ 7 w 9"/>
                  <a:gd name="T67" fmla="*/ 3 h 10"/>
                  <a:gd name="T68" fmla="*/ 8 w 9"/>
                  <a:gd name="T69" fmla="*/ 3 h 10"/>
                  <a:gd name="T70" fmla="*/ 8 w 9"/>
                  <a:gd name="T71" fmla="*/ 4 h 10"/>
                  <a:gd name="T72" fmla="*/ 8 w 9"/>
                  <a:gd name="T73" fmla="*/ 4 h 10"/>
                  <a:gd name="T74" fmla="*/ 9 w 9"/>
                  <a:gd name="T75" fmla="*/ 5 h 10"/>
                  <a:gd name="T76" fmla="*/ 8 w 9"/>
                  <a:gd name="T77" fmla="*/ 5 h 10"/>
                  <a:gd name="T78" fmla="*/ 9 w 9"/>
                  <a:gd name="T79" fmla="*/ 5 h 10"/>
                  <a:gd name="T80" fmla="*/ 8 w 9"/>
                  <a:gd name="T81" fmla="*/ 6 h 10"/>
                  <a:gd name="T82" fmla="*/ 8 w 9"/>
                  <a:gd name="T83" fmla="*/ 7 h 10"/>
                  <a:gd name="T84" fmla="*/ 8 w 9"/>
                  <a:gd name="T8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0">
                    <a:moveTo>
                      <a:pt x="4" y="0"/>
                    </a:moveTo>
                    <a:cubicBezTo>
                      <a:pt x="2" y="1"/>
                      <a:pt x="0" y="3"/>
                      <a:pt x="0" y="5"/>
                    </a:cubicBezTo>
                    <a:cubicBezTo>
                      <a:pt x="0" y="8"/>
                      <a:pt x="2" y="10"/>
                      <a:pt x="5" y="10"/>
                    </a:cubicBezTo>
                    <a:cubicBezTo>
                      <a:pt x="7" y="10"/>
                      <a:pt x="9" y="8"/>
                      <a:pt x="9" y="5"/>
                    </a:cubicBezTo>
                    <a:cubicBezTo>
                      <a:pt x="9" y="2"/>
                      <a:pt x="7" y="0"/>
                      <a:pt x="4" y="0"/>
                    </a:cubicBezTo>
                    <a:close/>
                    <a:moveTo>
                      <a:pt x="8" y="8"/>
                    </a:moveTo>
                    <a:cubicBezTo>
                      <a:pt x="7" y="7"/>
                      <a:pt x="7" y="7"/>
                      <a:pt x="7" y="7"/>
                    </a:cubicBezTo>
                    <a:cubicBezTo>
                      <a:pt x="7" y="7"/>
                      <a:pt x="7" y="7"/>
                      <a:pt x="7" y="7"/>
                    </a:cubicBezTo>
                    <a:cubicBezTo>
                      <a:pt x="7" y="7"/>
                      <a:pt x="7" y="8"/>
                      <a:pt x="7" y="8"/>
                    </a:cubicBezTo>
                    <a:cubicBezTo>
                      <a:pt x="7" y="8"/>
                      <a:pt x="7" y="8"/>
                      <a:pt x="7" y="8"/>
                    </a:cubicBezTo>
                    <a:cubicBezTo>
                      <a:pt x="7" y="8"/>
                      <a:pt x="7" y="9"/>
                      <a:pt x="6" y="9"/>
                    </a:cubicBezTo>
                    <a:cubicBezTo>
                      <a:pt x="6" y="8"/>
                      <a:pt x="6" y="8"/>
                      <a:pt x="6" y="8"/>
                    </a:cubicBezTo>
                    <a:cubicBezTo>
                      <a:pt x="6" y="8"/>
                      <a:pt x="6" y="8"/>
                      <a:pt x="6" y="8"/>
                    </a:cubicBezTo>
                    <a:cubicBezTo>
                      <a:pt x="6" y="8"/>
                      <a:pt x="6" y="8"/>
                      <a:pt x="6" y="9"/>
                    </a:cubicBezTo>
                    <a:cubicBezTo>
                      <a:pt x="6" y="9"/>
                      <a:pt x="6" y="9"/>
                      <a:pt x="6" y="9"/>
                    </a:cubicBezTo>
                    <a:cubicBezTo>
                      <a:pt x="6" y="9"/>
                      <a:pt x="5" y="9"/>
                      <a:pt x="5" y="9"/>
                    </a:cubicBezTo>
                    <a:cubicBezTo>
                      <a:pt x="5" y="9"/>
                      <a:pt x="5" y="9"/>
                      <a:pt x="5" y="9"/>
                    </a:cubicBezTo>
                    <a:cubicBezTo>
                      <a:pt x="5" y="8"/>
                      <a:pt x="5" y="8"/>
                      <a:pt x="5" y="8"/>
                    </a:cubicBezTo>
                    <a:cubicBezTo>
                      <a:pt x="4" y="8"/>
                      <a:pt x="4" y="8"/>
                      <a:pt x="4" y="9"/>
                    </a:cubicBezTo>
                    <a:cubicBezTo>
                      <a:pt x="4" y="9"/>
                      <a:pt x="4" y="9"/>
                      <a:pt x="4" y="9"/>
                    </a:cubicBezTo>
                    <a:cubicBezTo>
                      <a:pt x="4" y="9"/>
                      <a:pt x="4" y="9"/>
                      <a:pt x="3" y="9"/>
                    </a:cubicBezTo>
                    <a:cubicBezTo>
                      <a:pt x="3" y="9"/>
                      <a:pt x="3" y="9"/>
                      <a:pt x="3" y="9"/>
                    </a:cubicBezTo>
                    <a:cubicBezTo>
                      <a:pt x="4" y="8"/>
                      <a:pt x="3" y="8"/>
                      <a:pt x="3" y="8"/>
                    </a:cubicBezTo>
                    <a:cubicBezTo>
                      <a:pt x="3" y="8"/>
                      <a:pt x="3" y="8"/>
                      <a:pt x="3" y="8"/>
                    </a:cubicBezTo>
                    <a:cubicBezTo>
                      <a:pt x="3" y="9"/>
                      <a:pt x="3" y="9"/>
                      <a:pt x="3" y="9"/>
                    </a:cubicBezTo>
                    <a:cubicBezTo>
                      <a:pt x="3" y="9"/>
                      <a:pt x="2" y="9"/>
                      <a:pt x="2" y="8"/>
                    </a:cubicBezTo>
                    <a:cubicBezTo>
                      <a:pt x="2" y="8"/>
                      <a:pt x="2" y="8"/>
                      <a:pt x="2" y="8"/>
                    </a:cubicBezTo>
                    <a:cubicBezTo>
                      <a:pt x="3" y="8"/>
                      <a:pt x="3" y="8"/>
                      <a:pt x="2" y="7"/>
                    </a:cubicBezTo>
                    <a:cubicBezTo>
                      <a:pt x="2" y="7"/>
                      <a:pt x="2" y="7"/>
                      <a:pt x="2" y="7"/>
                    </a:cubicBezTo>
                    <a:cubicBezTo>
                      <a:pt x="2" y="8"/>
                      <a:pt x="2" y="8"/>
                      <a:pt x="2" y="8"/>
                    </a:cubicBezTo>
                    <a:cubicBezTo>
                      <a:pt x="1" y="8"/>
                      <a:pt x="1" y="7"/>
                      <a:pt x="1" y="7"/>
                    </a:cubicBezTo>
                    <a:cubicBezTo>
                      <a:pt x="1" y="7"/>
                      <a:pt x="1" y="7"/>
                      <a:pt x="1" y="7"/>
                    </a:cubicBezTo>
                    <a:cubicBezTo>
                      <a:pt x="2" y="7"/>
                      <a:pt x="2" y="7"/>
                      <a:pt x="2" y="7"/>
                    </a:cubicBezTo>
                    <a:cubicBezTo>
                      <a:pt x="1" y="6"/>
                      <a:pt x="1" y="6"/>
                      <a:pt x="1" y="6"/>
                    </a:cubicBezTo>
                    <a:cubicBezTo>
                      <a:pt x="1" y="7"/>
                      <a:pt x="1" y="7"/>
                      <a:pt x="1" y="7"/>
                    </a:cubicBezTo>
                    <a:cubicBezTo>
                      <a:pt x="1" y="6"/>
                      <a:pt x="1" y="6"/>
                      <a:pt x="1" y="6"/>
                    </a:cubicBezTo>
                    <a:cubicBezTo>
                      <a:pt x="1" y="6"/>
                      <a:pt x="1" y="6"/>
                      <a:pt x="1" y="6"/>
                    </a:cubicBezTo>
                    <a:cubicBezTo>
                      <a:pt x="1" y="6"/>
                      <a:pt x="1" y="5"/>
                      <a:pt x="1" y="5"/>
                    </a:cubicBezTo>
                    <a:cubicBezTo>
                      <a:pt x="1" y="5"/>
                      <a:pt x="1" y="5"/>
                      <a:pt x="1" y="5"/>
                    </a:cubicBezTo>
                    <a:cubicBezTo>
                      <a:pt x="1" y="5"/>
                      <a:pt x="1" y="5"/>
                      <a:pt x="1" y="5"/>
                    </a:cubicBezTo>
                    <a:cubicBezTo>
                      <a:pt x="1" y="5"/>
                      <a:pt x="1" y="4"/>
                      <a:pt x="1" y="4"/>
                    </a:cubicBezTo>
                    <a:cubicBezTo>
                      <a:pt x="1" y="4"/>
                      <a:pt x="1" y="4"/>
                      <a:pt x="1" y="4"/>
                    </a:cubicBezTo>
                    <a:cubicBezTo>
                      <a:pt x="1" y="4"/>
                      <a:pt x="1" y="4"/>
                      <a:pt x="1" y="4"/>
                    </a:cubicBezTo>
                    <a:cubicBezTo>
                      <a:pt x="2" y="4"/>
                      <a:pt x="1" y="4"/>
                      <a:pt x="1" y="4"/>
                    </a:cubicBezTo>
                    <a:cubicBezTo>
                      <a:pt x="1" y="4"/>
                      <a:pt x="1" y="4"/>
                      <a:pt x="1" y="4"/>
                    </a:cubicBezTo>
                    <a:cubicBezTo>
                      <a:pt x="1" y="3"/>
                      <a:pt x="1" y="3"/>
                      <a:pt x="1" y="3"/>
                    </a:cubicBezTo>
                    <a:cubicBezTo>
                      <a:pt x="2" y="3"/>
                      <a:pt x="2" y="3"/>
                      <a:pt x="2" y="3"/>
                    </a:cubicBezTo>
                    <a:cubicBezTo>
                      <a:pt x="2" y="3"/>
                      <a:pt x="2" y="3"/>
                      <a:pt x="2" y="3"/>
                    </a:cubicBezTo>
                    <a:cubicBezTo>
                      <a:pt x="2" y="3"/>
                      <a:pt x="2" y="3"/>
                      <a:pt x="2" y="3"/>
                    </a:cubicBezTo>
                    <a:cubicBezTo>
                      <a:pt x="2" y="2"/>
                      <a:pt x="2" y="2"/>
                      <a:pt x="2" y="2"/>
                    </a:cubicBezTo>
                    <a:cubicBezTo>
                      <a:pt x="2" y="2"/>
                      <a:pt x="2" y="2"/>
                      <a:pt x="3" y="2"/>
                    </a:cubicBezTo>
                    <a:cubicBezTo>
                      <a:pt x="3" y="2"/>
                      <a:pt x="3" y="2"/>
                      <a:pt x="3" y="2"/>
                    </a:cubicBezTo>
                    <a:cubicBezTo>
                      <a:pt x="3" y="2"/>
                      <a:pt x="3" y="2"/>
                      <a:pt x="3" y="2"/>
                    </a:cubicBezTo>
                    <a:cubicBezTo>
                      <a:pt x="3" y="2"/>
                      <a:pt x="3" y="2"/>
                      <a:pt x="3" y="2"/>
                    </a:cubicBezTo>
                    <a:cubicBezTo>
                      <a:pt x="3" y="1"/>
                      <a:pt x="3" y="1"/>
                      <a:pt x="3" y="1"/>
                    </a:cubicBezTo>
                    <a:cubicBezTo>
                      <a:pt x="3" y="1"/>
                      <a:pt x="4" y="1"/>
                      <a:pt x="4" y="1"/>
                    </a:cubicBezTo>
                    <a:cubicBezTo>
                      <a:pt x="4" y="2"/>
                      <a:pt x="4" y="2"/>
                      <a:pt x="4" y="2"/>
                    </a:cubicBezTo>
                    <a:cubicBezTo>
                      <a:pt x="4" y="2"/>
                      <a:pt x="4" y="2"/>
                      <a:pt x="4" y="2"/>
                    </a:cubicBezTo>
                    <a:cubicBezTo>
                      <a:pt x="5" y="2"/>
                      <a:pt x="5" y="2"/>
                      <a:pt x="5" y="2"/>
                    </a:cubicBezTo>
                    <a:cubicBezTo>
                      <a:pt x="5" y="1"/>
                      <a:pt x="5" y="1"/>
                      <a:pt x="5" y="1"/>
                    </a:cubicBezTo>
                    <a:cubicBezTo>
                      <a:pt x="5" y="1"/>
                      <a:pt x="5" y="1"/>
                      <a:pt x="6" y="1"/>
                    </a:cubicBezTo>
                    <a:cubicBezTo>
                      <a:pt x="6" y="2"/>
                      <a:pt x="6" y="2"/>
                      <a:pt x="6" y="2"/>
                    </a:cubicBezTo>
                    <a:cubicBezTo>
                      <a:pt x="6" y="2"/>
                      <a:pt x="6" y="2"/>
                      <a:pt x="6" y="2"/>
                    </a:cubicBezTo>
                    <a:cubicBezTo>
                      <a:pt x="6" y="2"/>
                      <a:pt x="6" y="2"/>
                      <a:pt x="6" y="2"/>
                    </a:cubicBezTo>
                    <a:cubicBezTo>
                      <a:pt x="6" y="2"/>
                      <a:pt x="6" y="2"/>
                      <a:pt x="6" y="2"/>
                    </a:cubicBezTo>
                    <a:cubicBezTo>
                      <a:pt x="7" y="2"/>
                      <a:pt x="7" y="2"/>
                      <a:pt x="7" y="2"/>
                    </a:cubicBezTo>
                    <a:cubicBezTo>
                      <a:pt x="7" y="2"/>
                      <a:pt x="7" y="2"/>
                      <a:pt x="7" y="2"/>
                    </a:cubicBezTo>
                    <a:cubicBezTo>
                      <a:pt x="7" y="3"/>
                      <a:pt x="7" y="3"/>
                      <a:pt x="7" y="3"/>
                    </a:cubicBezTo>
                    <a:cubicBezTo>
                      <a:pt x="7" y="3"/>
                      <a:pt x="7" y="3"/>
                      <a:pt x="7" y="3"/>
                    </a:cubicBezTo>
                    <a:cubicBezTo>
                      <a:pt x="8" y="3"/>
                      <a:pt x="8" y="3"/>
                      <a:pt x="8" y="3"/>
                    </a:cubicBezTo>
                    <a:cubicBezTo>
                      <a:pt x="8" y="3"/>
                      <a:pt x="8" y="3"/>
                      <a:pt x="8" y="3"/>
                    </a:cubicBezTo>
                    <a:cubicBezTo>
                      <a:pt x="8" y="4"/>
                      <a:pt x="8" y="4"/>
                      <a:pt x="8" y="4"/>
                    </a:cubicBezTo>
                    <a:cubicBezTo>
                      <a:pt x="8" y="4"/>
                      <a:pt x="8" y="4"/>
                      <a:pt x="8" y="4"/>
                    </a:cubicBezTo>
                    <a:cubicBezTo>
                      <a:pt x="8" y="4"/>
                      <a:pt x="8" y="4"/>
                      <a:pt x="8" y="4"/>
                    </a:cubicBezTo>
                    <a:cubicBezTo>
                      <a:pt x="8" y="4"/>
                      <a:pt x="8" y="4"/>
                      <a:pt x="8" y="4"/>
                    </a:cubicBezTo>
                    <a:cubicBezTo>
                      <a:pt x="8" y="4"/>
                      <a:pt x="9" y="4"/>
                      <a:pt x="9" y="5"/>
                    </a:cubicBezTo>
                    <a:cubicBezTo>
                      <a:pt x="8" y="5"/>
                      <a:pt x="8" y="5"/>
                      <a:pt x="8" y="5"/>
                    </a:cubicBezTo>
                    <a:cubicBezTo>
                      <a:pt x="8" y="5"/>
                      <a:pt x="8" y="5"/>
                      <a:pt x="8" y="5"/>
                    </a:cubicBezTo>
                    <a:cubicBezTo>
                      <a:pt x="8" y="5"/>
                      <a:pt x="8" y="5"/>
                      <a:pt x="8" y="5"/>
                    </a:cubicBezTo>
                    <a:cubicBezTo>
                      <a:pt x="9" y="5"/>
                      <a:pt x="9" y="5"/>
                      <a:pt x="9" y="5"/>
                    </a:cubicBezTo>
                    <a:cubicBezTo>
                      <a:pt x="9" y="6"/>
                      <a:pt x="8" y="6"/>
                      <a:pt x="8" y="6"/>
                    </a:cubicBezTo>
                    <a:cubicBezTo>
                      <a:pt x="8" y="6"/>
                      <a:pt x="8" y="6"/>
                      <a:pt x="8" y="6"/>
                    </a:cubicBezTo>
                    <a:cubicBezTo>
                      <a:pt x="8" y="6"/>
                      <a:pt x="8" y="6"/>
                      <a:pt x="8" y="6"/>
                    </a:cubicBezTo>
                    <a:cubicBezTo>
                      <a:pt x="8" y="7"/>
                      <a:pt x="8" y="7"/>
                      <a:pt x="8" y="7"/>
                    </a:cubicBezTo>
                    <a:cubicBezTo>
                      <a:pt x="8" y="7"/>
                      <a:pt x="8" y="7"/>
                      <a:pt x="8" y="7"/>
                    </a:cubicBezTo>
                    <a:cubicBezTo>
                      <a:pt x="8" y="7"/>
                      <a:pt x="8" y="7"/>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18"/>
              <p:cNvSpPr>
                <a:spLocks/>
              </p:cNvSpPr>
              <p:nvPr/>
            </p:nvSpPr>
            <p:spPr bwMode="auto">
              <a:xfrm>
                <a:off x="3816" y="1368"/>
                <a:ext cx="3" cy="10"/>
              </a:xfrm>
              <a:custGeom>
                <a:avLst/>
                <a:gdLst>
                  <a:gd name="T0" fmla="*/ 1 w 1"/>
                  <a:gd name="T1" fmla="*/ 2 h 4"/>
                  <a:gd name="T2" fmla="*/ 1 w 1"/>
                  <a:gd name="T3" fmla="*/ 1 h 4"/>
                  <a:gd name="T4" fmla="*/ 0 w 1"/>
                  <a:gd name="T5" fmla="*/ 0 h 4"/>
                  <a:gd name="T6" fmla="*/ 0 w 1"/>
                  <a:gd name="T7" fmla="*/ 1 h 4"/>
                  <a:gd name="T8" fmla="*/ 0 w 1"/>
                  <a:gd name="T9" fmla="*/ 3 h 4"/>
                  <a:gd name="T10" fmla="*/ 0 w 1"/>
                  <a:gd name="T11" fmla="*/ 3 h 4"/>
                  <a:gd name="T12" fmla="*/ 1 w 1"/>
                  <a:gd name="T13" fmla="*/ 4 h 4"/>
                  <a:gd name="T14" fmla="*/ 1 w 1"/>
                  <a:gd name="T15" fmla="*/ 3 h 4"/>
                  <a:gd name="T16" fmla="*/ 1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cubicBezTo>
                      <a:pt x="1" y="1"/>
                      <a:pt x="1" y="1"/>
                      <a:pt x="1" y="1"/>
                    </a:cubicBezTo>
                    <a:cubicBezTo>
                      <a:pt x="1" y="0"/>
                      <a:pt x="1" y="0"/>
                      <a:pt x="0" y="0"/>
                    </a:cubicBezTo>
                    <a:cubicBezTo>
                      <a:pt x="0" y="0"/>
                      <a:pt x="0" y="0"/>
                      <a:pt x="0" y="1"/>
                    </a:cubicBezTo>
                    <a:cubicBezTo>
                      <a:pt x="0" y="3"/>
                      <a:pt x="0" y="3"/>
                      <a:pt x="0" y="3"/>
                    </a:cubicBezTo>
                    <a:cubicBezTo>
                      <a:pt x="0" y="3"/>
                      <a:pt x="0" y="3"/>
                      <a:pt x="0" y="3"/>
                    </a:cubicBezTo>
                    <a:cubicBezTo>
                      <a:pt x="0" y="4"/>
                      <a:pt x="0" y="4"/>
                      <a:pt x="1" y="4"/>
                    </a:cubicBezTo>
                    <a:cubicBezTo>
                      <a:pt x="1" y="4"/>
                      <a:pt x="1" y="4"/>
                      <a:pt x="1" y="3"/>
                    </a:cubicBezTo>
                    <a:cubicBezTo>
                      <a:pt x="1" y="3"/>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19"/>
              <p:cNvSpPr>
                <a:spLocks/>
              </p:cNvSpPr>
              <p:nvPr/>
            </p:nvSpPr>
            <p:spPr bwMode="auto">
              <a:xfrm>
                <a:off x="3816" y="1378"/>
                <a:ext cx="3" cy="5"/>
              </a:xfrm>
              <a:custGeom>
                <a:avLst/>
                <a:gdLst>
                  <a:gd name="T0" fmla="*/ 0 w 1"/>
                  <a:gd name="T1" fmla="*/ 0 h 2"/>
                  <a:gd name="T2" fmla="*/ 0 w 1"/>
                  <a:gd name="T3" fmla="*/ 1 h 2"/>
                  <a:gd name="T4" fmla="*/ 1 w 1"/>
                  <a:gd name="T5" fmla="*/ 2 h 2"/>
                  <a:gd name="T6" fmla="*/ 1 w 1"/>
                  <a:gd name="T7" fmla="*/ 1 h 2"/>
                  <a:gd name="T8" fmla="*/ 1 w 1"/>
                  <a:gd name="T9" fmla="*/ 0 h 2"/>
                  <a:gd name="T10" fmla="*/ 1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1"/>
                      <a:pt x="0" y="1"/>
                      <a:pt x="0" y="1"/>
                    </a:cubicBezTo>
                    <a:cubicBezTo>
                      <a:pt x="0" y="2"/>
                      <a:pt x="0" y="2"/>
                      <a:pt x="1" y="2"/>
                    </a:cubicBezTo>
                    <a:cubicBezTo>
                      <a:pt x="1" y="2"/>
                      <a:pt x="1" y="2"/>
                      <a:pt x="1" y="1"/>
                    </a:cubicBez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20"/>
              <p:cNvSpPr>
                <a:spLocks noEditPoints="1"/>
              </p:cNvSpPr>
              <p:nvPr/>
            </p:nvSpPr>
            <p:spPr bwMode="auto">
              <a:xfrm>
                <a:off x="3868" y="1596"/>
                <a:ext cx="22" cy="24"/>
              </a:xfrm>
              <a:custGeom>
                <a:avLst/>
                <a:gdLst>
                  <a:gd name="T0" fmla="*/ 0 w 9"/>
                  <a:gd name="T1" fmla="*/ 5 h 10"/>
                  <a:gd name="T2" fmla="*/ 9 w 9"/>
                  <a:gd name="T3" fmla="*/ 5 h 10"/>
                  <a:gd name="T4" fmla="*/ 8 w 9"/>
                  <a:gd name="T5" fmla="*/ 8 h 10"/>
                  <a:gd name="T6" fmla="*/ 7 w 9"/>
                  <a:gd name="T7" fmla="*/ 7 h 10"/>
                  <a:gd name="T8" fmla="*/ 7 w 9"/>
                  <a:gd name="T9" fmla="*/ 8 h 10"/>
                  <a:gd name="T10" fmla="*/ 6 w 9"/>
                  <a:gd name="T11" fmla="*/ 8 h 10"/>
                  <a:gd name="T12" fmla="*/ 6 w 9"/>
                  <a:gd name="T13" fmla="*/ 8 h 10"/>
                  <a:gd name="T14" fmla="*/ 5 w 9"/>
                  <a:gd name="T15" fmla="*/ 9 h 10"/>
                  <a:gd name="T16" fmla="*/ 5 w 9"/>
                  <a:gd name="T17" fmla="*/ 8 h 10"/>
                  <a:gd name="T18" fmla="*/ 4 w 9"/>
                  <a:gd name="T19" fmla="*/ 9 h 10"/>
                  <a:gd name="T20" fmla="*/ 3 w 9"/>
                  <a:gd name="T21" fmla="*/ 8 h 10"/>
                  <a:gd name="T22" fmla="*/ 3 w 9"/>
                  <a:gd name="T23" fmla="*/ 8 h 10"/>
                  <a:gd name="T24" fmla="*/ 2 w 9"/>
                  <a:gd name="T25" fmla="*/ 8 h 10"/>
                  <a:gd name="T26" fmla="*/ 2 w 9"/>
                  <a:gd name="T27" fmla="*/ 7 h 10"/>
                  <a:gd name="T28" fmla="*/ 2 w 9"/>
                  <a:gd name="T29" fmla="*/ 8 h 10"/>
                  <a:gd name="T30" fmla="*/ 1 w 9"/>
                  <a:gd name="T31" fmla="*/ 7 h 10"/>
                  <a:gd name="T32" fmla="*/ 1 w 9"/>
                  <a:gd name="T33" fmla="*/ 6 h 10"/>
                  <a:gd name="T34" fmla="*/ 1 w 9"/>
                  <a:gd name="T35" fmla="*/ 5 h 10"/>
                  <a:gd name="T36" fmla="*/ 1 w 9"/>
                  <a:gd name="T37" fmla="*/ 5 h 10"/>
                  <a:gd name="T38" fmla="*/ 1 w 9"/>
                  <a:gd name="T39" fmla="*/ 5 h 10"/>
                  <a:gd name="T40" fmla="*/ 1 w 9"/>
                  <a:gd name="T41" fmla="*/ 4 h 10"/>
                  <a:gd name="T42" fmla="*/ 1 w 9"/>
                  <a:gd name="T43" fmla="*/ 4 h 10"/>
                  <a:gd name="T44" fmla="*/ 1 w 9"/>
                  <a:gd name="T45" fmla="*/ 2 h 10"/>
                  <a:gd name="T46" fmla="*/ 2 w 9"/>
                  <a:gd name="T47" fmla="*/ 3 h 10"/>
                  <a:gd name="T48" fmla="*/ 2 w 9"/>
                  <a:gd name="T49" fmla="*/ 2 h 10"/>
                  <a:gd name="T50" fmla="*/ 3 w 9"/>
                  <a:gd name="T51" fmla="*/ 2 h 10"/>
                  <a:gd name="T52" fmla="*/ 3 w 9"/>
                  <a:gd name="T53" fmla="*/ 2 h 10"/>
                  <a:gd name="T54" fmla="*/ 4 w 9"/>
                  <a:gd name="T55" fmla="*/ 1 h 10"/>
                  <a:gd name="T56" fmla="*/ 5 w 9"/>
                  <a:gd name="T57" fmla="*/ 2 h 10"/>
                  <a:gd name="T58" fmla="*/ 5 w 9"/>
                  <a:gd name="T59" fmla="*/ 1 h 10"/>
                  <a:gd name="T60" fmla="*/ 6 w 9"/>
                  <a:gd name="T61" fmla="*/ 2 h 10"/>
                  <a:gd name="T62" fmla="*/ 6 w 9"/>
                  <a:gd name="T63" fmla="*/ 2 h 10"/>
                  <a:gd name="T64" fmla="*/ 7 w 9"/>
                  <a:gd name="T65" fmla="*/ 2 h 10"/>
                  <a:gd name="T66" fmla="*/ 7 w 9"/>
                  <a:gd name="T67" fmla="*/ 3 h 10"/>
                  <a:gd name="T68" fmla="*/ 8 w 9"/>
                  <a:gd name="T69" fmla="*/ 2 h 10"/>
                  <a:gd name="T70" fmla="*/ 8 w 9"/>
                  <a:gd name="T71" fmla="*/ 3 h 10"/>
                  <a:gd name="T72" fmla="*/ 8 w 9"/>
                  <a:gd name="T73" fmla="*/ 4 h 10"/>
                  <a:gd name="T74" fmla="*/ 9 w 9"/>
                  <a:gd name="T75" fmla="*/ 5 h 10"/>
                  <a:gd name="T76" fmla="*/ 8 w 9"/>
                  <a:gd name="T77" fmla="*/ 5 h 10"/>
                  <a:gd name="T78" fmla="*/ 9 w 9"/>
                  <a:gd name="T79" fmla="*/ 5 h 10"/>
                  <a:gd name="T80" fmla="*/ 8 w 9"/>
                  <a:gd name="T81" fmla="*/ 6 h 10"/>
                  <a:gd name="T82" fmla="*/ 8 w 9"/>
                  <a:gd name="T83" fmla="*/ 6 h 10"/>
                  <a:gd name="T84" fmla="*/ 8 w 9"/>
                  <a:gd name="T8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0">
                    <a:moveTo>
                      <a:pt x="4" y="0"/>
                    </a:moveTo>
                    <a:cubicBezTo>
                      <a:pt x="2" y="0"/>
                      <a:pt x="0" y="2"/>
                      <a:pt x="0" y="5"/>
                    </a:cubicBezTo>
                    <a:cubicBezTo>
                      <a:pt x="0" y="8"/>
                      <a:pt x="2" y="10"/>
                      <a:pt x="5" y="10"/>
                    </a:cubicBezTo>
                    <a:cubicBezTo>
                      <a:pt x="7" y="10"/>
                      <a:pt x="9" y="7"/>
                      <a:pt x="9" y="5"/>
                    </a:cubicBezTo>
                    <a:cubicBezTo>
                      <a:pt x="9" y="2"/>
                      <a:pt x="7" y="0"/>
                      <a:pt x="4" y="0"/>
                    </a:cubicBezTo>
                    <a:close/>
                    <a:moveTo>
                      <a:pt x="8" y="8"/>
                    </a:moveTo>
                    <a:cubicBezTo>
                      <a:pt x="7" y="7"/>
                      <a:pt x="7" y="7"/>
                      <a:pt x="7" y="7"/>
                    </a:cubicBezTo>
                    <a:cubicBezTo>
                      <a:pt x="7" y="7"/>
                      <a:pt x="7" y="7"/>
                      <a:pt x="7" y="7"/>
                    </a:cubicBezTo>
                    <a:cubicBezTo>
                      <a:pt x="7" y="7"/>
                      <a:pt x="7" y="7"/>
                      <a:pt x="7" y="8"/>
                    </a:cubicBezTo>
                    <a:cubicBezTo>
                      <a:pt x="7" y="8"/>
                      <a:pt x="7" y="8"/>
                      <a:pt x="7" y="8"/>
                    </a:cubicBezTo>
                    <a:cubicBezTo>
                      <a:pt x="7" y="8"/>
                      <a:pt x="7" y="8"/>
                      <a:pt x="6" y="9"/>
                    </a:cubicBezTo>
                    <a:cubicBezTo>
                      <a:pt x="6" y="8"/>
                      <a:pt x="6" y="8"/>
                      <a:pt x="6" y="8"/>
                    </a:cubicBezTo>
                    <a:cubicBezTo>
                      <a:pt x="6" y="8"/>
                      <a:pt x="6" y="8"/>
                      <a:pt x="6" y="8"/>
                    </a:cubicBezTo>
                    <a:cubicBezTo>
                      <a:pt x="6" y="8"/>
                      <a:pt x="6" y="8"/>
                      <a:pt x="6" y="8"/>
                    </a:cubicBezTo>
                    <a:cubicBezTo>
                      <a:pt x="6" y="9"/>
                      <a:pt x="6" y="9"/>
                      <a:pt x="6" y="9"/>
                    </a:cubicBezTo>
                    <a:cubicBezTo>
                      <a:pt x="6" y="9"/>
                      <a:pt x="5" y="9"/>
                      <a:pt x="5" y="9"/>
                    </a:cubicBezTo>
                    <a:cubicBezTo>
                      <a:pt x="5" y="8"/>
                      <a:pt x="5" y="8"/>
                      <a:pt x="5" y="8"/>
                    </a:cubicBezTo>
                    <a:cubicBezTo>
                      <a:pt x="5" y="8"/>
                      <a:pt x="5" y="8"/>
                      <a:pt x="5" y="8"/>
                    </a:cubicBezTo>
                    <a:cubicBezTo>
                      <a:pt x="4" y="8"/>
                      <a:pt x="4" y="8"/>
                      <a:pt x="4" y="8"/>
                    </a:cubicBezTo>
                    <a:cubicBezTo>
                      <a:pt x="4" y="9"/>
                      <a:pt x="4" y="9"/>
                      <a:pt x="4" y="9"/>
                    </a:cubicBezTo>
                    <a:cubicBezTo>
                      <a:pt x="4" y="9"/>
                      <a:pt x="4" y="9"/>
                      <a:pt x="3" y="9"/>
                    </a:cubicBezTo>
                    <a:cubicBezTo>
                      <a:pt x="3" y="8"/>
                      <a:pt x="3" y="8"/>
                      <a:pt x="3" y="8"/>
                    </a:cubicBezTo>
                    <a:cubicBezTo>
                      <a:pt x="4" y="8"/>
                      <a:pt x="3" y="8"/>
                      <a:pt x="3" y="8"/>
                    </a:cubicBezTo>
                    <a:cubicBezTo>
                      <a:pt x="3" y="8"/>
                      <a:pt x="3" y="8"/>
                      <a:pt x="3" y="8"/>
                    </a:cubicBezTo>
                    <a:cubicBezTo>
                      <a:pt x="3" y="9"/>
                      <a:pt x="3" y="9"/>
                      <a:pt x="3" y="9"/>
                    </a:cubicBezTo>
                    <a:cubicBezTo>
                      <a:pt x="3" y="9"/>
                      <a:pt x="2" y="8"/>
                      <a:pt x="2" y="8"/>
                    </a:cubicBezTo>
                    <a:cubicBezTo>
                      <a:pt x="2" y="8"/>
                      <a:pt x="2" y="8"/>
                      <a:pt x="2" y="8"/>
                    </a:cubicBezTo>
                    <a:cubicBezTo>
                      <a:pt x="3" y="8"/>
                      <a:pt x="3" y="7"/>
                      <a:pt x="2" y="7"/>
                    </a:cubicBezTo>
                    <a:cubicBezTo>
                      <a:pt x="2" y="7"/>
                      <a:pt x="2" y="7"/>
                      <a:pt x="2" y="7"/>
                    </a:cubicBezTo>
                    <a:cubicBezTo>
                      <a:pt x="2" y="8"/>
                      <a:pt x="2" y="8"/>
                      <a:pt x="2" y="8"/>
                    </a:cubicBezTo>
                    <a:cubicBezTo>
                      <a:pt x="1" y="7"/>
                      <a:pt x="1" y="7"/>
                      <a:pt x="1" y="7"/>
                    </a:cubicBezTo>
                    <a:cubicBezTo>
                      <a:pt x="1" y="7"/>
                      <a:pt x="1" y="7"/>
                      <a:pt x="1" y="7"/>
                    </a:cubicBezTo>
                    <a:cubicBezTo>
                      <a:pt x="2" y="7"/>
                      <a:pt x="2" y="6"/>
                      <a:pt x="2" y="6"/>
                    </a:cubicBezTo>
                    <a:cubicBezTo>
                      <a:pt x="1" y="6"/>
                      <a:pt x="1" y="6"/>
                      <a:pt x="1" y="6"/>
                    </a:cubicBezTo>
                    <a:cubicBezTo>
                      <a:pt x="1" y="6"/>
                      <a:pt x="1" y="6"/>
                      <a:pt x="1" y="6"/>
                    </a:cubicBezTo>
                    <a:cubicBezTo>
                      <a:pt x="1" y="6"/>
                      <a:pt x="1" y="6"/>
                      <a:pt x="1" y="5"/>
                    </a:cubicBezTo>
                    <a:cubicBezTo>
                      <a:pt x="1" y="5"/>
                      <a:pt x="1" y="5"/>
                      <a:pt x="1" y="5"/>
                    </a:cubicBezTo>
                    <a:cubicBezTo>
                      <a:pt x="1" y="5"/>
                      <a:pt x="1" y="5"/>
                      <a:pt x="1" y="5"/>
                    </a:cubicBezTo>
                    <a:cubicBezTo>
                      <a:pt x="1" y="5"/>
                      <a:pt x="1" y="5"/>
                      <a:pt x="1" y="5"/>
                    </a:cubicBezTo>
                    <a:cubicBezTo>
                      <a:pt x="1" y="5"/>
                      <a:pt x="1" y="5"/>
                      <a:pt x="1" y="5"/>
                    </a:cubicBezTo>
                    <a:cubicBezTo>
                      <a:pt x="1" y="4"/>
                      <a:pt x="1" y="4"/>
                      <a:pt x="1" y="4"/>
                    </a:cubicBezTo>
                    <a:cubicBezTo>
                      <a:pt x="1" y="4"/>
                      <a:pt x="1" y="4"/>
                      <a:pt x="1" y="4"/>
                    </a:cubicBezTo>
                    <a:cubicBezTo>
                      <a:pt x="1" y="4"/>
                      <a:pt x="1" y="4"/>
                      <a:pt x="1" y="4"/>
                    </a:cubicBezTo>
                    <a:cubicBezTo>
                      <a:pt x="2" y="4"/>
                      <a:pt x="1" y="4"/>
                      <a:pt x="1" y="4"/>
                    </a:cubicBezTo>
                    <a:cubicBezTo>
                      <a:pt x="1" y="3"/>
                      <a:pt x="1" y="3"/>
                      <a:pt x="1" y="3"/>
                    </a:cubicBezTo>
                    <a:cubicBezTo>
                      <a:pt x="1" y="3"/>
                      <a:pt x="1" y="3"/>
                      <a:pt x="1" y="2"/>
                    </a:cubicBezTo>
                    <a:cubicBezTo>
                      <a:pt x="2" y="3"/>
                      <a:pt x="2" y="3"/>
                      <a:pt x="2" y="3"/>
                    </a:cubicBezTo>
                    <a:cubicBezTo>
                      <a:pt x="2" y="3"/>
                      <a:pt x="2" y="3"/>
                      <a:pt x="2" y="3"/>
                    </a:cubicBezTo>
                    <a:cubicBezTo>
                      <a:pt x="2" y="3"/>
                      <a:pt x="2" y="2"/>
                      <a:pt x="2" y="2"/>
                    </a:cubicBezTo>
                    <a:cubicBezTo>
                      <a:pt x="2" y="2"/>
                      <a:pt x="2" y="2"/>
                      <a:pt x="2" y="2"/>
                    </a:cubicBezTo>
                    <a:cubicBezTo>
                      <a:pt x="2" y="2"/>
                      <a:pt x="2" y="2"/>
                      <a:pt x="3" y="1"/>
                    </a:cubicBezTo>
                    <a:cubicBezTo>
                      <a:pt x="3" y="2"/>
                      <a:pt x="3" y="2"/>
                      <a:pt x="3" y="2"/>
                    </a:cubicBezTo>
                    <a:cubicBezTo>
                      <a:pt x="3" y="2"/>
                      <a:pt x="3" y="2"/>
                      <a:pt x="3" y="2"/>
                    </a:cubicBezTo>
                    <a:cubicBezTo>
                      <a:pt x="3" y="2"/>
                      <a:pt x="3" y="2"/>
                      <a:pt x="3" y="2"/>
                    </a:cubicBezTo>
                    <a:cubicBezTo>
                      <a:pt x="3" y="1"/>
                      <a:pt x="3" y="1"/>
                      <a:pt x="3" y="1"/>
                    </a:cubicBezTo>
                    <a:cubicBezTo>
                      <a:pt x="3" y="1"/>
                      <a:pt x="4" y="1"/>
                      <a:pt x="4" y="1"/>
                    </a:cubicBezTo>
                    <a:cubicBezTo>
                      <a:pt x="4" y="2"/>
                      <a:pt x="4" y="2"/>
                      <a:pt x="4" y="2"/>
                    </a:cubicBezTo>
                    <a:cubicBezTo>
                      <a:pt x="4" y="2"/>
                      <a:pt x="4" y="2"/>
                      <a:pt x="5" y="2"/>
                    </a:cubicBezTo>
                    <a:cubicBezTo>
                      <a:pt x="5" y="2"/>
                      <a:pt x="5" y="2"/>
                      <a:pt x="5" y="2"/>
                    </a:cubicBezTo>
                    <a:cubicBezTo>
                      <a:pt x="5" y="1"/>
                      <a:pt x="5" y="1"/>
                      <a:pt x="5" y="1"/>
                    </a:cubicBezTo>
                    <a:cubicBezTo>
                      <a:pt x="5" y="1"/>
                      <a:pt x="6" y="1"/>
                      <a:pt x="6" y="1"/>
                    </a:cubicBezTo>
                    <a:cubicBezTo>
                      <a:pt x="6" y="2"/>
                      <a:pt x="6" y="2"/>
                      <a:pt x="6" y="2"/>
                    </a:cubicBezTo>
                    <a:cubicBezTo>
                      <a:pt x="6" y="2"/>
                      <a:pt x="6" y="2"/>
                      <a:pt x="6" y="2"/>
                    </a:cubicBezTo>
                    <a:cubicBezTo>
                      <a:pt x="6" y="2"/>
                      <a:pt x="6" y="2"/>
                      <a:pt x="6" y="2"/>
                    </a:cubicBezTo>
                    <a:cubicBezTo>
                      <a:pt x="6" y="1"/>
                      <a:pt x="6" y="1"/>
                      <a:pt x="6" y="1"/>
                    </a:cubicBezTo>
                    <a:cubicBezTo>
                      <a:pt x="7" y="1"/>
                      <a:pt x="7" y="2"/>
                      <a:pt x="7" y="2"/>
                    </a:cubicBezTo>
                    <a:cubicBezTo>
                      <a:pt x="7" y="2"/>
                      <a:pt x="7" y="2"/>
                      <a:pt x="7" y="2"/>
                    </a:cubicBezTo>
                    <a:cubicBezTo>
                      <a:pt x="7" y="2"/>
                      <a:pt x="7" y="3"/>
                      <a:pt x="7" y="3"/>
                    </a:cubicBezTo>
                    <a:cubicBezTo>
                      <a:pt x="7" y="3"/>
                      <a:pt x="7" y="3"/>
                      <a:pt x="7" y="3"/>
                    </a:cubicBezTo>
                    <a:cubicBezTo>
                      <a:pt x="8" y="2"/>
                      <a:pt x="8" y="2"/>
                      <a:pt x="8" y="2"/>
                    </a:cubicBezTo>
                    <a:cubicBezTo>
                      <a:pt x="8" y="3"/>
                      <a:pt x="8" y="3"/>
                      <a:pt x="8" y="3"/>
                    </a:cubicBezTo>
                    <a:cubicBezTo>
                      <a:pt x="8" y="3"/>
                      <a:pt x="8" y="3"/>
                      <a:pt x="8" y="3"/>
                    </a:cubicBezTo>
                    <a:cubicBezTo>
                      <a:pt x="8" y="3"/>
                      <a:pt x="8" y="4"/>
                      <a:pt x="8" y="4"/>
                    </a:cubicBezTo>
                    <a:cubicBezTo>
                      <a:pt x="8" y="4"/>
                      <a:pt x="8" y="4"/>
                      <a:pt x="8" y="4"/>
                    </a:cubicBezTo>
                    <a:cubicBezTo>
                      <a:pt x="8" y="4"/>
                      <a:pt x="8" y="4"/>
                      <a:pt x="8" y="4"/>
                    </a:cubicBezTo>
                    <a:cubicBezTo>
                      <a:pt x="8" y="4"/>
                      <a:pt x="9" y="4"/>
                      <a:pt x="9" y="5"/>
                    </a:cubicBezTo>
                    <a:cubicBezTo>
                      <a:pt x="8" y="5"/>
                      <a:pt x="8" y="5"/>
                      <a:pt x="8" y="5"/>
                    </a:cubicBezTo>
                    <a:cubicBezTo>
                      <a:pt x="8" y="5"/>
                      <a:pt x="8" y="5"/>
                      <a:pt x="8" y="5"/>
                    </a:cubicBezTo>
                    <a:cubicBezTo>
                      <a:pt x="8" y="5"/>
                      <a:pt x="8" y="5"/>
                      <a:pt x="8" y="5"/>
                    </a:cubicBezTo>
                    <a:cubicBezTo>
                      <a:pt x="9" y="5"/>
                      <a:pt x="9" y="5"/>
                      <a:pt x="9" y="5"/>
                    </a:cubicBezTo>
                    <a:cubicBezTo>
                      <a:pt x="9" y="6"/>
                      <a:pt x="9" y="6"/>
                      <a:pt x="8" y="6"/>
                    </a:cubicBezTo>
                    <a:cubicBezTo>
                      <a:pt x="8" y="6"/>
                      <a:pt x="8" y="6"/>
                      <a:pt x="8" y="6"/>
                    </a:cubicBezTo>
                    <a:cubicBezTo>
                      <a:pt x="8" y="6"/>
                      <a:pt x="8" y="6"/>
                      <a:pt x="8" y="6"/>
                    </a:cubicBezTo>
                    <a:cubicBezTo>
                      <a:pt x="8" y="6"/>
                      <a:pt x="8" y="6"/>
                      <a:pt x="8" y="6"/>
                    </a:cubicBezTo>
                    <a:cubicBezTo>
                      <a:pt x="8" y="7"/>
                      <a:pt x="8" y="7"/>
                      <a:pt x="8" y="7"/>
                    </a:cubicBezTo>
                    <a:cubicBezTo>
                      <a:pt x="8" y="7"/>
                      <a:pt x="8" y="7"/>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21"/>
              <p:cNvSpPr>
                <a:spLocks/>
              </p:cNvSpPr>
              <p:nvPr/>
            </p:nvSpPr>
            <p:spPr bwMode="auto">
              <a:xfrm>
                <a:off x="3878" y="1601"/>
                <a:ext cx="2" cy="10"/>
              </a:xfrm>
              <a:custGeom>
                <a:avLst/>
                <a:gdLst>
                  <a:gd name="T0" fmla="*/ 1 w 1"/>
                  <a:gd name="T1" fmla="*/ 2 h 4"/>
                  <a:gd name="T2" fmla="*/ 1 w 1"/>
                  <a:gd name="T3" fmla="*/ 0 h 4"/>
                  <a:gd name="T4" fmla="*/ 1 w 1"/>
                  <a:gd name="T5" fmla="*/ 0 h 4"/>
                  <a:gd name="T6" fmla="*/ 0 w 1"/>
                  <a:gd name="T7" fmla="*/ 0 h 4"/>
                  <a:gd name="T8" fmla="*/ 0 w 1"/>
                  <a:gd name="T9" fmla="*/ 2 h 4"/>
                  <a:gd name="T10" fmla="*/ 0 w 1"/>
                  <a:gd name="T11" fmla="*/ 3 h 4"/>
                  <a:gd name="T12" fmla="*/ 1 w 1"/>
                  <a:gd name="T13" fmla="*/ 4 h 4"/>
                  <a:gd name="T14" fmla="*/ 1 w 1"/>
                  <a:gd name="T15" fmla="*/ 3 h 4"/>
                  <a:gd name="T16" fmla="*/ 1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cubicBezTo>
                      <a:pt x="1" y="0"/>
                      <a:pt x="1" y="0"/>
                      <a:pt x="1" y="0"/>
                    </a:cubicBezTo>
                    <a:cubicBezTo>
                      <a:pt x="1" y="0"/>
                      <a:pt x="1" y="0"/>
                      <a:pt x="1" y="0"/>
                    </a:cubicBezTo>
                    <a:cubicBezTo>
                      <a:pt x="0" y="0"/>
                      <a:pt x="0" y="0"/>
                      <a:pt x="0" y="0"/>
                    </a:cubicBezTo>
                    <a:cubicBezTo>
                      <a:pt x="0" y="2"/>
                      <a:pt x="0" y="2"/>
                      <a:pt x="0" y="2"/>
                    </a:cubicBezTo>
                    <a:cubicBezTo>
                      <a:pt x="0" y="2"/>
                      <a:pt x="0" y="3"/>
                      <a:pt x="0" y="3"/>
                    </a:cubicBezTo>
                    <a:cubicBezTo>
                      <a:pt x="0" y="3"/>
                      <a:pt x="0" y="4"/>
                      <a:pt x="1" y="4"/>
                    </a:cubicBezTo>
                    <a:cubicBezTo>
                      <a:pt x="1" y="4"/>
                      <a:pt x="1" y="3"/>
                      <a:pt x="1" y="3"/>
                    </a:cubicBezTo>
                    <a:cubicBezTo>
                      <a:pt x="1" y="3"/>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22"/>
              <p:cNvSpPr>
                <a:spLocks/>
              </p:cNvSpPr>
              <p:nvPr/>
            </p:nvSpPr>
            <p:spPr bwMode="auto">
              <a:xfrm>
                <a:off x="3878" y="1611"/>
                <a:ext cx="2" cy="4"/>
              </a:xfrm>
              <a:custGeom>
                <a:avLst/>
                <a:gdLst>
                  <a:gd name="T0" fmla="*/ 0 w 1"/>
                  <a:gd name="T1" fmla="*/ 0 h 2"/>
                  <a:gd name="T2" fmla="*/ 0 w 1"/>
                  <a:gd name="T3" fmla="*/ 1 h 2"/>
                  <a:gd name="T4" fmla="*/ 1 w 1"/>
                  <a:gd name="T5" fmla="*/ 2 h 2"/>
                  <a:gd name="T6" fmla="*/ 1 w 1"/>
                  <a:gd name="T7" fmla="*/ 1 h 2"/>
                  <a:gd name="T8" fmla="*/ 1 w 1"/>
                  <a:gd name="T9" fmla="*/ 0 h 2"/>
                  <a:gd name="T10" fmla="*/ 1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1"/>
                      <a:pt x="0" y="1"/>
                      <a:pt x="0" y="1"/>
                    </a:cubicBezTo>
                    <a:cubicBezTo>
                      <a:pt x="0" y="1"/>
                      <a:pt x="0" y="2"/>
                      <a:pt x="1" y="2"/>
                    </a:cubicBezTo>
                    <a:cubicBezTo>
                      <a:pt x="1" y="2"/>
                      <a:pt x="1" y="1"/>
                      <a:pt x="1" y="1"/>
                    </a:cubicBez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23"/>
              <p:cNvSpPr>
                <a:spLocks noEditPoints="1"/>
              </p:cNvSpPr>
              <p:nvPr/>
            </p:nvSpPr>
            <p:spPr bwMode="auto">
              <a:xfrm>
                <a:off x="3501" y="1872"/>
                <a:ext cx="43" cy="45"/>
              </a:xfrm>
              <a:custGeom>
                <a:avLst/>
                <a:gdLst>
                  <a:gd name="T0" fmla="*/ 0 w 18"/>
                  <a:gd name="T1" fmla="*/ 10 h 19"/>
                  <a:gd name="T2" fmla="*/ 18 w 18"/>
                  <a:gd name="T3" fmla="*/ 10 h 19"/>
                  <a:gd name="T4" fmla="*/ 15 w 18"/>
                  <a:gd name="T5" fmla="*/ 15 h 19"/>
                  <a:gd name="T6" fmla="*/ 13 w 18"/>
                  <a:gd name="T7" fmla="*/ 14 h 19"/>
                  <a:gd name="T8" fmla="*/ 14 w 18"/>
                  <a:gd name="T9" fmla="*/ 16 h 19"/>
                  <a:gd name="T10" fmla="*/ 12 w 18"/>
                  <a:gd name="T11" fmla="*/ 16 h 19"/>
                  <a:gd name="T12" fmla="*/ 11 w 18"/>
                  <a:gd name="T13" fmla="*/ 16 h 19"/>
                  <a:gd name="T14" fmla="*/ 10 w 18"/>
                  <a:gd name="T15" fmla="*/ 18 h 19"/>
                  <a:gd name="T16" fmla="*/ 9 w 18"/>
                  <a:gd name="T17" fmla="*/ 16 h 19"/>
                  <a:gd name="T18" fmla="*/ 9 w 18"/>
                  <a:gd name="T19" fmla="*/ 18 h 19"/>
                  <a:gd name="T20" fmla="*/ 7 w 18"/>
                  <a:gd name="T21" fmla="*/ 16 h 19"/>
                  <a:gd name="T22" fmla="*/ 6 w 18"/>
                  <a:gd name="T23" fmla="*/ 16 h 19"/>
                  <a:gd name="T24" fmla="*/ 4 w 18"/>
                  <a:gd name="T25" fmla="*/ 16 h 19"/>
                  <a:gd name="T26" fmla="*/ 5 w 18"/>
                  <a:gd name="T27" fmla="*/ 14 h 19"/>
                  <a:gd name="T28" fmla="*/ 3 w 18"/>
                  <a:gd name="T29" fmla="*/ 15 h 19"/>
                  <a:gd name="T30" fmla="*/ 3 w 18"/>
                  <a:gd name="T31" fmla="*/ 13 h 19"/>
                  <a:gd name="T32" fmla="*/ 2 w 18"/>
                  <a:gd name="T33" fmla="*/ 12 h 19"/>
                  <a:gd name="T34" fmla="*/ 1 w 18"/>
                  <a:gd name="T35" fmla="*/ 11 h 19"/>
                  <a:gd name="T36" fmla="*/ 3 w 18"/>
                  <a:gd name="T37" fmla="*/ 10 h 19"/>
                  <a:gd name="T38" fmla="*/ 1 w 18"/>
                  <a:gd name="T39" fmla="*/ 9 h 19"/>
                  <a:gd name="T40" fmla="*/ 2 w 18"/>
                  <a:gd name="T41" fmla="*/ 8 h 19"/>
                  <a:gd name="T42" fmla="*/ 3 w 18"/>
                  <a:gd name="T43" fmla="*/ 7 h 19"/>
                  <a:gd name="T44" fmla="*/ 3 w 18"/>
                  <a:gd name="T45" fmla="*/ 5 h 19"/>
                  <a:gd name="T46" fmla="*/ 5 w 18"/>
                  <a:gd name="T47" fmla="*/ 6 h 19"/>
                  <a:gd name="T48" fmla="*/ 4 w 18"/>
                  <a:gd name="T49" fmla="*/ 4 h 19"/>
                  <a:gd name="T50" fmla="*/ 6 w 18"/>
                  <a:gd name="T51" fmla="*/ 4 h 19"/>
                  <a:gd name="T52" fmla="*/ 7 w 18"/>
                  <a:gd name="T53" fmla="*/ 3 h 19"/>
                  <a:gd name="T54" fmla="*/ 8 w 18"/>
                  <a:gd name="T55" fmla="*/ 2 h 19"/>
                  <a:gd name="T56" fmla="*/ 9 w 18"/>
                  <a:gd name="T57" fmla="*/ 4 h 19"/>
                  <a:gd name="T58" fmla="*/ 9 w 18"/>
                  <a:gd name="T59" fmla="*/ 2 h 19"/>
                  <a:gd name="T60" fmla="*/ 11 w 18"/>
                  <a:gd name="T61" fmla="*/ 3 h 19"/>
                  <a:gd name="T62" fmla="*/ 12 w 18"/>
                  <a:gd name="T63" fmla="*/ 4 h 19"/>
                  <a:gd name="T64" fmla="*/ 14 w 18"/>
                  <a:gd name="T65" fmla="*/ 4 h 19"/>
                  <a:gd name="T66" fmla="*/ 13 w 18"/>
                  <a:gd name="T67" fmla="*/ 5 h 19"/>
                  <a:gd name="T68" fmla="*/ 15 w 18"/>
                  <a:gd name="T69" fmla="*/ 5 h 19"/>
                  <a:gd name="T70" fmla="*/ 15 w 18"/>
                  <a:gd name="T71" fmla="*/ 7 h 19"/>
                  <a:gd name="T72" fmla="*/ 15 w 18"/>
                  <a:gd name="T73" fmla="*/ 8 h 19"/>
                  <a:gd name="T74" fmla="*/ 17 w 18"/>
                  <a:gd name="T75" fmla="*/ 9 h 19"/>
                  <a:gd name="T76" fmla="*/ 15 w 18"/>
                  <a:gd name="T77" fmla="*/ 10 h 19"/>
                  <a:gd name="T78" fmla="*/ 17 w 18"/>
                  <a:gd name="T79" fmla="*/ 10 h 19"/>
                  <a:gd name="T80" fmla="*/ 16 w 18"/>
                  <a:gd name="T81" fmla="*/ 12 h 19"/>
                  <a:gd name="T82" fmla="*/ 15 w 18"/>
                  <a:gd name="T83" fmla="*/ 13 h 19"/>
                  <a:gd name="T84" fmla="*/ 15 w 18"/>
                  <a:gd name="T8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 h="19">
                    <a:moveTo>
                      <a:pt x="9" y="1"/>
                    </a:moveTo>
                    <a:cubicBezTo>
                      <a:pt x="4" y="1"/>
                      <a:pt x="0" y="5"/>
                      <a:pt x="0" y="10"/>
                    </a:cubicBezTo>
                    <a:cubicBezTo>
                      <a:pt x="0" y="15"/>
                      <a:pt x="4" y="19"/>
                      <a:pt x="9" y="19"/>
                    </a:cubicBezTo>
                    <a:cubicBezTo>
                      <a:pt x="14" y="19"/>
                      <a:pt x="18" y="15"/>
                      <a:pt x="18" y="10"/>
                    </a:cubicBezTo>
                    <a:cubicBezTo>
                      <a:pt x="18" y="4"/>
                      <a:pt x="14" y="0"/>
                      <a:pt x="9" y="1"/>
                    </a:cubicBezTo>
                    <a:close/>
                    <a:moveTo>
                      <a:pt x="15" y="15"/>
                    </a:moveTo>
                    <a:cubicBezTo>
                      <a:pt x="14" y="14"/>
                      <a:pt x="14" y="14"/>
                      <a:pt x="14" y="14"/>
                    </a:cubicBezTo>
                    <a:cubicBezTo>
                      <a:pt x="14" y="14"/>
                      <a:pt x="14" y="14"/>
                      <a:pt x="13" y="14"/>
                    </a:cubicBezTo>
                    <a:cubicBezTo>
                      <a:pt x="13" y="14"/>
                      <a:pt x="13" y="15"/>
                      <a:pt x="13" y="15"/>
                    </a:cubicBezTo>
                    <a:cubicBezTo>
                      <a:pt x="14" y="16"/>
                      <a:pt x="14" y="16"/>
                      <a:pt x="14" y="16"/>
                    </a:cubicBezTo>
                    <a:cubicBezTo>
                      <a:pt x="14" y="16"/>
                      <a:pt x="13" y="17"/>
                      <a:pt x="13" y="17"/>
                    </a:cubicBezTo>
                    <a:cubicBezTo>
                      <a:pt x="12" y="16"/>
                      <a:pt x="12" y="16"/>
                      <a:pt x="12" y="16"/>
                    </a:cubicBezTo>
                    <a:cubicBezTo>
                      <a:pt x="12" y="16"/>
                      <a:pt x="12" y="16"/>
                      <a:pt x="12" y="16"/>
                    </a:cubicBezTo>
                    <a:cubicBezTo>
                      <a:pt x="11" y="16"/>
                      <a:pt x="11" y="16"/>
                      <a:pt x="11" y="16"/>
                    </a:cubicBezTo>
                    <a:cubicBezTo>
                      <a:pt x="12" y="17"/>
                      <a:pt x="12" y="17"/>
                      <a:pt x="12" y="17"/>
                    </a:cubicBezTo>
                    <a:cubicBezTo>
                      <a:pt x="11" y="17"/>
                      <a:pt x="10" y="18"/>
                      <a:pt x="10" y="18"/>
                    </a:cubicBezTo>
                    <a:cubicBezTo>
                      <a:pt x="10" y="17"/>
                      <a:pt x="10" y="17"/>
                      <a:pt x="10" y="17"/>
                    </a:cubicBezTo>
                    <a:cubicBezTo>
                      <a:pt x="10" y="16"/>
                      <a:pt x="9" y="16"/>
                      <a:pt x="9" y="16"/>
                    </a:cubicBezTo>
                    <a:cubicBezTo>
                      <a:pt x="9" y="16"/>
                      <a:pt x="8" y="16"/>
                      <a:pt x="8" y="17"/>
                    </a:cubicBezTo>
                    <a:cubicBezTo>
                      <a:pt x="9" y="18"/>
                      <a:pt x="9" y="18"/>
                      <a:pt x="9" y="18"/>
                    </a:cubicBezTo>
                    <a:cubicBezTo>
                      <a:pt x="8" y="18"/>
                      <a:pt x="7" y="18"/>
                      <a:pt x="7" y="17"/>
                    </a:cubicBezTo>
                    <a:cubicBezTo>
                      <a:pt x="7" y="16"/>
                      <a:pt x="7" y="16"/>
                      <a:pt x="7" y="16"/>
                    </a:cubicBezTo>
                    <a:cubicBezTo>
                      <a:pt x="7" y="16"/>
                      <a:pt x="7" y="16"/>
                      <a:pt x="7" y="16"/>
                    </a:cubicBezTo>
                    <a:cubicBezTo>
                      <a:pt x="6" y="16"/>
                      <a:pt x="6" y="16"/>
                      <a:pt x="6" y="16"/>
                    </a:cubicBezTo>
                    <a:cubicBezTo>
                      <a:pt x="6" y="17"/>
                      <a:pt x="6" y="17"/>
                      <a:pt x="6" y="17"/>
                    </a:cubicBezTo>
                    <a:cubicBezTo>
                      <a:pt x="5" y="17"/>
                      <a:pt x="5" y="16"/>
                      <a:pt x="4" y="16"/>
                    </a:cubicBezTo>
                    <a:cubicBezTo>
                      <a:pt x="5" y="15"/>
                      <a:pt x="5" y="15"/>
                      <a:pt x="5" y="15"/>
                    </a:cubicBezTo>
                    <a:cubicBezTo>
                      <a:pt x="5" y="15"/>
                      <a:pt x="5" y="14"/>
                      <a:pt x="5" y="14"/>
                    </a:cubicBezTo>
                    <a:cubicBezTo>
                      <a:pt x="5" y="14"/>
                      <a:pt x="4" y="14"/>
                      <a:pt x="4" y="14"/>
                    </a:cubicBezTo>
                    <a:cubicBezTo>
                      <a:pt x="3" y="15"/>
                      <a:pt x="3" y="15"/>
                      <a:pt x="3" y="15"/>
                    </a:cubicBezTo>
                    <a:cubicBezTo>
                      <a:pt x="3" y="15"/>
                      <a:pt x="2" y="14"/>
                      <a:pt x="2" y="13"/>
                    </a:cubicBezTo>
                    <a:cubicBezTo>
                      <a:pt x="3" y="13"/>
                      <a:pt x="3" y="13"/>
                      <a:pt x="3" y="13"/>
                    </a:cubicBezTo>
                    <a:cubicBezTo>
                      <a:pt x="3" y="13"/>
                      <a:pt x="3" y="13"/>
                      <a:pt x="3" y="12"/>
                    </a:cubicBezTo>
                    <a:cubicBezTo>
                      <a:pt x="3" y="12"/>
                      <a:pt x="3" y="12"/>
                      <a:pt x="2" y="12"/>
                    </a:cubicBezTo>
                    <a:cubicBezTo>
                      <a:pt x="2" y="13"/>
                      <a:pt x="2" y="13"/>
                      <a:pt x="2" y="13"/>
                    </a:cubicBezTo>
                    <a:cubicBezTo>
                      <a:pt x="1" y="12"/>
                      <a:pt x="1" y="11"/>
                      <a:pt x="1" y="11"/>
                    </a:cubicBezTo>
                    <a:cubicBezTo>
                      <a:pt x="2" y="11"/>
                      <a:pt x="2" y="11"/>
                      <a:pt x="2" y="11"/>
                    </a:cubicBezTo>
                    <a:cubicBezTo>
                      <a:pt x="3" y="11"/>
                      <a:pt x="3" y="10"/>
                      <a:pt x="3" y="10"/>
                    </a:cubicBezTo>
                    <a:cubicBezTo>
                      <a:pt x="3" y="10"/>
                      <a:pt x="3" y="9"/>
                      <a:pt x="2" y="9"/>
                    </a:cubicBezTo>
                    <a:cubicBezTo>
                      <a:pt x="1" y="9"/>
                      <a:pt x="1" y="9"/>
                      <a:pt x="1" y="9"/>
                    </a:cubicBezTo>
                    <a:cubicBezTo>
                      <a:pt x="1" y="9"/>
                      <a:pt x="1" y="8"/>
                      <a:pt x="1" y="7"/>
                    </a:cubicBezTo>
                    <a:cubicBezTo>
                      <a:pt x="2" y="8"/>
                      <a:pt x="2" y="8"/>
                      <a:pt x="2" y="8"/>
                    </a:cubicBezTo>
                    <a:cubicBezTo>
                      <a:pt x="3" y="8"/>
                      <a:pt x="3" y="8"/>
                      <a:pt x="3" y="8"/>
                    </a:cubicBezTo>
                    <a:cubicBezTo>
                      <a:pt x="3" y="7"/>
                      <a:pt x="3" y="7"/>
                      <a:pt x="3" y="7"/>
                    </a:cubicBezTo>
                    <a:cubicBezTo>
                      <a:pt x="2" y="7"/>
                      <a:pt x="2" y="7"/>
                      <a:pt x="2" y="7"/>
                    </a:cubicBezTo>
                    <a:cubicBezTo>
                      <a:pt x="2" y="6"/>
                      <a:pt x="2" y="5"/>
                      <a:pt x="3" y="5"/>
                    </a:cubicBezTo>
                    <a:cubicBezTo>
                      <a:pt x="4" y="6"/>
                      <a:pt x="4" y="6"/>
                      <a:pt x="4" y="6"/>
                    </a:cubicBezTo>
                    <a:cubicBezTo>
                      <a:pt x="4" y="6"/>
                      <a:pt x="4" y="6"/>
                      <a:pt x="5" y="6"/>
                    </a:cubicBezTo>
                    <a:cubicBezTo>
                      <a:pt x="5" y="5"/>
                      <a:pt x="5" y="5"/>
                      <a:pt x="5" y="5"/>
                    </a:cubicBezTo>
                    <a:cubicBezTo>
                      <a:pt x="4" y="4"/>
                      <a:pt x="4" y="4"/>
                      <a:pt x="4" y="4"/>
                    </a:cubicBezTo>
                    <a:cubicBezTo>
                      <a:pt x="4" y="3"/>
                      <a:pt x="5" y="3"/>
                      <a:pt x="5" y="3"/>
                    </a:cubicBezTo>
                    <a:cubicBezTo>
                      <a:pt x="6" y="4"/>
                      <a:pt x="6" y="4"/>
                      <a:pt x="6" y="4"/>
                    </a:cubicBezTo>
                    <a:cubicBezTo>
                      <a:pt x="6" y="4"/>
                      <a:pt x="6" y="4"/>
                      <a:pt x="6" y="4"/>
                    </a:cubicBezTo>
                    <a:cubicBezTo>
                      <a:pt x="7" y="4"/>
                      <a:pt x="7" y="4"/>
                      <a:pt x="7" y="3"/>
                    </a:cubicBezTo>
                    <a:cubicBezTo>
                      <a:pt x="6" y="2"/>
                      <a:pt x="6" y="2"/>
                      <a:pt x="6" y="2"/>
                    </a:cubicBezTo>
                    <a:cubicBezTo>
                      <a:pt x="7" y="2"/>
                      <a:pt x="7" y="2"/>
                      <a:pt x="8" y="2"/>
                    </a:cubicBezTo>
                    <a:cubicBezTo>
                      <a:pt x="8" y="3"/>
                      <a:pt x="8" y="3"/>
                      <a:pt x="8" y="3"/>
                    </a:cubicBezTo>
                    <a:cubicBezTo>
                      <a:pt x="8" y="3"/>
                      <a:pt x="8" y="4"/>
                      <a:pt x="9" y="4"/>
                    </a:cubicBezTo>
                    <a:cubicBezTo>
                      <a:pt x="9" y="4"/>
                      <a:pt x="9" y="3"/>
                      <a:pt x="9" y="3"/>
                    </a:cubicBezTo>
                    <a:cubicBezTo>
                      <a:pt x="9" y="2"/>
                      <a:pt x="9" y="2"/>
                      <a:pt x="9" y="2"/>
                    </a:cubicBezTo>
                    <a:cubicBezTo>
                      <a:pt x="10" y="2"/>
                      <a:pt x="11" y="2"/>
                      <a:pt x="11" y="2"/>
                    </a:cubicBezTo>
                    <a:cubicBezTo>
                      <a:pt x="11" y="3"/>
                      <a:pt x="11" y="3"/>
                      <a:pt x="11" y="3"/>
                    </a:cubicBezTo>
                    <a:cubicBezTo>
                      <a:pt x="11" y="4"/>
                      <a:pt x="11" y="4"/>
                      <a:pt x="11" y="4"/>
                    </a:cubicBezTo>
                    <a:cubicBezTo>
                      <a:pt x="12" y="4"/>
                      <a:pt x="12" y="4"/>
                      <a:pt x="12" y="4"/>
                    </a:cubicBezTo>
                    <a:cubicBezTo>
                      <a:pt x="12" y="3"/>
                      <a:pt x="12" y="3"/>
                      <a:pt x="12" y="3"/>
                    </a:cubicBezTo>
                    <a:cubicBezTo>
                      <a:pt x="13" y="3"/>
                      <a:pt x="13" y="3"/>
                      <a:pt x="14" y="4"/>
                    </a:cubicBezTo>
                    <a:cubicBezTo>
                      <a:pt x="13" y="5"/>
                      <a:pt x="13" y="5"/>
                      <a:pt x="13" y="5"/>
                    </a:cubicBezTo>
                    <a:cubicBezTo>
                      <a:pt x="13" y="5"/>
                      <a:pt x="13" y="5"/>
                      <a:pt x="13" y="5"/>
                    </a:cubicBezTo>
                    <a:cubicBezTo>
                      <a:pt x="13" y="6"/>
                      <a:pt x="14" y="6"/>
                      <a:pt x="14" y="5"/>
                    </a:cubicBezTo>
                    <a:cubicBezTo>
                      <a:pt x="15" y="5"/>
                      <a:pt x="15" y="5"/>
                      <a:pt x="15" y="5"/>
                    </a:cubicBezTo>
                    <a:cubicBezTo>
                      <a:pt x="15" y="5"/>
                      <a:pt x="16" y="6"/>
                      <a:pt x="16" y="6"/>
                    </a:cubicBezTo>
                    <a:cubicBezTo>
                      <a:pt x="15" y="7"/>
                      <a:pt x="15" y="7"/>
                      <a:pt x="15" y="7"/>
                    </a:cubicBezTo>
                    <a:cubicBezTo>
                      <a:pt x="15" y="7"/>
                      <a:pt x="15" y="7"/>
                      <a:pt x="15" y="7"/>
                    </a:cubicBezTo>
                    <a:cubicBezTo>
                      <a:pt x="15" y="8"/>
                      <a:pt x="15" y="8"/>
                      <a:pt x="15" y="8"/>
                    </a:cubicBezTo>
                    <a:cubicBezTo>
                      <a:pt x="16" y="7"/>
                      <a:pt x="16" y="7"/>
                      <a:pt x="16" y="7"/>
                    </a:cubicBezTo>
                    <a:cubicBezTo>
                      <a:pt x="17" y="8"/>
                      <a:pt x="17" y="8"/>
                      <a:pt x="17" y="9"/>
                    </a:cubicBezTo>
                    <a:cubicBezTo>
                      <a:pt x="16" y="9"/>
                      <a:pt x="16" y="9"/>
                      <a:pt x="16" y="9"/>
                    </a:cubicBezTo>
                    <a:cubicBezTo>
                      <a:pt x="15" y="9"/>
                      <a:pt x="15" y="9"/>
                      <a:pt x="15" y="10"/>
                    </a:cubicBezTo>
                    <a:cubicBezTo>
                      <a:pt x="15" y="10"/>
                      <a:pt x="15" y="10"/>
                      <a:pt x="16" y="10"/>
                    </a:cubicBezTo>
                    <a:cubicBezTo>
                      <a:pt x="17" y="10"/>
                      <a:pt x="17" y="10"/>
                      <a:pt x="17" y="10"/>
                    </a:cubicBezTo>
                    <a:cubicBezTo>
                      <a:pt x="17" y="11"/>
                      <a:pt x="17" y="12"/>
                      <a:pt x="16" y="12"/>
                    </a:cubicBezTo>
                    <a:cubicBezTo>
                      <a:pt x="16" y="12"/>
                      <a:pt x="16" y="12"/>
                      <a:pt x="16" y="12"/>
                    </a:cubicBezTo>
                    <a:cubicBezTo>
                      <a:pt x="15" y="12"/>
                      <a:pt x="15" y="12"/>
                      <a:pt x="15" y="12"/>
                    </a:cubicBezTo>
                    <a:cubicBezTo>
                      <a:pt x="15" y="12"/>
                      <a:pt x="15" y="13"/>
                      <a:pt x="15" y="13"/>
                    </a:cubicBezTo>
                    <a:cubicBezTo>
                      <a:pt x="16" y="13"/>
                      <a:pt x="16" y="13"/>
                      <a:pt x="16" y="13"/>
                    </a:cubicBezTo>
                    <a:cubicBezTo>
                      <a:pt x="16" y="14"/>
                      <a:pt x="16" y="14"/>
                      <a:pt x="1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24"/>
              <p:cNvSpPr>
                <a:spLocks/>
              </p:cNvSpPr>
              <p:nvPr/>
            </p:nvSpPr>
            <p:spPr bwMode="auto">
              <a:xfrm>
                <a:off x="3520" y="1881"/>
                <a:ext cx="5" cy="17"/>
              </a:xfrm>
              <a:custGeom>
                <a:avLst/>
                <a:gdLst>
                  <a:gd name="T0" fmla="*/ 1 w 2"/>
                  <a:gd name="T1" fmla="*/ 4 h 7"/>
                  <a:gd name="T2" fmla="*/ 1 w 2"/>
                  <a:gd name="T3" fmla="*/ 1 h 7"/>
                  <a:gd name="T4" fmla="*/ 1 w 2"/>
                  <a:gd name="T5" fmla="*/ 0 h 7"/>
                  <a:gd name="T6" fmla="*/ 0 w 2"/>
                  <a:gd name="T7" fmla="*/ 1 h 7"/>
                  <a:gd name="T8" fmla="*/ 0 w 2"/>
                  <a:gd name="T9" fmla="*/ 4 h 7"/>
                  <a:gd name="T10" fmla="*/ 0 w 2"/>
                  <a:gd name="T11" fmla="*/ 6 h 7"/>
                  <a:gd name="T12" fmla="*/ 1 w 2"/>
                  <a:gd name="T13" fmla="*/ 7 h 7"/>
                  <a:gd name="T14" fmla="*/ 2 w 2"/>
                  <a:gd name="T15" fmla="*/ 6 h 7"/>
                  <a:gd name="T16" fmla="*/ 1 w 2"/>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1" y="4"/>
                    </a:moveTo>
                    <a:cubicBezTo>
                      <a:pt x="1" y="1"/>
                      <a:pt x="1" y="1"/>
                      <a:pt x="1" y="1"/>
                    </a:cubicBezTo>
                    <a:cubicBezTo>
                      <a:pt x="1" y="1"/>
                      <a:pt x="1" y="0"/>
                      <a:pt x="1" y="0"/>
                    </a:cubicBezTo>
                    <a:cubicBezTo>
                      <a:pt x="1" y="0"/>
                      <a:pt x="0" y="1"/>
                      <a:pt x="0" y="1"/>
                    </a:cubicBezTo>
                    <a:cubicBezTo>
                      <a:pt x="0" y="4"/>
                      <a:pt x="0" y="4"/>
                      <a:pt x="0" y="4"/>
                    </a:cubicBezTo>
                    <a:cubicBezTo>
                      <a:pt x="0" y="5"/>
                      <a:pt x="0" y="5"/>
                      <a:pt x="0" y="6"/>
                    </a:cubicBezTo>
                    <a:cubicBezTo>
                      <a:pt x="0" y="7"/>
                      <a:pt x="0" y="7"/>
                      <a:pt x="1" y="7"/>
                    </a:cubicBezTo>
                    <a:cubicBezTo>
                      <a:pt x="2" y="7"/>
                      <a:pt x="2" y="6"/>
                      <a:pt x="2" y="6"/>
                    </a:cubicBezTo>
                    <a:cubicBezTo>
                      <a:pt x="2" y="5"/>
                      <a:pt x="2" y="5"/>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25"/>
              <p:cNvSpPr>
                <a:spLocks/>
              </p:cNvSpPr>
              <p:nvPr/>
            </p:nvSpPr>
            <p:spPr bwMode="auto">
              <a:xfrm>
                <a:off x="3520" y="1898"/>
                <a:ext cx="5" cy="9"/>
              </a:xfrm>
              <a:custGeom>
                <a:avLst/>
                <a:gdLst>
                  <a:gd name="T0" fmla="*/ 0 w 2"/>
                  <a:gd name="T1" fmla="*/ 1 h 4"/>
                  <a:gd name="T2" fmla="*/ 0 w 2"/>
                  <a:gd name="T3" fmla="*/ 3 h 4"/>
                  <a:gd name="T4" fmla="*/ 1 w 2"/>
                  <a:gd name="T5" fmla="*/ 4 h 4"/>
                  <a:gd name="T6" fmla="*/ 2 w 2"/>
                  <a:gd name="T7" fmla="*/ 3 h 4"/>
                  <a:gd name="T8" fmla="*/ 2 w 2"/>
                  <a:gd name="T9" fmla="*/ 0 h 4"/>
                  <a:gd name="T10" fmla="*/ 1 w 2"/>
                  <a:gd name="T11" fmla="*/ 1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cubicBezTo>
                      <a:pt x="0" y="3"/>
                      <a:pt x="0" y="3"/>
                      <a:pt x="0" y="3"/>
                    </a:cubicBezTo>
                    <a:cubicBezTo>
                      <a:pt x="0" y="4"/>
                      <a:pt x="1" y="4"/>
                      <a:pt x="1" y="4"/>
                    </a:cubicBezTo>
                    <a:cubicBezTo>
                      <a:pt x="2" y="4"/>
                      <a:pt x="2" y="4"/>
                      <a:pt x="2" y="3"/>
                    </a:cubicBezTo>
                    <a:cubicBezTo>
                      <a:pt x="2" y="0"/>
                      <a:pt x="2" y="0"/>
                      <a:pt x="2" y="0"/>
                    </a:cubicBezTo>
                    <a:cubicBezTo>
                      <a:pt x="2" y="1"/>
                      <a:pt x="1"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26"/>
              <p:cNvSpPr>
                <a:spLocks noEditPoints="1"/>
              </p:cNvSpPr>
              <p:nvPr/>
            </p:nvSpPr>
            <p:spPr bwMode="auto">
              <a:xfrm>
                <a:off x="3866" y="2349"/>
                <a:ext cx="50" cy="102"/>
              </a:xfrm>
              <a:custGeom>
                <a:avLst/>
                <a:gdLst>
                  <a:gd name="T0" fmla="*/ 15 w 21"/>
                  <a:gd name="T1" fmla="*/ 19 h 43"/>
                  <a:gd name="T2" fmla="*/ 15 w 21"/>
                  <a:gd name="T3" fmla="*/ 10 h 43"/>
                  <a:gd name="T4" fmla="*/ 15 w 21"/>
                  <a:gd name="T5" fmla="*/ 10 h 43"/>
                  <a:gd name="T6" fmla="*/ 18 w 21"/>
                  <a:gd name="T7" fmla="*/ 11 h 43"/>
                  <a:gd name="T8" fmla="*/ 19 w 21"/>
                  <a:gd name="T9" fmla="*/ 10 h 43"/>
                  <a:gd name="T10" fmla="*/ 19 w 21"/>
                  <a:gd name="T11" fmla="*/ 9 h 43"/>
                  <a:gd name="T12" fmla="*/ 20 w 21"/>
                  <a:gd name="T13" fmla="*/ 7 h 43"/>
                  <a:gd name="T14" fmla="*/ 19 w 21"/>
                  <a:gd name="T15" fmla="*/ 6 h 43"/>
                  <a:gd name="T16" fmla="*/ 18 w 21"/>
                  <a:gd name="T17" fmla="*/ 6 h 43"/>
                  <a:gd name="T18" fmla="*/ 17 w 21"/>
                  <a:gd name="T19" fmla="*/ 5 h 43"/>
                  <a:gd name="T20" fmla="*/ 15 w 21"/>
                  <a:gd name="T21" fmla="*/ 5 h 43"/>
                  <a:gd name="T22" fmla="*/ 15 w 21"/>
                  <a:gd name="T23" fmla="*/ 1 h 43"/>
                  <a:gd name="T24" fmla="*/ 13 w 21"/>
                  <a:gd name="T25" fmla="*/ 0 h 43"/>
                  <a:gd name="T26" fmla="*/ 12 w 21"/>
                  <a:gd name="T27" fmla="*/ 1 h 43"/>
                  <a:gd name="T28" fmla="*/ 12 w 21"/>
                  <a:gd name="T29" fmla="*/ 5 h 43"/>
                  <a:gd name="T30" fmla="*/ 12 w 21"/>
                  <a:gd name="T31" fmla="*/ 5 h 43"/>
                  <a:gd name="T32" fmla="*/ 9 w 21"/>
                  <a:gd name="T33" fmla="*/ 5 h 43"/>
                  <a:gd name="T34" fmla="*/ 9 w 21"/>
                  <a:gd name="T35" fmla="*/ 1 h 43"/>
                  <a:gd name="T36" fmla="*/ 8 w 21"/>
                  <a:gd name="T37" fmla="*/ 0 h 43"/>
                  <a:gd name="T38" fmla="*/ 6 w 21"/>
                  <a:gd name="T39" fmla="*/ 1 h 43"/>
                  <a:gd name="T40" fmla="*/ 6 w 21"/>
                  <a:gd name="T41" fmla="*/ 6 h 43"/>
                  <a:gd name="T42" fmla="*/ 3 w 21"/>
                  <a:gd name="T43" fmla="*/ 8 h 43"/>
                  <a:gd name="T44" fmla="*/ 1 w 21"/>
                  <a:gd name="T45" fmla="*/ 10 h 43"/>
                  <a:gd name="T46" fmla="*/ 1 w 21"/>
                  <a:gd name="T47" fmla="*/ 14 h 43"/>
                  <a:gd name="T48" fmla="*/ 1 w 21"/>
                  <a:gd name="T49" fmla="*/ 17 h 43"/>
                  <a:gd name="T50" fmla="*/ 3 w 21"/>
                  <a:gd name="T51" fmla="*/ 20 h 43"/>
                  <a:gd name="T52" fmla="*/ 6 w 21"/>
                  <a:gd name="T53" fmla="*/ 22 h 43"/>
                  <a:gd name="T54" fmla="*/ 7 w 21"/>
                  <a:gd name="T55" fmla="*/ 22 h 43"/>
                  <a:gd name="T56" fmla="*/ 7 w 21"/>
                  <a:gd name="T57" fmla="*/ 32 h 43"/>
                  <a:gd name="T58" fmla="*/ 4 w 21"/>
                  <a:gd name="T59" fmla="*/ 31 h 43"/>
                  <a:gd name="T60" fmla="*/ 1 w 21"/>
                  <a:gd name="T61" fmla="*/ 31 h 43"/>
                  <a:gd name="T62" fmla="*/ 1 w 21"/>
                  <a:gd name="T63" fmla="*/ 31 h 43"/>
                  <a:gd name="T64" fmla="*/ 0 w 21"/>
                  <a:gd name="T65" fmla="*/ 33 h 43"/>
                  <a:gd name="T66" fmla="*/ 0 w 21"/>
                  <a:gd name="T67" fmla="*/ 34 h 43"/>
                  <a:gd name="T68" fmla="*/ 0 w 21"/>
                  <a:gd name="T69" fmla="*/ 35 h 43"/>
                  <a:gd name="T70" fmla="*/ 3 w 21"/>
                  <a:gd name="T71" fmla="*/ 37 h 43"/>
                  <a:gd name="T72" fmla="*/ 7 w 21"/>
                  <a:gd name="T73" fmla="*/ 37 h 43"/>
                  <a:gd name="T74" fmla="*/ 7 w 21"/>
                  <a:gd name="T75" fmla="*/ 42 h 43"/>
                  <a:gd name="T76" fmla="*/ 9 w 21"/>
                  <a:gd name="T77" fmla="*/ 43 h 43"/>
                  <a:gd name="T78" fmla="*/ 10 w 21"/>
                  <a:gd name="T79" fmla="*/ 42 h 43"/>
                  <a:gd name="T80" fmla="*/ 10 w 21"/>
                  <a:gd name="T81" fmla="*/ 37 h 43"/>
                  <a:gd name="T82" fmla="*/ 13 w 21"/>
                  <a:gd name="T83" fmla="*/ 37 h 43"/>
                  <a:gd name="T84" fmla="*/ 13 w 21"/>
                  <a:gd name="T85" fmla="*/ 42 h 43"/>
                  <a:gd name="T86" fmla="*/ 14 w 21"/>
                  <a:gd name="T87" fmla="*/ 43 h 43"/>
                  <a:gd name="T88" fmla="*/ 16 w 21"/>
                  <a:gd name="T89" fmla="*/ 42 h 43"/>
                  <a:gd name="T90" fmla="*/ 15 w 21"/>
                  <a:gd name="T91" fmla="*/ 36 h 43"/>
                  <a:gd name="T92" fmla="*/ 18 w 21"/>
                  <a:gd name="T93" fmla="*/ 35 h 43"/>
                  <a:gd name="T94" fmla="*/ 20 w 21"/>
                  <a:gd name="T95" fmla="*/ 32 h 43"/>
                  <a:gd name="T96" fmla="*/ 21 w 21"/>
                  <a:gd name="T97" fmla="*/ 28 h 43"/>
                  <a:gd name="T98" fmla="*/ 19 w 21"/>
                  <a:gd name="T99" fmla="*/ 22 h 43"/>
                  <a:gd name="T100" fmla="*/ 15 w 21"/>
                  <a:gd name="T101" fmla="*/ 19 h 43"/>
                  <a:gd name="T102" fmla="*/ 13 w 21"/>
                  <a:gd name="T103" fmla="*/ 31 h 43"/>
                  <a:gd name="T104" fmla="*/ 10 w 21"/>
                  <a:gd name="T105" fmla="*/ 32 h 43"/>
                  <a:gd name="T106" fmla="*/ 10 w 21"/>
                  <a:gd name="T107" fmla="*/ 23 h 43"/>
                  <a:gd name="T108" fmla="*/ 12 w 21"/>
                  <a:gd name="T109" fmla="*/ 24 h 43"/>
                  <a:gd name="T110" fmla="*/ 13 w 21"/>
                  <a:gd name="T111" fmla="*/ 31 h 43"/>
                  <a:gd name="T112" fmla="*/ 12 w 21"/>
                  <a:gd name="T113" fmla="*/ 18 h 43"/>
                  <a:gd name="T114" fmla="*/ 9 w 21"/>
                  <a:gd name="T115" fmla="*/ 17 h 43"/>
                  <a:gd name="T116" fmla="*/ 9 w 21"/>
                  <a:gd name="T117" fmla="*/ 10 h 43"/>
                  <a:gd name="T118" fmla="*/ 12 w 21"/>
                  <a:gd name="T119" fmla="*/ 10 h 43"/>
                  <a:gd name="T120" fmla="*/ 12 w 21"/>
                  <a:gd name="T121"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 h="43">
                    <a:moveTo>
                      <a:pt x="15" y="19"/>
                    </a:moveTo>
                    <a:cubicBezTo>
                      <a:pt x="15" y="10"/>
                      <a:pt x="15" y="10"/>
                      <a:pt x="15" y="10"/>
                    </a:cubicBezTo>
                    <a:cubicBezTo>
                      <a:pt x="15" y="10"/>
                      <a:pt x="15" y="10"/>
                      <a:pt x="15" y="10"/>
                    </a:cubicBezTo>
                    <a:cubicBezTo>
                      <a:pt x="16" y="11"/>
                      <a:pt x="17" y="11"/>
                      <a:pt x="18" y="11"/>
                    </a:cubicBezTo>
                    <a:cubicBezTo>
                      <a:pt x="18" y="11"/>
                      <a:pt x="19" y="11"/>
                      <a:pt x="19" y="10"/>
                    </a:cubicBezTo>
                    <a:cubicBezTo>
                      <a:pt x="19" y="10"/>
                      <a:pt x="19" y="9"/>
                      <a:pt x="19" y="9"/>
                    </a:cubicBezTo>
                    <a:cubicBezTo>
                      <a:pt x="19" y="8"/>
                      <a:pt x="20" y="8"/>
                      <a:pt x="20" y="7"/>
                    </a:cubicBezTo>
                    <a:cubicBezTo>
                      <a:pt x="20" y="6"/>
                      <a:pt x="19" y="6"/>
                      <a:pt x="19" y="6"/>
                    </a:cubicBezTo>
                    <a:cubicBezTo>
                      <a:pt x="19" y="6"/>
                      <a:pt x="18" y="6"/>
                      <a:pt x="18" y="6"/>
                    </a:cubicBezTo>
                    <a:cubicBezTo>
                      <a:pt x="18" y="6"/>
                      <a:pt x="17" y="6"/>
                      <a:pt x="17" y="5"/>
                    </a:cubicBezTo>
                    <a:cubicBezTo>
                      <a:pt x="16" y="5"/>
                      <a:pt x="16" y="5"/>
                      <a:pt x="15" y="5"/>
                    </a:cubicBezTo>
                    <a:cubicBezTo>
                      <a:pt x="15" y="1"/>
                      <a:pt x="15" y="1"/>
                      <a:pt x="15" y="1"/>
                    </a:cubicBezTo>
                    <a:cubicBezTo>
                      <a:pt x="15" y="1"/>
                      <a:pt x="14" y="0"/>
                      <a:pt x="13" y="0"/>
                    </a:cubicBezTo>
                    <a:cubicBezTo>
                      <a:pt x="12" y="0"/>
                      <a:pt x="12" y="1"/>
                      <a:pt x="12" y="1"/>
                    </a:cubicBezTo>
                    <a:cubicBezTo>
                      <a:pt x="12" y="5"/>
                      <a:pt x="12" y="5"/>
                      <a:pt x="12" y="5"/>
                    </a:cubicBezTo>
                    <a:cubicBezTo>
                      <a:pt x="12" y="5"/>
                      <a:pt x="12" y="5"/>
                      <a:pt x="12" y="5"/>
                    </a:cubicBezTo>
                    <a:cubicBezTo>
                      <a:pt x="11" y="5"/>
                      <a:pt x="10" y="5"/>
                      <a:pt x="9" y="5"/>
                    </a:cubicBezTo>
                    <a:cubicBezTo>
                      <a:pt x="9" y="1"/>
                      <a:pt x="9" y="1"/>
                      <a:pt x="9" y="1"/>
                    </a:cubicBezTo>
                    <a:cubicBezTo>
                      <a:pt x="9" y="1"/>
                      <a:pt x="8" y="0"/>
                      <a:pt x="8" y="0"/>
                    </a:cubicBezTo>
                    <a:cubicBezTo>
                      <a:pt x="7" y="0"/>
                      <a:pt x="6" y="1"/>
                      <a:pt x="6" y="1"/>
                    </a:cubicBezTo>
                    <a:cubicBezTo>
                      <a:pt x="6" y="6"/>
                      <a:pt x="6" y="6"/>
                      <a:pt x="6" y="6"/>
                    </a:cubicBezTo>
                    <a:cubicBezTo>
                      <a:pt x="5" y="7"/>
                      <a:pt x="4" y="7"/>
                      <a:pt x="3" y="8"/>
                    </a:cubicBezTo>
                    <a:cubicBezTo>
                      <a:pt x="2" y="9"/>
                      <a:pt x="2" y="9"/>
                      <a:pt x="1" y="10"/>
                    </a:cubicBezTo>
                    <a:cubicBezTo>
                      <a:pt x="1" y="12"/>
                      <a:pt x="1" y="13"/>
                      <a:pt x="1" y="14"/>
                    </a:cubicBezTo>
                    <a:cubicBezTo>
                      <a:pt x="1" y="15"/>
                      <a:pt x="1" y="16"/>
                      <a:pt x="1" y="17"/>
                    </a:cubicBezTo>
                    <a:cubicBezTo>
                      <a:pt x="2" y="18"/>
                      <a:pt x="3" y="19"/>
                      <a:pt x="3" y="20"/>
                    </a:cubicBezTo>
                    <a:cubicBezTo>
                      <a:pt x="4" y="21"/>
                      <a:pt x="5" y="21"/>
                      <a:pt x="6" y="22"/>
                    </a:cubicBezTo>
                    <a:cubicBezTo>
                      <a:pt x="6" y="22"/>
                      <a:pt x="7" y="22"/>
                      <a:pt x="7" y="22"/>
                    </a:cubicBezTo>
                    <a:cubicBezTo>
                      <a:pt x="7" y="32"/>
                      <a:pt x="7" y="32"/>
                      <a:pt x="7" y="32"/>
                    </a:cubicBezTo>
                    <a:cubicBezTo>
                      <a:pt x="6" y="32"/>
                      <a:pt x="5" y="32"/>
                      <a:pt x="4" y="31"/>
                    </a:cubicBezTo>
                    <a:cubicBezTo>
                      <a:pt x="3" y="31"/>
                      <a:pt x="2" y="31"/>
                      <a:pt x="1" y="31"/>
                    </a:cubicBezTo>
                    <a:cubicBezTo>
                      <a:pt x="1" y="31"/>
                      <a:pt x="1" y="31"/>
                      <a:pt x="1" y="31"/>
                    </a:cubicBezTo>
                    <a:cubicBezTo>
                      <a:pt x="1" y="32"/>
                      <a:pt x="0" y="32"/>
                      <a:pt x="0" y="33"/>
                    </a:cubicBezTo>
                    <a:cubicBezTo>
                      <a:pt x="0" y="33"/>
                      <a:pt x="0" y="34"/>
                      <a:pt x="0" y="34"/>
                    </a:cubicBezTo>
                    <a:cubicBezTo>
                      <a:pt x="0" y="35"/>
                      <a:pt x="0" y="35"/>
                      <a:pt x="0" y="35"/>
                    </a:cubicBezTo>
                    <a:cubicBezTo>
                      <a:pt x="1" y="36"/>
                      <a:pt x="2" y="36"/>
                      <a:pt x="3" y="37"/>
                    </a:cubicBezTo>
                    <a:cubicBezTo>
                      <a:pt x="4" y="37"/>
                      <a:pt x="6" y="37"/>
                      <a:pt x="7" y="37"/>
                    </a:cubicBezTo>
                    <a:cubicBezTo>
                      <a:pt x="7" y="42"/>
                      <a:pt x="7" y="42"/>
                      <a:pt x="7" y="42"/>
                    </a:cubicBezTo>
                    <a:cubicBezTo>
                      <a:pt x="7" y="43"/>
                      <a:pt x="8" y="43"/>
                      <a:pt x="9" y="43"/>
                    </a:cubicBezTo>
                    <a:cubicBezTo>
                      <a:pt x="9" y="43"/>
                      <a:pt x="10" y="43"/>
                      <a:pt x="10" y="42"/>
                    </a:cubicBezTo>
                    <a:cubicBezTo>
                      <a:pt x="10" y="37"/>
                      <a:pt x="10" y="37"/>
                      <a:pt x="10" y="37"/>
                    </a:cubicBezTo>
                    <a:cubicBezTo>
                      <a:pt x="11" y="37"/>
                      <a:pt x="12" y="37"/>
                      <a:pt x="13" y="37"/>
                    </a:cubicBezTo>
                    <a:cubicBezTo>
                      <a:pt x="13" y="42"/>
                      <a:pt x="13" y="42"/>
                      <a:pt x="13" y="42"/>
                    </a:cubicBezTo>
                    <a:cubicBezTo>
                      <a:pt x="13" y="43"/>
                      <a:pt x="13" y="43"/>
                      <a:pt x="14" y="43"/>
                    </a:cubicBezTo>
                    <a:cubicBezTo>
                      <a:pt x="15" y="43"/>
                      <a:pt x="16" y="42"/>
                      <a:pt x="16" y="42"/>
                    </a:cubicBezTo>
                    <a:cubicBezTo>
                      <a:pt x="15" y="36"/>
                      <a:pt x="15" y="36"/>
                      <a:pt x="15" y="36"/>
                    </a:cubicBezTo>
                    <a:cubicBezTo>
                      <a:pt x="16" y="36"/>
                      <a:pt x="17" y="35"/>
                      <a:pt x="18" y="35"/>
                    </a:cubicBezTo>
                    <a:cubicBezTo>
                      <a:pt x="19" y="34"/>
                      <a:pt x="20" y="33"/>
                      <a:pt x="20" y="32"/>
                    </a:cubicBezTo>
                    <a:cubicBezTo>
                      <a:pt x="21" y="31"/>
                      <a:pt x="21" y="30"/>
                      <a:pt x="21" y="28"/>
                    </a:cubicBezTo>
                    <a:cubicBezTo>
                      <a:pt x="21" y="25"/>
                      <a:pt x="21" y="24"/>
                      <a:pt x="19" y="22"/>
                    </a:cubicBezTo>
                    <a:cubicBezTo>
                      <a:pt x="18" y="21"/>
                      <a:pt x="17" y="20"/>
                      <a:pt x="15" y="19"/>
                    </a:cubicBezTo>
                    <a:close/>
                    <a:moveTo>
                      <a:pt x="13" y="31"/>
                    </a:moveTo>
                    <a:cubicBezTo>
                      <a:pt x="12" y="32"/>
                      <a:pt x="11" y="32"/>
                      <a:pt x="10" y="32"/>
                    </a:cubicBezTo>
                    <a:cubicBezTo>
                      <a:pt x="10" y="23"/>
                      <a:pt x="10" y="23"/>
                      <a:pt x="10" y="23"/>
                    </a:cubicBezTo>
                    <a:cubicBezTo>
                      <a:pt x="11" y="24"/>
                      <a:pt x="12" y="24"/>
                      <a:pt x="12" y="24"/>
                    </a:cubicBezTo>
                    <a:lnTo>
                      <a:pt x="13" y="31"/>
                    </a:lnTo>
                    <a:close/>
                    <a:moveTo>
                      <a:pt x="12" y="18"/>
                    </a:moveTo>
                    <a:cubicBezTo>
                      <a:pt x="11" y="18"/>
                      <a:pt x="10" y="17"/>
                      <a:pt x="9" y="17"/>
                    </a:cubicBezTo>
                    <a:cubicBezTo>
                      <a:pt x="9" y="10"/>
                      <a:pt x="9" y="10"/>
                      <a:pt x="9" y="10"/>
                    </a:cubicBezTo>
                    <a:cubicBezTo>
                      <a:pt x="10" y="10"/>
                      <a:pt x="11" y="10"/>
                      <a:pt x="12" y="10"/>
                    </a:cubicBezTo>
                    <a:lnTo>
                      <a:pt x="1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27"/>
              <p:cNvSpPr>
                <a:spLocks/>
              </p:cNvSpPr>
              <p:nvPr/>
            </p:nvSpPr>
            <p:spPr bwMode="auto">
              <a:xfrm>
                <a:off x="3793" y="1798"/>
                <a:ext cx="11" cy="31"/>
              </a:xfrm>
              <a:custGeom>
                <a:avLst/>
                <a:gdLst>
                  <a:gd name="T0" fmla="*/ 0 w 5"/>
                  <a:gd name="T1" fmla="*/ 11 h 13"/>
                  <a:gd name="T2" fmla="*/ 2 w 5"/>
                  <a:gd name="T3" fmla="*/ 13 h 13"/>
                  <a:gd name="T4" fmla="*/ 3 w 5"/>
                  <a:gd name="T5" fmla="*/ 13 h 13"/>
                  <a:gd name="T6" fmla="*/ 5 w 5"/>
                  <a:gd name="T7" fmla="*/ 11 h 13"/>
                  <a:gd name="T8" fmla="*/ 5 w 5"/>
                  <a:gd name="T9" fmla="*/ 2 h 13"/>
                  <a:gd name="T10" fmla="*/ 3 w 5"/>
                  <a:gd name="T11" fmla="*/ 0 h 13"/>
                  <a:gd name="T12" fmla="*/ 2 w 5"/>
                  <a:gd name="T13" fmla="*/ 0 h 13"/>
                  <a:gd name="T14" fmla="*/ 0 w 5"/>
                  <a:gd name="T15" fmla="*/ 2 h 13"/>
                  <a:gd name="T16" fmla="*/ 0 w 5"/>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0" y="11"/>
                    </a:moveTo>
                    <a:cubicBezTo>
                      <a:pt x="0" y="12"/>
                      <a:pt x="1" y="13"/>
                      <a:pt x="2" y="13"/>
                    </a:cubicBezTo>
                    <a:cubicBezTo>
                      <a:pt x="3" y="13"/>
                      <a:pt x="3" y="13"/>
                      <a:pt x="3" y="13"/>
                    </a:cubicBezTo>
                    <a:cubicBezTo>
                      <a:pt x="4" y="13"/>
                      <a:pt x="5" y="12"/>
                      <a:pt x="5" y="11"/>
                    </a:cubicBezTo>
                    <a:cubicBezTo>
                      <a:pt x="5" y="2"/>
                      <a:pt x="5" y="2"/>
                      <a:pt x="5" y="2"/>
                    </a:cubicBezTo>
                    <a:cubicBezTo>
                      <a:pt x="5" y="1"/>
                      <a:pt x="4" y="0"/>
                      <a:pt x="3" y="0"/>
                    </a:cubicBezTo>
                    <a:cubicBezTo>
                      <a:pt x="2" y="0"/>
                      <a:pt x="2" y="0"/>
                      <a:pt x="2" y="0"/>
                    </a:cubicBezTo>
                    <a:cubicBezTo>
                      <a:pt x="1" y="0"/>
                      <a:pt x="0" y="1"/>
                      <a:pt x="0" y="2"/>
                    </a:cubicBez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28"/>
              <p:cNvSpPr>
                <a:spLocks/>
              </p:cNvSpPr>
              <p:nvPr/>
            </p:nvSpPr>
            <p:spPr bwMode="auto">
              <a:xfrm>
                <a:off x="3774" y="1791"/>
                <a:ext cx="14" cy="38"/>
              </a:xfrm>
              <a:custGeom>
                <a:avLst/>
                <a:gdLst>
                  <a:gd name="T0" fmla="*/ 0 w 6"/>
                  <a:gd name="T1" fmla="*/ 14 h 16"/>
                  <a:gd name="T2" fmla="*/ 2 w 6"/>
                  <a:gd name="T3" fmla="*/ 16 h 16"/>
                  <a:gd name="T4" fmla="*/ 4 w 6"/>
                  <a:gd name="T5" fmla="*/ 16 h 16"/>
                  <a:gd name="T6" fmla="*/ 6 w 6"/>
                  <a:gd name="T7" fmla="*/ 14 h 16"/>
                  <a:gd name="T8" fmla="*/ 6 w 6"/>
                  <a:gd name="T9" fmla="*/ 1 h 16"/>
                  <a:gd name="T10" fmla="*/ 4 w 6"/>
                  <a:gd name="T11" fmla="*/ 0 h 16"/>
                  <a:gd name="T12" fmla="*/ 2 w 6"/>
                  <a:gd name="T13" fmla="*/ 0 h 16"/>
                  <a:gd name="T14" fmla="*/ 0 w 6"/>
                  <a:gd name="T15" fmla="*/ 1 h 16"/>
                  <a:gd name="T16" fmla="*/ 0 w 6"/>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
                    <a:moveTo>
                      <a:pt x="0" y="14"/>
                    </a:moveTo>
                    <a:cubicBezTo>
                      <a:pt x="0" y="15"/>
                      <a:pt x="1" y="16"/>
                      <a:pt x="2" y="16"/>
                    </a:cubicBezTo>
                    <a:cubicBezTo>
                      <a:pt x="4" y="16"/>
                      <a:pt x="4" y="16"/>
                      <a:pt x="4" y="16"/>
                    </a:cubicBezTo>
                    <a:cubicBezTo>
                      <a:pt x="5" y="16"/>
                      <a:pt x="6" y="15"/>
                      <a:pt x="6" y="14"/>
                    </a:cubicBezTo>
                    <a:cubicBezTo>
                      <a:pt x="6" y="1"/>
                      <a:pt x="6" y="1"/>
                      <a:pt x="6" y="1"/>
                    </a:cubicBezTo>
                    <a:cubicBezTo>
                      <a:pt x="6" y="1"/>
                      <a:pt x="5" y="0"/>
                      <a:pt x="4" y="0"/>
                    </a:cubicBezTo>
                    <a:cubicBezTo>
                      <a:pt x="2" y="0"/>
                      <a:pt x="2" y="0"/>
                      <a:pt x="2" y="0"/>
                    </a:cubicBezTo>
                    <a:cubicBezTo>
                      <a:pt x="1" y="0"/>
                      <a:pt x="0" y="1"/>
                      <a:pt x="0" y="1"/>
                    </a:cubicBez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29"/>
              <p:cNvSpPr>
                <a:spLocks/>
              </p:cNvSpPr>
              <p:nvPr/>
            </p:nvSpPr>
            <p:spPr bwMode="auto">
              <a:xfrm>
                <a:off x="3755" y="1779"/>
                <a:ext cx="14" cy="50"/>
              </a:xfrm>
              <a:custGeom>
                <a:avLst/>
                <a:gdLst>
                  <a:gd name="T0" fmla="*/ 0 w 6"/>
                  <a:gd name="T1" fmla="*/ 19 h 21"/>
                  <a:gd name="T2" fmla="*/ 2 w 6"/>
                  <a:gd name="T3" fmla="*/ 21 h 21"/>
                  <a:gd name="T4" fmla="*/ 4 w 6"/>
                  <a:gd name="T5" fmla="*/ 21 h 21"/>
                  <a:gd name="T6" fmla="*/ 6 w 6"/>
                  <a:gd name="T7" fmla="*/ 19 h 21"/>
                  <a:gd name="T8" fmla="*/ 6 w 6"/>
                  <a:gd name="T9" fmla="*/ 2 h 21"/>
                  <a:gd name="T10" fmla="*/ 4 w 6"/>
                  <a:gd name="T11" fmla="*/ 0 h 21"/>
                  <a:gd name="T12" fmla="*/ 2 w 6"/>
                  <a:gd name="T13" fmla="*/ 0 h 21"/>
                  <a:gd name="T14" fmla="*/ 0 w 6"/>
                  <a:gd name="T15" fmla="*/ 2 h 21"/>
                  <a:gd name="T16" fmla="*/ 0 w 6"/>
                  <a:gd name="T17"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1">
                    <a:moveTo>
                      <a:pt x="0" y="19"/>
                    </a:moveTo>
                    <a:cubicBezTo>
                      <a:pt x="0" y="20"/>
                      <a:pt x="1" y="21"/>
                      <a:pt x="2" y="21"/>
                    </a:cubicBezTo>
                    <a:cubicBezTo>
                      <a:pt x="4" y="21"/>
                      <a:pt x="4" y="21"/>
                      <a:pt x="4" y="21"/>
                    </a:cubicBezTo>
                    <a:cubicBezTo>
                      <a:pt x="5" y="21"/>
                      <a:pt x="6" y="20"/>
                      <a:pt x="6" y="19"/>
                    </a:cubicBezTo>
                    <a:cubicBezTo>
                      <a:pt x="6" y="2"/>
                      <a:pt x="6" y="2"/>
                      <a:pt x="6" y="2"/>
                    </a:cubicBezTo>
                    <a:cubicBezTo>
                      <a:pt x="6" y="1"/>
                      <a:pt x="5" y="0"/>
                      <a:pt x="4" y="0"/>
                    </a:cubicBezTo>
                    <a:cubicBezTo>
                      <a:pt x="2" y="0"/>
                      <a:pt x="2" y="0"/>
                      <a:pt x="2" y="0"/>
                    </a:cubicBezTo>
                    <a:cubicBezTo>
                      <a:pt x="1" y="0"/>
                      <a:pt x="0" y="1"/>
                      <a:pt x="0" y="2"/>
                    </a:cubicBez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30"/>
              <p:cNvSpPr>
                <a:spLocks/>
              </p:cNvSpPr>
              <p:nvPr/>
            </p:nvSpPr>
            <p:spPr bwMode="auto">
              <a:xfrm>
                <a:off x="3909" y="1539"/>
                <a:ext cx="7" cy="12"/>
              </a:xfrm>
              <a:custGeom>
                <a:avLst/>
                <a:gdLst>
                  <a:gd name="T0" fmla="*/ 0 w 3"/>
                  <a:gd name="T1" fmla="*/ 5 h 5"/>
                  <a:gd name="T2" fmla="*/ 1 w 3"/>
                  <a:gd name="T3" fmla="*/ 5 h 5"/>
                  <a:gd name="T4" fmla="*/ 2 w 3"/>
                  <a:gd name="T5" fmla="*/ 5 h 5"/>
                  <a:gd name="T6" fmla="*/ 3 w 3"/>
                  <a:gd name="T7" fmla="*/ 5 h 5"/>
                  <a:gd name="T8" fmla="*/ 3 w 3"/>
                  <a:gd name="T9" fmla="*/ 0 h 5"/>
                  <a:gd name="T10" fmla="*/ 2 w 3"/>
                  <a:gd name="T11" fmla="*/ 0 h 5"/>
                  <a:gd name="T12" fmla="*/ 1 w 3"/>
                  <a:gd name="T13" fmla="*/ 0 h 5"/>
                  <a:gd name="T14" fmla="*/ 0 w 3"/>
                  <a:gd name="T15" fmla="*/ 0 h 5"/>
                  <a:gd name="T16" fmla="*/ 0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5"/>
                    </a:moveTo>
                    <a:cubicBezTo>
                      <a:pt x="0" y="5"/>
                      <a:pt x="1" y="5"/>
                      <a:pt x="1" y="5"/>
                    </a:cubicBezTo>
                    <a:cubicBezTo>
                      <a:pt x="2" y="5"/>
                      <a:pt x="2" y="5"/>
                      <a:pt x="2" y="5"/>
                    </a:cubicBezTo>
                    <a:cubicBezTo>
                      <a:pt x="2" y="5"/>
                      <a:pt x="3" y="5"/>
                      <a:pt x="3" y="5"/>
                    </a:cubicBezTo>
                    <a:cubicBezTo>
                      <a:pt x="3" y="0"/>
                      <a:pt x="3" y="0"/>
                      <a:pt x="3" y="0"/>
                    </a:cubicBezTo>
                    <a:cubicBezTo>
                      <a:pt x="3" y="0"/>
                      <a:pt x="2" y="0"/>
                      <a:pt x="2" y="0"/>
                    </a:cubicBezTo>
                    <a:cubicBezTo>
                      <a:pt x="1" y="0"/>
                      <a:pt x="1" y="0"/>
                      <a:pt x="1" y="0"/>
                    </a:cubicBezTo>
                    <a:cubicBezTo>
                      <a:pt x="1" y="0"/>
                      <a:pt x="0" y="0"/>
                      <a:pt x="0"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31"/>
              <p:cNvSpPr>
                <a:spLocks/>
              </p:cNvSpPr>
              <p:nvPr/>
            </p:nvSpPr>
            <p:spPr bwMode="auto">
              <a:xfrm>
                <a:off x="3902" y="1535"/>
                <a:ext cx="4" cy="16"/>
              </a:xfrm>
              <a:custGeom>
                <a:avLst/>
                <a:gdLst>
                  <a:gd name="T0" fmla="*/ 0 w 2"/>
                  <a:gd name="T1" fmla="*/ 7 h 7"/>
                  <a:gd name="T2" fmla="*/ 1 w 2"/>
                  <a:gd name="T3" fmla="*/ 7 h 7"/>
                  <a:gd name="T4" fmla="*/ 1 w 2"/>
                  <a:gd name="T5" fmla="*/ 7 h 7"/>
                  <a:gd name="T6" fmla="*/ 2 w 2"/>
                  <a:gd name="T7" fmla="*/ 7 h 7"/>
                  <a:gd name="T8" fmla="*/ 2 w 2"/>
                  <a:gd name="T9" fmla="*/ 1 h 7"/>
                  <a:gd name="T10" fmla="*/ 1 w 2"/>
                  <a:gd name="T11" fmla="*/ 0 h 7"/>
                  <a:gd name="T12" fmla="*/ 1 w 2"/>
                  <a:gd name="T13" fmla="*/ 0 h 7"/>
                  <a:gd name="T14" fmla="*/ 0 w 2"/>
                  <a:gd name="T15" fmla="*/ 1 h 7"/>
                  <a:gd name="T16" fmla="*/ 0 w 2"/>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0" y="7"/>
                    </a:moveTo>
                    <a:cubicBezTo>
                      <a:pt x="0" y="7"/>
                      <a:pt x="0" y="7"/>
                      <a:pt x="1" y="7"/>
                    </a:cubicBezTo>
                    <a:cubicBezTo>
                      <a:pt x="1" y="7"/>
                      <a:pt x="1" y="7"/>
                      <a:pt x="1" y="7"/>
                    </a:cubicBezTo>
                    <a:cubicBezTo>
                      <a:pt x="2" y="7"/>
                      <a:pt x="2" y="7"/>
                      <a:pt x="2" y="7"/>
                    </a:cubicBezTo>
                    <a:cubicBezTo>
                      <a:pt x="2" y="1"/>
                      <a:pt x="2" y="1"/>
                      <a:pt x="2" y="1"/>
                    </a:cubicBezTo>
                    <a:cubicBezTo>
                      <a:pt x="2" y="0"/>
                      <a:pt x="2" y="0"/>
                      <a:pt x="1" y="0"/>
                    </a:cubicBezTo>
                    <a:cubicBezTo>
                      <a:pt x="1" y="0"/>
                      <a:pt x="1" y="0"/>
                      <a:pt x="1" y="0"/>
                    </a:cubicBezTo>
                    <a:cubicBezTo>
                      <a:pt x="0" y="0"/>
                      <a:pt x="0" y="0"/>
                      <a:pt x="0" y="1"/>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32"/>
              <p:cNvSpPr>
                <a:spLocks/>
              </p:cNvSpPr>
              <p:nvPr/>
            </p:nvSpPr>
            <p:spPr bwMode="auto">
              <a:xfrm>
                <a:off x="3892" y="1530"/>
                <a:ext cx="7" cy="21"/>
              </a:xfrm>
              <a:custGeom>
                <a:avLst/>
                <a:gdLst>
                  <a:gd name="T0" fmla="*/ 0 w 3"/>
                  <a:gd name="T1" fmla="*/ 9 h 9"/>
                  <a:gd name="T2" fmla="*/ 1 w 3"/>
                  <a:gd name="T3" fmla="*/ 9 h 9"/>
                  <a:gd name="T4" fmla="*/ 2 w 3"/>
                  <a:gd name="T5" fmla="*/ 9 h 9"/>
                  <a:gd name="T6" fmla="*/ 3 w 3"/>
                  <a:gd name="T7" fmla="*/ 9 h 9"/>
                  <a:gd name="T8" fmla="*/ 3 w 3"/>
                  <a:gd name="T9" fmla="*/ 1 h 9"/>
                  <a:gd name="T10" fmla="*/ 2 w 3"/>
                  <a:gd name="T11" fmla="*/ 0 h 9"/>
                  <a:gd name="T12" fmla="*/ 1 w 3"/>
                  <a:gd name="T13" fmla="*/ 0 h 9"/>
                  <a:gd name="T14" fmla="*/ 0 w 3"/>
                  <a:gd name="T15" fmla="*/ 1 h 9"/>
                  <a:gd name="T16" fmla="*/ 0 w 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9">
                    <a:moveTo>
                      <a:pt x="0" y="9"/>
                    </a:moveTo>
                    <a:cubicBezTo>
                      <a:pt x="0" y="9"/>
                      <a:pt x="1" y="9"/>
                      <a:pt x="1" y="9"/>
                    </a:cubicBezTo>
                    <a:cubicBezTo>
                      <a:pt x="2" y="9"/>
                      <a:pt x="2" y="9"/>
                      <a:pt x="2" y="9"/>
                    </a:cubicBezTo>
                    <a:cubicBezTo>
                      <a:pt x="2" y="9"/>
                      <a:pt x="3" y="9"/>
                      <a:pt x="3" y="9"/>
                    </a:cubicBezTo>
                    <a:cubicBezTo>
                      <a:pt x="3" y="1"/>
                      <a:pt x="3" y="1"/>
                      <a:pt x="3" y="1"/>
                    </a:cubicBezTo>
                    <a:cubicBezTo>
                      <a:pt x="3" y="0"/>
                      <a:pt x="2" y="0"/>
                      <a:pt x="2" y="0"/>
                    </a:cubicBezTo>
                    <a:cubicBezTo>
                      <a:pt x="1" y="0"/>
                      <a:pt x="1" y="0"/>
                      <a:pt x="1" y="0"/>
                    </a:cubicBezTo>
                    <a:cubicBezTo>
                      <a:pt x="1" y="0"/>
                      <a:pt x="0" y="0"/>
                      <a:pt x="0" y="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33"/>
              <p:cNvSpPr>
                <a:spLocks/>
              </p:cNvSpPr>
              <p:nvPr/>
            </p:nvSpPr>
            <p:spPr bwMode="auto">
              <a:xfrm>
                <a:off x="3757" y="2161"/>
                <a:ext cx="17" cy="36"/>
              </a:xfrm>
              <a:custGeom>
                <a:avLst/>
                <a:gdLst>
                  <a:gd name="T0" fmla="*/ 0 w 7"/>
                  <a:gd name="T1" fmla="*/ 13 h 15"/>
                  <a:gd name="T2" fmla="*/ 2 w 7"/>
                  <a:gd name="T3" fmla="*/ 15 h 15"/>
                  <a:gd name="T4" fmla="*/ 5 w 7"/>
                  <a:gd name="T5" fmla="*/ 15 h 15"/>
                  <a:gd name="T6" fmla="*/ 7 w 7"/>
                  <a:gd name="T7" fmla="*/ 13 h 15"/>
                  <a:gd name="T8" fmla="*/ 7 w 7"/>
                  <a:gd name="T9" fmla="*/ 2 h 15"/>
                  <a:gd name="T10" fmla="*/ 5 w 7"/>
                  <a:gd name="T11" fmla="*/ 0 h 15"/>
                  <a:gd name="T12" fmla="*/ 2 w 7"/>
                  <a:gd name="T13" fmla="*/ 0 h 15"/>
                  <a:gd name="T14" fmla="*/ 0 w 7"/>
                  <a:gd name="T15" fmla="*/ 2 h 15"/>
                  <a:gd name="T16" fmla="*/ 0 w 7"/>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0" y="13"/>
                    </a:moveTo>
                    <a:cubicBezTo>
                      <a:pt x="0" y="14"/>
                      <a:pt x="1" y="15"/>
                      <a:pt x="2" y="15"/>
                    </a:cubicBezTo>
                    <a:cubicBezTo>
                      <a:pt x="5" y="15"/>
                      <a:pt x="5" y="15"/>
                      <a:pt x="5" y="15"/>
                    </a:cubicBezTo>
                    <a:cubicBezTo>
                      <a:pt x="6" y="15"/>
                      <a:pt x="7" y="14"/>
                      <a:pt x="7" y="13"/>
                    </a:cubicBezTo>
                    <a:cubicBezTo>
                      <a:pt x="7" y="2"/>
                      <a:pt x="7" y="2"/>
                      <a:pt x="7" y="2"/>
                    </a:cubicBezTo>
                    <a:cubicBezTo>
                      <a:pt x="7" y="1"/>
                      <a:pt x="6" y="0"/>
                      <a:pt x="5" y="0"/>
                    </a:cubicBezTo>
                    <a:cubicBezTo>
                      <a:pt x="2" y="0"/>
                      <a:pt x="2" y="0"/>
                      <a:pt x="2" y="0"/>
                    </a:cubicBezTo>
                    <a:cubicBezTo>
                      <a:pt x="1" y="0"/>
                      <a:pt x="0" y="1"/>
                      <a:pt x="0" y="2"/>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34"/>
              <p:cNvSpPr>
                <a:spLocks/>
              </p:cNvSpPr>
              <p:nvPr/>
            </p:nvSpPr>
            <p:spPr bwMode="auto">
              <a:xfrm>
                <a:off x="3736" y="2152"/>
                <a:ext cx="14" cy="45"/>
              </a:xfrm>
              <a:custGeom>
                <a:avLst/>
                <a:gdLst>
                  <a:gd name="T0" fmla="*/ 0 w 6"/>
                  <a:gd name="T1" fmla="*/ 17 h 19"/>
                  <a:gd name="T2" fmla="*/ 2 w 6"/>
                  <a:gd name="T3" fmla="*/ 19 h 19"/>
                  <a:gd name="T4" fmla="*/ 4 w 6"/>
                  <a:gd name="T5" fmla="*/ 19 h 19"/>
                  <a:gd name="T6" fmla="*/ 6 w 6"/>
                  <a:gd name="T7" fmla="*/ 17 h 19"/>
                  <a:gd name="T8" fmla="*/ 6 w 6"/>
                  <a:gd name="T9" fmla="*/ 2 h 19"/>
                  <a:gd name="T10" fmla="*/ 4 w 6"/>
                  <a:gd name="T11" fmla="*/ 0 h 19"/>
                  <a:gd name="T12" fmla="*/ 2 w 6"/>
                  <a:gd name="T13" fmla="*/ 0 h 19"/>
                  <a:gd name="T14" fmla="*/ 0 w 6"/>
                  <a:gd name="T15" fmla="*/ 2 h 19"/>
                  <a:gd name="T16" fmla="*/ 0 w 6"/>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
                    <a:moveTo>
                      <a:pt x="0" y="17"/>
                    </a:moveTo>
                    <a:cubicBezTo>
                      <a:pt x="0" y="18"/>
                      <a:pt x="1" y="19"/>
                      <a:pt x="2" y="19"/>
                    </a:cubicBezTo>
                    <a:cubicBezTo>
                      <a:pt x="4" y="19"/>
                      <a:pt x="4" y="19"/>
                      <a:pt x="4" y="19"/>
                    </a:cubicBezTo>
                    <a:cubicBezTo>
                      <a:pt x="6" y="19"/>
                      <a:pt x="6" y="18"/>
                      <a:pt x="6" y="17"/>
                    </a:cubicBezTo>
                    <a:cubicBezTo>
                      <a:pt x="6" y="2"/>
                      <a:pt x="6" y="2"/>
                      <a:pt x="6" y="2"/>
                    </a:cubicBezTo>
                    <a:cubicBezTo>
                      <a:pt x="6" y="0"/>
                      <a:pt x="6" y="0"/>
                      <a:pt x="4" y="0"/>
                    </a:cubicBezTo>
                    <a:cubicBezTo>
                      <a:pt x="2" y="0"/>
                      <a:pt x="2" y="0"/>
                      <a:pt x="2" y="0"/>
                    </a:cubicBezTo>
                    <a:cubicBezTo>
                      <a:pt x="1" y="0"/>
                      <a:pt x="0" y="0"/>
                      <a:pt x="0" y="2"/>
                    </a:cubicBez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35"/>
              <p:cNvSpPr>
                <a:spLocks/>
              </p:cNvSpPr>
              <p:nvPr/>
            </p:nvSpPr>
            <p:spPr bwMode="auto">
              <a:xfrm>
                <a:off x="3712" y="2137"/>
                <a:ext cx="17" cy="60"/>
              </a:xfrm>
              <a:custGeom>
                <a:avLst/>
                <a:gdLst>
                  <a:gd name="T0" fmla="*/ 1 w 7"/>
                  <a:gd name="T1" fmla="*/ 23 h 25"/>
                  <a:gd name="T2" fmla="*/ 3 w 7"/>
                  <a:gd name="T3" fmla="*/ 25 h 25"/>
                  <a:gd name="T4" fmla="*/ 5 w 7"/>
                  <a:gd name="T5" fmla="*/ 25 h 25"/>
                  <a:gd name="T6" fmla="*/ 7 w 7"/>
                  <a:gd name="T7" fmla="*/ 23 h 25"/>
                  <a:gd name="T8" fmla="*/ 7 w 7"/>
                  <a:gd name="T9" fmla="*/ 2 h 25"/>
                  <a:gd name="T10" fmla="*/ 5 w 7"/>
                  <a:gd name="T11" fmla="*/ 0 h 25"/>
                  <a:gd name="T12" fmla="*/ 3 w 7"/>
                  <a:gd name="T13" fmla="*/ 0 h 25"/>
                  <a:gd name="T14" fmla="*/ 0 w 7"/>
                  <a:gd name="T15" fmla="*/ 2 h 25"/>
                  <a:gd name="T16" fmla="*/ 1 w 7"/>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1" y="23"/>
                    </a:moveTo>
                    <a:cubicBezTo>
                      <a:pt x="1" y="24"/>
                      <a:pt x="1" y="25"/>
                      <a:pt x="3" y="25"/>
                    </a:cubicBezTo>
                    <a:cubicBezTo>
                      <a:pt x="5" y="25"/>
                      <a:pt x="5" y="25"/>
                      <a:pt x="5" y="25"/>
                    </a:cubicBezTo>
                    <a:cubicBezTo>
                      <a:pt x="6" y="25"/>
                      <a:pt x="7" y="24"/>
                      <a:pt x="7" y="23"/>
                    </a:cubicBezTo>
                    <a:cubicBezTo>
                      <a:pt x="7" y="2"/>
                      <a:pt x="7" y="2"/>
                      <a:pt x="7" y="2"/>
                    </a:cubicBezTo>
                    <a:cubicBezTo>
                      <a:pt x="7" y="1"/>
                      <a:pt x="6" y="0"/>
                      <a:pt x="5" y="0"/>
                    </a:cubicBezTo>
                    <a:cubicBezTo>
                      <a:pt x="3" y="0"/>
                      <a:pt x="3" y="0"/>
                      <a:pt x="3" y="0"/>
                    </a:cubicBezTo>
                    <a:cubicBezTo>
                      <a:pt x="1" y="0"/>
                      <a:pt x="0" y="1"/>
                      <a:pt x="0" y="2"/>
                    </a:cubicBezTo>
                    <a:lnTo>
                      <a:pt x="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36"/>
              <p:cNvSpPr>
                <a:spLocks noEditPoints="1"/>
              </p:cNvSpPr>
              <p:nvPr/>
            </p:nvSpPr>
            <p:spPr bwMode="auto">
              <a:xfrm>
                <a:off x="4089" y="2612"/>
                <a:ext cx="78" cy="78"/>
              </a:xfrm>
              <a:custGeom>
                <a:avLst/>
                <a:gdLst>
                  <a:gd name="T0" fmla="*/ 16 w 33"/>
                  <a:gd name="T1" fmla="*/ 0 h 33"/>
                  <a:gd name="T2" fmla="*/ 0 w 33"/>
                  <a:gd name="T3" fmla="*/ 17 h 33"/>
                  <a:gd name="T4" fmla="*/ 17 w 33"/>
                  <a:gd name="T5" fmla="*/ 33 h 33"/>
                  <a:gd name="T6" fmla="*/ 32 w 33"/>
                  <a:gd name="T7" fmla="*/ 16 h 33"/>
                  <a:gd name="T8" fmla="*/ 16 w 33"/>
                  <a:gd name="T9" fmla="*/ 0 h 33"/>
                  <a:gd name="T10" fmla="*/ 17 w 33"/>
                  <a:gd name="T11" fmla="*/ 29 h 33"/>
                  <a:gd name="T12" fmla="*/ 3 w 33"/>
                  <a:gd name="T13" fmla="*/ 17 h 33"/>
                  <a:gd name="T14" fmla="*/ 16 w 33"/>
                  <a:gd name="T15" fmla="*/ 4 h 33"/>
                  <a:gd name="T16" fmla="*/ 29 w 33"/>
                  <a:gd name="T17" fmla="*/ 16 h 33"/>
                  <a:gd name="T18" fmla="*/ 17 w 33"/>
                  <a:gd name="T1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6" y="0"/>
                    </a:moveTo>
                    <a:cubicBezTo>
                      <a:pt x="7" y="1"/>
                      <a:pt x="0" y="8"/>
                      <a:pt x="0" y="17"/>
                    </a:cubicBezTo>
                    <a:cubicBezTo>
                      <a:pt x="0" y="26"/>
                      <a:pt x="8" y="33"/>
                      <a:pt x="17" y="33"/>
                    </a:cubicBezTo>
                    <a:cubicBezTo>
                      <a:pt x="26" y="32"/>
                      <a:pt x="33" y="25"/>
                      <a:pt x="32" y="16"/>
                    </a:cubicBezTo>
                    <a:cubicBezTo>
                      <a:pt x="32" y="7"/>
                      <a:pt x="25" y="0"/>
                      <a:pt x="16" y="0"/>
                    </a:cubicBezTo>
                    <a:close/>
                    <a:moveTo>
                      <a:pt x="17" y="29"/>
                    </a:moveTo>
                    <a:cubicBezTo>
                      <a:pt x="10" y="30"/>
                      <a:pt x="4" y="24"/>
                      <a:pt x="3" y="17"/>
                    </a:cubicBezTo>
                    <a:cubicBezTo>
                      <a:pt x="3" y="10"/>
                      <a:pt x="9" y="4"/>
                      <a:pt x="16" y="4"/>
                    </a:cubicBezTo>
                    <a:cubicBezTo>
                      <a:pt x="23" y="3"/>
                      <a:pt x="29" y="9"/>
                      <a:pt x="29" y="16"/>
                    </a:cubicBezTo>
                    <a:cubicBezTo>
                      <a:pt x="29" y="23"/>
                      <a:pt x="24" y="29"/>
                      <a:pt x="17"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37"/>
              <p:cNvSpPr>
                <a:spLocks/>
              </p:cNvSpPr>
              <p:nvPr/>
            </p:nvSpPr>
            <p:spPr bwMode="auto">
              <a:xfrm>
                <a:off x="4108" y="2633"/>
                <a:ext cx="40" cy="36"/>
              </a:xfrm>
              <a:custGeom>
                <a:avLst/>
                <a:gdLst>
                  <a:gd name="T0" fmla="*/ 11 w 17"/>
                  <a:gd name="T1" fmla="*/ 13 h 15"/>
                  <a:gd name="T2" fmla="*/ 6 w 17"/>
                  <a:gd name="T3" fmla="*/ 10 h 15"/>
                  <a:gd name="T4" fmla="*/ 10 w 17"/>
                  <a:gd name="T5" fmla="*/ 10 h 15"/>
                  <a:gd name="T6" fmla="*/ 11 w 17"/>
                  <a:gd name="T7" fmla="*/ 9 h 15"/>
                  <a:gd name="T8" fmla="*/ 10 w 17"/>
                  <a:gd name="T9" fmla="*/ 8 h 15"/>
                  <a:gd name="T10" fmla="*/ 5 w 17"/>
                  <a:gd name="T11" fmla="*/ 8 h 15"/>
                  <a:gd name="T12" fmla="*/ 5 w 17"/>
                  <a:gd name="T13" fmla="*/ 8 h 15"/>
                  <a:gd name="T14" fmla="*/ 5 w 17"/>
                  <a:gd name="T15" fmla="*/ 7 h 15"/>
                  <a:gd name="T16" fmla="*/ 10 w 17"/>
                  <a:gd name="T17" fmla="*/ 7 h 15"/>
                  <a:gd name="T18" fmla="*/ 11 w 17"/>
                  <a:gd name="T19" fmla="*/ 6 h 15"/>
                  <a:gd name="T20" fmla="*/ 10 w 17"/>
                  <a:gd name="T21" fmla="*/ 5 h 15"/>
                  <a:gd name="T22" fmla="*/ 6 w 17"/>
                  <a:gd name="T23" fmla="*/ 5 h 15"/>
                  <a:gd name="T24" fmla="*/ 10 w 17"/>
                  <a:gd name="T25" fmla="*/ 2 h 15"/>
                  <a:gd name="T26" fmla="*/ 14 w 17"/>
                  <a:gd name="T27" fmla="*/ 3 h 15"/>
                  <a:gd name="T28" fmla="*/ 17 w 17"/>
                  <a:gd name="T29" fmla="*/ 3 h 15"/>
                  <a:gd name="T30" fmla="*/ 10 w 17"/>
                  <a:gd name="T31" fmla="*/ 0 h 15"/>
                  <a:gd name="T32" fmla="*/ 3 w 17"/>
                  <a:gd name="T33" fmla="*/ 5 h 15"/>
                  <a:gd name="T34" fmla="*/ 1 w 17"/>
                  <a:gd name="T35" fmla="*/ 5 h 15"/>
                  <a:gd name="T36" fmla="*/ 0 w 17"/>
                  <a:gd name="T37" fmla="*/ 6 h 15"/>
                  <a:gd name="T38" fmla="*/ 1 w 17"/>
                  <a:gd name="T39" fmla="*/ 7 h 15"/>
                  <a:gd name="T40" fmla="*/ 3 w 17"/>
                  <a:gd name="T41" fmla="*/ 7 h 15"/>
                  <a:gd name="T42" fmla="*/ 3 w 17"/>
                  <a:gd name="T43" fmla="*/ 8 h 15"/>
                  <a:gd name="T44" fmla="*/ 3 w 17"/>
                  <a:gd name="T45" fmla="*/ 8 h 15"/>
                  <a:gd name="T46" fmla="*/ 1 w 17"/>
                  <a:gd name="T47" fmla="*/ 8 h 15"/>
                  <a:gd name="T48" fmla="*/ 0 w 17"/>
                  <a:gd name="T49" fmla="*/ 9 h 15"/>
                  <a:gd name="T50" fmla="*/ 1 w 17"/>
                  <a:gd name="T51" fmla="*/ 10 h 15"/>
                  <a:gd name="T52" fmla="*/ 4 w 17"/>
                  <a:gd name="T53" fmla="*/ 10 h 15"/>
                  <a:gd name="T54" fmla="*/ 11 w 17"/>
                  <a:gd name="T55" fmla="*/ 15 h 15"/>
                  <a:gd name="T56" fmla="*/ 17 w 17"/>
                  <a:gd name="T57" fmla="*/ 11 h 15"/>
                  <a:gd name="T58" fmla="*/ 14 w 17"/>
                  <a:gd name="T59" fmla="*/ 11 h 15"/>
                  <a:gd name="T60" fmla="*/ 11 w 17"/>
                  <a:gd name="T6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15">
                    <a:moveTo>
                      <a:pt x="11" y="13"/>
                    </a:moveTo>
                    <a:cubicBezTo>
                      <a:pt x="9" y="13"/>
                      <a:pt x="7" y="12"/>
                      <a:pt x="6" y="10"/>
                    </a:cubicBezTo>
                    <a:cubicBezTo>
                      <a:pt x="10" y="10"/>
                      <a:pt x="10" y="10"/>
                      <a:pt x="10" y="10"/>
                    </a:cubicBezTo>
                    <a:cubicBezTo>
                      <a:pt x="10" y="10"/>
                      <a:pt x="11" y="10"/>
                      <a:pt x="11" y="9"/>
                    </a:cubicBezTo>
                    <a:cubicBezTo>
                      <a:pt x="11" y="9"/>
                      <a:pt x="10" y="8"/>
                      <a:pt x="10" y="8"/>
                    </a:cubicBezTo>
                    <a:cubicBezTo>
                      <a:pt x="5" y="8"/>
                      <a:pt x="5" y="8"/>
                      <a:pt x="5" y="8"/>
                    </a:cubicBezTo>
                    <a:cubicBezTo>
                      <a:pt x="5" y="8"/>
                      <a:pt x="5" y="8"/>
                      <a:pt x="5" y="8"/>
                    </a:cubicBezTo>
                    <a:cubicBezTo>
                      <a:pt x="5" y="7"/>
                      <a:pt x="5" y="7"/>
                      <a:pt x="5" y="7"/>
                    </a:cubicBezTo>
                    <a:cubicBezTo>
                      <a:pt x="10" y="7"/>
                      <a:pt x="10" y="7"/>
                      <a:pt x="10" y="7"/>
                    </a:cubicBezTo>
                    <a:cubicBezTo>
                      <a:pt x="10" y="7"/>
                      <a:pt x="11" y="6"/>
                      <a:pt x="11" y="6"/>
                    </a:cubicBezTo>
                    <a:cubicBezTo>
                      <a:pt x="11" y="5"/>
                      <a:pt x="10" y="5"/>
                      <a:pt x="10" y="5"/>
                    </a:cubicBezTo>
                    <a:cubicBezTo>
                      <a:pt x="6" y="5"/>
                      <a:pt x="6" y="5"/>
                      <a:pt x="6" y="5"/>
                    </a:cubicBezTo>
                    <a:cubicBezTo>
                      <a:pt x="7" y="3"/>
                      <a:pt x="9" y="2"/>
                      <a:pt x="10" y="2"/>
                    </a:cubicBezTo>
                    <a:cubicBezTo>
                      <a:pt x="12" y="2"/>
                      <a:pt x="13" y="3"/>
                      <a:pt x="14" y="3"/>
                    </a:cubicBezTo>
                    <a:cubicBezTo>
                      <a:pt x="17" y="3"/>
                      <a:pt x="17" y="3"/>
                      <a:pt x="17" y="3"/>
                    </a:cubicBezTo>
                    <a:cubicBezTo>
                      <a:pt x="15" y="1"/>
                      <a:pt x="13" y="0"/>
                      <a:pt x="10" y="0"/>
                    </a:cubicBezTo>
                    <a:cubicBezTo>
                      <a:pt x="7" y="0"/>
                      <a:pt x="4" y="2"/>
                      <a:pt x="3" y="5"/>
                    </a:cubicBezTo>
                    <a:cubicBezTo>
                      <a:pt x="1" y="5"/>
                      <a:pt x="1" y="5"/>
                      <a:pt x="1" y="5"/>
                    </a:cubicBezTo>
                    <a:cubicBezTo>
                      <a:pt x="0" y="5"/>
                      <a:pt x="0" y="5"/>
                      <a:pt x="0" y="6"/>
                    </a:cubicBezTo>
                    <a:cubicBezTo>
                      <a:pt x="0" y="6"/>
                      <a:pt x="0" y="7"/>
                      <a:pt x="1" y="7"/>
                    </a:cubicBezTo>
                    <a:cubicBezTo>
                      <a:pt x="3" y="7"/>
                      <a:pt x="3" y="7"/>
                      <a:pt x="3" y="7"/>
                    </a:cubicBezTo>
                    <a:cubicBezTo>
                      <a:pt x="3" y="7"/>
                      <a:pt x="3" y="7"/>
                      <a:pt x="3" y="8"/>
                    </a:cubicBezTo>
                    <a:cubicBezTo>
                      <a:pt x="3" y="8"/>
                      <a:pt x="3" y="8"/>
                      <a:pt x="3" y="8"/>
                    </a:cubicBezTo>
                    <a:cubicBezTo>
                      <a:pt x="1" y="8"/>
                      <a:pt x="1" y="8"/>
                      <a:pt x="1" y="8"/>
                    </a:cubicBezTo>
                    <a:cubicBezTo>
                      <a:pt x="0" y="8"/>
                      <a:pt x="0" y="9"/>
                      <a:pt x="0" y="9"/>
                    </a:cubicBezTo>
                    <a:cubicBezTo>
                      <a:pt x="0" y="10"/>
                      <a:pt x="0" y="11"/>
                      <a:pt x="1" y="10"/>
                    </a:cubicBezTo>
                    <a:cubicBezTo>
                      <a:pt x="4" y="10"/>
                      <a:pt x="4" y="10"/>
                      <a:pt x="4" y="10"/>
                    </a:cubicBezTo>
                    <a:cubicBezTo>
                      <a:pt x="5" y="13"/>
                      <a:pt x="7" y="15"/>
                      <a:pt x="11" y="15"/>
                    </a:cubicBezTo>
                    <a:cubicBezTo>
                      <a:pt x="13" y="15"/>
                      <a:pt x="16" y="14"/>
                      <a:pt x="17" y="11"/>
                    </a:cubicBezTo>
                    <a:cubicBezTo>
                      <a:pt x="14" y="11"/>
                      <a:pt x="14" y="11"/>
                      <a:pt x="14" y="11"/>
                    </a:cubicBezTo>
                    <a:cubicBezTo>
                      <a:pt x="13" y="12"/>
                      <a:pt x="12"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38"/>
              <p:cNvSpPr>
                <a:spLocks noEditPoints="1"/>
              </p:cNvSpPr>
              <p:nvPr/>
            </p:nvSpPr>
            <p:spPr bwMode="auto">
              <a:xfrm>
                <a:off x="3767" y="2199"/>
                <a:ext cx="35" cy="36"/>
              </a:xfrm>
              <a:custGeom>
                <a:avLst/>
                <a:gdLst>
                  <a:gd name="T0" fmla="*/ 7 w 15"/>
                  <a:gd name="T1" fmla="*/ 0 h 15"/>
                  <a:gd name="T2" fmla="*/ 0 w 15"/>
                  <a:gd name="T3" fmla="*/ 7 h 15"/>
                  <a:gd name="T4" fmla="*/ 8 w 15"/>
                  <a:gd name="T5" fmla="*/ 15 h 15"/>
                  <a:gd name="T6" fmla="*/ 15 w 15"/>
                  <a:gd name="T7" fmla="*/ 7 h 15"/>
                  <a:gd name="T8" fmla="*/ 7 w 15"/>
                  <a:gd name="T9" fmla="*/ 0 h 15"/>
                  <a:gd name="T10" fmla="*/ 8 w 15"/>
                  <a:gd name="T11" fmla="*/ 13 h 15"/>
                  <a:gd name="T12" fmla="*/ 2 w 15"/>
                  <a:gd name="T13" fmla="*/ 7 h 15"/>
                  <a:gd name="T14" fmla="*/ 7 w 15"/>
                  <a:gd name="T15" fmla="*/ 1 h 15"/>
                  <a:gd name="T16" fmla="*/ 13 w 15"/>
                  <a:gd name="T17" fmla="*/ 7 h 15"/>
                  <a:gd name="T18" fmla="*/ 8 w 15"/>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7" y="0"/>
                    </a:moveTo>
                    <a:cubicBezTo>
                      <a:pt x="3" y="0"/>
                      <a:pt x="0" y="3"/>
                      <a:pt x="0" y="7"/>
                    </a:cubicBezTo>
                    <a:cubicBezTo>
                      <a:pt x="0" y="11"/>
                      <a:pt x="4" y="15"/>
                      <a:pt x="8" y="15"/>
                    </a:cubicBezTo>
                    <a:cubicBezTo>
                      <a:pt x="12" y="14"/>
                      <a:pt x="15" y="11"/>
                      <a:pt x="15" y="7"/>
                    </a:cubicBezTo>
                    <a:cubicBezTo>
                      <a:pt x="15" y="3"/>
                      <a:pt x="11" y="0"/>
                      <a:pt x="7" y="0"/>
                    </a:cubicBezTo>
                    <a:close/>
                    <a:moveTo>
                      <a:pt x="8" y="13"/>
                    </a:moveTo>
                    <a:cubicBezTo>
                      <a:pt x="4" y="13"/>
                      <a:pt x="2" y="11"/>
                      <a:pt x="2" y="7"/>
                    </a:cubicBezTo>
                    <a:cubicBezTo>
                      <a:pt x="2" y="4"/>
                      <a:pt x="4" y="2"/>
                      <a:pt x="7" y="1"/>
                    </a:cubicBezTo>
                    <a:cubicBezTo>
                      <a:pt x="11" y="1"/>
                      <a:pt x="13" y="4"/>
                      <a:pt x="13" y="7"/>
                    </a:cubicBezTo>
                    <a:cubicBezTo>
                      <a:pt x="13" y="10"/>
                      <a:pt x="11" y="13"/>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39"/>
              <p:cNvSpPr>
                <a:spLocks/>
              </p:cNvSpPr>
              <p:nvPr/>
            </p:nvSpPr>
            <p:spPr bwMode="auto">
              <a:xfrm>
                <a:off x="3776" y="2209"/>
                <a:ext cx="17" cy="16"/>
              </a:xfrm>
              <a:custGeom>
                <a:avLst/>
                <a:gdLst>
                  <a:gd name="T0" fmla="*/ 4 w 7"/>
                  <a:gd name="T1" fmla="*/ 6 h 7"/>
                  <a:gd name="T2" fmla="*/ 3 w 7"/>
                  <a:gd name="T3" fmla="*/ 5 h 7"/>
                  <a:gd name="T4" fmla="*/ 4 w 7"/>
                  <a:gd name="T5" fmla="*/ 5 h 7"/>
                  <a:gd name="T6" fmla="*/ 5 w 7"/>
                  <a:gd name="T7" fmla="*/ 4 h 7"/>
                  <a:gd name="T8" fmla="*/ 4 w 7"/>
                  <a:gd name="T9" fmla="*/ 4 h 7"/>
                  <a:gd name="T10" fmla="*/ 2 w 7"/>
                  <a:gd name="T11" fmla="*/ 4 h 7"/>
                  <a:gd name="T12" fmla="*/ 2 w 7"/>
                  <a:gd name="T13" fmla="*/ 3 h 7"/>
                  <a:gd name="T14" fmla="*/ 2 w 7"/>
                  <a:gd name="T15" fmla="*/ 3 h 7"/>
                  <a:gd name="T16" fmla="*/ 4 w 7"/>
                  <a:gd name="T17" fmla="*/ 3 h 7"/>
                  <a:gd name="T18" fmla="*/ 5 w 7"/>
                  <a:gd name="T19" fmla="*/ 2 h 7"/>
                  <a:gd name="T20" fmla="*/ 4 w 7"/>
                  <a:gd name="T21" fmla="*/ 2 h 7"/>
                  <a:gd name="T22" fmla="*/ 2 w 7"/>
                  <a:gd name="T23" fmla="*/ 2 h 7"/>
                  <a:gd name="T24" fmla="*/ 4 w 7"/>
                  <a:gd name="T25" fmla="*/ 1 h 7"/>
                  <a:gd name="T26" fmla="*/ 6 w 7"/>
                  <a:gd name="T27" fmla="*/ 1 h 7"/>
                  <a:gd name="T28" fmla="*/ 7 w 7"/>
                  <a:gd name="T29" fmla="*/ 1 h 7"/>
                  <a:gd name="T30" fmla="*/ 4 w 7"/>
                  <a:gd name="T31" fmla="*/ 0 h 7"/>
                  <a:gd name="T32" fmla="*/ 1 w 7"/>
                  <a:gd name="T33" fmla="*/ 2 h 7"/>
                  <a:gd name="T34" fmla="*/ 0 w 7"/>
                  <a:gd name="T35" fmla="*/ 2 h 7"/>
                  <a:gd name="T36" fmla="*/ 0 w 7"/>
                  <a:gd name="T37" fmla="*/ 3 h 7"/>
                  <a:gd name="T38" fmla="*/ 0 w 7"/>
                  <a:gd name="T39" fmla="*/ 3 h 7"/>
                  <a:gd name="T40" fmla="*/ 1 w 7"/>
                  <a:gd name="T41" fmla="*/ 3 h 7"/>
                  <a:gd name="T42" fmla="*/ 1 w 7"/>
                  <a:gd name="T43" fmla="*/ 3 h 7"/>
                  <a:gd name="T44" fmla="*/ 1 w 7"/>
                  <a:gd name="T45" fmla="*/ 4 h 7"/>
                  <a:gd name="T46" fmla="*/ 0 w 7"/>
                  <a:gd name="T47" fmla="*/ 4 h 7"/>
                  <a:gd name="T48" fmla="*/ 0 w 7"/>
                  <a:gd name="T49" fmla="*/ 4 h 7"/>
                  <a:gd name="T50" fmla="*/ 0 w 7"/>
                  <a:gd name="T51" fmla="*/ 5 h 7"/>
                  <a:gd name="T52" fmla="*/ 1 w 7"/>
                  <a:gd name="T53" fmla="*/ 5 h 7"/>
                  <a:gd name="T54" fmla="*/ 5 w 7"/>
                  <a:gd name="T55" fmla="*/ 7 h 7"/>
                  <a:gd name="T56" fmla="*/ 7 w 7"/>
                  <a:gd name="T57" fmla="*/ 5 h 7"/>
                  <a:gd name="T58" fmla="*/ 6 w 7"/>
                  <a:gd name="T59" fmla="*/ 5 h 7"/>
                  <a:gd name="T60" fmla="*/ 4 w 7"/>
                  <a:gd name="T6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4" y="6"/>
                    </a:moveTo>
                    <a:cubicBezTo>
                      <a:pt x="4" y="6"/>
                      <a:pt x="3" y="5"/>
                      <a:pt x="3" y="5"/>
                    </a:cubicBezTo>
                    <a:cubicBezTo>
                      <a:pt x="4" y="5"/>
                      <a:pt x="4" y="5"/>
                      <a:pt x="4" y="5"/>
                    </a:cubicBezTo>
                    <a:cubicBezTo>
                      <a:pt x="4" y="5"/>
                      <a:pt x="5" y="4"/>
                      <a:pt x="5" y="4"/>
                    </a:cubicBezTo>
                    <a:cubicBezTo>
                      <a:pt x="5" y="4"/>
                      <a:pt x="4" y="4"/>
                      <a:pt x="4" y="4"/>
                    </a:cubicBezTo>
                    <a:cubicBezTo>
                      <a:pt x="2" y="4"/>
                      <a:pt x="2" y="4"/>
                      <a:pt x="2" y="4"/>
                    </a:cubicBezTo>
                    <a:cubicBezTo>
                      <a:pt x="2" y="4"/>
                      <a:pt x="2" y="3"/>
                      <a:pt x="2" y="3"/>
                    </a:cubicBezTo>
                    <a:cubicBezTo>
                      <a:pt x="2" y="3"/>
                      <a:pt x="2" y="3"/>
                      <a:pt x="2" y="3"/>
                    </a:cubicBezTo>
                    <a:cubicBezTo>
                      <a:pt x="4" y="3"/>
                      <a:pt x="4" y="3"/>
                      <a:pt x="4" y="3"/>
                    </a:cubicBezTo>
                    <a:cubicBezTo>
                      <a:pt x="4" y="3"/>
                      <a:pt x="5" y="3"/>
                      <a:pt x="5" y="2"/>
                    </a:cubicBezTo>
                    <a:cubicBezTo>
                      <a:pt x="5" y="2"/>
                      <a:pt x="4" y="2"/>
                      <a:pt x="4" y="2"/>
                    </a:cubicBezTo>
                    <a:cubicBezTo>
                      <a:pt x="2" y="2"/>
                      <a:pt x="2" y="2"/>
                      <a:pt x="2" y="2"/>
                    </a:cubicBezTo>
                    <a:cubicBezTo>
                      <a:pt x="3" y="1"/>
                      <a:pt x="4" y="1"/>
                      <a:pt x="4" y="1"/>
                    </a:cubicBezTo>
                    <a:cubicBezTo>
                      <a:pt x="5" y="1"/>
                      <a:pt x="5" y="1"/>
                      <a:pt x="6" y="1"/>
                    </a:cubicBezTo>
                    <a:cubicBezTo>
                      <a:pt x="7" y="1"/>
                      <a:pt x="7" y="1"/>
                      <a:pt x="7" y="1"/>
                    </a:cubicBezTo>
                    <a:cubicBezTo>
                      <a:pt x="7" y="0"/>
                      <a:pt x="6" y="0"/>
                      <a:pt x="4" y="0"/>
                    </a:cubicBezTo>
                    <a:cubicBezTo>
                      <a:pt x="3" y="0"/>
                      <a:pt x="2" y="1"/>
                      <a:pt x="1" y="2"/>
                    </a:cubicBezTo>
                    <a:cubicBezTo>
                      <a:pt x="0" y="2"/>
                      <a:pt x="0" y="2"/>
                      <a:pt x="0" y="2"/>
                    </a:cubicBezTo>
                    <a:cubicBezTo>
                      <a:pt x="0" y="2"/>
                      <a:pt x="0" y="2"/>
                      <a:pt x="0" y="3"/>
                    </a:cubicBezTo>
                    <a:cubicBezTo>
                      <a:pt x="0" y="3"/>
                      <a:pt x="0" y="3"/>
                      <a:pt x="0" y="3"/>
                    </a:cubicBezTo>
                    <a:cubicBezTo>
                      <a:pt x="1" y="3"/>
                      <a:pt x="1" y="3"/>
                      <a:pt x="1" y="3"/>
                    </a:cubicBezTo>
                    <a:cubicBezTo>
                      <a:pt x="1" y="3"/>
                      <a:pt x="1" y="3"/>
                      <a:pt x="1" y="3"/>
                    </a:cubicBezTo>
                    <a:cubicBezTo>
                      <a:pt x="1" y="3"/>
                      <a:pt x="1" y="4"/>
                      <a:pt x="1" y="4"/>
                    </a:cubicBezTo>
                    <a:cubicBezTo>
                      <a:pt x="0" y="4"/>
                      <a:pt x="0" y="4"/>
                      <a:pt x="0" y="4"/>
                    </a:cubicBezTo>
                    <a:cubicBezTo>
                      <a:pt x="0" y="4"/>
                      <a:pt x="0" y="4"/>
                      <a:pt x="0" y="4"/>
                    </a:cubicBezTo>
                    <a:cubicBezTo>
                      <a:pt x="0" y="4"/>
                      <a:pt x="0" y="5"/>
                      <a:pt x="0" y="5"/>
                    </a:cubicBezTo>
                    <a:cubicBezTo>
                      <a:pt x="1" y="5"/>
                      <a:pt x="1" y="5"/>
                      <a:pt x="1" y="5"/>
                    </a:cubicBezTo>
                    <a:cubicBezTo>
                      <a:pt x="2" y="6"/>
                      <a:pt x="3" y="7"/>
                      <a:pt x="5" y="7"/>
                    </a:cubicBezTo>
                    <a:cubicBezTo>
                      <a:pt x="6" y="7"/>
                      <a:pt x="7" y="6"/>
                      <a:pt x="7" y="5"/>
                    </a:cubicBezTo>
                    <a:cubicBezTo>
                      <a:pt x="6" y="5"/>
                      <a:pt x="6" y="5"/>
                      <a:pt x="6" y="5"/>
                    </a:cubicBezTo>
                    <a:cubicBezTo>
                      <a:pt x="6" y="5"/>
                      <a:pt x="5"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40"/>
              <p:cNvSpPr>
                <a:spLocks noEditPoints="1"/>
              </p:cNvSpPr>
              <p:nvPr/>
            </p:nvSpPr>
            <p:spPr bwMode="auto">
              <a:xfrm>
                <a:off x="4129" y="2007"/>
                <a:ext cx="36" cy="35"/>
              </a:xfrm>
              <a:custGeom>
                <a:avLst/>
                <a:gdLst>
                  <a:gd name="T0" fmla="*/ 7 w 15"/>
                  <a:gd name="T1" fmla="*/ 0 h 15"/>
                  <a:gd name="T2" fmla="*/ 0 w 15"/>
                  <a:gd name="T3" fmla="*/ 8 h 15"/>
                  <a:gd name="T4" fmla="*/ 8 w 15"/>
                  <a:gd name="T5" fmla="*/ 15 h 15"/>
                  <a:gd name="T6" fmla="*/ 15 w 15"/>
                  <a:gd name="T7" fmla="*/ 7 h 15"/>
                  <a:gd name="T8" fmla="*/ 7 w 15"/>
                  <a:gd name="T9" fmla="*/ 0 h 15"/>
                  <a:gd name="T10" fmla="*/ 8 w 15"/>
                  <a:gd name="T11" fmla="*/ 13 h 15"/>
                  <a:gd name="T12" fmla="*/ 2 w 15"/>
                  <a:gd name="T13" fmla="*/ 8 h 15"/>
                  <a:gd name="T14" fmla="*/ 7 w 15"/>
                  <a:gd name="T15" fmla="*/ 2 h 15"/>
                  <a:gd name="T16" fmla="*/ 13 w 15"/>
                  <a:gd name="T17" fmla="*/ 7 h 15"/>
                  <a:gd name="T18" fmla="*/ 8 w 15"/>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7" y="0"/>
                    </a:moveTo>
                    <a:cubicBezTo>
                      <a:pt x="3" y="0"/>
                      <a:pt x="0" y="4"/>
                      <a:pt x="0" y="8"/>
                    </a:cubicBezTo>
                    <a:cubicBezTo>
                      <a:pt x="0" y="12"/>
                      <a:pt x="4" y="15"/>
                      <a:pt x="8" y="15"/>
                    </a:cubicBezTo>
                    <a:cubicBezTo>
                      <a:pt x="12" y="15"/>
                      <a:pt x="15" y="11"/>
                      <a:pt x="15" y="7"/>
                    </a:cubicBezTo>
                    <a:cubicBezTo>
                      <a:pt x="15" y="3"/>
                      <a:pt x="11" y="0"/>
                      <a:pt x="7" y="0"/>
                    </a:cubicBezTo>
                    <a:close/>
                    <a:moveTo>
                      <a:pt x="8" y="13"/>
                    </a:moveTo>
                    <a:cubicBezTo>
                      <a:pt x="4" y="13"/>
                      <a:pt x="2" y="11"/>
                      <a:pt x="2" y="8"/>
                    </a:cubicBezTo>
                    <a:cubicBezTo>
                      <a:pt x="2" y="4"/>
                      <a:pt x="4" y="2"/>
                      <a:pt x="7" y="2"/>
                    </a:cubicBezTo>
                    <a:cubicBezTo>
                      <a:pt x="11" y="2"/>
                      <a:pt x="13" y="4"/>
                      <a:pt x="13" y="7"/>
                    </a:cubicBezTo>
                    <a:cubicBezTo>
                      <a:pt x="13" y="11"/>
                      <a:pt x="11" y="13"/>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41"/>
              <p:cNvSpPr>
                <a:spLocks/>
              </p:cNvSpPr>
              <p:nvPr/>
            </p:nvSpPr>
            <p:spPr bwMode="auto">
              <a:xfrm>
                <a:off x="4139" y="2016"/>
                <a:ext cx="16" cy="17"/>
              </a:xfrm>
              <a:custGeom>
                <a:avLst/>
                <a:gdLst>
                  <a:gd name="T0" fmla="*/ 5 w 7"/>
                  <a:gd name="T1" fmla="*/ 6 h 7"/>
                  <a:gd name="T2" fmla="*/ 3 w 7"/>
                  <a:gd name="T3" fmla="*/ 5 h 7"/>
                  <a:gd name="T4" fmla="*/ 4 w 7"/>
                  <a:gd name="T5" fmla="*/ 5 h 7"/>
                  <a:gd name="T6" fmla="*/ 5 w 7"/>
                  <a:gd name="T7" fmla="*/ 4 h 7"/>
                  <a:gd name="T8" fmla="*/ 4 w 7"/>
                  <a:gd name="T9" fmla="*/ 4 h 7"/>
                  <a:gd name="T10" fmla="*/ 2 w 7"/>
                  <a:gd name="T11" fmla="*/ 4 h 7"/>
                  <a:gd name="T12" fmla="*/ 2 w 7"/>
                  <a:gd name="T13" fmla="*/ 4 h 7"/>
                  <a:gd name="T14" fmla="*/ 2 w 7"/>
                  <a:gd name="T15" fmla="*/ 3 h 7"/>
                  <a:gd name="T16" fmla="*/ 4 w 7"/>
                  <a:gd name="T17" fmla="*/ 3 h 7"/>
                  <a:gd name="T18" fmla="*/ 5 w 7"/>
                  <a:gd name="T19" fmla="*/ 3 h 7"/>
                  <a:gd name="T20" fmla="*/ 4 w 7"/>
                  <a:gd name="T21" fmla="*/ 2 h 7"/>
                  <a:gd name="T22" fmla="*/ 3 w 7"/>
                  <a:gd name="T23" fmla="*/ 2 h 7"/>
                  <a:gd name="T24" fmla="*/ 4 w 7"/>
                  <a:gd name="T25" fmla="*/ 1 h 7"/>
                  <a:gd name="T26" fmla="*/ 6 w 7"/>
                  <a:gd name="T27" fmla="*/ 2 h 7"/>
                  <a:gd name="T28" fmla="*/ 7 w 7"/>
                  <a:gd name="T29" fmla="*/ 2 h 7"/>
                  <a:gd name="T30" fmla="*/ 4 w 7"/>
                  <a:gd name="T31" fmla="*/ 0 h 7"/>
                  <a:gd name="T32" fmla="*/ 1 w 7"/>
                  <a:gd name="T33" fmla="*/ 2 h 7"/>
                  <a:gd name="T34" fmla="*/ 0 w 7"/>
                  <a:gd name="T35" fmla="*/ 2 h 7"/>
                  <a:gd name="T36" fmla="*/ 0 w 7"/>
                  <a:gd name="T37" fmla="*/ 3 h 7"/>
                  <a:gd name="T38" fmla="*/ 0 w 7"/>
                  <a:gd name="T39" fmla="*/ 3 h 7"/>
                  <a:gd name="T40" fmla="*/ 1 w 7"/>
                  <a:gd name="T41" fmla="*/ 3 h 7"/>
                  <a:gd name="T42" fmla="*/ 1 w 7"/>
                  <a:gd name="T43" fmla="*/ 4 h 7"/>
                  <a:gd name="T44" fmla="*/ 1 w 7"/>
                  <a:gd name="T45" fmla="*/ 4 h 7"/>
                  <a:gd name="T46" fmla="*/ 0 w 7"/>
                  <a:gd name="T47" fmla="*/ 4 h 7"/>
                  <a:gd name="T48" fmla="*/ 0 w 7"/>
                  <a:gd name="T49" fmla="*/ 4 h 7"/>
                  <a:gd name="T50" fmla="*/ 0 w 7"/>
                  <a:gd name="T51" fmla="*/ 5 h 7"/>
                  <a:gd name="T52" fmla="*/ 1 w 7"/>
                  <a:gd name="T53" fmla="*/ 5 h 7"/>
                  <a:gd name="T54" fmla="*/ 5 w 7"/>
                  <a:gd name="T55" fmla="*/ 7 h 7"/>
                  <a:gd name="T56" fmla="*/ 7 w 7"/>
                  <a:gd name="T57" fmla="*/ 5 h 7"/>
                  <a:gd name="T58" fmla="*/ 6 w 7"/>
                  <a:gd name="T59" fmla="*/ 5 h 7"/>
                  <a:gd name="T60" fmla="*/ 5 w 7"/>
                  <a:gd name="T6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5" y="6"/>
                    </a:moveTo>
                    <a:cubicBezTo>
                      <a:pt x="4" y="6"/>
                      <a:pt x="3" y="5"/>
                      <a:pt x="3" y="5"/>
                    </a:cubicBezTo>
                    <a:cubicBezTo>
                      <a:pt x="4" y="5"/>
                      <a:pt x="4" y="5"/>
                      <a:pt x="4" y="5"/>
                    </a:cubicBezTo>
                    <a:cubicBezTo>
                      <a:pt x="4" y="5"/>
                      <a:pt x="5" y="5"/>
                      <a:pt x="5" y="4"/>
                    </a:cubicBezTo>
                    <a:cubicBezTo>
                      <a:pt x="5" y="4"/>
                      <a:pt x="4" y="4"/>
                      <a:pt x="4" y="4"/>
                    </a:cubicBezTo>
                    <a:cubicBezTo>
                      <a:pt x="2" y="4"/>
                      <a:pt x="2" y="4"/>
                      <a:pt x="2" y="4"/>
                    </a:cubicBezTo>
                    <a:cubicBezTo>
                      <a:pt x="2" y="4"/>
                      <a:pt x="2" y="4"/>
                      <a:pt x="2" y="4"/>
                    </a:cubicBezTo>
                    <a:cubicBezTo>
                      <a:pt x="2" y="3"/>
                      <a:pt x="2" y="3"/>
                      <a:pt x="2" y="3"/>
                    </a:cubicBezTo>
                    <a:cubicBezTo>
                      <a:pt x="4" y="3"/>
                      <a:pt x="4" y="3"/>
                      <a:pt x="4" y="3"/>
                    </a:cubicBezTo>
                    <a:cubicBezTo>
                      <a:pt x="4" y="3"/>
                      <a:pt x="5" y="3"/>
                      <a:pt x="5" y="3"/>
                    </a:cubicBezTo>
                    <a:cubicBezTo>
                      <a:pt x="5" y="2"/>
                      <a:pt x="4" y="2"/>
                      <a:pt x="4" y="2"/>
                    </a:cubicBezTo>
                    <a:cubicBezTo>
                      <a:pt x="3" y="2"/>
                      <a:pt x="3" y="2"/>
                      <a:pt x="3" y="2"/>
                    </a:cubicBezTo>
                    <a:cubicBezTo>
                      <a:pt x="3" y="2"/>
                      <a:pt x="4" y="1"/>
                      <a:pt x="4" y="1"/>
                    </a:cubicBezTo>
                    <a:cubicBezTo>
                      <a:pt x="5" y="1"/>
                      <a:pt x="6" y="1"/>
                      <a:pt x="6" y="2"/>
                    </a:cubicBezTo>
                    <a:cubicBezTo>
                      <a:pt x="7" y="2"/>
                      <a:pt x="7" y="2"/>
                      <a:pt x="7" y="2"/>
                    </a:cubicBezTo>
                    <a:cubicBezTo>
                      <a:pt x="7" y="1"/>
                      <a:pt x="6" y="0"/>
                      <a:pt x="4" y="0"/>
                    </a:cubicBezTo>
                    <a:cubicBezTo>
                      <a:pt x="3" y="0"/>
                      <a:pt x="2" y="1"/>
                      <a:pt x="1" y="2"/>
                    </a:cubicBezTo>
                    <a:cubicBezTo>
                      <a:pt x="0" y="2"/>
                      <a:pt x="0" y="2"/>
                      <a:pt x="0" y="2"/>
                    </a:cubicBezTo>
                    <a:cubicBezTo>
                      <a:pt x="0" y="2"/>
                      <a:pt x="0" y="3"/>
                      <a:pt x="0" y="3"/>
                    </a:cubicBezTo>
                    <a:cubicBezTo>
                      <a:pt x="0" y="3"/>
                      <a:pt x="0" y="3"/>
                      <a:pt x="0" y="3"/>
                    </a:cubicBezTo>
                    <a:cubicBezTo>
                      <a:pt x="1" y="3"/>
                      <a:pt x="1" y="3"/>
                      <a:pt x="1" y="3"/>
                    </a:cubicBezTo>
                    <a:cubicBezTo>
                      <a:pt x="1" y="3"/>
                      <a:pt x="1" y="3"/>
                      <a:pt x="1" y="4"/>
                    </a:cubicBezTo>
                    <a:cubicBezTo>
                      <a:pt x="1" y="4"/>
                      <a:pt x="1" y="4"/>
                      <a:pt x="1" y="4"/>
                    </a:cubicBezTo>
                    <a:cubicBezTo>
                      <a:pt x="0" y="4"/>
                      <a:pt x="0" y="4"/>
                      <a:pt x="0" y="4"/>
                    </a:cubicBezTo>
                    <a:cubicBezTo>
                      <a:pt x="0" y="4"/>
                      <a:pt x="0" y="4"/>
                      <a:pt x="0" y="4"/>
                    </a:cubicBezTo>
                    <a:cubicBezTo>
                      <a:pt x="0" y="5"/>
                      <a:pt x="0" y="5"/>
                      <a:pt x="0" y="5"/>
                    </a:cubicBezTo>
                    <a:cubicBezTo>
                      <a:pt x="1" y="5"/>
                      <a:pt x="1" y="5"/>
                      <a:pt x="1" y="5"/>
                    </a:cubicBezTo>
                    <a:cubicBezTo>
                      <a:pt x="2" y="6"/>
                      <a:pt x="3" y="7"/>
                      <a:pt x="5" y="7"/>
                    </a:cubicBezTo>
                    <a:cubicBezTo>
                      <a:pt x="6" y="7"/>
                      <a:pt x="7" y="6"/>
                      <a:pt x="7" y="5"/>
                    </a:cubicBezTo>
                    <a:cubicBezTo>
                      <a:pt x="6" y="5"/>
                      <a:pt x="6" y="5"/>
                      <a:pt x="6" y="5"/>
                    </a:cubicBezTo>
                    <a:cubicBezTo>
                      <a:pt x="6" y="6"/>
                      <a:pt x="5"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42"/>
              <p:cNvSpPr>
                <a:spLocks noEditPoints="1"/>
              </p:cNvSpPr>
              <p:nvPr/>
            </p:nvSpPr>
            <p:spPr bwMode="auto">
              <a:xfrm>
                <a:off x="3764" y="2289"/>
                <a:ext cx="45" cy="76"/>
              </a:xfrm>
              <a:custGeom>
                <a:avLst/>
                <a:gdLst>
                  <a:gd name="T0" fmla="*/ 9 w 19"/>
                  <a:gd name="T1" fmla="*/ 0 h 32"/>
                  <a:gd name="T2" fmla="*/ 1 w 19"/>
                  <a:gd name="T3" fmla="*/ 23 h 32"/>
                  <a:gd name="T4" fmla="*/ 10 w 19"/>
                  <a:gd name="T5" fmla="*/ 32 h 32"/>
                  <a:gd name="T6" fmla="*/ 19 w 19"/>
                  <a:gd name="T7" fmla="*/ 23 h 32"/>
                  <a:gd name="T8" fmla="*/ 9 w 19"/>
                  <a:gd name="T9" fmla="*/ 0 h 32"/>
                  <a:gd name="T10" fmla="*/ 10 w 19"/>
                  <a:gd name="T11" fmla="*/ 28 h 32"/>
                  <a:gd name="T12" fmla="*/ 15 w 19"/>
                  <a:gd name="T13" fmla="*/ 21 h 32"/>
                  <a:gd name="T14" fmla="*/ 10 w 19"/>
                  <a:gd name="T15" fmla="*/ 28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9" y="0"/>
                    </a:moveTo>
                    <a:cubicBezTo>
                      <a:pt x="9" y="0"/>
                      <a:pt x="0" y="14"/>
                      <a:pt x="1" y="23"/>
                    </a:cubicBezTo>
                    <a:cubicBezTo>
                      <a:pt x="1" y="28"/>
                      <a:pt x="5" y="32"/>
                      <a:pt x="10" y="32"/>
                    </a:cubicBezTo>
                    <a:cubicBezTo>
                      <a:pt x="15" y="32"/>
                      <a:pt x="19" y="28"/>
                      <a:pt x="19" y="23"/>
                    </a:cubicBezTo>
                    <a:cubicBezTo>
                      <a:pt x="19" y="13"/>
                      <a:pt x="9" y="0"/>
                      <a:pt x="9" y="0"/>
                    </a:cubicBezTo>
                    <a:close/>
                    <a:moveTo>
                      <a:pt x="10" y="28"/>
                    </a:moveTo>
                    <a:cubicBezTo>
                      <a:pt x="15" y="21"/>
                      <a:pt x="15" y="21"/>
                      <a:pt x="15" y="21"/>
                    </a:cubicBezTo>
                    <a:cubicBezTo>
                      <a:pt x="15" y="21"/>
                      <a:pt x="16" y="28"/>
                      <a:pt x="1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43"/>
              <p:cNvSpPr>
                <a:spLocks noEditPoints="1"/>
              </p:cNvSpPr>
              <p:nvPr/>
            </p:nvSpPr>
            <p:spPr bwMode="auto">
              <a:xfrm>
                <a:off x="3778" y="1371"/>
                <a:ext cx="19" cy="33"/>
              </a:xfrm>
              <a:custGeom>
                <a:avLst/>
                <a:gdLst>
                  <a:gd name="T0" fmla="*/ 5 w 8"/>
                  <a:gd name="T1" fmla="*/ 0 h 14"/>
                  <a:gd name="T2" fmla="*/ 0 w 8"/>
                  <a:gd name="T3" fmla="*/ 9 h 14"/>
                  <a:gd name="T4" fmla="*/ 3 w 8"/>
                  <a:gd name="T5" fmla="*/ 13 h 14"/>
                  <a:gd name="T6" fmla="*/ 8 w 8"/>
                  <a:gd name="T7" fmla="*/ 10 h 14"/>
                  <a:gd name="T8" fmla="*/ 5 w 8"/>
                  <a:gd name="T9" fmla="*/ 0 h 14"/>
                  <a:gd name="T10" fmla="*/ 3 w 8"/>
                  <a:gd name="T11" fmla="*/ 12 h 14"/>
                  <a:gd name="T12" fmla="*/ 6 w 8"/>
                  <a:gd name="T13" fmla="*/ 9 h 14"/>
                  <a:gd name="T14" fmla="*/ 3 w 8"/>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4">
                    <a:moveTo>
                      <a:pt x="5" y="0"/>
                    </a:moveTo>
                    <a:cubicBezTo>
                      <a:pt x="5" y="0"/>
                      <a:pt x="1" y="5"/>
                      <a:pt x="0" y="9"/>
                    </a:cubicBezTo>
                    <a:cubicBezTo>
                      <a:pt x="0" y="11"/>
                      <a:pt x="1" y="13"/>
                      <a:pt x="3" y="13"/>
                    </a:cubicBezTo>
                    <a:cubicBezTo>
                      <a:pt x="5" y="14"/>
                      <a:pt x="7" y="12"/>
                      <a:pt x="8" y="10"/>
                    </a:cubicBezTo>
                    <a:cubicBezTo>
                      <a:pt x="8" y="6"/>
                      <a:pt x="5" y="0"/>
                      <a:pt x="5" y="0"/>
                    </a:cubicBezTo>
                    <a:close/>
                    <a:moveTo>
                      <a:pt x="3" y="12"/>
                    </a:moveTo>
                    <a:cubicBezTo>
                      <a:pt x="6" y="9"/>
                      <a:pt x="6" y="9"/>
                      <a:pt x="6" y="9"/>
                    </a:cubicBezTo>
                    <a:cubicBezTo>
                      <a:pt x="6" y="9"/>
                      <a:pt x="6" y="12"/>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44"/>
              <p:cNvSpPr>
                <a:spLocks noEditPoints="1"/>
              </p:cNvSpPr>
              <p:nvPr/>
            </p:nvSpPr>
            <p:spPr bwMode="auto">
              <a:xfrm>
                <a:off x="3921" y="1511"/>
                <a:ext cx="28" cy="50"/>
              </a:xfrm>
              <a:custGeom>
                <a:avLst/>
                <a:gdLst>
                  <a:gd name="T0" fmla="*/ 5 w 12"/>
                  <a:gd name="T1" fmla="*/ 0 h 21"/>
                  <a:gd name="T2" fmla="*/ 0 w 12"/>
                  <a:gd name="T3" fmla="*/ 15 h 21"/>
                  <a:gd name="T4" fmla="*/ 6 w 12"/>
                  <a:gd name="T5" fmla="*/ 20 h 21"/>
                  <a:gd name="T6" fmla="*/ 12 w 12"/>
                  <a:gd name="T7" fmla="*/ 15 h 21"/>
                  <a:gd name="T8" fmla="*/ 5 w 12"/>
                  <a:gd name="T9" fmla="*/ 0 h 21"/>
                  <a:gd name="T10" fmla="*/ 6 w 12"/>
                  <a:gd name="T11" fmla="*/ 18 h 21"/>
                  <a:gd name="T12" fmla="*/ 9 w 12"/>
                  <a:gd name="T13" fmla="*/ 13 h 21"/>
                  <a:gd name="T14" fmla="*/ 6 w 12"/>
                  <a:gd name="T15" fmla="*/ 1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5" y="0"/>
                    </a:moveTo>
                    <a:cubicBezTo>
                      <a:pt x="5" y="0"/>
                      <a:pt x="0" y="9"/>
                      <a:pt x="0" y="15"/>
                    </a:cubicBezTo>
                    <a:cubicBezTo>
                      <a:pt x="0" y="18"/>
                      <a:pt x="3" y="21"/>
                      <a:pt x="6" y="20"/>
                    </a:cubicBezTo>
                    <a:cubicBezTo>
                      <a:pt x="9" y="20"/>
                      <a:pt x="12" y="18"/>
                      <a:pt x="12" y="15"/>
                    </a:cubicBezTo>
                    <a:cubicBezTo>
                      <a:pt x="11" y="8"/>
                      <a:pt x="5" y="0"/>
                      <a:pt x="5" y="0"/>
                    </a:cubicBezTo>
                    <a:close/>
                    <a:moveTo>
                      <a:pt x="6" y="18"/>
                    </a:moveTo>
                    <a:cubicBezTo>
                      <a:pt x="9" y="13"/>
                      <a:pt x="9" y="13"/>
                      <a:pt x="9" y="13"/>
                    </a:cubicBezTo>
                    <a:cubicBezTo>
                      <a:pt x="9" y="13"/>
                      <a:pt x="10" y="18"/>
                      <a:pt x="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45"/>
              <p:cNvSpPr>
                <a:spLocks/>
              </p:cNvSpPr>
              <p:nvPr/>
            </p:nvSpPr>
            <p:spPr bwMode="auto">
              <a:xfrm>
                <a:off x="3823" y="1520"/>
                <a:ext cx="43" cy="91"/>
              </a:xfrm>
              <a:custGeom>
                <a:avLst/>
                <a:gdLst>
                  <a:gd name="T0" fmla="*/ 18 w 18"/>
                  <a:gd name="T1" fmla="*/ 4 h 38"/>
                  <a:gd name="T2" fmla="*/ 18 w 18"/>
                  <a:gd name="T3" fmla="*/ 4 h 38"/>
                  <a:gd name="T4" fmla="*/ 18 w 18"/>
                  <a:gd name="T5" fmla="*/ 4 h 38"/>
                  <a:gd name="T6" fmla="*/ 11 w 18"/>
                  <a:gd name="T7" fmla="*/ 0 h 38"/>
                  <a:gd name="T8" fmla="*/ 10 w 18"/>
                  <a:gd name="T9" fmla="*/ 0 h 38"/>
                  <a:gd name="T10" fmla="*/ 8 w 18"/>
                  <a:gd name="T11" fmla="*/ 0 h 38"/>
                  <a:gd name="T12" fmla="*/ 0 w 18"/>
                  <a:gd name="T13" fmla="*/ 5 h 38"/>
                  <a:gd name="T14" fmla="*/ 0 w 18"/>
                  <a:gd name="T15" fmla="*/ 17 h 38"/>
                  <a:gd name="T16" fmla="*/ 2 w 18"/>
                  <a:gd name="T17" fmla="*/ 19 h 38"/>
                  <a:gd name="T18" fmla="*/ 4 w 18"/>
                  <a:gd name="T19" fmla="*/ 17 h 38"/>
                  <a:gd name="T20" fmla="*/ 3 w 18"/>
                  <a:gd name="T21" fmla="*/ 8 h 38"/>
                  <a:gd name="T22" fmla="*/ 4 w 18"/>
                  <a:gd name="T23" fmla="*/ 8 h 38"/>
                  <a:gd name="T24" fmla="*/ 4 w 18"/>
                  <a:gd name="T25" fmla="*/ 13 h 38"/>
                  <a:gd name="T26" fmla="*/ 4 w 18"/>
                  <a:gd name="T27" fmla="*/ 18 h 38"/>
                  <a:gd name="T28" fmla="*/ 5 w 18"/>
                  <a:gd name="T29" fmla="*/ 36 h 38"/>
                  <a:gd name="T30" fmla="*/ 7 w 18"/>
                  <a:gd name="T31" fmla="*/ 38 h 38"/>
                  <a:gd name="T32" fmla="*/ 9 w 18"/>
                  <a:gd name="T33" fmla="*/ 36 h 38"/>
                  <a:gd name="T34" fmla="*/ 9 w 18"/>
                  <a:gd name="T35" fmla="*/ 19 h 38"/>
                  <a:gd name="T36" fmla="*/ 9 w 18"/>
                  <a:gd name="T37" fmla="*/ 19 h 38"/>
                  <a:gd name="T38" fmla="*/ 10 w 18"/>
                  <a:gd name="T39" fmla="*/ 36 h 38"/>
                  <a:gd name="T40" fmla="*/ 12 w 18"/>
                  <a:gd name="T41" fmla="*/ 38 h 38"/>
                  <a:gd name="T42" fmla="*/ 14 w 18"/>
                  <a:gd name="T43" fmla="*/ 36 h 38"/>
                  <a:gd name="T44" fmla="*/ 14 w 18"/>
                  <a:gd name="T45" fmla="*/ 18 h 38"/>
                  <a:gd name="T46" fmla="*/ 14 w 18"/>
                  <a:gd name="T47" fmla="*/ 13 h 38"/>
                  <a:gd name="T48" fmla="*/ 13 w 18"/>
                  <a:gd name="T49" fmla="*/ 7 h 38"/>
                  <a:gd name="T50" fmla="*/ 14 w 18"/>
                  <a:gd name="T51" fmla="*/ 7 h 38"/>
                  <a:gd name="T52" fmla="*/ 14 w 18"/>
                  <a:gd name="T53" fmla="*/ 16 h 38"/>
                  <a:gd name="T54" fmla="*/ 16 w 18"/>
                  <a:gd name="T55" fmla="*/ 18 h 38"/>
                  <a:gd name="T56" fmla="*/ 18 w 18"/>
                  <a:gd name="T57" fmla="*/ 16 h 38"/>
                  <a:gd name="T58" fmla="*/ 18 w 18"/>
                  <a:gd name="T59" fmla="*/ 5 h 38"/>
                  <a:gd name="T60" fmla="*/ 18 w 18"/>
                  <a:gd name="T61"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8" y="4"/>
                    </a:moveTo>
                    <a:cubicBezTo>
                      <a:pt x="18" y="4"/>
                      <a:pt x="18" y="4"/>
                      <a:pt x="18" y="4"/>
                    </a:cubicBezTo>
                    <a:cubicBezTo>
                      <a:pt x="18" y="4"/>
                      <a:pt x="18" y="4"/>
                      <a:pt x="18" y="4"/>
                    </a:cubicBezTo>
                    <a:cubicBezTo>
                      <a:pt x="17" y="1"/>
                      <a:pt x="13" y="1"/>
                      <a:pt x="11" y="0"/>
                    </a:cubicBezTo>
                    <a:cubicBezTo>
                      <a:pt x="11" y="0"/>
                      <a:pt x="10" y="0"/>
                      <a:pt x="10" y="0"/>
                    </a:cubicBezTo>
                    <a:cubicBezTo>
                      <a:pt x="8" y="0"/>
                      <a:pt x="8" y="0"/>
                      <a:pt x="8" y="0"/>
                    </a:cubicBezTo>
                    <a:cubicBezTo>
                      <a:pt x="8" y="0"/>
                      <a:pt x="0" y="0"/>
                      <a:pt x="0" y="5"/>
                    </a:cubicBezTo>
                    <a:cubicBezTo>
                      <a:pt x="0" y="17"/>
                      <a:pt x="0" y="17"/>
                      <a:pt x="0" y="17"/>
                    </a:cubicBezTo>
                    <a:cubicBezTo>
                      <a:pt x="0" y="18"/>
                      <a:pt x="1" y="19"/>
                      <a:pt x="2" y="19"/>
                    </a:cubicBezTo>
                    <a:cubicBezTo>
                      <a:pt x="3" y="19"/>
                      <a:pt x="4" y="18"/>
                      <a:pt x="4" y="17"/>
                    </a:cubicBezTo>
                    <a:cubicBezTo>
                      <a:pt x="3" y="8"/>
                      <a:pt x="3" y="8"/>
                      <a:pt x="3" y="8"/>
                    </a:cubicBezTo>
                    <a:cubicBezTo>
                      <a:pt x="4" y="8"/>
                      <a:pt x="4" y="8"/>
                      <a:pt x="4" y="8"/>
                    </a:cubicBezTo>
                    <a:cubicBezTo>
                      <a:pt x="4" y="13"/>
                      <a:pt x="4" y="13"/>
                      <a:pt x="4" y="13"/>
                    </a:cubicBezTo>
                    <a:cubicBezTo>
                      <a:pt x="4" y="18"/>
                      <a:pt x="4" y="18"/>
                      <a:pt x="4" y="18"/>
                    </a:cubicBezTo>
                    <a:cubicBezTo>
                      <a:pt x="5" y="36"/>
                      <a:pt x="5" y="36"/>
                      <a:pt x="5" y="36"/>
                    </a:cubicBezTo>
                    <a:cubicBezTo>
                      <a:pt x="5" y="37"/>
                      <a:pt x="6" y="38"/>
                      <a:pt x="7" y="38"/>
                    </a:cubicBezTo>
                    <a:cubicBezTo>
                      <a:pt x="8" y="38"/>
                      <a:pt x="9" y="37"/>
                      <a:pt x="9" y="36"/>
                    </a:cubicBezTo>
                    <a:cubicBezTo>
                      <a:pt x="9" y="19"/>
                      <a:pt x="9" y="19"/>
                      <a:pt x="9" y="19"/>
                    </a:cubicBezTo>
                    <a:cubicBezTo>
                      <a:pt x="9" y="19"/>
                      <a:pt x="9" y="19"/>
                      <a:pt x="9" y="19"/>
                    </a:cubicBezTo>
                    <a:cubicBezTo>
                      <a:pt x="10" y="36"/>
                      <a:pt x="10" y="36"/>
                      <a:pt x="10" y="36"/>
                    </a:cubicBezTo>
                    <a:cubicBezTo>
                      <a:pt x="10" y="37"/>
                      <a:pt x="11" y="38"/>
                      <a:pt x="12" y="38"/>
                    </a:cubicBezTo>
                    <a:cubicBezTo>
                      <a:pt x="13" y="38"/>
                      <a:pt x="14" y="37"/>
                      <a:pt x="14" y="36"/>
                    </a:cubicBezTo>
                    <a:cubicBezTo>
                      <a:pt x="14" y="18"/>
                      <a:pt x="14" y="18"/>
                      <a:pt x="14" y="18"/>
                    </a:cubicBezTo>
                    <a:cubicBezTo>
                      <a:pt x="14" y="13"/>
                      <a:pt x="14" y="13"/>
                      <a:pt x="14" y="13"/>
                    </a:cubicBezTo>
                    <a:cubicBezTo>
                      <a:pt x="13" y="7"/>
                      <a:pt x="13" y="7"/>
                      <a:pt x="13" y="7"/>
                    </a:cubicBezTo>
                    <a:cubicBezTo>
                      <a:pt x="14" y="7"/>
                      <a:pt x="14" y="7"/>
                      <a:pt x="14" y="7"/>
                    </a:cubicBezTo>
                    <a:cubicBezTo>
                      <a:pt x="14" y="16"/>
                      <a:pt x="14" y="16"/>
                      <a:pt x="14" y="16"/>
                    </a:cubicBezTo>
                    <a:cubicBezTo>
                      <a:pt x="14" y="17"/>
                      <a:pt x="15" y="18"/>
                      <a:pt x="16" y="18"/>
                    </a:cubicBezTo>
                    <a:cubicBezTo>
                      <a:pt x="17" y="18"/>
                      <a:pt x="18" y="17"/>
                      <a:pt x="18" y="16"/>
                    </a:cubicBezTo>
                    <a:cubicBezTo>
                      <a:pt x="18" y="5"/>
                      <a:pt x="18" y="5"/>
                      <a:pt x="18" y="5"/>
                    </a:cubicBezTo>
                    <a:cubicBezTo>
                      <a:pt x="18" y="5"/>
                      <a:pt x="18" y="5"/>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46"/>
              <p:cNvSpPr>
                <a:spLocks/>
              </p:cNvSpPr>
              <p:nvPr/>
            </p:nvSpPr>
            <p:spPr bwMode="auto">
              <a:xfrm>
                <a:off x="3833" y="1501"/>
                <a:ext cx="21" cy="19"/>
              </a:xfrm>
              <a:custGeom>
                <a:avLst/>
                <a:gdLst>
                  <a:gd name="T0" fmla="*/ 5 w 9"/>
                  <a:gd name="T1" fmla="*/ 8 h 8"/>
                  <a:gd name="T2" fmla="*/ 9 w 9"/>
                  <a:gd name="T3" fmla="*/ 4 h 8"/>
                  <a:gd name="T4" fmla="*/ 4 w 9"/>
                  <a:gd name="T5" fmla="*/ 0 h 8"/>
                  <a:gd name="T6" fmla="*/ 0 w 9"/>
                  <a:gd name="T7" fmla="*/ 4 h 8"/>
                  <a:gd name="T8" fmla="*/ 5 w 9"/>
                  <a:gd name="T9" fmla="*/ 8 h 8"/>
                </a:gdLst>
                <a:ahLst/>
                <a:cxnLst>
                  <a:cxn ang="0">
                    <a:pos x="T0" y="T1"/>
                  </a:cxn>
                  <a:cxn ang="0">
                    <a:pos x="T2" y="T3"/>
                  </a:cxn>
                  <a:cxn ang="0">
                    <a:pos x="T4" y="T5"/>
                  </a:cxn>
                  <a:cxn ang="0">
                    <a:pos x="T6" y="T7"/>
                  </a:cxn>
                  <a:cxn ang="0">
                    <a:pos x="T8" y="T9"/>
                  </a:cxn>
                </a:cxnLst>
                <a:rect l="0" t="0" r="r" b="b"/>
                <a:pathLst>
                  <a:path w="9" h="8">
                    <a:moveTo>
                      <a:pt x="5" y="8"/>
                    </a:moveTo>
                    <a:cubicBezTo>
                      <a:pt x="7" y="8"/>
                      <a:pt x="9" y="6"/>
                      <a:pt x="9" y="4"/>
                    </a:cubicBezTo>
                    <a:cubicBezTo>
                      <a:pt x="9" y="1"/>
                      <a:pt x="7" y="0"/>
                      <a:pt x="4" y="0"/>
                    </a:cubicBezTo>
                    <a:cubicBezTo>
                      <a:pt x="2" y="0"/>
                      <a:pt x="0" y="2"/>
                      <a:pt x="0" y="4"/>
                    </a:cubicBezTo>
                    <a:cubicBezTo>
                      <a:pt x="1" y="6"/>
                      <a:pt x="2" y="8"/>
                      <a:pt x="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47"/>
              <p:cNvSpPr>
                <a:spLocks/>
              </p:cNvSpPr>
              <p:nvPr/>
            </p:nvSpPr>
            <p:spPr bwMode="auto">
              <a:xfrm>
                <a:off x="3819" y="2040"/>
                <a:ext cx="42" cy="90"/>
              </a:xfrm>
              <a:custGeom>
                <a:avLst/>
                <a:gdLst>
                  <a:gd name="T0" fmla="*/ 18 w 18"/>
                  <a:gd name="T1" fmla="*/ 5 h 38"/>
                  <a:gd name="T2" fmla="*/ 18 w 18"/>
                  <a:gd name="T3" fmla="*/ 4 h 38"/>
                  <a:gd name="T4" fmla="*/ 18 w 18"/>
                  <a:gd name="T5" fmla="*/ 4 h 38"/>
                  <a:gd name="T6" fmla="*/ 11 w 18"/>
                  <a:gd name="T7" fmla="*/ 1 h 38"/>
                  <a:gd name="T8" fmla="*/ 10 w 18"/>
                  <a:gd name="T9" fmla="*/ 1 h 38"/>
                  <a:gd name="T10" fmla="*/ 8 w 18"/>
                  <a:gd name="T11" fmla="*/ 1 h 38"/>
                  <a:gd name="T12" fmla="*/ 0 w 18"/>
                  <a:gd name="T13" fmla="*/ 5 h 38"/>
                  <a:gd name="T14" fmla="*/ 0 w 18"/>
                  <a:gd name="T15" fmla="*/ 17 h 38"/>
                  <a:gd name="T16" fmla="*/ 2 w 18"/>
                  <a:gd name="T17" fmla="*/ 18 h 38"/>
                  <a:gd name="T18" fmla="*/ 4 w 18"/>
                  <a:gd name="T19" fmla="*/ 17 h 38"/>
                  <a:gd name="T20" fmla="*/ 4 w 18"/>
                  <a:gd name="T21" fmla="*/ 8 h 38"/>
                  <a:gd name="T22" fmla="*/ 4 w 18"/>
                  <a:gd name="T23" fmla="*/ 8 h 38"/>
                  <a:gd name="T24" fmla="*/ 5 w 18"/>
                  <a:gd name="T25" fmla="*/ 13 h 38"/>
                  <a:gd name="T26" fmla="*/ 5 w 18"/>
                  <a:gd name="T27" fmla="*/ 18 h 38"/>
                  <a:gd name="T28" fmla="*/ 5 w 18"/>
                  <a:gd name="T29" fmla="*/ 35 h 38"/>
                  <a:gd name="T30" fmla="*/ 7 w 18"/>
                  <a:gd name="T31" fmla="*/ 37 h 38"/>
                  <a:gd name="T32" fmla="*/ 9 w 18"/>
                  <a:gd name="T33" fmla="*/ 35 h 38"/>
                  <a:gd name="T34" fmla="*/ 9 w 18"/>
                  <a:gd name="T35" fmla="*/ 19 h 38"/>
                  <a:gd name="T36" fmla="*/ 10 w 18"/>
                  <a:gd name="T37" fmla="*/ 19 h 38"/>
                  <a:gd name="T38" fmla="*/ 10 w 18"/>
                  <a:gd name="T39" fmla="*/ 35 h 38"/>
                  <a:gd name="T40" fmla="*/ 12 w 18"/>
                  <a:gd name="T41" fmla="*/ 37 h 38"/>
                  <a:gd name="T42" fmla="*/ 14 w 18"/>
                  <a:gd name="T43" fmla="*/ 35 h 38"/>
                  <a:gd name="T44" fmla="*/ 14 w 18"/>
                  <a:gd name="T45" fmla="*/ 18 h 38"/>
                  <a:gd name="T46" fmla="*/ 14 w 18"/>
                  <a:gd name="T47" fmla="*/ 13 h 38"/>
                  <a:gd name="T48" fmla="*/ 14 w 18"/>
                  <a:gd name="T49" fmla="*/ 7 h 38"/>
                  <a:gd name="T50" fmla="*/ 14 w 18"/>
                  <a:gd name="T51" fmla="*/ 7 h 38"/>
                  <a:gd name="T52" fmla="*/ 14 w 18"/>
                  <a:gd name="T53" fmla="*/ 16 h 38"/>
                  <a:gd name="T54" fmla="*/ 16 w 18"/>
                  <a:gd name="T55" fmla="*/ 18 h 38"/>
                  <a:gd name="T56" fmla="*/ 18 w 18"/>
                  <a:gd name="T57" fmla="*/ 16 h 38"/>
                  <a:gd name="T58" fmla="*/ 18 w 18"/>
                  <a:gd name="T59" fmla="*/ 5 h 38"/>
                  <a:gd name="T60" fmla="*/ 18 w 18"/>
                  <a:gd name="T6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8" y="5"/>
                    </a:moveTo>
                    <a:cubicBezTo>
                      <a:pt x="18" y="5"/>
                      <a:pt x="18" y="4"/>
                      <a:pt x="18" y="4"/>
                    </a:cubicBezTo>
                    <a:cubicBezTo>
                      <a:pt x="18" y="4"/>
                      <a:pt x="18" y="4"/>
                      <a:pt x="18" y="4"/>
                    </a:cubicBezTo>
                    <a:cubicBezTo>
                      <a:pt x="17" y="1"/>
                      <a:pt x="13" y="1"/>
                      <a:pt x="11" y="1"/>
                    </a:cubicBezTo>
                    <a:cubicBezTo>
                      <a:pt x="11" y="1"/>
                      <a:pt x="11" y="1"/>
                      <a:pt x="10" y="1"/>
                    </a:cubicBezTo>
                    <a:cubicBezTo>
                      <a:pt x="8" y="1"/>
                      <a:pt x="8" y="1"/>
                      <a:pt x="8" y="1"/>
                    </a:cubicBezTo>
                    <a:cubicBezTo>
                      <a:pt x="8" y="1"/>
                      <a:pt x="0" y="0"/>
                      <a:pt x="0" y="5"/>
                    </a:cubicBezTo>
                    <a:cubicBezTo>
                      <a:pt x="0" y="17"/>
                      <a:pt x="0" y="17"/>
                      <a:pt x="0" y="17"/>
                    </a:cubicBezTo>
                    <a:cubicBezTo>
                      <a:pt x="0" y="18"/>
                      <a:pt x="1" y="18"/>
                      <a:pt x="2" y="18"/>
                    </a:cubicBezTo>
                    <a:cubicBezTo>
                      <a:pt x="3" y="18"/>
                      <a:pt x="4" y="18"/>
                      <a:pt x="4" y="17"/>
                    </a:cubicBezTo>
                    <a:cubicBezTo>
                      <a:pt x="4" y="8"/>
                      <a:pt x="4" y="8"/>
                      <a:pt x="4" y="8"/>
                    </a:cubicBezTo>
                    <a:cubicBezTo>
                      <a:pt x="4" y="8"/>
                      <a:pt x="4" y="8"/>
                      <a:pt x="4" y="8"/>
                    </a:cubicBezTo>
                    <a:cubicBezTo>
                      <a:pt x="5" y="13"/>
                      <a:pt x="5" y="13"/>
                      <a:pt x="5" y="13"/>
                    </a:cubicBezTo>
                    <a:cubicBezTo>
                      <a:pt x="5" y="18"/>
                      <a:pt x="5" y="18"/>
                      <a:pt x="5" y="18"/>
                    </a:cubicBezTo>
                    <a:cubicBezTo>
                      <a:pt x="5" y="35"/>
                      <a:pt x="5" y="35"/>
                      <a:pt x="5" y="35"/>
                    </a:cubicBezTo>
                    <a:cubicBezTo>
                      <a:pt x="5" y="37"/>
                      <a:pt x="6" y="38"/>
                      <a:pt x="7" y="37"/>
                    </a:cubicBezTo>
                    <a:cubicBezTo>
                      <a:pt x="8" y="37"/>
                      <a:pt x="9" y="36"/>
                      <a:pt x="9" y="35"/>
                    </a:cubicBezTo>
                    <a:cubicBezTo>
                      <a:pt x="9" y="19"/>
                      <a:pt x="9" y="19"/>
                      <a:pt x="9" y="19"/>
                    </a:cubicBezTo>
                    <a:cubicBezTo>
                      <a:pt x="10" y="19"/>
                      <a:pt x="10" y="19"/>
                      <a:pt x="10" y="19"/>
                    </a:cubicBezTo>
                    <a:cubicBezTo>
                      <a:pt x="10" y="35"/>
                      <a:pt x="10" y="35"/>
                      <a:pt x="10" y="35"/>
                    </a:cubicBezTo>
                    <a:cubicBezTo>
                      <a:pt x="10" y="36"/>
                      <a:pt x="11" y="37"/>
                      <a:pt x="12" y="37"/>
                    </a:cubicBezTo>
                    <a:cubicBezTo>
                      <a:pt x="13" y="37"/>
                      <a:pt x="14" y="36"/>
                      <a:pt x="14" y="35"/>
                    </a:cubicBezTo>
                    <a:cubicBezTo>
                      <a:pt x="14" y="18"/>
                      <a:pt x="14" y="18"/>
                      <a:pt x="14" y="18"/>
                    </a:cubicBezTo>
                    <a:cubicBezTo>
                      <a:pt x="14" y="13"/>
                      <a:pt x="14" y="13"/>
                      <a:pt x="14" y="13"/>
                    </a:cubicBezTo>
                    <a:cubicBezTo>
                      <a:pt x="14" y="7"/>
                      <a:pt x="14" y="7"/>
                      <a:pt x="14" y="7"/>
                    </a:cubicBezTo>
                    <a:cubicBezTo>
                      <a:pt x="14" y="7"/>
                      <a:pt x="14" y="7"/>
                      <a:pt x="14" y="7"/>
                    </a:cubicBezTo>
                    <a:cubicBezTo>
                      <a:pt x="14" y="16"/>
                      <a:pt x="14" y="16"/>
                      <a:pt x="14" y="16"/>
                    </a:cubicBezTo>
                    <a:cubicBezTo>
                      <a:pt x="14" y="17"/>
                      <a:pt x="15" y="18"/>
                      <a:pt x="16" y="18"/>
                    </a:cubicBezTo>
                    <a:cubicBezTo>
                      <a:pt x="17" y="18"/>
                      <a:pt x="18" y="17"/>
                      <a:pt x="18" y="16"/>
                    </a:cubicBezTo>
                    <a:cubicBezTo>
                      <a:pt x="18" y="5"/>
                      <a:pt x="18" y="5"/>
                      <a:pt x="18" y="5"/>
                    </a:cubicBezTo>
                    <a:cubicBezTo>
                      <a:pt x="18" y="5"/>
                      <a:pt x="18" y="5"/>
                      <a:pt x="1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48"/>
              <p:cNvSpPr>
                <a:spLocks/>
              </p:cNvSpPr>
              <p:nvPr/>
            </p:nvSpPr>
            <p:spPr bwMode="auto">
              <a:xfrm>
                <a:off x="3831" y="2021"/>
                <a:ext cx="18" cy="19"/>
              </a:xfrm>
              <a:custGeom>
                <a:avLst/>
                <a:gdLst>
                  <a:gd name="T0" fmla="*/ 4 w 8"/>
                  <a:gd name="T1" fmla="*/ 8 h 8"/>
                  <a:gd name="T2" fmla="*/ 8 w 8"/>
                  <a:gd name="T3" fmla="*/ 4 h 8"/>
                  <a:gd name="T4" fmla="*/ 4 w 8"/>
                  <a:gd name="T5" fmla="*/ 0 h 8"/>
                  <a:gd name="T6" fmla="*/ 0 w 8"/>
                  <a:gd name="T7" fmla="*/ 4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cubicBezTo>
                      <a:pt x="6" y="8"/>
                      <a:pt x="8" y="6"/>
                      <a:pt x="8" y="4"/>
                    </a:cubicBezTo>
                    <a:cubicBezTo>
                      <a:pt x="8" y="2"/>
                      <a:pt x="6" y="0"/>
                      <a:pt x="4" y="0"/>
                    </a:cubicBezTo>
                    <a:cubicBezTo>
                      <a:pt x="1"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49"/>
              <p:cNvSpPr>
                <a:spLocks/>
              </p:cNvSpPr>
              <p:nvPr/>
            </p:nvSpPr>
            <p:spPr bwMode="auto">
              <a:xfrm>
                <a:off x="3935" y="2154"/>
                <a:ext cx="47" cy="100"/>
              </a:xfrm>
              <a:custGeom>
                <a:avLst/>
                <a:gdLst>
                  <a:gd name="T0" fmla="*/ 20 w 20"/>
                  <a:gd name="T1" fmla="*/ 5 h 42"/>
                  <a:gd name="T2" fmla="*/ 20 w 20"/>
                  <a:gd name="T3" fmla="*/ 5 h 42"/>
                  <a:gd name="T4" fmla="*/ 20 w 20"/>
                  <a:gd name="T5" fmla="*/ 5 h 42"/>
                  <a:gd name="T6" fmla="*/ 13 w 20"/>
                  <a:gd name="T7" fmla="*/ 1 h 42"/>
                  <a:gd name="T8" fmla="*/ 12 w 20"/>
                  <a:gd name="T9" fmla="*/ 1 h 42"/>
                  <a:gd name="T10" fmla="*/ 9 w 20"/>
                  <a:gd name="T11" fmla="*/ 1 h 42"/>
                  <a:gd name="T12" fmla="*/ 1 w 20"/>
                  <a:gd name="T13" fmla="*/ 5 h 42"/>
                  <a:gd name="T14" fmla="*/ 0 w 20"/>
                  <a:gd name="T15" fmla="*/ 18 h 42"/>
                  <a:gd name="T16" fmla="*/ 2 w 20"/>
                  <a:gd name="T17" fmla="*/ 20 h 42"/>
                  <a:gd name="T18" fmla="*/ 4 w 20"/>
                  <a:gd name="T19" fmla="*/ 18 h 42"/>
                  <a:gd name="T20" fmla="*/ 5 w 20"/>
                  <a:gd name="T21" fmla="*/ 8 h 42"/>
                  <a:gd name="T22" fmla="*/ 5 w 20"/>
                  <a:gd name="T23" fmla="*/ 8 h 42"/>
                  <a:gd name="T24" fmla="*/ 5 w 20"/>
                  <a:gd name="T25" fmla="*/ 14 h 42"/>
                  <a:gd name="T26" fmla="*/ 5 w 20"/>
                  <a:gd name="T27" fmla="*/ 20 h 42"/>
                  <a:gd name="T28" fmla="*/ 5 w 20"/>
                  <a:gd name="T29" fmla="*/ 40 h 42"/>
                  <a:gd name="T30" fmla="*/ 7 w 20"/>
                  <a:gd name="T31" fmla="*/ 42 h 42"/>
                  <a:gd name="T32" fmla="*/ 10 w 20"/>
                  <a:gd name="T33" fmla="*/ 40 h 42"/>
                  <a:gd name="T34" fmla="*/ 10 w 20"/>
                  <a:gd name="T35" fmla="*/ 22 h 42"/>
                  <a:gd name="T36" fmla="*/ 11 w 20"/>
                  <a:gd name="T37" fmla="*/ 22 h 42"/>
                  <a:gd name="T38" fmla="*/ 10 w 20"/>
                  <a:gd name="T39" fmla="*/ 40 h 42"/>
                  <a:gd name="T40" fmla="*/ 13 w 20"/>
                  <a:gd name="T41" fmla="*/ 42 h 42"/>
                  <a:gd name="T42" fmla="*/ 15 w 20"/>
                  <a:gd name="T43" fmla="*/ 40 h 42"/>
                  <a:gd name="T44" fmla="*/ 15 w 20"/>
                  <a:gd name="T45" fmla="*/ 20 h 42"/>
                  <a:gd name="T46" fmla="*/ 16 w 20"/>
                  <a:gd name="T47" fmla="*/ 15 h 42"/>
                  <a:gd name="T48" fmla="*/ 16 w 20"/>
                  <a:gd name="T49" fmla="*/ 9 h 42"/>
                  <a:gd name="T50" fmla="*/ 16 w 20"/>
                  <a:gd name="T51" fmla="*/ 9 h 42"/>
                  <a:gd name="T52" fmla="*/ 16 w 20"/>
                  <a:gd name="T53" fmla="*/ 18 h 42"/>
                  <a:gd name="T54" fmla="*/ 18 w 20"/>
                  <a:gd name="T55" fmla="*/ 20 h 42"/>
                  <a:gd name="T56" fmla="*/ 20 w 20"/>
                  <a:gd name="T57" fmla="*/ 18 h 42"/>
                  <a:gd name="T58" fmla="*/ 20 w 20"/>
                  <a:gd name="T59" fmla="*/ 6 h 42"/>
                  <a:gd name="T60" fmla="*/ 20 w 20"/>
                  <a:gd name="T61"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42">
                    <a:moveTo>
                      <a:pt x="20" y="5"/>
                    </a:moveTo>
                    <a:cubicBezTo>
                      <a:pt x="20" y="5"/>
                      <a:pt x="20" y="5"/>
                      <a:pt x="20" y="5"/>
                    </a:cubicBezTo>
                    <a:cubicBezTo>
                      <a:pt x="20" y="5"/>
                      <a:pt x="20" y="5"/>
                      <a:pt x="20" y="5"/>
                    </a:cubicBezTo>
                    <a:cubicBezTo>
                      <a:pt x="20" y="2"/>
                      <a:pt x="15" y="1"/>
                      <a:pt x="13" y="1"/>
                    </a:cubicBezTo>
                    <a:cubicBezTo>
                      <a:pt x="13" y="1"/>
                      <a:pt x="13" y="1"/>
                      <a:pt x="12" y="1"/>
                    </a:cubicBezTo>
                    <a:cubicBezTo>
                      <a:pt x="9" y="1"/>
                      <a:pt x="9" y="1"/>
                      <a:pt x="9" y="1"/>
                    </a:cubicBezTo>
                    <a:cubicBezTo>
                      <a:pt x="9" y="1"/>
                      <a:pt x="1" y="0"/>
                      <a:pt x="1" y="5"/>
                    </a:cubicBezTo>
                    <a:cubicBezTo>
                      <a:pt x="0" y="18"/>
                      <a:pt x="0" y="18"/>
                      <a:pt x="0" y="18"/>
                    </a:cubicBezTo>
                    <a:cubicBezTo>
                      <a:pt x="0" y="19"/>
                      <a:pt x="1" y="20"/>
                      <a:pt x="2" y="20"/>
                    </a:cubicBezTo>
                    <a:cubicBezTo>
                      <a:pt x="3" y="20"/>
                      <a:pt x="4" y="19"/>
                      <a:pt x="4" y="18"/>
                    </a:cubicBezTo>
                    <a:cubicBezTo>
                      <a:pt x="5" y="8"/>
                      <a:pt x="5" y="8"/>
                      <a:pt x="5" y="8"/>
                    </a:cubicBezTo>
                    <a:cubicBezTo>
                      <a:pt x="5" y="8"/>
                      <a:pt x="5" y="8"/>
                      <a:pt x="5" y="8"/>
                    </a:cubicBezTo>
                    <a:cubicBezTo>
                      <a:pt x="5" y="14"/>
                      <a:pt x="5" y="14"/>
                      <a:pt x="5" y="14"/>
                    </a:cubicBezTo>
                    <a:cubicBezTo>
                      <a:pt x="5" y="20"/>
                      <a:pt x="5" y="20"/>
                      <a:pt x="5" y="20"/>
                    </a:cubicBezTo>
                    <a:cubicBezTo>
                      <a:pt x="5" y="40"/>
                      <a:pt x="5" y="40"/>
                      <a:pt x="5" y="40"/>
                    </a:cubicBezTo>
                    <a:cubicBezTo>
                      <a:pt x="5" y="41"/>
                      <a:pt x="6" y="42"/>
                      <a:pt x="7" y="42"/>
                    </a:cubicBezTo>
                    <a:cubicBezTo>
                      <a:pt x="8" y="42"/>
                      <a:pt x="10" y="41"/>
                      <a:pt x="10" y="40"/>
                    </a:cubicBezTo>
                    <a:cubicBezTo>
                      <a:pt x="10" y="22"/>
                      <a:pt x="10" y="22"/>
                      <a:pt x="10" y="22"/>
                    </a:cubicBezTo>
                    <a:cubicBezTo>
                      <a:pt x="11" y="22"/>
                      <a:pt x="11" y="22"/>
                      <a:pt x="11" y="22"/>
                    </a:cubicBezTo>
                    <a:cubicBezTo>
                      <a:pt x="10" y="40"/>
                      <a:pt x="10" y="40"/>
                      <a:pt x="10" y="40"/>
                    </a:cubicBezTo>
                    <a:cubicBezTo>
                      <a:pt x="10" y="41"/>
                      <a:pt x="11" y="42"/>
                      <a:pt x="13" y="42"/>
                    </a:cubicBezTo>
                    <a:cubicBezTo>
                      <a:pt x="14" y="42"/>
                      <a:pt x="15" y="41"/>
                      <a:pt x="15" y="40"/>
                    </a:cubicBezTo>
                    <a:cubicBezTo>
                      <a:pt x="15" y="20"/>
                      <a:pt x="15" y="20"/>
                      <a:pt x="15" y="20"/>
                    </a:cubicBezTo>
                    <a:cubicBezTo>
                      <a:pt x="16" y="15"/>
                      <a:pt x="16" y="15"/>
                      <a:pt x="16" y="15"/>
                    </a:cubicBezTo>
                    <a:cubicBezTo>
                      <a:pt x="16" y="9"/>
                      <a:pt x="16" y="9"/>
                      <a:pt x="16" y="9"/>
                    </a:cubicBezTo>
                    <a:cubicBezTo>
                      <a:pt x="16" y="9"/>
                      <a:pt x="16" y="9"/>
                      <a:pt x="16" y="9"/>
                    </a:cubicBezTo>
                    <a:cubicBezTo>
                      <a:pt x="16" y="18"/>
                      <a:pt x="16" y="18"/>
                      <a:pt x="16" y="18"/>
                    </a:cubicBezTo>
                    <a:cubicBezTo>
                      <a:pt x="16" y="19"/>
                      <a:pt x="17" y="20"/>
                      <a:pt x="18" y="20"/>
                    </a:cubicBezTo>
                    <a:cubicBezTo>
                      <a:pt x="19" y="20"/>
                      <a:pt x="20" y="20"/>
                      <a:pt x="20" y="18"/>
                    </a:cubicBezTo>
                    <a:cubicBezTo>
                      <a:pt x="20" y="6"/>
                      <a:pt x="20" y="6"/>
                      <a:pt x="20" y="6"/>
                    </a:cubicBezTo>
                    <a:cubicBezTo>
                      <a:pt x="20" y="6"/>
                      <a:pt x="20" y="5"/>
                      <a:pt x="2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Oval 150"/>
              <p:cNvSpPr>
                <a:spLocks noChangeArrowheads="1"/>
              </p:cNvSpPr>
              <p:nvPr/>
            </p:nvSpPr>
            <p:spPr bwMode="auto">
              <a:xfrm>
                <a:off x="3949" y="2133"/>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51"/>
              <p:cNvSpPr>
                <a:spLocks/>
              </p:cNvSpPr>
              <p:nvPr/>
            </p:nvSpPr>
            <p:spPr bwMode="auto">
              <a:xfrm>
                <a:off x="3899" y="1568"/>
                <a:ext cx="22" cy="21"/>
              </a:xfrm>
              <a:custGeom>
                <a:avLst/>
                <a:gdLst>
                  <a:gd name="T0" fmla="*/ 7 w 9"/>
                  <a:gd name="T1" fmla="*/ 8 h 9"/>
                  <a:gd name="T2" fmla="*/ 7 w 9"/>
                  <a:gd name="T3" fmla="*/ 6 h 9"/>
                  <a:gd name="T4" fmla="*/ 7 w 9"/>
                  <a:gd name="T5" fmla="*/ 3 h 9"/>
                  <a:gd name="T6" fmla="*/ 8 w 9"/>
                  <a:gd name="T7" fmla="*/ 3 h 9"/>
                  <a:gd name="T8" fmla="*/ 8 w 9"/>
                  <a:gd name="T9" fmla="*/ 7 h 9"/>
                  <a:gd name="T10" fmla="*/ 9 w 9"/>
                  <a:gd name="T11" fmla="*/ 8 h 9"/>
                  <a:gd name="T12" fmla="*/ 9 w 9"/>
                  <a:gd name="T13" fmla="*/ 7 h 9"/>
                  <a:gd name="T14" fmla="*/ 9 w 9"/>
                  <a:gd name="T15" fmla="*/ 2 h 9"/>
                  <a:gd name="T16" fmla="*/ 9 w 9"/>
                  <a:gd name="T17" fmla="*/ 2 h 9"/>
                  <a:gd name="T18" fmla="*/ 9 w 9"/>
                  <a:gd name="T19" fmla="*/ 2 h 9"/>
                  <a:gd name="T20" fmla="*/ 9 w 9"/>
                  <a:gd name="T21" fmla="*/ 2 h 9"/>
                  <a:gd name="T22" fmla="*/ 6 w 9"/>
                  <a:gd name="T23" fmla="*/ 0 h 9"/>
                  <a:gd name="T24" fmla="*/ 6 w 9"/>
                  <a:gd name="T25" fmla="*/ 0 h 9"/>
                  <a:gd name="T26" fmla="*/ 4 w 9"/>
                  <a:gd name="T27" fmla="*/ 0 h 9"/>
                  <a:gd name="T28" fmla="*/ 0 w 9"/>
                  <a:gd name="T29" fmla="*/ 2 h 9"/>
                  <a:gd name="T30" fmla="*/ 0 w 9"/>
                  <a:gd name="T31" fmla="*/ 8 h 9"/>
                  <a:gd name="T32" fmla="*/ 1 w 9"/>
                  <a:gd name="T33" fmla="*/ 9 h 9"/>
                  <a:gd name="T34" fmla="*/ 2 w 9"/>
                  <a:gd name="T35" fmla="*/ 8 h 9"/>
                  <a:gd name="T36" fmla="*/ 2 w 9"/>
                  <a:gd name="T37" fmla="*/ 3 h 9"/>
                  <a:gd name="T38" fmla="*/ 3 w 9"/>
                  <a:gd name="T39" fmla="*/ 3 h 9"/>
                  <a:gd name="T40" fmla="*/ 3 w 9"/>
                  <a:gd name="T41" fmla="*/ 6 h 9"/>
                  <a:gd name="T42" fmla="*/ 3 w 9"/>
                  <a:gd name="T43" fmla="*/ 9 h 9"/>
                  <a:gd name="T44" fmla="*/ 7 w 9"/>
                  <a:gd name="T4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9">
                    <a:moveTo>
                      <a:pt x="7" y="8"/>
                    </a:moveTo>
                    <a:cubicBezTo>
                      <a:pt x="7" y="6"/>
                      <a:pt x="7" y="6"/>
                      <a:pt x="7" y="6"/>
                    </a:cubicBezTo>
                    <a:cubicBezTo>
                      <a:pt x="7" y="3"/>
                      <a:pt x="7" y="3"/>
                      <a:pt x="7" y="3"/>
                    </a:cubicBezTo>
                    <a:cubicBezTo>
                      <a:pt x="8" y="3"/>
                      <a:pt x="8" y="3"/>
                      <a:pt x="8" y="3"/>
                    </a:cubicBezTo>
                    <a:cubicBezTo>
                      <a:pt x="8" y="7"/>
                      <a:pt x="8" y="7"/>
                      <a:pt x="8" y="7"/>
                    </a:cubicBezTo>
                    <a:cubicBezTo>
                      <a:pt x="8" y="8"/>
                      <a:pt x="8" y="8"/>
                      <a:pt x="9" y="8"/>
                    </a:cubicBezTo>
                    <a:cubicBezTo>
                      <a:pt x="9" y="8"/>
                      <a:pt x="9" y="8"/>
                      <a:pt x="9" y="7"/>
                    </a:cubicBezTo>
                    <a:cubicBezTo>
                      <a:pt x="9" y="2"/>
                      <a:pt x="9" y="2"/>
                      <a:pt x="9" y="2"/>
                    </a:cubicBezTo>
                    <a:cubicBezTo>
                      <a:pt x="9" y="2"/>
                      <a:pt x="9" y="2"/>
                      <a:pt x="9" y="2"/>
                    </a:cubicBezTo>
                    <a:cubicBezTo>
                      <a:pt x="9" y="2"/>
                      <a:pt x="9" y="2"/>
                      <a:pt x="9" y="2"/>
                    </a:cubicBezTo>
                    <a:cubicBezTo>
                      <a:pt x="9" y="2"/>
                      <a:pt x="9" y="2"/>
                      <a:pt x="9" y="2"/>
                    </a:cubicBezTo>
                    <a:cubicBezTo>
                      <a:pt x="9" y="0"/>
                      <a:pt x="7" y="0"/>
                      <a:pt x="6" y="0"/>
                    </a:cubicBezTo>
                    <a:cubicBezTo>
                      <a:pt x="6" y="0"/>
                      <a:pt x="6" y="0"/>
                      <a:pt x="6" y="0"/>
                    </a:cubicBezTo>
                    <a:cubicBezTo>
                      <a:pt x="4" y="0"/>
                      <a:pt x="4" y="0"/>
                      <a:pt x="4" y="0"/>
                    </a:cubicBezTo>
                    <a:cubicBezTo>
                      <a:pt x="4" y="0"/>
                      <a:pt x="0" y="0"/>
                      <a:pt x="0" y="2"/>
                    </a:cubicBezTo>
                    <a:cubicBezTo>
                      <a:pt x="0" y="8"/>
                      <a:pt x="0" y="8"/>
                      <a:pt x="0" y="8"/>
                    </a:cubicBezTo>
                    <a:cubicBezTo>
                      <a:pt x="0" y="8"/>
                      <a:pt x="1" y="9"/>
                      <a:pt x="1" y="9"/>
                    </a:cubicBezTo>
                    <a:cubicBezTo>
                      <a:pt x="2" y="9"/>
                      <a:pt x="2" y="8"/>
                      <a:pt x="2" y="8"/>
                    </a:cubicBezTo>
                    <a:cubicBezTo>
                      <a:pt x="2" y="3"/>
                      <a:pt x="2" y="3"/>
                      <a:pt x="2" y="3"/>
                    </a:cubicBezTo>
                    <a:cubicBezTo>
                      <a:pt x="3" y="3"/>
                      <a:pt x="3" y="3"/>
                      <a:pt x="3" y="3"/>
                    </a:cubicBezTo>
                    <a:cubicBezTo>
                      <a:pt x="3" y="6"/>
                      <a:pt x="3" y="6"/>
                      <a:pt x="3" y="6"/>
                    </a:cubicBezTo>
                    <a:cubicBezTo>
                      <a:pt x="3" y="9"/>
                      <a:pt x="3" y="9"/>
                      <a:pt x="3" y="9"/>
                    </a:cubicBezTo>
                    <a:lnTo>
                      <a:pt x="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Oval 152"/>
              <p:cNvSpPr>
                <a:spLocks noChangeArrowheads="1"/>
              </p:cNvSpPr>
              <p:nvPr/>
            </p:nvSpPr>
            <p:spPr bwMode="auto">
              <a:xfrm>
                <a:off x="3906" y="155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53"/>
              <p:cNvSpPr>
                <a:spLocks noEditPoints="1"/>
              </p:cNvSpPr>
              <p:nvPr/>
            </p:nvSpPr>
            <p:spPr bwMode="auto">
              <a:xfrm>
                <a:off x="3700" y="1786"/>
                <a:ext cx="50" cy="90"/>
              </a:xfrm>
              <a:custGeom>
                <a:avLst/>
                <a:gdLst>
                  <a:gd name="T0" fmla="*/ 14 w 21"/>
                  <a:gd name="T1" fmla="*/ 3 h 38"/>
                  <a:gd name="T2" fmla="*/ 11 w 21"/>
                  <a:gd name="T3" fmla="*/ 0 h 38"/>
                  <a:gd name="T4" fmla="*/ 8 w 21"/>
                  <a:gd name="T5" fmla="*/ 3 h 38"/>
                  <a:gd name="T6" fmla="*/ 11 w 21"/>
                  <a:gd name="T7" fmla="*/ 6 h 38"/>
                  <a:gd name="T8" fmla="*/ 14 w 21"/>
                  <a:gd name="T9" fmla="*/ 3 h 38"/>
                  <a:gd name="T10" fmla="*/ 4 w 21"/>
                  <a:gd name="T11" fmla="*/ 11 h 38"/>
                  <a:gd name="T12" fmla="*/ 5 w 21"/>
                  <a:gd name="T13" fmla="*/ 10 h 38"/>
                  <a:gd name="T14" fmla="*/ 4 w 21"/>
                  <a:gd name="T15" fmla="*/ 17 h 38"/>
                  <a:gd name="T16" fmla="*/ 4 w 21"/>
                  <a:gd name="T17" fmla="*/ 19 h 38"/>
                  <a:gd name="T18" fmla="*/ 0 w 21"/>
                  <a:gd name="T19" fmla="*/ 35 h 38"/>
                  <a:gd name="T20" fmla="*/ 2 w 21"/>
                  <a:gd name="T21" fmla="*/ 38 h 38"/>
                  <a:gd name="T22" fmla="*/ 4 w 21"/>
                  <a:gd name="T23" fmla="*/ 36 h 38"/>
                  <a:gd name="T24" fmla="*/ 7 w 21"/>
                  <a:gd name="T25" fmla="*/ 24 h 38"/>
                  <a:gd name="T26" fmla="*/ 10 w 21"/>
                  <a:gd name="T27" fmla="*/ 28 h 38"/>
                  <a:gd name="T28" fmla="*/ 11 w 21"/>
                  <a:gd name="T29" fmla="*/ 36 h 38"/>
                  <a:gd name="T30" fmla="*/ 13 w 21"/>
                  <a:gd name="T31" fmla="*/ 38 h 38"/>
                  <a:gd name="T32" fmla="*/ 15 w 21"/>
                  <a:gd name="T33" fmla="*/ 36 h 38"/>
                  <a:gd name="T34" fmla="*/ 14 w 21"/>
                  <a:gd name="T35" fmla="*/ 28 h 38"/>
                  <a:gd name="T36" fmla="*/ 14 w 21"/>
                  <a:gd name="T37" fmla="*/ 27 h 38"/>
                  <a:gd name="T38" fmla="*/ 14 w 21"/>
                  <a:gd name="T39" fmla="*/ 27 h 38"/>
                  <a:gd name="T40" fmla="*/ 14 w 21"/>
                  <a:gd name="T41" fmla="*/ 27 h 38"/>
                  <a:gd name="T42" fmla="*/ 11 w 21"/>
                  <a:gd name="T43" fmla="*/ 20 h 38"/>
                  <a:gd name="T44" fmla="*/ 11 w 21"/>
                  <a:gd name="T45" fmla="*/ 18 h 38"/>
                  <a:gd name="T46" fmla="*/ 12 w 21"/>
                  <a:gd name="T47" fmla="*/ 14 h 38"/>
                  <a:gd name="T48" fmla="*/ 13 w 21"/>
                  <a:gd name="T49" fmla="*/ 15 h 38"/>
                  <a:gd name="T50" fmla="*/ 13 w 21"/>
                  <a:gd name="T51" fmla="*/ 15 h 38"/>
                  <a:gd name="T52" fmla="*/ 14 w 21"/>
                  <a:gd name="T53" fmla="*/ 16 h 38"/>
                  <a:gd name="T54" fmla="*/ 18 w 21"/>
                  <a:gd name="T55" fmla="*/ 20 h 38"/>
                  <a:gd name="T56" fmla="*/ 21 w 21"/>
                  <a:gd name="T57" fmla="*/ 20 h 38"/>
                  <a:gd name="T58" fmla="*/ 20 w 21"/>
                  <a:gd name="T59" fmla="*/ 17 h 38"/>
                  <a:gd name="T60" fmla="*/ 16 w 21"/>
                  <a:gd name="T61" fmla="*/ 13 h 38"/>
                  <a:gd name="T62" fmla="*/ 15 w 21"/>
                  <a:gd name="T63" fmla="*/ 13 h 38"/>
                  <a:gd name="T64" fmla="*/ 12 w 21"/>
                  <a:gd name="T65" fmla="*/ 8 h 38"/>
                  <a:gd name="T66" fmla="*/ 12 w 21"/>
                  <a:gd name="T67" fmla="*/ 7 h 38"/>
                  <a:gd name="T68" fmla="*/ 12 w 21"/>
                  <a:gd name="T69" fmla="*/ 7 h 38"/>
                  <a:gd name="T70" fmla="*/ 12 w 21"/>
                  <a:gd name="T71" fmla="*/ 7 h 38"/>
                  <a:gd name="T72" fmla="*/ 10 w 21"/>
                  <a:gd name="T73" fmla="*/ 6 h 38"/>
                  <a:gd name="T74" fmla="*/ 7 w 21"/>
                  <a:gd name="T75" fmla="*/ 7 h 38"/>
                  <a:gd name="T76" fmla="*/ 3 w 21"/>
                  <a:gd name="T77" fmla="*/ 8 h 38"/>
                  <a:gd name="T78" fmla="*/ 1 w 21"/>
                  <a:gd name="T79" fmla="*/ 9 h 38"/>
                  <a:gd name="T80" fmla="*/ 0 w 21"/>
                  <a:gd name="T81" fmla="*/ 15 h 38"/>
                  <a:gd name="T82" fmla="*/ 1 w 21"/>
                  <a:gd name="T83" fmla="*/ 17 h 38"/>
                  <a:gd name="T84" fmla="*/ 3 w 21"/>
                  <a:gd name="T85" fmla="*/ 16 h 38"/>
                  <a:gd name="T86" fmla="*/ 4 w 21"/>
                  <a:gd name="T87"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 h="38">
                    <a:moveTo>
                      <a:pt x="14" y="3"/>
                    </a:moveTo>
                    <a:cubicBezTo>
                      <a:pt x="14" y="1"/>
                      <a:pt x="13" y="0"/>
                      <a:pt x="11" y="0"/>
                    </a:cubicBezTo>
                    <a:cubicBezTo>
                      <a:pt x="9" y="0"/>
                      <a:pt x="8" y="1"/>
                      <a:pt x="8" y="3"/>
                    </a:cubicBezTo>
                    <a:cubicBezTo>
                      <a:pt x="8" y="4"/>
                      <a:pt x="9" y="6"/>
                      <a:pt x="11" y="6"/>
                    </a:cubicBezTo>
                    <a:cubicBezTo>
                      <a:pt x="12" y="6"/>
                      <a:pt x="14" y="4"/>
                      <a:pt x="14" y="3"/>
                    </a:cubicBezTo>
                    <a:close/>
                    <a:moveTo>
                      <a:pt x="4" y="11"/>
                    </a:moveTo>
                    <a:cubicBezTo>
                      <a:pt x="5" y="10"/>
                      <a:pt x="5" y="10"/>
                      <a:pt x="5" y="10"/>
                    </a:cubicBezTo>
                    <a:cubicBezTo>
                      <a:pt x="4" y="17"/>
                      <a:pt x="4" y="17"/>
                      <a:pt x="4" y="17"/>
                    </a:cubicBezTo>
                    <a:cubicBezTo>
                      <a:pt x="4" y="18"/>
                      <a:pt x="4" y="18"/>
                      <a:pt x="4" y="19"/>
                    </a:cubicBezTo>
                    <a:cubicBezTo>
                      <a:pt x="0" y="35"/>
                      <a:pt x="0" y="35"/>
                      <a:pt x="0" y="35"/>
                    </a:cubicBezTo>
                    <a:cubicBezTo>
                      <a:pt x="0" y="37"/>
                      <a:pt x="1" y="38"/>
                      <a:pt x="2" y="38"/>
                    </a:cubicBezTo>
                    <a:cubicBezTo>
                      <a:pt x="3" y="38"/>
                      <a:pt x="4" y="37"/>
                      <a:pt x="4" y="36"/>
                    </a:cubicBezTo>
                    <a:cubicBezTo>
                      <a:pt x="7" y="24"/>
                      <a:pt x="7" y="24"/>
                      <a:pt x="7" y="24"/>
                    </a:cubicBezTo>
                    <a:cubicBezTo>
                      <a:pt x="10" y="28"/>
                      <a:pt x="10" y="28"/>
                      <a:pt x="10" y="28"/>
                    </a:cubicBezTo>
                    <a:cubicBezTo>
                      <a:pt x="11" y="36"/>
                      <a:pt x="11" y="36"/>
                      <a:pt x="11" y="36"/>
                    </a:cubicBezTo>
                    <a:cubicBezTo>
                      <a:pt x="11" y="37"/>
                      <a:pt x="12" y="38"/>
                      <a:pt x="13" y="38"/>
                    </a:cubicBezTo>
                    <a:cubicBezTo>
                      <a:pt x="14" y="38"/>
                      <a:pt x="15" y="37"/>
                      <a:pt x="15" y="36"/>
                    </a:cubicBezTo>
                    <a:cubicBezTo>
                      <a:pt x="14" y="28"/>
                      <a:pt x="14" y="28"/>
                      <a:pt x="14" y="28"/>
                    </a:cubicBezTo>
                    <a:cubicBezTo>
                      <a:pt x="14" y="28"/>
                      <a:pt x="14" y="27"/>
                      <a:pt x="14" y="27"/>
                    </a:cubicBezTo>
                    <a:cubicBezTo>
                      <a:pt x="14" y="27"/>
                      <a:pt x="14" y="27"/>
                      <a:pt x="14" y="27"/>
                    </a:cubicBezTo>
                    <a:cubicBezTo>
                      <a:pt x="14" y="27"/>
                      <a:pt x="14" y="27"/>
                      <a:pt x="14" y="27"/>
                    </a:cubicBezTo>
                    <a:cubicBezTo>
                      <a:pt x="11" y="20"/>
                      <a:pt x="11" y="20"/>
                      <a:pt x="11" y="20"/>
                    </a:cubicBezTo>
                    <a:cubicBezTo>
                      <a:pt x="11" y="19"/>
                      <a:pt x="11" y="19"/>
                      <a:pt x="11" y="18"/>
                    </a:cubicBezTo>
                    <a:cubicBezTo>
                      <a:pt x="12" y="14"/>
                      <a:pt x="12" y="14"/>
                      <a:pt x="12" y="14"/>
                    </a:cubicBezTo>
                    <a:cubicBezTo>
                      <a:pt x="13" y="15"/>
                      <a:pt x="13" y="15"/>
                      <a:pt x="13" y="15"/>
                    </a:cubicBezTo>
                    <a:cubicBezTo>
                      <a:pt x="13" y="15"/>
                      <a:pt x="13" y="15"/>
                      <a:pt x="13" y="15"/>
                    </a:cubicBezTo>
                    <a:cubicBezTo>
                      <a:pt x="13" y="15"/>
                      <a:pt x="13" y="15"/>
                      <a:pt x="14" y="16"/>
                    </a:cubicBezTo>
                    <a:cubicBezTo>
                      <a:pt x="18" y="20"/>
                      <a:pt x="18" y="20"/>
                      <a:pt x="18" y="20"/>
                    </a:cubicBezTo>
                    <a:cubicBezTo>
                      <a:pt x="19" y="20"/>
                      <a:pt x="20" y="20"/>
                      <a:pt x="21" y="20"/>
                    </a:cubicBezTo>
                    <a:cubicBezTo>
                      <a:pt x="21" y="19"/>
                      <a:pt x="21" y="18"/>
                      <a:pt x="20" y="17"/>
                    </a:cubicBezTo>
                    <a:cubicBezTo>
                      <a:pt x="16" y="13"/>
                      <a:pt x="16" y="13"/>
                      <a:pt x="16" y="13"/>
                    </a:cubicBezTo>
                    <a:cubicBezTo>
                      <a:pt x="16" y="13"/>
                      <a:pt x="15" y="13"/>
                      <a:pt x="15" y="13"/>
                    </a:cubicBezTo>
                    <a:cubicBezTo>
                      <a:pt x="12" y="8"/>
                      <a:pt x="12" y="8"/>
                      <a:pt x="12" y="8"/>
                    </a:cubicBezTo>
                    <a:cubicBezTo>
                      <a:pt x="12" y="8"/>
                      <a:pt x="12" y="8"/>
                      <a:pt x="12" y="7"/>
                    </a:cubicBezTo>
                    <a:cubicBezTo>
                      <a:pt x="12" y="7"/>
                      <a:pt x="12" y="7"/>
                      <a:pt x="12" y="7"/>
                    </a:cubicBezTo>
                    <a:cubicBezTo>
                      <a:pt x="12" y="7"/>
                      <a:pt x="12" y="7"/>
                      <a:pt x="12" y="7"/>
                    </a:cubicBezTo>
                    <a:cubicBezTo>
                      <a:pt x="12" y="7"/>
                      <a:pt x="11" y="6"/>
                      <a:pt x="10" y="6"/>
                    </a:cubicBezTo>
                    <a:cubicBezTo>
                      <a:pt x="9" y="6"/>
                      <a:pt x="7" y="6"/>
                      <a:pt x="7" y="7"/>
                    </a:cubicBezTo>
                    <a:cubicBezTo>
                      <a:pt x="3" y="8"/>
                      <a:pt x="3" y="8"/>
                      <a:pt x="3" y="8"/>
                    </a:cubicBezTo>
                    <a:cubicBezTo>
                      <a:pt x="2" y="8"/>
                      <a:pt x="1" y="8"/>
                      <a:pt x="1" y="9"/>
                    </a:cubicBezTo>
                    <a:cubicBezTo>
                      <a:pt x="0" y="15"/>
                      <a:pt x="0" y="15"/>
                      <a:pt x="0" y="15"/>
                    </a:cubicBezTo>
                    <a:cubicBezTo>
                      <a:pt x="0" y="16"/>
                      <a:pt x="0" y="17"/>
                      <a:pt x="1" y="17"/>
                    </a:cubicBezTo>
                    <a:cubicBezTo>
                      <a:pt x="2" y="17"/>
                      <a:pt x="3" y="17"/>
                      <a:pt x="3" y="16"/>
                    </a:cubicBezTo>
                    <a:lnTo>
                      <a:pt x="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54"/>
              <p:cNvSpPr>
                <a:spLocks noEditPoints="1"/>
              </p:cNvSpPr>
              <p:nvPr/>
            </p:nvSpPr>
            <p:spPr bwMode="auto">
              <a:xfrm>
                <a:off x="4037" y="2398"/>
                <a:ext cx="64" cy="119"/>
              </a:xfrm>
              <a:custGeom>
                <a:avLst/>
                <a:gdLst>
                  <a:gd name="T0" fmla="*/ 15 w 27"/>
                  <a:gd name="T1" fmla="*/ 4 h 50"/>
                  <a:gd name="T2" fmla="*/ 11 w 27"/>
                  <a:gd name="T3" fmla="*/ 0 h 50"/>
                  <a:gd name="T4" fmla="*/ 8 w 27"/>
                  <a:gd name="T5" fmla="*/ 5 h 50"/>
                  <a:gd name="T6" fmla="*/ 12 w 27"/>
                  <a:gd name="T7" fmla="*/ 8 h 50"/>
                  <a:gd name="T8" fmla="*/ 15 w 27"/>
                  <a:gd name="T9" fmla="*/ 4 h 50"/>
                  <a:gd name="T10" fmla="*/ 4 w 27"/>
                  <a:gd name="T11" fmla="*/ 16 h 50"/>
                  <a:gd name="T12" fmla="*/ 5 w 27"/>
                  <a:gd name="T13" fmla="*/ 15 h 50"/>
                  <a:gd name="T14" fmla="*/ 5 w 27"/>
                  <a:gd name="T15" fmla="*/ 23 h 50"/>
                  <a:gd name="T16" fmla="*/ 6 w 27"/>
                  <a:gd name="T17" fmla="*/ 26 h 50"/>
                  <a:gd name="T18" fmla="*/ 3 w 27"/>
                  <a:gd name="T19" fmla="*/ 48 h 50"/>
                  <a:gd name="T20" fmla="*/ 6 w 27"/>
                  <a:gd name="T21" fmla="*/ 50 h 50"/>
                  <a:gd name="T22" fmla="*/ 8 w 27"/>
                  <a:gd name="T23" fmla="*/ 48 h 50"/>
                  <a:gd name="T24" fmla="*/ 11 w 27"/>
                  <a:gd name="T25" fmla="*/ 32 h 50"/>
                  <a:gd name="T26" fmla="*/ 15 w 27"/>
                  <a:gd name="T27" fmla="*/ 37 h 50"/>
                  <a:gd name="T28" fmla="*/ 18 w 27"/>
                  <a:gd name="T29" fmla="*/ 47 h 50"/>
                  <a:gd name="T30" fmla="*/ 21 w 27"/>
                  <a:gd name="T31" fmla="*/ 49 h 50"/>
                  <a:gd name="T32" fmla="*/ 23 w 27"/>
                  <a:gd name="T33" fmla="*/ 46 h 50"/>
                  <a:gd name="T34" fmla="*/ 20 w 27"/>
                  <a:gd name="T35" fmla="*/ 36 h 50"/>
                  <a:gd name="T36" fmla="*/ 19 w 27"/>
                  <a:gd name="T37" fmla="*/ 34 h 50"/>
                  <a:gd name="T38" fmla="*/ 19 w 27"/>
                  <a:gd name="T39" fmla="*/ 34 h 50"/>
                  <a:gd name="T40" fmla="*/ 19 w 27"/>
                  <a:gd name="T41" fmla="*/ 34 h 50"/>
                  <a:gd name="T42" fmla="*/ 14 w 27"/>
                  <a:gd name="T43" fmla="*/ 26 h 50"/>
                  <a:gd name="T44" fmla="*/ 15 w 27"/>
                  <a:gd name="T45" fmla="*/ 24 h 50"/>
                  <a:gd name="T46" fmla="*/ 15 w 27"/>
                  <a:gd name="T47" fmla="*/ 18 h 50"/>
                  <a:gd name="T48" fmla="*/ 16 w 27"/>
                  <a:gd name="T49" fmla="*/ 19 h 50"/>
                  <a:gd name="T50" fmla="*/ 17 w 27"/>
                  <a:gd name="T51" fmla="*/ 20 h 50"/>
                  <a:gd name="T52" fmla="*/ 17 w 27"/>
                  <a:gd name="T53" fmla="*/ 20 h 50"/>
                  <a:gd name="T54" fmla="*/ 24 w 27"/>
                  <a:gd name="T55" fmla="*/ 25 h 50"/>
                  <a:gd name="T56" fmla="*/ 27 w 27"/>
                  <a:gd name="T57" fmla="*/ 24 h 50"/>
                  <a:gd name="T58" fmla="*/ 26 w 27"/>
                  <a:gd name="T59" fmla="*/ 21 h 50"/>
                  <a:gd name="T60" fmla="*/ 19 w 27"/>
                  <a:gd name="T61" fmla="*/ 17 h 50"/>
                  <a:gd name="T62" fmla="*/ 19 w 27"/>
                  <a:gd name="T63" fmla="*/ 17 h 50"/>
                  <a:gd name="T64" fmla="*/ 14 w 27"/>
                  <a:gd name="T65" fmla="*/ 10 h 50"/>
                  <a:gd name="T66" fmla="*/ 14 w 27"/>
                  <a:gd name="T67" fmla="*/ 10 h 50"/>
                  <a:gd name="T68" fmla="*/ 14 w 27"/>
                  <a:gd name="T69" fmla="*/ 10 h 50"/>
                  <a:gd name="T70" fmla="*/ 14 w 27"/>
                  <a:gd name="T71" fmla="*/ 10 h 50"/>
                  <a:gd name="T72" fmla="*/ 11 w 27"/>
                  <a:gd name="T73" fmla="*/ 9 h 50"/>
                  <a:gd name="T74" fmla="*/ 7 w 27"/>
                  <a:gd name="T75" fmla="*/ 10 h 50"/>
                  <a:gd name="T76" fmla="*/ 2 w 27"/>
                  <a:gd name="T77" fmla="*/ 12 h 50"/>
                  <a:gd name="T78" fmla="*/ 1 w 27"/>
                  <a:gd name="T79" fmla="*/ 14 h 50"/>
                  <a:gd name="T80" fmla="*/ 0 w 27"/>
                  <a:gd name="T81" fmla="*/ 22 h 50"/>
                  <a:gd name="T82" fmla="*/ 1 w 27"/>
                  <a:gd name="T83" fmla="*/ 24 h 50"/>
                  <a:gd name="T84" fmla="*/ 4 w 27"/>
                  <a:gd name="T85" fmla="*/ 23 h 50"/>
                  <a:gd name="T86" fmla="*/ 4 w 27"/>
                  <a:gd name="T87"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50">
                    <a:moveTo>
                      <a:pt x="15" y="4"/>
                    </a:moveTo>
                    <a:cubicBezTo>
                      <a:pt x="15" y="2"/>
                      <a:pt x="13" y="0"/>
                      <a:pt x="11" y="0"/>
                    </a:cubicBezTo>
                    <a:cubicBezTo>
                      <a:pt x="9" y="1"/>
                      <a:pt x="7" y="2"/>
                      <a:pt x="8" y="5"/>
                    </a:cubicBezTo>
                    <a:cubicBezTo>
                      <a:pt x="8" y="7"/>
                      <a:pt x="10" y="8"/>
                      <a:pt x="12" y="8"/>
                    </a:cubicBezTo>
                    <a:cubicBezTo>
                      <a:pt x="14" y="8"/>
                      <a:pt x="16" y="6"/>
                      <a:pt x="15" y="4"/>
                    </a:cubicBezTo>
                    <a:close/>
                    <a:moveTo>
                      <a:pt x="4" y="16"/>
                    </a:moveTo>
                    <a:cubicBezTo>
                      <a:pt x="5" y="15"/>
                      <a:pt x="5" y="15"/>
                      <a:pt x="5" y="15"/>
                    </a:cubicBezTo>
                    <a:cubicBezTo>
                      <a:pt x="5" y="23"/>
                      <a:pt x="5" y="23"/>
                      <a:pt x="5" y="23"/>
                    </a:cubicBezTo>
                    <a:cubicBezTo>
                      <a:pt x="5" y="24"/>
                      <a:pt x="5" y="25"/>
                      <a:pt x="6" y="26"/>
                    </a:cubicBezTo>
                    <a:cubicBezTo>
                      <a:pt x="3" y="48"/>
                      <a:pt x="3" y="48"/>
                      <a:pt x="3" y="48"/>
                    </a:cubicBezTo>
                    <a:cubicBezTo>
                      <a:pt x="3" y="49"/>
                      <a:pt x="4" y="50"/>
                      <a:pt x="6" y="50"/>
                    </a:cubicBezTo>
                    <a:cubicBezTo>
                      <a:pt x="7" y="50"/>
                      <a:pt x="8" y="49"/>
                      <a:pt x="8" y="48"/>
                    </a:cubicBezTo>
                    <a:cubicBezTo>
                      <a:pt x="11" y="32"/>
                      <a:pt x="11" y="32"/>
                      <a:pt x="11" y="32"/>
                    </a:cubicBezTo>
                    <a:cubicBezTo>
                      <a:pt x="15" y="37"/>
                      <a:pt x="15" y="37"/>
                      <a:pt x="15" y="37"/>
                    </a:cubicBezTo>
                    <a:cubicBezTo>
                      <a:pt x="18" y="47"/>
                      <a:pt x="18" y="47"/>
                      <a:pt x="18" y="47"/>
                    </a:cubicBezTo>
                    <a:cubicBezTo>
                      <a:pt x="18" y="48"/>
                      <a:pt x="19" y="49"/>
                      <a:pt x="21" y="49"/>
                    </a:cubicBezTo>
                    <a:cubicBezTo>
                      <a:pt x="22" y="49"/>
                      <a:pt x="23" y="48"/>
                      <a:pt x="23" y="46"/>
                    </a:cubicBezTo>
                    <a:cubicBezTo>
                      <a:pt x="20" y="36"/>
                      <a:pt x="20" y="36"/>
                      <a:pt x="20" y="36"/>
                    </a:cubicBezTo>
                    <a:cubicBezTo>
                      <a:pt x="20" y="35"/>
                      <a:pt x="20" y="35"/>
                      <a:pt x="19" y="34"/>
                    </a:cubicBezTo>
                    <a:cubicBezTo>
                      <a:pt x="19" y="34"/>
                      <a:pt x="19" y="34"/>
                      <a:pt x="19" y="34"/>
                    </a:cubicBezTo>
                    <a:cubicBezTo>
                      <a:pt x="19" y="34"/>
                      <a:pt x="19" y="34"/>
                      <a:pt x="19" y="34"/>
                    </a:cubicBezTo>
                    <a:cubicBezTo>
                      <a:pt x="14" y="26"/>
                      <a:pt x="14" y="26"/>
                      <a:pt x="14" y="26"/>
                    </a:cubicBezTo>
                    <a:cubicBezTo>
                      <a:pt x="15" y="25"/>
                      <a:pt x="15" y="25"/>
                      <a:pt x="15" y="24"/>
                    </a:cubicBezTo>
                    <a:cubicBezTo>
                      <a:pt x="15" y="18"/>
                      <a:pt x="15" y="18"/>
                      <a:pt x="15" y="18"/>
                    </a:cubicBezTo>
                    <a:cubicBezTo>
                      <a:pt x="16" y="19"/>
                      <a:pt x="16" y="19"/>
                      <a:pt x="16" y="19"/>
                    </a:cubicBezTo>
                    <a:cubicBezTo>
                      <a:pt x="16" y="19"/>
                      <a:pt x="16" y="20"/>
                      <a:pt x="17" y="20"/>
                    </a:cubicBezTo>
                    <a:cubicBezTo>
                      <a:pt x="17" y="20"/>
                      <a:pt x="17" y="20"/>
                      <a:pt x="17" y="20"/>
                    </a:cubicBezTo>
                    <a:cubicBezTo>
                      <a:pt x="24" y="25"/>
                      <a:pt x="24" y="25"/>
                      <a:pt x="24" y="25"/>
                    </a:cubicBezTo>
                    <a:cubicBezTo>
                      <a:pt x="25" y="25"/>
                      <a:pt x="26" y="25"/>
                      <a:pt x="27" y="24"/>
                    </a:cubicBezTo>
                    <a:cubicBezTo>
                      <a:pt x="27" y="23"/>
                      <a:pt x="27" y="22"/>
                      <a:pt x="26" y="21"/>
                    </a:cubicBezTo>
                    <a:cubicBezTo>
                      <a:pt x="19" y="17"/>
                      <a:pt x="19" y="17"/>
                      <a:pt x="19" y="17"/>
                    </a:cubicBezTo>
                    <a:cubicBezTo>
                      <a:pt x="19" y="17"/>
                      <a:pt x="19" y="17"/>
                      <a:pt x="19" y="17"/>
                    </a:cubicBezTo>
                    <a:cubicBezTo>
                      <a:pt x="14" y="10"/>
                      <a:pt x="14" y="10"/>
                      <a:pt x="14" y="10"/>
                    </a:cubicBezTo>
                    <a:cubicBezTo>
                      <a:pt x="14" y="10"/>
                      <a:pt x="14" y="10"/>
                      <a:pt x="14" y="10"/>
                    </a:cubicBezTo>
                    <a:cubicBezTo>
                      <a:pt x="14" y="10"/>
                      <a:pt x="14" y="10"/>
                      <a:pt x="14" y="10"/>
                    </a:cubicBezTo>
                    <a:cubicBezTo>
                      <a:pt x="14" y="10"/>
                      <a:pt x="14" y="10"/>
                      <a:pt x="14" y="10"/>
                    </a:cubicBezTo>
                    <a:cubicBezTo>
                      <a:pt x="13" y="9"/>
                      <a:pt x="12" y="9"/>
                      <a:pt x="11" y="9"/>
                    </a:cubicBezTo>
                    <a:cubicBezTo>
                      <a:pt x="9" y="8"/>
                      <a:pt x="8" y="9"/>
                      <a:pt x="7" y="10"/>
                    </a:cubicBezTo>
                    <a:cubicBezTo>
                      <a:pt x="2" y="12"/>
                      <a:pt x="2" y="12"/>
                      <a:pt x="2" y="12"/>
                    </a:cubicBezTo>
                    <a:cubicBezTo>
                      <a:pt x="1" y="13"/>
                      <a:pt x="1" y="13"/>
                      <a:pt x="1" y="14"/>
                    </a:cubicBezTo>
                    <a:cubicBezTo>
                      <a:pt x="0" y="22"/>
                      <a:pt x="0" y="22"/>
                      <a:pt x="0" y="22"/>
                    </a:cubicBezTo>
                    <a:cubicBezTo>
                      <a:pt x="0" y="23"/>
                      <a:pt x="0" y="24"/>
                      <a:pt x="1" y="24"/>
                    </a:cubicBezTo>
                    <a:cubicBezTo>
                      <a:pt x="2" y="24"/>
                      <a:pt x="3" y="24"/>
                      <a:pt x="4" y="23"/>
                    </a:cubicBez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55"/>
              <p:cNvSpPr>
                <a:spLocks/>
              </p:cNvSpPr>
              <p:nvPr/>
            </p:nvSpPr>
            <p:spPr bwMode="auto">
              <a:xfrm>
                <a:off x="3485" y="1926"/>
                <a:ext cx="47" cy="33"/>
              </a:xfrm>
              <a:custGeom>
                <a:avLst/>
                <a:gdLst>
                  <a:gd name="T0" fmla="*/ 12 w 20"/>
                  <a:gd name="T1" fmla="*/ 2 h 14"/>
                  <a:gd name="T2" fmla="*/ 19 w 20"/>
                  <a:gd name="T3" fmla="*/ 10 h 14"/>
                  <a:gd name="T4" fmla="*/ 17 w 20"/>
                  <a:gd name="T5" fmla="*/ 14 h 14"/>
                  <a:gd name="T6" fmla="*/ 3 w 20"/>
                  <a:gd name="T7" fmla="*/ 14 h 14"/>
                  <a:gd name="T8" fmla="*/ 1 w 20"/>
                  <a:gd name="T9" fmla="*/ 11 h 14"/>
                  <a:gd name="T10" fmla="*/ 8 w 20"/>
                  <a:gd name="T11" fmla="*/ 2 h 14"/>
                  <a:gd name="T12" fmla="*/ 12 w 20"/>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12" y="2"/>
                    </a:moveTo>
                    <a:cubicBezTo>
                      <a:pt x="19" y="10"/>
                      <a:pt x="19" y="10"/>
                      <a:pt x="19" y="10"/>
                    </a:cubicBezTo>
                    <a:cubicBezTo>
                      <a:pt x="20" y="12"/>
                      <a:pt x="19" y="14"/>
                      <a:pt x="17" y="14"/>
                    </a:cubicBezTo>
                    <a:cubicBezTo>
                      <a:pt x="3" y="14"/>
                      <a:pt x="3" y="14"/>
                      <a:pt x="3" y="14"/>
                    </a:cubicBezTo>
                    <a:cubicBezTo>
                      <a:pt x="1" y="14"/>
                      <a:pt x="0" y="13"/>
                      <a:pt x="1" y="11"/>
                    </a:cubicBezTo>
                    <a:cubicBezTo>
                      <a:pt x="8" y="2"/>
                      <a:pt x="8" y="2"/>
                      <a:pt x="8" y="2"/>
                    </a:cubicBezTo>
                    <a:cubicBezTo>
                      <a:pt x="9" y="0"/>
                      <a:pt x="11"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56"/>
              <p:cNvSpPr>
                <a:spLocks/>
              </p:cNvSpPr>
              <p:nvPr/>
            </p:nvSpPr>
            <p:spPr bwMode="auto">
              <a:xfrm>
                <a:off x="3485" y="1976"/>
                <a:ext cx="47" cy="33"/>
              </a:xfrm>
              <a:custGeom>
                <a:avLst/>
                <a:gdLst>
                  <a:gd name="T0" fmla="*/ 8 w 20"/>
                  <a:gd name="T1" fmla="*/ 12 h 14"/>
                  <a:gd name="T2" fmla="*/ 1 w 20"/>
                  <a:gd name="T3" fmla="*/ 3 h 14"/>
                  <a:gd name="T4" fmla="*/ 3 w 20"/>
                  <a:gd name="T5" fmla="*/ 0 h 14"/>
                  <a:gd name="T6" fmla="*/ 17 w 20"/>
                  <a:gd name="T7" fmla="*/ 0 h 14"/>
                  <a:gd name="T8" fmla="*/ 19 w 20"/>
                  <a:gd name="T9" fmla="*/ 3 h 14"/>
                  <a:gd name="T10" fmla="*/ 12 w 20"/>
                  <a:gd name="T11" fmla="*/ 12 h 14"/>
                  <a:gd name="T12" fmla="*/ 8 w 20"/>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8" y="12"/>
                    </a:moveTo>
                    <a:cubicBezTo>
                      <a:pt x="1" y="3"/>
                      <a:pt x="1" y="3"/>
                      <a:pt x="1" y="3"/>
                    </a:cubicBezTo>
                    <a:cubicBezTo>
                      <a:pt x="0" y="1"/>
                      <a:pt x="1" y="0"/>
                      <a:pt x="3" y="0"/>
                    </a:cubicBezTo>
                    <a:cubicBezTo>
                      <a:pt x="17" y="0"/>
                      <a:pt x="17" y="0"/>
                      <a:pt x="17" y="0"/>
                    </a:cubicBezTo>
                    <a:cubicBezTo>
                      <a:pt x="19" y="0"/>
                      <a:pt x="20" y="1"/>
                      <a:pt x="19" y="3"/>
                    </a:cubicBezTo>
                    <a:cubicBezTo>
                      <a:pt x="12" y="12"/>
                      <a:pt x="12" y="12"/>
                      <a:pt x="12" y="12"/>
                    </a:cubicBezTo>
                    <a:cubicBezTo>
                      <a:pt x="11" y="14"/>
                      <a:pt x="9" y="14"/>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57"/>
              <p:cNvSpPr>
                <a:spLocks/>
              </p:cNvSpPr>
              <p:nvPr/>
            </p:nvSpPr>
            <p:spPr bwMode="auto">
              <a:xfrm>
                <a:off x="3904" y="1907"/>
                <a:ext cx="43" cy="62"/>
              </a:xfrm>
              <a:custGeom>
                <a:avLst/>
                <a:gdLst>
                  <a:gd name="T0" fmla="*/ 16 w 18"/>
                  <a:gd name="T1" fmla="*/ 0 h 26"/>
                  <a:gd name="T2" fmla="*/ 2 w 18"/>
                  <a:gd name="T3" fmla="*/ 0 h 26"/>
                  <a:gd name="T4" fmla="*/ 0 w 18"/>
                  <a:gd name="T5" fmla="*/ 2 h 26"/>
                  <a:gd name="T6" fmla="*/ 0 w 18"/>
                  <a:gd name="T7" fmla="*/ 6 h 26"/>
                  <a:gd name="T8" fmla="*/ 2 w 18"/>
                  <a:gd name="T9" fmla="*/ 9 h 26"/>
                  <a:gd name="T10" fmla="*/ 7 w 18"/>
                  <a:gd name="T11" fmla="*/ 9 h 26"/>
                  <a:gd name="T12" fmla="*/ 7 w 18"/>
                  <a:gd name="T13" fmla="*/ 24 h 26"/>
                  <a:gd name="T14" fmla="*/ 9 w 18"/>
                  <a:gd name="T15" fmla="*/ 26 h 26"/>
                  <a:gd name="T16" fmla="*/ 9 w 18"/>
                  <a:gd name="T17" fmla="*/ 26 h 26"/>
                  <a:gd name="T18" fmla="*/ 11 w 18"/>
                  <a:gd name="T19" fmla="*/ 24 h 26"/>
                  <a:gd name="T20" fmla="*/ 11 w 18"/>
                  <a:gd name="T21" fmla="*/ 9 h 26"/>
                  <a:gd name="T22" fmla="*/ 16 w 18"/>
                  <a:gd name="T23" fmla="*/ 9 h 26"/>
                  <a:gd name="T24" fmla="*/ 18 w 18"/>
                  <a:gd name="T25" fmla="*/ 6 h 26"/>
                  <a:gd name="T26" fmla="*/ 18 w 18"/>
                  <a:gd name="T27" fmla="*/ 2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6"/>
                      <a:pt x="0" y="6"/>
                      <a:pt x="0" y="6"/>
                    </a:cubicBezTo>
                    <a:cubicBezTo>
                      <a:pt x="0" y="8"/>
                      <a:pt x="1" y="9"/>
                      <a:pt x="2" y="9"/>
                    </a:cubicBezTo>
                    <a:cubicBezTo>
                      <a:pt x="7" y="9"/>
                      <a:pt x="7" y="9"/>
                      <a:pt x="7" y="9"/>
                    </a:cubicBezTo>
                    <a:cubicBezTo>
                      <a:pt x="7" y="24"/>
                      <a:pt x="7" y="24"/>
                      <a:pt x="7" y="24"/>
                    </a:cubicBezTo>
                    <a:cubicBezTo>
                      <a:pt x="7" y="25"/>
                      <a:pt x="8" y="26"/>
                      <a:pt x="9"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6"/>
                    </a:cubicBezTo>
                    <a:cubicBezTo>
                      <a:pt x="18" y="2"/>
                      <a:pt x="18" y="2"/>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58"/>
              <p:cNvSpPr>
                <a:spLocks/>
              </p:cNvSpPr>
              <p:nvPr/>
            </p:nvSpPr>
            <p:spPr bwMode="auto">
              <a:xfrm>
                <a:off x="3530" y="1921"/>
                <a:ext cx="42" cy="62"/>
              </a:xfrm>
              <a:custGeom>
                <a:avLst/>
                <a:gdLst>
                  <a:gd name="T0" fmla="*/ 16 w 18"/>
                  <a:gd name="T1" fmla="*/ 0 h 26"/>
                  <a:gd name="T2" fmla="*/ 2 w 18"/>
                  <a:gd name="T3" fmla="*/ 0 h 26"/>
                  <a:gd name="T4" fmla="*/ 0 w 18"/>
                  <a:gd name="T5" fmla="*/ 2 h 26"/>
                  <a:gd name="T6" fmla="*/ 0 w 18"/>
                  <a:gd name="T7" fmla="*/ 6 h 26"/>
                  <a:gd name="T8" fmla="*/ 2 w 18"/>
                  <a:gd name="T9" fmla="*/ 9 h 26"/>
                  <a:gd name="T10" fmla="*/ 7 w 18"/>
                  <a:gd name="T11" fmla="*/ 9 h 26"/>
                  <a:gd name="T12" fmla="*/ 7 w 18"/>
                  <a:gd name="T13" fmla="*/ 24 h 26"/>
                  <a:gd name="T14" fmla="*/ 9 w 18"/>
                  <a:gd name="T15" fmla="*/ 26 h 26"/>
                  <a:gd name="T16" fmla="*/ 9 w 18"/>
                  <a:gd name="T17" fmla="*/ 26 h 26"/>
                  <a:gd name="T18" fmla="*/ 11 w 18"/>
                  <a:gd name="T19" fmla="*/ 24 h 26"/>
                  <a:gd name="T20" fmla="*/ 11 w 18"/>
                  <a:gd name="T21" fmla="*/ 9 h 26"/>
                  <a:gd name="T22" fmla="*/ 16 w 18"/>
                  <a:gd name="T23" fmla="*/ 9 h 26"/>
                  <a:gd name="T24" fmla="*/ 18 w 18"/>
                  <a:gd name="T25" fmla="*/ 6 h 26"/>
                  <a:gd name="T26" fmla="*/ 18 w 18"/>
                  <a:gd name="T27" fmla="*/ 2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6"/>
                      <a:pt x="0" y="6"/>
                      <a:pt x="0" y="6"/>
                    </a:cubicBezTo>
                    <a:cubicBezTo>
                      <a:pt x="0" y="8"/>
                      <a:pt x="1" y="9"/>
                      <a:pt x="2" y="9"/>
                    </a:cubicBezTo>
                    <a:cubicBezTo>
                      <a:pt x="7" y="9"/>
                      <a:pt x="7" y="9"/>
                      <a:pt x="7" y="9"/>
                    </a:cubicBezTo>
                    <a:cubicBezTo>
                      <a:pt x="7" y="24"/>
                      <a:pt x="7" y="24"/>
                      <a:pt x="7" y="24"/>
                    </a:cubicBezTo>
                    <a:cubicBezTo>
                      <a:pt x="7" y="25"/>
                      <a:pt x="8" y="26"/>
                      <a:pt x="9"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6"/>
                    </a:cubicBezTo>
                    <a:cubicBezTo>
                      <a:pt x="18" y="2"/>
                      <a:pt x="18" y="2"/>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59"/>
              <p:cNvSpPr>
                <a:spLocks/>
              </p:cNvSpPr>
              <p:nvPr/>
            </p:nvSpPr>
            <p:spPr bwMode="auto">
              <a:xfrm>
                <a:off x="4150" y="2690"/>
                <a:ext cx="43" cy="62"/>
              </a:xfrm>
              <a:custGeom>
                <a:avLst/>
                <a:gdLst>
                  <a:gd name="T0" fmla="*/ 16 w 18"/>
                  <a:gd name="T1" fmla="*/ 0 h 26"/>
                  <a:gd name="T2" fmla="*/ 2 w 18"/>
                  <a:gd name="T3" fmla="*/ 0 h 26"/>
                  <a:gd name="T4" fmla="*/ 0 w 18"/>
                  <a:gd name="T5" fmla="*/ 2 h 26"/>
                  <a:gd name="T6" fmla="*/ 0 w 18"/>
                  <a:gd name="T7" fmla="*/ 7 h 26"/>
                  <a:gd name="T8" fmla="*/ 2 w 18"/>
                  <a:gd name="T9" fmla="*/ 9 h 26"/>
                  <a:gd name="T10" fmla="*/ 7 w 18"/>
                  <a:gd name="T11" fmla="*/ 9 h 26"/>
                  <a:gd name="T12" fmla="*/ 7 w 18"/>
                  <a:gd name="T13" fmla="*/ 24 h 26"/>
                  <a:gd name="T14" fmla="*/ 8 w 18"/>
                  <a:gd name="T15" fmla="*/ 26 h 26"/>
                  <a:gd name="T16" fmla="*/ 9 w 18"/>
                  <a:gd name="T17" fmla="*/ 26 h 26"/>
                  <a:gd name="T18" fmla="*/ 11 w 18"/>
                  <a:gd name="T19" fmla="*/ 24 h 26"/>
                  <a:gd name="T20" fmla="*/ 11 w 18"/>
                  <a:gd name="T21" fmla="*/ 9 h 26"/>
                  <a:gd name="T22" fmla="*/ 16 w 18"/>
                  <a:gd name="T23" fmla="*/ 9 h 26"/>
                  <a:gd name="T24" fmla="*/ 18 w 18"/>
                  <a:gd name="T25" fmla="*/ 7 h 26"/>
                  <a:gd name="T26" fmla="*/ 18 w 18"/>
                  <a:gd name="T27" fmla="*/ 3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7"/>
                      <a:pt x="0" y="7"/>
                      <a:pt x="0" y="7"/>
                    </a:cubicBezTo>
                    <a:cubicBezTo>
                      <a:pt x="0" y="8"/>
                      <a:pt x="1" y="9"/>
                      <a:pt x="2" y="9"/>
                    </a:cubicBezTo>
                    <a:cubicBezTo>
                      <a:pt x="7" y="9"/>
                      <a:pt x="7" y="9"/>
                      <a:pt x="7" y="9"/>
                    </a:cubicBezTo>
                    <a:cubicBezTo>
                      <a:pt x="7" y="24"/>
                      <a:pt x="7" y="24"/>
                      <a:pt x="7" y="24"/>
                    </a:cubicBezTo>
                    <a:cubicBezTo>
                      <a:pt x="7" y="25"/>
                      <a:pt x="8" y="26"/>
                      <a:pt x="8"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7"/>
                    </a:cubicBezTo>
                    <a:cubicBezTo>
                      <a:pt x="18" y="3"/>
                      <a:pt x="18" y="3"/>
                      <a:pt x="18" y="3"/>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60"/>
              <p:cNvSpPr>
                <a:spLocks noEditPoints="1"/>
              </p:cNvSpPr>
              <p:nvPr/>
            </p:nvSpPr>
            <p:spPr bwMode="auto">
              <a:xfrm>
                <a:off x="3769" y="1879"/>
                <a:ext cx="135" cy="130"/>
              </a:xfrm>
              <a:custGeom>
                <a:avLst/>
                <a:gdLst>
                  <a:gd name="T0" fmla="*/ 54 w 57"/>
                  <a:gd name="T1" fmla="*/ 22 h 55"/>
                  <a:gd name="T2" fmla="*/ 53 w 57"/>
                  <a:gd name="T3" fmla="*/ 21 h 55"/>
                  <a:gd name="T4" fmla="*/ 53 w 57"/>
                  <a:gd name="T5" fmla="*/ 4 h 55"/>
                  <a:gd name="T6" fmla="*/ 50 w 57"/>
                  <a:gd name="T7" fmla="*/ 1 h 55"/>
                  <a:gd name="T8" fmla="*/ 41 w 57"/>
                  <a:gd name="T9" fmla="*/ 1 h 55"/>
                  <a:gd name="T10" fmla="*/ 38 w 57"/>
                  <a:gd name="T11" fmla="*/ 4 h 55"/>
                  <a:gd name="T12" fmla="*/ 38 w 57"/>
                  <a:gd name="T13" fmla="*/ 7 h 55"/>
                  <a:gd name="T14" fmla="*/ 34 w 57"/>
                  <a:gd name="T15" fmla="*/ 3 h 55"/>
                  <a:gd name="T16" fmla="*/ 23 w 57"/>
                  <a:gd name="T17" fmla="*/ 3 h 55"/>
                  <a:gd name="T18" fmla="*/ 3 w 57"/>
                  <a:gd name="T19" fmla="*/ 22 h 55"/>
                  <a:gd name="T20" fmla="*/ 5 w 57"/>
                  <a:gd name="T21" fmla="*/ 27 h 55"/>
                  <a:gd name="T22" fmla="*/ 5 w 57"/>
                  <a:gd name="T23" fmla="*/ 52 h 55"/>
                  <a:gd name="T24" fmla="*/ 7 w 57"/>
                  <a:gd name="T25" fmla="*/ 55 h 55"/>
                  <a:gd name="T26" fmla="*/ 50 w 57"/>
                  <a:gd name="T27" fmla="*/ 55 h 55"/>
                  <a:gd name="T28" fmla="*/ 53 w 57"/>
                  <a:gd name="T29" fmla="*/ 52 h 55"/>
                  <a:gd name="T30" fmla="*/ 53 w 57"/>
                  <a:gd name="T31" fmla="*/ 27 h 55"/>
                  <a:gd name="T32" fmla="*/ 54 w 57"/>
                  <a:gd name="T33" fmla="*/ 22 h 55"/>
                  <a:gd name="T34" fmla="*/ 25 w 57"/>
                  <a:gd name="T35" fmla="*/ 50 h 55"/>
                  <a:gd name="T36" fmla="*/ 10 w 57"/>
                  <a:gd name="T37" fmla="*/ 50 h 55"/>
                  <a:gd name="T38" fmla="*/ 10 w 57"/>
                  <a:gd name="T39" fmla="*/ 34 h 55"/>
                  <a:gd name="T40" fmla="*/ 13 w 57"/>
                  <a:gd name="T41" fmla="*/ 31 h 55"/>
                  <a:gd name="T42" fmla="*/ 22 w 57"/>
                  <a:gd name="T43" fmla="*/ 31 h 55"/>
                  <a:gd name="T44" fmla="*/ 25 w 57"/>
                  <a:gd name="T45" fmla="*/ 34 h 55"/>
                  <a:gd name="T46" fmla="*/ 25 w 57"/>
                  <a:gd name="T47" fmla="*/ 50 h 55"/>
                  <a:gd name="T48" fmla="*/ 38 w 57"/>
                  <a:gd name="T49" fmla="*/ 45 h 55"/>
                  <a:gd name="T50" fmla="*/ 35 w 57"/>
                  <a:gd name="T51" fmla="*/ 45 h 55"/>
                  <a:gd name="T52" fmla="*/ 32 w 57"/>
                  <a:gd name="T53" fmla="*/ 42 h 55"/>
                  <a:gd name="T54" fmla="*/ 32 w 57"/>
                  <a:gd name="T55" fmla="*/ 40 h 55"/>
                  <a:gd name="T56" fmla="*/ 38 w 57"/>
                  <a:gd name="T57" fmla="*/ 40 h 55"/>
                  <a:gd name="T58" fmla="*/ 38 w 57"/>
                  <a:gd name="T59" fmla="*/ 45 h 55"/>
                  <a:gd name="T60" fmla="*/ 38 w 57"/>
                  <a:gd name="T61" fmla="*/ 37 h 55"/>
                  <a:gd name="T62" fmla="*/ 32 w 57"/>
                  <a:gd name="T63" fmla="*/ 37 h 55"/>
                  <a:gd name="T64" fmla="*/ 32 w 57"/>
                  <a:gd name="T65" fmla="*/ 34 h 55"/>
                  <a:gd name="T66" fmla="*/ 35 w 57"/>
                  <a:gd name="T67" fmla="*/ 31 h 55"/>
                  <a:gd name="T68" fmla="*/ 38 w 57"/>
                  <a:gd name="T69" fmla="*/ 31 h 55"/>
                  <a:gd name="T70" fmla="*/ 38 w 57"/>
                  <a:gd name="T71" fmla="*/ 37 h 55"/>
                  <a:gd name="T72" fmla="*/ 47 w 57"/>
                  <a:gd name="T73" fmla="*/ 42 h 55"/>
                  <a:gd name="T74" fmla="*/ 44 w 57"/>
                  <a:gd name="T75" fmla="*/ 45 h 55"/>
                  <a:gd name="T76" fmla="*/ 41 w 57"/>
                  <a:gd name="T77" fmla="*/ 45 h 55"/>
                  <a:gd name="T78" fmla="*/ 41 w 57"/>
                  <a:gd name="T79" fmla="*/ 40 h 55"/>
                  <a:gd name="T80" fmla="*/ 47 w 57"/>
                  <a:gd name="T81" fmla="*/ 40 h 55"/>
                  <a:gd name="T82" fmla="*/ 47 w 57"/>
                  <a:gd name="T83" fmla="*/ 42 h 55"/>
                  <a:gd name="T84" fmla="*/ 47 w 57"/>
                  <a:gd name="T85" fmla="*/ 37 h 55"/>
                  <a:gd name="T86" fmla="*/ 41 w 57"/>
                  <a:gd name="T87" fmla="*/ 37 h 55"/>
                  <a:gd name="T88" fmla="*/ 41 w 57"/>
                  <a:gd name="T89" fmla="*/ 31 h 55"/>
                  <a:gd name="T90" fmla="*/ 44 w 57"/>
                  <a:gd name="T91" fmla="*/ 31 h 55"/>
                  <a:gd name="T92" fmla="*/ 47 w 57"/>
                  <a:gd name="T93" fmla="*/ 34 h 55"/>
                  <a:gd name="T94" fmla="*/ 47 w 57"/>
                  <a:gd name="T9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 h="55">
                    <a:moveTo>
                      <a:pt x="54" y="22"/>
                    </a:moveTo>
                    <a:cubicBezTo>
                      <a:pt x="53" y="21"/>
                      <a:pt x="53" y="21"/>
                      <a:pt x="53" y="21"/>
                    </a:cubicBezTo>
                    <a:cubicBezTo>
                      <a:pt x="53" y="4"/>
                      <a:pt x="53" y="4"/>
                      <a:pt x="53" y="4"/>
                    </a:cubicBezTo>
                    <a:cubicBezTo>
                      <a:pt x="53" y="2"/>
                      <a:pt x="51" y="1"/>
                      <a:pt x="50" y="1"/>
                    </a:cubicBezTo>
                    <a:cubicBezTo>
                      <a:pt x="41" y="1"/>
                      <a:pt x="41" y="1"/>
                      <a:pt x="41" y="1"/>
                    </a:cubicBezTo>
                    <a:cubicBezTo>
                      <a:pt x="39" y="1"/>
                      <a:pt x="38" y="2"/>
                      <a:pt x="38" y="4"/>
                    </a:cubicBezTo>
                    <a:cubicBezTo>
                      <a:pt x="38" y="7"/>
                      <a:pt x="38" y="7"/>
                      <a:pt x="38" y="7"/>
                    </a:cubicBezTo>
                    <a:cubicBezTo>
                      <a:pt x="34" y="3"/>
                      <a:pt x="34" y="3"/>
                      <a:pt x="34" y="3"/>
                    </a:cubicBezTo>
                    <a:cubicBezTo>
                      <a:pt x="31" y="0"/>
                      <a:pt x="26" y="0"/>
                      <a:pt x="23" y="3"/>
                    </a:cubicBezTo>
                    <a:cubicBezTo>
                      <a:pt x="3" y="22"/>
                      <a:pt x="3" y="22"/>
                      <a:pt x="3" y="22"/>
                    </a:cubicBezTo>
                    <a:cubicBezTo>
                      <a:pt x="0" y="25"/>
                      <a:pt x="1" y="27"/>
                      <a:pt x="5" y="27"/>
                    </a:cubicBezTo>
                    <a:cubicBezTo>
                      <a:pt x="5" y="52"/>
                      <a:pt x="5" y="52"/>
                      <a:pt x="5" y="52"/>
                    </a:cubicBezTo>
                    <a:cubicBezTo>
                      <a:pt x="5" y="53"/>
                      <a:pt x="6" y="55"/>
                      <a:pt x="7" y="55"/>
                    </a:cubicBezTo>
                    <a:cubicBezTo>
                      <a:pt x="50" y="55"/>
                      <a:pt x="50" y="55"/>
                      <a:pt x="50" y="55"/>
                    </a:cubicBezTo>
                    <a:cubicBezTo>
                      <a:pt x="52" y="55"/>
                      <a:pt x="53" y="53"/>
                      <a:pt x="53" y="52"/>
                    </a:cubicBezTo>
                    <a:cubicBezTo>
                      <a:pt x="53" y="27"/>
                      <a:pt x="53" y="27"/>
                      <a:pt x="53" y="27"/>
                    </a:cubicBezTo>
                    <a:cubicBezTo>
                      <a:pt x="56" y="27"/>
                      <a:pt x="57" y="25"/>
                      <a:pt x="54" y="22"/>
                    </a:cubicBezTo>
                    <a:close/>
                    <a:moveTo>
                      <a:pt x="25" y="50"/>
                    </a:moveTo>
                    <a:cubicBezTo>
                      <a:pt x="10" y="50"/>
                      <a:pt x="10" y="50"/>
                      <a:pt x="10" y="50"/>
                    </a:cubicBezTo>
                    <a:cubicBezTo>
                      <a:pt x="10" y="34"/>
                      <a:pt x="10" y="34"/>
                      <a:pt x="10" y="34"/>
                    </a:cubicBezTo>
                    <a:cubicBezTo>
                      <a:pt x="10" y="33"/>
                      <a:pt x="12" y="31"/>
                      <a:pt x="13" y="31"/>
                    </a:cubicBezTo>
                    <a:cubicBezTo>
                      <a:pt x="22" y="31"/>
                      <a:pt x="22" y="31"/>
                      <a:pt x="22" y="31"/>
                    </a:cubicBezTo>
                    <a:cubicBezTo>
                      <a:pt x="23" y="31"/>
                      <a:pt x="25" y="33"/>
                      <a:pt x="25" y="34"/>
                    </a:cubicBezTo>
                    <a:lnTo>
                      <a:pt x="25" y="50"/>
                    </a:lnTo>
                    <a:close/>
                    <a:moveTo>
                      <a:pt x="38" y="45"/>
                    </a:moveTo>
                    <a:cubicBezTo>
                      <a:pt x="35" y="45"/>
                      <a:pt x="35" y="45"/>
                      <a:pt x="35" y="45"/>
                    </a:cubicBezTo>
                    <a:cubicBezTo>
                      <a:pt x="33" y="45"/>
                      <a:pt x="32" y="44"/>
                      <a:pt x="32" y="42"/>
                    </a:cubicBezTo>
                    <a:cubicBezTo>
                      <a:pt x="32" y="40"/>
                      <a:pt x="32" y="40"/>
                      <a:pt x="32" y="40"/>
                    </a:cubicBezTo>
                    <a:cubicBezTo>
                      <a:pt x="38" y="40"/>
                      <a:pt x="38" y="40"/>
                      <a:pt x="38" y="40"/>
                    </a:cubicBezTo>
                    <a:lnTo>
                      <a:pt x="38" y="45"/>
                    </a:lnTo>
                    <a:close/>
                    <a:moveTo>
                      <a:pt x="38" y="37"/>
                    </a:moveTo>
                    <a:cubicBezTo>
                      <a:pt x="32" y="37"/>
                      <a:pt x="32" y="37"/>
                      <a:pt x="32" y="37"/>
                    </a:cubicBezTo>
                    <a:cubicBezTo>
                      <a:pt x="32" y="34"/>
                      <a:pt x="32" y="34"/>
                      <a:pt x="32" y="34"/>
                    </a:cubicBezTo>
                    <a:cubicBezTo>
                      <a:pt x="32" y="33"/>
                      <a:pt x="33" y="31"/>
                      <a:pt x="35" y="31"/>
                    </a:cubicBezTo>
                    <a:cubicBezTo>
                      <a:pt x="38" y="31"/>
                      <a:pt x="38" y="31"/>
                      <a:pt x="38" y="31"/>
                    </a:cubicBezTo>
                    <a:lnTo>
                      <a:pt x="38" y="37"/>
                    </a:lnTo>
                    <a:close/>
                    <a:moveTo>
                      <a:pt x="47" y="42"/>
                    </a:moveTo>
                    <a:cubicBezTo>
                      <a:pt x="47" y="44"/>
                      <a:pt x="45" y="45"/>
                      <a:pt x="44" y="45"/>
                    </a:cubicBezTo>
                    <a:cubicBezTo>
                      <a:pt x="41" y="45"/>
                      <a:pt x="41" y="45"/>
                      <a:pt x="41" y="45"/>
                    </a:cubicBezTo>
                    <a:cubicBezTo>
                      <a:pt x="41" y="40"/>
                      <a:pt x="41" y="40"/>
                      <a:pt x="41" y="40"/>
                    </a:cubicBezTo>
                    <a:cubicBezTo>
                      <a:pt x="47" y="40"/>
                      <a:pt x="47" y="40"/>
                      <a:pt x="47" y="40"/>
                    </a:cubicBezTo>
                    <a:lnTo>
                      <a:pt x="47" y="42"/>
                    </a:lnTo>
                    <a:close/>
                    <a:moveTo>
                      <a:pt x="47" y="37"/>
                    </a:moveTo>
                    <a:cubicBezTo>
                      <a:pt x="41" y="37"/>
                      <a:pt x="41" y="37"/>
                      <a:pt x="41" y="37"/>
                    </a:cubicBezTo>
                    <a:cubicBezTo>
                      <a:pt x="41" y="31"/>
                      <a:pt x="41" y="31"/>
                      <a:pt x="41" y="31"/>
                    </a:cubicBezTo>
                    <a:cubicBezTo>
                      <a:pt x="44" y="31"/>
                      <a:pt x="44" y="31"/>
                      <a:pt x="44" y="31"/>
                    </a:cubicBezTo>
                    <a:cubicBezTo>
                      <a:pt x="45" y="31"/>
                      <a:pt x="47" y="33"/>
                      <a:pt x="47" y="34"/>
                    </a:cubicBezTo>
                    <a:lnTo>
                      <a:pt x="4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61"/>
              <p:cNvSpPr>
                <a:spLocks noEditPoints="1"/>
              </p:cNvSpPr>
              <p:nvPr/>
            </p:nvSpPr>
            <p:spPr bwMode="auto">
              <a:xfrm>
                <a:off x="3909" y="1808"/>
                <a:ext cx="16" cy="35"/>
              </a:xfrm>
              <a:custGeom>
                <a:avLst/>
                <a:gdLst>
                  <a:gd name="T0" fmla="*/ 0 w 7"/>
                  <a:gd name="T1" fmla="*/ 6 h 15"/>
                  <a:gd name="T2" fmla="*/ 1 w 7"/>
                  <a:gd name="T3" fmla="*/ 7 h 15"/>
                  <a:gd name="T4" fmla="*/ 2 w 7"/>
                  <a:gd name="T5" fmla="*/ 7 h 15"/>
                  <a:gd name="T6" fmla="*/ 2 w 7"/>
                  <a:gd name="T7" fmla="*/ 7 h 15"/>
                  <a:gd name="T8" fmla="*/ 2 w 7"/>
                  <a:gd name="T9" fmla="*/ 11 h 15"/>
                  <a:gd name="T10" fmla="*/ 1 w 7"/>
                  <a:gd name="T11" fmla="*/ 11 h 15"/>
                  <a:gd name="T12" fmla="*/ 0 w 7"/>
                  <a:gd name="T13" fmla="*/ 10 h 15"/>
                  <a:gd name="T14" fmla="*/ 0 w 7"/>
                  <a:gd name="T15" fmla="*/ 11 h 15"/>
                  <a:gd name="T16" fmla="*/ 0 w 7"/>
                  <a:gd name="T17" fmla="*/ 11 h 15"/>
                  <a:gd name="T18" fmla="*/ 0 w 7"/>
                  <a:gd name="T19" fmla="*/ 12 h 15"/>
                  <a:gd name="T20" fmla="*/ 0 w 7"/>
                  <a:gd name="T21" fmla="*/ 12 h 15"/>
                  <a:gd name="T22" fmla="*/ 1 w 7"/>
                  <a:gd name="T23" fmla="*/ 13 h 15"/>
                  <a:gd name="T24" fmla="*/ 2 w 7"/>
                  <a:gd name="T25" fmla="*/ 13 h 15"/>
                  <a:gd name="T26" fmla="*/ 2 w 7"/>
                  <a:gd name="T27" fmla="*/ 14 h 15"/>
                  <a:gd name="T28" fmla="*/ 3 w 7"/>
                  <a:gd name="T29" fmla="*/ 15 h 15"/>
                  <a:gd name="T30" fmla="*/ 3 w 7"/>
                  <a:gd name="T31" fmla="*/ 14 h 15"/>
                  <a:gd name="T32" fmla="*/ 3 w 7"/>
                  <a:gd name="T33" fmla="*/ 13 h 15"/>
                  <a:gd name="T34" fmla="*/ 4 w 7"/>
                  <a:gd name="T35" fmla="*/ 13 h 15"/>
                  <a:gd name="T36" fmla="*/ 4 w 7"/>
                  <a:gd name="T37" fmla="*/ 14 h 15"/>
                  <a:gd name="T38" fmla="*/ 5 w 7"/>
                  <a:gd name="T39" fmla="*/ 15 h 15"/>
                  <a:gd name="T40" fmla="*/ 5 w 7"/>
                  <a:gd name="T41" fmla="*/ 14 h 15"/>
                  <a:gd name="T42" fmla="*/ 5 w 7"/>
                  <a:gd name="T43" fmla="*/ 12 h 15"/>
                  <a:gd name="T44" fmla="*/ 6 w 7"/>
                  <a:gd name="T45" fmla="*/ 12 h 15"/>
                  <a:gd name="T46" fmla="*/ 7 w 7"/>
                  <a:gd name="T47" fmla="*/ 11 h 15"/>
                  <a:gd name="T48" fmla="*/ 7 w 7"/>
                  <a:gd name="T49" fmla="*/ 10 h 15"/>
                  <a:gd name="T50" fmla="*/ 6 w 7"/>
                  <a:gd name="T51" fmla="*/ 8 h 15"/>
                  <a:gd name="T52" fmla="*/ 5 w 7"/>
                  <a:gd name="T53" fmla="*/ 7 h 15"/>
                  <a:gd name="T54" fmla="*/ 5 w 7"/>
                  <a:gd name="T55" fmla="*/ 3 h 15"/>
                  <a:gd name="T56" fmla="*/ 5 w 7"/>
                  <a:gd name="T57" fmla="*/ 3 h 15"/>
                  <a:gd name="T58" fmla="*/ 6 w 7"/>
                  <a:gd name="T59" fmla="*/ 4 h 15"/>
                  <a:gd name="T60" fmla="*/ 6 w 7"/>
                  <a:gd name="T61" fmla="*/ 3 h 15"/>
                  <a:gd name="T62" fmla="*/ 7 w 7"/>
                  <a:gd name="T63" fmla="*/ 3 h 15"/>
                  <a:gd name="T64" fmla="*/ 7 w 7"/>
                  <a:gd name="T65" fmla="*/ 2 h 15"/>
                  <a:gd name="T66" fmla="*/ 7 w 7"/>
                  <a:gd name="T67" fmla="*/ 2 h 15"/>
                  <a:gd name="T68" fmla="*/ 6 w 7"/>
                  <a:gd name="T69" fmla="*/ 2 h 15"/>
                  <a:gd name="T70" fmla="*/ 6 w 7"/>
                  <a:gd name="T71" fmla="*/ 2 h 15"/>
                  <a:gd name="T72" fmla="*/ 5 w 7"/>
                  <a:gd name="T73" fmla="*/ 2 h 15"/>
                  <a:gd name="T74" fmla="*/ 5 w 7"/>
                  <a:gd name="T75" fmla="*/ 0 h 15"/>
                  <a:gd name="T76" fmla="*/ 5 w 7"/>
                  <a:gd name="T77" fmla="*/ 0 h 15"/>
                  <a:gd name="T78" fmla="*/ 4 w 7"/>
                  <a:gd name="T79" fmla="*/ 0 h 15"/>
                  <a:gd name="T80" fmla="*/ 4 w 7"/>
                  <a:gd name="T81" fmla="*/ 2 h 15"/>
                  <a:gd name="T82" fmla="*/ 4 w 7"/>
                  <a:gd name="T83" fmla="*/ 2 h 15"/>
                  <a:gd name="T84" fmla="*/ 3 w 7"/>
                  <a:gd name="T85" fmla="*/ 2 h 15"/>
                  <a:gd name="T86" fmla="*/ 3 w 7"/>
                  <a:gd name="T87" fmla="*/ 0 h 15"/>
                  <a:gd name="T88" fmla="*/ 3 w 7"/>
                  <a:gd name="T89" fmla="*/ 0 h 15"/>
                  <a:gd name="T90" fmla="*/ 2 w 7"/>
                  <a:gd name="T91" fmla="*/ 0 h 15"/>
                  <a:gd name="T92" fmla="*/ 2 w 7"/>
                  <a:gd name="T93" fmla="*/ 2 h 15"/>
                  <a:gd name="T94" fmla="*/ 1 w 7"/>
                  <a:gd name="T95" fmla="*/ 2 h 15"/>
                  <a:gd name="T96" fmla="*/ 0 w 7"/>
                  <a:gd name="T97" fmla="*/ 3 h 15"/>
                  <a:gd name="T98" fmla="*/ 0 w 7"/>
                  <a:gd name="T99" fmla="*/ 5 h 15"/>
                  <a:gd name="T100" fmla="*/ 0 w 7"/>
                  <a:gd name="T101" fmla="*/ 6 h 15"/>
                  <a:gd name="T102" fmla="*/ 4 w 7"/>
                  <a:gd name="T103" fmla="*/ 8 h 15"/>
                  <a:gd name="T104" fmla="*/ 4 w 7"/>
                  <a:gd name="T105" fmla="*/ 11 h 15"/>
                  <a:gd name="T106" fmla="*/ 3 w 7"/>
                  <a:gd name="T107" fmla="*/ 11 h 15"/>
                  <a:gd name="T108" fmla="*/ 3 w 7"/>
                  <a:gd name="T109" fmla="*/ 8 h 15"/>
                  <a:gd name="T110" fmla="*/ 4 w 7"/>
                  <a:gd name="T111" fmla="*/ 8 h 15"/>
                  <a:gd name="T112" fmla="*/ 4 w 7"/>
                  <a:gd name="T113" fmla="*/ 3 h 15"/>
                  <a:gd name="T114" fmla="*/ 4 w 7"/>
                  <a:gd name="T115" fmla="*/ 6 h 15"/>
                  <a:gd name="T116" fmla="*/ 3 w 7"/>
                  <a:gd name="T117" fmla="*/ 6 h 15"/>
                  <a:gd name="T118" fmla="*/ 3 w 7"/>
                  <a:gd name="T119" fmla="*/ 3 h 15"/>
                  <a:gd name="T120" fmla="*/ 4 w 7"/>
                  <a:gd name="T121"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5">
                    <a:moveTo>
                      <a:pt x="0" y="6"/>
                    </a:moveTo>
                    <a:cubicBezTo>
                      <a:pt x="0" y="6"/>
                      <a:pt x="1" y="6"/>
                      <a:pt x="1" y="7"/>
                    </a:cubicBezTo>
                    <a:cubicBezTo>
                      <a:pt x="1" y="7"/>
                      <a:pt x="2" y="7"/>
                      <a:pt x="2" y="7"/>
                    </a:cubicBezTo>
                    <a:cubicBezTo>
                      <a:pt x="2" y="7"/>
                      <a:pt x="2" y="7"/>
                      <a:pt x="2" y="7"/>
                    </a:cubicBezTo>
                    <a:cubicBezTo>
                      <a:pt x="2" y="11"/>
                      <a:pt x="2" y="11"/>
                      <a:pt x="2" y="11"/>
                    </a:cubicBezTo>
                    <a:cubicBezTo>
                      <a:pt x="2" y="11"/>
                      <a:pt x="2" y="11"/>
                      <a:pt x="1" y="11"/>
                    </a:cubicBezTo>
                    <a:cubicBezTo>
                      <a:pt x="1" y="11"/>
                      <a:pt x="0" y="11"/>
                      <a:pt x="0" y="10"/>
                    </a:cubicBezTo>
                    <a:cubicBezTo>
                      <a:pt x="0" y="10"/>
                      <a:pt x="0" y="10"/>
                      <a:pt x="0" y="11"/>
                    </a:cubicBezTo>
                    <a:cubicBezTo>
                      <a:pt x="0" y="11"/>
                      <a:pt x="0" y="11"/>
                      <a:pt x="0" y="11"/>
                    </a:cubicBezTo>
                    <a:cubicBezTo>
                      <a:pt x="0" y="11"/>
                      <a:pt x="0" y="12"/>
                      <a:pt x="0" y="12"/>
                    </a:cubicBezTo>
                    <a:cubicBezTo>
                      <a:pt x="0" y="12"/>
                      <a:pt x="0" y="12"/>
                      <a:pt x="0" y="12"/>
                    </a:cubicBezTo>
                    <a:cubicBezTo>
                      <a:pt x="0" y="12"/>
                      <a:pt x="0" y="12"/>
                      <a:pt x="1" y="13"/>
                    </a:cubicBezTo>
                    <a:cubicBezTo>
                      <a:pt x="1" y="13"/>
                      <a:pt x="2" y="13"/>
                      <a:pt x="2" y="13"/>
                    </a:cubicBezTo>
                    <a:cubicBezTo>
                      <a:pt x="2" y="14"/>
                      <a:pt x="2" y="14"/>
                      <a:pt x="2" y="14"/>
                    </a:cubicBezTo>
                    <a:cubicBezTo>
                      <a:pt x="2" y="15"/>
                      <a:pt x="2" y="15"/>
                      <a:pt x="3" y="15"/>
                    </a:cubicBezTo>
                    <a:cubicBezTo>
                      <a:pt x="3" y="15"/>
                      <a:pt x="3" y="15"/>
                      <a:pt x="3" y="14"/>
                    </a:cubicBezTo>
                    <a:cubicBezTo>
                      <a:pt x="3" y="13"/>
                      <a:pt x="3" y="13"/>
                      <a:pt x="3" y="13"/>
                    </a:cubicBezTo>
                    <a:cubicBezTo>
                      <a:pt x="3" y="13"/>
                      <a:pt x="4" y="13"/>
                      <a:pt x="4" y="13"/>
                    </a:cubicBezTo>
                    <a:cubicBezTo>
                      <a:pt x="4" y="14"/>
                      <a:pt x="4" y="14"/>
                      <a:pt x="4" y="14"/>
                    </a:cubicBezTo>
                    <a:cubicBezTo>
                      <a:pt x="4" y="15"/>
                      <a:pt x="4" y="15"/>
                      <a:pt x="5" y="15"/>
                    </a:cubicBezTo>
                    <a:cubicBezTo>
                      <a:pt x="5" y="15"/>
                      <a:pt x="5" y="15"/>
                      <a:pt x="5" y="14"/>
                    </a:cubicBezTo>
                    <a:cubicBezTo>
                      <a:pt x="5" y="12"/>
                      <a:pt x="5" y="12"/>
                      <a:pt x="5" y="12"/>
                    </a:cubicBezTo>
                    <a:cubicBezTo>
                      <a:pt x="5" y="12"/>
                      <a:pt x="6" y="12"/>
                      <a:pt x="6" y="12"/>
                    </a:cubicBezTo>
                    <a:cubicBezTo>
                      <a:pt x="6" y="12"/>
                      <a:pt x="7" y="12"/>
                      <a:pt x="7" y="11"/>
                    </a:cubicBezTo>
                    <a:cubicBezTo>
                      <a:pt x="7" y="11"/>
                      <a:pt x="7" y="10"/>
                      <a:pt x="7" y="10"/>
                    </a:cubicBezTo>
                    <a:cubicBezTo>
                      <a:pt x="7" y="9"/>
                      <a:pt x="7" y="8"/>
                      <a:pt x="6" y="8"/>
                    </a:cubicBezTo>
                    <a:cubicBezTo>
                      <a:pt x="6" y="7"/>
                      <a:pt x="6" y="7"/>
                      <a:pt x="5" y="7"/>
                    </a:cubicBezTo>
                    <a:cubicBezTo>
                      <a:pt x="5" y="3"/>
                      <a:pt x="5" y="3"/>
                      <a:pt x="5" y="3"/>
                    </a:cubicBezTo>
                    <a:cubicBezTo>
                      <a:pt x="5" y="3"/>
                      <a:pt x="5" y="3"/>
                      <a:pt x="5" y="3"/>
                    </a:cubicBezTo>
                    <a:cubicBezTo>
                      <a:pt x="6" y="3"/>
                      <a:pt x="6" y="4"/>
                      <a:pt x="6" y="4"/>
                    </a:cubicBezTo>
                    <a:cubicBezTo>
                      <a:pt x="6" y="4"/>
                      <a:pt x="6" y="4"/>
                      <a:pt x="6" y="3"/>
                    </a:cubicBezTo>
                    <a:cubicBezTo>
                      <a:pt x="6" y="3"/>
                      <a:pt x="7" y="3"/>
                      <a:pt x="7" y="3"/>
                    </a:cubicBezTo>
                    <a:cubicBezTo>
                      <a:pt x="7" y="3"/>
                      <a:pt x="7" y="2"/>
                      <a:pt x="7" y="2"/>
                    </a:cubicBezTo>
                    <a:cubicBezTo>
                      <a:pt x="7" y="2"/>
                      <a:pt x="7" y="2"/>
                      <a:pt x="7" y="2"/>
                    </a:cubicBezTo>
                    <a:cubicBezTo>
                      <a:pt x="6" y="2"/>
                      <a:pt x="6" y="2"/>
                      <a:pt x="6" y="2"/>
                    </a:cubicBezTo>
                    <a:cubicBezTo>
                      <a:pt x="6" y="2"/>
                      <a:pt x="6" y="2"/>
                      <a:pt x="6" y="2"/>
                    </a:cubicBezTo>
                    <a:cubicBezTo>
                      <a:pt x="6" y="2"/>
                      <a:pt x="5" y="2"/>
                      <a:pt x="5" y="2"/>
                    </a:cubicBezTo>
                    <a:cubicBezTo>
                      <a:pt x="5" y="0"/>
                      <a:pt x="5" y="0"/>
                      <a:pt x="5" y="0"/>
                    </a:cubicBezTo>
                    <a:cubicBezTo>
                      <a:pt x="5" y="0"/>
                      <a:pt x="5" y="0"/>
                      <a:pt x="5" y="0"/>
                    </a:cubicBezTo>
                    <a:cubicBezTo>
                      <a:pt x="4" y="0"/>
                      <a:pt x="4" y="0"/>
                      <a:pt x="4" y="0"/>
                    </a:cubicBezTo>
                    <a:cubicBezTo>
                      <a:pt x="4" y="2"/>
                      <a:pt x="4" y="2"/>
                      <a:pt x="4" y="2"/>
                    </a:cubicBezTo>
                    <a:cubicBezTo>
                      <a:pt x="4" y="2"/>
                      <a:pt x="4" y="2"/>
                      <a:pt x="4" y="2"/>
                    </a:cubicBezTo>
                    <a:cubicBezTo>
                      <a:pt x="4" y="2"/>
                      <a:pt x="3" y="2"/>
                      <a:pt x="3" y="2"/>
                    </a:cubicBezTo>
                    <a:cubicBezTo>
                      <a:pt x="3" y="0"/>
                      <a:pt x="3" y="0"/>
                      <a:pt x="3" y="0"/>
                    </a:cubicBezTo>
                    <a:cubicBezTo>
                      <a:pt x="3" y="0"/>
                      <a:pt x="3" y="0"/>
                      <a:pt x="3" y="0"/>
                    </a:cubicBezTo>
                    <a:cubicBezTo>
                      <a:pt x="2" y="0"/>
                      <a:pt x="2" y="0"/>
                      <a:pt x="2" y="0"/>
                    </a:cubicBezTo>
                    <a:cubicBezTo>
                      <a:pt x="2" y="2"/>
                      <a:pt x="2" y="2"/>
                      <a:pt x="2" y="2"/>
                    </a:cubicBezTo>
                    <a:cubicBezTo>
                      <a:pt x="2" y="2"/>
                      <a:pt x="1" y="2"/>
                      <a:pt x="1" y="2"/>
                    </a:cubicBezTo>
                    <a:cubicBezTo>
                      <a:pt x="1" y="3"/>
                      <a:pt x="0" y="3"/>
                      <a:pt x="0" y="3"/>
                    </a:cubicBezTo>
                    <a:cubicBezTo>
                      <a:pt x="0" y="4"/>
                      <a:pt x="0" y="4"/>
                      <a:pt x="0" y="5"/>
                    </a:cubicBezTo>
                    <a:cubicBezTo>
                      <a:pt x="0" y="5"/>
                      <a:pt x="0" y="5"/>
                      <a:pt x="0" y="6"/>
                    </a:cubicBezTo>
                    <a:close/>
                    <a:moveTo>
                      <a:pt x="4" y="8"/>
                    </a:moveTo>
                    <a:cubicBezTo>
                      <a:pt x="4" y="11"/>
                      <a:pt x="4" y="11"/>
                      <a:pt x="4" y="11"/>
                    </a:cubicBezTo>
                    <a:cubicBezTo>
                      <a:pt x="4" y="11"/>
                      <a:pt x="3" y="11"/>
                      <a:pt x="3" y="11"/>
                    </a:cubicBezTo>
                    <a:cubicBezTo>
                      <a:pt x="3" y="8"/>
                      <a:pt x="3" y="8"/>
                      <a:pt x="3" y="8"/>
                    </a:cubicBezTo>
                    <a:cubicBezTo>
                      <a:pt x="3" y="8"/>
                      <a:pt x="4" y="8"/>
                      <a:pt x="4" y="8"/>
                    </a:cubicBezTo>
                    <a:close/>
                    <a:moveTo>
                      <a:pt x="4" y="3"/>
                    </a:moveTo>
                    <a:cubicBezTo>
                      <a:pt x="4" y="6"/>
                      <a:pt x="4" y="6"/>
                      <a:pt x="4" y="6"/>
                    </a:cubicBezTo>
                    <a:cubicBezTo>
                      <a:pt x="4" y="6"/>
                      <a:pt x="3" y="6"/>
                      <a:pt x="3" y="6"/>
                    </a:cubicBezTo>
                    <a:cubicBezTo>
                      <a:pt x="3" y="3"/>
                      <a:pt x="3" y="3"/>
                      <a:pt x="3" y="3"/>
                    </a:cubicBezTo>
                    <a:cubicBezTo>
                      <a:pt x="3" y="3"/>
                      <a:pt x="4"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62"/>
              <p:cNvSpPr>
                <a:spLocks noEditPoints="1"/>
              </p:cNvSpPr>
              <p:nvPr/>
            </p:nvSpPr>
            <p:spPr bwMode="auto">
              <a:xfrm>
                <a:off x="3880" y="1789"/>
                <a:ext cx="71" cy="106"/>
              </a:xfrm>
              <a:custGeom>
                <a:avLst/>
                <a:gdLst>
                  <a:gd name="T0" fmla="*/ 11 w 30"/>
                  <a:gd name="T1" fmla="*/ 30 h 45"/>
                  <a:gd name="T2" fmla="*/ 11 w 30"/>
                  <a:gd name="T3" fmla="*/ 43 h 45"/>
                  <a:gd name="T4" fmla="*/ 14 w 30"/>
                  <a:gd name="T5" fmla="*/ 45 h 45"/>
                  <a:gd name="T6" fmla="*/ 17 w 30"/>
                  <a:gd name="T7" fmla="*/ 45 h 45"/>
                  <a:gd name="T8" fmla="*/ 20 w 30"/>
                  <a:gd name="T9" fmla="*/ 43 h 45"/>
                  <a:gd name="T10" fmla="*/ 20 w 30"/>
                  <a:gd name="T11" fmla="*/ 30 h 45"/>
                  <a:gd name="T12" fmla="*/ 30 w 30"/>
                  <a:gd name="T13" fmla="*/ 15 h 45"/>
                  <a:gd name="T14" fmla="*/ 15 w 30"/>
                  <a:gd name="T15" fmla="*/ 0 h 45"/>
                  <a:gd name="T16" fmla="*/ 0 w 30"/>
                  <a:gd name="T17" fmla="*/ 15 h 45"/>
                  <a:gd name="T18" fmla="*/ 11 w 30"/>
                  <a:gd name="T19" fmla="*/ 30 h 45"/>
                  <a:gd name="T20" fmla="*/ 15 w 30"/>
                  <a:gd name="T21" fmla="*/ 5 h 45"/>
                  <a:gd name="T22" fmla="*/ 26 w 30"/>
                  <a:gd name="T23" fmla="*/ 15 h 45"/>
                  <a:gd name="T24" fmla="*/ 16 w 30"/>
                  <a:gd name="T25" fmla="*/ 26 h 45"/>
                  <a:gd name="T26" fmla="*/ 5 w 30"/>
                  <a:gd name="T27" fmla="*/ 15 h 45"/>
                  <a:gd name="T28" fmla="*/ 15 w 30"/>
                  <a:gd name="T2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5">
                    <a:moveTo>
                      <a:pt x="11" y="30"/>
                    </a:moveTo>
                    <a:cubicBezTo>
                      <a:pt x="11" y="43"/>
                      <a:pt x="11" y="43"/>
                      <a:pt x="11" y="43"/>
                    </a:cubicBezTo>
                    <a:cubicBezTo>
                      <a:pt x="11" y="44"/>
                      <a:pt x="13" y="45"/>
                      <a:pt x="14" y="45"/>
                    </a:cubicBezTo>
                    <a:cubicBezTo>
                      <a:pt x="17" y="45"/>
                      <a:pt x="17" y="45"/>
                      <a:pt x="17" y="45"/>
                    </a:cubicBezTo>
                    <a:cubicBezTo>
                      <a:pt x="19" y="45"/>
                      <a:pt x="20" y="44"/>
                      <a:pt x="20" y="43"/>
                    </a:cubicBezTo>
                    <a:cubicBezTo>
                      <a:pt x="20" y="30"/>
                      <a:pt x="20" y="30"/>
                      <a:pt x="20" y="30"/>
                    </a:cubicBezTo>
                    <a:cubicBezTo>
                      <a:pt x="26" y="28"/>
                      <a:pt x="30" y="22"/>
                      <a:pt x="30" y="15"/>
                    </a:cubicBezTo>
                    <a:cubicBezTo>
                      <a:pt x="30" y="7"/>
                      <a:pt x="24" y="0"/>
                      <a:pt x="15" y="0"/>
                    </a:cubicBezTo>
                    <a:cubicBezTo>
                      <a:pt x="7" y="0"/>
                      <a:pt x="0" y="7"/>
                      <a:pt x="0" y="15"/>
                    </a:cubicBezTo>
                    <a:cubicBezTo>
                      <a:pt x="1" y="22"/>
                      <a:pt x="5" y="28"/>
                      <a:pt x="11" y="30"/>
                    </a:cubicBezTo>
                    <a:close/>
                    <a:moveTo>
                      <a:pt x="15" y="5"/>
                    </a:moveTo>
                    <a:cubicBezTo>
                      <a:pt x="21" y="5"/>
                      <a:pt x="26" y="9"/>
                      <a:pt x="26" y="15"/>
                    </a:cubicBezTo>
                    <a:cubicBezTo>
                      <a:pt x="26" y="21"/>
                      <a:pt x="21" y="26"/>
                      <a:pt x="16" y="26"/>
                    </a:cubicBezTo>
                    <a:cubicBezTo>
                      <a:pt x="10" y="26"/>
                      <a:pt x="5" y="21"/>
                      <a:pt x="5" y="15"/>
                    </a:cubicBezTo>
                    <a:cubicBezTo>
                      <a:pt x="5" y="10"/>
                      <a:pt x="9" y="5"/>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63"/>
              <p:cNvSpPr>
                <a:spLocks noEditPoints="1"/>
              </p:cNvSpPr>
              <p:nvPr/>
            </p:nvSpPr>
            <p:spPr bwMode="auto">
              <a:xfrm>
                <a:off x="3705" y="1912"/>
                <a:ext cx="62" cy="95"/>
              </a:xfrm>
              <a:custGeom>
                <a:avLst/>
                <a:gdLst>
                  <a:gd name="T0" fmla="*/ 20 w 26"/>
                  <a:gd name="T1" fmla="*/ 0 h 40"/>
                  <a:gd name="T2" fmla="*/ 6 w 26"/>
                  <a:gd name="T3" fmla="*/ 0 h 40"/>
                  <a:gd name="T4" fmla="*/ 0 w 26"/>
                  <a:gd name="T5" fmla="*/ 6 h 40"/>
                  <a:gd name="T6" fmla="*/ 0 w 26"/>
                  <a:gd name="T7" fmla="*/ 34 h 40"/>
                  <a:gd name="T8" fmla="*/ 6 w 26"/>
                  <a:gd name="T9" fmla="*/ 40 h 40"/>
                  <a:gd name="T10" fmla="*/ 20 w 26"/>
                  <a:gd name="T11" fmla="*/ 40 h 40"/>
                  <a:gd name="T12" fmla="*/ 26 w 26"/>
                  <a:gd name="T13" fmla="*/ 34 h 40"/>
                  <a:gd name="T14" fmla="*/ 26 w 26"/>
                  <a:gd name="T15" fmla="*/ 6 h 40"/>
                  <a:gd name="T16" fmla="*/ 20 w 26"/>
                  <a:gd name="T17" fmla="*/ 0 h 40"/>
                  <a:gd name="T18" fmla="*/ 23 w 26"/>
                  <a:gd name="T19" fmla="*/ 34 h 40"/>
                  <a:gd name="T20" fmla="*/ 20 w 26"/>
                  <a:gd name="T21" fmla="*/ 37 h 40"/>
                  <a:gd name="T22" fmla="*/ 6 w 26"/>
                  <a:gd name="T23" fmla="*/ 37 h 40"/>
                  <a:gd name="T24" fmla="*/ 2 w 26"/>
                  <a:gd name="T25" fmla="*/ 34 h 40"/>
                  <a:gd name="T26" fmla="*/ 2 w 26"/>
                  <a:gd name="T27" fmla="*/ 6 h 40"/>
                  <a:gd name="T28" fmla="*/ 6 w 26"/>
                  <a:gd name="T29" fmla="*/ 2 h 40"/>
                  <a:gd name="T30" fmla="*/ 20 w 26"/>
                  <a:gd name="T31" fmla="*/ 2 h 40"/>
                  <a:gd name="T32" fmla="*/ 23 w 26"/>
                  <a:gd name="T33" fmla="*/ 6 h 40"/>
                  <a:gd name="T34" fmla="*/ 23 w 26"/>
                  <a:gd name="T3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40">
                    <a:moveTo>
                      <a:pt x="20" y="0"/>
                    </a:moveTo>
                    <a:cubicBezTo>
                      <a:pt x="6" y="0"/>
                      <a:pt x="6" y="0"/>
                      <a:pt x="6" y="0"/>
                    </a:cubicBezTo>
                    <a:cubicBezTo>
                      <a:pt x="3" y="0"/>
                      <a:pt x="0" y="2"/>
                      <a:pt x="0" y="6"/>
                    </a:cubicBezTo>
                    <a:cubicBezTo>
                      <a:pt x="0" y="34"/>
                      <a:pt x="0" y="34"/>
                      <a:pt x="0" y="34"/>
                    </a:cubicBezTo>
                    <a:cubicBezTo>
                      <a:pt x="0" y="37"/>
                      <a:pt x="3" y="40"/>
                      <a:pt x="6" y="40"/>
                    </a:cubicBezTo>
                    <a:cubicBezTo>
                      <a:pt x="20" y="40"/>
                      <a:pt x="20" y="40"/>
                      <a:pt x="20" y="40"/>
                    </a:cubicBezTo>
                    <a:cubicBezTo>
                      <a:pt x="23" y="40"/>
                      <a:pt x="26" y="37"/>
                      <a:pt x="26" y="34"/>
                    </a:cubicBezTo>
                    <a:cubicBezTo>
                      <a:pt x="26" y="6"/>
                      <a:pt x="26" y="6"/>
                      <a:pt x="26" y="6"/>
                    </a:cubicBezTo>
                    <a:cubicBezTo>
                      <a:pt x="26" y="2"/>
                      <a:pt x="23" y="0"/>
                      <a:pt x="20" y="0"/>
                    </a:cubicBezTo>
                    <a:close/>
                    <a:moveTo>
                      <a:pt x="23" y="34"/>
                    </a:moveTo>
                    <a:cubicBezTo>
                      <a:pt x="23" y="36"/>
                      <a:pt x="22" y="37"/>
                      <a:pt x="20" y="37"/>
                    </a:cubicBezTo>
                    <a:cubicBezTo>
                      <a:pt x="6" y="37"/>
                      <a:pt x="6" y="37"/>
                      <a:pt x="6" y="37"/>
                    </a:cubicBezTo>
                    <a:cubicBezTo>
                      <a:pt x="4" y="37"/>
                      <a:pt x="2" y="36"/>
                      <a:pt x="2" y="34"/>
                    </a:cubicBezTo>
                    <a:cubicBezTo>
                      <a:pt x="2" y="6"/>
                      <a:pt x="2" y="6"/>
                      <a:pt x="2" y="6"/>
                    </a:cubicBezTo>
                    <a:cubicBezTo>
                      <a:pt x="2" y="4"/>
                      <a:pt x="4" y="2"/>
                      <a:pt x="6" y="2"/>
                    </a:cubicBezTo>
                    <a:cubicBezTo>
                      <a:pt x="20" y="2"/>
                      <a:pt x="20" y="2"/>
                      <a:pt x="20" y="2"/>
                    </a:cubicBezTo>
                    <a:cubicBezTo>
                      <a:pt x="22" y="2"/>
                      <a:pt x="23" y="4"/>
                      <a:pt x="23" y="6"/>
                    </a:cubicBezTo>
                    <a:lnTo>
                      <a:pt x="2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64"/>
              <p:cNvSpPr>
                <a:spLocks/>
              </p:cNvSpPr>
              <p:nvPr/>
            </p:nvSpPr>
            <p:spPr bwMode="auto">
              <a:xfrm>
                <a:off x="3729" y="1983"/>
                <a:ext cx="12" cy="12"/>
              </a:xfrm>
              <a:custGeom>
                <a:avLst/>
                <a:gdLst>
                  <a:gd name="T0" fmla="*/ 4 w 5"/>
                  <a:gd name="T1" fmla="*/ 0 h 5"/>
                  <a:gd name="T2" fmla="*/ 1 w 5"/>
                  <a:gd name="T3" fmla="*/ 0 h 5"/>
                  <a:gd name="T4" fmla="*/ 0 w 5"/>
                  <a:gd name="T5" fmla="*/ 1 h 5"/>
                  <a:gd name="T6" fmla="*/ 0 w 5"/>
                  <a:gd name="T7" fmla="*/ 4 h 5"/>
                  <a:gd name="T8" fmla="*/ 1 w 5"/>
                  <a:gd name="T9" fmla="*/ 5 h 5"/>
                  <a:gd name="T10" fmla="*/ 4 w 5"/>
                  <a:gd name="T11" fmla="*/ 5 h 5"/>
                  <a:gd name="T12" fmla="*/ 5 w 5"/>
                  <a:gd name="T13" fmla="*/ 4 h 5"/>
                  <a:gd name="T14" fmla="*/ 5 w 5"/>
                  <a:gd name="T15" fmla="*/ 1 h 5"/>
                  <a:gd name="T16" fmla="*/ 4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0"/>
                    </a:moveTo>
                    <a:cubicBezTo>
                      <a:pt x="1" y="0"/>
                      <a:pt x="1" y="0"/>
                      <a:pt x="1" y="0"/>
                    </a:cubicBezTo>
                    <a:cubicBezTo>
                      <a:pt x="1" y="0"/>
                      <a:pt x="0" y="1"/>
                      <a:pt x="0" y="1"/>
                    </a:cubicBezTo>
                    <a:cubicBezTo>
                      <a:pt x="0" y="4"/>
                      <a:pt x="0" y="4"/>
                      <a:pt x="0" y="4"/>
                    </a:cubicBezTo>
                    <a:cubicBezTo>
                      <a:pt x="0" y="5"/>
                      <a:pt x="1" y="5"/>
                      <a:pt x="1" y="5"/>
                    </a:cubicBezTo>
                    <a:cubicBezTo>
                      <a:pt x="4" y="5"/>
                      <a:pt x="4" y="5"/>
                      <a:pt x="4" y="5"/>
                    </a:cubicBezTo>
                    <a:cubicBezTo>
                      <a:pt x="5" y="5"/>
                      <a:pt x="5" y="5"/>
                      <a:pt x="5" y="4"/>
                    </a:cubicBezTo>
                    <a:cubicBezTo>
                      <a:pt x="5" y="1"/>
                      <a:pt x="5" y="1"/>
                      <a:pt x="5" y="1"/>
                    </a:cubicBezTo>
                    <a:cubicBezTo>
                      <a:pt x="5" y="1"/>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65"/>
              <p:cNvSpPr>
                <a:spLocks/>
              </p:cNvSpPr>
              <p:nvPr/>
            </p:nvSpPr>
            <p:spPr bwMode="auto">
              <a:xfrm>
                <a:off x="3714" y="1924"/>
                <a:ext cx="41" cy="57"/>
              </a:xfrm>
              <a:custGeom>
                <a:avLst/>
                <a:gdLst>
                  <a:gd name="T0" fmla="*/ 16 w 17"/>
                  <a:gd name="T1" fmla="*/ 0 h 24"/>
                  <a:gd name="T2" fmla="*/ 1 w 17"/>
                  <a:gd name="T3" fmla="*/ 0 h 24"/>
                  <a:gd name="T4" fmla="*/ 0 w 17"/>
                  <a:gd name="T5" fmla="*/ 1 h 24"/>
                  <a:gd name="T6" fmla="*/ 0 w 17"/>
                  <a:gd name="T7" fmla="*/ 23 h 24"/>
                  <a:gd name="T8" fmla="*/ 1 w 17"/>
                  <a:gd name="T9" fmla="*/ 24 h 24"/>
                  <a:gd name="T10" fmla="*/ 16 w 17"/>
                  <a:gd name="T11" fmla="*/ 24 h 24"/>
                  <a:gd name="T12" fmla="*/ 17 w 17"/>
                  <a:gd name="T13" fmla="*/ 23 h 24"/>
                  <a:gd name="T14" fmla="*/ 17 w 17"/>
                  <a:gd name="T15" fmla="*/ 1 h 24"/>
                  <a:gd name="T16" fmla="*/ 16 w 17"/>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4">
                    <a:moveTo>
                      <a:pt x="16" y="0"/>
                    </a:moveTo>
                    <a:cubicBezTo>
                      <a:pt x="1" y="0"/>
                      <a:pt x="1" y="0"/>
                      <a:pt x="1" y="0"/>
                    </a:cubicBezTo>
                    <a:cubicBezTo>
                      <a:pt x="1" y="0"/>
                      <a:pt x="0" y="0"/>
                      <a:pt x="0" y="1"/>
                    </a:cubicBezTo>
                    <a:cubicBezTo>
                      <a:pt x="0" y="23"/>
                      <a:pt x="0" y="23"/>
                      <a:pt x="0" y="23"/>
                    </a:cubicBezTo>
                    <a:cubicBezTo>
                      <a:pt x="0" y="23"/>
                      <a:pt x="1" y="24"/>
                      <a:pt x="1" y="24"/>
                    </a:cubicBezTo>
                    <a:cubicBezTo>
                      <a:pt x="16" y="24"/>
                      <a:pt x="16" y="24"/>
                      <a:pt x="16" y="24"/>
                    </a:cubicBezTo>
                    <a:cubicBezTo>
                      <a:pt x="17" y="24"/>
                      <a:pt x="17" y="23"/>
                      <a:pt x="17" y="23"/>
                    </a:cubicBezTo>
                    <a:cubicBezTo>
                      <a:pt x="17" y="1"/>
                      <a:pt x="17" y="1"/>
                      <a:pt x="17" y="1"/>
                    </a:cubicBezTo>
                    <a:cubicBezTo>
                      <a:pt x="17" y="0"/>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66"/>
              <p:cNvSpPr>
                <a:spLocks noEditPoints="1"/>
              </p:cNvSpPr>
              <p:nvPr/>
            </p:nvSpPr>
            <p:spPr bwMode="auto">
              <a:xfrm>
                <a:off x="3658" y="1648"/>
                <a:ext cx="101" cy="131"/>
              </a:xfrm>
              <a:custGeom>
                <a:avLst/>
                <a:gdLst>
                  <a:gd name="T0" fmla="*/ 31 w 43"/>
                  <a:gd name="T1" fmla="*/ 0 h 55"/>
                  <a:gd name="T2" fmla="*/ 0 w 43"/>
                  <a:gd name="T3" fmla="*/ 12 h 55"/>
                  <a:gd name="T4" fmla="*/ 12 w 43"/>
                  <a:gd name="T5" fmla="*/ 55 h 55"/>
                  <a:gd name="T6" fmla="*/ 43 w 43"/>
                  <a:gd name="T7" fmla="*/ 43 h 55"/>
                  <a:gd name="T8" fmla="*/ 4 w 43"/>
                  <a:gd name="T9" fmla="*/ 12 h 55"/>
                  <a:gd name="T10" fmla="*/ 31 w 43"/>
                  <a:gd name="T11" fmla="*/ 4 h 55"/>
                  <a:gd name="T12" fmla="*/ 38 w 43"/>
                  <a:gd name="T13" fmla="*/ 14 h 55"/>
                  <a:gd name="T14" fmla="*/ 11 w 43"/>
                  <a:gd name="T15" fmla="*/ 21 h 55"/>
                  <a:gd name="T16" fmla="*/ 4 w 43"/>
                  <a:gd name="T17" fmla="*/ 12 h 55"/>
                  <a:gd name="T18" fmla="*/ 5 w 43"/>
                  <a:gd name="T19" fmla="*/ 25 h 55"/>
                  <a:gd name="T20" fmla="*/ 11 w 43"/>
                  <a:gd name="T21" fmla="*/ 26 h 55"/>
                  <a:gd name="T22" fmla="*/ 10 w 43"/>
                  <a:gd name="T23" fmla="*/ 30 h 55"/>
                  <a:gd name="T24" fmla="*/ 4 w 43"/>
                  <a:gd name="T25" fmla="*/ 29 h 55"/>
                  <a:gd name="T26" fmla="*/ 4 w 43"/>
                  <a:gd name="T27" fmla="*/ 35 h 55"/>
                  <a:gd name="T28" fmla="*/ 10 w 43"/>
                  <a:gd name="T29" fmla="*/ 34 h 55"/>
                  <a:gd name="T30" fmla="*/ 11 w 43"/>
                  <a:gd name="T31" fmla="*/ 38 h 55"/>
                  <a:gd name="T32" fmla="*/ 5 w 43"/>
                  <a:gd name="T33" fmla="*/ 39 h 55"/>
                  <a:gd name="T34" fmla="*/ 4 w 43"/>
                  <a:gd name="T35" fmla="*/ 35 h 55"/>
                  <a:gd name="T36" fmla="*/ 6 w 43"/>
                  <a:gd name="T37" fmla="*/ 48 h 55"/>
                  <a:gd name="T38" fmla="*/ 4 w 43"/>
                  <a:gd name="T39" fmla="*/ 44 h 55"/>
                  <a:gd name="T40" fmla="*/ 10 w 43"/>
                  <a:gd name="T41" fmla="*/ 42 h 55"/>
                  <a:gd name="T42" fmla="*/ 12 w 43"/>
                  <a:gd name="T43" fmla="*/ 47 h 55"/>
                  <a:gd name="T44" fmla="*/ 13 w 43"/>
                  <a:gd name="T45" fmla="*/ 26 h 55"/>
                  <a:gd name="T46" fmla="*/ 19 w 43"/>
                  <a:gd name="T47" fmla="*/ 24 h 55"/>
                  <a:gd name="T48" fmla="*/ 20 w 43"/>
                  <a:gd name="T49" fmla="*/ 29 h 55"/>
                  <a:gd name="T50" fmla="*/ 14 w 43"/>
                  <a:gd name="T51" fmla="*/ 30 h 55"/>
                  <a:gd name="T52" fmla="*/ 13 w 43"/>
                  <a:gd name="T53" fmla="*/ 26 h 55"/>
                  <a:gd name="T54" fmla="*/ 14 w 43"/>
                  <a:gd name="T55" fmla="*/ 33 h 55"/>
                  <a:gd name="T56" fmla="*/ 20 w 43"/>
                  <a:gd name="T57" fmla="*/ 34 h 55"/>
                  <a:gd name="T58" fmla="*/ 19 w 43"/>
                  <a:gd name="T59" fmla="*/ 39 h 55"/>
                  <a:gd name="T60" fmla="*/ 13 w 43"/>
                  <a:gd name="T61" fmla="*/ 38 h 55"/>
                  <a:gd name="T62" fmla="*/ 20 w 43"/>
                  <a:gd name="T63" fmla="*/ 48 h 55"/>
                  <a:gd name="T64" fmla="*/ 14 w 43"/>
                  <a:gd name="T65" fmla="*/ 47 h 55"/>
                  <a:gd name="T66" fmla="*/ 15 w 43"/>
                  <a:gd name="T67" fmla="*/ 42 h 55"/>
                  <a:gd name="T68" fmla="*/ 21 w 43"/>
                  <a:gd name="T69" fmla="*/ 43 h 55"/>
                  <a:gd name="T70" fmla="*/ 20 w 43"/>
                  <a:gd name="T71" fmla="*/ 48 h 55"/>
                  <a:gd name="T72" fmla="*/ 23 w 43"/>
                  <a:gd name="T73" fmla="*/ 24 h 55"/>
                  <a:gd name="T74" fmla="*/ 29 w 43"/>
                  <a:gd name="T75" fmla="*/ 25 h 55"/>
                  <a:gd name="T76" fmla="*/ 28 w 43"/>
                  <a:gd name="T77" fmla="*/ 30 h 55"/>
                  <a:gd name="T78" fmla="*/ 22 w 43"/>
                  <a:gd name="T79" fmla="*/ 29 h 55"/>
                  <a:gd name="T80" fmla="*/ 23 w 43"/>
                  <a:gd name="T81" fmla="*/ 34 h 55"/>
                  <a:gd name="T82" fmla="*/ 28 w 43"/>
                  <a:gd name="T83" fmla="*/ 33 h 55"/>
                  <a:gd name="T84" fmla="*/ 30 w 43"/>
                  <a:gd name="T85" fmla="*/ 37 h 55"/>
                  <a:gd name="T86" fmla="*/ 24 w 43"/>
                  <a:gd name="T87" fmla="*/ 39 h 55"/>
                  <a:gd name="T88" fmla="*/ 23 w 43"/>
                  <a:gd name="T89" fmla="*/ 34 h 55"/>
                  <a:gd name="T90" fmla="*/ 24 w 43"/>
                  <a:gd name="T91" fmla="*/ 48 h 55"/>
                  <a:gd name="T92" fmla="*/ 23 w 43"/>
                  <a:gd name="T93" fmla="*/ 43 h 55"/>
                  <a:gd name="T94" fmla="*/ 29 w 43"/>
                  <a:gd name="T95" fmla="*/ 42 h 55"/>
                  <a:gd name="T96" fmla="*/ 30 w 43"/>
                  <a:gd name="T97" fmla="*/ 46 h 55"/>
                  <a:gd name="T98" fmla="*/ 31 w 43"/>
                  <a:gd name="T99" fmla="*/ 25 h 55"/>
                  <a:gd name="T100" fmla="*/ 37 w 43"/>
                  <a:gd name="T101" fmla="*/ 24 h 55"/>
                  <a:gd name="T102" fmla="*/ 39 w 43"/>
                  <a:gd name="T103" fmla="*/ 28 h 55"/>
                  <a:gd name="T104" fmla="*/ 33 w 43"/>
                  <a:gd name="T105" fmla="*/ 30 h 55"/>
                  <a:gd name="T106" fmla="*/ 31 w 43"/>
                  <a:gd name="T107" fmla="*/ 25 h 55"/>
                  <a:gd name="T108" fmla="*/ 33 w 43"/>
                  <a:gd name="T109" fmla="*/ 33 h 55"/>
                  <a:gd name="T110" fmla="*/ 39 w 43"/>
                  <a:gd name="T111" fmla="*/ 34 h 55"/>
                  <a:gd name="T112" fmla="*/ 38 w 43"/>
                  <a:gd name="T113" fmla="*/ 38 h 55"/>
                  <a:gd name="T114" fmla="*/ 32 w 43"/>
                  <a:gd name="T115" fmla="*/ 37 h 55"/>
                  <a:gd name="T116" fmla="*/ 38 w 43"/>
                  <a:gd name="T117" fmla="*/ 47 h 55"/>
                  <a:gd name="T118" fmla="*/ 32 w 43"/>
                  <a:gd name="T119" fmla="*/ 46 h 55"/>
                  <a:gd name="T120" fmla="*/ 33 w 43"/>
                  <a:gd name="T121" fmla="*/ 42 h 55"/>
                  <a:gd name="T122" fmla="*/ 39 w 43"/>
                  <a:gd name="T123" fmla="*/ 43 h 55"/>
                  <a:gd name="T124" fmla="*/ 38 w 43"/>
                  <a:gd name="T125" fmla="*/ 4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 h="55">
                    <a:moveTo>
                      <a:pt x="42" y="11"/>
                    </a:moveTo>
                    <a:cubicBezTo>
                      <a:pt x="42" y="5"/>
                      <a:pt x="37" y="0"/>
                      <a:pt x="31" y="0"/>
                    </a:cubicBezTo>
                    <a:cubicBezTo>
                      <a:pt x="10" y="1"/>
                      <a:pt x="10" y="1"/>
                      <a:pt x="10" y="1"/>
                    </a:cubicBezTo>
                    <a:cubicBezTo>
                      <a:pt x="4" y="1"/>
                      <a:pt x="0" y="6"/>
                      <a:pt x="0" y="12"/>
                    </a:cubicBezTo>
                    <a:cubicBezTo>
                      <a:pt x="0" y="44"/>
                      <a:pt x="0" y="44"/>
                      <a:pt x="0" y="44"/>
                    </a:cubicBezTo>
                    <a:cubicBezTo>
                      <a:pt x="0" y="50"/>
                      <a:pt x="6" y="55"/>
                      <a:pt x="12" y="55"/>
                    </a:cubicBezTo>
                    <a:cubicBezTo>
                      <a:pt x="32" y="55"/>
                      <a:pt x="32" y="55"/>
                      <a:pt x="32" y="55"/>
                    </a:cubicBezTo>
                    <a:cubicBezTo>
                      <a:pt x="38" y="55"/>
                      <a:pt x="43" y="49"/>
                      <a:pt x="43" y="43"/>
                    </a:cubicBezTo>
                    <a:lnTo>
                      <a:pt x="42" y="11"/>
                    </a:lnTo>
                    <a:close/>
                    <a:moveTo>
                      <a:pt x="4" y="12"/>
                    </a:moveTo>
                    <a:cubicBezTo>
                      <a:pt x="4" y="8"/>
                      <a:pt x="7" y="5"/>
                      <a:pt x="11" y="5"/>
                    </a:cubicBezTo>
                    <a:cubicBezTo>
                      <a:pt x="31" y="4"/>
                      <a:pt x="31" y="4"/>
                      <a:pt x="31" y="4"/>
                    </a:cubicBezTo>
                    <a:cubicBezTo>
                      <a:pt x="35" y="4"/>
                      <a:pt x="38" y="7"/>
                      <a:pt x="38" y="11"/>
                    </a:cubicBezTo>
                    <a:cubicBezTo>
                      <a:pt x="38" y="14"/>
                      <a:pt x="38" y="14"/>
                      <a:pt x="38" y="14"/>
                    </a:cubicBezTo>
                    <a:cubicBezTo>
                      <a:pt x="38" y="18"/>
                      <a:pt x="35" y="21"/>
                      <a:pt x="32" y="21"/>
                    </a:cubicBezTo>
                    <a:cubicBezTo>
                      <a:pt x="11" y="21"/>
                      <a:pt x="11" y="21"/>
                      <a:pt x="11" y="21"/>
                    </a:cubicBezTo>
                    <a:cubicBezTo>
                      <a:pt x="7" y="21"/>
                      <a:pt x="4" y="18"/>
                      <a:pt x="4" y="15"/>
                    </a:cubicBezTo>
                    <a:lnTo>
                      <a:pt x="4" y="12"/>
                    </a:lnTo>
                    <a:close/>
                    <a:moveTo>
                      <a:pt x="4" y="26"/>
                    </a:moveTo>
                    <a:cubicBezTo>
                      <a:pt x="4" y="25"/>
                      <a:pt x="5" y="25"/>
                      <a:pt x="5" y="25"/>
                    </a:cubicBezTo>
                    <a:cubicBezTo>
                      <a:pt x="10" y="25"/>
                      <a:pt x="10" y="25"/>
                      <a:pt x="10" y="25"/>
                    </a:cubicBezTo>
                    <a:cubicBezTo>
                      <a:pt x="11" y="25"/>
                      <a:pt x="11" y="25"/>
                      <a:pt x="11" y="26"/>
                    </a:cubicBezTo>
                    <a:cubicBezTo>
                      <a:pt x="11" y="29"/>
                      <a:pt x="11" y="29"/>
                      <a:pt x="11" y="29"/>
                    </a:cubicBezTo>
                    <a:cubicBezTo>
                      <a:pt x="11" y="29"/>
                      <a:pt x="11" y="30"/>
                      <a:pt x="10" y="30"/>
                    </a:cubicBezTo>
                    <a:cubicBezTo>
                      <a:pt x="5" y="30"/>
                      <a:pt x="5" y="30"/>
                      <a:pt x="5" y="30"/>
                    </a:cubicBezTo>
                    <a:cubicBezTo>
                      <a:pt x="5" y="30"/>
                      <a:pt x="4" y="30"/>
                      <a:pt x="4" y="29"/>
                    </a:cubicBezTo>
                    <a:lnTo>
                      <a:pt x="4" y="26"/>
                    </a:lnTo>
                    <a:close/>
                    <a:moveTo>
                      <a:pt x="4" y="35"/>
                    </a:moveTo>
                    <a:cubicBezTo>
                      <a:pt x="4" y="34"/>
                      <a:pt x="5" y="34"/>
                      <a:pt x="5" y="34"/>
                    </a:cubicBezTo>
                    <a:cubicBezTo>
                      <a:pt x="10" y="34"/>
                      <a:pt x="10" y="34"/>
                      <a:pt x="10" y="34"/>
                    </a:cubicBezTo>
                    <a:cubicBezTo>
                      <a:pt x="11" y="34"/>
                      <a:pt x="11" y="34"/>
                      <a:pt x="11" y="35"/>
                    </a:cubicBezTo>
                    <a:cubicBezTo>
                      <a:pt x="11" y="38"/>
                      <a:pt x="11" y="38"/>
                      <a:pt x="11" y="38"/>
                    </a:cubicBezTo>
                    <a:cubicBezTo>
                      <a:pt x="11" y="38"/>
                      <a:pt x="11" y="39"/>
                      <a:pt x="10" y="39"/>
                    </a:cubicBezTo>
                    <a:cubicBezTo>
                      <a:pt x="5" y="39"/>
                      <a:pt x="5" y="39"/>
                      <a:pt x="5" y="39"/>
                    </a:cubicBezTo>
                    <a:cubicBezTo>
                      <a:pt x="5" y="39"/>
                      <a:pt x="4" y="39"/>
                      <a:pt x="4" y="38"/>
                    </a:cubicBezTo>
                    <a:lnTo>
                      <a:pt x="4" y="35"/>
                    </a:lnTo>
                    <a:close/>
                    <a:moveTo>
                      <a:pt x="11" y="48"/>
                    </a:moveTo>
                    <a:cubicBezTo>
                      <a:pt x="6" y="48"/>
                      <a:pt x="6" y="48"/>
                      <a:pt x="6" y="48"/>
                    </a:cubicBezTo>
                    <a:cubicBezTo>
                      <a:pt x="5" y="48"/>
                      <a:pt x="5" y="47"/>
                      <a:pt x="5" y="47"/>
                    </a:cubicBezTo>
                    <a:cubicBezTo>
                      <a:pt x="4" y="44"/>
                      <a:pt x="4" y="44"/>
                      <a:pt x="4" y="44"/>
                    </a:cubicBezTo>
                    <a:cubicBezTo>
                      <a:pt x="4" y="43"/>
                      <a:pt x="5" y="43"/>
                      <a:pt x="6" y="43"/>
                    </a:cubicBezTo>
                    <a:cubicBezTo>
                      <a:pt x="10" y="42"/>
                      <a:pt x="10" y="42"/>
                      <a:pt x="10" y="42"/>
                    </a:cubicBezTo>
                    <a:cubicBezTo>
                      <a:pt x="11" y="42"/>
                      <a:pt x="12" y="43"/>
                      <a:pt x="12" y="43"/>
                    </a:cubicBezTo>
                    <a:cubicBezTo>
                      <a:pt x="12" y="47"/>
                      <a:pt x="12" y="47"/>
                      <a:pt x="12" y="47"/>
                    </a:cubicBezTo>
                    <a:cubicBezTo>
                      <a:pt x="12" y="47"/>
                      <a:pt x="11" y="48"/>
                      <a:pt x="11" y="48"/>
                    </a:cubicBezTo>
                    <a:close/>
                    <a:moveTo>
                      <a:pt x="13" y="26"/>
                    </a:moveTo>
                    <a:cubicBezTo>
                      <a:pt x="13" y="25"/>
                      <a:pt x="14" y="25"/>
                      <a:pt x="14" y="25"/>
                    </a:cubicBezTo>
                    <a:cubicBezTo>
                      <a:pt x="19" y="24"/>
                      <a:pt x="19" y="24"/>
                      <a:pt x="19" y="24"/>
                    </a:cubicBezTo>
                    <a:cubicBezTo>
                      <a:pt x="20" y="24"/>
                      <a:pt x="20" y="25"/>
                      <a:pt x="20" y="25"/>
                    </a:cubicBezTo>
                    <a:cubicBezTo>
                      <a:pt x="20" y="29"/>
                      <a:pt x="20" y="29"/>
                      <a:pt x="20" y="29"/>
                    </a:cubicBezTo>
                    <a:cubicBezTo>
                      <a:pt x="20" y="29"/>
                      <a:pt x="20" y="30"/>
                      <a:pt x="19" y="30"/>
                    </a:cubicBezTo>
                    <a:cubicBezTo>
                      <a:pt x="14" y="30"/>
                      <a:pt x="14" y="30"/>
                      <a:pt x="14" y="30"/>
                    </a:cubicBezTo>
                    <a:cubicBezTo>
                      <a:pt x="14" y="30"/>
                      <a:pt x="13" y="29"/>
                      <a:pt x="13" y="29"/>
                    </a:cubicBezTo>
                    <a:lnTo>
                      <a:pt x="13" y="26"/>
                    </a:lnTo>
                    <a:close/>
                    <a:moveTo>
                      <a:pt x="13" y="35"/>
                    </a:moveTo>
                    <a:cubicBezTo>
                      <a:pt x="13" y="34"/>
                      <a:pt x="14" y="33"/>
                      <a:pt x="14" y="33"/>
                    </a:cubicBezTo>
                    <a:cubicBezTo>
                      <a:pt x="19" y="33"/>
                      <a:pt x="19" y="33"/>
                      <a:pt x="19" y="33"/>
                    </a:cubicBezTo>
                    <a:cubicBezTo>
                      <a:pt x="20" y="33"/>
                      <a:pt x="20" y="34"/>
                      <a:pt x="20" y="34"/>
                    </a:cubicBezTo>
                    <a:cubicBezTo>
                      <a:pt x="21" y="38"/>
                      <a:pt x="21" y="38"/>
                      <a:pt x="21" y="38"/>
                    </a:cubicBezTo>
                    <a:cubicBezTo>
                      <a:pt x="21" y="38"/>
                      <a:pt x="20" y="39"/>
                      <a:pt x="19" y="39"/>
                    </a:cubicBezTo>
                    <a:cubicBezTo>
                      <a:pt x="15" y="39"/>
                      <a:pt x="15" y="39"/>
                      <a:pt x="15" y="39"/>
                    </a:cubicBezTo>
                    <a:cubicBezTo>
                      <a:pt x="14" y="39"/>
                      <a:pt x="13" y="38"/>
                      <a:pt x="13" y="38"/>
                    </a:cubicBezTo>
                    <a:lnTo>
                      <a:pt x="13" y="35"/>
                    </a:lnTo>
                    <a:close/>
                    <a:moveTo>
                      <a:pt x="20" y="48"/>
                    </a:moveTo>
                    <a:cubicBezTo>
                      <a:pt x="15" y="48"/>
                      <a:pt x="15" y="48"/>
                      <a:pt x="15" y="48"/>
                    </a:cubicBezTo>
                    <a:cubicBezTo>
                      <a:pt x="14" y="48"/>
                      <a:pt x="14" y="47"/>
                      <a:pt x="14" y="47"/>
                    </a:cubicBezTo>
                    <a:cubicBezTo>
                      <a:pt x="14" y="43"/>
                      <a:pt x="14" y="43"/>
                      <a:pt x="14" y="43"/>
                    </a:cubicBezTo>
                    <a:cubicBezTo>
                      <a:pt x="14" y="43"/>
                      <a:pt x="14" y="42"/>
                      <a:pt x="15" y="42"/>
                    </a:cubicBezTo>
                    <a:cubicBezTo>
                      <a:pt x="20" y="42"/>
                      <a:pt x="20" y="42"/>
                      <a:pt x="20" y="42"/>
                    </a:cubicBezTo>
                    <a:cubicBezTo>
                      <a:pt x="20" y="42"/>
                      <a:pt x="21" y="43"/>
                      <a:pt x="21" y="43"/>
                    </a:cubicBezTo>
                    <a:cubicBezTo>
                      <a:pt x="21" y="47"/>
                      <a:pt x="21" y="47"/>
                      <a:pt x="21" y="47"/>
                    </a:cubicBezTo>
                    <a:cubicBezTo>
                      <a:pt x="21" y="47"/>
                      <a:pt x="20" y="48"/>
                      <a:pt x="20" y="48"/>
                    </a:cubicBezTo>
                    <a:close/>
                    <a:moveTo>
                      <a:pt x="22" y="25"/>
                    </a:moveTo>
                    <a:cubicBezTo>
                      <a:pt x="22" y="25"/>
                      <a:pt x="23" y="24"/>
                      <a:pt x="23" y="24"/>
                    </a:cubicBezTo>
                    <a:cubicBezTo>
                      <a:pt x="28" y="24"/>
                      <a:pt x="28" y="24"/>
                      <a:pt x="28" y="24"/>
                    </a:cubicBezTo>
                    <a:cubicBezTo>
                      <a:pt x="29" y="24"/>
                      <a:pt x="29" y="25"/>
                      <a:pt x="29" y="25"/>
                    </a:cubicBezTo>
                    <a:cubicBezTo>
                      <a:pt x="29" y="28"/>
                      <a:pt x="29" y="28"/>
                      <a:pt x="29" y="28"/>
                    </a:cubicBezTo>
                    <a:cubicBezTo>
                      <a:pt x="29" y="29"/>
                      <a:pt x="29" y="30"/>
                      <a:pt x="28" y="30"/>
                    </a:cubicBezTo>
                    <a:cubicBezTo>
                      <a:pt x="23" y="30"/>
                      <a:pt x="23" y="30"/>
                      <a:pt x="23" y="30"/>
                    </a:cubicBezTo>
                    <a:cubicBezTo>
                      <a:pt x="23" y="30"/>
                      <a:pt x="22" y="29"/>
                      <a:pt x="22" y="29"/>
                    </a:cubicBezTo>
                    <a:lnTo>
                      <a:pt x="22" y="25"/>
                    </a:lnTo>
                    <a:close/>
                    <a:moveTo>
                      <a:pt x="23" y="34"/>
                    </a:moveTo>
                    <a:cubicBezTo>
                      <a:pt x="22" y="34"/>
                      <a:pt x="23" y="33"/>
                      <a:pt x="24" y="33"/>
                    </a:cubicBezTo>
                    <a:cubicBezTo>
                      <a:pt x="28" y="33"/>
                      <a:pt x="28" y="33"/>
                      <a:pt x="28" y="33"/>
                    </a:cubicBezTo>
                    <a:cubicBezTo>
                      <a:pt x="29" y="33"/>
                      <a:pt x="30" y="34"/>
                      <a:pt x="30" y="34"/>
                    </a:cubicBezTo>
                    <a:cubicBezTo>
                      <a:pt x="30" y="37"/>
                      <a:pt x="30" y="37"/>
                      <a:pt x="30" y="37"/>
                    </a:cubicBezTo>
                    <a:cubicBezTo>
                      <a:pt x="30" y="38"/>
                      <a:pt x="29" y="38"/>
                      <a:pt x="29" y="39"/>
                    </a:cubicBezTo>
                    <a:cubicBezTo>
                      <a:pt x="24" y="39"/>
                      <a:pt x="24" y="39"/>
                      <a:pt x="24" y="39"/>
                    </a:cubicBezTo>
                    <a:cubicBezTo>
                      <a:pt x="23" y="39"/>
                      <a:pt x="23" y="38"/>
                      <a:pt x="23" y="38"/>
                    </a:cubicBezTo>
                    <a:lnTo>
                      <a:pt x="23" y="34"/>
                    </a:lnTo>
                    <a:close/>
                    <a:moveTo>
                      <a:pt x="29" y="47"/>
                    </a:moveTo>
                    <a:cubicBezTo>
                      <a:pt x="24" y="48"/>
                      <a:pt x="24" y="48"/>
                      <a:pt x="24" y="48"/>
                    </a:cubicBezTo>
                    <a:cubicBezTo>
                      <a:pt x="23" y="48"/>
                      <a:pt x="23" y="47"/>
                      <a:pt x="23" y="46"/>
                    </a:cubicBezTo>
                    <a:cubicBezTo>
                      <a:pt x="23" y="43"/>
                      <a:pt x="23" y="43"/>
                      <a:pt x="23" y="43"/>
                    </a:cubicBezTo>
                    <a:cubicBezTo>
                      <a:pt x="23" y="43"/>
                      <a:pt x="23" y="42"/>
                      <a:pt x="24" y="42"/>
                    </a:cubicBezTo>
                    <a:cubicBezTo>
                      <a:pt x="29" y="42"/>
                      <a:pt x="29" y="42"/>
                      <a:pt x="29" y="42"/>
                    </a:cubicBezTo>
                    <a:cubicBezTo>
                      <a:pt x="29" y="42"/>
                      <a:pt x="30" y="42"/>
                      <a:pt x="30" y="43"/>
                    </a:cubicBezTo>
                    <a:cubicBezTo>
                      <a:pt x="30" y="46"/>
                      <a:pt x="30" y="46"/>
                      <a:pt x="30" y="46"/>
                    </a:cubicBezTo>
                    <a:cubicBezTo>
                      <a:pt x="30" y="47"/>
                      <a:pt x="29" y="47"/>
                      <a:pt x="29" y="47"/>
                    </a:cubicBezTo>
                    <a:close/>
                    <a:moveTo>
                      <a:pt x="31" y="25"/>
                    </a:moveTo>
                    <a:cubicBezTo>
                      <a:pt x="31" y="25"/>
                      <a:pt x="32" y="24"/>
                      <a:pt x="32" y="24"/>
                    </a:cubicBezTo>
                    <a:cubicBezTo>
                      <a:pt x="37" y="24"/>
                      <a:pt x="37" y="24"/>
                      <a:pt x="37" y="24"/>
                    </a:cubicBezTo>
                    <a:cubicBezTo>
                      <a:pt x="38" y="24"/>
                      <a:pt x="38" y="24"/>
                      <a:pt x="38" y="25"/>
                    </a:cubicBezTo>
                    <a:cubicBezTo>
                      <a:pt x="39" y="28"/>
                      <a:pt x="39" y="28"/>
                      <a:pt x="39" y="28"/>
                    </a:cubicBezTo>
                    <a:cubicBezTo>
                      <a:pt x="39" y="29"/>
                      <a:pt x="38" y="29"/>
                      <a:pt x="38" y="29"/>
                    </a:cubicBezTo>
                    <a:cubicBezTo>
                      <a:pt x="33" y="30"/>
                      <a:pt x="33" y="30"/>
                      <a:pt x="33" y="30"/>
                    </a:cubicBezTo>
                    <a:cubicBezTo>
                      <a:pt x="32" y="30"/>
                      <a:pt x="32" y="29"/>
                      <a:pt x="31" y="28"/>
                    </a:cubicBezTo>
                    <a:lnTo>
                      <a:pt x="31" y="25"/>
                    </a:lnTo>
                    <a:close/>
                    <a:moveTo>
                      <a:pt x="32" y="34"/>
                    </a:moveTo>
                    <a:cubicBezTo>
                      <a:pt x="32" y="34"/>
                      <a:pt x="32" y="33"/>
                      <a:pt x="33" y="33"/>
                    </a:cubicBezTo>
                    <a:cubicBezTo>
                      <a:pt x="38" y="33"/>
                      <a:pt x="38" y="33"/>
                      <a:pt x="38" y="33"/>
                    </a:cubicBezTo>
                    <a:cubicBezTo>
                      <a:pt x="38" y="33"/>
                      <a:pt x="39" y="33"/>
                      <a:pt x="39" y="34"/>
                    </a:cubicBezTo>
                    <a:cubicBezTo>
                      <a:pt x="39" y="37"/>
                      <a:pt x="39" y="37"/>
                      <a:pt x="39" y="37"/>
                    </a:cubicBezTo>
                    <a:cubicBezTo>
                      <a:pt x="39" y="38"/>
                      <a:pt x="38" y="38"/>
                      <a:pt x="38" y="38"/>
                    </a:cubicBezTo>
                    <a:cubicBezTo>
                      <a:pt x="33" y="38"/>
                      <a:pt x="33" y="38"/>
                      <a:pt x="33" y="38"/>
                    </a:cubicBezTo>
                    <a:cubicBezTo>
                      <a:pt x="32" y="38"/>
                      <a:pt x="32" y="38"/>
                      <a:pt x="32" y="37"/>
                    </a:cubicBezTo>
                    <a:lnTo>
                      <a:pt x="32" y="34"/>
                    </a:lnTo>
                    <a:close/>
                    <a:moveTo>
                      <a:pt x="38" y="47"/>
                    </a:moveTo>
                    <a:cubicBezTo>
                      <a:pt x="33" y="47"/>
                      <a:pt x="33" y="47"/>
                      <a:pt x="33" y="47"/>
                    </a:cubicBezTo>
                    <a:cubicBezTo>
                      <a:pt x="32" y="47"/>
                      <a:pt x="32" y="47"/>
                      <a:pt x="32" y="46"/>
                    </a:cubicBezTo>
                    <a:cubicBezTo>
                      <a:pt x="32" y="43"/>
                      <a:pt x="32" y="43"/>
                      <a:pt x="32" y="43"/>
                    </a:cubicBezTo>
                    <a:cubicBezTo>
                      <a:pt x="32" y="42"/>
                      <a:pt x="32" y="42"/>
                      <a:pt x="33" y="42"/>
                    </a:cubicBezTo>
                    <a:cubicBezTo>
                      <a:pt x="38" y="42"/>
                      <a:pt x="38" y="42"/>
                      <a:pt x="38" y="42"/>
                    </a:cubicBezTo>
                    <a:cubicBezTo>
                      <a:pt x="38" y="42"/>
                      <a:pt x="39" y="42"/>
                      <a:pt x="39" y="43"/>
                    </a:cubicBezTo>
                    <a:cubicBezTo>
                      <a:pt x="39" y="46"/>
                      <a:pt x="39" y="46"/>
                      <a:pt x="39" y="46"/>
                    </a:cubicBezTo>
                    <a:cubicBezTo>
                      <a:pt x="39" y="47"/>
                      <a:pt x="38" y="47"/>
                      <a:pt x="38"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67"/>
              <p:cNvSpPr>
                <a:spLocks/>
              </p:cNvSpPr>
              <p:nvPr/>
            </p:nvSpPr>
            <p:spPr bwMode="auto">
              <a:xfrm>
                <a:off x="3674" y="1665"/>
                <a:ext cx="31" cy="31"/>
              </a:xfrm>
              <a:custGeom>
                <a:avLst/>
                <a:gdLst>
                  <a:gd name="T0" fmla="*/ 11 w 13"/>
                  <a:gd name="T1" fmla="*/ 4 h 13"/>
                  <a:gd name="T2" fmla="*/ 8 w 13"/>
                  <a:gd name="T3" fmla="*/ 4 h 13"/>
                  <a:gd name="T4" fmla="*/ 8 w 13"/>
                  <a:gd name="T5" fmla="*/ 1 h 13"/>
                  <a:gd name="T6" fmla="*/ 6 w 13"/>
                  <a:gd name="T7" fmla="*/ 0 h 13"/>
                  <a:gd name="T8" fmla="*/ 4 w 13"/>
                  <a:gd name="T9" fmla="*/ 2 h 13"/>
                  <a:gd name="T10" fmla="*/ 4 w 13"/>
                  <a:gd name="T11" fmla="*/ 4 h 13"/>
                  <a:gd name="T12" fmla="*/ 1 w 13"/>
                  <a:gd name="T13" fmla="*/ 4 h 13"/>
                  <a:gd name="T14" fmla="*/ 0 w 13"/>
                  <a:gd name="T15" fmla="*/ 6 h 13"/>
                  <a:gd name="T16" fmla="*/ 1 w 13"/>
                  <a:gd name="T17" fmla="*/ 8 h 13"/>
                  <a:gd name="T18" fmla="*/ 4 w 13"/>
                  <a:gd name="T19" fmla="*/ 8 h 13"/>
                  <a:gd name="T20" fmla="*/ 4 w 13"/>
                  <a:gd name="T21" fmla="*/ 11 h 13"/>
                  <a:gd name="T22" fmla="*/ 6 w 13"/>
                  <a:gd name="T23" fmla="*/ 13 h 13"/>
                  <a:gd name="T24" fmla="*/ 8 w 13"/>
                  <a:gd name="T25" fmla="*/ 11 h 13"/>
                  <a:gd name="T26" fmla="*/ 8 w 13"/>
                  <a:gd name="T27" fmla="*/ 8 h 13"/>
                  <a:gd name="T28" fmla="*/ 11 w 13"/>
                  <a:gd name="T29" fmla="*/ 8 h 13"/>
                  <a:gd name="T30" fmla="*/ 13 w 13"/>
                  <a:gd name="T31" fmla="*/ 6 h 13"/>
                  <a:gd name="T32" fmla="*/ 11 w 13"/>
                  <a:gd name="T33"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3">
                    <a:moveTo>
                      <a:pt x="11" y="4"/>
                    </a:moveTo>
                    <a:cubicBezTo>
                      <a:pt x="8" y="4"/>
                      <a:pt x="8" y="4"/>
                      <a:pt x="8" y="4"/>
                    </a:cubicBezTo>
                    <a:cubicBezTo>
                      <a:pt x="8" y="1"/>
                      <a:pt x="8" y="1"/>
                      <a:pt x="8" y="1"/>
                    </a:cubicBezTo>
                    <a:cubicBezTo>
                      <a:pt x="8" y="0"/>
                      <a:pt x="7" y="0"/>
                      <a:pt x="6" y="0"/>
                    </a:cubicBezTo>
                    <a:cubicBezTo>
                      <a:pt x="5" y="0"/>
                      <a:pt x="4" y="1"/>
                      <a:pt x="4" y="2"/>
                    </a:cubicBezTo>
                    <a:cubicBezTo>
                      <a:pt x="4" y="4"/>
                      <a:pt x="4" y="4"/>
                      <a:pt x="4" y="4"/>
                    </a:cubicBezTo>
                    <a:cubicBezTo>
                      <a:pt x="1" y="4"/>
                      <a:pt x="1" y="4"/>
                      <a:pt x="1" y="4"/>
                    </a:cubicBezTo>
                    <a:cubicBezTo>
                      <a:pt x="0" y="4"/>
                      <a:pt x="0" y="5"/>
                      <a:pt x="0" y="6"/>
                    </a:cubicBezTo>
                    <a:cubicBezTo>
                      <a:pt x="0" y="7"/>
                      <a:pt x="0" y="8"/>
                      <a:pt x="1" y="8"/>
                    </a:cubicBezTo>
                    <a:cubicBezTo>
                      <a:pt x="4" y="8"/>
                      <a:pt x="4" y="8"/>
                      <a:pt x="4" y="8"/>
                    </a:cubicBezTo>
                    <a:cubicBezTo>
                      <a:pt x="4" y="11"/>
                      <a:pt x="4" y="11"/>
                      <a:pt x="4" y="11"/>
                    </a:cubicBezTo>
                    <a:cubicBezTo>
                      <a:pt x="4" y="12"/>
                      <a:pt x="5" y="13"/>
                      <a:pt x="6" y="13"/>
                    </a:cubicBezTo>
                    <a:cubicBezTo>
                      <a:pt x="7" y="13"/>
                      <a:pt x="8" y="12"/>
                      <a:pt x="8" y="11"/>
                    </a:cubicBezTo>
                    <a:cubicBezTo>
                      <a:pt x="8" y="8"/>
                      <a:pt x="8" y="8"/>
                      <a:pt x="8" y="8"/>
                    </a:cubicBezTo>
                    <a:cubicBezTo>
                      <a:pt x="11" y="8"/>
                      <a:pt x="11" y="8"/>
                      <a:pt x="11" y="8"/>
                    </a:cubicBezTo>
                    <a:cubicBezTo>
                      <a:pt x="12" y="8"/>
                      <a:pt x="13" y="7"/>
                      <a:pt x="13" y="6"/>
                    </a:cubicBezTo>
                    <a:cubicBezTo>
                      <a:pt x="13" y="5"/>
                      <a:pt x="12"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68"/>
              <p:cNvSpPr>
                <a:spLocks/>
              </p:cNvSpPr>
              <p:nvPr/>
            </p:nvSpPr>
            <p:spPr bwMode="auto">
              <a:xfrm>
                <a:off x="3710" y="1675"/>
                <a:ext cx="31" cy="9"/>
              </a:xfrm>
              <a:custGeom>
                <a:avLst/>
                <a:gdLst>
                  <a:gd name="T0" fmla="*/ 11 w 13"/>
                  <a:gd name="T1" fmla="*/ 0 h 4"/>
                  <a:gd name="T2" fmla="*/ 2 w 13"/>
                  <a:gd name="T3" fmla="*/ 0 h 4"/>
                  <a:gd name="T4" fmla="*/ 0 w 13"/>
                  <a:gd name="T5" fmla="*/ 2 h 4"/>
                  <a:gd name="T6" fmla="*/ 2 w 13"/>
                  <a:gd name="T7" fmla="*/ 4 h 4"/>
                  <a:gd name="T8" fmla="*/ 12 w 13"/>
                  <a:gd name="T9" fmla="*/ 4 h 4"/>
                  <a:gd name="T10" fmla="*/ 13 w 13"/>
                  <a:gd name="T11" fmla="*/ 2 h 4"/>
                  <a:gd name="T12" fmla="*/ 11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0"/>
                    </a:moveTo>
                    <a:cubicBezTo>
                      <a:pt x="2" y="0"/>
                      <a:pt x="2" y="0"/>
                      <a:pt x="2" y="0"/>
                    </a:cubicBezTo>
                    <a:cubicBezTo>
                      <a:pt x="1" y="0"/>
                      <a:pt x="0" y="1"/>
                      <a:pt x="0" y="2"/>
                    </a:cubicBezTo>
                    <a:cubicBezTo>
                      <a:pt x="0" y="3"/>
                      <a:pt x="1" y="4"/>
                      <a:pt x="2" y="4"/>
                    </a:cubicBezTo>
                    <a:cubicBezTo>
                      <a:pt x="12" y="4"/>
                      <a:pt x="12" y="4"/>
                      <a:pt x="12" y="4"/>
                    </a:cubicBezTo>
                    <a:cubicBezTo>
                      <a:pt x="13" y="4"/>
                      <a:pt x="13" y="3"/>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69"/>
              <p:cNvSpPr>
                <a:spLocks noEditPoints="1"/>
              </p:cNvSpPr>
              <p:nvPr/>
            </p:nvSpPr>
            <p:spPr bwMode="auto">
              <a:xfrm>
                <a:off x="3883" y="2021"/>
                <a:ext cx="68" cy="107"/>
              </a:xfrm>
              <a:custGeom>
                <a:avLst/>
                <a:gdLst>
                  <a:gd name="T0" fmla="*/ 22 w 29"/>
                  <a:gd name="T1" fmla="*/ 0 h 45"/>
                  <a:gd name="T2" fmla="*/ 7 w 29"/>
                  <a:gd name="T3" fmla="*/ 0 h 45"/>
                  <a:gd name="T4" fmla="*/ 0 w 29"/>
                  <a:gd name="T5" fmla="*/ 7 h 45"/>
                  <a:gd name="T6" fmla="*/ 0 w 29"/>
                  <a:gd name="T7" fmla="*/ 38 h 45"/>
                  <a:gd name="T8" fmla="*/ 7 w 29"/>
                  <a:gd name="T9" fmla="*/ 45 h 45"/>
                  <a:gd name="T10" fmla="*/ 22 w 29"/>
                  <a:gd name="T11" fmla="*/ 45 h 45"/>
                  <a:gd name="T12" fmla="*/ 29 w 29"/>
                  <a:gd name="T13" fmla="*/ 38 h 45"/>
                  <a:gd name="T14" fmla="*/ 29 w 29"/>
                  <a:gd name="T15" fmla="*/ 7 h 45"/>
                  <a:gd name="T16" fmla="*/ 22 w 29"/>
                  <a:gd name="T17" fmla="*/ 0 h 45"/>
                  <a:gd name="T18" fmla="*/ 26 w 29"/>
                  <a:gd name="T19" fmla="*/ 38 h 45"/>
                  <a:gd name="T20" fmla="*/ 22 w 29"/>
                  <a:gd name="T21" fmla="*/ 42 h 45"/>
                  <a:gd name="T22" fmla="*/ 7 w 29"/>
                  <a:gd name="T23" fmla="*/ 42 h 45"/>
                  <a:gd name="T24" fmla="*/ 3 w 29"/>
                  <a:gd name="T25" fmla="*/ 38 h 45"/>
                  <a:gd name="T26" fmla="*/ 3 w 29"/>
                  <a:gd name="T27" fmla="*/ 7 h 45"/>
                  <a:gd name="T28" fmla="*/ 7 w 29"/>
                  <a:gd name="T29" fmla="*/ 3 h 45"/>
                  <a:gd name="T30" fmla="*/ 22 w 29"/>
                  <a:gd name="T31" fmla="*/ 3 h 45"/>
                  <a:gd name="T32" fmla="*/ 26 w 29"/>
                  <a:gd name="T33" fmla="*/ 7 h 45"/>
                  <a:gd name="T34" fmla="*/ 26 w 29"/>
                  <a:gd name="T3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45">
                    <a:moveTo>
                      <a:pt x="22" y="0"/>
                    </a:moveTo>
                    <a:cubicBezTo>
                      <a:pt x="7" y="0"/>
                      <a:pt x="7" y="0"/>
                      <a:pt x="7" y="0"/>
                    </a:cubicBezTo>
                    <a:cubicBezTo>
                      <a:pt x="3" y="0"/>
                      <a:pt x="0" y="3"/>
                      <a:pt x="0" y="7"/>
                    </a:cubicBezTo>
                    <a:cubicBezTo>
                      <a:pt x="0" y="38"/>
                      <a:pt x="0" y="38"/>
                      <a:pt x="0" y="38"/>
                    </a:cubicBezTo>
                    <a:cubicBezTo>
                      <a:pt x="0" y="42"/>
                      <a:pt x="3" y="45"/>
                      <a:pt x="7" y="45"/>
                    </a:cubicBezTo>
                    <a:cubicBezTo>
                      <a:pt x="22" y="45"/>
                      <a:pt x="22" y="45"/>
                      <a:pt x="22" y="45"/>
                    </a:cubicBezTo>
                    <a:cubicBezTo>
                      <a:pt x="26" y="45"/>
                      <a:pt x="29" y="42"/>
                      <a:pt x="29" y="38"/>
                    </a:cubicBezTo>
                    <a:cubicBezTo>
                      <a:pt x="29" y="7"/>
                      <a:pt x="29" y="7"/>
                      <a:pt x="29" y="7"/>
                    </a:cubicBezTo>
                    <a:cubicBezTo>
                      <a:pt x="29" y="3"/>
                      <a:pt x="26" y="0"/>
                      <a:pt x="22" y="0"/>
                    </a:cubicBezTo>
                    <a:close/>
                    <a:moveTo>
                      <a:pt x="26" y="38"/>
                    </a:moveTo>
                    <a:cubicBezTo>
                      <a:pt x="26" y="41"/>
                      <a:pt x="24" y="42"/>
                      <a:pt x="22" y="42"/>
                    </a:cubicBezTo>
                    <a:cubicBezTo>
                      <a:pt x="7" y="42"/>
                      <a:pt x="7" y="42"/>
                      <a:pt x="7" y="42"/>
                    </a:cubicBezTo>
                    <a:cubicBezTo>
                      <a:pt x="5" y="42"/>
                      <a:pt x="3" y="41"/>
                      <a:pt x="3" y="38"/>
                    </a:cubicBezTo>
                    <a:cubicBezTo>
                      <a:pt x="3" y="7"/>
                      <a:pt x="3" y="7"/>
                      <a:pt x="3" y="7"/>
                    </a:cubicBezTo>
                    <a:cubicBezTo>
                      <a:pt x="3" y="5"/>
                      <a:pt x="5" y="3"/>
                      <a:pt x="7" y="3"/>
                    </a:cubicBezTo>
                    <a:cubicBezTo>
                      <a:pt x="22" y="3"/>
                      <a:pt x="22" y="3"/>
                      <a:pt x="22" y="3"/>
                    </a:cubicBezTo>
                    <a:cubicBezTo>
                      <a:pt x="24" y="3"/>
                      <a:pt x="26" y="5"/>
                      <a:pt x="26" y="7"/>
                    </a:cubicBezTo>
                    <a:lnTo>
                      <a:pt x="26"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70"/>
              <p:cNvSpPr>
                <a:spLocks/>
              </p:cNvSpPr>
              <p:nvPr/>
            </p:nvSpPr>
            <p:spPr bwMode="auto">
              <a:xfrm>
                <a:off x="3911" y="2104"/>
                <a:ext cx="12" cy="12"/>
              </a:xfrm>
              <a:custGeom>
                <a:avLst/>
                <a:gdLst>
                  <a:gd name="T0" fmla="*/ 4 w 5"/>
                  <a:gd name="T1" fmla="*/ 0 h 5"/>
                  <a:gd name="T2" fmla="*/ 1 w 5"/>
                  <a:gd name="T3" fmla="*/ 0 h 5"/>
                  <a:gd name="T4" fmla="*/ 0 w 5"/>
                  <a:gd name="T5" fmla="*/ 1 h 5"/>
                  <a:gd name="T6" fmla="*/ 0 w 5"/>
                  <a:gd name="T7" fmla="*/ 4 h 5"/>
                  <a:gd name="T8" fmla="*/ 1 w 5"/>
                  <a:gd name="T9" fmla="*/ 5 h 5"/>
                  <a:gd name="T10" fmla="*/ 4 w 5"/>
                  <a:gd name="T11" fmla="*/ 5 h 5"/>
                  <a:gd name="T12" fmla="*/ 5 w 5"/>
                  <a:gd name="T13" fmla="*/ 4 h 5"/>
                  <a:gd name="T14" fmla="*/ 5 w 5"/>
                  <a:gd name="T15" fmla="*/ 1 h 5"/>
                  <a:gd name="T16" fmla="*/ 4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0"/>
                    </a:moveTo>
                    <a:cubicBezTo>
                      <a:pt x="1" y="0"/>
                      <a:pt x="1" y="0"/>
                      <a:pt x="1" y="0"/>
                    </a:cubicBezTo>
                    <a:cubicBezTo>
                      <a:pt x="0" y="0"/>
                      <a:pt x="0" y="0"/>
                      <a:pt x="0" y="1"/>
                    </a:cubicBezTo>
                    <a:cubicBezTo>
                      <a:pt x="0" y="4"/>
                      <a:pt x="0" y="4"/>
                      <a:pt x="0" y="4"/>
                    </a:cubicBezTo>
                    <a:cubicBezTo>
                      <a:pt x="0" y="4"/>
                      <a:pt x="0" y="5"/>
                      <a:pt x="1" y="5"/>
                    </a:cubicBezTo>
                    <a:cubicBezTo>
                      <a:pt x="4" y="5"/>
                      <a:pt x="4" y="5"/>
                      <a:pt x="4" y="5"/>
                    </a:cubicBezTo>
                    <a:cubicBezTo>
                      <a:pt x="5" y="5"/>
                      <a:pt x="5" y="4"/>
                      <a:pt x="5" y="4"/>
                    </a:cubicBezTo>
                    <a:cubicBezTo>
                      <a:pt x="5" y="1"/>
                      <a:pt x="5" y="1"/>
                      <a:pt x="5" y="1"/>
                    </a:cubicBezTo>
                    <a:cubicBezTo>
                      <a:pt x="5"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71"/>
              <p:cNvSpPr>
                <a:spLocks/>
              </p:cNvSpPr>
              <p:nvPr/>
            </p:nvSpPr>
            <p:spPr bwMode="auto">
              <a:xfrm>
                <a:off x="3895" y="2035"/>
                <a:ext cx="45" cy="64"/>
              </a:xfrm>
              <a:custGeom>
                <a:avLst/>
                <a:gdLst>
                  <a:gd name="T0" fmla="*/ 18 w 19"/>
                  <a:gd name="T1" fmla="*/ 0 h 27"/>
                  <a:gd name="T2" fmla="*/ 1 w 19"/>
                  <a:gd name="T3" fmla="*/ 0 h 27"/>
                  <a:gd name="T4" fmla="*/ 0 w 19"/>
                  <a:gd name="T5" fmla="*/ 1 h 27"/>
                  <a:gd name="T6" fmla="*/ 0 w 19"/>
                  <a:gd name="T7" fmla="*/ 25 h 27"/>
                  <a:gd name="T8" fmla="*/ 1 w 19"/>
                  <a:gd name="T9" fmla="*/ 27 h 27"/>
                  <a:gd name="T10" fmla="*/ 18 w 19"/>
                  <a:gd name="T11" fmla="*/ 27 h 27"/>
                  <a:gd name="T12" fmla="*/ 19 w 19"/>
                  <a:gd name="T13" fmla="*/ 25 h 27"/>
                  <a:gd name="T14" fmla="*/ 19 w 19"/>
                  <a:gd name="T15" fmla="*/ 1 h 27"/>
                  <a:gd name="T16" fmla="*/ 18 w 1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7">
                    <a:moveTo>
                      <a:pt x="18" y="0"/>
                    </a:moveTo>
                    <a:cubicBezTo>
                      <a:pt x="1" y="0"/>
                      <a:pt x="1" y="0"/>
                      <a:pt x="1" y="0"/>
                    </a:cubicBezTo>
                    <a:cubicBezTo>
                      <a:pt x="0" y="0"/>
                      <a:pt x="0" y="1"/>
                      <a:pt x="0" y="1"/>
                    </a:cubicBezTo>
                    <a:cubicBezTo>
                      <a:pt x="0" y="25"/>
                      <a:pt x="0" y="25"/>
                      <a:pt x="0" y="25"/>
                    </a:cubicBezTo>
                    <a:cubicBezTo>
                      <a:pt x="0" y="26"/>
                      <a:pt x="0" y="27"/>
                      <a:pt x="1" y="27"/>
                    </a:cubicBezTo>
                    <a:cubicBezTo>
                      <a:pt x="18" y="27"/>
                      <a:pt x="18" y="27"/>
                      <a:pt x="18" y="27"/>
                    </a:cubicBezTo>
                    <a:cubicBezTo>
                      <a:pt x="19" y="27"/>
                      <a:pt x="19" y="26"/>
                      <a:pt x="19" y="25"/>
                    </a:cubicBezTo>
                    <a:cubicBezTo>
                      <a:pt x="19" y="1"/>
                      <a:pt x="19" y="1"/>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72"/>
              <p:cNvSpPr>
                <a:spLocks noEditPoints="1"/>
              </p:cNvSpPr>
              <p:nvPr/>
            </p:nvSpPr>
            <p:spPr bwMode="auto">
              <a:xfrm>
                <a:off x="3577" y="1883"/>
                <a:ext cx="57" cy="53"/>
              </a:xfrm>
              <a:custGeom>
                <a:avLst/>
                <a:gdLst>
                  <a:gd name="T0" fmla="*/ 22 w 24"/>
                  <a:gd name="T1" fmla="*/ 7 h 22"/>
                  <a:gd name="T2" fmla="*/ 18 w 24"/>
                  <a:gd name="T3" fmla="*/ 1 h 22"/>
                  <a:gd name="T4" fmla="*/ 13 w 24"/>
                  <a:gd name="T5" fmla="*/ 1 h 22"/>
                  <a:gd name="T6" fmla="*/ 2 w 24"/>
                  <a:gd name="T7" fmla="*/ 11 h 22"/>
                  <a:gd name="T8" fmla="*/ 2 w 24"/>
                  <a:gd name="T9" fmla="*/ 15 h 22"/>
                  <a:gd name="T10" fmla="*/ 6 w 24"/>
                  <a:gd name="T11" fmla="*/ 21 h 22"/>
                  <a:gd name="T12" fmla="*/ 11 w 24"/>
                  <a:gd name="T13" fmla="*/ 21 h 22"/>
                  <a:gd name="T14" fmla="*/ 22 w 24"/>
                  <a:gd name="T15" fmla="*/ 11 h 22"/>
                  <a:gd name="T16" fmla="*/ 22 w 24"/>
                  <a:gd name="T17" fmla="*/ 7 h 22"/>
                  <a:gd name="T18" fmla="*/ 10 w 24"/>
                  <a:gd name="T19" fmla="*/ 20 h 22"/>
                  <a:gd name="T20" fmla="*/ 7 w 24"/>
                  <a:gd name="T21" fmla="*/ 20 h 22"/>
                  <a:gd name="T22" fmla="*/ 3 w 24"/>
                  <a:gd name="T23" fmla="*/ 14 h 22"/>
                  <a:gd name="T24" fmla="*/ 3 w 24"/>
                  <a:gd name="T25" fmla="*/ 12 h 22"/>
                  <a:gd name="T26" fmla="*/ 14 w 24"/>
                  <a:gd name="T27" fmla="*/ 2 h 22"/>
                  <a:gd name="T28" fmla="*/ 17 w 24"/>
                  <a:gd name="T29" fmla="*/ 2 h 22"/>
                  <a:gd name="T30" fmla="*/ 21 w 24"/>
                  <a:gd name="T31" fmla="*/ 8 h 22"/>
                  <a:gd name="T32" fmla="*/ 21 w 24"/>
                  <a:gd name="T33" fmla="*/ 10 h 22"/>
                  <a:gd name="T34" fmla="*/ 10 w 24"/>
                  <a:gd name="T3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22">
                    <a:moveTo>
                      <a:pt x="22" y="7"/>
                    </a:moveTo>
                    <a:cubicBezTo>
                      <a:pt x="18" y="1"/>
                      <a:pt x="18" y="1"/>
                      <a:pt x="18" y="1"/>
                    </a:cubicBezTo>
                    <a:cubicBezTo>
                      <a:pt x="17" y="0"/>
                      <a:pt x="14" y="0"/>
                      <a:pt x="13" y="1"/>
                    </a:cubicBezTo>
                    <a:cubicBezTo>
                      <a:pt x="2" y="11"/>
                      <a:pt x="2" y="11"/>
                      <a:pt x="2" y="11"/>
                    </a:cubicBezTo>
                    <a:cubicBezTo>
                      <a:pt x="1" y="12"/>
                      <a:pt x="0" y="14"/>
                      <a:pt x="2" y="15"/>
                    </a:cubicBezTo>
                    <a:cubicBezTo>
                      <a:pt x="6" y="21"/>
                      <a:pt x="6" y="21"/>
                      <a:pt x="6" y="21"/>
                    </a:cubicBezTo>
                    <a:cubicBezTo>
                      <a:pt x="8" y="22"/>
                      <a:pt x="10" y="22"/>
                      <a:pt x="11" y="21"/>
                    </a:cubicBezTo>
                    <a:cubicBezTo>
                      <a:pt x="22" y="11"/>
                      <a:pt x="22" y="11"/>
                      <a:pt x="22" y="11"/>
                    </a:cubicBezTo>
                    <a:cubicBezTo>
                      <a:pt x="24" y="10"/>
                      <a:pt x="24" y="8"/>
                      <a:pt x="22" y="7"/>
                    </a:cubicBezTo>
                    <a:close/>
                    <a:moveTo>
                      <a:pt x="10" y="20"/>
                    </a:moveTo>
                    <a:cubicBezTo>
                      <a:pt x="9" y="21"/>
                      <a:pt x="8" y="21"/>
                      <a:pt x="7" y="20"/>
                    </a:cubicBezTo>
                    <a:cubicBezTo>
                      <a:pt x="3" y="14"/>
                      <a:pt x="3" y="14"/>
                      <a:pt x="3" y="14"/>
                    </a:cubicBezTo>
                    <a:cubicBezTo>
                      <a:pt x="2" y="14"/>
                      <a:pt x="2" y="12"/>
                      <a:pt x="3" y="12"/>
                    </a:cubicBezTo>
                    <a:cubicBezTo>
                      <a:pt x="14" y="2"/>
                      <a:pt x="14" y="2"/>
                      <a:pt x="14" y="2"/>
                    </a:cubicBezTo>
                    <a:cubicBezTo>
                      <a:pt x="15" y="1"/>
                      <a:pt x="16" y="1"/>
                      <a:pt x="17" y="2"/>
                    </a:cubicBezTo>
                    <a:cubicBezTo>
                      <a:pt x="21" y="8"/>
                      <a:pt x="21" y="8"/>
                      <a:pt x="21" y="8"/>
                    </a:cubicBezTo>
                    <a:cubicBezTo>
                      <a:pt x="22" y="8"/>
                      <a:pt x="22" y="10"/>
                      <a:pt x="21" y="10"/>
                    </a:cubicBezTo>
                    <a:lnTo>
                      <a:pt x="1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73"/>
              <p:cNvSpPr>
                <a:spLocks/>
              </p:cNvSpPr>
              <p:nvPr/>
            </p:nvSpPr>
            <p:spPr bwMode="auto">
              <a:xfrm>
                <a:off x="3589" y="1917"/>
                <a:ext cx="9" cy="7"/>
              </a:xfrm>
              <a:custGeom>
                <a:avLst/>
                <a:gdLst>
                  <a:gd name="T0" fmla="*/ 3 w 4"/>
                  <a:gd name="T1" fmla="*/ 1 h 3"/>
                  <a:gd name="T2" fmla="*/ 2 w 4"/>
                  <a:gd name="T3" fmla="*/ 0 h 3"/>
                  <a:gd name="T4" fmla="*/ 2 w 4"/>
                  <a:gd name="T5" fmla="*/ 0 h 3"/>
                  <a:gd name="T6" fmla="*/ 1 w 4"/>
                  <a:gd name="T7" fmla="*/ 1 h 3"/>
                  <a:gd name="T8" fmla="*/ 0 w 4"/>
                  <a:gd name="T9" fmla="*/ 2 h 3"/>
                  <a:gd name="T10" fmla="*/ 1 w 4"/>
                  <a:gd name="T11" fmla="*/ 3 h 3"/>
                  <a:gd name="T12" fmla="*/ 2 w 4"/>
                  <a:gd name="T13" fmla="*/ 3 h 3"/>
                  <a:gd name="T14" fmla="*/ 3 w 4"/>
                  <a:gd name="T15" fmla="*/ 2 h 3"/>
                  <a:gd name="T16" fmla="*/ 3 w 4"/>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1"/>
                    </a:moveTo>
                    <a:cubicBezTo>
                      <a:pt x="2" y="0"/>
                      <a:pt x="2" y="0"/>
                      <a:pt x="2" y="0"/>
                    </a:cubicBezTo>
                    <a:cubicBezTo>
                      <a:pt x="2" y="0"/>
                      <a:pt x="2" y="0"/>
                      <a:pt x="2" y="0"/>
                    </a:cubicBezTo>
                    <a:cubicBezTo>
                      <a:pt x="1" y="1"/>
                      <a:pt x="1" y="1"/>
                      <a:pt x="1" y="1"/>
                    </a:cubicBezTo>
                    <a:cubicBezTo>
                      <a:pt x="0" y="1"/>
                      <a:pt x="0" y="2"/>
                      <a:pt x="0" y="2"/>
                    </a:cubicBezTo>
                    <a:cubicBezTo>
                      <a:pt x="1" y="3"/>
                      <a:pt x="1" y="3"/>
                      <a:pt x="1" y="3"/>
                    </a:cubicBezTo>
                    <a:cubicBezTo>
                      <a:pt x="2" y="3"/>
                      <a:pt x="2" y="3"/>
                      <a:pt x="2" y="3"/>
                    </a:cubicBezTo>
                    <a:cubicBezTo>
                      <a:pt x="3" y="2"/>
                      <a:pt x="3" y="2"/>
                      <a:pt x="3" y="2"/>
                    </a:cubicBezTo>
                    <a:cubicBezTo>
                      <a:pt x="4" y="2"/>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74"/>
              <p:cNvSpPr>
                <a:spLocks/>
              </p:cNvSpPr>
              <p:nvPr/>
            </p:nvSpPr>
            <p:spPr bwMode="auto">
              <a:xfrm>
                <a:off x="3591" y="1891"/>
                <a:ext cx="36" cy="33"/>
              </a:xfrm>
              <a:custGeom>
                <a:avLst/>
                <a:gdLst>
                  <a:gd name="T0" fmla="*/ 15 w 15"/>
                  <a:gd name="T1" fmla="*/ 6 h 14"/>
                  <a:gd name="T2" fmla="*/ 9 w 15"/>
                  <a:gd name="T3" fmla="*/ 0 h 14"/>
                  <a:gd name="T4" fmla="*/ 9 w 15"/>
                  <a:gd name="T5" fmla="*/ 0 h 14"/>
                  <a:gd name="T6" fmla="*/ 0 w 15"/>
                  <a:gd name="T7" fmla="*/ 7 h 14"/>
                  <a:gd name="T8" fmla="*/ 0 w 15"/>
                  <a:gd name="T9" fmla="*/ 8 h 14"/>
                  <a:gd name="T10" fmla="*/ 5 w 15"/>
                  <a:gd name="T11" fmla="*/ 14 h 14"/>
                  <a:gd name="T12" fmla="*/ 6 w 15"/>
                  <a:gd name="T13" fmla="*/ 14 h 14"/>
                  <a:gd name="T14" fmla="*/ 15 w 15"/>
                  <a:gd name="T15" fmla="*/ 7 h 14"/>
                  <a:gd name="T16" fmla="*/ 15 w 15"/>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5" y="6"/>
                    </a:moveTo>
                    <a:cubicBezTo>
                      <a:pt x="9" y="0"/>
                      <a:pt x="9" y="0"/>
                      <a:pt x="9" y="0"/>
                    </a:cubicBezTo>
                    <a:cubicBezTo>
                      <a:pt x="9" y="0"/>
                      <a:pt x="9" y="0"/>
                      <a:pt x="9" y="0"/>
                    </a:cubicBezTo>
                    <a:cubicBezTo>
                      <a:pt x="0" y="7"/>
                      <a:pt x="0" y="7"/>
                      <a:pt x="0" y="7"/>
                    </a:cubicBezTo>
                    <a:cubicBezTo>
                      <a:pt x="0" y="7"/>
                      <a:pt x="0" y="8"/>
                      <a:pt x="0" y="8"/>
                    </a:cubicBezTo>
                    <a:cubicBezTo>
                      <a:pt x="5" y="14"/>
                      <a:pt x="5" y="14"/>
                      <a:pt x="5" y="14"/>
                    </a:cubicBezTo>
                    <a:cubicBezTo>
                      <a:pt x="5" y="14"/>
                      <a:pt x="6" y="14"/>
                      <a:pt x="6" y="14"/>
                    </a:cubicBezTo>
                    <a:cubicBezTo>
                      <a:pt x="15" y="7"/>
                      <a:pt x="15" y="7"/>
                      <a:pt x="15" y="7"/>
                    </a:cubicBezTo>
                    <a:cubicBezTo>
                      <a:pt x="15" y="6"/>
                      <a:pt x="15" y="6"/>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75"/>
              <p:cNvSpPr>
                <a:spLocks noEditPoints="1"/>
              </p:cNvSpPr>
              <p:nvPr/>
            </p:nvSpPr>
            <p:spPr bwMode="auto">
              <a:xfrm>
                <a:off x="3942" y="1857"/>
                <a:ext cx="31" cy="43"/>
              </a:xfrm>
              <a:custGeom>
                <a:avLst/>
                <a:gdLst>
                  <a:gd name="T0" fmla="*/ 0 w 31"/>
                  <a:gd name="T1" fmla="*/ 38 h 43"/>
                  <a:gd name="T2" fmla="*/ 5 w 31"/>
                  <a:gd name="T3" fmla="*/ 43 h 43"/>
                  <a:gd name="T4" fmla="*/ 31 w 31"/>
                  <a:gd name="T5" fmla="*/ 43 h 43"/>
                  <a:gd name="T6" fmla="*/ 31 w 31"/>
                  <a:gd name="T7" fmla="*/ 0 h 43"/>
                  <a:gd name="T8" fmla="*/ 2 w 31"/>
                  <a:gd name="T9" fmla="*/ 0 h 43"/>
                  <a:gd name="T10" fmla="*/ 0 w 31"/>
                  <a:gd name="T11" fmla="*/ 38 h 43"/>
                  <a:gd name="T12" fmla="*/ 9 w 31"/>
                  <a:gd name="T13" fmla="*/ 38 h 43"/>
                  <a:gd name="T14" fmla="*/ 7 w 31"/>
                  <a:gd name="T15" fmla="*/ 38 h 43"/>
                  <a:gd name="T16" fmla="*/ 7 w 31"/>
                  <a:gd name="T17" fmla="*/ 34 h 43"/>
                  <a:gd name="T18" fmla="*/ 9 w 31"/>
                  <a:gd name="T19" fmla="*/ 34 h 43"/>
                  <a:gd name="T20" fmla="*/ 9 w 31"/>
                  <a:gd name="T21" fmla="*/ 38 h 43"/>
                  <a:gd name="T22" fmla="*/ 16 w 31"/>
                  <a:gd name="T23" fmla="*/ 38 h 43"/>
                  <a:gd name="T24" fmla="*/ 12 w 31"/>
                  <a:gd name="T25" fmla="*/ 38 h 43"/>
                  <a:gd name="T26" fmla="*/ 12 w 31"/>
                  <a:gd name="T27" fmla="*/ 34 h 43"/>
                  <a:gd name="T28" fmla="*/ 16 w 31"/>
                  <a:gd name="T29" fmla="*/ 34 h 43"/>
                  <a:gd name="T30" fmla="*/ 16 w 31"/>
                  <a:gd name="T31" fmla="*/ 38 h 43"/>
                  <a:gd name="T32" fmla="*/ 21 w 31"/>
                  <a:gd name="T33" fmla="*/ 38 h 43"/>
                  <a:gd name="T34" fmla="*/ 19 w 31"/>
                  <a:gd name="T35" fmla="*/ 38 h 43"/>
                  <a:gd name="T36" fmla="*/ 19 w 31"/>
                  <a:gd name="T37" fmla="*/ 34 h 43"/>
                  <a:gd name="T38" fmla="*/ 21 w 31"/>
                  <a:gd name="T39" fmla="*/ 34 h 43"/>
                  <a:gd name="T40" fmla="*/ 21 w 31"/>
                  <a:gd name="T41" fmla="*/ 38 h 43"/>
                  <a:gd name="T42" fmla="*/ 28 w 31"/>
                  <a:gd name="T43" fmla="*/ 41 h 43"/>
                  <a:gd name="T44" fmla="*/ 24 w 31"/>
                  <a:gd name="T45" fmla="*/ 41 h 43"/>
                  <a:gd name="T46" fmla="*/ 24 w 31"/>
                  <a:gd name="T47" fmla="*/ 34 h 43"/>
                  <a:gd name="T48" fmla="*/ 28 w 31"/>
                  <a:gd name="T49" fmla="*/ 34 h 43"/>
                  <a:gd name="T50" fmla="*/ 28 w 31"/>
                  <a:gd name="T51" fmla="*/ 41 h 43"/>
                  <a:gd name="T52" fmla="*/ 5 w 31"/>
                  <a:gd name="T53" fmla="*/ 5 h 43"/>
                  <a:gd name="T54" fmla="*/ 28 w 31"/>
                  <a:gd name="T55" fmla="*/ 5 h 43"/>
                  <a:gd name="T56" fmla="*/ 28 w 31"/>
                  <a:gd name="T57" fmla="*/ 12 h 43"/>
                  <a:gd name="T58" fmla="*/ 5 w 31"/>
                  <a:gd name="T59" fmla="*/ 12 h 43"/>
                  <a:gd name="T60" fmla="*/ 5 w 31"/>
                  <a:gd name="T61"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43">
                    <a:moveTo>
                      <a:pt x="0" y="38"/>
                    </a:moveTo>
                    <a:lnTo>
                      <a:pt x="5" y="43"/>
                    </a:lnTo>
                    <a:lnTo>
                      <a:pt x="31" y="43"/>
                    </a:lnTo>
                    <a:lnTo>
                      <a:pt x="31" y="0"/>
                    </a:lnTo>
                    <a:lnTo>
                      <a:pt x="2" y="0"/>
                    </a:lnTo>
                    <a:lnTo>
                      <a:pt x="0" y="38"/>
                    </a:lnTo>
                    <a:close/>
                    <a:moveTo>
                      <a:pt x="9" y="38"/>
                    </a:moveTo>
                    <a:lnTo>
                      <a:pt x="7" y="38"/>
                    </a:lnTo>
                    <a:lnTo>
                      <a:pt x="7" y="34"/>
                    </a:lnTo>
                    <a:lnTo>
                      <a:pt x="9" y="34"/>
                    </a:lnTo>
                    <a:lnTo>
                      <a:pt x="9" y="38"/>
                    </a:lnTo>
                    <a:close/>
                    <a:moveTo>
                      <a:pt x="16" y="38"/>
                    </a:moveTo>
                    <a:lnTo>
                      <a:pt x="12" y="38"/>
                    </a:lnTo>
                    <a:lnTo>
                      <a:pt x="12" y="34"/>
                    </a:lnTo>
                    <a:lnTo>
                      <a:pt x="16" y="34"/>
                    </a:lnTo>
                    <a:lnTo>
                      <a:pt x="16" y="38"/>
                    </a:lnTo>
                    <a:close/>
                    <a:moveTo>
                      <a:pt x="21" y="38"/>
                    </a:moveTo>
                    <a:lnTo>
                      <a:pt x="19" y="38"/>
                    </a:lnTo>
                    <a:lnTo>
                      <a:pt x="19" y="34"/>
                    </a:lnTo>
                    <a:lnTo>
                      <a:pt x="21" y="34"/>
                    </a:lnTo>
                    <a:lnTo>
                      <a:pt x="21" y="38"/>
                    </a:lnTo>
                    <a:close/>
                    <a:moveTo>
                      <a:pt x="28" y="41"/>
                    </a:moveTo>
                    <a:lnTo>
                      <a:pt x="24" y="41"/>
                    </a:lnTo>
                    <a:lnTo>
                      <a:pt x="24" y="34"/>
                    </a:lnTo>
                    <a:lnTo>
                      <a:pt x="28" y="34"/>
                    </a:lnTo>
                    <a:lnTo>
                      <a:pt x="28" y="41"/>
                    </a:lnTo>
                    <a:close/>
                    <a:moveTo>
                      <a:pt x="5" y="5"/>
                    </a:moveTo>
                    <a:lnTo>
                      <a:pt x="28" y="5"/>
                    </a:lnTo>
                    <a:lnTo>
                      <a:pt x="28" y="12"/>
                    </a:lnTo>
                    <a:lnTo>
                      <a:pt x="5" y="12"/>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76"/>
              <p:cNvSpPr>
                <a:spLocks noEditPoints="1"/>
              </p:cNvSpPr>
              <p:nvPr/>
            </p:nvSpPr>
            <p:spPr bwMode="auto">
              <a:xfrm>
                <a:off x="3764" y="1433"/>
                <a:ext cx="26" cy="33"/>
              </a:xfrm>
              <a:custGeom>
                <a:avLst/>
                <a:gdLst>
                  <a:gd name="T0" fmla="*/ 26 w 26"/>
                  <a:gd name="T1" fmla="*/ 4 h 33"/>
                  <a:gd name="T2" fmla="*/ 22 w 26"/>
                  <a:gd name="T3" fmla="*/ 0 h 33"/>
                  <a:gd name="T4" fmla="*/ 3 w 26"/>
                  <a:gd name="T5" fmla="*/ 0 h 33"/>
                  <a:gd name="T6" fmla="*/ 0 w 26"/>
                  <a:gd name="T7" fmla="*/ 33 h 33"/>
                  <a:gd name="T8" fmla="*/ 24 w 26"/>
                  <a:gd name="T9" fmla="*/ 33 h 33"/>
                  <a:gd name="T10" fmla="*/ 26 w 26"/>
                  <a:gd name="T11" fmla="*/ 4 h 33"/>
                  <a:gd name="T12" fmla="*/ 19 w 26"/>
                  <a:gd name="T13" fmla="*/ 2 h 33"/>
                  <a:gd name="T14" fmla="*/ 22 w 26"/>
                  <a:gd name="T15" fmla="*/ 2 h 33"/>
                  <a:gd name="T16" fmla="*/ 22 w 26"/>
                  <a:gd name="T17" fmla="*/ 9 h 33"/>
                  <a:gd name="T18" fmla="*/ 19 w 26"/>
                  <a:gd name="T19" fmla="*/ 7 h 33"/>
                  <a:gd name="T20" fmla="*/ 19 w 26"/>
                  <a:gd name="T21" fmla="*/ 2 h 33"/>
                  <a:gd name="T22" fmla="*/ 14 w 26"/>
                  <a:gd name="T23" fmla="*/ 2 h 33"/>
                  <a:gd name="T24" fmla="*/ 17 w 26"/>
                  <a:gd name="T25" fmla="*/ 2 h 33"/>
                  <a:gd name="T26" fmla="*/ 17 w 26"/>
                  <a:gd name="T27" fmla="*/ 7 h 33"/>
                  <a:gd name="T28" fmla="*/ 14 w 26"/>
                  <a:gd name="T29" fmla="*/ 7 h 33"/>
                  <a:gd name="T30" fmla="*/ 14 w 26"/>
                  <a:gd name="T31" fmla="*/ 2 h 33"/>
                  <a:gd name="T32" fmla="*/ 10 w 26"/>
                  <a:gd name="T33" fmla="*/ 2 h 33"/>
                  <a:gd name="T34" fmla="*/ 12 w 26"/>
                  <a:gd name="T35" fmla="*/ 2 h 33"/>
                  <a:gd name="T36" fmla="*/ 12 w 26"/>
                  <a:gd name="T37" fmla="*/ 7 h 33"/>
                  <a:gd name="T38" fmla="*/ 10 w 26"/>
                  <a:gd name="T39" fmla="*/ 7 h 33"/>
                  <a:gd name="T40" fmla="*/ 10 w 26"/>
                  <a:gd name="T41" fmla="*/ 2 h 33"/>
                  <a:gd name="T42" fmla="*/ 5 w 26"/>
                  <a:gd name="T43" fmla="*/ 2 h 33"/>
                  <a:gd name="T44" fmla="*/ 7 w 26"/>
                  <a:gd name="T45" fmla="*/ 2 h 33"/>
                  <a:gd name="T46" fmla="*/ 7 w 26"/>
                  <a:gd name="T47" fmla="*/ 7 h 33"/>
                  <a:gd name="T48" fmla="*/ 5 w 26"/>
                  <a:gd name="T49" fmla="*/ 7 h 33"/>
                  <a:gd name="T50" fmla="*/ 5 w 26"/>
                  <a:gd name="T51" fmla="*/ 2 h 33"/>
                  <a:gd name="T52" fmla="*/ 22 w 26"/>
                  <a:gd name="T53" fmla="*/ 30 h 33"/>
                  <a:gd name="T54" fmla="*/ 5 w 26"/>
                  <a:gd name="T55" fmla="*/ 30 h 33"/>
                  <a:gd name="T56" fmla="*/ 5 w 26"/>
                  <a:gd name="T57" fmla="*/ 23 h 33"/>
                  <a:gd name="T58" fmla="*/ 22 w 26"/>
                  <a:gd name="T59" fmla="*/ 26 h 33"/>
                  <a:gd name="T60" fmla="*/ 22 w 26"/>
                  <a:gd name="T6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33">
                    <a:moveTo>
                      <a:pt x="26" y="4"/>
                    </a:moveTo>
                    <a:lnTo>
                      <a:pt x="22" y="0"/>
                    </a:lnTo>
                    <a:lnTo>
                      <a:pt x="3" y="0"/>
                    </a:lnTo>
                    <a:lnTo>
                      <a:pt x="0" y="33"/>
                    </a:lnTo>
                    <a:lnTo>
                      <a:pt x="24" y="33"/>
                    </a:lnTo>
                    <a:lnTo>
                      <a:pt x="26" y="4"/>
                    </a:lnTo>
                    <a:close/>
                    <a:moveTo>
                      <a:pt x="19" y="2"/>
                    </a:moveTo>
                    <a:lnTo>
                      <a:pt x="22" y="2"/>
                    </a:lnTo>
                    <a:lnTo>
                      <a:pt x="22" y="9"/>
                    </a:lnTo>
                    <a:lnTo>
                      <a:pt x="19" y="7"/>
                    </a:lnTo>
                    <a:lnTo>
                      <a:pt x="19" y="2"/>
                    </a:lnTo>
                    <a:close/>
                    <a:moveTo>
                      <a:pt x="14" y="2"/>
                    </a:moveTo>
                    <a:lnTo>
                      <a:pt x="17" y="2"/>
                    </a:lnTo>
                    <a:lnTo>
                      <a:pt x="17" y="7"/>
                    </a:lnTo>
                    <a:lnTo>
                      <a:pt x="14" y="7"/>
                    </a:lnTo>
                    <a:lnTo>
                      <a:pt x="14" y="2"/>
                    </a:lnTo>
                    <a:close/>
                    <a:moveTo>
                      <a:pt x="10" y="2"/>
                    </a:moveTo>
                    <a:lnTo>
                      <a:pt x="12" y="2"/>
                    </a:lnTo>
                    <a:lnTo>
                      <a:pt x="12" y="7"/>
                    </a:lnTo>
                    <a:lnTo>
                      <a:pt x="10" y="7"/>
                    </a:lnTo>
                    <a:lnTo>
                      <a:pt x="10" y="2"/>
                    </a:lnTo>
                    <a:close/>
                    <a:moveTo>
                      <a:pt x="5" y="2"/>
                    </a:moveTo>
                    <a:lnTo>
                      <a:pt x="7" y="2"/>
                    </a:lnTo>
                    <a:lnTo>
                      <a:pt x="7" y="7"/>
                    </a:lnTo>
                    <a:lnTo>
                      <a:pt x="5" y="7"/>
                    </a:lnTo>
                    <a:lnTo>
                      <a:pt x="5" y="2"/>
                    </a:lnTo>
                    <a:close/>
                    <a:moveTo>
                      <a:pt x="22" y="30"/>
                    </a:moveTo>
                    <a:lnTo>
                      <a:pt x="5" y="30"/>
                    </a:lnTo>
                    <a:lnTo>
                      <a:pt x="5" y="23"/>
                    </a:lnTo>
                    <a:lnTo>
                      <a:pt x="22" y="26"/>
                    </a:lnTo>
                    <a:lnTo>
                      <a:pt x="2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77"/>
              <p:cNvSpPr>
                <a:spLocks/>
              </p:cNvSpPr>
              <p:nvPr/>
            </p:nvSpPr>
            <p:spPr bwMode="auto">
              <a:xfrm>
                <a:off x="3778" y="1698"/>
                <a:ext cx="119" cy="74"/>
              </a:xfrm>
              <a:custGeom>
                <a:avLst/>
                <a:gdLst>
                  <a:gd name="T0" fmla="*/ 8 w 119"/>
                  <a:gd name="T1" fmla="*/ 38 h 74"/>
                  <a:gd name="T2" fmla="*/ 8 w 119"/>
                  <a:gd name="T3" fmla="*/ 26 h 74"/>
                  <a:gd name="T4" fmla="*/ 36 w 119"/>
                  <a:gd name="T5" fmla="*/ 12 h 74"/>
                  <a:gd name="T6" fmla="*/ 36 w 119"/>
                  <a:gd name="T7" fmla="*/ 38 h 74"/>
                  <a:gd name="T8" fmla="*/ 41 w 119"/>
                  <a:gd name="T9" fmla="*/ 38 h 74"/>
                  <a:gd name="T10" fmla="*/ 41 w 119"/>
                  <a:gd name="T11" fmla="*/ 26 h 74"/>
                  <a:gd name="T12" fmla="*/ 69 w 119"/>
                  <a:gd name="T13" fmla="*/ 12 h 74"/>
                  <a:gd name="T14" fmla="*/ 69 w 119"/>
                  <a:gd name="T15" fmla="*/ 38 h 74"/>
                  <a:gd name="T16" fmla="*/ 79 w 119"/>
                  <a:gd name="T17" fmla="*/ 38 h 74"/>
                  <a:gd name="T18" fmla="*/ 79 w 119"/>
                  <a:gd name="T19" fmla="*/ 0 h 74"/>
                  <a:gd name="T20" fmla="*/ 90 w 119"/>
                  <a:gd name="T21" fmla="*/ 0 h 74"/>
                  <a:gd name="T22" fmla="*/ 90 w 119"/>
                  <a:gd name="T23" fmla="*/ 38 h 74"/>
                  <a:gd name="T24" fmla="*/ 95 w 119"/>
                  <a:gd name="T25" fmla="*/ 38 h 74"/>
                  <a:gd name="T26" fmla="*/ 95 w 119"/>
                  <a:gd name="T27" fmla="*/ 0 h 74"/>
                  <a:gd name="T28" fmla="*/ 109 w 119"/>
                  <a:gd name="T29" fmla="*/ 0 h 74"/>
                  <a:gd name="T30" fmla="*/ 109 w 119"/>
                  <a:gd name="T31" fmla="*/ 38 h 74"/>
                  <a:gd name="T32" fmla="*/ 119 w 119"/>
                  <a:gd name="T33" fmla="*/ 38 h 74"/>
                  <a:gd name="T34" fmla="*/ 119 w 119"/>
                  <a:gd name="T35" fmla="*/ 74 h 74"/>
                  <a:gd name="T36" fmla="*/ 0 w 119"/>
                  <a:gd name="T37" fmla="*/ 74 h 74"/>
                  <a:gd name="T38" fmla="*/ 0 w 119"/>
                  <a:gd name="T39" fmla="*/ 38 h 74"/>
                  <a:gd name="T40" fmla="*/ 8 w 119"/>
                  <a:gd name="T41"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74">
                    <a:moveTo>
                      <a:pt x="8" y="38"/>
                    </a:moveTo>
                    <a:lnTo>
                      <a:pt x="8" y="26"/>
                    </a:lnTo>
                    <a:lnTo>
                      <a:pt x="36" y="12"/>
                    </a:lnTo>
                    <a:lnTo>
                      <a:pt x="36" y="38"/>
                    </a:lnTo>
                    <a:lnTo>
                      <a:pt x="41" y="38"/>
                    </a:lnTo>
                    <a:lnTo>
                      <a:pt x="41" y="26"/>
                    </a:lnTo>
                    <a:lnTo>
                      <a:pt x="69" y="12"/>
                    </a:lnTo>
                    <a:lnTo>
                      <a:pt x="69" y="38"/>
                    </a:lnTo>
                    <a:lnTo>
                      <a:pt x="79" y="38"/>
                    </a:lnTo>
                    <a:lnTo>
                      <a:pt x="79" y="0"/>
                    </a:lnTo>
                    <a:lnTo>
                      <a:pt x="90" y="0"/>
                    </a:lnTo>
                    <a:lnTo>
                      <a:pt x="90" y="38"/>
                    </a:lnTo>
                    <a:lnTo>
                      <a:pt x="95" y="38"/>
                    </a:lnTo>
                    <a:lnTo>
                      <a:pt x="95" y="0"/>
                    </a:lnTo>
                    <a:lnTo>
                      <a:pt x="109" y="0"/>
                    </a:lnTo>
                    <a:lnTo>
                      <a:pt x="109" y="38"/>
                    </a:lnTo>
                    <a:lnTo>
                      <a:pt x="119" y="38"/>
                    </a:lnTo>
                    <a:lnTo>
                      <a:pt x="119" y="74"/>
                    </a:lnTo>
                    <a:lnTo>
                      <a:pt x="0" y="74"/>
                    </a:lnTo>
                    <a:lnTo>
                      <a:pt x="0" y="38"/>
                    </a:lnTo>
                    <a:lnTo>
                      <a:pt x="8"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78"/>
              <p:cNvSpPr>
                <a:spLocks/>
              </p:cNvSpPr>
              <p:nvPr/>
            </p:nvSpPr>
            <p:spPr bwMode="auto">
              <a:xfrm>
                <a:off x="3966" y="2292"/>
                <a:ext cx="28" cy="14"/>
              </a:xfrm>
              <a:custGeom>
                <a:avLst/>
                <a:gdLst>
                  <a:gd name="T0" fmla="*/ 12 w 12"/>
                  <a:gd name="T1" fmla="*/ 0 h 6"/>
                  <a:gd name="T2" fmla="*/ 6 w 12"/>
                  <a:gd name="T3" fmla="*/ 0 h 6"/>
                  <a:gd name="T4" fmla="*/ 0 w 12"/>
                  <a:gd name="T5" fmla="*/ 6 h 6"/>
                  <a:gd name="T6" fmla="*/ 12 w 12"/>
                  <a:gd name="T7" fmla="*/ 6 h 6"/>
                  <a:gd name="T8" fmla="*/ 12 w 12"/>
                  <a:gd name="T9" fmla="*/ 0 h 6"/>
                </a:gdLst>
                <a:ahLst/>
                <a:cxnLst>
                  <a:cxn ang="0">
                    <a:pos x="T0" y="T1"/>
                  </a:cxn>
                  <a:cxn ang="0">
                    <a:pos x="T2" y="T3"/>
                  </a:cxn>
                  <a:cxn ang="0">
                    <a:pos x="T4" y="T5"/>
                  </a:cxn>
                  <a:cxn ang="0">
                    <a:pos x="T6" y="T7"/>
                  </a:cxn>
                  <a:cxn ang="0">
                    <a:pos x="T8" y="T9"/>
                  </a:cxn>
                </a:cxnLst>
                <a:rect l="0" t="0" r="r" b="b"/>
                <a:pathLst>
                  <a:path w="12" h="6">
                    <a:moveTo>
                      <a:pt x="12" y="0"/>
                    </a:moveTo>
                    <a:cubicBezTo>
                      <a:pt x="12" y="0"/>
                      <a:pt x="11" y="0"/>
                      <a:pt x="6" y="0"/>
                    </a:cubicBezTo>
                    <a:cubicBezTo>
                      <a:pt x="2" y="0"/>
                      <a:pt x="0" y="6"/>
                      <a:pt x="0" y="6"/>
                    </a:cubicBezTo>
                    <a:cubicBezTo>
                      <a:pt x="12" y="6"/>
                      <a:pt x="12" y="6"/>
                      <a:pt x="12" y="6"/>
                    </a:cubicBez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79"/>
              <p:cNvSpPr>
                <a:spLocks noEditPoints="1"/>
              </p:cNvSpPr>
              <p:nvPr/>
            </p:nvSpPr>
            <p:spPr bwMode="auto">
              <a:xfrm>
                <a:off x="3944" y="2308"/>
                <a:ext cx="102" cy="29"/>
              </a:xfrm>
              <a:custGeom>
                <a:avLst/>
                <a:gdLst>
                  <a:gd name="T0" fmla="*/ 42 w 43"/>
                  <a:gd name="T1" fmla="*/ 9 h 12"/>
                  <a:gd name="T2" fmla="*/ 42 w 43"/>
                  <a:gd name="T3" fmla="*/ 8 h 12"/>
                  <a:gd name="T4" fmla="*/ 42 w 43"/>
                  <a:gd name="T5" fmla="*/ 4 h 12"/>
                  <a:gd name="T6" fmla="*/ 38 w 43"/>
                  <a:gd name="T7" fmla="*/ 0 h 12"/>
                  <a:gd name="T8" fmla="*/ 6 w 43"/>
                  <a:gd name="T9" fmla="*/ 0 h 12"/>
                  <a:gd name="T10" fmla="*/ 2 w 43"/>
                  <a:gd name="T11" fmla="*/ 4 h 12"/>
                  <a:gd name="T12" fmla="*/ 2 w 43"/>
                  <a:gd name="T13" fmla="*/ 8 h 12"/>
                  <a:gd name="T14" fmla="*/ 2 w 43"/>
                  <a:gd name="T15" fmla="*/ 9 h 12"/>
                  <a:gd name="T16" fmla="*/ 0 w 43"/>
                  <a:gd name="T17" fmla="*/ 10 h 12"/>
                  <a:gd name="T18" fmla="*/ 2 w 43"/>
                  <a:gd name="T19" fmla="*/ 12 h 12"/>
                  <a:gd name="T20" fmla="*/ 4 w 43"/>
                  <a:gd name="T21" fmla="*/ 12 h 12"/>
                  <a:gd name="T22" fmla="*/ 6 w 43"/>
                  <a:gd name="T23" fmla="*/ 12 h 12"/>
                  <a:gd name="T24" fmla="*/ 6 w 43"/>
                  <a:gd name="T25" fmla="*/ 12 h 12"/>
                  <a:gd name="T26" fmla="*/ 6 w 43"/>
                  <a:gd name="T27" fmla="*/ 11 h 12"/>
                  <a:gd name="T28" fmla="*/ 10 w 43"/>
                  <a:gd name="T29" fmla="*/ 6 h 12"/>
                  <a:gd name="T30" fmla="*/ 15 w 43"/>
                  <a:gd name="T31" fmla="*/ 11 h 12"/>
                  <a:gd name="T32" fmla="*/ 15 w 43"/>
                  <a:gd name="T33" fmla="*/ 12 h 12"/>
                  <a:gd name="T34" fmla="*/ 28 w 43"/>
                  <a:gd name="T35" fmla="*/ 12 h 12"/>
                  <a:gd name="T36" fmla="*/ 28 w 43"/>
                  <a:gd name="T37" fmla="*/ 11 h 12"/>
                  <a:gd name="T38" fmla="*/ 33 w 43"/>
                  <a:gd name="T39" fmla="*/ 6 h 12"/>
                  <a:gd name="T40" fmla="*/ 37 w 43"/>
                  <a:gd name="T41" fmla="*/ 11 h 12"/>
                  <a:gd name="T42" fmla="*/ 37 w 43"/>
                  <a:gd name="T43" fmla="*/ 12 h 12"/>
                  <a:gd name="T44" fmla="*/ 38 w 43"/>
                  <a:gd name="T45" fmla="*/ 12 h 12"/>
                  <a:gd name="T46" fmla="*/ 40 w 43"/>
                  <a:gd name="T47" fmla="*/ 11 h 12"/>
                  <a:gd name="T48" fmla="*/ 41 w 43"/>
                  <a:gd name="T49" fmla="*/ 11 h 12"/>
                  <a:gd name="T50" fmla="*/ 42 w 43"/>
                  <a:gd name="T51" fmla="*/ 11 h 12"/>
                  <a:gd name="T52" fmla="*/ 43 w 43"/>
                  <a:gd name="T53" fmla="*/ 10 h 12"/>
                  <a:gd name="T54" fmla="*/ 42 w 43"/>
                  <a:gd name="T55" fmla="*/ 9 h 12"/>
                  <a:gd name="T56" fmla="*/ 3 w 43"/>
                  <a:gd name="T57" fmla="*/ 7 h 12"/>
                  <a:gd name="T58" fmla="*/ 2 w 43"/>
                  <a:gd name="T59" fmla="*/ 6 h 12"/>
                  <a:gd name="T60" fmla="*/ 3 w 43"/>
                  <a:gd name="T61" fmla="*/ 4 h 12"/>
                  <a:gd name="T62" fmla="*/ 3 w 43"/>
                  <a:gd name="T63" fmla="*/ 6 h 12"/>
                  <a:gd name="T64" fmla="*/ 3 w 43"/>
                  <a:gd name="T65" fmla="*/ 7 h 12"/>
                  <a:gd name="T66" fmla="*/ 20 w 43"/>
                  <a:gd name="T67" fmla="*/ 3 h 12"/>
                  <a:gd name="T68" fmla="*/ 19 w 43"/>
                  <a:gd name="T69" fmla="*/ 3 h 12"/>
                  <a:gd name="T70" fmla="*/ 16 w 43"/>
                  <a:gd name="T71" fmla="*/ 3 h 12"/>
                  <a:gd name="T72" fmla="*/ 15 w 43"/>
                  <a:gd name="T73" fmla="*/ 3 h 12"/>
                  <a:gd name="T74" fmla="*/ 15 w 43"/>
                  <a:gd name="T75" fmla="*/ 2 h 12"/>
                  <a:gd name="T76" fmla="*/ 16 w 43"/>
                  <a:gd name="T77" fmla="*/ 2 h 12"/>
                  <a:gd name="T78" fmla="*/ 19 w 43"/>
                  <a:gd name="T79" fmla="*/ 2 h 12"/>
                  <a:gd name="T80" fmla="*/ 20 w 43"/>
                  <a:gd name="T81" fmla="*/ 2 h 12"/>
                  <a:gd name="T82" fmla="*/ 20 w 43"/>
                  <a:gd name="T8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12">
                    <a:moveTo>
                      <a:pt x="42" y="9"/>
                    </a:moveTo>
                    <a:cubicBezTo>
                      <a:pt x="42" y="9"/>
                      <a:pt x="42" y="9"/>
                      <a:pt x="42" y="8"/>
                    </a:cubicBezTo>
                    <a:cubicBezTo>
                      <a:pt x="42" y="4"/>
                      <a:pt x="42" y="4"/>
                      <a:pt x="42" y="4"/>
                    </a:cubicBezTo>
                    <a:cubicBezTo>
                      <a:pt x="42" y="1"/>
                      <a:pt x="40" y="0"/>
                      <a:pt x="38" y="0"/>
                    </a:cubicBezTo>
                    <a:cubicBezTo>
                      <a:pt x="6" y="0"/>
                      <a:pt x="6" y="0"/>
                      <a:pt x="6" y="0"/>
                    </a:cubicBezTo>
                    <a:cubicBezTo>
                      <a:pt x="3" y="0"/>
                      <a:pt x="2" y="1"/>
                      <a:pt x="2" y="4"/>
                    </a:cubicBezTo>
                    <a:cubicBezTo>
                      <a:pt x="2" y="8"/>
                      <a:pt x="2" y="8"/>
                      <a:pt x="2" y="8"/>
                    </a:cubicBezTo>
                    <a:cubicBezTo>
                      <a:pt x="2" y="8"/>
                      <a:pt x="2" y="9"/>
                      <a:pt x="2" y="9"/>
                    </a:cubicBezTo>
                    <a:cubicBezTo>
                      <a:pt x="1" y="9"/>
                      <a:pt x="0" y="10"/>
                      <a:pt x="0" y="10"/>
                    </a:cubicBezTo>
                    <a:cubicBezTo>
                      <a:pt x="0" y="11"/>
                      <a:pt x="1" y="12"/>
                      <a:pt x="2" y="12"/>
                    </a:cubicBezTo>
                    <a:cubicBezTo>
                      <a:pt x="4" y="12"/>
                      <a:pt x="4" y="12"/>
                      <a:pt x="4" y="12"/>
                    </a:cubicBezTo>
                    <a:cubicBezTo>
                      <a:pt x="4" y="12"/>
                      <a:pt x="5" y="12"/>
                      <a:pt x="6" y="12"/>
                    </a:cubicBezTo>
                    <a:cubicBezTo>
                      <a:pt x="6" y="12"/>
                      <a:pt x="6" y="12"/>
                      <a:pt x="6" y="12"/>
                    </a:cubicBezTo>
                    <a:cubicBezTo>
                      <a:pt x="6" y="12"/>
                      <a:pt x="6" y="11"/>
                      <a:pt x="6" y="11"/>
                    </a:cubicBezTo>
                    <a:cubicBezTo>
                      <a:pt x="6" y="8"/>
                      <a:pt x="8" y="6"/>
                      <a:pt x="10" y="6"/>
                    </a:cubicBezTo>
                    <a:cubicBezTo>
                      <a:pt x="13" y="6"/>
                      <a:pt x="15" y="8"/>
                      <a:pt x="15" y="11"/>
                    </a:cubicBezTo>
                    <a:cubicBezTo>
                      <a:pt x="15" y="11"/>
                      <a:pt x="15" y="12"/>
                      <a:pt x="15" y="12"/>
                    </a:cubicBezTo>
                    <a:cubicBezTo>
                      <a:pt x="28" y="12"/>
                      <a:pt x="28" y="12"/>
                      <a:pt x="28" y="12"/>
                    </a:cubicBezTo>
                    <a:cubicBezTo>
                      <a:pt x="28" y="12"/>
                      <a:pt x="28" y="11"/>
                      <a:pt x="28" y="11"/>
                    </a:cubicBezTo>
                    <a:cubicBezTo>
                      <a:pt x="28" y="8"/>
                      <a:pt x="30" y="6"/>
                      <a:pt x="33" y="6"/>
                    </a:cubicBezTo>
                    <a:cubicBezTo>
                      <a:pt x="35" y="6"/>
                      <a:pt x="37" y="8"/>
                      <a:pt x="37" y="11"/>
                    </a:cubicBezTo>
                    <a:cubicBezTo>
                      <a:pt x="37" y="11"/>
                      <a:pt x="37" y="12"/>
                      <a:pt x="37" y="12"/>
                    </a:cubicBezTo>
                    <a:cubicBezTo>
                      <a:pt x="38" y="12"/>
                      <a:pt x="38" y="12"/>
                      <a:pt x="38" y="12"/>
                    </a:cubicBezTo>
                    <a:cubicBezTo>
                      <a:pt x="39" y="12"/>
                      <a:pt x="40" y="12"/>
                      <a:pt x="40" y="11"/>
                    </a:cubicBezTo>
                    <a:cubicBezTo>
                      <a:pt x="40" y="11"/>
                      <a:pt x="41" y="11"/>
                      <a:pt x="41" y="11"/>
                    </a:cubicBezTo>
                    <a:cubicBezTo>
                      <a:pt x="42" y="11"/>
                      <a:pt x="42" y="11"/>
                      <a:pt x="42" y="11"/>
                    </a:cubicBezTo>
                    <a:cubicBezTo>
                      <a:pt x="42" y="11"/>
                      <a:pt x="43" y="11"/>
                      <a:pt x="43" y="10"/>
                    </a:cubicBezTo>
                    <a:cubicBezTo>
                      <a:pt x="43" y="10"/>
                      <a:pt x="42" y="9"/>
                      <a:pt x="42" y="9"/>
                    </a:cubicBezTo>
                    <a:close/>
                    <a:moveTo>
                      <a:pt x="3" y="7"/>
                    </a:moveTo>
                    <a:cubicBezTo>
                      <a:pt x="2" y="7"/>
                      <a:pt x="2" y="7"/>
                      <a:pt x="2" y="6"/>
                    </a:cubicBezTo>
                    <a:cubicBezTo>
                      <a:pt x="2" y="4"/>
                      <a:pt x="2" y="4"/>
                      <a:pt x="3" y="4"/>
                    </a:cubicBezTo>
                    <a:cubicBezTo>
                      <a:pt x="3" y="4"/>
                      <a:pt x="3" y="4"/>
                      <a:pt x="3" y="6"/>
                    </a:cubicBezTo>
                    <a:cubicBezTo>
                      <a:pt x="3" y="7"/>
                      <a:pt x="3" y="7"/>
                      <a:pt x="3" y="7"/>
                    </a:cubicBezTo>
                    <a:close/>
                    <a:moveTo>
                      <a:pt x="20" y="3"/>
                    </a:moveTo>
                    <a:cubicBezTo>
                      <a:pt x="20" y="3"/>
                      <a:pt x="19" y="3"/>
                      <a:pt x="19" y="3"/>
                    </a:cubicBezTo>
                    <a:cubicBezTo>
                      <a:pt x="16" y="3"/>
                      <a:pt x="16" y="3"/>
                      <a:pt x="16" y="3"/>
                    </a:cubicBezTo>
                    <a:cubicBezTo>
                      <a:pt x="16" y="3"/>
                      <a:pt x="15" y="3"/>
                      <a:pt x="15" y="3"/>
                    </a:cubicBezTo>
                    <a:cubicBezTo>
                      <a:pt x="15" y="2"/>
                      <a:pt x="15" y="2"/>
                      <a:pt x="15" y="2"/>
                    </a:cubicBezTo>
                    <a:cubicBezTo>
                      <a:pt x="15" y="2"/>
                      <a:pt x="16" y="2"/>
                      <a:pt x="16" y="2"/>
                    </a:cubicBezTo>
                    <a:cubicBezTo>
                      <a:pt x="19" y="2"/>
                      <a:pt x="19" y="2"/>
                      <a:pt x="19" y="2"/>
                    </a:cubicBezTo>
                    <a:cubicBezTo>
                      <a:pt x="19" y="2"/>
                      <a:pt x="20" y="2"/>
                      <a:pt x="20" y="2"/>
                    </a:cubicBezTo>
                    <a:lnTo>
                      <a:pt x="2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80"/>
              <p:cNvSpPr>
                <a:spLocks noEditPoints="1"/>
              </p:cNvSpPr>
              <p:nvPr/>
            </p:nvSpPr>
            <p:spPr bwMode="auto">
              <a:xfrm>
                <a:off x="3961" y="2325"/>
                <a:ext cx="16" cy="17"/>
              </a:xfrm>
              <a:custGeom>
                <a:avLst/>
                <a:gdLst>
                  <a:gd name="T0" fmla="*/ 3 w 7"/>
                  <a:gd name="T1" fmla="*/ 0 h 7"/>
                  <a:gd name="T2" fmla="*/ 0 w 7"/>
                  <a:gd name="T3" fmla="*/ 4 h 7"/>
                  <a:gd name="T4" fmla="*/ 3 w 7"/>
                  <a:gd name="T5" fmla="*/ 7 h 7"/>
                  <a:gd name="T6" fmla="*/ 7 w 7"/>
                  <a:gd name="T7" fmla="*/ 4 h 7"/>
                  <a:gd name="T8" fmla="*/ 3 w 7"/>
                  <a:gd name="T9" fmla="*/ 0 h 7"/>
                  <a:gd name="T10" fmla="*/ 3 w 7"/>
                  <a:gd name="T11" fmla="*/ 5 h 7"/>
                  <a:gd name="T12" fmla="*/ 2 w 7"/>
                  <a:gd name="T13" fmla="*/ 4 h 7"/>
                  <a:gd name="T14" fmla="*/ 3 w 7"/>
                  <a:gd name="T15" fmla="*/ 2 h 7"/>
                  <a:gd name="T16" fmla="*/ 5 w 7"/>
                  <a:gd name="T17" fmla="*/ 4 h 7"/>
                  <a:gd name="T18" fmla="*/ 3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1" y="0"/>
                      <a:pt x="0" y="1"/>
                      <a:pt x="0" y="4"/>
                    </a:cubicBezTo>
                    <a:cubicBezTo>
                      <a:pt x="0" y="6"/>
                      <a:pt x="1" y="7"/>
                      <a:pt x="3" y="7"/>
                    </a:cubicBezTo>
                    <a:cubicBezTo>
                      <a:pt x="6" y="7"/>
                      <a:pt x="7" y="6"/>
                      <a:pt x="7" y="4"/>
                    </a:cubicBezTo>
                    <a:cubicBezTo>
                      <a:pt x="7" y="1"/>
                      <a:pt x="6" y="0"/>
                      <a:pt x="3" y="0"/>
                    </a:cubicBezTo>
                    <a:close/>
                    <a:moveTo>
                      <a:pt x="3" y="5"/>
                    </a:moveTo>
                    <a:cubicBezTo>
                      <a:pt x="3" y="5"/>
                      <a:pt x="2" y="5"/>
                      <a:pt x="2" y="4"/>
                    </a:cubicBezTo>
                    <a:cubicBezTo>
                      <a:pt x="2" y="3"/>
                      <a:pt x="3" y="2"/>
                      <a:pt x="3" y="2"/>
                    </a:cubicBezTo>
                    <a:cubicBezTo>
                      <a:pt x="4" y="2"/>
                      <a:pt x="5" y="3"/>
                      <a:pt x="5" y="4"/>
                    </a:cubicBezTo>
                    <a:cubicBezTo>
                      <a:pt x="5" y="5"/>
                      <a:pt x="4"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81"/>
              <p:cNvSpPr>
                <a:spLocks noEditPoints="1"/>
              </p:cNvSpPr>
              <p:nvPr/>
            </p:nvSpPr>
            <p:spPr bwMode="auto">
              <a:xfrm>
                <a:off x="4013" y="2325"/>
                <a:ext cx="17" cy="17"/>
              </a:xfrm>
              <a:custGeom>
                <a:avLst/>
                <a:gdLst>
                  <a:gd name="T0" fmla="*/ 4 w 7"/>
                  <a:gd name="T1" fmla="*/ 0 h 7"/>
                  <a:gd name="T2" fmla="*/ 0 w 7"/>
                  <a:gd name="T3" fmla="*/ 4 h 7"/>
                  <a:gd name="T4" fmla="*/ 4 w 7"/>
                  <a:gd name="T5" fmla="*/ 7 h 7"/>
                  <a:gd name="T6" fmla="*/ 7 w 7"/>
                  <a:gd name="T7" fmla="*/ 4 h 7"/>
                  <a:gd name="T8" fmla="*/ 4 w 7"/>
                  <a:gd name="T9" fmla="*/ 0 h 7"/>
                  <a:gd name="T10" fmla="*/ 4 w 7"/>
                  <a:gd name="T11" fmla="*/ 5 h 7"/>
                  <a:gd name="T12" fmla="*/ 2 w 7"/>
                  <a:gd name="T13" fmla="*/ 4 h 7"/>
                  <a:gd name="T14" fmla="*/ 4 w 7"/>
                  <a:gd name="T15" fmla="*/ 2 h 7"/>
                  <a:gd name="T16" fmla="*/ 5 w 7"/>
                  <a:gd name="T17" fmla="*/ 4 h 7"/>
                  <a:gd name="T18" fmla="*/ 4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cubicBezTo>
                      <a:pt x="1" y="0"/>
                      <a:pt x="0" y="1"/>
                      <a:pt x="0" y="4"/>
                    </a:cubicBezTo>
                    <a:cubicBezTo>
                      <a:pt x="0" y="6"/>
                      <a:pt x="1" y="7"/>
                      <a:pt x="4" y="7"/>
                    </a:cubicBezTo>
                    <a:cubicBezTo>
                      <a:pt x="6" y="7"/>
                      <a:pt x="7" y="6"/>
                      <a:pt x="7" y="4"/>
                    </a:cubicBezTo>
                    <a:cubicBezTo>
                      <a:pt x="7" y="1"/>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82"/>
              <p:cNvSpPr>
                <a:spLocks/>
              </p:cNvSpPr>
              <p:nvPr/>
            </p:nvSpPr>
            <p:spPr bwMode="auto">
              <a:xfrm>
                <a:off x="3788" y="2849"/>
                <a:ext cx="43" cy="22"/>
              </a:xfrm>
              <a:custGeom>
                <a:avLst/>
                <a:gdLst>
                  <a:gd name="T0" fmla="*/ 0 w 18"/>
                  <a:gd name="T1" fmla="*/ 0 h 9"/>
                  <a:gd name="T2" fmla="*/ 8 w 18"/>
                  <a:gd name="T3" fmla="*/ 0 h 9"/>
                  <a:gd name="T4" fmla="*/ 18 w 18"/>
                  <a:gd name="T5" fmla="*/ 9 h 9"/>
                  <a:gd name="T6" fmla="*/ 0 w 18"/>
                  <a:gd name="T7" fmla="*/ 9 h 9"/>
                  <a:gd name="T8" fmla="*/ 0 w 18"/>
                  <a:gd name="T9" fmla="*/ 0 h 9"/>
                </a:gdLst>
                <a:ahLst/>
                <a:cxnLst>
                  <a:cxn ang="0">
                    <a:pos x="T0" y="T1"/>
                  </a:cxn>
                  <a:cxn ang="0">
                    <a:pos x="T2" y="T3"/>
                  </a:cxn>
                  <a:cxn ang="0">
                    <a:pos x="T4" y="T5"/>
                  </a:cxn>
                  <a:cxn ang="0">
                    <a:pos x="T6" y="T7"/>
                  </a:cxn>
                  <a:cxn ang="0">
                    <a:pos x="T8" y="T9"/>
                  </a:cxn>
                </a:cxnLst>
                <a:rect l="0" t="0" r="r" b="b"/>
                <a:pathLst>
                  <a:path w="18" h="9">
                    <a:moveTo>
                      <a:pt x="0" y="0"/>
                    </a:moveTo>
                    <a:cubicBezTo>
                      <a:pt x="0" y="0"/>
                      <a:pt x="1" y="0"/>
                      <a:pt x="8" y="0"/>
                    </a:cubicBezTo>
                    <a:cubicBezTo>
                      <a:pt x="15" y="0"/>
                      <a:pt x="18" y="9"/>
                      <a:pt x="18" y="9"/>
                    </a:cubicBezTo>
                    <a:cubicBezTo>
                      <a:pt x="0" y="9"/>
                      <a:pt x="0" y="9"/>
                      <a:pt x="0" y="9"/>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83"/>
              <p:cNvSpPr>
                <a:spLocks noEditPoints="1"/>
              </p:cNvSpPr>
              <p:nvPr/>
            </p:nvSpPr>
            <p:spPr bwMode="auto">
              <a:xfrm>
                <a:off x="3707" y="2876"/>
                <a:ext cx="154" cy="45"/>
              </a:xfrm>
              <a:custGeom>
                <a:avLst/>
                <a:gdLst>
                  <a:gd name="T0" fmla="*/ 0 w 65"/>
                  <a:gd name="T1" fmla="*/ 16 h 19"/>
                  <a:gd name="T2" fmla="*/ 2 w 65"/>
                  <a:gd name="T3" fmla="*/ 17 h 19"/>
                  <a:gd name="T4" fmla="*/ 3 w 65"/>
                  <a:gd name="T5" fmla="*/ 17 h 19"/>
                  <a:gd name="T6" fmla="*/ 4 w 65"/>
                  <a:gd name="T7" fmla="*/ 17 h 19"/>
                  <a:gd name="T8" fmla="*/ 8 w 65"/>
                  <a:gd name="T9" fmla="*/ 19 h 19"/>
                  <a:gd name="T10" fmla="*/ 9 w 65"/>
                  <a:gd name="T11" fmla="*/ 19 h 19"/>
                  <a:gd name="T12" fmla="*/ 9 w 65"/>
                  <a:gd name="T13" fmla="*/ 16 h 19"/>
                  <a:gd name="T14" fmla="*/ 16 w 65"/>
                  <a:gd name="T15" fmla="*/ 9 h 19"/>
                  <a:gd name="T16" fmla="*/ 23 w 65"/>
                  <a:gd name="T17" fmla="*/ 16 h 19"/>
                  <a:gd name="T18" fmla="*/ 23 w 65"/>
                  <a:gd name="T19" fmla="*/ 19 h 19"/>
                  <a:gd name="T20" fmla="*/ 43 w 65"/>
                  <a:gd name="T21" fmla="*/ 19 h 19"/>
                  <a:gd name="T22" fmla="*/ 42 w 65"/>
                  <a:gd name="T23" fmla="*/ 16 h 19"/>
                  <a:gd name="T24" fmla="*/ 49 w 65"/>
                  <a:gd name="T25" fmla="*/ 9 h 19"/>
                  <a:gd name="T26" fmla="*/ 57 w 65"/>
                  <a:gd name="T27" fmla="*/ 16 h 19"/>
                  <a:gd name="T28" fmla="*/ 56 w 65"/>
                  <a:gd name="T29" fmla="*/ 19 h 19"/>
                  <a:gd name="T30" fmla="*/ 57 w 65"/>
                  <a:gd name="T31" fmla="*/ 19 h 19"/>
                  <a:gd name="T32" fmla="*/ 60 w 65"/>
                  <a:gd name="T33" fmla="*/ 18 h 19"/>
                  <a:gd name="T34" fmla="*/ 63 w 65"/>
                  <a:gd name="T35" fmla="*/ 18 h 19"/>
                  <a:gd name="T36" fmla="*/ 65 w 65"/>
                  <a:gd name="T37" fmla="*/ 16 h 19"/>
                  <a:gd name="T38" fmla="*/ 63 w 65"/>
                  <a:gd name="T39" fmla="*/ 13 h 19"/>
                  <a:gd name="T40" fmla="*/ 63 w 65"/>
                  <a:gd name="T41" fmla="*/ 13 h 19"/>
                  <a:gd name="T42" fmla="*/ 63 w 65"/>
                  <a:gd name="T43" fmla="*/ 5 h 19"/>
                  <a:gd name="T44" fmla="*/ 57 w 65"/>
                  <a:gd name="T45" fmla="*/ 0 h 19"/>
                  <a:gd name="T46" fmla="*/ 8 w 65"/>
                  <a:gd name="T47" fmla="*/ 0 h 19"/>
                  <a:gd name="T48" fmla="*/ 2 w 65"/>
                  <a:gd name="T49" fmla="*/ 5 h 19"/>
                  <a:gd name="T50" fmla="*/ 2 w 65"/>
                  <a:gd name="T51" fmla="*/ 13 h 19"/>
                  <a:gd name="T52" fmla="*/ 2 w 65"/>
                  <a:gd name="T53" fmla="*/ 14 h 19"/>
                  <a:gd name="T54" fmla="*/ 0 w 65"/>
                  <a:gd name="T55" fmla="*/ 16 h 19"/>
                  <a:gd name="T56" fmla="*/ 61 w 65"/>
                  <a:gd name="T57" fmla="*/ 8 h 19"/>
                  <a:gd name="T58" fmla="*/ 61 w 65"/>
                  <a:gd name="T59" fmla="*/ 6 h 19"/>
                  <a:gd name="T60" fmla="*/ 62 w 65"/>
                  <a:gd name="T61" fmla="*/ 8 h 19"/>
                  <a:gd name="T62" fmla="*/ 61 w 65"/>
                  <a:gd name="T63" fmla="*/ 11 h 19"/>
                  <a:gd name="T64" fmla="*/ 61 w 65"/>
                  <a:gd name="T65" fmla="*/ 8 h 19"/>
                  <a:gd name="T66" fmla="*/ 36 w 65"/>
                  <a:gd name="T67" fmla="*/ 3 h 19"/>
                  <a:gd name="T68" fmla="*/ 36 w 65"/>
                  <a:gd name="T69" fmla="*/ 3 h 19"/>
                  <a:gd name="T70" fmla="*/ 41 w 65"/>
                  <a:gd name="T71" fmla="*/ 3 h 19"/>
                  <a:gd name="T72" fmla="*/ 42 w 65"/>
                  <a:gd name="T73" fmla="*/ 3 h 19"/>
                  <a:gd name="T74" fmla="*/ 42 w 65"/>
                  <a:gd name="T75" fmla="*/ 4 h 19"/>
                  <a:gd name="T76" fmla="*/ 41 w 65"/>
                  <a:gd name="T77" fmla="*/ 5 h 19"/>
                  <a:gd name="T78" fmla="*/ 36 w 65"/>
                  <a:gd name="T79" fmla="*/ 5 h 19"/>
                  <a:gd name="T80" fmla="*/ 36 w 65"/>
                  <a:gd name="T81" fmla="*/ 4 h 19"/>
                  <a:gd name="T82" fmla="*/ 36 w 65"/>
                  <a:gd name="T8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 h="19">
                    <a:moveTo>
                      <a:pt x="0" y="16"/>
                    </a:moveTo>
                    <a:cubicBezTo>
                      <a:pt x="0" y="17"/>
                      <a:pt x="1" y="17"/>
                      <a:pt x="2" y="17"/>
                    </a:cubicBezTo>
                    <a:cubicBezTo>
                      <a:pt x="3" y="17"/>
                      <a:pt x="3" y="17"/>
                      <a:pt x="3" y="17"/>
                    </a:cubicBezTo>
                    <a:cubicBezTo>
                      <a:pt x="4" y="17"/>
                      <a:pt x="4" y="17"/>
                      <a:pt x="4" y="17"/>
                    </a:cubicBezTo>
                    <a:cubicBezTo>
                      <a:pt x="5" y="18"/>
                      <a:pt x="6" y="19"/>
                      <a:pt x="8" y="19"/>
                    </a:cubicBezTo>
                    <a:cubicBezTo>
                      <a:pt x="9" y="19"/>
                      <a:pt x="9" y="19"/>
                      <a:pt x="9" y="19"/>
                    </a:cubicBezTo>
                    <a:cubicBezTo>
                      <a:pt x="9" y="18"/>
                      <a:pt x="9" y="17"/>
                      <a:pt x="9" y="16"/>
                    </a:cubicBezTo>
                    <a:cubicBezTo>
                      <a:pt x="9" y="12"/>
                      <a:pt x="12" y="9"/>
                      <a:pt x="16" y="9"/>
                    </a:cubicBezTo>
                    <a:cubicBezTo>
                      <a:pt x="20" y="9"/>
                      <a:pt x="23" y="12"/>
                      <a:pt x="23" y="16"/>
                    </a:cubicBezTo>
                    <a:cubicBezTo>
                      <a:pt x="23" y="17"/>
                      <a:pt x="23" y="18"/>
                      <a:pt x="23" y="19"/>
                    </a:cubicBezTo>
                    <a:cubicBezTo>
                      <a:pt x="43" y="19"/>
                      <a:pt x="43" y="19"/>
                      <a:pt x="43" y="19"/>
                    </a:cubicBezTo>
                    <a:cubicBezTo>
                      <a:pt x="42" y="18"/>
                      <a:pt x="42" y="17"/>
                      <a:pt x="42" y="16"/>
                    </a:cubicBezTo>
                    <a:cubicBezTo>
                      <a:pt x="42" y="12"/>
                      <a:pt x="45" y="9"/>
                      <a:pt x="49" y="9"/>
                    </a:cubicBezTo>
                    <a:cubicBezTo>
                      <a:pt x="53" y="9"/>
                      <a:pt x="57" y="12"/>
                      <a:pt x="57" y="16"/>
                    </a:cubicBezTo>
                    <a:cubicBezTo>
                      <a:pt x="57" y="17"/>
                      <a:pt x="56" y="18"/>
                      <a:pt x="56" y="19"/>
                    </a:cubicBezTo>
                    <a:cubicBezTo>
                      <a:pt x="57" y="19"/>
                      <a:pt x="57" y="19"/>
                      <a:pt x="57" y="19"/>
                    </a:cubicBezTo>
                    <a:cubicBezTo>
                      <a:pt x="58" y="19"/>
                      <a:pt x="59" y="18"/>
                      <a:pt x="60" y="18"/>
                    </a:cubicBezTo>
                    <a:cubicBezTo>
                      <a:pt x="63" y="18"/>
                      <a:pt x="63" y="18"/>
                      <a:pt x="63" y="18"/>
                    </a:cubicBezTo>
                    <a:cubicBezTo>
                      <a:pt x="64" y="18"/>
                      <a:pt x="65" y="17"/>
                      <a:pt x="65" y="16"/>
                    </a:cubicBezTo>
                    <a:cubicBezTo>
                      <a:pt x="65" y="14"/>
                      <a:pt x="64" y="14"/>
                      <a:pt x="63" y="13"/>
                    </a:cubicBezTo>
                    <a:cubicBezTo>
                      <a:pt x="63" y="13"/>
                      <a:pt x="63" y="13"/>
                      <a:pt x="63" y="13"/>
                    </a:cubicBezTo>
                    <a:cubicBezTo>
                      <a:pt x="63" y="5"/>
                      <a:pt x="63" y="5"/>
                      <a:pt x="63" y="5"/>
                    </a:cubicBezTo>
                    <a:cubicBezTo>
                      <a:pt x="63" y="2"/>
                      <a:pt x="60" y="0"/>
                      <a:pt x="57" y="0"/>
                    </a:cubicBezTo>
                    <a:cubicBezTo>
                      <a:pt x="8" y="0"/>
                      <a:pt x="8" y="0"/>
                      <a:pt x="8" y="0"/>
                    </a:cubicBezTo>
                    <a:cubicBezTo>
                      <a:pt x="4" y="0"/>
                      <a:pt x="2" y="2"/>
                      <a:pt x="2" y="5"/>
                    </a:cubicBezTo>
                    <a:cubicBezTo>
                      <a:pt x="2" y="13"/>
                      <a:pt x="2" y="13"/>
                      <a:pt x="2" y="13"/>
                    </a:cubicBezTo>
                    <a:cubicBezTo>
                      <a:pt x="2" y="13"/>
                      <a:pt x="2" y="14"/>
                      <a:pt x="2" y="14"/>
                    </a:cubicBezTo>
                    <a:cubicBezTo>
                      <a:pt x="1" y="14"/>
                      <a:pt x="0" y="15"/>
                      <a:pt x="0" y="16"/>
                    </a:cubicBezTo>
                    <a:close/>
                    <a:moveTo>
                      <a:pt x="61" y="8"/>
                    </a:moveTo>
                    <a:cubicBezTo>
                      <a:pt x="61" y="7"/>
                      <a:pt x="61" y="6"/>
                      <a:pt x="61" y="6"/>
                    </a:cubicBezTo>
                    <a:cubicBezTo>
                      <a:pt x="62" y="6"/>
                      <a:pt x="62" y="7"/>
                      <a:pt x="62" y="8"/>
                    </a:cubicBezTo>
                    <a:cubicBezTo>
                      <a:pt x="62" y="10"/>
                      <a:pt x="62" y="11"/>
                      <a:pt x="61" y="11"/>
                    </a:cubicBezTo>
                    <a:cubicBezTo>
                      <a:pt x="61" y="11"/>
                      <a:pt x="61" y="10"/>
                      <a:pt x="61" y="8"/>
                    </a:cubicBezTo>
                    <a:close/>
                    <a:moveTo>
                      <a:pt x="36" y="3"/>
                    </a:moveTo>
                    <a:cubicBezTo>
                      <a:pt x="36" y="3"/>
                      <a:pt x="36" y="3"/>
                      <a:pt x="36" y="3"/>
                    </a:cubicBezTo>
                    <a:cubicBezTo>
                      <a:pt x="41" y="3"/>
                      <a:pt x="41" y="3"/>
                      <a:pt x="41" y="3"/>
                    </a:cubicBezTo>
                    <a:cubicBezTo>
                      <a:pt x="42" y="3"/>
                      <a:pt x="42" y="3"/>
                      <a:pt x="42" y="3"/>
                    </a:cubicBezTo>
                    <a:cubicBezTo>
                      <a:pt x="42" y="4"/>
                      <a:pt x="42" y="4"/>
                      <a:pt x="42" y="4"/>
                    </a:cubicBezTo>
                    <a:cubicBezTo>
                      <a:pt x="42" y="4"/>
                      <a:pt x="42" y="5"/>
                      <a:pt x="41" y="5"/>
                    </a:cubicBezTo>
                    <a:cubicBezTo>
                      <a:pt x="36" y="5"/>
                      <a:pt x="36" y="5"/>
                      <a:pt x="36" y="5"/>
                    </a:cubicBezTo>
                    <a:cubicBezTo>
                      <a:pt x="36" y="5"/>
                      <a:pt x="36" y="4"/>
                      <a:pt x="36" y="4"/>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84"/>
              <p:cNvSpPr>
                <a:spLocks noEditPoints="1"/>
              </p:cNvSpPr>
              <p:nvPr/>
            </p:nvSpPr>
            <p:spPr bwMode="auto">
              <a:xfrm>
                <a:off x="3812" y="2899"/>
                <a:ext cx="26" cy="29"/>
              </a:xfrm>
              <a:custGeom>
                <a:avLst/>
                <a:gdLst>
                  <a:gd name="T0" fmla="*/ 0 w 11"/>
                  <a:gd name="T1" fmla="*/ 6 h 12"/>
                  <a:gd name="T2" fmla="*/ 5 w 11"/>
                  <a:gd name="T3" fmla="*/ 12 h 12"/>
                  <a:gd name="T4" fmla="*/ 11 w 11"/>
                  <a:gd name="T5" fmla="*/ 6 h 12"/>
                  <a:gd name="T6" fmla="*/ 5 w 11"/>
                  <a:gd name="T7" fmla="*/ 0 h 12"/>
                  <a:gd name="T8" fmla="*/ 0 w 11"/>
                  <a:gd name="T9" fmla="*/ 6 h 12"/>
                  <a:gd name="T10" fmla="*/ 3 w 11"/>
                  <a:gd name="T11" fmla="*/ 6 h 12"/>
                  <a:gd name="T12" fmla="*/ 5 w 11"/>
                  <a:gd name="T13" fmla="*/ 3 h 12"/>
                  <a:gd name="T14" fmla="*/ 8 w 11"/>
                  <a:gd name="T15" fmla="*/ 6 h 12"/>
                  <a:gd name="T16" fmla="*/ 5 w 11"/>
                  <a:gd name="T17" fmla="*/ 9 h 12"/>
                  <a:gd name="T18" fmla="*/ 3 w 11"/>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2">
                    <a:moveTo>
                      <a:pt x="0" y="6"/>
                    </a:moveTo>
                    <a:cubicBezTo>
                      <a:pt x="0" y="9"/>
                      <a:pt x="2" y="12"/>
                      <a:pt x="5" y="12"/>
                    </a:cubicBezTo>
                    <a:cubicBezTo>
                      <a:pt x="9" y="12"/>
                      <a:pt x="11" y="9"/>
                      <a:pt x="11" y="6"/>
                    </a:cubicBezTo>
                    <a:cubicBezTo>
                      <a:pt x="11" y="3"/>
                      <a:pt x="9" y="0"/>
                      <a:pt x="5" y="0"/>
                    </a:cubicBezTo>
                    <a:cubicBezTo>
                      <a:pt x="2" y="0"/>
                      <a:pt x="0" y="3"/>
                      <a:pt x="0" y="6"/>
                    </a:cubicBezTo>
                    <a:close/>
                    <a:moveTo>
                      <a:pt x="3" y="6"/>
                    </a:moveTo>
                    <a:cubicBezTo>
                      <a:pt x="3" y="5"/>
                      <a:pt x="4" y="3"/>
                      <a:pt x="5" y="3"/>
                    </a:cubicBezTo>
                    <a:cubicBezTo>
                      <a:pt x="7" y="3"/>
                      <a:pt x="8" y="5"/>
                      <a:pt x="8" y="6"/>
                    </a:cubicBezTo>
                    <a:cubicBezTo>
                      <a:pt x="8" y="8"/>
                      <a:pt x="7" y="9"/>
                      <a:pt x="5" y="9"/>
                    </a:cubicBezTo>
                    <a:cubicBezTo>
                      <a:pt x="4" y="9"/>
                      <a:pt x="3" y="8"/>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85"/>
              <p:cNvSpPr>
                <a:spLocks noEditPoints="1"/>
              </p:cNvSpPr>
              <p:nvPr/>
            </p:nvSpPr>
            <p:spPr bwMode="auto">
              <a:xfrm>
                <a:off x="3731" y="2899"/>
                <a:ext cx="28" cy="29"/>
              </a:xfrm>
              <a:custGeom>
                <a:avLst/>
                <a:gdLst>
                  <a:gd name="T0" fmla="*/ 0 w 12"/>
                  <a:gd name="T1" fmla="*/ 6 h 12"/>
                  <a:gd name="T2" fmla="*/ 6 w 12"/>
                  <a:gd name="T3" fmla="*/ 12 h 12"/>
                  <a:gd name="T4" fmla="*/ 12 w 12"/>
                  <a:gd name="T5" fmla="*/ 6 h 12"/>
                  <a:gd name="T6" fmla="*/ 6 w 12"/>
                  <a:gd name="T7" fmla="*/ 0 h 12"/>
                  <a:gd name="T8" fmla="*/ 0 w 12"/>
                  <a:gd name="T9" fmla="*/ 6 h 12"/>
                  <a:gd name="T10" fmla="*/ 3 w 12"/>
                  <a:gd name="T11" fmla="*/ 6 h 12"/>
                  <a:gd name="T12" fmla="*/ 6 w 12"/>
                  <a:gd name="T13" fmla="*/ 3 h 12"/>
                  <a:gd name="T14" fmla="*/ 9 w 12"/>
                  <a:gd name="T15" fmla="*/ 6 h 12"/>
                  <a:gd name="T16" fmla="*/ 6 w 12"/>
                  <a:gd name="T17" fmla="*/ 9 h 12"/>
                  <a:gd name="T18" fmla="*/ 3 w 12"/>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0" y="6"/>
                    </a:moveTo>
                    <a:cubicBezTo>
                      <a:pt x="0" y="9"/>
                      <a:pt x="3" y="12"/>
                      <a:pt x="6" y="12"/>
                    </a:cubicBezTo>
                    <a:cubicBezTo>
                      <a:pt x="9" y="12"/>
                      <a:pt x="12" y="9"/>
                      <a:pt x="12" y="6"/>
                    </a:cubicBezTo>
                    <a:cubicBezTo>
                      <a:pt x="12" y="3"/>
                      <a:pt x="9" y="0"/>
                      <a:pt x="6" y="0"/>
                    </a:cubicBezTo>
                    <a:cubicBezTo>
                      <a:pt x="3" y="0"/>
                      <a:pt x="0" y="3"/>
                      <a:pt x="0" y="6"/>
                    </a:cubicBezTo>
                    <a:close/>
                    <a:moveTo>
                      <a:pt x="3" y="6"/>
                    </a:moveTo>
                    <a:cubicBezTo>
                      <a:pt x="3" y="5"/>
                      <a:pt x="4" y="3"/>
                      <a:pt x="6" y="3"/>
                    </a:cubicBezTo>
                    <a:cubicBezTo>
                      <a:pt x="7" y="3"/>
                      <a:pt x="9" y="5"/>
                      <a:pt x="9" y="6"/>
                    </a:cubicBezTo>
                    <a:cubicBezTo>
                      <a:pt x="9" y="8"/>
                      <a:pt x="7" y="9"/>
                      <a:pt x="6" y="9"/>
                    </a:cubicBezTo>
                    <a:cubicBezTo>
                      <a:pt x="4" y="9"/>
                      <a:pt x="3" y="8"/>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86"/>
              <p:cNvSpPr>
                <a:spLocks/>
              </p:cNvSpPr>
              <p:nvPr/>
            </p:nvSpPr>
            <p:spPr bwMode="auto">
              <a:xfrm>
                <a:off x="4271" y="2671"/>
                <a:ext cx="50" cy="31"/>
              </a:xfrm>
              <a:custGeom>
                <a:avLst/>
                <a:gdLst>
                  <a:gd name="T0" fmla="*/ 0 w 21"/>
                  <a:gd name="T1" fmla="*/ 5 h 13"/>
                  <a:gd name="T2" fmla="*/ 8 w 21"/>
                  <a:gd name="T3" fmla="*/ 2 h 13"/>
                  <a:gd name="T4" fmla="*/ 21 w 21"/>
                  <a:gd name="T5" fmla="*/ 7 h 13"/>
                  <a:gd name="T6" fmla="*/ 4 w 21"/>
                  <a:gd name="T7" fmla="*/ 13 h 13"/>
                  <a:gd name="T8" fmla="*/ 0 w 21"/>
                  <a:gd name="T9" fmla="*/ 5 h 13"/>
                </a:gdLst>
                <a:ahLst/>
                <a:cxnLst>
                  <a:cxn ang="0">
                    <a:pos x="T0" y="T1"/>
                  </a:cxn>
                  <a:cxn ang="0">
                    <a:pos x="T2" y="T3"/>
                  </a:cxn>
                  <a:cxn ang="0">
                    <a:pos x="T4" y="T5"/>
                  </a:cxn>
                  <a:cxn ang="0">
                    <a:pos x="T6" y="T7"/>
                  </a:cxn>
                  <a:cxn ang="0">
                    <a:pos x="T8" y="T9"/>
                  </a:cxn>
                </a:cxnLst>
                <a:rect l="0" t="0" r="r" b="b"/>
                <a:pathLst>
                  <a:path w="21" h="13">
                    <a:moveTo>
                      <a:pt x="0" y="5"/>
                    </a:moveTo>
                    <a:cubicBezTo>
                      <a:pt x="0" y="5"/>
                      <a:pt x="1" y="5"/>
                      <a:pt x="8" y="2"/>
                    </a:cubicBezTo>
                    <a:cubicBezTo>
                      <a:pt x="15" y="0"/>
                      <a:pt x="21" y="7"/>
                      <a:pt x="21" y="7"/>
                    </a:cubicBezTo>
                    <a:cubicBezTo>
                      <a:pt x="4" y="13"/>
                      <a:pt x="4" y="13"/>
                      <a:pt x="4" y="13"/>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87"/>
              <p:cNvSpPr>
                <a:spLocks noEditPoints="1"/>
              </p:cNvSpPr>
              <p:nvPr/>
            </p:nvSpPr>
            <p:spPr bwMode="auto">
              <a:xfrm>
                <a:off x="4212" y="2686"/>
                <a:ext cx="152" cy="87"/>
              </a:xfrm>
              <a:custGeom>
                <a:avLst/>
                <a:gdLst>
                  <a:gd name="T0" fmla="*/ 4 w 64"/>
                  <a:gd name="T1" fmla="*/ 36 h 37"/>
                  <a:gd name="T2" fmla="*/ 6 w 64"/>
                  <a:gd name="T3" fmla="*/ 37 h 37"/>
                  <a:gd name="T4" fmla="*/ 7 w 64"/>
                  <a:gd name="T5" fmla="*/ 36 h 37"/>
                  <a:gd name="T6" fmla="*/ 8 w 64"/>
                  <a:gd name="T7" fmla="*/ 36 h 37"/>
                  <a:gd name="T8" fmla="*/ 11 w 64"/>
                  <a:gd name="T9" fmla="*/ 36 h 37"/>
                  <a:gd name="T10" fmla="*/ 13 w 64"/>
                  <a:gd name="T11" fmla="*/ 36 h 37"/>
                  <a:gd name="T12" fmla="*/ 12 w 64"/>
                  <a:gd name="T13" fmla="*/ 33 h 37"/>
                  <a:gd name="T14" fmla="*/ 16 w 64"/>
                  <a:gd name="T15" fmla="*/ 24 h 37"/>
                  <a:gd name="T16" fmla="*/ 25 w 64"/>
                  <a:gd name="T17" fmla="*/ 28 h 37"/>
                  <a:gd name="T18" fmla="*/ 26 w 64"/>
                  <a:gd name="T19" fmla="*/ 31 h 37"/>
                  <a:gd name="T20" fmla="*/ 44 w 64"/>
                  <a:gd name="T21" fmla="*/ 24 h 37"/>
                  <a:gd name="T22" fmla="*/ 43 w 64"/>
                  <a:gd name="T23" fmla="*/ 22 h 37"/>
                  <a:gd name="T24" fmla="*/ 47 w 64"/>
                  <a:gd name="T25" fmla="*/ 12 h 37"/>
                  <a:gd name="T26" fmla="*/ 57 w 64"/>
                  <a:gd name="T27" fmla="*/ 16 h 37"/>
                  <a:gd name="T28" fmla="*/ 57 w 64"/>
                  <a:gd name="T29" fmla="*/ 19 h 37"/>
                  <a:gd name="T30" fmla="*/ 58 w 64"/>
                  <a:gd name="T31" fmla="*/ 19 h 37"/>
                  <a:gd name="T32" fmla="*/ 60 w 64"/>
                  <a:gd name="T33" fmla="*/ 17 h 37"/>
                  <a:gd name="T34" fmla="*/ 63 w 64"/>
                  <a:gd name="T35" fmla="*/ 16 h 37"/>
                  <a:gd name="T36" fmla="*/ 64 w 64"/>
                  <a:gd name="T37" fmla="*/ 13 h 37"/>
                  <a:gd name="T38" fmla="*/ 61 w 64"/>
                  <a:gd name="T39" fmla="*/ 12 h 37"/>
                  <a:gd name="T40" fmla="*/ 61 w 64"/>
                  <a:gd name="T41" fmla="*/ 11 h 37"/>
                  <a:gd name="T42" fmla="*/ 59 w 64"/>
                  <a:gd name="T43" fmla="*/ 4 h 37"/>
                  <a:gd name="T44" fmla="*/ 51 w 64"/>
                  <a:gd name="T45" fmla="*/ 1 h 37"/>
                  <a:gd name="T46" fmla="*/ 5 w 64"/>
                  <a:gd name="T47" fmla="*/ 18 h 37"/>
                  <a:gd name="T48" fmla="*/ 1 w 64"/>
                  <a:gd name="T49" fmla="*/ 26 h 37"/>
                  <a:gd name="T50" fmla="*/ 4 w 64"/>
                  <a:gd name="T51" fmla="*/ 33 h 37"/>
                  <a:gd name="T52" fmla="*/ 5 w 64"/>
                  <a:gd name="T53" fmla="*/ 34 h 37"/>
                  <a:gd name="T54" fmla="*/ 4 w 64"/>
                  <a:gd name="T55" fmla="*/ 36 h 37"/>
                  <a:gd name="T56" fmla="*/ 58 w 64"/>
                  <a:gd name="T57" fmla="*/ 8 h 37"/>
                  <a:gd name="T58" fmla="*/ 57 w 64"/>
                  <a:gd name="T59" fmla="*/ 5 h 37"/>
                  <a:gd name="T60" fmla="*/ 59 w 64"/>
                  <a:gd name="T61" fmla="*/ 7 h 37"/>
                  <a:gd name="T62" fmla="*/ 59 w 64"/>
                  <a:gd name="T63" fmla="*/ 10 h 37"/>
                  <a:gd name="T64" fmla="*/ 58 w 64"/>
                  <a:gd name="T65" fmla="*/ 8 h 37"/>
                  <a:gd name="T66" fmla="*/ 32 w 64"/>
                  <a:gd name="T67" fmla="*/ 12 h 37"/>
                  <a:gd name="T68" fmla="*/ 33 w 64"/>
                  <a:gd name="T69" fmla="*/ 11 h 37"/>
                  <a:gd name="T70" fmla="*/ 37 w 64"/>
                  <a:gd name="T71" fmla="*/ 9 h 37"/>
                  <a:gd name="T72" fmla="*/ 38 w 64"/>
                  <a:gd name="T73" fmla="*/ 10 h 37"/>
                  <a:gd name="T74" fmla="*/ 39 w 64"/>
                  <a:gd name="T75" fmla="*/ 10 h 37"/>
                  <a:gd name="T76" fmla="*/ 38 w 64"/>
                  <a:gd name="T77" fmla="*/ 11 h 37"/>
                  <a:gd name="T78" fmla="*/ 34 w 64"/>
                  <a:gd name="T79" fmla="*/ 13 h 37"/>
                  <a:gd name="T80" fmla="*/ 33 w 64"/>
                  <a:gd name="T81" fmla="*/ 13 h 37"/>
                  <a:gd name="T82" fmla="*/ 32 w 64"/>
                  <a:gd name="T83"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 h="37">
                    <a:moveTo>
                      <a:pt x="4" y="36"/>
                    </a:moveTo>
                    <a:cubicBezTo>
                      <a:pt x="4" y="37"/>
                      <a:pt x="5" y="37"/>
                      <a:pt x="6" y="37"/>
                    </a:cubicBezTo>
                    <a:cubicBezTo>
                      <a:pt x="7" y="36"/>
                      <a:pt x="7" y="36"/>
                      <a:pt x="7" y="36"/>
                    </a:cubicBezTo>
                    <a:cubicBezTo>
                      <a:pt x="7" y="36"/>
                      <a:pt x="7" y="36"/>
                      <a:pt x="8" y="36"/>
                    </a:cubicBezTo>
                    <a:cubicBezTo>
                      <a:pt x="9" y="37"/>
                      <a:pt x="10" y="37"/>
                      <a:pt x="11" y="36"/>
                    </a:cubicBezTo>
                    <a:cubicBezTo>
                      <a:pt x="13" y="36"/>
                      <a:pt x="13" y="36"/>
                      <a:pt x="13" y="36"/>
                    </a:cubicBezTo>
                    <a:cubicBezTo>
                      <a:pt x="12" y="35"/>
                      <a:pt x="12" y="34"/>
                      <a:pt x="12" y="33"/>
                    </a:cubicBezTo>
                    <a:cubicBezTo>
                      <a:pt x="10" y="30"/>
                      <a:pt x="12" y="26"/>
                      <a:pt x="16" y="24"/>
                    </a:cubicBezTo>
                    <a:cubicBezTo>
                      <a:pt x="20" y="23"/>
                      <a:pt x="24" y="25"/>
                      <a:pt x="25" y="28"/>
                    </a:cubicBezTo>
                    <a:cubicBezTo>
                      <a:pt x="25" y="29"/>
                      <a:pt x="26" y="30"/>
                      <a:pt x="26" y="31"/>
                    </a:cubicBezTo>
                    <a:cubicBezTo>
                      <a:pt x="44" y="24"/>
                      <a:pt x="44" y="24"/>
                      <a:pt x="44" y="24"/>
                    </a:cubicBezTo>
                    <a:cubicBezTo>
                      <a:pt x="44" y="23"/>
                      <a:pt x="43" y="22"/>
                      <a:pt x="43" y="22"/>
                    </a:cubicBezTo>
                    <a:cubicBezTo>
                      <a:pt x="42" y="18"/>
                      <a:pt x="44" y="14"/>
                      <a:pt x="47" y="12"/>
                    </a:cubicBezTo>
                    <a:cubicBezTo>
                      <a:pt x="51" y="11"/>
                      <a:pt x="55" y="13"/>
                      <a:pt x="57" y="16"/>
                    </a:cubicBezTo>
                    <a:cubicBezTo>
                      <a:pt x="57" y="17"/>
                      <a:pt x="57" y="18"/>
                      <a:pt x="57" y="19"/>
                    </a:cubicBezTo>
                    <a:cubicBezTo>
                      <a:pt x="58" y="19"/>
                      <a:pt x="58" y="19"/>
                      <a:pt x="58" y="19"/>
                    </a:cubicBezTo>
                    <a:cubicBezTo>
                      <a:pt x="59" y="18"/>
                      <a:pt x="60" y="18"/>
                      <a:pt x="60" y="17"/>
                    </a:cubicBezTo>
                    <a:cubicBezTo>
                      <a:pt x="63" y="16"/>
                      <a:pt x="63" y="16"/>
                      <a:pt x="63" y="16"/>
                    </a:cubicBezTo>
                    <a:cubicBezTo>
                      <a:pt x="64" y="15"/>
                      <a:pt x="64" y="14"/>
                      <a:pt x="64" y="13"/>
                    </a:cubicBezTo>
                    <a:cubicBezTo>
                      <a:pt x="64" y="12"/>
                      <a:pt x="62" y="12"/>
                      <a:pt x="61" y="12"/>
                    </a:cubicBezTo>
                    <a:cubicBezTo>
                      <a:pt x="61" y="11"/>
                      <a:pt x="61" y="11"/>
                      <a:pt x="61" y="11"/>
                    </a:cubicBezTo>
                    <a:cubicBezTo>
                      <a:pt x="59" y="4"/>
                      <a:pt x="59" y="4"/>
                      <a:pt x="59" y="4"/>
                    </a:cubicBezTo>
                    <a:cubicBezTo>
                      <a:pt x="58" y="1"/>
                      <a:pt x="54" y="0"/>
                      <a:pt x="51" y="1"/>
                    </a:cubicBezTo>
                    <a:cubicBezTo>
                      <a:pt x="5" y="18"/>
                      <a:pt x="5" y="18"/>
                      <a:pt x="5" y="18"/>
                    </a:cubicBezTo>
                    <a:cubicBezTo>
                      <a:pt x="2" y="20"/>
                      <a:pt x="0" y="23"/>
                      <a:pt x="1" y="26"/>
                    </a:cubicBezTo>
                    <a:cubicBezTo>
                      <a:pt x="4" y="33"/>
                      <a:pt x="4" y="33"/>
                      <a:pt x="4" y="33"/>
                    </a:cubicBezTo>
                    <a:cubicBezTo>
                      <a:pt x="4" y="33"/>
                      <a:pt x="4" y="34"/>
                      <a:pt x="5" y="34"/>
                    </a:cubicBezTo>
                    <a:cubicBezTo>
                      <a:pt x="4" y="34"/>
                      <a:pt x="4" y="35"/>
                      <a:pt x="4" y="36"/>
                    </a:cubicBezTo>
                    <a:close/>
                    <a:moveTo>
                      <a:pt x="58" y="8"/>
                    </a:moveTo>
                    <a:cubicBezTo>
                      <a:pt x="57" y="6"/>
                      <a:pt x="57" y="5"/>
                      <a:pt x="57" y="5"/>
                    </a:cubicBezTo>
                    <a:cubicBezTo>
                      <a:pt x="58" y="5"/>
                      <a:pt x="58" y="6"/>
                      <a:pt x="59" y="7"/>
                    </a:cubicBezTo>
                    <a:cubicBezTo>
                      <a:pt x="59" y="9"/>
                      <a:pt x="60" y="10"/>
                      <a:pt x="59" y="10"/>
                    </a:cubicBezTo>
                    <a:cubicBezTo>
                      <a:pt x="59" y="10"/>
                      <a:pt x="58" y="9"/>
                      <a:pt x="58" y="8"/>
                    </a:cubicBezTo>
                    <a:close/>
                    <a:moveTo>
                      <a:pt x="32" y="12"/>
                    </a:moveTo>
                    <a:cubicBezTo>
                      <a:pt x="32" y="12"/>
                      <a:pt x="32" y="11"/>
                      <a:pt x="33" y="11"/>
                    </a:cubicBezTo>
                    <a:cubicBezTo>
                      <a:pt x="37" y="9"/>
                      <a:pt x="37" y="9"/>
                      <a:pt x="37" y="9"/>
                    </a:cubicBezTo>
                    <a:cubicBezTo>
                      <a:pt x="38" y="9"/>
                      <a:pt x="38" y="9"/>
                      <a:pt x="38" y="10"/>
                    </a:cubicBezTo>
                    <a:cubicBezTo>
                      <a:pt x="39" y="10"/>
                      <a:pt x="39" y="10"/>
                      <a:pt x="39" y="10"/>
                    </a:cubicBezTo>
                    <a:cubicBezTo>
                      <a:pt x="39" y="11"/>
                      <a:pt x="39" y="11"/>
                      <a:pt x="38" y="11"/>
                    </a:cubicBezTo>
                    <a:cubicBezTo>
                      <a:pt x="34" y="13"/>
                      <a:pt x="34" y="13"/>
                      <a:pt x="34" y="13"/>
                    </a:cubicBezTo>
                    <a:cubicBezTo>
                      <a:pt x="33" y="13"/>
                      <a:pt x="33" y="13"/>
                      <a:pt x="33" y="13"/>
                    </a:cubicBezTo>
                    <a:lnTo>
                      <a:pt x="3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88"/>
              <p:cNvSpPr>
                <a:spLocks noEditPoints="1"/>
              </p:cNvSpPr>
              <p:nvPr/>
            </p:nvSpPr>
            <p:spPr bwMode="auto">
              <a:xfrm>
                <a:off x="4314" y="2714"/>
                <a:ext cx="31" cy="33"/>
              </a:xfrm>
              <a:custGeom>
                <a:avLst/>
                <a:gdLst>
                  <a:gd name="T0" fmla="*/ 1 w 13"/>
                  <a:gd name="T1" fmla="*/ 9 h 14"/>
                  <a:gd name="T2" fmla="*/ 9 w 13"/>
                  <a:gd name="T3" fmla="*/ 12 h 14"/>
                  <a:gd name="T4" fmla="*/ 12 w 13"/>
                  <a:gd name="T5" fmla="*/ 5 h 14"/>
                  <a:gd name="T6" fmla="*/ 5 w 13"/>
                  <a:gd name="T7" fmla="*/ 2 h 14"/>
                  <a:gd name="T8" fmla="*/ 1 w 13"/>
                  <a:gd name="T9" fmla="*/ 9 h 14"/>
                  <a:gd name="T10" fmla="*/ 4 w 13"/>
                  <a:gd name="T11" fmla="*/ 8 h 14"/>
                  <a:gd name="T12" fmla="*/ 6 w 13"/>
                  <a:gd name="T13" fmla="*/ 5 h 14"/>
                  <a:gd name="T14" fmla="*/ 9 w 13"/>
                  <a:gd name="T15" fmla="*/ 6 h 14"/>
                  <a:gd name="T16" fmla="*/ 8 w 13"/>
                  <a:gd name="T17" fmla="*/ 10 h 14"/>
                  <a:gd name="T18" fmla="*/ 4 w 13"/>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1" y="9"/>
                    </a:moveTo>
                    <a:cubicBezTo>
                      <a:pt x="3" y="12"/>
                      <a:pt x="6" y="14"/>
                      <a:pt x="9" y="12"/>
                    </a:cubicBezTo>
                    <a:cubicBezTo>
                      <a:pt x="12" y="11"/>
                      <a:pt x="13" y="8"/>
                      <a:pt x="12" y="5"/>
                    </a:cubicBezTo>
                    <a:cubicBezTo>
                      <a:pt x="11" y="2"/>
                      <a:pt x="8" y="0"/>
                      <a:pt x="5" y="2"/>
                    </a:cubicBezTo>
                    <a:cubicBezTo>
                      <a:pt x="2" y="3"/>
                      <a:pt x="0" y="6"/>
                      <a:pt x="1" y="9"/>
                    </a:cubicBezTo>
                    <a:close/>
                    <a:moveTo>
                      <a:pt x="4" y="8"/>
                    </a:moveTo>
                    <a:cubicBezTo>
                      <a:pt x="4" y="7"/>
                      <a:pt x="5" y="5"/>
                      <a:pt x="6" y="5"/>
                    </a:cubicBezTo>
                    <a:cubicBezTo>
                      <a:pt x="7" y="4"/>
                      <a:pt x="9" y="5"/>
                      <a:pt x="9" y="6"/>
                    </a:cubicBezTo>
                    <a:cubicBezTo>
                      <a:pt x="10" y="7"/>
                      <a:pt x="9" y="9"/>
                      <a:pt x="8" y="10"/>
                    </a:cubicBezTo>
                    <a:cubicBezTo>
                      <a:pt x="6" y="10"/>
                      <a:pt x="5" y="9"/>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89"/>
              <p:cNvSpPr>
                <a:spLocks noEditPoints="1"/>
              </p:cNvSpPr>
              <p:nvPr/>
            </p:nvSpPr>
            <p:spPr bwMode="auto">
              <a:xfrm>
                <a:off x="4240" y="2743"/>
                <a:ext cx="31" cy="33"/>
              </a:xfrm>
              <a:custGeom>
                <a:avLst/>
                <a:gdLst>
                  <a:gd name="T0" fmla="*/ 1 w 13"/>
                  <a:gd name="T1" fmla="*/ 9 h 14"/>
                  <a:gd name="T2" fmla="*/ 8 w 13"/>
                  <a:gd name="T3" fmla="*/ 12 h 14"/>
                  <a:gd name="T4" fmla="*/ 12 w 13"/>
                  <a:gd name="T5" fmla="*/ 5 h 14"/>
                  <a:gd name="T6" fmla="*/ 4 w 13"/>
                  <a:gd name="T7" fmla="*/ 1 h 14"/>
                  <a:gd name="T8" fmla="*/ 1 w 13"/>
                  <a:gd name="T9" fmla="*/ 9 h 14"/>
                  <a:gd name="T10" fmla="*/ 4 w 13"/>
                  <a:gd name="T11" fmla="*/ 8 h 14"/>
                  <a:gd name="T12" fmla="*/ 5 w 13"/>
                  <a:gd name="T13" fmla="*/ 4 h 14"/>
                  <a:gd name="T14" fmla="*/ 9 w 13"/>
                  <a:gd name="T15" fmla="*/ 6 h 14"/>
                  <a:gd name="T16" fmla="*/ 7 w 13"/>
                  <a:gd name="T17" fmla="*/ 9 h 14"/>
                  <a:gd name="T18" fmla="*/ 4 w 13"/>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1" y="9"/>
                    </a:moveTo>
                    <a:cubicBezTo>
                      <a:pt x="2" y="12"/>
                      <a:pt x="5" y="14"/>
                      <a:pt x="8" y="12"/>
                    </a:cubicBezTo>
                    <a:cubicBezTo>
                      <a:pt x="11" y="11"/>
                      <a:pt x="13" y="8"/>
                      <a:pt x="12" y="5"/>
                    </a:cubicBezTo>
                    <a:cubicBezTo>
                      <a:pt x="11" y="2"/>
                      <a:pt x="7" y="0"/>
                      <a:pt x="4" y="1"/>
                    </a:cubicBezTo>
                    <a:cubicBezTo>
                      <a:pt x="1" y="3"/>
                      <a:pt x="0" y="6"/>
                      <a:pt x="1" y="9"/>
                    </a:cubicBezTo>
                    <a:close/>
                    <a:moveTo>
                      <a:pt x="4" y="8"/>
                    </a:moveTo>
                    <a:cubicBezTo>
                      <a:pt x="3" y="6"/>
                      <a:pt x="4" y="5"/>
                      <a:pt x="5" y="4"/>
                    </a:cubicBezTo>
                    <a:cubicBezTo>
                      <a:pt x="7" y="4"/>
                      <a:pt x="8" y="5"/>
                      <a:pt x="9" y="6"/>
                    </a:cubicBezTo>
                    <a:cubicBezTo>
                      <a:pt x="9" y="7"/>
                      <a:pt x="9" y="9"/>
                      <a:pt x="7" y="9"/>
                    </a:cubicBezTo>
                    <a:cubicBezTo>
                      <a:pt x="6" y="10"/>
                      <a:pt x="4" y="9"/>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90"/>
              <p:cNvSpPr>
                <a:spLocks noEditPoints="1"/>
              </p:cNvSpPr>
              <p:nvPr/>
            </p:nvSpPr>
            <p:spPr bwMode="auto">
              <a:xfrm>
                <a:off x="3662" y="1976"/>
                <a:ext cx="34" cy="28"/>
              </a:xfrm>
              <a:custGeom>
                <a:avLst/>
                <a:gdLst>
                  <a:gd name="T0" fmla="*/ 12 w 14"/>
                  <a:gd name="T1" fmla="*/ 2 h 12"/>
                  <a:gd name="T2" fmla="*/ 12 w 14"/>
                  <a:gd name="T3" fmla="*/ 2 h 12"/>
                  <a:gd name="T4" fmla="*/ 12 w 14"/>
                  <a:gd name="T5" fmla="*/ 2 h 12"/>
                  <a:gd name="T6" fmla="*/ 11 w 14"/>
                  <a:gd name="T7" fmla="*/ 2 h 12"/>
                  <a:gd name="T8" fmla="*/ 10 w 14"/>
                  <a:gd name="T9" fmla="*/ 2 h 12"/>
                  <a:gd name="T10" fmla="*/ 10 w 14"/>
                  <a:gd name="T11" fmla="*/ 2 h 12"/>
                  <a:gd name="T12" fmla="*/ 10 w 14"/>
                  <a:gd name="T13" fmla="*/ 1 h 12"/>
                  <a:gd name="T14" fmla="*/ 8 w 14"/>
                  <a:gd name="T15" fmla="*/ 0 h 12"/>
                  <a:gd name="T16" fmla="*/ 7 w 14"/>
                  <a:gd name="T17" fmla="*/ 0 h 12"/>
                  <a:gd name="T18" fmla="*/ 5 w 14"/>
                  <a:gd name="T19" fmla="*/ 2 h 12"/>
                  <a:gd name="T20" fmla="*/ 5 w 14"/>
                  <a:gd name="T21" fmla="*/ 2 h 12"/>
                  <a:gd name="T22" fmla="*/ 4 w 14"/>
                  <a:gd name="T23" fmla="*/ 2 h 12"/>
                  <a:gd name="T24" fmla="*/ 4 w 14"/>
                  <a:gd name="T25" fmla="*/ 2 h 12"/>
                  <a:gd name="T26" fmla="*/ 3 w 14"/>
                  <a:gd name="T27" fmla="*/ 2 h 12"/>
                  <a:gd name="T28" fmla="*/ 2 w 14"/>
                  <a:gd name="T29" fmla="*/ 3 h 12"/>
                  <a:gd name="T30" fmla="*/ 2 w 14"/>
                  <a:gd name="T31" fmla="*/ 3 h 12"/>
                  <a:gd name="T32" fmla="*/ 0 w 14"/>
                  <a:gd name="T33" fmla="*/ 5 h 12"/>
                  <a:gd name="T34" fmla="*/ 0 w 14"/>
                  <a:gd name="T35" fmla="*/ 10 h 12"/>
                  <a:gd name="T36" fmla="*/ 3 w 14"/>
                  <a:gd name="T37" fmla="*/ 12 h 12"/>
                  <a:gd name="T38" fmla="*/ 12 w 14"/>
                  <a:gd name="T39" fmla="*/ 12 h 12"/>
                  <a:gd name="T40" fmla="*/ 14 w 14"/>
                  <a:gd name="T41" fmla="*/ 10 h 12"/>
                  <a:gd name="T42" fmla="*/ 14 w 14"/>
                  <a:gd name="T43" fmla="*/ 5 h 12"/>
                  <a:gd name="T44" fmla="*/ 12 w 14"/>
                  <a:gd name="T45" fmla="*/ 2 h 12"/>
                  <a:gd name="T46" fmla="*/ 6 w 14"/>
                  <a:gd name="T47" fmla="*/ 2 h 12"/>
                  <a:gd name="T48" fmla="*/ 7 w 14"/>
                  <a:gd name="T49" fmla="*/ 1 h 12"/>
                  <a:gd name="T50" fmla="*/ 8 w 14"/>
                  <a:gd name="T51" fmla="*/ 1 h 12"/>
                  <a:gd name="T52" fmla="*/ 9 w 14"/>
                  <a:gd name="T53" fmla="*/ 1 h 12"/>
                  <a:gd name="T54" fmla="*/ 9 w 14"/>
                  <a:gd name="T55" fmla="*/ 2 h 12"/>
                  <a:gd name="T56" fmla="*/ 6 w 14"/>
                  <a:gd name="T5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12">
                    <a:moveTo>
                      <a:pt x="12" y="2"/>
                    </a:moveTo>
                    <a:cubicBezTo>
                      <a:pt x="12" y="2"/>
                      <a:pt x="12" y="2"/>
                      <a:pt x="12" y="2"/>
                    </a:cubicBezTo>
                    <a:cubicBezTo>
                      <a:pt x="12" y="2"/>
                      <a:pt x="12" y="2"/>
                      <a:pt x="12" y="2"/>
                    </a:cubicBezTo>
                    <a:cubicBezTo>
                      <a:pt x="11" y="2"/>
                      <a:pt x="11" y="2"/>
                      <a:pt x="11" y="2"/>
                    </a:cubicBezTo>
                    <a:cubicBezTo>
                      <a:pt x="10" y="2"/>
                      <a:pt x="10" y="2"/>
                      <a:pt x="10" y="2"/>
                    </a:cubicBezTo>
                    <a:cubicBezTo>
                      <a:pt x="10" y="2"/>
                      <a:pt x="10" y="2"/>
                      <a:pt x="10" y="2"/>
                    </a:cubicBezTo>
                    <a:cubicBezTo>
                      <a:pt x="10" y="1"/>
                      <a:pt x="10" y="1"/>
                      <a:pt x="10" y="1"/>
                    </a:cubicBezTo>
                    <a:cubicBezTo>
                      <a:pt x="10" y="0"/>
                      <a:pt x="9" y="0"/>
                      <a:pt x="8" y="0"/>
                    </a:cubicBezTo>
                    <a:cubicBezTo>
                      <a:pt x="7" y="0"/>
                      <a:pt x="7" y="0"/>
                      <a:pt x="7" y="0"/>
                    </a:cubicBezTo>
                    <a:cubicBezTo>
                      <a:pt x="6" y="0"/>
                      <a:pt x="5" y="1"/>
                      <a:pt x="5" y="2"/>
                    </a:cubicBezTo>
                    <a:cubicBezTo>
                      <a:pt x="5" y="2"/>
                      <a:pt x="5" y="2"/>
                      <a:pt x="5" y="2"/>
                    </a:cubicBezTo>
                    <a:cubicBezTo>
                      <a:pt x="4" y="2"/>
                      <a:pt x="4" y="2"/>
                      <a:pt x="4" y="2"/>
                    </a:cubicBezTo>
                    <a:cubicBezTo>
                      <a:pt x="4" y="2"/>
                      <a:pt x="4" y="2"/>
                      <a:pt x="4" y="2"/>
                    </a:cubicBezTo>
                    <a:cubicBezTo>
                      <a:pt x="3" y="2"/>
                      <a:pt x="3" y="2"/>
                      <a:pt x="3" y="2"/>
                    </a:cubicBezTo>
                    <a:cubicBezTo>
                      <a:pt x="2" y="2"/>
                      <a:pt x="2" y="2"/>
                      <a:pt x="2" y="3"/>
                    </a:cubicBezTo>
                    <a:cubicBezTo>
                      <a:pt x="2" y="3"/>
                      <a:pt x="2" y="3"/>
                      <a:pt x="2" y="3"/>
                    </a:cubicBezTo>
                    <a:cubicBezTo>
                      <a:pt x="1" y="3"/>
                      <a:pt x="0" y="4"/>
                      <a:pt x="0" y="5"/>
                    </a:cubicBezTo>
                    <a:cubicBezTo>
                      <a:pt x="0" y="10"/>
                      <a:pt x="0" y="10"/>
                      <a:pt x="0" y="10"/>
                    </a:cubicBezTo>
                    <a:cubicBezTo>
                      <a:pt x="0" y="11"/>
                      <a:pt x="1" y="12"/>
                      <a:pt x="3" y="12"/>
                    </a:cubicBezTo>
                    <a:cubicBezTo>
                      <a:pt x="12" y="12"/>
                      <a:pt x="12" y="12"/>
                      <a:pt x="12" y="12"/>
                    </a:cubicBezTo>
                    <a:cubicBezTo>
                      <a:pt x="13" y="12"/>
                      <a:pt x="14" y="11"/>
                      <a:pt x="14" y="10"/>
                    </a:cubicBezTo>
                    <a:cubicBezTo>
                      <a:pt x="14" y="5"/>
                      <a:pt x="14" y="5"/>
                      <a:pt x="14" y="5"/>
                    </a:cubicBezTo>
                    <a:cubicBezTo>
                      <a:pt x="14" y="4"/>
                      <a:pt x="13" y="3"/>
                      <a:pt x="12" y="2"/>
                    </a:cubicBezTo>
                    <a:close/>
                    <a:moveTo>
                      <a:pt x="6" y="2"/>
                    </a:moveTo>
                    <a:cubicBezTo>
                      <a:pt x="6" y="1"/>
                      <a:pt x="6" y="1"/>
                      <a:pt x="7" y="1"/>
                    </a:cubicBezTo>
                    <a:cubicBezTo>
                      <a:pt x="8" y="1"/>
                      <a:pt x="8" y="1"/>
                      <a:pt x="8" y="1"/>
                    </a:cubicBezTo>
                    <a:cubicBezTo>
                      <a:pt x="9" y="1"/>
                      <a:pt x="9" y="1"/>
                      <a:pt x="9" y="1"/>
                    </a:cubicBezTo>
                    <a:cubicBezTo>
                      <a:pt x="9" y="2"/>
                      <a:pt x="9" y="2"/>
                      <a:pt x="9" y="2"/>
                    </a:cubicBezTo>
                    <a:cubicBezTo>
                      <a:pt x="6" y="2"/>
                      <a:pt x="6"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91"/>
              <p:cNvSpPr>
                <a:spLocks noEditPoints="1"/>
              </p:cNvSpPr>
              <p:nvPr/>
            </p:nvSpPr>
            <p:spPr bwMode="auto">
              <a:xfrm>
                <a:off x="3662" y="2190"/>
                <a:ext cx="34" cy="28"/>
              </a:xfrm>
              <a:custGeom>
                <a:avLst/>
                <a:gdLst>
                  <a:gd name="T0" fmla="*/ 12 w 14"/>
                  <a:gd name="T1" fmla="*/ 2 h 12"/>
                  <a:gd name="T2" fmla="*/ 12 w 14"/>
                  <a:gd name="T3" fmla="*/ 2 h 12"/>
                  <a:gd name="T4" fmla="*/ 11 w 14"/>
                  <a:gd name="T5" fmla="*/ 1 h 12"/>
                  <a:gd name="T6" fmla="*/ 10 w 14"/>
                  <a:gd name="T7" fmla="*/ 1 h 12"/>
                  <a:gd name="T8" fmla="*/ 10 w 14"/>
                  <a:gd name="T9" fmla="*/ 2 h 12"/>
                  <a:gd name="T10" fmla="*/ 9 w 14"/>
                  <a:gd name="T11" fmla="*/ 2 h 12"/>
                  <a:gd name="T12" fmla="*/ 9 w 14"/>
                  <a:gd name="T13" fmla="*/ 1 h 12"/>
                  <a:gd name="T14" fmla="*/ 7 w 14"/>
                  <a:gd name="T15" fmla="*/ 0 h 12"/>
                  <a:gd name="T16" fmla="*/ 6 w 14"/>
                  <a:gd name="T17" fmla="*/ 0 h 12"/>
                  <a:gd name="T18" fmla="*/ 4 w 14"/>
                  <a:gd name="T19" fmla="*/ 1 h 12"/>
                  <a:gd name="T20" fmla="*/ 4 w 14"/>
                  <a:gd name="T21" fmla="*/ 2 h 12"/>
                  <a:gd name="T22" fmla="*/ 4 w 14"/>
                  <a:gd name="T23" fmla="*/ 2 h 12"/>
                  <a:gd name="T24" fmla="*/ 3 w 14"/>
                  <a:gd name="T25" fmla="*/ 1 h 12"/>
                  <a:gd name="T26" fmla="*/ 2 w 14"/>
                  <a:gd name="T27" fmla="*/ 2 h 12"/>
                  <a:gd name="T28" fmla="*/ 2 w 14"/>
                  <a:gd name="T29" fmla="*/ 2 h 12"/>
                  <a:gd name="T30" fmla="*/ 2 w 14"/>
                  <a:gd name="T31" fmla="*/ 2 h 12"/>
                  <a:gd name="T32" fmla="*/ 0 w 14"/>
                  <a:gd name="T33" fmla="*/ 4 h 12"/>
                  <a:gd name="T34" fmla="*/ 0 w 14"/>
                  <a:gd name="T35" fmla="*/ 9 h 12"/>
                  <a:gd name="T36" fmla="*/ 2 w 14"/>
                  <a:gd name="T37" fmla="*/ 12 h 12"/>
                  <a:gd name="T38" fmla="*/ 11 w 14"/>
                  <a:gd name="T39" fmla="*/ 11 h 12"/>
                  <a:gd name="T40" fmla="*/ 14 w 14"/>
                  <a:gd name="T41" fmla="*/ 9 h 12"/>
                  <a:gd name="T42" fmla="*/ 14 w 14"/>
                  <a:gd name="T43" fmla="*/ 4 h 12"/>
                  <a:gd name="T44" fmla="*/ 12 w 14"/>
                  <a:gd name="T45" fmla="*/ 2 h 12"/>
                  <a:gd name="T46" fmla="*/ 5 w 14"/>
                  <a:gd name="T47" fmla="*/ 1 h 12"/>
                  <a:gd name="T48" fmla="*/ 6 w 14"/>
                  <a:gd name="T49" fmla="*/ 0 h 12"/>
                  <a:gd name="T50" fmla="*/ 7 w 14"/>
                  <a:gd name="T51" fmla="*/ 0 h 12"/>
                  <a:gd name="T52" fmla="*/ 8 w 14"/>
                  <a:gd name="T53" fmla="*/ 1 h 12"/>
                  <a:gd name="T54" fmla="*/ 8 w 14"/>
                  <a:gd name="T55" fmla="*/ 2 h 12"/>
                  <a:gd name="T56" fmla="*/ 5 w 14"/>
                  <a:gd name="T57" fmla="*/ 2 h 12"/>
                  <a:gd name="T58" fmla="*/ 5 w 14"/>
                  <a:gd name="T5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2">
                    <a:moveTo>
                      <a:pt x="12" y="2"/>
                    </a:moveTo>
                    <a:cubicBezTo>
                      <a:pt x="12" y="2"/>
                      <a:pt x="12" y="2"/>
                      <a:pt x="12" y="2"/>
                    </a:cubicBezTo>
                    <a:cubicBezTo>
                      <a:pt x="12" y="1"/>
                      <a:pt x="12" y="1"/>
                      <a:pt x="11" y="1"/>
                    </a:cubicBezTo>
                    <a:cubicBezTo>
                      <a:pt x="10" y="1"/>
                      <a:pt x="10" y="1"/>
                      <a:pt x="10" y="1"/>
                    </a:cubicBezTo>
                    <a:cubicBezTo>
                      <a:pt x="10" y="1"/>
                      <a:pt x="10" y="1"/>
                      <a:pt x="10" y="2"/>
                    </a:cubicBezTo>
                    <a:cubicBezTo>
                      <a:pt x="9" y="2"/>
                      <a:pt x="9" y="2"/>
                      <a:pt x="9" y="2"/>
                    </a:cubicBezTo>
                    <a:cubicBezTo>
                      <a:pt x="9" y="1"/>
                      <a:pt x="9" y="1"/>
                      <a:pt x="9" y="1"/>
                    </a:cubicBezTo>
                    <a:cubicBezTo>
                      <a:pt x="9" y="0"/>
                      <a:pt x="8" y="0"/>
                      <a:pt x="7" y="0"/>
                    </a:cubicBezTo>
                    <a:cubicBezTo>
                      <a:pt x="6" y="0"/>
                      <a:pt x="6" y="0"/>
                      <a:pt x="6" y="0"/>
                    </a:cubicBezTo>
                    <a:cubicBezTo>
                      <a:pt x="5" y="0"/>
                      <a:pt x="4" y="0"/>
                      <a:pt x="4" y="1"/>
                    </a:cubicBezTo>
                    <a:cubicBezTo>
                      <a:pt x="4" y="2"/>
                      <a:pt x="4" y="2"/>
                      <a:pt x="4" y="2"/>
                    </a:cubicBezTo>
                    <a:cubicBezTo>
                      <a:pt x="4" y="2"/>
                      <a:pt x="4" y="2"/>
                      <a:pt x="4" y="2"/>
                    </a:cubicBezTo>
                    <a:cubicBezTo>
                      <a:pt x="4" y="2"/>
                      <a:pt x="3" y="1"/>
                      <a:pt x="3" y="1"/>
                    </a:cubicBezTo>
                    <a:cubicBezTo>
                      <a:pt x="2" y="2"/>
                      <a:pt x="2" y="2"/>
                      <a:pt x="2" y="2"/>
                    </a:cubicBezTo>
                    <a:cubicBezTo>
                      <a:pt x="2" y="2"/>
                      <a:pt x="2" y="2"/>
                      <a:pt x="2" y="2"/>
                    </a:cubicBezTo>
                    <a:cubicBezTo>
                      <a:pt x="2" y="2"/>
                      <a:pt x="2" y="2"/>
                      <a:pt x="2" y="2"/>
                    </a:cubicBezTo>
                    <a:cubicBezTo>
                      <a:pt x="0" y="2"/>
                      <a:pt x="0" y="3"/>
                      <a:pt x="0" y="4"/>
                    </a:cubicBezTo>
                    <a:cubicBezTo>
                      <a:pt x="0" y="9"/>
                      <a:pt x="0" y="9"/>
                      <a:pt x="0" y="9"/>
                    </a:cubicBezTo>
                    <a:cubicBezTo>
                      <a:pt x="0" y="11"/>
                      <a:pt x="1" y="12"/>
                      <a:pt x="2" y="12"/>
                    </a:cubicBezTo>
                    <a:cubicBezTo>
                      <a:pt x="11" y="11"/>
                      <a:pt x="11" y="11"/>
                      <a:pt x="11" y="11"/>
                    </a:cubicBezTo>
                    <a:cubicBezTo>
                      <a:pt x="13" y="11"/>
                      <a:pt x="14" y="10"/>
                      <a:pt x="14" y="9"/>
                    </a:cubicBezTo>
                    <a:cubicBezTo>
                      <a:pt x="14" y="4"/>
                      <a:pt x="14" y="4"/>
                      <a:pt x="14" y="4"/>
                    </a:cubicBezTo>
                    <a:cubicBezTo>
                      <a:pt x="14" y="3"/>
                      <a:pt x="13" y="2"/>
                      <a:pt x="12" y="2"/>
                    </a:cubicBezTo>
                    <a:close/>
                    <a:moveTo>
                      <a:pt x="5" y="1"/>
                    </a:moveTo>
                    <a:cubicBezTo>
                      <a:pt x="5" y="1"/>
                      <a:pt x="5" y="0"/>
                      <a:pt x="6" y="0"/>
                    </a:cubicBezTo>
                    <a:cubicBezTo>
                      <a:pt x="7" y="0"/>
                      <a:pt x="7" y="0"/>
                      <a:pt x="7" y="0"/>
                    </a:cubicBezTo>
                    <a:cubicBezTo>
                      <a:pt x="8" y="0"/>
                      <a:pt x="8" y="1"/>
                      <a:pt x="8" y="1"/>
                    </a:cubicBezTo>
                    <a:cubicBezTo>
                      <a:pt x="8" y="2"/>
                      <a:pt x="8" y="2"/>
                      <a:pt x="8" y="2"/>
                    </a:cubicBezTo>
                    <a:cubicBezTo>
                      <a:pt x="5" y="2"/>
                      <a:pt x="5" y="2"/>
                      <a:pt x="5" y="2"/>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92"/>
              <p:cNvSpPr>
                <a:spLocks noEditPoints="1"/>
              </p:cNvSpPr>
              <p:nvPr/>
            </p:nvSpPr>
            <p:spPr bwMode="auto">
              <a:xfrm>
                <a:off x="3804" y="2211"/>
                <a:ext cx="38" cy="38"/>
              </a:xfrm>
              <a:custGeom>
                <a:avLst/>
                <a:gdLst>
                  <a:gd name="T0" fmla="*/ 15 w 16"/>
                  <a:gd name="T1" fmla="*/ 6 h 16"/>
                  <a:gd name="T2" fmla="*/ 14 w 16"/>
                  <a:gd name="T3" fmla="*/ 6 h 16"/>
                  <a:gd name="T4" fmla="*/ 13 w 16"/>
                  <a:gd name="T5" fmla="*/ 5 h 16"/>
                  <a:gd name="T6" fmla="*/ 14 w 16"/>
                  <a:gd name="T7" fmla="*/ 5 h 16"/>
                  <a:gd name="T8" fmla="*/ 14 w 16"/>
                  <a:gd name="T9" fmla="*/ 3 h 16"/>
                  <a:gd name="T10" fmla="*/ 13 w 16"/>
                  <a:gd name="T11" fmla="*/ 2 h 16"/>
                  <a:gd name="T12" fmla="*/ 12 w 16"/>
                  <a:gd name="T13" fmla="*/ 2 h 16"/>
                  <a:gd name="T14" fmla="*/ 11 w 16"/>
                  <a:gd name="T15" fmla="*/ 3 h 16"/>
                  <a:gd name="T16" fmla="*/ 10 w 16"/>
                  <a:gd name="T17" fmla="*/ 3 h 16"/>
                  <a:gd name="T18" fmla="*/ 10 w 16"/>
                  <a:gd name="T19" fmla="*/ 1 h 16"/>
                  <a:gd name="T20" fmla="*/ 9 w 16"/>
                  <a:gd name="T21" fmla="*/ 0 h 16"/>
                  <a:gd name="T22" fmla="*/ 7 w 16"/>
                  <a:gd name="T23" fmla="*/ 0 h 16"/>
                  <a:gd name="T24" fmla="*/ 6 w 16"/>
                  <a:gd name="T25" fmla="*/ 1 h 16"/>
                  <a:gd name="T26" fmla="*/ 6 w 16"/>
                  <a:gd name="T27" fmla="*/ 3 h 16"/>
                  <a:gd name="T28" fmla="*/ 5 w 16"/>
                  <a:gd name="T29" fmla="*/ 3 h 16"/>
                  <a:gd name="T30" fmla="*/ 4 w 16"/>
                  <a:gd name="T31" fmla="*/ 2 h 16"/>
                  <a:gd name="T32" fmla="*/ 3 w 16"/>
                  <a:gd name="T33" fmla="*/ 2 h 16"/>
                  <a:gd name="T34" fmla="*/ 2 w 16"/>
                  <a:gd name="T35" fmla="*/ 3 h 16"/>
                  <a:gd name="T36" fmla="*/ 2 w 16"/>
                  <a:gd name="T37" fmla="*/ 5 h 16"/>
                  <a:gd name="T38" fmla="*/ 3 w 16"/>
                  <a:gd name="T39" fmla="*/ 5 h 16"/>
                  <a:gd name="T40" fmla="*/ 2 w 16"/>
                  <a:gd name="T41" fmla="*/ 7 h 16"/>
                  <a:gd name="T42" fmla="*/ 1 w 16"/>
                  <a:gd name="T43" fmla="*/ 7 h 16"/>
                  <a:gd name="T44" fmla="*/ 0 w 16"/>
                  <a:gd name="T45" fmla="*/ 8 h 16"/>
                  <a:gd name="T46" fmla="*/ 0 w 16"/>
                  <a:gd name="T47" fmla="*/ 9 h 16"/>
                  <a:gd name="T48" fmla="*/ 1 w 16"/>
                  <a:gd name="T49" fmla="*/ 10 h 16"/>
                  <a:gd name="T50" fmla="*/ 2 w 16"/>
                  <a:gd name="T51" fmla="*/ 10 h 16"/>
                  <a:gd name="T52" fmla="*/ 3 w 16"/>
                  <a:gd name="T53" fmla="*/ 11 h 16"/>
                  <a:gd name="T54" fmla="*/ 2 w 16"/>
                  <a:gd name="T55" fmla="*/ 12 h 16"/>
                  <a:gd name="T56" fmla="*/ 2 w 16"/>
                  <a:gd name="T57" fmla="*/ 14 h 16"/>
                  <a:gd name="T58" fmla="*/ 3 w 16"/>
                  <a:gd name="T59" fmla="*/ 14 h 16"/>
                  <a:gd name="T60" fmla="*/ 5 w 16"/>
                  <a:gd name="T61" fmla="*/ 14 h 16"/>
                  <a:gd name="T62" fmla="*/ 5 w 16"/>
                  <a:gd name="T63" fmla="*/ 14 h 16"/>
                  <a:gd name="T64" fmla="*/ 7 w 16"/>
                  <a:gd name="T65" fmla="*/ 14 h 16"/>
                  <a:gd name="T66" fmla="*/ 7 w 16"/>
                  <a:gd name="T67" fmla="*/ 15 h 16"/>
                  <a:gd name="T68" fmla="*/ 8 w 16"/>
                  <a:gd name="T69" fmla="*/ 16 h 16"/>
                  <a:gd name="T70" fmla="*/ 9 w 16"/>
                  <a:gd name="T71" fmla="*/ 16 h 16"/>
                  <a:gd name="T72" fmla="*/ 10 w 16"/>
                  <a:gd name="T73" fmla="*/ 15 h 16"/>
                  <a:gd name="T74" fmla="*/ 10 w 16"/>
                  <a:gd name="T75" fmla="*/ 14 h 16"/>
                  <a:gd name="T76" fmla="*/ 11 w 16"/>
                  <a:gd name="T77" fmla="*/ 14 h 16"/>
                  <a:gd name="T78" fmla="*/ 12 w 16"/>
                  <a:gd name="T79" fmla="*/ 14 h 16"/>
                  <a:gd name="T80" fmla="*/ 13 w 16"/>
                  <a:gd name="T81" fmla="*/ 14 h 16"/>
                  <a:gd name="T82" fmla="*/ 14 w 16"/>
                  <a:gd name="T83" fmla="*/ 13 h 16"/>
                  <a:gd name="T84" fmla="*/ 14 w 16"/>
                  <a:gd name="T85" fmla="*/ 12 h 16"/>
                  <a:gd name="T86" fmla="*/ 14 w 16"/>
                  <a:gd name="T87" fmla="*/ 11 h 16"/>
                  <a:gd name="T88" fmla="*/ 14 w 16"/>
                  <a:gd name="T89" fmla="*/ 10 h 16"/>
                  <a:gd name="T90" fmla="*/ 15 w 16"/>
                  <a:gd name="T91" fmla="*/ 10 h 16"/>
                  <a:gd name="T92" fmla="*/ 16 w 16"/>
                  <a:gd name="T93" fmla="*/ 9 h 16"/>
                  <a:gd name="T94" fmla="*/ 16 w 16"/>
                  <a:gd name="T95" fmla="*/ 8 h 16"/>
                  <a:gd name="T96" fmla="*/ 15 w 16"/>
                  <a:gd name="T97" fmla="*/ 6 h 16"/>
                  <a:gd name="T98" fmla="*/ 10 w 16"/>
                  <a:gd name="T99" fmla="*/ 10 h 16"/>
                  <a:gd name="T100" fmla="*/ 6 w 16"/>
                  <a:gd name="T101" fmla="*/ 11 h 16"/>
                  <a:gd name="T102" fmla="*/ 6 w 16"/>
                  <a:gd name="T103" fmla="*/ 6 h 16"/>
                  <a:gd name="T104" fmla="*/ 10 w 16"/>
                  <a:gd name="T105" fmla="*/ 6 h 16"/>
                  <a:gd name="T106" fmla="*/ 10 w 16"/>
                  <a:gd name="T10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 h="16">
                    <a:moveTo>
                      <a:pt x="15" y="6"/>
                    </a:moveTo>
                    <a:cubicBezTo>
                      <a:pt x="14" y="6"/>
                      <a:pt x="14" y="6"/>
                      <a:pt x="14" y="6"/>
                    </a:cubicBezTo>
                    <a:cubicBezTo>
                      <a:pt x="14" y="6"/>
                      <a:pt x="14" y="6"/>
                      <a:pt x="13" y="5"/>
                    </a:cubicBezTo>
                    <a:cubicBezTo>
                      <a:pt x="14" y="5"/>
                      <a:pt x="14" y="5"/>
                      <a:pt x="14" y="5"/>
                    </a:cubicBezTo>
                    <a:cubicBezTo>
                      <a:pt x="15" y="4"/>
                      <a:pt x="15" y="3"/>
                      <a:pt x="14" y="3"/>
                    </a:cubicBezTo>
                    <a:cubicBezTo>
                      <a:pt x="13" y="2"/>
                      <a:pt x="13" y="2"/>
                      <a:pt x="13" y="2"/>
                    </a:cubicBezTo>
                    <a:cubicBezTo>
                      <a:pt x="13" y="2"/>
                      <a:pt x="12" y="2"/>
                      <a:pt x="12" y="2"/>
                    </a:cubicBezTo>
                    <a:cubicBezTo>
                      <a:pt x="11" y="3"/>
                      <a:pt x="11" y="3"/>
                      <a:pt x="11" y="3"/>
                    </a:cubicBezTo>
                    <a:cubicBezTo>
                      <a:pt x="11" y="3"/>
                      <a:pt x="10" y="3"/>
                      <a:pt x="10" y="3"/>
                    </a:cubicBezTo>
                    <a:cubicBezTo>
                      <a:pt x="10" y="1"/>
                      <a:pt x="10" y="1"/>
                      <a:pt x="10" y="1"/>
                    </a:cubicBezTo>
                    <a:cubicBezTo>
                      <a:pt x="10" y="1"/>
                      <a:pt x="9" y="0"/>
                      <a:pt x="9" y="0"/>
                    </a:cubicBezTo>
                    <a:cubicBezTo>
                      <a:pt x="7" y="0"/>
                      <a:pt x="7" y="0"/>
                      <a:pt x="7" y="0"/>
                    </a:cubicBezTo>
                    <a:cubicBezTo>
                      <a:pt x="7" y="0"/>
                      <a:pt x="6" y="1"/>
                      <a:pt x="6" y="1"/>
                    </a:cubicBezTo>
                    <a:cubicBezTo>
                      <a:pt x="6" y="3"/>
                      <a:pt x="6" y="3"/>
                      <a:pt x="6" y="3"/>
                    </a:cubicBezTo>
                    <a:cubicBezTo>
                      <a:pt x="6" y="3"/>
                      <a:pt x="6" y="3"/>
                      <a:pt x="5" y="3"/>
                    </a:cubicBezTo>
                    <a:cubicBezTo>
                      <a:pt x="4" y="2"/>
                      <a:pt x="4" y="2"/>
                      <a:pt x="4" y="2"/>
                    </a:cubicBezTo>
                    <a:cubicBezTo>
                      <a:pt x="4" y="2"/>
                      <a:pt x="3" y="2"/>
                      <a:pt x="3" y="2"/>
                    </a:cubicBezTo>
                    <a:cubicBezTo>
                      <a:pt x="2" y="3"/>
                      <a:pt x="2" y="3"/>
                      <a:pt x="2" y="3"/>
                    </a:cubicBezTo>
                    <a:cubicBezTo>
                      <a:pt x="2" y="4"/>
                      <a:pt x="2" y="4"/>
                      <a:pt x="2" y="5"/>
                    </a:cubicBezTo>
                    <a:cubicBezTo>
                      <a:pt x="3" y="5"/>
                      <a:pt x="3" y="5"/>
                      <a:pt x="3" y="5"/>
                    </a:cubicBezTo>
                    <a:cubicBezTo>
                      <a:pt x="3" y="6"/>
                      <a:pt x="2" y="6"/>
                      <a:pt x="2" y="7"/>
                    </a:cubicBezTo>
                    <a:cubicBezTo>
                      <a:pt x="1" y="7"/>
                      <a:pt x="1" y="7"/>
                      <a:pt x="1" y="7"/>
                    </a:cubicBezTo>
                    <a:cubicBezTo>
                      <a:pt x="1" y="7"/>
                      <a:pt x="0" y="7"/>
                      <a:pt x="0" y="8"/>
                    </a:cubicBezTo>
                    <a:cubicBezTo>
                      <a:pt x="0" y="9"/>
                      <a:pt x="0" y="9"/>
                      <a:pt x="0" y="9"/>
                    </a:cubicBezTo>
                    <a:cubicBezTo>
                      <a:pt x="0" y="10"/>
                      <a:pt x="1" y="10"/>
                      <a:pt x="1" y="10"/>
                    </a:cubicBezTo>
                    <a:cubicBezTo>
                      <a:pt x="2" y="10"/>
                      <a:pt x="2" y="10"/>
                      <a:pt x="2" y="10"/>
                    </a:cubicBezTo>
                    <a:cubicBezTo>
                      <a:pt x="2" y="11"/>
                      <a:pt x="3" y="11"/>
                      <a:pt x="3" y="11"/>
                    </a:cubicBezTo>
                    <a:cubicBezTo>
                      <a:pt x="2" y="12"/>
                      <a:pt x="2" y="12"/>
                      <a:pt x="2" y="12"/>
                    </a:cubicBezTo>
                    <a:cubicBezTo>
                      <a:pt x="2" y="12"/>
                      <a:pt x="2" y="13"/>
                      <a:pt x="2" y="14"/>
                    </a:cubicBezTo>
                    <a:cubicBezTo>
                      <a:pt x="3" y="14"/>
                      <a:pt x="3" y="14"/>
                      <a:pt x="3" y="14"/>
                    </a:cubicBezTo>
                    <a:cubicBezTo>
                      <a:pt x="3" y="15"/>
                      <a:pt x="4" y="15"/>
                      <a:pt x="5" y="14"/>
                    </a:cubicBezTo>
                    <a:cubicBezTo>
                      <a:pt x="5" y="14"/>
                      <a:pt x="5" y="14"/>
                      <a:pt x="5" y="14"/>
                    </a:cubicBezTo>
                    <a:cubicBezTo>
                      <a:pt x="6" y="14"/>
                      <a:pt x="6" y="14"/>
                      <a:pt x="7" y="14"/>
                    </a:cubicBezTo>
                    <a:cubicBezTo>
                      <a:pt x="7" y="15"/>
                      <a:pt x="7" y="15"/>
                      <a:pt x="7" y="15"/>
                    </a:cubicBezTo>
                    <a:cubicBezTo>
                      <a:pt x="7" y="16"/>
                      <a:pt x="7" y="16"/>
                      <a:pt x="8" y="16"/>
                    </a:cubicBezTo>
                    <a:cubicBezTo>
                      <a:pt x="9" y="16"/>
                      <a:pt x="9" y="16"/>
                      <a:pt x="9" y="16"/>
                    </a:cubicBezTo>
                    <a:cubicBezTo>
                      <a:pt x="10" y="16"/>
                      <a:pt x="10" y="16"/>
                      <a:pt x="10" y="15"/>
                    </a:cubicBezTo>
                    <a:cubicBezTo>
                      <a:pt x="10" y="14"/>
                      <a:pt x="10" y="14"/>
                      <a:pt x="10" y="14"/>
                    </a:cubicBezTo>
                    <a:cubicBezTo>
                      <a:pt x="10" y="14"/>
                      <a:pt x="11" y="14"/>
                      <a:pt x="11" y="14"/>
                    </a:cubicBezTo>
                    <a:cubicBezTo>
                      <a:pt x="12" y="14"/>
                      <a:pt x="12" y="14"/>
                      <a:pt x="12" y="14"/>
                    </a:cubicBezTo>
                    <a:cubicBezTo>
                      <a:pt x="12" y="15"/>
                      <a:pt x="13" y="15"/>
                      <a:pt x="13" y="14"/>
                    </a:cubicBezTo>
                    <a:cubicBezTo>
                      <a:pt x="14" y="13"/>
                      <a:pt x="14" y="13"/>
                      <a:pt x="14" y="13"/>
                    </a:cubicBezTo>
                    <a:cubicBezTo>
                      <a:pt x="15" y="13"/>
                      <a:pt x="15" y="12"/>
                      <a:pt x="14" y="12"/>
                    </a:cubicBezTo>
                    <a:cubicBezTo>
                      <a:pt x="14" y="11"/>
                      <a:pt x="14" y="11"/>
                      <a:pt x="14" y="11"/>
                    </a:cubicBezTo>
                    <a:cubicBezTo>
                      <a:pt x="14" y="11"/>
                      <a:pt x="14" y="10"/>
                      <a:pt x="14" y="10"/>
                    </a:cubicBezTo>
                    <a:cubicBezTo>
                      <a:pt x="15" y="10"/>
                      <a:pt x="15" y="10"/>
                      <a:pt x="15" y="10"/>
                    </a:cubicBezTo>
                    <a:cubicBezTo>
                      <a:pt x="16" y="10"/>
                      <a:pt x="16" y="9"/>
                      <a:pt x="16" y="9"/>
                    </a:cubicBezTo>
                    <a:cubicBezTo>
                      <a:pt x="16" y="8"/>
                      <a:pt x="16" y="8"/>
                      <a:pt x="16" y="8"/>
                    </a:cubicBezTo>
                    <a:cubicBezTo>
                      <a:pt x="16" y="7"/>
                      <a:pt x="16" y="6"/>
                      <a:pt x="15" y="6"/>
                    </a:cubicBezTo>
                    <a:close/>
                    <a:moveTo>
                      <a:pt x="10" y="10"/>
                    </a:moveTo>
                    <a:cubicBezTo>
                      <a:pt x="9" y="12"/>
                      <a:pt x="7" y="12"/>
                      <a:pt x="6" y="11"/>
                    </a:cubicBezTo>
                    <a:cubicBezTo>
                      <a:pt x="5" y="9"/>
                      <a:pt x="5" y="7"/>
                      <a:pt x="6" y="6"/>
                    </a:cubicBezTo>
                    <a:cubicBezTo>
                      <a:pt x="7" y="5"/>
                      <a:pt x="9" y="5"/>
                      <a:pt x="10" y="6"/>
                    </a:cubicBezTo>
                    <a:cubicBezTo>
                      <a:pt x="11" y="7"/>
                      <a:pt x="11" y="9"/>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93"/>
              <p:cNvSpPr>
                <a:spLocks noEditPoints="1"/>
              </p:cNvSpPr>
              <p:nvPr/>
            </p:nvSpPr>
            <p:spPr bwMode="auto">
              <a:xfrm>
                <a:off x="3665" y="1933"/>
                <a:ext cx="28" cy="31"/>
              </a:xfrm>
              <a:custGeom>
                <a:avLst/>
                <a:gdLst>
                  <a:gd name="T0" fmla="*/ 11 w 12"/>
                  <a:gd name="T1" fmla="*/ 5 h 13"/>
                  <a:gd name="T2" fmla="*/ 11 w 12"/>
                  <a:gd name="T3" fmla="*/ 5 h 13"/>
                  <a:gd name="T4" fmla="*/ 10 w 12"/>
                  <a:gd name="T5" fmla="*/ 4 h 13"/>
                  <a:gd name="T6" fmla="*/ 11 w 12"/>
                  <a:gd name="T7" fmla="*/ 4 h 13"/>
                  <a:gd name="T8" fmla="*/ 11 w 12"/>
                  <a:gd name="T9" fmla="*/ 2 h 13"/>
                  <a:gd name="T10" fmla="*/ 10 w 12"/>
                  <a:gd name="T11" fmla="*/ 2 h 13"/>
                  <a:gd name="T12" fmla="*/ 9 w 12"/>
                  <a:gd name="T13" fmla="*/ 2 h 13"/>
                  <a:gd name="T14" fmla="*/ 8 w 12"/>
                  <a:gd name="T15" fmla="*/ 2 h 13"/>
                  <a:gd name="T16" fmla="*/ 7 w 12"/>
                  <a:gd name="T17" fmla="*/ 2 h 13"/>
                  <a:gd name="T18" fmla="*/ 7 w 12"/>
                  <a:gd name="T19" fmla="*/ 1 h 13"/>
                  <a:gd name="T20" fmla="*/ 6 w 12"/>
                  <a:gd name="T21" fmla="*/ 0 h 13"/>
                  <a:gd name="T22" fmla="*/ 5 w 12"/>
                  <a:gd name="T23" fmla="*/ 0 h 13"/>
                  <a:gd name="T24" fmla="*/ 5 w 12"/>
                  <a:gd name="T25" fmla="*/ 1 h 13"/>
                  <a:gd name="T26" fmla="*/ 5 w 12"/>
                  <a:gd name="T27" fmla="*/ 2 h 13"/>
                  <a:gd name="T28" fmla="*/ 4 w 12"/>
                  <a:gd name="T29" fmla="*/ 3 h 13"/>
                  <a:gd name="T30" fmla="*/ 3 w 12"/>
                  <a:gd name="T31" fmla="*/ 2 h 13"/>
                  <a:gd name="T32" fmla="*/ 2 w 12"/>
                  <a:gd name="T33" fmla="*/ 2 h 13"/>
                  <a:gd name="T34" fmla="*/ 1 w 12"/>
                  <a:gd name="T35" fmla="*/ 3 h 13"/>
                  <a:gd name="T36" fmla="*/ 1 w 12"/>
                  <a:gd name="T37" fmla="*/ 4 h 13"/>
                  <a:gd name="T38" fmla="*/ 2 w 12"/>
                  <a:gd name="T39" fmla="*/ 4 h 13"/>
                  <a:gd name="T40" fmla="*/ 1 w 12"/>
                  <a:gd name="T41" fmla="*/ 5 h 13"/>
                  <a:gd name="T42" fmla="*/ 1 w 12"/>
                  <a:gd name="T43" fmla="*/ 5 h 13"/>
                  <a:gd name="T44" fmla="*/ 0 w 12"/>
                  <a:gd name="T45" fmla="*/ 6 h 13"/>
                  <a:gd name="T46" fmla="*/ 0 w 12"/>
                  <a:gd name="T47" fmla="*/ 7 h 13"/>
                  <a:gd name="T48" fmla="*/ 1 w 12"/>
                  <a:gd name="T49" fmla="*/ 8 h 13"/>
                  <a:gd name="T50" fmla="*/ 1 w 12"/>
                  <a:gd name="T51" fmla="*/ 8 h 13"/>
                  <a:gd name="T52" fmla="*/ 2 w 12"/>
                  <a:gd name="T53" fmla="*/ 9 h 13"/>
                  <a:gd name="T54" fmla="*/ 1 w 12"/>
                  <a:gd name="T55" fmla="*/ 10 h 13"/>
                  <a:gd name="T56" fmla="*/ 1 w 12"/>
                  <a:gd name="T57" fmla="*/ 11 h 13"/>
                  <a:gd name="T58" fmla="*/ 2 w 12"/>
                  <a:gd name="T59" fmla="*/ 12 h 13"/>
                  <a:gd name="T60" fmla="*/ 3 w 12"/>
                  <a:gd name="T61" fmla="*/ 12 h 13"/>
                  <a:gd name="T62" fmla="*/ 4 w 12"/>
                  <a:gd name="T63" fmla="*/ 11 h 13"/>
                  <a:gd name="T64" fmla="*/ 5 w 12"/>
                  <a:gd name="T65" fmla="*/ 11 h 13"/>
                  <a:gd name="T66" fmla="*/ 5 w 12"/>
                  <a:gd name="T67" fmla="*/ 12 h 13"/>
                  <a:gd name="T68" fmla="*/ 6 w 12"/>
                  <a:gd name="T69" fmla="*/ 13 h 13"/>
                  <a:gd name="T70" fmla="*/ 7 w 12"/>
                  <a:gd name="T71" fmla="*/ 13 h 13"/>
                  <a:gd name="T72" fmla="*/ 8 w 12"/>
                  <a:gd name="T73" fmla="*/ 12 h 13"/>
                  <a:gd name="T74" fmla="*/ 7 w 12"/>
                  <a:gd name="T75" fmla="*/ 11 h 13"/>
                  <a:gd name="T76" fmla="*/ 8 w 12"/>
                  <a:gd name="T77" fmla="*/ 11 h 13"/>
                  <a:gd name="T78" fmla="*/ 9 w 12"/>
                  <a:gd name="T79" fmla="*/ 12 h 13"/>
                  <a:gd name="T80" fmla="*/ 10 w 12"/>
                  <a:gd name="T81" fmla="*/ 12 h 13"/>
                  <a:gd name="T82" fmla="*/ 11 w 12"/>
                  <a:gd name="T83" fmla="*/ 11 h 13"/>
                  <a:gd name="T84" fmla="*/ 11 w 12"/>
                  <a:gd name="T85" fmla="*/ 10 h 13"/>
                  <a:gd name="T86" fmla="*/ 10 w 12"/>
                  <a:gd name="T87" fmla="*/ 9 h 13"/>
                  <a:gd name="T88" fmla="*/ 11 w 12"/>
                  <a:gd name="T89" fmla="*/ 8 h 13"/>
                  <a:gd name="T90" fmla="*/ 12 w 12"/>
                  <a:gd name="T91" fmla="*/ 8 h 13"/>
                  <a:gd name="T92" fmla="*/ 12 w 12"/>
                  <a:gd name="T93" fmla="*/ 7 h 13"/>
                  <a:gd name="T94" fmla="*/ 12 w 12"/>
                  <a:gd name="T95" fmla="*/ 6 h 13"/>
                  <a:gd name="T96" fmla="*/ 11 w 12"/>
                  <a:gd name="T97" fmla="*/ 5 h 13"/>
                  <a:gd name="T98" fmla="*/ 8 w 12"/>
                  <a:gd name="T99" fmla="*/ 8 h 13"/>
                  <a:gd name="T100" fmla="*/ 4 w 12"/>
                  <a:gd name="T101" fmla="*/ 9 h 13"/>
                  <a:gd name="T102" fmla="*/ 4 w 12"/>
                  <a:gd name="T103" fmla="*/ 5 h 13"/>
                  <a:gd name="T104" fmla="*/ 8 w 12"/>
                  <a:gd name="T105" fmla="*/ 5 h 13"/>
                  <a:gd name="T106" fmla="*/ 8 w 12"/>
                  <a:gd name="T10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 h="13">
                    <a:moveTo>
                      <a:pt x="11" y="5"/>
                    </a:moveTo>
                    <a:cubicBezTo>
                      <a:pt x="11" y="5"/>
                      <a:pt x="11" y="5"/>
                      <a:pt x="11" y="5"/>
                    </a:cubicBezTo>
                    <a:cubicBezTo>
                      <a:pt x="10" y="5"/>
                      <a:pt x="10" y="5"/>
                      <a:pt x="10" y="4"/>
                    </a:cubicBezTo>
                    <a:cubicBezTo>
                      <a:pt x="11" y="4"/>
                      <a:pt x="11" y="4"/>
                      <a:pt x="11" y="4"/>
                    </a:cubicBezTo>
                    <a:cubicBezTo>
                      <a:pt x="11" y="3"/>
                      <a:pt x="11" y="3"/>
                      <a:pt x="11" y="2"/>
                    </a:cubicBezTo>
                    <a:cubicBezTo>
                      <a:pt x="10" y="2"/>
                      <a:pt x="10" y="2"/>
                      <a:pt x="10" y="2"/>
                    </a:cubicBezTo>
                    <a:cubicBezTo>
                      <a:pt x="10" y="1"/>
                      <a:pt x="9" y="1"/>
                      <a:pt x="9" y="2"/>
                    </a:cubicBezTo>
                    <a:cubicBezTo>
                      <a:pt x="8" y="2"/>
                      <a:pt x="8" y="2"/>
                      <a:pt x="8" y="2"/>
                    </a:cubicBezTo>
                    <a:cubicBezTo>
                      <a:pt x="8" y="2"/>
                      <a:pt x="8" y="2"/>
                      <a:pt x="7" y="2"/>
                    </a:cubicBezTo>
                    <a:cubicBezTo>
                      <a:pt x="7" y="1"/>
                      <a:pt x="7" y="1"/>
                      <a:pt x="7" y="1"/>
                    </a:cubicBezTo>
                    <a:cubicBezTo>
                      <a:pt x="7" y="1"/>
                      <a:pt x="7" y="0"/>
                      <a:pt x="6" y="0"/>
                    </a:cubicBezTo>
                    <a:cubicBezTo>
                      <a:pt x="5" y="0"/>
                      <a:pt x="5" y="0"/>
                      <a:pt x="5" y="0"/>
                    </a:cubicBezTo>
                    <a:cubicBezTo>
                      <a:pt x="5" y="0"/>
                      <a:pt x="5" y="1"/>
                      <a:pt x="5" y="1"/>
                    </a:cubicBezTo>
                    <a:cubicBezTo>
                      <a:pt x="5" y="2"/>
                      <a:pt x="5" y="2"/>
                      <a:pt x="5" y="2"/>
                    </a:cubicBezTo>
                    <a:cubicBezTo>
                      <a:pt x="4" y="2"/>
                      <a:pt x="4" y="2"/>
                      <a:pt x="4" y="3"/>
                    </a:cubicBezTo>
                    <a:cubicBezTo>
                      <a:pt x="3" y="2"/>
                      <a:pt x="3" y="2"/>
                      <a:pt x="3" y="2"/>
                    </a:cubicBezTo>
                    <a:cubicBezTo>
                      <a:pt x="3" y="2"/>
                      <a:pt x="2" y="2"/>
                      <a:pt x="2" y="2"/>
                    </a:cubicBezTo>
                    <a:cubicBezTo>
                      <a:pt x="1" y="3"/>
                      <a:pt x="1" y="3"/>
                      <a:pt x="1" y="3"/>
                    </a:cubicBezTo>
                    <a:cubicBezTo>
                      <a:pt x="1" y="3"/>
                      <a:pt x="1" y="4"/>
                      <a:pt x="1" y="4"/>
                    </a:cubicBezTo>
                    <a:cubicBezTo>
                      <a:pt x="2" y="4"/>
                      <a:pt x="2" y="4"/>
                      <a:pt x="2" y="4"/>
                    </a:cubicBezTo>
                    <a:cubicBezTo>
                      <a:pt x="2" y="5"/>
                      <a:pt x="1" y="5"/>
                      <a:pt x="1" y="5"/>
                    </a:cubicBezTo>
                    <a:cubicBezTo>
                      <a:pt x="1" y="5"/>
                      <a:pt x="1" y="5"/>
                      <a:pt x="1" y="5"/>
                    </a:cubicBezTo>
                    <a:cubicBezTo>
                      <a:pt x="0" y="5"/>
                      <a:pt x="0" y="6"/>
                      <a:pt x="0" y="6"/>
                    </a:cubicBezTo>
                    <a:cubicBezTo>
                      <a:pt x="0" y="7"/>
                      <a:pt x="0" y="7"/>
                      <a:pt x="0" y="7"/>
                    </a:cubicBezTo>
                    <a:cubicBezTo>
                      <a:pt x="0" y="8"/>
                      <a:pt x="0" y="8"/>
                      <a:pt x="1" y="8"/>
                    </a:cubicBezTo>
                    <a:cubicBezTo>
                      <a:pt x="1" y="8"/>
                      <a:pt x="1" y="8"/>
                      <a:pt x="1" y="8"/>
                    </a:cubicBezTo>
                    <a:cubicBezTo>
                      <a:pt x="1" y="9"/>
                      <a:pt x="2" y="9"/>
                      <a:pt x="2" y="9"/>
                    </a:cubicBezTo>
                    <a:cubicBezTo>
                      <a:pt x="1" y="10"/>
                      <a:pt x="1" y="10"/>
                      <a:pt x="1" y="10"/>
                    </a:cubicBezTo>
                    <a:cubicBezTo>
                      <a:pt x="1" y="10"/>
                      <a:pt x="1" y="11"/>
                      <a:pt x="1" y="11"/>
                    </a:cubicBezTo>
                    <a:cubicBezTo>
                      <a:pt x="2" y="12"/>
                      <a:pt x="2" y="12"/>
                      <a:pt x="2" y="12"/>
                    </a:cubicBezTo>
                    <a:cubicBezTo>
                      <a:pt x="2" y="12"/>
                      <a:pt x="3" y="12"/>
                      <a:pt x="3" y="12"/>
                    </a:cubicBezTo>
                    <a:cubicBezTo>
                      <a:pt x="4" y="11"/>
                      <a:pt x="4" y="11"/>
                      <a:pt x="4" y="11"/>
                    </a:cubicBezTo>
                    <a:cubicBezTo>
                      <a:pt x="4" y="11"/>
                      <a:pt x="4" y="11"/>
                      <a:pt x="5" y="11"/>
                    </a:cubicBezTo>
                    <a:cubicBezTo>
                      <a:pt x="5" y="12"/>
                      <a:pt x="5" y="12"/>
                      <a:pt x="5" y="12"/>
                    </a:cubicBezTo>
                    <a:cubicBezTo>
                      <a:pt x="5" y="13"/>
                      <a:pt x="5" y="13"/>
                      <a:pt x="6" y="13"/>
                    </a:cubicBezTo>
                    <a:cubicBezTo>
                      <a:pt x="7" y="13"/>
                      <a:pt x="7" y="13"/>
                      <a:pt x="7" y="13"/>
                    </a:cubicBezTo>
                    <a:cubicBezTo>
                      <a:pt x="7" y="13"/>
                      <a:pt x="8" y="13"/>
                      <a:pt x="8" y="12"/>
                    </a:cubicBezTo>
                    <a:cubicBezTo>
                      <a:pt x="7" y="11"/>
                      <a:pt x="7" y="11"/>
                      <a:pt x="7" y="11"/>
                    </a:cubicBezTo>
                    <a:cubicBezTo>
                      <a:pt x="8" y="11"/>
                      <a:pt x="8" y="11"/>
                      <a:pt x="8" y="11"/>
                    </a:cubicBezTo>
                    <a:cubicBezTo>
                      <a:pt x="9" y="12"/>
                      <a:pt x="9" y="12"/>
                      <a:pt x="9" y="12"/>
                    </a:cubicBezTo>
                    <a:cubicBezTo>
                      <a:pt x="9" y="12"/>
                      <a:pt x="10" y="12"/>
                      <a:pt x="10" y="12"/>
                    </a:cubicBezTo>
                    <a:cubicBezTo>
                      <a:pt x="11" y="11"/>
                      <a:pt x="11" y="11"/>
                      <a:pt x="11" y="11"/>
                    </a:cubicBezTo>
                    <a:cubicBezTo>
                      <a:pt x="11" y="10"/>
                      <a:pt x="11" y="10"/>
                      <a:pt x="11" y="10"/>
                    </a:cubicBezTo>
                    <a:cubicBezTo>
                      <a:pt x="10" y="9"/>
                      <a:pt x="10" y="9"/>
                      <a:pt x="10" y="9"/>
                    </a:cubicBezTo>
                    <a:cubicBezTo>
                      <a:pt x="10" y="9"/>
                      <a:pt x="11" y="8"/>
                      <a:pt x="11" y="8"/>
                    </a:cubicBezTo>
                    <a:cubicBezTo>
                      <a:pt x="12" y="8"/>
                      <a:pt x="12" y="8"/>
                      <a:pt x="12" y="8"/>
                    </a:cubicBezTo>
                    <a:cubicBezTo>
                      <a:pt x="12" y="8"/>
                      <a:pt x="12" y="8"/>
                      <a:pt x="12" y="7"/>
                    </a:cubicBezTo>
                    <a:cubicBezTo>
                      <a:pt x="12" y="6"/>
                      <a:pt x="12" y="6"/>
                      <a:pt x="12" y="6"/>
                    </a:cubicBezTo>
                    <a:cubicBezTo>
                      <a:pt x="12" y="6"/>
                      <a:pt x="12" y="5"/>
                      <a:pt x="11" y="5"/>
                    </a:cubicBezTo>
                    <a:close/>
                    <a:moveTo>
                      <a:pt x="8" y="8"/>
                    </a:moveTo>
                    <a:cubicBezTo>
                      <a:pt x="7" y="9"/>
                      <a:pt x="5" y="9"/>
                      <a:pt x="4" y="9"/>
                    </a:cubicBezTo>
                    <a:cubicBezTo>
                      <a:pt x="3" y="8"/>
                      <a:pt x="3" y="6"/>
                      <a:pt x="4" y="5"/>
                    </a:cubicBezTo>
                    <a:cubicBezTo>
                      <a:pt x="5" y="4"/>
                      <a:pt x="7" y="4"/>
                      <a:pt x="8" y="5"/>
                    </a:cubicBezTo>
                    <a:cubicBezTo>
                      <a:pt x="9" y="6"/>
                      <a:pt x="9" y="8"/>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94"/>
              <p:cNvSpPr>
                <a:spLocks noEditPoints="1"/>
              </p:cNvSpPr>
              <p:nvPr/>
            </p:nvSpPr>
            <p:spPr bwMode="auto">
              <a:xfrm>
                <a:off x="3515" y="2007"/>
                <a:ext cx="31" cy="31"/>
              </a:xfrm>
              <a:custGeom>
                <a:avLst/>
                <a:gdLst>
                  <a:gd name="T0" fmla="*/ 12 w 13"/>
                  <a:gd name="T1" fmla="*/ 5 h 13"/>
                  <a:gd name="T2" fmla="*/ 11 w 13"/>
                  <a:gd name="T3" fmla="*/ 5 h 13"/>
                  <a:gd name="T4" fmla="*/ 11 w 13"/>
                  <a:gd name="T5" fmla="*/ 5 h 13"/>
                  <a:gd name="T6" fmla="*/ 12 w 13"/>
                  <a:gd name="T7" fmla="*/ 4 h 13"/>
                  <a:gd name="T8" fmla="*/ 12 w 13"/>
                  <a:gd name="T9" fmla="*/ 3 h 13"/>
                  <a:gd name="T10" fmla="*/ 11 w 13"/>
                  <a:gd name="T11" fmla="*/ 2 h 13"/>
                  <a:gd name="T12" fmla="*/ 10 w 13"/>
                  <a:gd name="T13" fmla="*/ 2 h 13"/>
                  <a:gd name="T14" fmla="*/ 9 w 13"/>
                  <a:gd name="T15" fmla="*/ 3 h 13"/>
                  <a:gd name="T16" fmla="*/ 8 w 13"/>
                  <a:gd name="T17" fmla="*/ 2 h 13"/>
                  <a:gd name="T18" fmla="*/ 8 w 13"/>
                  <a:gd name="T19" fmla="*/ 1 h 13"/>
                  <a:gd name="T20" fmla="*/ 7 w 13"/>
                  <a:gd name="T21" fmla="*/ 0 h 13"/>
                  <a:gd name="T22" fmla="*/ 6 w 13"/>
                  <a:gd name="T23" fmla="*/ 0 h 13"/>
                  <a:gd name="T24" fmla="*/ 5 w 13"/>
                  <a:gd name="T25" fmla="*/ 1 h 13"/>
                  <a:gd name="T26" fmla="*/ 5 w 13"/>
                  <a:gd name="T27" fmla="*/ 2 h 13"/>
                  <a:gd name="T28" fmla="*/ 4 w 13"/>
                  <a:gd name="T29" fmla="*/ 3 h 13"/>
                  <a:gd name="T30" fmla="*/ 4 w 13"/>
                  <a:gd name="T31" fmla="*/ 2 h 13"/>
                  <a:gd name="T32" fmla="*/ 3 w 13"/>
                  <a:gd name="T33" fmla="*/ 2 h 13"/>
                  <a:gd name="T34" fmla="*/ 2 w 13"/>
                  <a:gd name="T35" fmla="*/ 3 h 13"/>
                  <a:gd name="T36" fmla="*/ 2 w 13"/>
                  <a:gd name="T37" fmla="*/ 4 h 13"/>
                  <a:gd name="T38" fmla="*/ 2 w 13"/>
                  <a:gd name="T39" fmla="*/ 5 h 13"/>
                  <a:gd name="T40" fmla="*/ 2 w 13"/>
                  <a:gd name="T41" fmla="*/ 5 h 13"/>
                  <a:gd name="T42" fmla="*/ 1 w 13"/>
                  <a:gd name="T43" fmla="*/ 5 h 13"/>
                  <a:gd name="T44" fmla="*/ 0 w 13"/>
                  <a:gd name="T45" fmla="*/ 6 h 13"/>
                  <a:gd name="T46" fmla="*/ 0 w 13"/>
                  <a:gd name="T47" fmla="*/ 7 h 13"/>
                  <a:gd name="T48" fmla="*/ 1 w 13"/>
                  <a:gd name="T49" fmla="*/ 8 h 13"/>
                  <a:gd name="T50" fmla="*/ 2 w 13"/>
                  <a:gd name="T51" fmla="*/ 8 h 13"/>
                  <a:gd name="T52" fmla="*/ 3 w 13"/>
                  <a:gd name="T53" fmla="*/ 9 h 13"/>
                  <a:gd name="T54" fmla="*/ 2 w 13"/>
                  <a:gd name="T55" fmla="*/ 10 h 13"/>
                  <a:gd name="T56" fmla="*/ 2 w 13"/>
                  <a:gd name="T57" fmla="*/ 11 h 13"/>
                  <a:gd name="T58" fmla="*/ 3 w 13"/>
                  <a:gd name="T59" fmla="*/ 12 h 13"/>
                  <a:gd name="T60" fmla="*/ 4 w 13"/>
                  <a:gd name="T61" fmla="*/ 12 h 13"/>
                  <a:gd name="T62" fmla="*/ 5 w 13"/>
                  <a:gd name="T63" fmla="*/ 11 h 13"/>
                  <a:gd name="T64" fmla="*/ 5 w 13"/>
                  <a:gd name="T65" fmla="*/ 12 h 13"/>
                  <a:gd name="T66" fmla="*/ 6 w 13"/>
                  <a:gd name="T67" fmla="*/ 12 h 13"/>
                  <a:gd name="T68" fmla="*/ 6 w 13"/>
                  <a:gd name="T69" fmla="*/ 13 h 13"/>
                  <a:gd name="T70" fmla="*/ 7 w 13"/>
                  <a:gd name="T71" fmla="*/ 13 h 13"/>
                  <a:gd name="T72" fmla="*/ 8 w 13"/>
                  <a:gd name="T73" fmla="*/ 12 h 13"/>
                  <a:gd name="T74" fmla="*/ 8 w 13"/>
                  <a:gd name="T75" fmla="*/ 11 h 13"/>
                  <a:gd name="T76" fmla="*/ 9 w 13"/>
                  <a:gd name="T77" fmla="*/ 11 h 13"/>
                  <a:gd name="T78" fmla="*/ 10 w 13"/>
                  <a:gd name="T79" fmla="*/ 12 h 13"/>
                  <a:gd name="T80" fmla="*/ 11 w 13"/>
                  <a:gd name="T81" fmla="*/ 12 h 13"/>
                  <a:gd name="T82" fmla="*/ 12 w 13"/>
                  <a:gd name="T83" fmla="*/ 11 h 13"/>
                  <a:gd name="T84" fmla="*/ 12 w 13"/>
                  <a:gd name="T85" fmla="*/ 10 h 13"/>
                  <a:gd name="T86" fmla="*/ 11 w 13"/>
                  <a:gd name="T87" fmla="*/ 9 h 13"/>
                  <a:gd name="T88" fmla="*/ 11 w 13"/>
                  <a:gd name="T89" fmla="*/ 8 h 13"/>
                  <a:gd name="T90" fmla="*/ 12 w 13"/>
                  <a:gd name="T91" fmla="*/ 8 h 13"/>
                  <a:gd name="T92" fmla="*/ 13 w 13"/>
                  <a:gd name="T93" fmla="*/ 7 h 13"/>
                  <a:gd name="T94" fmla="*/ 13 w 13"/>
                  <a:gd name="T95" fmla="*/ 6 h 13"/>
                  <a:gd name="T96" fmla="*/ 12 w 13"/>
                  <a:gd name="T97" fmla="*/ 5 h 13"/>
                  <a:gd name="T98" fmla="*/ 8 w 13"/>
                  <a:gd name="T99" fmla="*/ 9 h 13"/>
                  <a:gd name="T100" fmla="*/ 5 w 13"/>
                  <a:gd name="T101" fmla="*/ 9 h 13"/>
                  <a:gd name="T102" fmla="*/ 5 w 13"/>
                  <a:gd name="T103" fmla="*/ 5 h 13"/>
                  <a:gd name="T104" fmla="*/ 8 w 13"/>
                  <a:gd name="T105" fmla="*/ 5 h 13"/>
                  <a:gd name="T106" fmla="*/ 8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2" y="5"/>
                    </a:moveTo>
                    <a:cubicBezTo>
                      <a:pt x="11" y="5"/>
                      <a:pt x="11" y="5"/>
                      <a:pt x="11" y="5"/>
                    </a:cubicBezTo>
                    <a:cubicBezTo>
                      <a:pt x="11" y="5"/>
                      <a:pt x="11" y="5"/>
                      <a:pt x="11" y="5"/>
                    </a:cubicBezTo>
                    <a:cubicBezTo>
                      <a:pt x="12" y="4"/>
                      <a:pt x="12" y="4"/>
                      <a:pt x="12" y="4"/>
                    </a:cubicBezTo>
                    <a:cubicBezTo>
                      <a:pt x="12" y="3"/>
                      <a:pt x="12" y="3"/>
                      <a:pt x="12" y="3"/>
                    </a:cubicBezTo>
                    <a:cubicBezTo>
                      <a:pt x="11" y="2"/>
                      <a:pt x="11" y="2"/>
                      <a:pt x="11" y="2"/>
                    </a:cubicBezTo>
                    <a:cubicBezTo>
                      <a:pt x="11" y="2"/>
                      <a:pt x="10" y="2"/>
                      <a:pt x="10" y="2"/>
                    </a:cubicBezTo>
                    <a:cubicBezTo>
                      <a:pt x="9" y="3"/>
                      <a:pt x="9" y="3"/>
                      <a:pt x="9" y="3"/>
                    </a:cubicBezTo>
                    <a:cubicBezTo>
                      <a:pt x="9" y="2"/>
                      <a:pt x="8" y="2"/>
                      <a:pt x="8" y="2"/>
                    </a:cubicBezTo>
                    <a:cubicBezTo>
                      <a:pt x="8" y="1"/>
                      <a:pt x="8" y="1"/>
                      <a:pt x="8" y="1"/>
                    </a:cubicBezTo>
                    <a:cubicBezTo>
                      <a:pt x="8" y="1"/>
                      <a:pt x="8" y="0"/>
                      <a:pt x="7" y="0"/>
                    </a:cubicBezTo>
                    <a:cubicBezTo>
                      <a:pt x="6" y="0"/>
                      <a:pt x="6" y="0"/>
                      <a:pt x="6" y="0"/>
                    </a:cubicBezTo>
                    <a:cubicBezTo>
                      <a:pt x="6" y="0"/>
                      <a:pt x="5" y="1"/>
                      <a:pt x="5" y="1"/>
                    </a:cubicBezTo>
                    <a:cubicBezTo>
                      <a:pt x="5" y="2"/>
                      <a:pt x="5" y="2"/>
                      <a:pt x="5" y="2"/>
                    </a:cubicBezTo>
                    <a:cubicBezTo>
                      <a:pt x="5" y="2"/>
                      <a:pt x="5" y="2"/>
                      <a:pt x="4" y="3"/>
                    </a:cubicBezTo>
                    <a:cubicBezTo>
                      <a:pt x="4" y="2"/>
                      <a:pt x="4" y="2"/>
                      <a:pt x="4" y="2"/>
                    </a:cubicBezTo>
                    <a:cubicBezTo>
                      <a:pt x="4" y="2"/>
                      <a:pt x="3" y="2"/>
                      <a:pt x="3" y="2"/>
                    </a:cubicBezTo>
                    <a:cubicBezTo>
                      <a:pt x="2" y="3"/>
                      <a:pt x="2" y="3"/>
                      <a:pt x="2" y="3"/>
                    </a:cubicBezTo>
                    <a:cubicBezTo>
                      <a:pt x="2" y="3"/>
                      <a:pt x="2" y="4"/>
                      <a:pt x="2" y="4"/>
                    </a:cubicBezTo>
                    <a:cubicBezTo>
                      <a:pt x="2" y="5"/>
                      <a:pt x="2" y="5"/>
                      <a:pt x="2" y="5"/>
                    </a:cubicBezTo>
                    <a:cubicBezTo>
                      <a:pt x="2" y="5"/>
                      <a:pt x="2" y="5"/>
                      <a:pt x="2" y="5"/>
                    </a:cubicBezTo>
                    <a:cubicBezTo>
                      <a:pt x="1" y="5"/>
                      <a:pt x="1" y="5"/>
                      <a:pt x="1" y="5"/>
                    </a:cubicBezTo>
                    <a:cubicBezTo>
                      <a:pt x="1" y="5"/>
                      <a:pt x="0" y="6"/>
                      <a:pt x="0" y="6"/>
                    </a:cubicBezTo>
                    <a:cubicBezTo>
                      <a:pt x="0" y="7"/>
                      <a:pt x="0" y="7"/>
                      <a:pt x="0" y="7"/>
                    </a:cubicBezTo>
                    <a:cubicBezTo>
                      <a:pt x="0" y="8"/>
                      <a:pt x="1" y="8"/>
                      <a:pt x="1" y="8"/>
                    </a:cubicBezTo>
                    <a:cubicBezTo>
                      <a:pt x="2" y="8"/>
                      <a:pt x="2" y="8"/>
                      <a:pt x="2" y="8"/>
                    </a:cubicBezTo>
                    <a:cubicBezTo>
                      <a:pt x="2" y="9"/>
                      <a:pt x="2" y="9"/>
                      <a:pt x="3" y="9"/>
                    </a:cubicBezTo>
                    <a:cubicBezTo>
                      <a:pt x="2" y="10"/>
                      <a:pt x="2" y="10"/>
                      <a:pt x="2" y="10"/>
                    </a:cubicBezTo>
                    <a:cubicBezTo>
                      <a:pt x="2" y="10"/>
                      <a:pt x="2" y="11"/>
                      <a:pt x="2" y="11"/>
                    </a:cubicBezTo>
                    <a:cubicBezTo>
                      <a:pt x="3" y="12"/>
                      <a:pt x="3" y="12"/>
                      <a:pt x="3" y="12"/>
                    </a:cubicBezTo>
                    <a:cubicBezTo>
                      <a:pt x="3" y="12"/>
                      <a:pt x="4" y="12"/>
                      <a:pt x="4" y="12"/>
                    </a:cubicBezTo>
                    <a:cubicBezTo>
                      <a:pt x="5" y="11"/>
                      <a:pt x="5" y="11"/>
                      <a:pt x="5" y="11"/>
                    </a:cubicBezTo>
                    <a:cubicBezTo>
                      <a:pt x="5" y="11"/>
                      <a:pt x="5" y="11"/>
                      <a:pt x="5" y="12"/>
                    </a:cubicBezTo>
                    <a:cubicBezTo>
                      <a:pt x="6" y="12"/>
                      <a:pt x="6" y="12"/>
                      <a:pt x="6" y="12"/>
                    </a:cubicBezTo>
                    <a:cubicBezTo>
                      <a:pt x="6" y="13"/>
                      <a:pt x="6" y="13"/>
                      <a:pt x="6" y="13"/>
                    </a:cubicBezTo>
                    <a:cubicBezTo>
                      <a:pt x="7" y="13"/>
                      <a:pt x="7" y="13"/>
                      <a:pt x="7" y="13"/>
                    </a:cubicBezTo>
                    <a:cubicBezTo>
                      <a:pt x="8" y="13"/>
                      <a:pt x="8" y="13"/>
                      <a:pt x="8" y="12"/>
                    </a:cubicBezTo>
                    <a:cubicBezTo>
                      <a:pt x="8" y="11"/>
                      <a:pt x="8" y="11"/>
                      <a:pt x="8" y="11"/>
                    </a:cubicBezTo>
                    <a:cubicBezTo>
                      <a:pt x="9" y="11"/>
                      <a:pt x="9" y="11"/>
                      <a:pt x="9" y="11"/>
                    </a:cubicBezTo>
                    <a:cubicBezTo>
                      <a:pt x="10" y="12"/>
                      <a:pt x="10" y="12"/>
                      <a:pt x="10" y="12"/>
                    </a:cubicBezTo>
                    <a:cubicBezTo>
                      <a:pt x="10" y="12"/>
                      <a:pt x="11" y="12"/>
                      <a:pt x="11" y="12"/>
                    </a:cubicBezTo>
                    <a:cubicBezTo>
                      <a:pt x="12" y="11"/>
                      <a:pt x="12" y="11"/>
                      <a:pt x="12" y="11"/>
                    </a:cubicBezTo>
                    <a:cubicBezTo>
                      <a:pt x="12" y="11"/>
                      <a:pt x="12" y="10"/>
                      <a:pt x="12" y="10"/>
                    </a:cubicBezTo>
                    <a:cubicBezTo>
                      <a:pt x="11" y="9"/>
                      <a:pt x="11" y="9"/>
                      <a:pt x="11" y="9"/>
                    </a:cubicBezTo>
                    <a:cubicBezTo>
                      <a:pt x="11" y="9"/>
                      <a:pt x="11" y="8"/>
                      <a:pt x="11" y="8"/>
                    </a:cubicBezTo>
                    <a:cubicBezTo>
                      <a:pt x="12" y="8"/>
                      <a:pt x="12" y="8"/>
                      <a:pt x="12" y="8"/>
                    </a:cubicBezTo>
                    <a:cubicBezTo>
                      <a:pt x="13" y="8"/>
                      <a:pt x="13" y="8"/>
                      <a:pt x="13" y="7"/>
                    </a:cubicBezTo>
                    <a:cubicBezTo>
                      <a:pt x="13" y="6"/>
                      <a:pt x="13" y="6"/>
                      <a:pt x="13" y="6"/>
                    </a:cubicBezTo>
                    <a:cubicBezTo>
                      <a:pt x="13" y="6"/>
                      <a:pt x="13" y="5"/>
                      <a:pt x="12" y="5"/>
                    </a:cubicBezTo>
                    <a:close/>
                    <a:moveTo>
                      <a:pt x="8" y="9"/>
                    </a:moveTo>
                    <a:cubicBezTo>
                      <a:pt x="8" y="10"/>
                      <a:pt x="6" y="10"/>
                      <a:pt x="5" y="9"/>
                    </a:cubicBezTo>
                    <a:cubicBezTo>
                      <a:pt x="4" y="8"/>
                      <a:pt x="4" y="6"/>
                      <a:pt x="5" y="5"/>
                    </a:cubicBezTo>
                    <a:cubicBezTo>
                      <a:pt x="6" y="4"/>
                      <a:pt x="7" y="4"/>
                      <a:pt x="8" y="5"/>
                    </a:cubicBezTo>
                    <a:cubicBezTo>
                      <a:pt x="9" y="6"/>
                      <a:pt x="9" y="8"/>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95"/>
              <p:cNvSpPr>
                <a:spLocks noEditPoints="1"/>
              </p:cNvSpPr>
              <p:nvPr/>
            </p:nvSpPr>
            <p:spPr bwMode="auto">
              <a:xfrm>
                <a:off x="3923" y="1383"/>
                <a:ext cx="26" cy="28"/>
              </a:xfrm>
              <a:custGeom>
                <a:avLst/>
                <a:gdLst>
                  <a:gd name="T0" fmla="*/ 10 w 11"/>
                  <a:gd name="T1" fmla="*/ 7 h 12"/>
                  <a:gd name="T2" fmla="*/ 9 w 11"/>
                  <a:gd name="T3" fmla="*/ 6 h 12"/>
                  <a:gd name="T4" fmla="*/ 9 w 11"/>
                  <a:gd name="T5" fmla="*/ 6 h 12"/>
                  <a:gd name="T6" fmla="*/ 10 w 11"/>
                  <a:gd name="T7" fmla="*/ 5 h 12"/>
                  <a:gd name="T8" fmla="*/ 11 w 11"/>
                  <a:gd name="T9" fmla="*/ 4 h 12"/>
                  <a:gd name="T10" fmla="*/ 10 w 11"/>
                  <a:gd name="T11" fmla="*/ 3 h 12"/>
                  <a:gd name="T12" fmla="*/ 9 w 11"/>
                  <a:gd name="T13" fmla="*/ 3 h 12"/>
                  <a:gd name="T14" fmla="*/ 8 w 11"/>
                  <a:gd name="T15" fmla="*/ 3 h 12"/>
                  <a:gd name="T16" fmla="*/ 8 w 11"/>
                  <a:gd name="T17" fmla="*/ 3 h 12"/>
                  <a:gd name="T18" fmla="*/ 8 w 11"/>
                  <a:gd name="T19" fmla="*/ 2 h 12"/>
                  <a:gd name="T20" fmla="*/ 8 w 11"/>
                  <a:gd name="T21" fmla="*/ 1 h 12"/>
                  <a:gd name="T22" fmla="*/ 7 w 11"/>
                  <a:gd name="T23" fmla="*/ 1 h 12"/>
                  <a:gd name="T24" fmla="*/ 6 w 11"/>
                  <a:gd name="T25" fmla="*/ 1 h 12"/>
                  <a:gd name="T26" fmla="*/ 6 w 11"/>
                  <a:gd name="T27" fmla="*/ 2 h 12"/>
                  <a:gd name="T28" fmla="*/ 5 w 11"/>
                  <a:gd name="T29" fmla="*/ 2 h 12"/>
                  <a:gd name="T30" fmla="*/ 4 w 11"/>
                  <a:gd name="T31" fmla="*/ 1 h 12"/>
                  <a:gd name="T32" fmla="*/ 3 w 11"/>
                  <a:gd name="T33" fmla="*/ 1 h 12"/>
                  <a:gd name="T34" fmla="*/ 3 w 11"/>
                  <a:gd name="T35" fmla="*/ 1 h 12"/>
                  <a:gd name="T36" fmla="*/ 2 w 11"/>
                  <a:gd name="T37" fmla="*/ 2 h 12"/>
                  <a:gd name="T38" fmla="*/ 3 w 11"/>
                  <a:gd name="T39" fmla="*/ 3 h 12"/>
                  <a:gd name="T40" fmla="*/ 2 w 11"/>
                  <a:gd name="T41" fmla="*/ 3 h 12"/>
                  <a:gd name="T42" fmla="*/ 1 w 11"/>
                  <a:gd name="T43" fmla="*/ 3 h 12"/>
                  <a:gd name="T44" fmla="*/ 0 w 11"/>
                  <a:gd name="T45" fmla="*/ 4 h 12"/>
                  <a:gd name="T46" fmla="*/ 0 w 11"/>
                  <a:gd name="T47" fmla="*/ 4 h 12"/>
                  <a:gd name="T48" fmla="*/ 0 w 11"/>
                  <a:gd name="T49" fmla="*/ 5 h 12"/>
                  <a:gd name="T50" fmla="*/ 1 w 11"/>
                  <a:gd name="T51" fmla="*/ 6 h 12"/>
                  <a:gd name="T52" fmla="*/ 1 w 11"/>
                  <a:gd name="T53" fmla="*/ 7 h 12"/>
                  <a:gd name="T54" fmla="*/ 0 w 11"/>
                  <a:gd name="T55" fmla="*/ 7 h 12"/>
                  <a:gd name="T56" fmla="*/ 0 w 11"/>
                  <a:gd name="T57" fmla="*/ 8 h 12"/>
                  <a:gd name="T58" fmla="*/ 0 w 11"/>
                  <a:gd name="T59" fmla="*/ 9 h 12"/>
                  <a:gd name="T60" fmla="*/ 1 w 11"/>
                  <a:gd name="T61" fmla="*/ 9 h 12"/>
                  <a:gd name="T62" fmla="*/ 2 w 11"/>
                  <a:gd name="T63" fmla="*/ 9 h 12"/>
                  <a:gd name="T64" fmla="*/ 3 w 11"/>
                  <a:gd name="T65" fmla="*/ 9 h 12"/>
                  <a:gd name="T66" fmla="*/ 2 w 11"/>
                  <a:gd name="T67" fmla="*/ 10 h 12"/>
                  <a:gd name="T68" fmla="*/ 3 w 11"/>
                  <a:gd name="T69" fmla="*/ 11 h 12"/>
                  <a:gd name="T70" fmla="*/ 4 w 11"/>
                  <a:gd name="T71" fmla="*/ 11 h 12"/>
                  <a:gd name="T72" fmla="*/ 5 w 11"/>
                  <a:gd name="T73" fmla="*/ 11 h 12"/>
                  <a:gd name="T74" fmla="*/ 5 w 11"/>
                  <a:gd name="T75" fmla="*/ 10 h 12"/>
                  <a:gd name="T76" fmla="*/ 6 w 11"/>
                  <a:gd name="T77" fmla="*/ 10 h 12"/>
                  <a:gd name="T78" fmla="*/ 6 w 11"/>
                  <a:gd name="T79" fmla="*/ 11 h 12"/>
                  <a:gd name="T80" fmla="*/ 7 w 11"/>
                  <a:gd name="T81" fmla="*/ 11 h 12"/>
                  <a:gd name="T82" fmla="*/ 8 w 11"/>
                  <a:gd name="T83" fmla="*/ 11 h 12"/>
                  <a:gd name="T84" fmla="*/ 8 w 11"/>
                  <a:gd name="T85" fmla="*/ 10 h 12"/>
                  <a:gd name="T86" fmla="*/ 8 w 11"/>
                  <a:gd name="T87" fmla="*/ 9 h 12"/>
                  <a:gd name="T88" fmla="*/ 9 w 11"/>
                  <a:gd name="T89" fmla="*/ 9 h 12"/>
                  <a:gd name="T90" fmla="*/ 9 w 11"/>
                  <a:gd name="T91" fmla="*/ 9 h 12"/>
                  <a:gd name="T92" fmla="*/ 10 w 11"/>
                  <a:gd name="T93" fmla="*/ 8 h 12"/>
                  <a:gd name="T94" fmla="*/ 11 w 11"/>
                  <a:gd name="T95" fmla="*/ 8 h 12"/>
                  <a:gd name="T96" fmla="*/ 10 w 11"/>
                  <a:gd name="T97" fmla="*/ 7 h 12"/>
                  <a:gd name="T98" fmla="*/ 6 w 11"/>
                  <a:gd name="T99" fmla="*/ 8 h 12"/>
                  <a:gd name="T100" fmla="*/ 3 w 11"/>
                  <a:gd name="T101" fmla="*/ 7 h 12"/>
                  <a:gd name="T102" fmla="*/ 4 w 11"/>
                  <a:gd name="T103" fmla="*/ 4 h 12"/>
                  <a:gd name="T104" fmla="*/ 7 w 11"/>
                  <a:gd name="T105" fmla="*/ 5 h 12"/>
                  <a:gd name="T106" fmla="*/ 6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0" y="7"/>
                    </a:moveTo>
                    <a:cubicBezTo>
                      <a:pt x="9" y="6"/>
                      <a:pt x="9" y="6"/>
                      <a:pt x="9" y="6"/>
                    </a:cubicBezTo>
                    <a:cubicBezTo>
                      <a:pt x="9" y="6"/>
                      <a:pt x="9" y="6"/>
                      <a:pt x="9" y="6"/>
                    </a:cubicBezTo>
                    <a:cubicBezTo>
                      <a:pt x="10" y="5"/>
                      <a:pt x="10" y="5"/>
                      <a:pt x="10" y="5"/>
                    </a:cubicBezTo>
                    <a:cubicBezTo>
                      <a:pt x="11" y="5"/>
                      <a:pt x="11" y="5"/>
                      <a:pt x="11" y="4"/>
                    </a:cubicBezTo>
                    <a:cubicBezTo>
                      <a:pt x="10" y="3"/>
                      <a:pt x="10" y="3"/>
                      <a:pt x="10" y="3"/>
                    </a:cubicBezTo>
                    <a:cubicBezTo>
                      <a:pt x="10" y="3"/>
                      <a:pt x="10" y="3"/>
                      <a:pt x="9" y="3"/>
                    </a:cubicBezTo>
                    <a:cubicBezTo>
                      <a:pt x="8" y="3"/>
                      <a:pt x="8" y="3"/>
                      <a:pt x="8" y="3"/>
                    </a:cubicBezTo>
                    <a:cubicBezTo>
                      <a:pt x="8" y="3"/>
                      <a:pt x="8" y="3"/>
                      <a:pt x="8" y="3"/>
                    </a:cubicBezTo>
                    <a:cubicBezTo>
                      <a:pt x="8" y="2"/>
                      <a:pt x="8" y="2"/>
                      <a:pt x="8" y="2"/>
                    </a:cubicBezTo>
                    <a:cubicBezTo>
                      <a:pt x="8" y="2"/>
                      <a:pt x="8" y="1"/>
                      <a:pt x="8" y="1"/>
                    </a:cubicBezTo>
                    <a:cubicBezTo>
                      <a:pt x="7" y="1"/>
                      <a:pt x="7" y="1"/>
                      <a:pt x="7" y="1"/>
                    </a:cubicBezTo>
                    <a:cubicBezTo>
                      <a:pt x="7" y="0"/>
                      <a:pt x="6" y="1"/>
                      <a:pt x="6" y="1"/>
                    </a:cubicBezTo>
                    <a:cubicBezTo>
                      <a:pt x="6" y="2"/>
                      <a:pt x="6" y="2"/>
                      <a:pt x="6" y="2"/>
                    </a:cubicBezTo>
                    <a:cubicBezTo>
                      <a:pt x="5" y="2"/>
                      <a:pt x="5" y="2"/>
                      <a:pt x="5" y="2"/>
                    </a:cubicBezTo>
                    <a:cubicBezTo>
                      <a:pt x="4" y="1"/>
                      <a:pt x="4" y="1"/>
                      <a:pt x="4" y="1"/>
                    </a:cubicBezTo>
                    <a:cubicBezTo>
                      <a:pt x="4" y="1"/>
                      <a:pt x="4" y="1"/>
                      <a:pt x="3" y="1"/>
                    </a:cubicBezTo>
                    <a:cubicBezTo>
                      <a:pt x="3" y="1"/>
                      <a:pt x="3" y="1"/>
                      <a:pt x="3" y="1"/>
                    </a:cubicBezTo>
                    <a:cubicBezTo>
                      <a:pt x="2" y="1"/>
                      <a:pt x="2" y="2"/>
                      <a:pt x="2" y="2"/>
                    </a:cubicBezTo>
                    <a:cubicBezTo>
                      <a:pt x="3" y="3"/>
                      <a:pt x="3" y="3"/>
                      <a:pt x="3" y="3"/>
                    </a:cubicBezTo>
                    <a:cubicBezTo>
                      <a:pt x="2" y="3"/>
                      <a:pt x="2" y="3"/>
                      <a:pt x="2" y="3"/>
                    </a:cubicBezTo>
                    <a:cubicBezTo>
                      <a:pt x="1" y="3"/>
                      <a:pt x="1" y="3"/>
                      <a:pt x="1" y="3"/>
                    </a:cubicBezTo>
                    <a:cubicBezTo>
                      <a:pt x="1" y="3"/>
                      <a:pt x="0" y="3"/>
                      <a:pt x="0" y="4"/>
                    </a:cubicBezTo>
                    <a:cubicBezTo>
                      <a:pt x="0" y="4"/>
                      <a:pt x="0" y="4"/>
                      <a:pt x="0" y="4"/>
                    </a:cubicBezTo>
                    <a:cubicBezTo>
                      <a:pt x="0" y="5"/>
                      <a:pt x="0" y="5"/>
                      <a:pt x="0" y="5"/>
                    </a:cubicBezTo>
                    <a:cubicBezTo>
                      <a:pt x="1" y="6"/>
                      <a:pt x="1" y="6"/>
                      <a:pt x="1" y="6"/>
                    </a:cubicBezTo>
                    <a:cubicBezTo>
                      <a:pt x="1" y="6"/>
                      <a:pt x="1" y="6"/>
                      <a:pt x="1" y="7"/>
                    </a:cubicBezTo>
                    <a:cubicBezTo>
                      <a:pt x="0" y="7"/>
                      <a:pt x="0" y="7"/>
                      <a:pt x="0" y="7"/>
                    </a:cubicBezTo>
                    <a:cubicBezTo>
                      <a:pt x="0" y="7"/>
                      <a:pt x="0" y="7"/>
                      <a:pt x="0" y="8"/>
                    </a:cubicBezTo>
                    <a:cubicBezTo>
                      <a:pt x="0" y="9"/>
                      <a:pt x="0" y="9"/>
                      <a:pt x="0" y="9"/>
                    </a:cubicBezTo>
                    <a:cubicBezTo>
                      <a:pt x="1" y="9"/>
                      <a:pt x="1" y="9"/>
                      <a:pt x="1" y="9"/>
                    </a:cubicBezTo>
                    <a:cubicBezTo>
                      <a:pt x="2" y="9"/>
                      <a:pt x="2" y="9"/>
                      <a:pt x="2" y="9"/>
                    </a:cubicBezTo>
                    <a:cubicBezTo>
                      <a:pt x="2" y="9"/>
                      <a:pt x="2" y="9"/>
                      <a:pt x="3" y="9"/>
                    </a:cubicBezTo>
                    <a:cubicBezTo>
                      <a:pt x="2" y="10"/>
                      <a:pt x="2" y="10"/>
                      <a:pt x="2" y="10"/>
                    </a:cubicBezTo>
                    <a:cubicBezTo>
                      <a:pt x="2" y="10"/>
                      <a:pt x="2" y="11"/>
                      <a:pt x="3" y="11"/>
                    </a:cubicBezTo>
                    <a:cubicBezTo>
                      <a:pt x="4" y="11"/>
                      <a:pt x="4" y="11"/>
                      <a:pt x="4" y="11"/>
                    </a:cubicBezTo>
                    <a:cubicBezTo>
                      <a:pt x="4" y="12"/>
                      <a:pt x="5" y="11"/>
                      <a:pt x="5" y="11"/>
                    </a:cubicBezTo>
                    <a:cubicBezTo>
                      <a:pt x="5" y="10"/>
                      <a:pt x="5" y="10"/>
                      <a:pt x="5" y="10"/>
                    </a:cubicBezTo>
                    <a:cubicBezTo>
                      <a:pt x="5" y="10"/>
                      <a:pt x="6" y="10"/>
                      <a:pt x="6" y="10"/>
                    </a:cubicBezTo>
                    <a:cubicBezTo>
                      <a:pt x="6" y="11"/>
                      <a:pt x="6" y="11"/>
                      <a:pt x="6" y="11"/>
                    </a:cubicBezTo>
                    <a:cubicBezTo>
                      <a:pt x="6" y="11"/>
                      <a:pt x="7" y="11"/>
                      <a:pt x="7" y="11"/>
                    </a:cubicBezTo>
                    <a:cubicBezTo>
                      <a:pt x="8" y="11"/>
                      <a:pt x="8" y="11"/>
                      <a:pt x="8" y="11"/>
                    </a:cubicBezTo>
                    <a:cubicBezTo>
                      <a:pt x="8" y="11"/>
                      <a:pt x="9" y="10"/>
                      <a:pt x="8" y="10"/>
                    </a:cubicBezTo>
                    <a:cubicBezTo>
                      <a:pt x="8" y="9"/>
                      <a:pt x="8" y="9"/>
                      <a:pt x="8" y="9"/>
                    </a:cubicBezTo>
                    <a:cubicBezTo>
                      <a:pt x="8" y="9"/>
                      <a:pt x="8" y="9"/>
                      <a:pt x="9" y="9"/>
                    </a:cubicBezTo>
                    <a:cubicBezTo>
                      <a:pt x="9" y="9"/>
                      <a:pt x="9" y="9"/>
                      <a:pt x="9" y="9"/>
                    </a:cubicBezTo>
                    <a:cubicBezTo>
                      <a:pt x="10" y="9"/>
                      <a:pt x="10" y="9"/>
                      <a:pt x="10" y="8"/>
                    </a:cubicBezTo>
                    <a:cubicBezTo>
                      <a:pt x="11" y="8"/>
                      <a:pt x="11" y="8"/>
                      <a:pt x="11" y="8"/>
                    </a:cubicBezTo>
                    <a:cubicBezTo>
                      <a:pt x="11" y="7"/>
                      <a:pt x="11" y="7"/>
                      <a:pt x="10" y="7"/>
                    </a:cubicBezTo>
                    <a:close/>
                    <a:moveTo>
                      <a:pt x="6" y="8"/>
                    </a:moveTo>
                    <a:cubicBezTo>
                      <a:pt x="5" y="8"/>
                      <a:pt x="4" y="8"/>
                      <a:pt x="3" y="7"/>
                    </a:cubicBezTo>
                    <a:cubicBezTo>
                      <a:pt x="3" y="6"/>
                      <a:pt x="3" y="5"/>
                      <a:pt x="4" y="4"/>
                    </a:cubicBezTo>
                    <a:cubicBezTo>
                      <a:pt x="5" y="4"/>
                      <a:pt x="7" y="4"/>
                      <a:pt x="7" y="5"/>
                    </a:cubicBezTo>
                    <a:cubicBezTo>
                      <a:pt x="8" y="6"/>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96"/>
              <p:cNvSpPr>
                <a:spLocks noEditPoints="1"/>
              </p:cNvSpPr>
              <p:nvPr/>
            </p:nvSpPr>
            <p:spPr bwMode="auto">
              <a:xfrm>
                <a:off x="4103" y="2498"/>
                <a:ext cx="26" cy="26"/>
              </a:xfrm>
              <a:custGeom>
                <a:avLst/>
                <a:gdLst>
                  <a:gd name="T0" fmla="*/ 10 w 11"/>
                  <a:gd name="T1" fmla="*/ 6 h 11"/>
                  <a:gd name="T2" fmla="*/ 10 w 11"/>
                  <a:gd name="T3" fmla="*/ 5 h 11"/>
                  <a:gd name="T4" fmla="*/ 9 w 11"/>
                  <a:gd name="T5" fmla="*/ 5 h 11"/>
                  <a:gd name="T6" fmla="*/ 10 w 11"/>
                  <a:gd name="T7" fmla="*/ 4 h 11"/>
                  <a:gd name="T8" fmla="*/ 11 w 11"/>
                  <a:gd name="T9" fmla="*/ 3 h 11"/>
                  <a:gd name="T10" fmla="*/ 10 w 11"/>
                  <a:gd name="T11" fmla="*/ 2 h 11"/>
                  <a:gd name="T12" fmla="*/ 9 w 11"/>
                  <a:gd name="T13" fmla="*/ 2 h 11"/>
                  <a:gd name="T14" fmla="*/ 9 w 11"/>
                  <a:gd name="T15" fmla="*/ 2 h 11"/>
                  <a:gd name="T16" fmla="*/ 8 w 11"/>
                  <a:gd name="T17" fmla="*/ 2 h 11"/>
                  <a:gd name="T18" fmla="*/ 8 w 11"/>
                  <a:gd name="T19" fmla="*/ 1 h 11"/>
                  <a:gd name="T20" fmla="*/ 8 w 11"/>
                  <a:gd name="T21" fmla="*/ 0 h 11"/>
                  <a:gd name="T22" fmla="*/ 7 w 11"/>
                  <a:gd name="T23" fmla="*/ 0 h 11"/>
                  <a:gd name="T24" fmla="*/ 6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2 w 11"/>
                  <a:gd name="T37" fmla="*/ 1 h 11"/>
                  <a:gd name="T38" fmla="*/ 3 w 11"/>
                  <a:gd name="T39" fmla="*/ 2 h 11"/>
                  <a:gd name="T40" fmla="*/ 2 w 11"/>
                  <a:gd name="T41" fmla="*/ 2 h 11"/>
                  <a:gd name="T42" fmla="*/ 1 w 11"/>
                  <a:gd name="T43" fmla="*/ 2 h 11"/>
                  <a:gd name="T44" fmla="*/ 0 w 11"/>
                  <a:gd name="T45" fmla="*/ 3 h 11"/>
                  <a:gd name="T46" fmla="*/ 0 w 11"/>
                  <a:gd name="T47" fmla="*/ 3 h 11"/>
                  <a:gd name="T48" fmla="*/ 0 w 11"/>
                  <a:gd name="T49" fmla="*/ 4 h 11"/>
                  <a:gd name="T50" fmla="*/ 1 w 11"/>
                  <a:gd name="T51" fmla="*/ 5 h 11"/>
                  <a:gd name="T52" fmla="*/ 1 w 11"/>
                  <a:gd name="T53" fmla="*/ 6 h 11"/>
                  <a:gd name="T54" fmla="*/ 0 w 11"/>
                  <a:gd name="T55" fmla="*/ 6 h 11"/>
                  <a:gd name="T56" fmla="*/ 0 w 11"/>
                  <a:gd name="T57" fmla="*/ 7 h 11"/>
                  <a:gd name="T58" fmla="*/ 0 w 11"/>
                  <a:gd name="T59" fmla="*/ 8 h 11"/>
                  <a:gd name="T60" fmla="*/ 1 w 11"/>
                  <a:gd name="T61" fmla="*/ 8 h 11"/>
                  <a:gd name="T62" fmla="*/ 2 w 11"/>
                  <a:gd name="T63" fmla="*/ 8 h 11"/>
                  <a:gd name="T64" fmla="*/ 3 w 11"/>
                  <a:gd name="T65" fmla="*/ 8 h 11"/>
                  <a:gd name="T66" fmla="*/ 2 w 11"/>
                  <a:gd name="T67" fmla="*/ 9 h 11"/>
                  <a:gd name="T68" fmla="*/ 3 w 11"/>
                  <a:gd name="T69" fmla="*/ 10 h 11"/>
                  <a:gd name="T70" fmla="*/ 4 w 11"/>
                  <a:gd name="T71" fmla="*/ 10 h 11"/>
                  <a:gd name="T72" fmla="*/ 5 w 11"/>
                  <a:gd name="T73" fmla="*/ 10 h 11"/>
                  <a:gd name="T74" fmla="*/ 5 w 11"/>
                  <a:gd name="T75" fmla="*/ 9 h 11"/>
                  <a:gd name="T76" fmla="*/ 6 w 11"/>
                  <a:gd name="T77" fmla="*/ 9 h 11"/>
                  <a:gd name="T78" fmla="*/ 6 w 11"/>
                  <a:gd name="T79" fmla="*/ 10 h 11"/>
                  <a:gd name="T80" fmla="*/ 7 w 11"/>
                  <a:gd name="T81" fmla="*/ 10 h 11"/>
                  <a:gd name="T82" fmla="*/ 8 w 11"/>
                  <a:gd name="T83" fmla="*/ 10 h 11"/>
                  <a:gd name="T84" fmla="*/ 8 w 11"/>
                  <a:gd name="T85" fmla="*/ 9 h 11"/>
                  <a:gd name="T86" fmla="*/ 8 w 11"/>
                  <a:gd name="T87" fmla="*/ 8 h 11"/>
                  <a:gd name="T88" fmla="*/ 9 w 11"/>
                  <a:gd name="T89" fmla="*/ 8 h 11"/>
                  <a:gd name="T90" fmla="*/ 9 w 11"/>
                  <a:gd name="T91" fmla="*/ 8 h 11"/>
                  <a:gd name="T92" fmla="*/ 10 w 11"/>
                  <a:gd name="T93" fmla="*/ 8 h 11"/>
                  <a:gd name="T94" fmla="*/ 11 w 11"/>
                  <a:gd name="T95" fmla="*/ 7 h 11"/>
                  <a:gd name="T96" fmla="*/ 10 w 11"/>
                  <a:gd name="T97" fmla="*/ 6 h 11"/>
                  <a:gd name="T98" fmla="*/ 6 w 11"/>
                  <a:gd name="T99" fmla="*/ 7 h 11"/>
                  <a:gd name="T100" fmla="*/ 3 w 11"/>
                  <a:gd name="T101" fmla="*/ 6 h 11"/>
                  <a:gd name="T102" fmla="*/ 4 w 11"/>
                  <a:gd name="T103" fmla="*/ 3 h 11"/>
                  <a:gd name="T104" fmla="*/ 7 w 11"/>
                  <a:gd name="T105" fmla="*/ 4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5"/>
                      <a:pt x="10" y="5"/>
                      <a:pt x="10" y="5"/>
                    </a:cubicBezTo>
                    <a:cubicBezTo>
                      <a:pt x="10" y="5"/>
                      <a:pt x="10" y="5"/>
                      <a:pt x="9" y="5"/>
                    </a:cubicBezTo>
                    <a:cubicBezTo>
                      <a:pt x="10" y="4"/>
                      <a:pt x="10" y="4"/>
                      <a:pt x="10" y="4"/>
                    </a:cubicBezTo>
                    <a:cubicBezTo>
                      <a:pt x="11" y="4"/>
                      <a:pt x="11" y="4"/>
                      <a:pt x="11" y="3"/>
                    </a:cubicBezTo>
                    <a:cubicBezTo>
                      <a:pt x="10" y="2"/>
                      <a:pt x="10" y="2"/>
                      <a:pt x="10" y="2"/>
                    </a:cubicBezTo>
                    <a:cubicBezTo>
                      <a:pt x="10" y="2"/>
                      <a:pt x="10" y="2"/>
                      <a:pt x="9" y="2"/>
                    </a:cubicBezTo>
                    <a:cubicBezTo>
                      <a:pt x="9" y="2"/>
                      <a:pt x="9" y="2"/>
                      <a:pt x="9" y="2"/>
                    </a:cubicBezTo>
                    <a:cubicBezTo>
                      <a:pt x="8" y="2"/>
                      <a:pt x="8" y="2"/>
                      <a:pt x="8" y="2"/>
                    </a:cubicBezTo>
                    <a:cubicBezTo>
                      <a:pt x="8" y="1"/>
                      <a:pt x="8" y="1"/>
                      <a:pt x="8" y="1"/>
                    </a:cubicBezTo>
                    <a:cubicBezTo>
                      <a:pt x="8" y="1"/>
                      <a:pt x="8" y="0"/>
                      <a:pt x="8" y="0"/>
                    </a:cubicBezTo>
                    <a:cubicBezTo>
                      <a:pt x="7" y="0"/>
                      <a:pt x="7" y="0"/>
                      <a:pt x="7" y="0"/>
                    </a:cubicBezTo>
                    <a:cubicBezTo>
                      <a:pt x="7" y="0"/>
                      <a:pt x="6" y="0"/>
                      <a:pt x="6" y="0"/>
                    </a:cubicBezTo>
                    <a:cubicBezTo>
                      <a:pt x="6" y="1"/>
                      <a:pt x="6" y="1"/>
                      <a:pt x="6" y="1"/>
                    </a:cubicBezTo>
                    <a:cubicBezTo>
                      <a:pt x="5" y="1"/>
                      <a:pt x="5" y="1"/>
                      <a:pt x="5" y="1"/>
                    </a:cubicBezTo>
                    <a:cubicBezTo>
                      <a:pt x="5" y="0"/>
                      <a:pt x="5" y="0"/>
                      <a:pt x="5" y="0"/>
                    </a:cubicBezTo>
                    <a:cubicBezTo>
                      <a:pt x="4" y="0"/>
                      <a:pt x="4" y="0"/>
                      <a:pt x="4" y="0"/>
                    </a:cubicBezTo>
                    <a:cubicBezTo>
                      <a:pt x="3" y="0"/>
                      <a:pt x="3" y="0"/>
                      <a:pt x="3" y="0"/>
                    </a:cubicBezTo>
                    <a:cubicBezTo>
                      <a:pt x="2" y="0"/>
                      <a:pt x="2" y="1"/>
                      <a:pt x="2" y="1"/>
                    </a:cubicBezTo>
                    <a:cubicBezTo>
                      <a:pt x="3" y="2"/>
                      <a:pt x="3" y="2"/>
                      <a:pt x="3" y="2"/>
                    </a:cubicBezTo>
                    <a:cubicBezTo>
                      <a:pt x="2" y="2"/>
                      <a:pt x="2" y="2"/>
                      <a:pt x="2" y="2"/>
                    </a:cubicBezTo>
                    <a:cubicBezTo>
                      <a:pt x="1" y="2"/>
                      <a:pt x="1" y="2"/>
                      <a:pt x="1" y="2"/>
                    </a:cubicBezTo>
                    <a:cubicBezTo>
                      <a:pt x="1" y="2"/>
                      <a:pt x="0" y="2"/>
                      <a:pt x="0" y="3"/>
                    </a:cubicBezTo>
                    <a:cubicBezTo>
                      <a:pt x="0" y="3"/>
                      <a:pt x="0" y="3"/>
                      <a:pt x="0" y="3"/>
                    </a:cubicBezTo>
                    <a:cubicBezTo>
                      <a:pt x="0" y="4"/>
                      <a:pt x="0" y="4"/>
                      <a:pt x="0" y="4"/>
                    </a:cubicBezTo>
                    <a:cubicBezTo>
                      <a:pt x="1" y="5"/>
                      <a:pt x="1" y="5"/>
                      <a:pt x="1" y="5"/>
                    </a:cubicBezTo>
                    <a:cubicBezTo>
                      <a:pt x="1" y="5"/>
                      <a:pt x="1" y="5"/>
                      <a:pt x="1" y="6"/>
                    </a:cubicBezTo>
                    <a:cubicBezTo>
                      <a:pt x="0" y="6"/>
                      <a:pt x="0" y="6"/>
                      <a:pt x="0" y="6"/>
                    </a:cubicBezTo>
                    <a:cubicBezTo>
                      <a:pt x="0" y="6"/>
                      <a:pt x="0" y="7"/>
                      <a:pt x="0" y="7"/>
                    </a:cubicBezTo>
                    <a:cubicBezTo>
                      <a:pt x="0" y="8"/>
                      <a:pt x="0" y="8"/>
                      <a:pt x="0" y="8"/>
                    </a:cubicBezTo>
                    <a:cubicBezTo>
                      <a:pt x="1" y="8"/>
                      <a:pt x="1" y="8"/>
                      <a:pt x="1" y="8"/>
                    </a:cubicBezTo>
                    <a:cubicBezTo>
                      <a:pt x="2" y="8"/>
                      <a:pt x="2" y="8"/>
                      <a:pt x="2" y="8"/>
                    </a:cubicBezTo>
                    <a:cubicBezTo>
                      <a:pt x="2" y="8"/>
                      <a:pt x="2" y="8"/>
                      <a:pt x="3" y="8"/>
                    </a:cubicBezTo>
                    <a:cubicBezTo>
                      <a:pt x="2" y="9"/>
                      <a:pt x="2" y="9"/>
                      <a:pt x="2" y="9"/>
                    </a:cubicBezTo>
                    <a:cubicBezTo>
                      <a:pt x="2" y="10"/>
                      <a:pt x="2" y="10"/>
                      <a:pt x="3" y="10"/>
                    </a:cubicBezTo>
                    <a:cubicBezTo>
                      <a:pt x="4" y="10"/>
                      <a:pt x="4" y="10"/>
                      <a:pt x="4" y="10"/>
                    </a:cubicBezTo>
                    <a:cubicBezTo>
                      <a:pt x="4" y="11"/>
                      <a:pt x="5" y="10"/>
                      <a:pt x="5" y="10"/>
                    </a:cubicBezTo>
                    <a:cubicBezTo>
                      <a:pt x="5" y="9"/>
                      <a:pt x="5" y="9"/>
                      <a:pt x="5" y="9"/>
                    </a:cubicBezTo>
                    <a:cubicBezTo>
                      <a:pt x="5" y="9"/>
                      <a:pt x="6" y="9"/>
                      <a:pt x="6" y="9"/>
                    </a:cubicBezTo>
                    <a:cubicBezTo>
                      <a:pt x="6" y="10"/>
                      <a:pt x="6" y="10"/>
                      <a:pt x="6" y="10"/>
                    </a:cubicBezTo>
                    <a:cubicBezTo>
                      <a:pt x="6" y="10"/>
                      <a:pt x="7" y="11"/>
                      <a:pt x="7" y="10"/>
                    </a:cubicBezTo>
                    <a:cubicBezTo>
                      <a:pt x="8" y="10"/>
                      <a:pt x="8" y="10"/>
                      <a:pt x="8" y="10"/>
                    </a:cubicBezTo>
                    <a:cubicBezTo>
                      <a:pt x="8" y="10"/>
                      <a:pt x="9" y="9"/>
                      <a:pt x="8" y="9"/>
                    </a:cubicBezTo>
                    <a:cubicBezTo>
                      <a:pt x="8" y="8"/>
                      <a:pt x="8" y="8"/>
                      <a:pt x="8" y="8"/>
                    </a:cubicBezTo>
                    <a:cubicBezTo>
                      <a:pt x="8" y="8"/>
                      <a:pt x="8" y="8"/>
                      <a:pt x="9" y="8"/>
                    </a:cubicBezTo>
                    <a:cubicBezTo>
                      <a:pt x="9" y="8"/>
                      <a:pt x="9" y="8"/>
                      <a:pt x="9" y="8"/>
                    </a:cubicBezTo>
                    <a:cubicBezTo>
                      <a:pt x="10" y="8"/>
                      <a:pt x="10" y="8"/>
                      <a:pt x="10" y="8"/>
                    </a:cubicBezTo>
                    <a:cubicBezTo>
                      <a:pt x="11" y="7"/>
                      <a:pt x="11" y="7"/>
                      <a:pt x="11" y="7"/>
                    </a:cubicBezTo>
                    <a:cubicBezTo>
                      <a:pt x="11" y="6"/>
                      <a:pt x="11" y="6"/>
                      <a:pt x="10" y="6"/>
                    </a:cubicBezTo>
                    <a:close/>
                    <a:moveTo>
                      <a:pt x="6" y="7"/>
                    </a:moveTo>
                    <a:cubicBezTo>
                      <a:pt x="5" y="8"/>
                      <a:pt x="4" y="7"/>
                      <a:pt x="3" y="6"/>
                    </a:cubicBezTo>
                    <a:cubicBezTo>
                      <a:pt x="3" y="5"/>
                      <a:pt x="3" y="4"/>
                      <a:pt x="4" y="3"/>
                    </a:cubicBezTo>
                    <a:cubicBezTo>
                      <a:pt x="5" y="3"/>
                      <a:pt x="7" y="3"/>
                      <a:pt x="7" y="4"/>
                    </a:cubicBezTo>
                    <a:cubicBezTo>
                      <a:pt x="8" y="5"/>
                      <a:pt x="7" y="7"/>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97"/>
              <p:cNvSpPr>
                <a:spLocks noEditPoints="1"/>
              </p:cNvSpPr>
              <p:nvPr/>
            </p:nvSpPr>
            <p:spPr bwMode="auto">
              <a:xfrm>
                <a:off x="3783" y="2425"/>
                <a:ext cx="33" cy="30"/>
              </a:xfrm>
              <a:custGeom>
                <a:avLst/>
                <a:gdLst>
                  <a:gd name="T0" fmla="*/ 13 w 14"/>
                  <a:gd name="T1" fmla="*/ 7 h 13"/>
                  <a:gd name="T2" fmla="*/ 12 w 14"/>
                  <a:gd name="T3" fmla="*/ 7 h 13"/>
                  <a:gd name="T4" fmla="*/ 12 w 14"/>
                  <a:gd name="T5" fmla="*/ 6 h 13"/>
                  <a:gd name="T6" fmla="*/ 13 w 14"/>
                  <a:gd name="T7" fmla="*/ 6 h 13"/>
                  <a:gd name="T8" fmla="*/ 13 w 14"/>
                  <a:gd name="T9" fmla="*/ 4 h 13"/>
                  <a:gd name="T10" fmla="*/ 13 w 14"/>
                  <a:gd name="T11" fmla="*/ 3 h 13"/>
                  <a:gd name="T12" fmla="*/ 12 w 14"/>
                  <a:gd name="T13" fmla="*/ 3 h 13"/>
                  <a:gd name="T14" fmla="*/ 11 w 14"/>
                  <a:gd name="T15" fmla="*/ 3 h 13"/>
                  <a:gd name="T16" fmla="*/ 10 w 14"/>
                  <a:gd name="T17" fmla="*/ 3 h 13"/>
                  <a:gd name="T18" fmla="*/ 10 w 14"/>
                  <a:gd name="T19" fmla="*/ 2 h 13"/>
                  <a:gd name="T20" fmla="*/ 10 w 14"/>
                  <a:gd name="T21" fmla="*/ 0 h 13"/>
                  <a:gd name="T22" fmla="*/ 9 w 14"/>
                  <a:gd name="T23" fmla="*/ 0 h 13"/>
                  <a:gd name="T24" fmla="*/ 8 w 14"/>
                  <a:gd name="T25" fmla="*/ 1 h 13"/>
                  <a:gd name="T26" fmla="*/ 7 w 14"/>
                  <a:gd name="T27" fmla="*/ 1 h 13"/>
                  <a:gd name="T28" fmla="*/ 6 w 14"/>
                  <a:gd name="T29" fmla="*/ 1 h 13"/>
                  <a:gd name="T30" fmla="*/ 6 w 14"/>
                  <a:gd name="T31" fmla="*/ 1 h 13"/>
                  <a:gd name="T32" fmla="*/ 5 w 14"/>
                  <a:gd name="T33" fmla="*/ 0 h 13"/>
                  <a:gd name="T34" fmla="*/ 4 w 14"/>
                  <a:gd name="T35" fmla="*/ 1 h 13"/>
                  <a:gd name="T36" fmla="*/ 3 w 14"/>
                  <a:gd name="T37" fmla="*/ 2 h 13"/>
                  <a:gd name="T38" fmla="*/ 4 w 14"/>
                  <a:gd name="T39" fmla="*/ 3 h 13"/>
                  <a:gd name="T40" fmla="*/ 3 w 14"/>
                  <a:gd name="T41" fmla="*/ 3 h 13"/>
                  <a:gd name="T42" fmla="*/ 2 w 14"/>
                  <a:gd name="T43" fmla="*/ 3 h 13"/>
                  <a:gd name="T44" fmla="*/ 1 w 14"/>
                  <a:gd name="T45" fmla="*/ 4 h 13"/>
                  <a:gd name="T46" fmla="*/ 1 w 14"/>
                  <a:gd name="T47" fmla="*/ 5 h 13"/>
                  <a:gd name="T48" fmla="*/ 1 w 14"/>
                  <a:gd name="T49" fmla="*/ 6 h 13"/>
                  <a:gd name="T50" fmla="*/ 2 w 14"/>
                  <a:gd name="T51" fmla="*/ 6 h 13"/>
                  <a:gd name="T52" fmla="*/ 2 w 14"/>
                  <a:gd name="T53" fmla="*/ 7 h 13"/>
                  <a:gd name="T54" fmla="*/ 1 w 14"/>
                  <a:gd name="T55" fmla="*/ 7 h 13"/>
                  <a:gd name="T56" fmla="*/ 1 w 14"/>
                  <a:gd name="T57" fmla="*/ 9 h 13"/>
                  <a:gd name="T58" fmla="*/ 1 w 14"/>
                  <a:gd name="T59" fmla="*/ 10 h 13"/>
                  <a:gd name="T60" fmla="*/ 2 w 14"/>
                  <a:gd name="T61" fmla="*/ 10 h 13"/>
                  <a:gd name="T62" fmla="*/ 3 w 14"/>
                  <a:gd name="T63" fmla="*/ 10 h 13"/>
                  <a:gd name="T64" fmla="*/ 4 w 14"/>
                  <a:gd name="T65" fmla="*/ 11 h 13"/>
                  <a:gd name="T66" fmla="*/ 4 w 14"/>
                  <a:gd name="T67" fmla="*/ 11 h 13"/>
                  <a:gd name="T68" fmla="*/ 4 w 14"/>
                  <a:gd name="T69" fmla="*/ 13 h 13"/>
                  <a:gd name="T70" fmla="*/ 5 w 14"/>
                  <a:gd name="T71" fmla="*/ 13 h 13"/>
                  <a:gd name="T72" fmla="*/ 6 w 14"/>
                  <a:gd name="T73" fmla="*/ 12 h 13"/>
                  <a:gd name="T74" fmla="*/ 7 w 14"/>
                  <a:gd name="T75" fmla="*/ 12 h 13"/>
                  <a:gd name="T76" fmla="*/ 8 w 14"/>
                  <a:gd name="T77" fmla="*/ 12 h 13"/>
                  <a:gd name="T78" fmla="*/ 8 w 14"/>
                  <a:gd name="T79" fmla="*/ 12 h 13"/>
                  <a:gd name="T80" fmla="*/ 9 w 14"/>
                  <a:gd name="T81" fmla="*/ 13 h 13"/>
                  <a:gd name="T82" fmla="*/ 10 w 14"/>
                  <a:gd name="T83" fmla="*/ 12 h 13"/>
                  <a:gd name="T84" fmla="*/ 11 w 14"/>
                  <a:gd name="T85" fmla="*/ 11 h 13"/>
                  <a:gd name="T86" fmla="*/ 10 w 14"/>
                  <a:gd name="T87" fmla="*/ 10 h 13"/>
                  <a:gd name="T88" fmla="*/ 11 w 14"/>
                  <a:gd name="T89" fmla="*/ 10 h 13"/>
                  <a:gd name="T90" fmla="*/ 12 w 14"/>
                  <a:gd name="T91" fmla="*/ 10 h 13"/>
                  <a:gd name="T92" fmla="*/ 13 w 14"/>
                  <a:gd name="T93" fmla="*/ 9 h 13"/>
                  <a:gd name="T94" fmla="*/ 13 w 14"/>
                  <a:gd name="T95" fmla="*/ 8 h 13"/>
                  <a:gd name="T96" fmla="*/ 13 w 14"/>
                  <a:gd name="T97" fmla="*/ 7 h 13"/>
                  <a:gd name="T98" fmla="*/ 8 w 14"/>
                  <a:gd name="T99" fmla="*/ 9 h 13"/>
                  <a:gd name="T100" fmla="*/ 5 w 14"/>
                  <a:gd name="T101" fmla="*/ 8 h 13"/>
                  <a:gd name="T102" fmla="*/ 6 w 14"/>
                  <a:gd name="T103" fmla="*/ 4 h 13"/>
                  <a:gd name="T104" fmla="*/ 9 w 14"/>
                  <a:gd name="T105" fmla="*/ 6 h 13"/>
                  <a:gd name="T106" fmla="*/ 8 w 14"/>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 h="13">
                    <a:moveTo>
                      <a:pt x="13" y="7"/>
                    </a:moveTo>
                    <a:cubicBezTo>
                      <a:pt x="12" y="7"/>
                      <a:pt x="12" y="7"/>
                      <a:pt x="12" y="7"/>
                    </a:cubicBezTo>
                    <a:cubicBezTo>
                      <a:pt x="12" y="7"/>
                      <a:pt x="12" y="6"/>
                      <a:pt x="12" y="6"/>
                    </a:cubicBezTo>
                    <a:cubicBezTo>
                      <a:pt x="13" y="6"/>
                      <a:pt x="13" y="6"/>
                      <a:pt x="13" y="6"/>
                    </a:cubicBezTo>
                    <a:cubicBezTo>
                      <a:pt x="13" y="5"/>
                      <a:pt x="14" y="5"/>
                      <a:pt x="13" y="4"/>
                    </a:cubicBezTo>
                    <a:cubicBezTo>
                      <a:pt x="13" y="3"/>
                      <a:pt x="13" y="3"/>
                      <a:pt x="13" y="3"/>
                    </a:cubicBezTo>
                    <a:cubicBezTo>
                      <a:pt x="13" y="3"/>
                      <a:pt x="12" y="3"/>
                      <a:pt x="12" y="3"/>
                    </a:cubicBezTo>
                    <a:cubicBezTo>
                      <a:pt x="11" y="3"/>
                      <a:pt x="11" y="3"/>
                      <a:pt x="11" y="3"/>
                    </a:cubicBezTo>
                    <a:cubicBezTo>
                      <a:pt x="11" y="3"/>
                      <a:pt x="10" y="3"/>
                      <a:pt x="10" y="3"/>
                    </a:cubicBezTo>
                    <a:cubicBezTo>
                      <a:pt x="10" y="2"/>
                      <a:pt x="10" y="2"/>
                      <a:pt x="10" y="2"/>
                    </a:cubicBezTo>
                    <a:cubicBezTo>
                      <a:pt x="11" y="1"/>
                      <a:pt x="10" y="1"/>
                      <a:pt x="10" y="0"/>
                    </a:cubicBezTo>
                    <a:cubicBezTo>
                      <a:pt x="9" y="0"/>
                      <a:pt x="9" y="0"/>
                      <a:pt x="9" y="0"/>
                    </a:cubicBezTo>
                    <a:cubicBezTo>
                      <a:pt x="8" y="0"/>
                      <a:pt x="8" y="0"/>
                      <a:pt x="8" y="1"/>
                    </a:cubicBezTo>
                    <a:cubicBezTo>
                      <a:pt x="7" y="1"/>
                      <a:pt x="7" y="1"/>
                      <a:pt x="7" y="1"/>
                    </a:cubicBezTo>
                    <a:cubicBezTo>
                      <a:pt x="7" y="1"/>
                      <a:pt x="7" y="1"/>
                      <a:pt x="6" y="1"/>
                    </a:cubicBezTo>
                    <a:cubicBezTo>
                      <a:pt x="6" y="1"/>
                      <a:pt x="6" y="1"/>
                      <a:pt x="6" y="1"/>
                    </a:cubicBezTo>
                    <a:cubicBezTo>
                      <a:pt x="6" y="0"/>
                      <a:pt x="5" y="0"/>
                      <a:pt x="5" y="0"/>
                    </a:cubicBezTo>
                    <a:cubicBezTo>
                      <a:pt x="4" y="1"/>
                      <a:pt x="4" y="1"/>
                      <a:pt x="4" y="1"/>
                    </a:cubicBezTo>
                    <a:cubicBezTo>
                      <a:pt x="3" y="1"/>
                      <a:pt x="3" y="1"/>
                      <a:pt x="3" y="2"/>
                    </a:cubicBezTo>
                    <a:cubicBezTo>
                      <a:pt x="4" y="3"/>
                      <a:pt x="4" y="3"/>
                      <a:pt x="4" y="3"/>
                    </a:cubicBezTo>
                    <a:cubicBezTo>
                      <a:pt x="3" y="3"/>
                      <a:pt x="3" y="3"/>
                      <a:pt x="3" y="3"/>
                    </a:cubicBezTo>
                    <a:cubicBezTo>
                      <a:pt x="2" y="3"/>
                      <a:pt x="2" y="3"/>
                      <a:pt x="2" y="3"/>
                    </a:cubicBezTo>
                    <a:cubicBezTo>
                      <a:pt x="2" y="3"/>
                      <a:pt x="1" y="3"/>
                      <a:pt x="1" y="4"/>
                    </a:cubicBezTo>
                    <a:cubicBezTo>
                      <a:pt x="1" y="5"/>
                      <a:pt x="1" y="5"/>
                      <a:pt x="1" y="5"/>
                    </a:cubicBezTo>
                    <a:cubicBezTo>
                      <a:pt x="0" y="5"/>
                      <a:pt x="1" y="6"/>
                      <a:pt x="1" y="6"/>
                    </a:cubicBezTo>
                    <a:cubicBezTo>
                      <a:pt x="2" y="6"/>
                      <a:pt x="2" y="6"/>
                      <a:pt x="2" y="6"/>
                    </a:cubicBezTo>
                    <a:cubicBezTo>
                      <a:pt x="2" y="6"/>
                      <a:pt x="2" y="7"/>
                      <a:pt x="2" y="7"/>
                    </a:cubicBezTo>
                    <a:cubicBezTo>
                      <a:pt x="1" y="7"/>
                      <a:pt x="1" y="7"/>
                      <a:pt x="1" y="7"/>
                    </a:cubicBezTo>
                    <a:cubicBezTo>
                      <a:pt x="1" y="8"/>
                      <a:pt x="0" y="8"/>
                      <a:pt x="1" y="9"/>
                    </a:cubicBezTo>
                    <a:cubicBezTo>
                      <a:pt x="1" y="10"/>
                      <a:pt x="1" y="10"/>
                      <a:pt x="1" y="10"/>
                    </a:cubicBezTo>
                    <a:cubicBezTo>
                      <a:pt x="1" y="10"/>
                      <a:pt x="2" y="10"/>
                      <a:pt x="2" y="10"/>
                    </a:cubicBezTo>
                    <a:cubicBezTo>
                      <a:pt x="3" y="10"/>
                      <a:pt x="3" y="10"/>
                      <a:pt x="3" y="10"/>
                    </a:cubicBezTo>
                    <a:cubicBezTo>
                      <a:pt x="3" y="10"/>
                      <a:pt x="4" y="10"/>
                      <a:pt x="4" y="11"/>
                    </a:cubicBezTo>
                    <a:cubicBezTo>
                      <a:pt x="4" y="11"/>
                      <a:pt x="4" y="11"/>
                      <a:pt x="4" y="11"/>
                    </a:cubicBezTo>
                    <a:cubicBezTo>
                      <a:pt x="3" y="12"/>
                      <a:pt x="4" y="12"/>
                      <a:pt x="4" y="13"/>
                    </a:cubicBezTo>
                    <a:cubicBezTo>
                      <a:pt x="5" y="13"/>
                      <a:pt x="5" y="13"/>
                      <a:pt x="5" y="13"/>
                    </a:cubicBezTo>
                    <a:cubicBezTo>
                      <a:pt x="6" y="13"/>
                      <a:pt x="6" y="13"/>
                      <a:pt x="6" y="12"/>
                    </a:cubicBezTo>
                    <a:cubicBezTo>
                      <a:pt x="7" y="12"/>
                      <a:pt x="7" y="12"/>
                      <a:pt x="7" y="12"/>
                    </a:cubicBezTo>
                    <a:cubicBezTo>
                      <a:pt x="7" y="12"/>
                      <a:pt x="7" y="12"/>
                      <a:pt x="8" y="12"/>
                    </a:cubicBezTo>
                    <a:cubicBezTo>
                      <a:pt x="8" y="12"/>
                      <a:pt x="8" y="12"/>
                      <a:pt x="8" y="12"/>
                    </a:cubicBezTo>
                    <a:cubicBezTo>
                      <a:pt x="8" y="13"/>
                      <a:pt x="9" y="13"/>
                      <a:pt x="9" y="13"/>
                    </a:cubicBezTo>
                    <a:cubicBezTo>
                      <a:pt x="10" y="12"/>
                      <a:pt x="10" y="12"/>
                      <a:pt x="10" y="12"/>
                    </a:cubicBezTo>
                    <a:cubicBezTo>
                      <a:pt x="11" y="12"/>
                      <a:pt x="11" y="12"/>
                      <a:pt x="11" y="11"/>
                    </a:cubicBezTo>
                    <a:cubicBezTo>
                      <a:pt x="10" y="10"/>
                      <a:pt x="10" y="10"/>
                      <a:pt x="10" y="10"/>
                    </a:cubicBezTo>
                    <a:cubicBezTo>
                      <a:pt x="11" y="10"/>
                      <a:pt x="11" y="10"/>
                      <a:pt x="11" y="10"/>
                    </a:cubicBezTo>
                    <a:cubicBezTo>
                      <a:pt x="12" y="10"/>
                      <a:pt x="12" y="10"/>
                      <a:pt x="12" y="10"/>
                    </a:cubicBezTo>
                    <a:cubicBezTo>
                      <a:pt x="12" y="10"/>
                      <a:pt x="13" y="10"/>
                      <a:pt x="13" y="9"/>
                    </a:cubicBezTo>
                    <a:cubicBezTo>
                      <a:pt x="13" y="8"/>
                      <a:pt x="13" y="8"/>
                      <a:pt x="13" y="8"/>
                    </a:cubicBezTo>
                    <a:cubicBezTo>
                      <a:pt x="14" y="8"/>
                      <a:pt x="13" y="7"/>
                      <a:pt x="13" y="7"/>
                    </a:cubicBezTo>
                    <a:close/>
                    <a:moveTo>
                      <a:pt x="8" y="9"/>
                    </a:moveTo>
                    <a:cubicBezTo>
                      <a:pt x="7" y="9"/>
                      <a:pt x="5" y="9"/>
                      <a:pt x="5" y="8"/>
                    </a:cubicBezTo>
                    <a:cubicBezTo>
                      <a:pt x="4" y="6"/>
                      <a:pt x="5" y="5"/>
                      <a:pt x="6" y="4"/>
                    </a:cubicBezTo>
                    <a:cubicBezTo>
                      <a:pt x="7" y="4"/>
                      <a:pt x="9" y="4"/>
                      <a:pt x="9" y="6"/>
                    </a:cubicBezTo>
                    <a:cubicBezTo>
                      <a:pt x="10" y="7"/>
                      <a:pt x="9" y="8"/>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98"/>
              <p:cNvSpPr>
                <a:spLocks noEditPoints="1"/>
              </p:cNvSpPr>
              <p:nvPr/>
            </p:nvSpPr>
            <p:spPr bwMode="auto">
              <a:xfrm>
                <a:off x="4018" y="2002"/>
                <a:ext cx="21" cy="21"/>
              </a:xfrm>
              <a:custGeom>
                <a:avLst/>
                <a:gdLst>
                  <a:gd name="T0" fmla="*/ 8 w 9"/>
                  <a:gd name="T1" fmla="*/ 5 h 9"/>
                  <a:gd name="T2" fmla="*/ 8 w 9"/>
                  <a:gd name="T3" fmla="*/ 5 h 9"/>
                  <a:gd name="T4" fmla="*/ 8 w 9"/>
                  <a:gd name="T5" fmla="*/ 4 h 9"/>
                  <a:gd name="T6" fmla="*/ 8 w 9"/>
                  <a:gd name="T7" fmla="*/ 4 h 9"/>
                  <a:gd name="T8" fmla="*/ 8 w 9"/>
                  <a:gd name="T9" fmla="*/ 3 h 9"/>
                  <a:gd name="T10" fmla="*/ 8 w 9"/>
                  <a:gd name="T11" fmla="*/ 2 h 9"/>
                  <a:gd name="T12" fmla="*/ 7 w 9"/>
                  <a:gd name="T13" fmla="*/ 2 h 9"/>
                  <a:gd name="T14" fmla="*/ 7 w 9"/>
                  <a:gd name="T15" fmla="*/ 2 h 9"/>
                  <a:gd name="T16" fmla="*/ 6 w 9"/>
                  <a:gd name="T17" fmla="*/ 2 h 9"/>
                  <a:gd name="T18" fmla="*/ 7 w 9"/>
                  <a:gd name="T19" fmla="*/ 1 h 9"/>
                  <a:gd name="T20" fmla="*/ 6 w 9"/>
                  <a:gd name="T21" fmla="*/ 0 h 9"/>
                  <a:gd name="T22" fmla="*/ 6 w 9"/>
                  <a:gd name="T23" fmla="*/ 0 h 9"/>
                  <a:gd name="T24" fmla="*/ 5 w 9"/>
                  <a:gd name="T25" fmla="*/ 0 h 9"/>
                  <a:gd name="T26" fmla="*/ 4 w 9"/>
                  <a:gd name="T27" fmla="*/ 1 h 9"/>
                  <a:gd name="T28" fmla="*/ 4 w 9"/>
                  <a:gd name="T29" fmla="*/ 1 h 9"/>
                  <a:gd name="T30" fmla="*/ 4 w 9"/>
                  <a:gd name="T31" fmla="*/ 0 h 9"/>
                  <a:gd name="T32" fmla="*/ 3 w 9"/>
                  <a:gd name="T33" fmla="*/ 0 h 9"/>
                  <a:gd name="T34" fmla="*/ 2 w 9"/>
                  <a:gd name="T35" fmla="*/ 0 h 9"/>
                  <a:gd name="T36" fmla="*/ 2 w 9"/>
                  <a:gd name="T37" fmla="*/ 1 h 9"/>
                  <a:gd name="T38" fmla="*/ 2 w 9"/>
                  <a:gd name="T39" fmla="*/ 2 h 9"/>
                  <a:gd name="T40" fmla="*/ 1 w 9"/>
                  <a:gd name="T41" fmla="*/ 2 h 9"/>
                  <a:gd name="T42" fmla="*/ 1 w 9"/>
                  <a:gd name="T43" fmla="*/ 2 h 9"/>
                  <a:gd name="T44" fmla="*/ 0 w 9"/>
                  <a:gd name="T45" fmla="*/ 2 h 9"/>
                  <a:gd name="T46" fmla="*/ 0 w 9"/>
                  <a:gd name="T47" fmla="*/ 3 h 9"/>
                  <a:gd name="T48" fmla="*/ 0 w 9"/>
                  <a:gd name="T49" fmla="*/ 4 h 9"/>
                  <a:gd name="T50" fmla="*/ 1 w 9"/>
                  <a:gd name="T51" fmla="*/ 4 h 9"/>
                  <a:gd name="T52" fmla="*/ 1 w 9"/>
                  <a:gd name="T53" fmla="*/ 5 h 9"/>
                  <a:gd name="T54" fmla="*/ 0 w 9"/>
                  <a:gd name="T55" fmla="*/ 5 h 9"/>
                  <a:gd name="T56" fmla="*/ 0 w 9"/>
                  <a:gd name="T57" fmla="*/ 6 h 9"/>
                  <a:gd name="T58" fmla="*/ 0 w 9"/>
                  <a:gd name="T59" fmla="*/ 6 h 9"/>
                  <a:gd name="T60" fmla="*/ 1 w 9"/>
                  <a:gd name="T61" fmla="*/ 7 h 9"/>
                  <a:gd name="T62" fmla="*/ 2 w 9"/>
                  <a:gd name="T63" fmla="*/ 7 h 9"/>
                  <a:gd name="T64" fmla="*/ 2 w 9"/>
                  <a:gd name="T65" fmla="*/ 7 h 9"/>
                  <a:gd name="T66" fmla="*/ 2 w 9"/>
                  <a:gd name="T67" fmla="*/ 8 h 9"/>
                  <a:gd name="T68" fmla="*/ 2 w 9"/>
                  <a:gd name="T69" fmla="*/ 8 h 9"/>
                  <a:gd name="T70" fmla="*/ 3 w 9"/>
                  <a:gd name="T71" fmla="*/ 9 h 9"/>
                  <a:gd name="T72" fmla="*/ 4 w 9"/>
                  <a:gd name="T73" fmla="*/ 8 h 9"/>
                  <a:gd name="T74" fmla="*/ 4 w 9"/>
                  <a:gd name="T75" fmla="*/ 8 h 9"/>
                  <a:gd name="T76" fmla="*/ 5 w 9"/>
                  <a:gd name="T77" fmla="*/ 8 h 9"/>
                  <a:gd name="T78" fmla="*/ 5 w 9"/>
                  <a:gd name="T79" fmla="*/ 8 h 9"/>
                  <a:gd name="T80" fmla="*/ 6 w 9"/>
                  <a:gd name="T81" fmla="*/ 9 h 9"/>
                  <a:gd name="T82" fmla="*/ 6 w 9"/>
                  <a:gd name="T83" fmla="*/ 8 h 9"/>
                  <a:gd name="T84" fmla="*/ 7 w 9"/>
                  <a:gd name="T85" fmla="*/ 7 h 9"/>
                  <a:gd name="T86" fmla="*/ 6 w 9"/>
                  <a:gd name="T87" fmla="*/ 7 h 9"/>
                  <a:gd name="T88" fmla="*/ 7 w 9"/>
                  <a:gd name="T89" fmla="*/ 6 h 9"/>
                  <a:gd name="T90" fmla="*/ 7 w 9"/>
                  <a:gd name="T91" fmla="*/ 7 h 9"/>
                  <a:gd name="T92" fmla="*/ 8 w 9"/>
                  <a:gd name="T93" fmla="*/ 6 h 9"/>
                  <a:gd name="T94" fmla="*/ 9 w 9"/>
                  <a:gd name="T95" fmla="*/ 6 h 9"/>
                  <a:gd name="T96" fmla="*/ 8 w 9"/>
                  <a:gd name="T97" fmla="*/ 5 h 9"/>
                  <a:gd name="T98" fmla="*/ 5 w 9"/>
                  <a:gd name="T99" fmla="*/ 6 h 9"/>
                  <a:gd name="T100" fmla="*/ 3 w 9"/>
                  <a:gd name="T101" fmla="*/ 5 h 9"/>
                  <a:gd name="T102" fmla="*/ 3 w 9"/>
                  <a:gd name="T103" fmla="*/ 3 h 9"/>
                  <a:gd name="T104" fmla="*/ 6 w 9"/>
                  <a:gd name="T105" fmla="*/ 4 h 9"/>
                  <a:gd name="T106" fmla="*/ 5 w 9"/>
                  <a:gd name="T10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9">
                    <a:moveTo>
                      <a:pt x="8" y="5"/>
                    </a:moveTo>
                    <a:cubicBezTo>
                      <a:pt x="8" y="5"/>
                      <a:pt x="8" y="5"/>
                      <a:pt x="8" y="5"/>
                    </a:cubicBezTo>
                    <a:cubicBezTo>
                      <a:pt x="8" y="4"/>
                      <a:pt x="8" y="4"/>
                      <a:pt x="8" y="4"/>
                    </a:cubicBezTo>
                    <a:cubicBezTo>
                      <a:pt x="8" y="4"/>
                      <a:pt x="8" y="4"/>
                      <a:pt x="8" y="4"/>
                    </a:cubicBezTo>
                    <a:cubicBezTo>
                      <a:pt x="8" y="4"/>
                      <a:pt x="9" y="3"/>
                      <a:pt x="8" y="3"/>
                    </a:cubicBezTo>
                    <a:cubicBezTo>
                      <a:pt x="8" y="2"/>
                      <a:pt x="8" y="2"/>
                      <a:pt x="8" y="2"/>
                    </a:cubicBezTo>
                    <a:cubicBezTo>
                      <a:pt x="8" y="2"/>
                      <a:pt x="8" y="2"/>
                      <a:pt x="7" y="2"/>
                    </a:cubicBezTo>
                    <a:cubicBezTo>
                      <a:pt x="7" y="2"/>
                      <a:pt x="7" y="2"/>
                      <a:pt x="7" y="2"/>
                    </a:cubicBezTo>
                    <a:cubicBezTo>
                      <a:pt x="7" y="2"/>
                      <a:pt x="6" y="2"/>
                      <a:pt x="6" y="2"/>
                    </a:cubicBezTo>
                    <a:cubicBezTo>
                      <a:pt x="7" y="1"/>
                      <a:pt x="7" y="1"/>
                      <a:pt x="7" y="1"/>
                    </a:cubicBezTo>
                    <a:cubicBezTo>
                      <a:pt x="7" y="1"/>
                      <a:pt x="6" y="0"/>
                      <a:pt x="6" y="0"/>
                    </a:cubicBezTo>
                    <a:cubicBezTo>
                      <a:pt x="6" y="0"/>
                      <a:pt x="6" y="0"/>
                      <a:pt x="6" y="0"/>
                    </a:cubicBezTo>
                    <a:cubicBezTo>
                      <a:pt x="5" y="0"/>
                      <a:pt x="5" y="0"/>
                      <a:pt x="5" y="0"/>
                    </a:cubicBezTo>
                    <a:cubicBezTo>
                      <a:pt x="4" y="1"/>
                      <a:pt x="4" y="1"/>
                      <a:pt x="4" y="1"/>
                    </a:cubicBezTo>
                    <a:cubicBezTo>
                      <a:pt x="4" y="1"/>
                      <a:pt x="4" y="1"/>
                      <a:pt x="4" y="1"/>
                    </a:cubicBezTo>
                    <a:cubicBezTo>
                      <a:pt x="4" y="0"/>
                      <a:pt x="4" y="0"/>
                      <a:pt x="4" y="0"/>
                    </a:cubicBezTo>
                    <a:cubicBezTo>
                      <a:pt x="3" y="0"/>
                      <a:pt x="3" y="0"/>
                      <a:pt x="3" y="0"/>
                    </a:cubicBezTo>
                    <a:cubicBezTo>
                      <a:pt x="2" y="0"/>
                      <a:pt x="2" y="0"/>
                      <a:pt x="2" y="0"/>
                    </a:cubicBezTo>
                    <a:cubicBezTo>
                      <a:pt x="2" y="1"/>
                      <a:pt x="2" y="1"/>
                      <a:pt x="2" y="1"/>
                    </a:cubicBezTo>
                    <a:cubicBezTo>
                      <a:pt x="2" y="2"/>
                      <a:pt x="2" y="2"/>
                      <a:pt x="2" y="2"/>
                    </a:cubicBezTo>
                    <a:cubicBezTo>
                      <a:pt x="2" y="2"/>
                      <a:pt x="2" y="2"/>
                      <a:pt x="1" y="2"/>
                    </a:cubicBezTo>
                    <a:cubicBezTo>
                      <a:pt x="1" y="2"/>
                      <a:pt x="1" y="2"/>
                      <a:pt x="1" y="2"/>
                    </a:cubicBezTo>
                    <a:cubicBezTo>
                      <a:pt x="1" y="2"/>
                      <a:pt x="0" y="2"/>
                      <a:pt x="0" y="2"/>
                    </a:cubicBezTo>
                    <a:cubicBezTo>
                      <a:pt x="0" y="3"/>
                      <a:pt x="0" y="3"/>
                      <a:pt x="0" y="3"/>
                    </a:cubicBezTo>
                    <a:cubicBezTo>
                      <a:pt x="0" y="3"/>
                      <a:pt x="0" y="4"/>
                      <a:pt x="0" y="4"/>
                    </a:cubicBezTo>
                    <a:cubicBezTo>
                      <a:pt x="1" y="4"/>
                      <a:pt x="1" y="4"/>
                      <a:pt x="1" y="4"/>
                    </a:cubicBezTo>
                    <a:cubicBezTo>
                      <a:pt x="1" y="4"/>
                      <a:pt x="1" y="5"/>
                      <a:pt x="1" y="5"/>
                    </a:cubicBezTo>
                    <a:cubicBezTo>
                      <a:pt x="0" y="5"/>
                      <a:pt x="0" y="5"/>
                      <a:pt x="0" y="5"/>
                    </a:cubicBezTo>
                    <a:cubicBezTo>
                      <a:pt x="0" y="5"/>
                      <a:pt x="0" y="6"/>
                      <a:pt x="0" y="6"/>
                    </a:cubicBezTo>
                    <a:cubicBezTo>
                      <a:pt x="0" y="6"/>
                      <a:pt x="0" y="6"/>
                      <a:pt x="0" y="6"/>
                    </a:cubicBezTo>
                    <a:cubicBezTo>
                      <a:pt x="0" y="7"/>
                      <a:pt x="1" y="7"/>
                      <a:pt x="1" y="7"/>
                    </a:cubicBezTo>
                    <a:cubicBezTo>
                      <a:pt x="2" y="7"/>
                      <a:pt x="2" y="7"/>
                      <a:pt x="2" y="7"/>
                    </a:cubicBezTo>
                    <a:cubicBezTo>
                      <a:pt x="2" y="7"/>
                      <a:pt x="2" y="7"/>
                      <a:pt x="2" y="7"/>
                    </a:cubicBezTo>
                    <a:cubicBezTo>
                      <a:pt x="2" y="8"/>
                      <a:pt x="2" y="8"/>
                      <a:pt x="2" y="8"/>
                    </a:cubicBezTo>
                    <a:cubicBezTo>
                      <a:pt x="2" y="8"/>
                      <a:pt x="2" y="8"/>
                      <a:pt x="2" y="8"/>
                    </a:cubicBezTo>
                    <a:cubicBezTo>
                      <a:pt x="3" y="9"/>
                      <a:pt x="3" y="9"/>
                      <a:pt x="3" y="9"/>
                    </a:cubicBezTo>
                    <a:cubicBezTo>
                      <a:pt x="3" y="9"/>
                      <a:pt x="4" y="9"/>
                      <a:pt x="4" y="8"/>
                    </a:cubicBezTo>
                    <a:cubicBezTo>
                      <a:pt x="4" y="8"/>
                      <a:pt x="4" y="8"/>
                      <a:pt x="4" y="8"/>
                    </a:cubicBezTo>
                    <a:cubicBezTo>
                      <a:pt x="4" y="8"/>
                      <a:pt x="4" y="8"/>
                      <a:pt x="5" y="8"/>
                    </a:cubicBezTo>
                    <a:cubicBezTo>
                      <a:pt x="5" y="8"/>
                      <a:pt x="5" y="8"/>
                      <a:pt x="5" y="8"/>
                    </a:cubicBezTo>
                    <a:cubicBezTo>
                      <a:pt x="5" y="9"/>
                      <a:pt x="5" y="9"/>
                      <a:pt x="6" y="9"/>
                    </a:cubicBezTo>
                    <a:cubicBezTo>
                      <a:pt x="6" y="8"/>
                      <a:pt x="6" y="8"/>
                      <a:pt x="6" y="8"/>
                    </a:cubicBezTo>
                    <a:cubicBezTo>
                      <a:pt x="7" y="8"/>
                      <a:pt x="7" y="8"/>
                      <a:pt x="7" y="7"/>
                    </a:cubicBezTo>
                    <a:cubicBezTo>
                      <a:pt x="6" y="7"/>
                      <a:pt x="6" y="7"/>
                      <a:pt x="6" y="7"/>
                    </a:cubicBezTo>
                    <a:cubicBezTo>
                      <a:pt x="7" y="7"/>
                      <a:pt x="7" y="7"/>
                      <a:pt x="7" y="6"/>
                    </a:cubicBezTo>
                    <a:cubicBezTo>
                      <a:pt x="7" y="7"/>
                      <a:pt x="7" y="7"/>
                      <a:pt x="7" y="7"/>
                    </a:cubicBezTo>
                    <a:cubicBezTo>
                      <a:pt x="8" y="7"/>
                      <a:pt x="8" y="7"/>
                      <a:pt x="8" y="6"/>
                    </a:cubicBezTo>
                    <a:cubicBezTo>
                      <a:pt x="9" y="6"/>
                      <a:pt x="9" y="6"/>
                      <a:pt x="9" y="6"/>
                    </a:cubicBezTo>
                    <a:cubicBezTo>
                      <a:pt x="9" y="5"/>
                      <a:pt x="8" y="5"/>
                      <a:pt x="8" y="5"/>
                    </a:cubicBezTo>
                    <a:close/>
                    <a:moveTo>
                      <a:pt x="5" y="6"/>
                    </a:moveTo>
                    <a:cubicBezTo>
                      <a:pt x="4" y="6"/>
                      <a:pt x="3" y="6"/>
                      <a:pt x="3" y="5"/>
                    </a:cubicBezTo>
                    <a:cubicBezTo>
                      <a:pt x="2" y="4"/>
                      <a:pt x="3" y="3"/>
                      <a:pt x="3" y="3"/>
                    </a:cubicBezTo>
                    <a:cubicBezTo>
                      <a:pt x="4" y="2"/>
                      <a:pt x="5" y="3"/>
                      <a:pt x="6" y="4"/>
                    </a:cubicBezTo>
                    <a:cubicBezTo>
                      <a:pt x="6" y="5"/>
                      <a:pt x="6"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99"/>
              <p:cNvSpPr>
                <a:spLocks noEditPoints="1"/>
              </p:cNvSpPr>
              <p:nvPr/>
            </p:nvSpPr>
            <p:spPr bwMode="auto">
              <a:xfrm>
                <a:off x="3767" y="1615"/>
                <a:ext cx="26" cy="26"/>
              </a:xfrm>
              <a:custGeom>
                <a:avLst/>
                <a:gdLst>
                  <a:gd name="T0" fmla="*/ 11 w 11"/>
                  <a:gd name="T1" fmla="*/ 7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8 w 11"/>
                  <a:gd name="T17" fmla="*/ 3 h 11"/>
                  <a:gd name="T18" fmla="*/ 9 w 11"/>
                  <a:gd name="T19" fmla="*/ 2 h 11"/>
                  <a:gd name="T20" fmla="*/ 8 w 11"/>
                  <a:gd name="T21" fmla="*/ 1 h 11"/>
                  <a:gd name="T22" fmla="*/ 7 w 11"/>
                  <a:gd name="T23" fmla="*/ 1 h 11"/>
                  <a:gd name="T24" fmla="*/ 6 w 11"/>
                  <a:gd name="T25" fmla="*/ 1 h 11"/>
                  <a:gd name="T26" fmla="*/ 6 w 11"/>
                  <a:gd name="T27" fmla="*/ 2 h 11"/>
                  <a:gd name="T28" fmla="*/ 5 w 11"/>
                  <a:gd name="T29" fmla="*/ 2 h 11"/>
                  <a:gd name="T30" fmla="*/ 5 w 11"/>
                  <a:gd name="T31" fmla="*/ 1 h 11"/>
                  <a:gd name="T32" fmla="*/ 4 w 11"/>
                  <a:gd name="T33" fmla="*/ 1 h 11"/>
                  <a:gd name="T34" fmla="*/ 3 w 11"/>
                  <a:gd name="T35" fmla="*/ 1 h 11"/>
                  <a:gd name="T36" fmla="*/ 3 w 11"/>
                  <a:gd name="T37" fmla="*/ 2 h 11"/>
                  <a:gd name="T38" fmla="*/ 3 w 11"/>
                  <a:gd name="T39" fmla="*/ 3 h 11"/>
                  <a:gd name="T40" fmla="*/ 2 w 11"/>
                  <a:gd name="T41" fmla="*/ 3 h 11"/>
                  <a:gd name="T42" fmla="*/ 2 w 11"/>
                  <a:gd name="T43" fmla="*/ 3 h 11"/>
                  <a:gd name="T44" fmla="*/ 1 w 11"/>
                  <a:gd name="T45" fmla="*/ 3 h 11"/>
                  <a:gd name="T46" fmla="*/ 0 w 11"/>
                  <a:gd name="T47" fmla="*/ 4 h 11"/>
                  <a:gd name="T48" fmla="*/ 1 w 11"/>
                  <a:gd name="T49" fmla="*/ 5 h 11"/>
                  <a:gd name="T50" fmla="*/ 1 w 11"/>
                  <a:gd name="T51" fmla="*/ 6 h 11"/>
                  <a:gd name="T52" fmla="*/ 1 w 11"/>
                  <a:gd name="T53" fmla="*/ 6 h 11"/>
                  <a:gd name="T54" fmla="*/ 1 w 11"/>
                  <a:gd name="T55" fmla="*/ 7 h 11"/>
                  <a:gd name="T56" fmla="*/ 0 w 11"/>
                  <a:gd name="T57" fmla="*/ 8 h 11"/>
                  <a:gd name="T58" fmla="*/ 1 w 11"/>
                  <a:gd name="T59" fmla="*/ 9 h 11"/>
                  <a:gd name="T60" fmla="*/ 2 w 11"/>
                  <a:gd name="T61" fmla="*/ 9 h 11"/>
                  <a:gd name="T62" fmla="*/ 2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6 w 11"/>
                  <a:gd name="T79" fmla="*/ 11 h 11"/>
                  <a:gd name="T80" fmla="*/ 8 w 11"/>
                  <a:gd name="T81" fmla="*/ 11 h 11"/>
                  <a:gd name="T82" fmla="*/ 8 w 11"/>
                  <a:gd name="T83" fmla="*/ 11 h 11"/>
                  <a:gd name="T84" fmla="*/ 9 w 11"/>
                  <a:gd name="T85" fmla="*/ 10 h 11"/>
                  <a:gd name="T86" fmla="*/ 8 w 11"/>
                  <a:gd name="T87" fmla="*/ 9 h 11"/>
                  <a:gd name="T88" fmla="*/ 9 w 11"/>
                  <a:gd name="T89" fmla="*/ 9 h 11"/>
                  <a:gd name="T90" fmla="*/ 10 w 11"/>
                  <a:gd name="T91" fmla="*/ 9 h 11"/>
                  <a:gd name="T92" fmla="*/ 11 w 11"/>
                  <a:gd name="T93" fmla="*/ 8 h 11"/>
                  <a:gd name="T94" fmla="*/ 11 w 11"/>
                  <a:gd name="T95" fmla="*/ 8 h 11"/>
                  <a:gd name="T96" fmla="*/ 11 w 11"/>
                  <a:gd name="T97" fmla="*/ 7 h 11"/>
                  <a:gd name="T98" fmla="*/ 6 w 11"/>
                  <a:gd name="T99" fmla="*/ 8 h 11"/>
                  <a:gd name="T100" fmla="*/ 4 w 11"/>
                  <a:gd name="T101" fmla="*/ 7 h 11"/>
                  <a:gd name="T102" fmla="*/ 5 w 11"/>
                  <a:gd name="T103" fmla="*/ 4 h 11"/>
                  <a:gd name="T104" fmla="*/ 8 w 11"/>
                  <a:gd name="T105" fmla="*/ 5 h 11"/>
                  <a:gd name="T106" fmla="*/ 6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7"/>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0" y="3"/>
                      <a:pt x="10" y="3"/>
                      <a:pt x="10" y="3"/>
                    </a:cubicBezTo>
                    <a:cubicBezTo>
                      <a:pt x="9" y="3"/>
                      <a:pt x="9" y="3"/>
                      <a:pt x="9" y="3"/>
                    </a:cubicBezTo>
                    <a:cubicBezTo>
                      <a:pt x="9" y="3"/>
                      <a:pt x="8" y="3"/>
                      <a:pt x="8" y="3"/>
                    </a:cubicBezTo>
                    <a:cubicBezTo>
                      <a:pt x="9" y="2"/>
                      <a:pt x="9" y="2"/>
                      <a:pt x="9" y="2"/>
                    </a:cubicBezTo>
                    <a:cubicBezTo>
                      <a:pt x="9" y="1"/>
                      <a:pt x="9" y="1"/>
                      <a:pt x="8" y="1"/>
                    </a:cubicBezTo>
                    <a:cubicBezTo>
                      <a:pt x="7" y="1"/>
                      <a:pt x="7" y="1"/>
                      <a:pt x="7" y="1"/>
                    </a:cubicBezTo>
                    <a:cubicBezTo>
                      <a:pt x="7" y="0"/>
                      <a:pt x="6" y="1"/>
                      <a:pt x="6" y="1"/>
                    </a:cubicBezTo>
                    <a:cubicBezTo>
                      <a:pt x="6" y="2"/>
                      <a:pt x="6" y="2"/>
                      <a:pt x="6" y="2"/>
                    </a:cubicBezTo>
                    <a:cubicBezTo>
                      <a:pt x="6" y="2"/>
                      <a:pt x="5" y="2"/>
                      <a:pt x="5" y="2"/>
                    </a:cubicBezTo>
                    <a:cubicBezTo>
                      <a:pt x="5" y="1"/>
                      <a:pt x="5" y="1"/>
                      <a:pt x="5" y="1"/>
                    </a:cubicBezTo>
                    <a:cubicBezTo>
                      <a:pt x="5" y="1"/>
                      <a:pt x="4" y="0"/>
                      <a:pt x="4" y="1"/>
                    </a:cubicBezTo>
                    <a:cubicBezTo>
                      <a:pt x="3" y="1"/>
                      <a:pt x="3" y="1"/>
                      <a:pt x="3" y="1"/>
                    </a:cubicBezTo>
                    <a:cubicBezTo>
                      <a:pt x="3" y="1"/>
                      <a:pt x="2" y="2"/>
                      <a:pt x="3" y="2"/>
                    </a:cubicBezTo>
                    <a:cubicBezTo>
                      <a:pt x="3" y="3"/>
                      <a:pt x="3" y="3"/>
                      <a:pt x="3" y="3"/>
                    </a:cubicBezTo>
                    <a:cubicBezTo>
                      <a:pt x="3" y="3"/>
                      <a:pt x="2" y="3"/>
                      <a:pt x="2" y="3"/>
                    </a:cubicBezTo>
                    <a:cubicBezTo>
                      <a:pt x="2" y="3"/>
                      <a:pt x="2" y="3"/>
                      <a:pt x="2" y="3"/>
                    </a:cubicBezTo>
                    <a:cubicBezTo>
                      <a:pt x="1" y="3"/>
                      <a:pt x="1" y="3"/>
                      <a:pt x="1" y="3"/>
                    </a:cubicBezTo>
                    <a:cubicBezTo>
                      <a:pt x="0" y="4"/>
                      <a:pt x="0" y="4"/>
                      <a:pt x="0" y="4"/>
                    </a:cubicBezTo>
                    <a:cubicBezTo>
                      <a:pt x="0" y="5"/>
                      <a:pt x="0" y="5"/>
                      <a:pt x="1" y="5"/>
                    </a:cubicBezTo>
                    <a:cubicBezTo>
                      <a:pt x="1" y="6"/>
                      <a:pt x="1" y="6"/>
                      <a:pt x="1" y="6"/>
                    </a:cubicBezTo>
                    <a:cubicBezTo>
                      <a:pt x="1" y="6"/>
                      <a:pt x="1" y="6"/>
                      <a:pt x="1" y="6"/>
                    </a:cubicBezTo>
                    <a:cubicBezTo>
                      <a:pt x="1" y="7"/>
                      <a:pt x="1" y="7"/>
                      <a:pt x="1" y="7"/>
                    </a:cubicBezTo>
                    <a:cubicBezTo>
                      <a:pt x="0" y="7"/>
                      <a:pt x="0" y="7"/>
                      <a:pt x="0" y="8"/>
                    </a:cubicBezTo>
                    <a:cubicBezTo>
                      <a:pt x="1" y="9"/>
                      <a:pt x="1" y="9"/>
                      <a:pt x="1" y="9"/>
                    </a:cubicBezTo>
                    <a:cubicBezTo>
                      <a:pt x="1" y="9"/>
                      <a:pt x="1" y="9"/>
                      <a:pt x="2" y="9"/>
                    </a:cubicBezTo>
                    <a:cubicBezTo>
                      <a:pt x="2" y="9"/>
                      <a:pt x="2" y="9"/>
                      <a:pt x="2" y="9"/>
                    </a:cubicBezTo>
                    <a:cubicBezTo>
                      <a:pt x="3" y="9"/>
                      <a:pt x="3" y="9"/>
                      <a:pt x="3" y="9"/>
                    </a:cubicBezTo>
                    <a:cubicBezTo>
                      <a:pt x="3" y="10"/>
                      <a:pt x="3" y="10"/>
                      <a:pt x="3" y="10"/>
                    </a:cubicBezTo>
                    <a:cubicBezTo>
                      <a:pt x="3" y="10"/>
                      <a:pt x="3" y="11"/>
                      <a:pt x="3" y="11"/>
                    </a:cubicBezTo>
                    <a:cubicBezTo>
                      <a:pt x="4" y="11"/>
                      <a:pt x="4" y="11"/>
                      <a:pt x="4" y="11"/>
                    </a:cubicBezTo>
                    <a:cubicBezTo>
                      <a:pt x="4" y="11"/>
                      <a:pt x="5" y="11"/>
                      <a:pt x="5" y="11"/>
                    </a:cubicBezTo>
                    <a:cubicBezTo>
                      <a:pt x="5" y="10"/>
                      <a:pt x="5" y="10"/>
                      <a:pt x="5" y="10"/>
                    </a:cubicBezTo>
                    <a:cubicBezTo>
                      <a:pt x="6" y="10"/>
                      <a:pt x="6" y="10"/>
                      <a:pt x="6" y="10"/>
                    </a:cubicBezTo>
                    <a:cubicBezTo>
                      <a:pt x="6" y="11"/>
                      <a:pt x="6" y="11"/>
                      <a:pt x="6" y="11"/>
                    </a:cubicBezTo>
                    <a:cubicBezTo>
                      <a:pt x="7" y="11"/>
                      <a:pt x="7" y="11"/>
                      <a:pt x="8" y="11"/>
                    </a:cubicBezTo>
                    <a:cubicBezTo>
                      <a:pt x="8" y="11"/>
                      <a:pt x="8" y="11"/>
                      <a:pt x="8" y="11"/>
                    </a:cubicBezTo>
                    <a:cubicBezTo>
                      <a:pt x="9" y="11"/>
                      <a:pt x="9" y="10"/>
                      <a:pt x="9" y="10"/>
                    </a:cubicBezTo>
                    <a:cubicBezTo>
                      <a:pt x="8" y="9"/>
                      <a:pt x="8" y="9"/>
                      <a:pt x="8" y="9"/>
                    </a:cubicBezTo>
                    <a:cubicBezTo>
                      <a:pt x="9" y="9"/>
                      <a:pt x="9" y="9"/>
                      <a:pt x="9" y="9"/>
                    </a:cubicBezTo>
                    <a:cubicBezTo>
                      <a:pt x="10" y="9"/>
                      <a:pt x="10" y="9"/>
                      <a:pt x="10" y="9"/>
                    </a:cubicBezTo>
                    <a:cubicBezTo>
                      <a:pt x="10" y="9"/>
                      <a:pt x="11" y="9"/>
                      <a:pt x="11" y="8"/>
                    </a:cubicBezTo>
                    <a:cubicBezTo>
                      <a:pt x="11" y="8"/>
                      <a:pt x="11" y="8"/>
                      <a:pt x="11" y="8"/>
                    </a:cubicBezTo>
                    <a:cubicBezTo>
                      <a:pt x="11" y="7"/>
                      <a:pt x="11" y="7"/>
                      <a:pt x="11" y="7"/>
                    </a:cubicBezTo>
                    <a:close/>
                    <a:moveTo>
                      <a:pt x="6" y="8"/>
                    </a:moveTo>
                    <a:cubicBezTo>
                      <a:pt x="5" y="8"/>
                      <a:pt x="4" y="8"/>
                      <a:pt x="4" y="7"/>
                    </a:cubicBezTo>
                    <a:cubicBezTo>
                      <a:pt x="3" y="6"/>
                      <a:pt x="4" y="5"/>
                      <a:pt x="5" y="4"/>
                    </a:cubicBezTo>
                    <a:cubicBezTo>
                      <a:pt x="6" y="4"/>
                      <a:pt x="7" y="4"/>
                      <a:pt x="8" y="5"/>
                    </a:cubicBezTo>
                    <a:cubicBezTo>
                      <a:pt x="8" y="6"/>
                      <a:pt x="8" y="7"/>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00"/>
              <p:cNvSpPr>
                <a:spLocks noEditPoints="1"/>
              </p:cNvSpPr>
              <p:nvPr/>
            </p:nvSpPr>
            <p:spPr bwMode="auto">
              <a:xfrm>
                <a:off x="3622" y="1729"/>
                <a:ext cx="31" cy="31"/>
              </a:xfrm>
              <a:custGeom>
                <a:avLst/>
                <a:gdLst>
                  <a:gd name="T0" fmla="*/ 13 w 13"/>
                  <a:gd name="T1" fmla="*/ 7 h 13"/>
                  <a:gd name="T2" fmla="*/ 12 w 13"/>
                  <a:gd name="T3" fmla="*/ 7 h 13"/>
                  <a:gd name="T4" fmla="*/ 12 w 13"/>
                  <a:gd name="T5" fmla="*/ 6 h 13"/>
                  <a:gd name="T6" fmla="*/ 13 w 13"/>
                  <a:gd name="T7" fmla="*/ 5 h 13"/>
                  <a:gd name="T8" fmla="*/ 13 w 13"/>
                  <a:gd name="T9" fmla="*/ 4 h 13"/>
                  <a:gd name="T10" fmla="*/ 13 w 13"/>
                  <a:gd name="T11" fmla="*/ 3 h 13"/>
                  <a:gd name="T12" fmla="*/ 11 w 13"/>
                  <a:gd name="T13" fmla="*/ 3 h 13"/>
                  <a:gd name="T14" fmla="*/ 10 w 13"/>
                  <a:gd name="T15" fmla="*/ 3 h 13"/>
                  <a:gd name="T16" fmla="*/ 10 w 13"/>
                  <a:gd name="T17" fmla="*/ 2 h 13"/>
                  <a:gd name="T18" fmla="*/ 10 w 13"/>
                  <a:gd name="T19" fmla="*/ 1 h 13"/>
                  <a:gd name="T20" fmla="*/ 10 w 13"/>
                  <a:gd name="T21" fmla="*/ 0 h 13"/>
                  <a:gd name="T22" fmla="*/ 9 w 13"/>
                  <a:gd name="T23" fmla="*/ 0 h 13"/>
                  <a:gd name="T24" fmla="*/ 7 w 13"/>
                  <a:gd name="T25" fmla="*/ 0 h 13"/>
                  <a:gd name="T26" fmla="*/ 7 w 13"/>
                  <a:gd name="T27" fmla="*/ 1 h 13"/>
                  <a:gd name="T28" fmla="*/ 6 w 13"/>
                  <a:gd name="T29" fmla="*/ 1 h 13"/>
                  <a:gd name="T30" fmla="*/ 6 w 13"/>
                  <a:gd name="T31" fmla="*/ 0 h 13"/>
                  <a:gd name="T32" fmla="*/ 5 w 13"/>
                  <a:gd name="T33" fmla="*/ 0 h 13"/>
                  <a:gd name="T34" fmla="*/ 4 w 13"/>
                  <a:gd name="T35" fmla="*/ 0 h 13"/>
                  <a:gd name="T36" fmla="*/ 3 w 13"/>
                  <a:gd name="T37" fmla="*/ 1 h 13"/>
                  <a:gd name="T38" fmla="*/ 3 w 13"/>
                  <a:gd name="T39" fmla="*/ 2 h 13"/>
                  <a:gd name="T40" fmla="*/ 3 w 13"/>
                  <a:gd name="T41" fmla="*/ 3 h 13"/>
                  <a:gd name="T42" fmla="*/ 2 w 13"/>
                  <a:gd name="T43" fmla="*/ 3 h 13"/>
                  <a:gd name="T44" fmla="*/ 1 w 13"/>
                  <a:gd name="T45" fmla="*/ 3 h 13"/>
                  <a:gd name="T46" fmla="*/ 0 w 13"/>
                  <a:gd name="T47" fmla="*/ 4 h 13"/>
                  <a:gd name="T48" fmla="*/ 1 w 13"/>
                  <a:gd name="T49" fmla="*/ 5 h 13"/>
                  <a:gd name="T50" fmla="*/ 2 w 13"/>
                  <a:gd name="T51" fmla="*/ 6 h 13"/>
                  <a:gd name="T52" fmla="*/ 2 w 13"/>
                  <a:gd name="T53" fmla="*/ 7 h 13"/>
                  <a:gd name="T54" fmla="*/ 1 w 13"/>
                  <a:gd name="T55" fmla="*/ 7 h 13"/>
                  <a:gd name="T56" fmla="*/ 0 w 13"/>
                  <a:gd name="T57" fmla="*/ 8 h 13"/>
                  <a:gd name="T58" fmla="*/ 1 w 13"/>
                  <a:gd name="T59" fmla="*/ 9 h 13"/>
                  <a:gd name="T60" fmla="*/ 2 w 13"/>
                  <a:gd name="T61" fmla="*/ 10 h 13"/>
                  <a:gd name="T62" fmla="*/ 3 w 13"/>
                  <a:gd name="T63" fmla="*/ 9 h 13"/>
                  <a:gd name="T64" fmla="*/ 4 w 13"/>
                  <a:gd name="T65" fmla="*/ 10 h 13"/>
                  <a:gd name="T66" fmla="*/ 3 w 13"/>
                  <a:gd name="T67" fmla="*/ 11 h 13"/>
                  <a:gd name="T68" fmla="*/ 4 w 13"/>
                  <a:gd name="T69" fmla="*/ 12 h 13"/>
                  <a:gd name="T70" fmla="*/ 5 w 13"/>
                  <a:gd name="T71" fmla="*/ 13 h 13"/>
                  <a:gd name="T72" fmla="*/ 6 w 13"/>
                  <a:gd name="T73" fmla="*/ 12 h 13"/>
                  <a:gd name="T74" fmla="*/ 6 w 13"/>
                  <a:gd name="T75" fmla="*/ 11 h 13"/>
                  <a:gd name="T76" fmla="*/ 7 w 13"/>
                  <a:gd name="T77" fmla="*/ 11 h 13"/>
                  <a:gd name="T78" fmla="*/ 8 w 13"/>
                  <a:gd name="T79" fmla="*/ 12 h 13"/>
                  <a:gd name="T80" fmla="*/ 9 w 13"/>
                  <a:gd name="T81" fmla="*/ 12 h 13"/>
                  <a:gd name="T82" fmla="*/ 10 w 13"/>
                  <a:gd name="T83" fmla="*/ 12 h 13"/>
                  <a:gd name="T84" fmla="*/ 10 w 13"/>
                  <a:gd name="T85" fmla="*/ 11 h 13"/>
                  <a:gd name="T86" fmla="*/ 10 w 13"/>
                  <a:gd name="T87" fmla="*/ 10 h 13"/>
                  <a:gd name="T88" fmla="*/ 11 w 13"/>
                  <a:gd name="T89" fmla="*/ 9 h 13"/>
                  <a:gd name="T90" fmla="*/ 12 w 13"/>
                  <a:gd name="T91" fmla="*/ 10 h 13"/>
                  <a:gd name="T92" fmla="*/ 13 w 13"/>
                  <a:gd name="T93" fmla="*/ 9 h 13"/>
                  <a:gd name="T94" fmla="*/ 13 w 13"/>
                  <a:gd name="T95" fmla="*/ 8 h 13"/>
                  <a:gd name="T96" fmla="*/ 13 w 13"/>
                  <a:gd name="T97" fmla="*/ 7 h 13"/>
                  <a:gd name="T98" fmla="*/ 8 w 13"/>
                  <a:gd name="T99" fmla="*/ 9 h 13"/>
                  <a:gd name="T100" fmla="*/ 4 w 13"/>
                  <a:gd name="T101" fmla="*/ 7 h 13"/>
                  <a:gd name="T102" fmla="*/ 6 w 13"/>
                  <a:gd name="T103" fmla="*/ 4 h 13"/>
                  <a:gd name="T104" fmla="*/ 9 w 13"/>
                  <a:gd name="T105" fmla="*/ 5 h 13"/>
                  <a:gd name="T106" fmla="*/ 8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3" y="7"/>
                    </a:moveTo>
                    <a:cubicBezTo>
                      <a:pt x="12" y="7"/>
                      <a:pt x="12" y="7"/>
                      <a:pt x="12" y="7"/>
                    </a:cubicBezTo>
                    <a:cubicBezTo>
                      <a:pt x="12" y="6"/>
                      <a:pt x="12" y="6"/>
                      <a:pt x="12" y="6"/>
                    </a:cubicBezTo>
                    <a:cubicBezTo>
                      <a:pt x="13" y="5"/>
                      <a:pt x="13" y="5"/>
                      <a:pt x="13" y="5"/>
                    </a:cubicBezTo>
                    <a:cubicBezTo>
                      <a:pt x="13" y="5"/>
                      <a:pt x="13" y="4"/>
                      <a:pt x="13" y="4"/>
                    </a:cubicBezTo>
                    <a:cubicBezTo>
                      <a:pt x="13" y="3"/>
                      <a:pt x="13" y="3"/>
                      <a:pt x="13" y="3"/>
                    </a:cubicBezTo>
                    <a:cubicBezTo>
                      <a:pt x="12" y="3"/>
                      <a:pt x="12" y="2"/>
                      <a:pt x="11" y="3"/>
                    </a:cubicBezTo>
                    <a:cubicBezTo>
                      <a:pt x="10" y="3"/>
                      <a:pt x="10" y="3"/>
                      <a:pt x="10" y="3"/>
                    </a:cubicBezTo>
                    <a:cubicBezTo>
                      <a:pt x="10" y="3"/>
                      <a:pt x="10" y="2"/>
                      <a:pt x="10" y="2"/>
                    </a:cubicBezTo>
                    <a:cubicBezTo>
                      <a:pt x="10" y="1"/>
                      <a:pt x="10" y="1"/>
                      <a:pt x="10" y="1"/>
                    </a:cubicBezTo>
                    <a:cubicBezTo>
                      <a:pt x="10" y="1"/>
                      <a:pt x="10" y="0"/>
                      <a:pt x="10" y="0"/>
                    </a:cubicBezTo>
                    <a:cubicBezTo>
                      <a:pt x="9" y="0"/>
                      <a:pt x="9" y="0"/>
                      <a:pt x="9" y="0"/>
                    </a:cubicBezTo>
                    <a:cubicBezTo>
                      <a:pt x="8" y="0"/>
                      <a:pt x="8" y="0"/>
                      <a:pt x="7" y="0"/>
                    </a:cubicBezTo>
                    <a:cubicBezTo>
                      <a:pt x="7" y="1"/>
                      <a:pt x="7" y="1"/>
                      <a:pt x="7" y="1"/>
                    </a:cubicBezTo>
                    <a:cubicBezTo>
                      <a:pt x="7" y="1"/>
                      <a:pt x="6" y="1"/>
                      <a:pt x="6" y="1"/>
                    </a:cubicBezTo>
                    <a:cubicBezTo>
                      <a:pt x="6" y="0"/>
                      <a:pt x="6" y="0"/>
                      <a:pt x="6" y="0"/>
                    </a:cubicBezTo>
                    <a:cubicBezTo>
                      <a:pt x="6" y="0"/>
                      <a:pt x="5" y="0"/>
                      <a:pt x="5" y="0"/>
                    </a:cubicBezTo>
                    <a:cubicBezTo>
                      <a:pt x="4" y="0"/>
                      <a:pt x="4" y="0"/>
                      <a:pt x="4" y="0"/>
                    </a:cubicBezTo>
                    <a:cubicBezTo>
                      <a:pt x="3" y="0"/>
                      <a:pt x="3" y="1"/>
                      <a:pt x="3" y="1"/>
                    </a:cubicBezTo>
                    <a:cubicBezTo>
                      <a:pt x="3" y="2"/>
                      <a:pt x="3" y="2"/>
                      <a:pt x="3" y="2"/>
                    </a:cubicBezTo>
                    <a:cubicBezTo>
                      <a:pt x="3" y="2"/>
                      <a:pt x="3" y="3"/>
                      <a:pt x="3" y="3"/>
                    </a:cubicBezTo>
                    <a:cubicBezTo>
                      <a:pt x="2" y="3"/>
                      <a:pt x="2" y="3"/>
                      <a:pt x="2" y="3"/>
                    </a:cubicBezTo>
                    <a:cubicBezTo>
                      <a:pt x="1" y="2"/>
                      <a:pt x="1" y="3"/>
                      <a:pt x="1" y="3"/>
                    </a:cubicBezTo>
                    <a:cubicBezTo>
                      <a:pt x="0" y="4"/>
                      <a:pt x="0" y="4"/>
                      <a:pt x="0" y="4"/>
                    </a:cubicBezTo>
                    <a:cubicBezTo>
                      <a:pt x="0" y="5"/>
                      <a:pt x="0" y="5"/>
                      <a:pt x="1" y="5"/>
                    </a:cubicBezTo>
                    <a:cubicBezTo>
                      <a:pt x="2" y="6"/>
                      <a:pt x="2" y="6"/>
                      <a:pt x="2" y="6"/>
                    </a:cubicBezTo>
                    <a:cubicBezTo>
                      <a:pt x="2" y="6"/>
                      <a:pt x="2" y="6"/>
                      <a:pt x="2" y="7"/>
                    </a:cubicBezTo>
                    <a:cubicBezTo>
                      <a:pt x="1" y="7"/>
                      <a:pt x="1" y="7"/>
                      <a:pt x="1" y="7"/>
                    </a:cubicBezTo>
                    <a:cubicBezTo>
                      <a:pt x="0" y="7"/>
                      <a:pt x="0" y="8"/>
                      <a:pt x="0" y="8"/>
                    </a:cubicBezTo>
                    <a:cubicBezTo>
                      <a:pt x="1" y="9"/>
                      <a:pt x="1" y="9"/>
                      <a:pt x="1" y="9"/>
                    </a:cubicBezTo>
                    <a:cubicBezTo>
                      <a:pt x="1" y="10"/>
                      <a:pt x="2" y="10"/>
                      <a:pt x="2" y="10"/>
                    </a:cubicBezTo>
                    <a:cubicBezTo>
                      <a:pt x="3" y="9"/>
                      <a:pt x="3" y="9"/>
                      <a:pt x="3" y="9"/>
                    </a:cubicBezTo>
                    <a:cubicBezTo>
                      <a:pt x="3" y="10"/>
                      <a:pt x="3" y="10"/>
                      <a:pt x="4" y="10"/>
                    </a:cubicBezTo>
                    <a:cubicBezTo>
                      <a:pt x="3" y="11"/>
                      <a:pt x="3" y="11"/>
                      <a:pt x="3" y="11"/>
                    </a:cubicBezTo>
                    <a:cubicBezTo>
                      <a:pt x="3" y="11"/>
                      <a:pt x="3" y="12"/>
                      <a:pt x="4" y="12"/>
                    </a:cubicBezTo>
                    <a:cubicBezTo>
                      <a:pt x="5" y="13"/>
                      <a:pt x="5" y="13"/>
                      <a:pt x="5" y="13"/>
                    </a:cubicBezTo>
                    <a:cubicBezTo>
                      <a:pt x="5" y="13"/>
                      <a:pt x="6" y="13"/>
                      <a:pt x="6" y="12"/>
                    </a:cubicBezTo>
                    <a:cubicBezTo>
                      <a:pt x="6" y="11"/>
                      <a:pt x="6" y="11"/>
                      <a:pt x="6" y="11"/>
                    </a:cubicBezTo>
                    <a:cubicBezTo>
                      <a:pt x="7" y="11"/>
                      <a:pt x="7" y="11"/>
                      <a:pt x="7" y="11"/>
                    </a:cubicBezTo>
                    <a:cubicBezTo>
                      <a:pt x="8" y="12"/>
                      <a:pt x="8" y="12"/>
                      <a:pt x="8" y="12"/>
                    </a:cubicBezTo>
                    <a:cubicBezTo>
                      <a:pt x="8" y="12"/>
                      <a:pt x="8" y="13"/>
                      <a:pt x="9" y="12"/>
                    </a:cubicBezTo>
                    <a:cubicBezTo>
                      <a:pt x="10" y="12"/>
                      <a:pt x="10" y="12"/>
                      <a:pt x="10" y="12"/>
                    </a:cubicBezTo>
                    <a:cubicBezTo>
                      <a:pt x="10" y="12"/>
                      <a:pt x="11" y="11"/>
                      <a:pt x="10" y="11"/>
                    </a:cubicBezTo>
                    <a:cubicBezTo>
                      <a:pt x="10" y="10"/>
                      <a:pt x="10" y="10"/>
                      <a:pt x="10" y="10"/>
                    </a:cubicBezTo>
                    <a:cubicBezTo>
                      <a:pt x="10" y="10"/>
                      <a:pt x="10" y="10"/>
                      <a:pt x="11" y="9"/>
                    </a:cubicBezTo>
                    <a:cubicBezTo>
                      <a:pt x="12" y="10"/>
                      <a:pt x="12" y="10"/>
                      <a:pt x="12" y="10"/>
                    </a:cubicBezTo>
                    <a:cubicBezTo>
                      <a:pt x="12" y="10"/>
                      <a:pt x="13" y="10"/>
                      <a:pt x="13" y="9"/>
                    </a:cubicBezTo>
                    <a:cubicBezTo>
                      <a:pt x="13" y="8"/>
                      <a:pt x="13" y="8"/>
                      <a:pt x="13" y="8"/>
                    </a:cubicBezTo>
                    <a:cubicBezTo>
                      <a:pt x="13" y="8"/>
                      <a:pt x="13" y="7"/>
                      <a:pt x="13" y="7"/>
                    </a:cubicBezTo>
                    <a:close/>
                    <a:moveTo>
                      <a:pt x="8" y="9"/>
                    </a:moveTo>
                    <a:cubicBezTo>
                      <a:pt x="6" y="9"/>
                      <a:pt x="5" y="8"/>
                      <a:pt x="4" y="7"/>
                    </a:cubicBezTo>
                    <a:cubicBezTo>
                      <a:pt x="4" y="6"/>
                      <a:pt x="4" y="4"/>
                      <a:pt x="6" y="4"/>
                    </a:cubicBezTo>
                    <a:cubicBezTo>
                      <a:pt x="7" y="3"/>
                      <a:pt x="8" y="4"/>
                      <a:pt x="9" y="5"/>
                    </a:cubicBezTo>
                    <a:cubicBezTo>
                      <a:pt x="10" y="6"/>
                      <a:pt x="9" y="8"/>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01"/>
              <p:cNvSpPr>
                <a:spLocks noEditPoints="1"/>
              </p:cNvSpPr>
              <p:nvPr/>
            </p:nvSpPr>
            <p:spPr bwMode="auto">
              <a:xfrm>
                <a:off x="3677" y="1618"/>
                <a:ext cx="26" cy="26"/>
              </a:xfrm>
              <a:custGeom>
                <a:avLst/>
                <a:gdLst>
                  <a:gd name="T0" fmla="*/ 11 w 11"/>
                  <a:gd name="T1" fmla="*/ 6 h 11"/>
                  <a:gd name="T2" fmla="*/ 10 w 11"/>
                  <a:gd name="T3" fmla="*/ 6 h 11"/>
                  <a:gd name="T4" fmla="*/ 10 w 11"/>
                  <a:gd name="T5" fmla="*/ 5 h 11"/>
                  <a:gd name="T6" fmla="*/ 11 w 11"/>
                  <a:gd name="T7" fmla="*/ 4 h 11"/>
                  <a:gd name="T8" fmla="*/ 11 w 11"/>
                  <a:gd name="T9" fmla="*/ 3 h 11"/>
                  <a:gd name="T10" fmla="*/ 11 w 11"/>
                  <a:gd name="T11" fmla="*/ 3 h 11"/>
                  <a:gd name="T12" fmla="*/ 10 w 11"/>
                  <a:gd name="T13" fmla="*/ 2 h 11"/>
                  <a:gd name="T14" fmla="*/ 9 w 11"/>
                  <a:gd name="T15" fmla="*/ 2 h 11"/>
                  <a:gd name="T16" fmla="*/ 8 w 11"/>
                  <a:gd name="T17" fmla="*/ 2 h 11"/>
                  <a:gd name="T18" fmla="*/ 9 w 11"/>
                  <a:gd name="T19" fmla="*/ 1 h 11"/>
                  <a:gd name="T20" fmla="*/ 8 w 11"/>
                  <a:gd name="T21" fmla="*/ 0 h 11"/>
                  <a:gd name="T22" fmla="*/ 7 w 11"/>
                  <a:gd name="T23" fmla="*/ 0 h 11"/>
                  <a:gd name="T24" fmla="*/ 6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3 w 11"/>
                  <a:gd name="T37" fmla="*/ 1 h 11"/>
                  <a:gd name="T38" fmla="*/ 3 w 11"/>
                  <a:gd name="T39" fmla="*/ 2 h 11"/>
                  <a:gd name="T40" fmla="*/ 2 w 11"/>
                  <a:gd name="T41" fmla="*/ 3 h 11"/>
                  <a:gd name="T42" fmla="*/ 2 w 11"/>
                  <a:gd name="T43" fmla="*/ 2 h 11"/>
                  <a:gd name="T44" fmla="*/ 1 w 11"/>
                  <a:gd name="T45" fmla="*/ 3 h 11"/>
                  <a:gd name="T46" fmla="*/ 0 w 11"/>
                  <a:gd name="T47" fmla="*/ 4 h 11"/>
                  <a:gd name="T48" fmla="*/ 1 w 11"/>
                  <a:gd name="T49" fmla="*/ 5 h 11"/>
                  <a:gd name="T50" fmla="*/ 1 w 11"/>
                  <a:gd name="T51" fmla="*/ 5 h 11"/>
                  <a:gd name="T52" fmla="*/ 1 w 11"/>
                  <a:gd name="T53" fmla="*/ 6 h 11"/>
                  <a:gd name="T54" fmla="*/ 1 w 11"/>
                  <a:gd name="T55" fmla="*/ 6 h 11"/>
                  <a:gd name="T56" fmla="*/ 0 w 11"/>
                  <a:gd name="T57" fmla="*/ 7 h 11"/>
                  <a:gd name="T58" fmla="*/ 1 w 11"/>
                  <a:gd name="T59" fmla="*/ 8 h 11"/>
                  <a:gd name="T60" fmla="*/ 2 w 11"/>
                  <a:gd name="T61" fmla="*/ 8 h 11"/>
                  <a:gd name="T62" fmla="*/ 2 w 11"/>
                  <a:gd name="T63" fmla="*/ 8 h 11"/>
                  <a:gd name="T64" fmla="*/ 3 w 11"/>
                  <a:gd name="T65" fmla="*/ 9 h 11"/>
                  <a:gd name="T66" fmla="*/ 3 w 11"/>
                  <a:gd name="T67" fmla="*/ 9 h 11"/>
                  <a:gd name="T68" fmla="*/ 3 w 11"/>
                  <a:gd name="T69" fmla="*/ 10 h 11"/>
                  <a:gd name="T70" fmla="*/ 4 w 11"/>
                  <a:gd name="T71" fmla="*/ 11 h 11"/>
                  <a:gd name="T72" fmla="*/ 5 w 11"/>
                  <a:gd name="T73" fmla="*/ 10 h 11"/>
                  <a:gd name="T74" fmla="*/ 5 w 11"/>
                  <a:gd name="T75" fmla="*/ 9 h 11"/>
                  <a:gd name="T76" fmla="*/ 6 w 11"/>
                  <a:gd name="T77" fmla="*/ 9 h 11"/>
                  <a:gd name="T78" fmla="*/ 6 w 11"/>
                  <a:gd name="T79" fmla="*/ 10 h 11"/>
                  <a:gd name="T80" fmla="*/ 7 w 11"/>
                  <a:gd name="T81" fmla="*/ 11 h 11"/>
                  <a:gd name="T82" fmla="*/ 8 w 11"/>
                  <a:gd name="T83" fmla="*/ 10 h 11"/>
                  <a:gd name="T84" fmla="*/ 9 w 11"/>
                  <a:gd name="T85" fmla="*/ 9 h 11"/>
                  <a:gd name="T86" fmla="*/ 8 w 11"/>
                  <a:gd name="T87" fmla="*/ 8 h 11"/>
                  <a:gd name="T88" fmla="*/ 9 w 11"/>
                  <a:gd name="T89" fmla="*/ 8 h 11"/>
                  <a:gd name="T90" fmla="*/ 10 w 11"/>
                  <a:gd name="T91" fmla="*/ 8 h 11"/>
                  <a:gd name="T92" fmla="*/ 11 w 11"/>
                  <a:gd name="T93" fmla="*/ 8 h 11"/>
                  <a:gd name="T94" fmla="*/ 11 w 11"/>
                  <a:gd name="T95" fmla="*/ 7 h 11"/>
                  <a:gd name="T96" fmla="*/ 11 w 11"/>
                  <a:gd name="T97" fmla="*/ 6 h 11"/>
                  <a:gd name="T98" fmla="*/ 6 w 11"/>
                  <a:gd name="T99" fmla="*/ 7 h 11"/>
                  <a:gd name="T100" fmla="*/ 4 w 11"/>
                  <a:gd name="T101" fmla="*/ 6 h 11"/>
                  <a:gd name="T102" fmla="*/ 5 w 11"/>
                  <a:gd name="T103" fmla="*/ 3 h 11"/>
                  <a:gd name="T104" fmla="*/ 7 w 11"/>
                  <a:gd name="T105" fmla="*/ 4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5"/>
                      <a:pt x="10" y="5"/>
                      <a:pt x="10" y="5"/>
                    </a:cubicBezTo>
                    <a:cubicBezTo>
                      <a:pt x="11" y="4"/>
                      <a:pt x="11" y="4"/>
                      <a:pt x="11" y="4"/>
                    </a:cubicBezTo>
                    <a:cubicBezTo>
                      <a:pt x="11" y="4"/>
                      <a:pt x="11" y="4"/>
                      <a:pt x="11" y="3"/>
                    </a:cubicBezTo>
                    <a:cubicBezTo>
                      <a:pt x="11" y="3"/>
                      <a:pt x="11" y="3"/>
                      <a:pt x="11" y="3"/>
                    </a:cubicBezTo>
                    <a:cubicBezTo>
                      <a:pt x="10" y="2"/>
                      <a:pt x="10" y="2"/>
                      <a:pt x="10" y="2"/>
                    </a:cubicBezTo>
                    <a:cubicBezTo>
                      <a:pt x="9" y="2"/>
                      <a:pt x="9" y="2"/>
                      <a:pt x="9" y="2"/>
                    </a:cubicBezTo>
                    <a:cubicBezTo>
                      <a:pt x="9" y="2"/>
                      <a:pt x="8" y="2"/>
                      <a:pt x="8" y="2"/>
                    </a:cubicBezTo>
                    <a:cubicBezTo>
                      <a:pt x="9" y="1"/>
                      <a:pt x="9" y="1"/>
                      <a:pt x="9" y="1"/>
                    </a:cubicBezTo>
                    <a:cubicBezTo>
                      <a:pt x="9" y="1"/>
                      <a:pt x="8" y="0"/>
                      <a:pt x="8" y="0"/>
                    </a:cubicBezTo>
                    <a:cubicBezTo>
                      <a:pt x="7" y="0"/>
                      <a:pt x="7" y="0"/>
                      <a:pt x="7" y="0"/>
                    </a:cubicBezTo>
                    <a:cubicBezTo>
                      <a:pt x="7" y="0"/>
                      <a:pt x="6" y="0"/>
                      <a:pt x="6" y="0"/>
                    </a:cubicBezTo>
                    <a:cubicBezTo>
                      <a:pt x="6" y="1"/>
                      <a:pt x="6" y="1"/>
                      <a:pt x="6" y="1"/>
                    </a:cubicBezTo>
                    <a:cubicBezTo>
                      <a:pt x="6" y="1"/>
                      <a:pt x="5" y="1"/>
                      <a:pt x="5" y="1"/>
                    </a:cubicBezTo>
                    <a:cubicBezTo>
                      <a:pt x="5" y="0"/>
                      <a:pt x="5" y="0"/>
                      <a:pt x="5" y="0"/>
                    </a:cubicBezTo>
                    <a:cubicBezTo>
                      <a:pt x="5" y="0"/>
                      <a:pt x="4" y="0"/>
                      <a:pt x="4" y="0"/>
                    </a:cubicBezTo>
                    <a:cubicBezTo>
                      <a:pt x="3" y="0"/>
                      <a:pt x="3" y="0"/>
                      <a:pt x="3" y="0"/>
                    </a:cubicBezTo>
                    <a:cubicBezTo>
                      <a:pt x="3" y="0"/>
                      <a:pt x="2" y="1"/>
                      <a:pt x="3" y="1"/>
                    </a:cubicBezTo>
                    <a:cubicBezTo>
                      <a:pt x="3" y="2"/>
                      <a:pt x="3" y="2"/>
                      <a:pt x="3" y="2"/>
                    </a:cubicBezTo>
                    <a:cubicBezTo>
                      <a:pt x="3" y="2"/>
                      <a:pt x="2" y="2"/>
                      <a:pt x="2" y="3"/>
                    </a:cubicBezTo>
                    <a:cubicBezTo>
                      <a:pt x="2" y="2"/>
                      <a:pt x="2" y="2"/>
                      <a:pt x="2" y="2"/>
                    </a:cubicBezTo>
                    <a:cubicBezTo>
                      <a:pt x="1" y="2"/>
                      <a:pt x="1" y="2"/>
                      <a:pt x="1" y="3"/>
                    </a:cubicBezTo>
                    <a:cubicBezTo>
                      <a:pt x="0" y="4"/>
                      <a:pt x="0" y="4"/>
                      <a:pt x="0" y="4"/>
                    </a:cubicBezTo>
                    <a:cubicBezTo>
                      <a:pt x="0" y="4"/>
                      <a:pt x="0" y="4"/>
                      <a:pt x="1" y="5"/>
                    </a:cubicBezTo>
                    <a:cubicBezTo>
                      <a:pt x="1" y="5"/>
                      <a:pt x="1" y="5"/>
                      <a:pt x="1" y="5"/>
                    </a:cubicBezTo>
                    <a:cubicBezTo>
                      <a:pt x="1" y="5"/>
                      <a:pt x="1" y="5"/>
                      <a:pt x="1" y="6"/>
                    </a:cubicBezTo>
                    <a:cubicBezTo>
                      <a:pt x="1" y="6"/>
                      <a:pt x="1" y="6"/>
                      <a:pt x="1" y="6"/>
                    </a:cubicBezTo>
                    <a:cubicBezTo>
                      <a:pt x="0" y="6"/>
                      <a:pt x="0" y="7"/>
                      <a:pt x="0" y="7"/>
                    </a:cubicBezTo>
                    <a:cubicBezTo>
                      <a:pt x="1" y="8"/>
                      <a:pt x="1" y="8"/>
                      <a:pt x="1" y="8"/>
                    </a:cubicBezTo>
                    <a:cubicBezTo>
                      <a:pt x="1" y="8"/>
                      <a:pt x="1" y="8"/>
                      <a:pt x="2" y="8"/>
                    </a:cubicBezTo>
                    <a:cubicBezTo>
                      <a:pt x="2" y="8"/>
                      <a:pt x="2" y="8"/>
                      <a:pt x="2" y="8"/>
                    </a:cubicBezTo>
                    <a:cubicBezTo>
                      <a:pt x="3" y="8"/>
                      <a:pt x="3" y="8"/>
                      <a:pt x="3" y="9"/>
                    </a:cubicBezTo>
                    <a:cubicBezTo>
                      <a:pt x="3" y="9"/>
                      <a:pt x="3" y="9"/>
                      <a:pt x="3" y="9"/>
                    </a:cubicBezTo>
                    <a:cubicBezTo>
                      <a:pt x="3" y="10"/>
                      <a:pt x="3" y="10"/>
                      <a:pt x="3" y="10"/>
                    </a:cubicBezTo>
                    <a:cubicBezTo>
                      <a:pt x="4" y="11"/>
                      <a:pt x="4" y="11"/>
                      <a:pt x="4" y="11"/>
                    </a:cubicBezTo>
                    <a:cubicBezTo>
                      <a:pt x="4" y="11"/>
                      <a:pt x="5" y="11"/>
                      <a:pt x="5" y="10"/>
                    </a:cubicBezTo>
                    <a:cubicBezTo>
                      <a:pt x="5" y="9"/>
                      <a:pt x="5" y="9"/>
                      <a:pt x="5" y="9"/>
                    </a:cubicBezTo>
                    <a:cubicBezTo>
                      <a:pt x="6" y="10"/>
                      <a:pt x="6" y="10"/>
                      <a:pt x="6" y="9"/>
                    </a:cubicBezTo>
                    <a:cubicBezTo>
                      <a:pt x="6" y="10"/>
                      <a:pt x="6" y="10"/>
                      <a:pt x="6" y="10"/>
                    </a:cubicBezTo>
                    <a:cubicBezTo>
                      <a:pt x="7" y="11"/>
                      <a:pt x="7" y="11"/>
                      <a:pt x="7" y="11"/>
                    </a:cubicBezTo>
                    <a:cubicBezTo>
                      <a:pt x="8" y="10"/>
                      <a:pt x="8" y="10"/>
                      <a:pt x="8" y="10"/>
                    </a:cubicBezTo>
                    <a:cubicBezTo>
                      <a:pt x="9" y="10"/>
                      <a:pt x="9" y="10"/>
                      <a:pt x="9" y="9"/>
                    </a:cubicBezTo>
                    <a:cubicBezTo>
                      <a:pt x="8" y="8"/>
                      <a:pt x="8" y="8"/>
                      <a:pt x="8" y="8"/>
                    </a:cubicBezTo>
                    <a:cubicBezTo>
                      <a:pt x="9" y="8"/>
                      <a:pt x="9" y="8"/>
                      <a:pt x="9" y="8"/>
                    </a:cubicBezTo>
                    <a:cubicBezTo>
                      <a:pt x="10" y="8"/>
                      <a:pt x="10" y="8"/>
                      <a:pt x="10" y="8"/>
                    </a:cubicBezTo>
                    <a:cubicBezTo>
                      <a:pt x="10" y="8"/>
                      <a:pt x="11" y="8"/>
                      <a:pt x="11" y="8"/>
                    </a:cubicBezTo>
                    <a:cubicBezTo>
                      <a:pt x="11" y="7"/>
                      <a:pt x="11" y="7"/>
                      <a:pt x="11" y="7"/>
                    </a:cubicBezTo>
                    <a:cubicBezTo>
                      <a:pt x="11" y="6"/>
                      <a:pt x="11" y="6"/>
                      <a:pt x="11" y="6"/>
                    </a:cubicBezTo>
                    <a:close/>
                    <a:moveTo>
                      <a:pt x="6" y="7"/>
                    </a:moveTo>
                    <a:cubicBezTo>
                      <a:pt x="5" y="8"/>
                      <a:pt x="4" y="7"/>
                      <a:pt x="4" y="6"/>
                    </a:cubicBezTo>
                    <a:cubicBezTo>
                      <a:pt x="3" y="5"/>
                      <a:pt x="4" y="4"/>
                      <a:pt x="5" y="3"/>
                    </a:cubicBezTo>
                    <a:cubicBezTo>
                      <a:pt x="6" y="3"/>
                      <a:pt x="7" y="3"/>
                      <a:pt x="7" y="4"/>
                    </a:cubicBezTo>
                    <a:cubicBezTo>
                      <a:pt x="8" y="5"/>
                      <a:pt x="7" y="7"/>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02"/>
              <p:cNvSpPr>
                <a:spLocks noEditPoints="1"/>
              </p:cNvSpPr>
              <p:nvPr/>
            </p:nvSpPr>
            <p:spPr bwMode="auto">
              <a:xfrm>
                <a:off x="3660" y="2140"/>
                <a:ext cx="24" cy="40"/>
              </a:xfrm>
              <a:custGeom>
                <a:avLst/>
                <a:gdLst>
                  <a:gd name="T0" fmla="*/ 5 w 10"/>
                  <a:gd name="T1" fmla="*/ 17 h 17"/>
                  <a:gd name="T2" fmla="*/ 10 w 10"/>
                  <a:gd name="T3" fmla="*/ 12 h 17"/>
                  <a:gd name="T4" fmla="*/ 5 w 10"/>
                  <a:gd name="T5" fmla="*/ 0 h 17"/>
                  <a:gd name="T6" fmla="*/ 0 w 10"/>
                  <a:gd name="T7" fmla="*/ 12 h 17"/>
                  <a:gd name="T8" fmla="*/ 5 w 10"/>
                  <a:gd name="T9" fmla="*/ 17 h 17"/>
                  <a:gd name="T10" fmla="*/ 8 w 10"/>
                  <a:gd name="T11" fmla="*/ 11 h 17"/>
                  <a:gd name="T12" fmla="*/ 5 w 10"/>
                  <a:gd name="T13" fmla="*/ 15 h 17"/>
                  <a:gd name="T14" fmla="*/ 8 w 10"/>
                  <a:gd name="T15" fmla="*/ 1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5" y="17"/>
                    </a:moveTo>
                    <a:cubicBezTo>
                      <a:pt x="8" y="17"/>
                      <a:pt x="10" y="14"/>
                      <a:pt x="10" y="12"/>
                    </a:cubicBezTo>
                    <a:cubicBezTo>
                      <a:pt x="10" y="7"/>
                      <a:pt x="5" y="0"/>
                      <a:pt x="5" y="0"/>
                    </a:cubicBezTo>
                    <a:cubicBezTo>
                      <a:pt x="5" y="0"/>
                      <a:pt x="0" y="7"/>
                      <a:pt x="0" y="12"/>
                    </a:cubicBezTo>
                    <a:cubicBezTo>
                      <a:pt x="0" y="15"/>
                      <a:pt x="3" y="17"/>
                      <a:pt x="5" y="17"/>
                    </a:cubicBezTo>
                    <a:close/>
                    <a:moveTo>
                      <a:pt x="8" y="11"/>
                    </a:moveTo>
                    <a:cubicBezTo>
                      <a:pt x="8" y="11"/>
                      <a:pt x="9" y="15"/>
                      <a:pt x="5" y="15"/>
                    </a:cubicBezTo>
                    <a:lnTo>
                      <a:pt x="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03"/>
              <p:cNvSpPr>
                <a:spLocks noEditPoints="1"/>
              </p:cNvSpPr>
              <p:nvPr/>
            </p:nvSpPr>
            <p:spPr bwMode="auto">
              <a:xfrm>
                <a:off x="4112" y="2028"/>
                <a:ext cx="24" cy="41"/>
              </a:xfrm>
              <a:custGeom>
                <a:avLst/>
                <a:gdLst>
                  <a:gd name="T0" fmla="*/ 5 w 10"/>
                  <a:gd name="T1" fmla="*/ 16 h 17"/>
                  <a:gd name="T2" fmla="*/ 10 w 10"/>
                  <a:gd name="T3" fmla="*/ 12 h 17"/>
                  <a:gd name="T4" fmla="*/ 5 w 10"/>
                  <a:gd name="T5" fmla="*/ 0 h 17"/>
                  <a:gd name="T6" fmla="*/ 0 w 10"/>
                  <a:gd name="T7" fmla="*/ 12 h 17"/>
                  <a:gd name="T8" fmla="*/ 5 w 10"/>
                  <a:gd name="T9" fmla="*/ 16 h 17"/>
                  <a:gd name="T10" fmla="*/ 8 w 10"/>
                  <a:gd name="T11" fmla="*/ 11 h 17"/>
                  <a:gd name="T12" fmla="*/ 5 w 10"/>
                  <a:gd name="T13" fmla="*/ 15 h 17"/>
                  <a:gd name="T14" fmla="*/ 8 w 10"/>
                  <a:gd name="T15" fmla="*/ 1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5" y="16"/>
                    </a:moveTo>
                    <a:cubicBezTo>
                      <a:pt x="8" y="16"/>
                      <a:pt x="10" y="14"/>
                      <a:pt x="10" y="12"/>
                    </a:cubicBezTo>
                    <a:cubicBezTo>
                      <a:pt x="10" y="7"/>
                      <a:pt x="5" y="0"/>
                      <a:pt x="5" y="0"/>
                    </a:cubicBezTo>
                    <a:cubicBezTo>
                      <a:pt x="5" y="0"/>
                      <a:pt x="0" y="7"/>
                      <a:pt x="0" y="12"/>
                    </a:cubicBezTo>
                    <a:cubicBezTo>
                      <a:pt x="0" y="14"/>
                      <a:pt x="2" y="17"/>
                      <a:pt x="5" y="16"/>
                    </a:cubicBezTo>
                    <a:close/>
                    <a:moveTo>
                      <a:pt x="8" y="11"/>
                    </a:moveTo>
                    <a:cubicBezTo>
                      <a:pt x="8" y="11"/>
                      <a:pt x="8" y="15"/>
                      <a:pt x="5" y="15"/>
                    </a:cubicBezTo>
                    <a:lnTo>
                      <a:pt x="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04"/>
              <p:cNvSpPr>
                <a:spLocks noEditPoints="1"/>
              </p:cNvSpPr>
              <p:nvPr/>
            </p:nvSpPr>
            <p:spPr bwMode="auto">
              <a:xfrm>
                <a:off x="3975" y="2230"/>
                <a:ext cx="33" cy="55"/>
              </a:xfrm>
              <a:custGeom>
                <a:avLst/>
                <a:gdLst>
                  <a:gd name="T0" fmla="*/ 7 w 14"/>
                  <a:gd name="T1" fmla="*/ 23 h 23"/>
                  <a:gd name="T2" fmla="*/ 14 w 14"/>
                  <a:gd name="T3" fmla="*/ 16 h 23"/>
                  <a:gd name="T4" fmla="*/ 7 w 14"/>
                  <a:gd name="T5" fmla="*/ 0 h 23"/>
                  <a:gd name="T6" fmla="*/ 0 w 14"/>
                  <a:gd name="T7" fmla="*/ 17 h 23"/>
                  <a:gd name="T8" fmla="*/ 7 w 14"/>
                  <a:gd name="T9" fmla="*/ 23 h 23"/>
                  <a:gd name="T10" fmla="*/ 11 w 14"/>
                  <a:gd name="T11" fmla="*/ 15 h 23"/>
                  <a:gd name="T12" fmla="*/ 7 w 14"/>
                  <a:gd name="T13" fmla="*/ 21 h 23"/>
                  <a:gd name="T14" fmla="*/ 11 w 14"/>
                  <a:gd name="T15" fmla="*/ 15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3">
                    <a:moveTo>
                      <a:pt x="7" y="23"/>
                    </a:moveTo>
                    <a:cubicBezTo>
                      <a:pt x="11" y="23"/>
                      <a:pt x="14" y="20"/>
                      <a:pt x="14" y="16"/>
                    </a:cubicBezTo>
                    <a:cubicBezTo>
                      <a:pt x="14" y="9"/>
                      <a:pt x="7" y="0"/>
                      <a:pt x="7" y="0"/>
                    </a:cubicBezTo>
                    <a:cubicBezTo>
                      <a:pt x="7" y="0"/>
                      <a:pt x="0" y="10"/>
                      <a:pt x="0" y="17"/>
                    </a:cubicBezTo>
                    <a:cubicBezTo>
                      <a:pt x="1" y="20"/>
                      <a:pt x="4" y="23"/>
                      <a:pt x="7" y="23"/>
                    </a:cubicBezTo>
                    <a:close/>
                    <a:moveTo>
                      <a:pt x="11" y="15"/>
                    </a:moveTo>
                    <a:cubicBezTo>
                      <a:pt x="11" y="15"/>
                      <a:pt x="12" y="20"/>
                      <a:pt x="7" y="21"/>
                    </a:cubicBezTo>
                    <a:lnTo>
                      <a:pt x="11"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Freeform 206"/>
            <p:cNvSpPr>
              <a:spLocks noEditPoints="1"/>
            </p:cNvSpPr>
            <p:nvPr/>
          </p:nvSpPr>
          <p:spPr bwMode="auto">
            <a:xfrm>
              <a:off x="4046" y="1940"/>
              <a:ext cx="21" cy="29"/>
            </a:xfrm>
            <a:custGeom>
              <a:avLst/>
              <a:gdLst>
                <a:gd name="T0" fmla="*/ 3 w 9"/>
                <a:gd name="T1" fmla="*/ 11 h 12"/>
                <a:gd name="T2" fmla="*/ 8 w 9"/>
                <a:gd name="T3" fmla="*/ 10 h 12"/>
                <a:gd name="T4" fmla="*/ 9 w 9"/>
                <a:gd name="T5" fmla="*/ 0 h 12"/>
                <a:gd name="T6" fmla="*/ 1 w 9"/>
                <a:gd name="T7" fmla="*/ 6 h 12"/>
                <a:gd name="T8" fmla="*/ 3 w 9"/>
                <a:gd name="T9" fmla="*/ 11 h 12"/>
                <a:gd name="T10" fmla="*/ 7 w 9"/>
                <a:gd name="T11" fmla="*/ 8 h 12"/>
                <a:gd name="T12" fmla="*/ 3 w 9"/>
                <a:gd name="T13" fmla="*/ 10 h 12"/>
                <a:gd name="T14" fmla="*/ 7 w 9"/>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3" y="11"/>
                  </a:moveTo>
                  <a:cubicBezTo>
                    <a:pt x="4" y="12"/>
                    <a:pt x="7" y="11"/>
                    <a:pt x="8" y="10"/>
                  </a:cubicBezTo>
                  <a:cubicBezTo>
                    <a:pt x="9" y="6"/>
                    <a:pt x="9" y="0"/>
                    <a:pt x="9" y="0"/>
                  </a:cubicBezTo>
                  <a:cubicBezTo>
                    <a:pt x="9" y="0"/>
                    <a:pt x="3" y="3"/>
                    <a:pt x="1" y="6"/>
                  </a:cubicBezTo>
                  <a:cubicBezTo>
                    <a:pt x="0" y="8"/>
                    <a:pt x="1" y="10"/>
                    <a:pt x="3" y="11"/>
                  </a:cubicBezTo>
                  <a:close/>
                  <a:moveTo>
                    <a:pt x="7" y="8"/>
                  </a:moveTo>
                  <a:cubicBezTo>
                    <a:pt x="7" y="8"/>
                    <a:pt x="6" y="11"/>
                    <a:pt x="3" y="10"/>
                  </a:cubicBezTo>
                  <a:lnTo>
                    <a:pt x="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07"/>
            <p:cNvSpPr>
              <a:spLocks noEditPoints="1"/>
            </p:cNvSpPr>
            <p:nvPr/>
          </p:nvSpPr>
          <p:spPr bwMode="auto">
            <a:xfrm>
              <a:off x="4136" y="2524"/>
              <a:ext cx="26" cy="45"/>
            </a:xfrm>
            <a:custGeom>
              <a:avLst/>
              <a:gdLst>
                <a:gd name="T0" fmla="*/ 5 w 11"/>
                <a:gd name="T1" fmla="*/ 19 h 19"/>
                <a:gd name="T2" fmla="*/ 11 w 11"/>
                <a:gd name="T3" fmla="*/ 14 h 19"/>
                <a:gd name="T4" fmla="*/ 5 w 11"/>
                <a:gd name="T5" fmla="*/ 0 h 19"/>
                <a:gd name="T6" fmla="*/ 0 w 11"/>
                <a:gd name="T7" fmla="*/ 14 h 19"/>
                <a:gd name="T8" fmla="*/ 5 w 11"/>
                <a:gd name="T9" fmla="*/ 19 h 19"/>
                <a:gd name="T10" fmla="*/ 9 w 11"/>
                <a:gd name="T11" fmla="*/ 13 h 19"/>
                <a:gd name="T12" fmla="*/ 5 w 11"/>
                <a:gd name="T13" fmla="*/ 17 h 19"/>
                <a:gd name="T14" fmla="*/ 9 w 11"/>
                <a:gd name="T15" fmla="*/ 1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9">
                  <a:moveTo>
                    <a:pt x="5" y="19"/>
                  </a:moveTo>
                  <a:cubicBezTo>
                    <a:pt x="9" y="19"/>
                    <a:pt x="11" y="17"/>
                    <a:pt x="11" y="14"/>
                  </a:cubicBezTo>
                  <a:cubicBezTo>
                    <a:pt x="11" y="8"/>
                    <a:pt x="5" y="0"/>
                    <a:pt x="5" y="0"/>
                  </a:cubicBezTo>
                  <a:cubicBezTo>
                    <a:pt x="5" y="0"/>
                    <a:pt x="0" y="8"/>
                    <a:pt x="0" y="14"/>
                  </a:cubicBezTo>
                  <a:cubicBezTo>
                    <a:pt x="0" y="17"/>
                    <a:pt x="2" y="19"/>
                    <a:pt x="5" y="19"/>
                  </a:cubicBezTo>
                  <a:close/>
                  <a:moveTo>
                    <a:pt x="9" y="13"/>
                  </a:moveTo>
                  <a:cubicBezTo>
                    <a:pt x="9" y="13"/>
                    <a:pt x="9" y="17"/>
                    <a:pt x="5" y="17"/>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08"/>
            <p:cNvSpPr>
              <a:spLocks noEditPoints="1"/>
            </p:cNvSpPr>
            <p:nvPr/>
          </p:nvSpPr>
          <p:spPr bwMode="auto">
            <a:xfrm>
              <a:off x="3743" y="1845"/>
              <a:ext cx="31" cy="50"/>
            </a:xfrm>
            <a:custGeom>
              <a:avLst/>
              <a:gdLst>
                <a:gd name="T0" fmla="*/ 5 w 13"/>
                <a:gd name="T1" fmla="*/ 0 h 21"/>
                <a:gd name="T2" fmla="*/ 1 w 13"/>
                <a:gd name="T3" fmla="*/ 15 h 21"/>
                <a:gd name="T4" fmla="*/ 7 w 13"/>
                <a:gd name="T5" fmla="*/ 20 h 21"/>
                <a:gd name="T6" fmla="*/ 12 w 13"/>
                <a:gd name="T7" fmla="*/ 14 h 21"/>
                <a:gd name="T8" fmla="*/ 5 w 13"/>
                <a:gd name="T9" fmla="*/ 0 h 21"/>
                <a:gd name="T10" fmla="*/ 7 w 13"/>
                <a:gd name="T11" fmla="*/ 18 h 21"/>
                <a:gd name="T12" fmla="*/ 10 w 13"/>
                <a:gd name="T13" fmla="*/ 13 h 21"/>
                <a:gd name="T14" fmla="*/ 7 w 13"/>
                <a:gd name="T15" fmla="*/ 1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1">
                  <a:moveTo>
                    <a:pt x="5" y="0"/>
                  </a:moveTo>
                  <a:cubicBezTo>
                    <a:pt x="5" y="0"/>
                    <a:pt x="0" y="9"/>
                    <a:pt x="1" y="15"/>
                  </a:cubicBezTo>
                  <a:cubicBezTo>
                    <a:pt x="1" y="18"/>
                    <a:pt x="4" y="21"/>
                    <a:pt x="7" y="20"/>
                  </a:cubicBezTo>
                  <a:cubicBezTo>
                    <a:pt x="10" y="20"/>
                    <a:pt x="13" y="17"/>
                    <a:pt x="12" y="14"/>
                  </a:cubicBezTo>
                  <a:cubicBezTo>
                    <a:pt x="11" y="8"/>
                    <a:pt x="5" y="0"/>
                    <a:pt x="5" y="0"/>
                  </a:cubicBezTo>
                  <a:close/>
                  <a:moveTo>
                    <a:pt x="7" y="18"/>
                  </a:moveTo>
                  <a:cubicBezTo>
                    <a:pt x="10" y="13"/>
                    <a:pt x="10" y="13"/>
                    <a:pt x="10" y="13"/>
                  </a:cubicBezTo>
                  <a:cubicBezTo>
                    <a:pt x="10" y="13"/>
                    <a:pt x="11"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09"/>
            <p:cNvSpPr>
              <a:spLocks/>
            </p:cNvSpPr>
            <p:nvPr/>
          </p:nvSpPr>
          <p:spPr bwMode="auto">
            <a:xfrm>
              <a:off x="3759" y="2489"/>
              <a:ext cx="41" cy="85"/>
            </a:xfrm>
            <a:custGeom>
              <a:avLst/>
              <a:gdLst>
                <a:gd name="T0" fmla="*/ 17 w 17"/>
                <a:gd name="T1" fmla="*/ 4 h 36"/>
                <a:gd name="T2" fmla="*/ 17 w 17"/>
                <a:gd name="T3" fmla="*/ 4 h 36"/>
                <a:gd name="T4" fmla="*/ 17 w 17"/>
                <a:gd name="T5" fmla="*/ 4 h 36"/>
                <a:gd name="T6" fmla="*/ 10 w 17"/>
                <a:gd name="T7" fmla="*/ 0 h 36"/>
                <a:gd name="T8" fmla="*/ 10 w 17"/>
                <a:gd name="T9" fmla="*/ 0 h 36"/>
                <a:gd name="T10" fmla="*/ 7 w 17"/>
                <a:gd name="T11" fmla="*/ 0 h 36"/>
                <a:gd name="T12" fmla="*/ 0 w 17"/>
                <a:gd name="T13" fmla="*/ 5 h 36"/>
                <a:gd name="T14" fmla="*/ 0 w 17"/>
                <a:gd name="T15" fmla="*/ 16 h 36"/>
                <a:gd name="T16" fmla="*/ 2 w 17"/>
                <a:gd name="T17" fmla="*/ 17 h 36"/>
                <a:gd name="T18" fmla="*/ 4 w 17"/>
                <a:gd name="T19" fmla="*/ 15 h 36"/>
                <a:gd name="T20" fmla="*/ 4 w 17"/>
                <a:gd name="T21" fmla="*/ 7 h 36"/>
                <a:gd name="T22" fmla="*/ 4 w 17"/>
                <a:gd name="T23" fmla="*/ 7 h 36"/>
                <a:gd name="T24" fmla="*/ 4 w 17"/>
                <a:gd name="T25" fmla="*/ 12 h 36"/>
                <a:gd name="T26" fmla="*/ 4 w 17"/>
                <a:gd name="T27" fmla="*/ 17 h 36"/>
                <a:gd name="T28" fmla="*/ 5 w 17"/>
                <a:gd name="T29" fmla="*/ 34 h 36"/>
                <a:gd name="T30" fmla="*/ 7 w 17"/>
                <a:gd name="T31" fmla="*/ 36 h 36"/>
                <a:gd name="T32" fmla="*/ 9 w 17"/>
                <a:gd name="T33" fmla="*/ 34 h 36"/>
                <a:gd name="T34" fmla="*/ 9 w 17"/>
                <a:gd name="T35" fmla="*/ 18 h 36"/>
                <a:gd name="T36" fmla="*/ 9 w 17"/>
                <a:gd name="T37" fmla="*/ 18 h 36"/>
                <a:gd name="T38" fmla="*/ 10 w 17"/>
                <a:gd name="T39" fmla="*/ 33 h 36"/>
                <a:gd name="T40" fmla="*/ 12 w 17"/>
                <a:gd name="T41" fmla="*/ 35 h 36"/>
                <a:gd name="T42" fmla="*/ 14 w 17"/>
                <a:gd name="T43" fmla="*/ 33 h 36"/>
                <a:gd name="T44" fmla="*/ 13 w 17"/>
                <a:gd name="T45" fmla="*/ 16 h 36"/>
                <a:gd name="T46" fmla="*/ 13 w 17"/>
                <a:gd name="T47" fmla="*/ 12 h 36"/>
                <a:gd name="T48" fmla="*/ 13 w 17"/>
                <a:gd name="T49" fmla="*/ 7 h 36"/>
                <a:gd name="T50" fmla="*/ 14 w 17"/>
                <a:gd name="T51" fmla="*/ 7 h 36"/>
                <a:gd name="T52" fmla="*/ 14 w 17"/>
                <a:gd name="T53" fmla="*/ 15 h 36"/>
                <a:gd name="T54" fmla="*/ 16 w 17"/>
                <a:gd name="T55" fmla="*/ 17 h 36"/>
                <a:gd name="T56" fmla="*/ 17 w 17"/>
                <a:gd name="T57" fmla="*/ 15 h 36"/>
                <a:gd name="T58" fmla="*/ 17 w 17"/>
                <a:gd name="T59" fmla="*/ 4 h 36"/>
                <a:gd name="T60" fmla="*/ 17 w 17"/>
                <a:gd name="T61"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36">
                  <a:moveTo>
                    <a:pt x="17" y="4"/>
                  </a:moveTo>
                  <a:cubicBezTo>
                    <a:pt x="17" y="4"/>
                    <a:pt x="17" y="4"/>
                    <a:pt x="17" y="4"/>
                  </a:cubicBezTo>
                  <a:cubicBezTo>
                    <a:pt x="17" y="4"/>
                    <a:pt x="17" y="4"/>
                    <a:pt x="17" y="4"/>
                  </a:cubicBezTo>
                  <a:cubicBezTo>
                    <a:pt x="16" y="1"/>
                    <a:pt x="12" y="0"/>
                    <a:pt x="10" y="0"/>
                  </a:cubicBezTo>
                  <a:cubicBezTo>
                    <a:pt x="10" y="0"/>
                    <a:pt x="10" y="0"/>
                    <a:pt x="10" y="0"/>
                  </a:cubicBezTo>
                  <a:cubicBezTo>
                    <a:pt x="7" y="0"/>
                    <a:pt x="7" y="0"/>
                    <a:pt x="7" y="0"/>
                  </a:cubicBezTo>
                  <a:cubicBezTo>
                    <a:pt x="7" y="0"/>
                    <a:pt x="0" y="0"/>
                    <a:pt x="0" y="5"/>
                  </a:cubicBezTo>
                  <a:cubicBezTo>
                    <a:pt x="0" y="16"/>
                    <a:pt x="0" y="16"/>
                    <a:pt x="0" y="16"/>
                  </a:cubicBezTo>
                  <a:cubicBezTo>
                    <a:pt x="0" y="17"/>
                    <a:pt x="1" y="17"/>
                    <a:pt x="2" y="17"/>
                  </a:cubicBezTo>
                  <a:cubicBezTo>
                    <a:pt x="3" y="17"/>
                    <a:pt x="4" y="16"/>
                    <a:pt x="4" y="15"/>
                  </a:cubicBezTo>
                  <a:cubicBezTo>
                    <a:pt x="4" y="7"/>
                    <a:pt x="4" y="7"/>
                    <a:pt x="4" y="7"/>
                  </a:cubicBezTo>
                  <a:cubicBezTo>
                    <a:pt x="4" y="7"/>
                    <a:pt x="4" y="7"/>
                    <a:pt x="4" y="7"/>
                  </a:cubicBezTo>
                  <a:cubicBezTo>
                    <a:pt x="4" y="12"/>
                    <a:pt x="4" y="12"/>
                    <a:pt x="4" y="12"/>
                  </a:cubicBezTo>
                  <a:cubicBezTo>
                    <a:pt x="4" y="17"/>
                    <a:pt x="4" y="17"/>
                    <a:pt x="4" y="17"/>
                  </a:cubicBezTo>
                  <a:cubicBezTo>
                    <a:pt x="5" y="34"/>
                    <a:pt x="5" y="34"/>
                    <a:pt x="5" y="34"/>
                  </a:cubicBezTo>
                  <a:cubicBezTo>
                    <a:pt x="5" y="35"/>
                    <a:pt x="6" y="36"/>
                    <a:pt x="7" y="36"/>
                  </a:cubicBezTo>
                  <a:cubicBezTo>
                    <a:pt x="8" y="36"/>
                    <a:pt x="9" y="35"/>
                    <a:pt x="9" y="34"/>
                  </a:cubicBezTo>
                  <a:cubicBezTo>
                    <a:pt x="9" y="18"/>
                    <a:pt x="9" y="18"/>
                    <a:pt x="9" y="18"/>
                  </a:cubicBezTo>
                  <a:cubicBezTo>
                    <a:pt x="9" y="18"/>
                    <a:pt x="9" y="18"/>
                    <a:pt x="9" y="18"/>
                  </a:cubicBezTo>
                  <a:cubicBezTo>
                    <a:pt x="10" y="33"/>
                    <a:pt x="10" y="33"/>
                    <a:pt x="10" y="33"/>
                  </a:cubicBezTo>
                  <a:cubicBezTo>
                    <a:pt x="10" y="35"/>
                    <a:pt x="10" y="36"/>
                    <a:pt x="12" y="35"/>
                  </a:cubicBezTo>
                  <a:cubicBezTo>
                    <a:pt x="13" y="35"/>
                    <a:pt x="14" y="35"/>
                    <a:pt x="14" y="33"/>
                  </a:cubicBezTo>
                  <a:cubicBezTo>
                    <a:pt x="13" y="16"/>
                    <a:pt x="13" y="16"/>
                    <a:pt x="13" y="16"/>
                  </a:cubicBezTo>
                  <a:cubicBezTo>
                    <a:pt x="13" y="12"/>
                    <a:pt x="13" y="12"/>
                    <a:pt x="13" y="12"/>
                  </a:cubicBezTo>
                  <a:cubicBezTo>
                    <a:pt x="13" y="7"/>
                    <a:pt x="13" y="7"/>
                    <a:pt x="13" y="7"/>
                  </a:cubicBezTo>
                  <a:cubicBezTo>
                    <a:pt x="14" y="7"/>
                    <a:pt x="14" y="7"/>
                    <a:pt x="14" y="7"/>
                  </a:cubicBezTo>
                  <a:cubicBezTo>
                    <a:pt x="14" y="15"/>
                    <a:pt x="14" y="15"/>
                    <a:pt x="14" y="15"/>
                  </a:cubicBezTo>
                  <a:cubicBezTo>
                    <a:pt x="14" y="16"/>
                    <a:pt x="15" y="17"/>
                    <a:pt x="16" y="17"/>
                  </a:cubicBezTo>
                  <a:cubicBezTo>
                    <a:pt x="16" y="17"/>
                    <a:pt x="17" y="16"/>
                    <a:pt x="17" y="15"/>
                  </a:cubicBezTo>
                  <a:cubicBezTo>
                    <a:pt x="17" y="4"/>
                    <a:pt x="17" y="4"/>
                    <a:pt x="17" y="4"/>
                  </a:cubicBezTo>
                  <a:cubicBezTo>
                    <a:pt x="17"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10"/>
            <p:cNvSpPr>
              <a:spLocks/>
            </p:cNvSpPr>
            <p:nvPr/>
          </p:nvSpPr>
          <p:spPr bwMode="auto">
            <a:xfrm>
              <a:off x="3771" y="2470"/>
              <a:ext cx="17" cy="19"/>
            </a:xfrm>
            <a:custGeom>
              <a:avLst/>
              <a:gdLst>
                <a:gd name="T0" fmla="*/ 3 w 7"/>
                <a:gd name="T1" fmla="*/ 8 h 8"/>
                <a:gd name="T2" fmla="*/ 7 w 7"/>
                <a:gd name="T3" fmla="*/ 4 h 8"/>
                <a:gd name="T4" fmla="*/ 3 w 7"/>
                <a:gd name="T5" fmla="*/ 0 h 8"/>
                <a:gd name="T6" fmla="*/ 0 w 7"/>
                <a:gd name="T7" fmla="*/ 4 h 8"/>
                <a:gd name="T8" fmla="*/ 3 w 7"/>
                <a:gd name="T9" fmla="*/ 8 h 8"/>
              </a:gdLst>
              <a:ahLst/>
              <a:cxnLst>
                <a:cxn ang="0">
                  <a:pos x="T0" y="T1"/>
                </a:cxn>
                <a:cxn ang="0">
                  <a:pos x="T2" y="T3"/>
                </a:cxn>
                <a:cxn ang="0">
                  <a:pos x="T4" y="T5"/>
                </a:cxn>
                <a:cxn ang="0">
                  <a:pos x="T6" y="T7"/>
                </a:cxn>
                <a:cxn ang="0">
                  <a:pos x="T8" y="T9"/>
                </a:cxn>
              </a:cxnLst>
              <a:rect l="0" t="0" r="r" b="b"/>
              <a:pathLst>
                <a:path w="7" h="8">
                  <a:moveTo>
                    <a:pt x="3" y="8"/>
                  </a:moveTo>
                  <a:cubicBezTo>
                    <a:pt x="6" y="8"/>
                    <a:pt x="7" y="6"/>
                    <a:pt x="7" y="4"/>
                  </a:cubicBezTo>
                  <a:cubicBezTo>
                    <a:pt x="7" y="2"/>
                    <a:pt x="5" y="0"/>
                    <a:pt x="3" y="0"/>
                  </a:cubicBezTo>
                  <a:cubicBezTo>
                    <a:pt x="1" y="0"/>
                    <a:pt x="0" y="2"/>
                    <a:pt x="0" y="4"/>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11"/>
            <p:cNvSpPr>
              <a:spLocks/>
            </p:cNvSpPr>
            <p:nvPr/>
          </p:nvSpPr>
          <p:spPr bwMode="auto">
            <a:xfrm>
              <a:off x="3674" y="2726"/>
              <a:ext cx="57" cy="116"/>
            </a:xfrm>
            <a:custGeom>
              <a:avLst/>
              <a:gdLst>
                <a:gd name="T0" fmla="*/ 24 w 24"/>
                <a:gd name="T1" fmla="*/ 5 h 49"/>
                <a:gd name="T2" fmla="*/ 24 w 24"/>
                <a:gd name="T3" fmla="*/ 5 h 49"/>
                <a:gd name="T4" fmla="*/ 24 w 24"/>
                <a:gd name="T5" fmla="*/ 5 h 49"/>
                <a:gd name="T6" fmla="*/ 15 w 24"/>
                <a:gd name="T7" fmla="*/ 0 h 49"/>
                <a:gd name="T8" fmla="*/ 14 w 24"/>
                <a:gd name="T9" fmla="*/ 0 h 49"/>
                <a:gd name="T10" fmla="*/ 11 w 24"/>
                <a:gd name="T11" fmla="*/ 0 h 49"/>
                <a:gd name="T12" fmla="*/ 0 w 24"/>
                <a:gd name="T13" fmla="*/ 6 h 49"/>
                <a:gd name="T14" fmla="*/ 1 w 24"/>
                <a:gd name="T15" fmla="*/ 22 h 49"/>
                <a:gd name="T16" fmla="*/ 3 w 24"/>
                <a:gd name="T17" fmla="*/ 24 h 49"/>
                <a:gd name="T18" fmla="*/ 6 w 24"/>
                <a:gd name="T19" fmla="*/ 21 h 49"/>
                <a:gd name="T20" fmla="*/ 5 w 24"/>
                <a:gd name="T21" fmla="*/ 10 h 49"/>
                <a:gd name="T22" fmla="*/ 6 w 24"/>
                <a:gd name="T23" fmla="*/ 10 h 49"/>
                <a:gd name="T24" fmla="*/ 6 w 24"/>
                <a:gd name="T25" fmla="*/ 17 h 49"/>
                <a:gd name="T26" fmla="*/ 7 w 24"/>
                <a:gd name="T27" fmla="*/ 23 h 49"/>
                <a:gd name="T28" fmla="*/ 7 w 24"/>
                <a:gd name="T29" fmla="*/ 47 h 49"/>
                <a:gd name="T30" fmla="*/ 10 w 24"/>
                <a:gd name="T31" fmla="*/ 49 h 49"/>
                <a:gd name="T32" fmla="*/ 13 w 24"/>
                <a:gd name="T33" fmla="*/ 46 h 49"/>
                <a:gd name="T34" fmla="*/ 12 w 24"/>
                <a:gd name="T35" fmla="*/ 25 h 49"/>
                <a:gd name="T36" fmla="*/ 13 w 24"/>
                <a:gd name="T37" fmla="*/ 25 h 49"/>
                <a:gd name="T38" fmla="*/ 14 w 24"/>
                <a:gd name="T39" fmla="*/ 46 h 49"/>
                <a:gd name="T40" fmla="*/ 17 w 24"/>
                <a:gd name="T41" fmla="*/ 49 h 49"/>
                <a:gd name="T42" fmla="*/ 19 w 24"/>
                <a:gd name="T43" fmla="*/ 46 h 49"/>
                <a:gd name="T44" fmla="*/ 19 w 24"/>
                <a:gd name="T45" fmla="*/ 23 h 49"/>
                <a:gd name="T46" fmla="*/ 19 w 24"/>
                <a:gd name="T47" fmla="*/ 16 h 49"/>
                <a:gd name="T48" fmla="*/ 18 w 24"/>
                <a:gd name="T49" fmla="*/ 9 h 49"/>
                <a:gd name="T50" fmla="*/ 19 w 24"/>
                <a:gd name="T51" fmla="*/ 9 h 49"/>
                <a:gd name="T52" fmla="*/ 19 w 24"/>
                <a:gd name="T53" fmla="*/ 21 h 49"/>
                <a:gd name="T54" fmla="*/ 22 w 24"/>
                <a:gd name="T55" fmla="*/ 23 h 49"/>
                <a:gd name="T56" fmla="*/ 24 w 24"/>
                <a:gd name="T57" fmla="*/ 21 h 49"/>
                <a:gd name="T58" fmla="*/ 24 w 24"/>
                <a:gd name="T59" fmla="*/ 6 h 49"/>
                <a:gd name="T60" fmla="*/ 24 w 24"/>
                <a:gd name="T61"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 h="49">
                  <a:moveTo>
                    <a:pt x="24" y="5"/>
                  </a:moveTo>
                  <a:cubicBezTo>
                    <a:pt x="24" y="5"/>
                    <a:pt x="24" y="5"/>
                    <a:pt x="24" y="5"/>
                  </a:cubicBezTo>
                  <a:cubicBezTo>
                    <a:pt x="24" y="5"/>
                    <a:pt x="24" y="5"/>
                    <a:pt x="24" y="5"/>
                  </a:cubicBezTo>
                  <a:cubicBezTo>
                    <a:pt x="23" y="1"/>
                    <a:pt x="17" y="0"/>
                    <a:pt x="15" y="0"/>
                  </a:cubicBezTo>
                  <a:cubicBezTo>
                    <a:pt x="15" y="0"/>
                    <a:pt x="14" y="0"/>
                    <a:pt x="14" y="0"/>
                  </a:cubicBezTo>
                  <a:cubicBezTo>
                    <a:pt x="11" y="0"/>
                    <a:pt x="11" y="0"/>
                    <a:pt x="11" y="0"/>
                  </a:cubicBezTo>
                  <a:cubicBezTo>
                    <a:pt x="11" y="0"/>
                    <a:pt x="0" y="0"/>
                    <a:pt x="0" y="6"/>
                  </a:cubicBezTo>
                  <a:cubicBezTo>
                    <a:pt x="1" y="22"/>
                    <a:pt x="1" y="22"/>
                    <a:pt x="1" y="22"/>
                  </a:cubicBezTo>
                  <a:cubicBezTo>
                    <a:pt x="1" y="23"/>
                    <a:pt x="2" y="24"/>
                    <a:pt x="3" y="24"/>
                  </a:cubicBezTo>
                  <a:cubicBezTo>
                    <a:pt x="5" y="24"/>
                    <a:pt x="6" y="23"/>
                    <a:pt x="6" y="21"/>
                  </a:cubicBezTo>
                  <a:cubicBezTo>
                    <a:pt x="5" y="10"/>
                    <a:pt x="5" y="10"/>
                    <a:pt x="5" y="10"/>
                  </a:cubicBezTo>
                  <a:cubicBezTo>
                    <a:pt x="6" y="10"/>
                    <a:pt x="6" y="10"/>
                    <a:pt x="6" y="10"/>
                  </a:cubicBezTo>
                  <a:cubicBezTo>
                    <a:pt x="6" y="17"/>
                    <a:pt x="6" y="17"/>
                    <a:pt x="6" y="17"/>
                  </a:cubicBezTo>
                  <a:cubicBezTo>
                    <a:pt x="7" y="23"/>
                    <a:pt x="7" y="23"/>
                    <a:pt x="7" y="23"/>
                  </a:cubicBezTo>
                  <a:cubicBezTo>
                    <a:pt x="7" y="47"/>
                    <a:pt x="7" y="47"/>
                    <a:pt x="7" y="47"/>
                  </a:cubicBezTo>
                  <a:cubicBezTo>
                    <a:pt x="7" y="48"/>
                    <a:pt x="8" y="49"/>
                    <a:pt x="10" y="49"/>
                  </a:cubicBezTo>
                  <a:cubicBezTo>
                    <a:pt x="11" y="49"/>
                    <a:pt x="13" y="48"/>
                    <a:pt x="13" y="46"/>
                  </a:cubicBezTo>
                  <a:cubicBezTo>
                    <a:pt x="12" y="25"/>
                    <a:pt x="12" y="25"/>
                    <a:pt x="12" y="25"/>
                  </a:cubicBezTo>
                  <a:cubicBezTo>
                    <a:pt x="13" y="25"/>
                    <a:pt x="13" y="25"/>
                    <a:pt x="13" y="25"/>
                  </a:cubicBezTo>
                  <a:cubicBezTo>
                    <a:pt x="14" y="46"/>
                    <a:pt x="14" y="46"/>
                    <a:pt x="14" y="46"/>
                  </a:cubicBezTo>
                  <a:cubicBezTo>
                    <a:pt x="14" y="48"/>
                    <a:pt x="15" y="49"/>
                    <a:pt x="17" y="49"/>
                  </a:cubicBezTo>
                  <a:cubicBezTo>
                    <a:pt x="18" y="49"/>
                    <a:pt x="19" y="48"/>
                    <a:pt x="19" y="46"/>
                  </a:cubicBezTo>
                  <a:cubicBezTo>
                    <a:pt x="19" y="23"/>
                    <a:pt x="19" y="23"/>
                    <a:pt x="19" y="23"/>
                  </a:cubicBezTo>
                  <a:cubicBezTo>
                    <a:pt x="19" y="16"/>
                    <a:pt x="19" y="16"/>
                    <a:pt x="19" y="16"/>
                  </a:cubicBezTo>
                  <a:cubicBezTo>
                    <a:pt x="18" y="9"/>
                    <a:pt x="18" y="9"/>
                    <a:pt x="18" y="9"/>
                  </a:cubicBezTo>
                  <a:cubicBezTo>
                    <a:pt x="19" y="9"/>
                    <a:pt x="19" y="9"/>
                    <a:pt x="19" y="9"/>
                  </a:cubicBezTo>
                  <a:cubicBezTo>
                    <a:pt x="19" y="21"/>
                    <a:pt x="19" y="21"/>
                    <a:pt x="19" y="21"/>
                  </a:cubicBezTo>
                  <a:cubicBezTo>
                    <a:pt x="20" y="22"/>
                    <a:pt x="21" y="23"/>
                    <a:pt x="22" y="23"/>
                  </a:cubicBezTo>
                  <a:cubicBezTo>
                    <a:pt x="23" y="23"/>
                    <a:pt x="24" y="22"/>
                    <a:pt x="24" y="21"/>
                  </a:cubicBezTo>
                  <a:cubicBezTo>
                    <a:pt x="24" y="6"/>
                    <a:pt x="24" y="6"/>
                    <a:pt x="24" y="6"/>
                  </a:cubicBezTo>
                  <a:cubicBezTo>
                    <a:pt x="24" y="6"/>
                    <a:pt x="24" y="5"/>
                    <a:pt x="2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212"/>
            <p:cNvSpPr>
              <a:spLocks noChangeArrowheads="1"/>
            </p:cNvSpPr>
            <p:nvPr/>
          </p:nvSpPr>
          <p:spPr bwMode="auto">
            <a:xfrm>
              <a:off x="3691" y="2700"/>
              <a:ext cx="23"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13"/>
            <p:cNvSpPr>
              <a:spLocks noEditPoints="1"/>
            </p:cNvSpPr>
            <p:nvPr/>
          </p:nvSpPr>
          <p:spPr bwMode="auto">
            <a:xfrm>
              <a:off x="3738" y="1475"/>
              <a:ext cx="76" cy="136"/>
            </a:xfrm>
            <a:custGeom>
              <a:avLst/>
              <a:gdLst>
                <a:gd name="T0" fmla="*/ 16 w 32"/>
                <a:gd name="T1" fmla="*/ 8 h 57"/>
                <a:gd name="T2" fmla="*/ 20 w 32"/>
                <a:gd name="T3" fmla="*/ 4 h 57"/>
                <a:gd name="T4" fmla="*/ 15 w 32"/>
                <a:gd name="T5" fmla="*/ 0 h 57"/>
                <a:gd name="T6" fmla="*/ 11 w 32"/>
                <a:gd name="T7" fmla="*/ 4 h 57"/>
                <a:gd name="T8" fmla="*/ 16 w 32"/>
                <a:gd name="T9" fmla="*/ 8 h 57"/>
                <a:gd name="T10" fmla="*/ 27 w 32"/>
                <a:gd name="T11" fmla="*/ 24 h 57"/>
                <a:gd name="T12" fmla="*/ 30 w 32"/>
                <a:gd name="T13" fmla="*/ 26 h 57"/>
                <a:gd name="T14" fmla="*/ 32 w 32"/>
                <a:gd name="T15" fmla="*/ 23 h 57"/>
                <a:gd name="T16" fmla="*/ 30 w 32"/>
                <a:gd name="T17" fmla="*/ 14 h 57"/>
                <a:gd name="T18" fmla="*/ 28 w 32"/>
                <a:gd name="T19" fmla="*/ 12 h 57"/>
                <a:gd name="T20" fmla="*/ 22 w 32"/>
                <a:gd name="T21" fmla="*/ 10 h 57"/>
                <a:gd name="T22" fmla="*/ 17 w 32"/>
                <a:gd name="T23" fmla="*/ 9 h 57"/>
                <a:gd name="T24" fmla="*/ 14 w 32"/>
                <a:gd name="T25" fmla="*/ 11 h 57"/>
                <a:gd name="T26" fmla="*/ 14 w 32"/>
                <a:gd name="T27" fmla="*/ 11 h 57"/>
                <a:gd name="T28" fmla="*/ 14 w 32"/>
                <a:gd name="T29" fmla="*/ 11 h 57"/>
                <a:gd name="T30" fmla="*/ 13 w 32"/>
                <a:gd name="T31" fmla="*/ 12 h 57"/>
                <a:gd name="T32" fmla="*/ 9 w 32"/>
                <a:gd name="T33" fmla="*/ 20 h 57"/>
                <a:gd name="T34" fmla="*/ 8 w 32"/>
                <a:gd name="T35" fmla="*/ 20 h 57"/>
                <a:gd name="T36" fmla="*/ 1 w 32"/>
                <a:gd name="T37" fmla="*/ 26 h 57"/>
                <a:gd name="T38" fmla="*/ 1 w 32"/>
                <a:gd name="T39" fmla="*/ 29 h 57"/>
                <a:gd name="T40" fmla="*/ 4 w 32"/>
                <a:gd name="T41" fmla="*/ 29 h 57"/>
                <a:gd name="T42" fmla="*/ 11 w 32"/>
                <a:gd name="T43" fmla="*/ 23 h 57"/>
                <a:gd name="T44" fmla="*/ 12 w 32"/>
                <a:gd name="T45" fmla="*/ 23 h 57"/>
                <a:gd name="T46" fmla="*/ 13 w 32"/>
                <a:gd name="T47" fmla="*/ 22 h 57"/>
                <a:gd name="T48" fmla="*/ 14 w 32"/>
                <a:gd name="T49" fmla="*/ 20 h 57"/>
                <a:gd name="T50" fmla="*/ 15 w 32"/>
                <a:gd name="T51" fmla="*/ 28 h 57"/>
                <a:gd name="T52" fmla="*/ 16 w 32"/>
                <a:gd name="T53" fmla="*/ 30 h 57"/>
                <a:gd name="T54" fmla="*/ 11 w 32"/>
                <a:gd name="T55" fmla="*/ 40 h 57"/>
                <a:gd name="T56" fmla="*/ 11 w 32"/>
                <a:gd name="T57" fmla="*/ 40 h 57"/>
                <a:gd name="T58" fmla="*/ 11 w 32"/>
                <a:gd name="T59" fmla="*/ 40 h 57"/>
                <a:gd name="T60" fmla="*/ 11 w 32"/>
                <a:gd name="T61" fmla="*/ 42 h 57"/>
                <a:gd name="T62" fmla="*/ 9 w 32"/>
                <a:gd name="T63" fmla="*/ 54 h 57"/>
                <a:gd name="T64" fmla="*/ 12 w 32"/>
                <a:gd name="T65" fmla="*/ 57 h 57"/>
                <a:gd name="T66" fmla="*/ 15 w 32"/>
                <a:gd name="T67" fmla="*/ 54 h 57"/>
                <a:gd name="T68" fmla="*/ 16 w 32"/>
                <a:gd name="T69" fmla="*/ 42 h 57"/>
                <a:gd name="T70" fmla="*/ 21 w 32"/>
                <a:gd name="T71" fmla="*/ 36 h 57"/>
                <a:gd name="T72" fmla="*/ 26 w 32"/>
                <a:gd name="T73" fmla="*/ 54 h 57"/>
                <a:gd name="T74" fmla="*/ 29 w 32"/>
                <a:gd name="T75" fmla="*/ 56 h 57"/>
                <a:gd name="T76" fmla="*/ 31 w 32"/>
                <a:gd name="T77" fmla="*/ 53 h 57"/>
                <a:gd name="T78" fmla="*/ 25 w 32"/>
                <a:gd name="T79" fmla="*/ 28 h 57"/>
                <a:gd name="T80" fmla="*/ 26 w 32"/>
                <a:gd name="T81" fmla="*/ 25 h 57"/>
                <a:gd name="T82" fmla="*/ 24 w 32"/>
                <a:gd name="T83" fmla="*/ 16 h 57"/>
                <a:gd name="T84" fmla="*/ 26 w 32"/>
                <a:gd name="T85" fmla="*/ 16 h 57"/>
                <a:gd name="T86" fmla="*/ 27 w 32"/>
                <a:gd name="T87" fmla="*/ 2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57">
                  <a:moveTo>
                    <a:pt x="16" y="8"/>
                  </a:moveTo>
                  <a:cubicBezTo>
                    <a:pt x="18" y="8"/>
                    <a:pt x="20" y="6"/>
                    <a:pt x="20" y="4"/>
                  </a:cubicBezTo>
                  <a:cubicBezTo>
                    <a:pt x="20" y="1"/>
                    <a:pt x="18" y="0"/>
                    <a:pt x="15" y="0"/>
                  </a:cubicBezTo>
                  <a:cubicBezTo>
                    <a:pt x="13" y="0"/>
                    <a:pt x="11" y="2"/>
                    <a:pt x="11" y="4"/>
                  </a:cubicBezTo>
                  <a:cubicBezTo>
                    <a:pt x="11" y="7"/>
                    <a:pt x="13" y="9"/>
                    <a:pt x="16" y="8"/>
                  </a:cubicBezTo>
                  <a:close/>
                  <a:moveTo>
                    <a:pt x="27" y="24"/>
                  </a:moveTo>
                  <a:cubicBezTo>
                    <a:pt x="28" y="25"/>
                    <a:pt x="29" y="26"/>
                    <a:pt x="30" y="26"/>
                  </a:cubicBezTo>
                  <a:cubicBezTo>
                    <a:pt x="31" y="25"/>
                    <a:pt x="32" y="24"/>
                    <a:pt x="32" y="23"/>
                  </a:cubicBezTo>
                  <a:cubicBezTo>
                    <a:pt x="30" y="14"/>
                    <a:pt x="30" y="14"/>
                    <a:pt x="30" y="14"/>
                  </a:cubicBezTo>
                  <a:cubicBezTo>
                    <a:pt x="29" y="13"/>
                    <a:pt x="29" y="12"/>
                    <a:pt x="28" y="12"/>
                  </a:cubicBezTo>
                  <a:cubicBezTo>
                    <a:pt x="22" y="10"/>
                    <a:pt x="22" y="10"/>
                    <a:pt x="22" y="10"/>
                  </a:cubicBezTo>
                  <a:cubicBezTo>
                    <a:pt x="21" y="9"/>
                    <a:pt x="19" y="9"/>
                    <a:pt x="17" y="9"/>
                  </a:cubicBezTo>
                  <a:cubicBezTo>
                    <a:pt x="16" y="9"/>
                    <a:pt x="14" y="10"/>
                    <a:pt x="14" y="11"/>
                  </a:cubicBezTo>
                  <a:cubicBezTo>
                    <a:pt x="14" y="11"/>
                    <a:pt x="14" y="11"/>
                    <a:pt x="14" y="11"/>
                  </a:cubicBezTo>
                  <a:cubicBezTo>
                    <a:pt x="14" y="11"/>
                    <a:pt x="14" y="11"/>
                    <a:pt x="14" y="11"/>
                  </a:cubicBezTo>
                  <a:cubicBezTo>
                    <a:pt x="13" y="11"/>
                    <a:pt x="13" y="11"/>
                    <a:pt x="13" y="12"/>
                  </a:cubicBezTo>
                  <a:cubicBezTo>
                    <a:pt x="9" y="20"/>
                    <a:pt x="9" y="20"/>
                    <a:pt x="9" y="20"/>
                  </a:cubicBezTo>
                  <a:cubicBezTo>
                    <a:pt x="9" y="20"/>
                    <a:pt x="9" y="20"/>
                    <a:pt x="8" y="20"/>
                  </a:cubicBezTo>
                  <a:cubicBezTo>
                    <a:pt x="1" y="26"/>
                    <a:pt x="1" y="26"/>
                    <a:pt x="1" y="26"/>
                  </a:cubicBezTo>
                  <a:cubicBezTo>
                    <a:pt x="0" y="27"/>
                    <a:pt x="0" y="28"/>
                    <a:pt x="1" y="29"/>
                  </a:cubicBezTo>
                  <a:cubicBezTo>
                    <a:pt x="2" y="30"/>
                    <a:pt x="3" y="30"/>
                    <a:pt x="4" y="29"/>
                  </a:cubicBezTo>
                  <a:cubicBezTo>
                    <a:pt x="11" y="23"/>
                    <a:pt x="11" y="23"/>
                    <a:pt x="11" y="23"/>
                  </a:cubicBezTo>
                  <a:cubicBezTo>
                    <a:pt x="12" y="23"/>
                    <a:pt x="12" y="23"/>
                    <a:pt x="12" y="23"/>
                  </a:cubicBezTo>
                  <a:cubicBezTo>
                    <a:pt x="12" y="23"/>
                    <a:pt x="12" y="22"/>
                    <a:pt x="13" y="22"/>
                  </a:cubicBezTo>
                  <a:cubicBezTo>
                    <a:pt x="14" y="20"/>
                    <a:pt x="14" y="20"/>
                    <a:pt x="14" y="20"/>
                  </a:cubicBezTo>
                  <a:cubicBezTo>
                    <a:pt x="15" y="28"/>
                    <a:pt x="15" y="28"/>
                    <a:pt x="15" y="28"/>
                  </a:cubicBezTo>
                  <a:cubicBezTo>
                    <a:pt x="15" y="28"/>
                    <a:pt x="15" y="29"/>
                    <a:pt x="16" y="30"/>
                  </a:cubicBezTo>
                  <a:cubicBezTo>
                    <a:pt x="11" y="40"/>
                    <a:pt x="11" y="40"/>
                    <a:pt x="11" y="40"/>
                  </a:cubicBezTo>
                  <a:cubicBezTo>
                    <a:pt x="11" y="40"/>
                    <a:pt x="11" y="40"/>
                    <a:pt x="11" y="40"/>
                  </a:cubicBezTo>
                  <a:cubicBezTo>
                    <a:pt x="11" y="40"/>
                    <a:pt x="11" y="40"/>
                    <a:pt x="11" y="40"/>
                  </a:cubicBezTo>
                  <a:cubicBezTo>
                    <a:pt x="11" y="41"/>
                    <a:pt x="11" y="41"/>
                    <a:pt x="11" y="42"/>
                  </a:cubicBezTo>
                  <a:cubicBezTo>
                    <a:pt x="9" y="54"/>
                    <a:pt x="9" y="54"/>
                    <a:pt x="9" y="54"/>
                  </a:cubicBezTo>
                  <a:cubicBezTo>
                    <a:pt x="9" y="56"/>
                    <a:pt x="10" y="57"/>
                    <a:pt x="12" y="57"/>
                  </a:cubicBezTo>
                  <a:cubicBezTo>
                    <a:pt x="13" y="57"/>
                    <a:pt x="15" y="56"/>
                    <a:pt x="15" y="54"/>
                  </a:cubicBezTo>
                  <a:cubicBezTo>
                    <a:pt x="16" y="42"/>
                    <a:pt x="16" y="42"/>
                    <a:pt x="16" y="42"/>
                  </a:cubicBezTo>
                  <a:cubicBezTo>
                    <a:pt x="21" y="36"/>
                    <a:pt x="21" y="36"/>
                    <a:pt x="21" y="36"/>
                  </a:cubicBezTo>
                  <a:cubicBezTo>
                    <a:pt x="26" y="54"/>
                    <a:pt x="26" y="54"/>
                    <a:pt x="26" y="54"/>
                  </a:cubicBezTo>
                  <a:cubicBezTo>
                    <a:pt x="26" y="56"/>
                    <a:pt x="28" y="57"/>
                    <a:pt x="29" y="56"/>
                  </a:cubicBezTo>
                  <a:cubicBezTo>
                    <a:pt x="31" y="56"/>
                    <a:pt x="32" y="54"/>
                    <a:pt x="31" y="53"/>
                  </a:cubicBezTo>
                  <a:cubicBezTo>
                    <a:pt x="25" y="28"/>
                    <a:pt x="25" y="28"/>
                    <a:pt x="25" y="28"/>
                  </a:cubicBezTo>
                  <a:cubicBezTo>
                    <a:pt x="26" y="27"/>
                    <a:pt x="26" y="26"/>
                    <a:pt x="26" y="25"/>
                  </a:cubicBezTo>
                  <a:cubicBezTo>
                    <a:pt x="24" y="16"/>
                    <a:pt x="24" y="16"/>
                    <a:pt x="24" y="16"/>
                  </a:cubicBezTo>
                  <a:cubicBezTo>
                    <a:pt x="26" y="16"/>
                    <a:pt x="26" y="16"/>
                    <a:pt x="26" y="16"/>
                  </a:cubicBezTo>
                  <a:lnTo>
                    <a:pt x="2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14"/>
            <p:cNvSpPr>
              <a:spLocks/>
            </p:cNvSpPr>
            <p:nvPr/>
          </p:nvSpPr>
          <p:spPr bwMode="auto">
            <a:xfrm>
              <a:off x="3835" y="1359"/>
              <a:ext cx="45" cy="33"/>
            </a:xfrm>
            <a:custGeom>
              <a:avLst/>
              <a:gdLst>
                <a:gd name="T0" fmla="*/ 8 w 19"/>
                <a:gd name="T1" fmla="*/ 12 h 14"/>
                <a:gd name="T2" fmla="*/ 1 w 19"/>
                <a:gd name="T3" fmla="*/ 4 h 14"/>
                <a:gd name="T4" fmla="*/ 3 w 19"/>
                <a:gd name="T5" fmla="*/ 1 h 14"/>
                <a:gd name="T6" fmla="*/ 16 w 19"/>
                <a:gd name="T7" fmla="*/ 1 h 14"/>
                <a:gd name="T8" fmla="*/ 18 w 19"/>
                <a:gd name="T9" fmla="*/ 4 h 14"/>
                <a:gd name="T10" fmla="*/ 12 w 19"/>
                <a:gd name="T11" fmla="*/ 12 h 14"/>
                <a:gd name="T12" fmla="*/ 8 w 19"/>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8" y="12"/>
                  </a:moveTo>
                  <a:cubicBezTo>
                    <a:pt x="1" y="4"/>
                    <a:pt x="1" y="4"/>
                    <a:pt x="1" y="4"/>
                  </a:cubicBezTo>
                  <a:cubicBezTo>
                    <a:pt x="0" y="2"/>
                    <a:pt x="1" y="1"/>
                    <a:pt x="3" y="1"/>
                  </a:cubicBezTo>
                  <a:cubicBezTo>
                    <a:pt x="16" y="1"/>
                    <a:pt x="16" y="1"/>
                    <a:pt x="16" y="1"/>
                  </a:cubicBezTo>
                  <a:cubicBezTo>
                    <a:pt x="18" y="0"/>
                    <a:pt x="19" y="2"/>
                    <a:pt x="18" y="4"/>
                  </a:cubicBezTo>
                  <a:cubicBezTo>
                    <a:pt x="12" y="12"/>
                    <a:pt x="12" y="12"/>
                    <a:pt x="12" y="12"/>
                  </a:cubicBezTo>
                  <a:cubicBezTo>
                    <a:pt x="11" y="14"/>
                    <a:pt x="9" y="14"/>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15"/>
            <p:cNvSpPr>
              <a:spLocks noEditPoints="1"/>
            </p:cNvSpPr>
            <p:nvPr/>
          </p:nvSpPr>
          <p:spPr bwMode="auto">
            <a:xfrm>
              <a:off x="3549" y="1848"/>
              <a:ext cx="40" cy="57"/>
            </a:xfrm>
            <a:custGeom>
              <a:avLst/>
              <a:gdLst>
                <a:gd name="T0" fmla="*/ 12 w 17"/>
                <a:gd name="T1" fmla="*/ 7 h 24"/>
                <a:gd name="T2" fmla="*/ 14 w 17"/>
                <a:gd name="T3" fmla="*/ 4 h 24"/>
                <a:gd name="T4" fmla="*/ 11 w 17"/>
                <a:gd name="T5" fmla="*/ 0 h 24"/>
                <a:gd name="T6" fmla="*/ 5 w 17"/>
                <a:gd name="T7" fmla="*/ 0 h 24"/>
                <a:gd name="T8" fmla="*/ 2 w 17"/>
                <a:gd name="T9" fmla="*/ 4 h 24"/>
                <a:gd name="T10" fmla="*/ 5 w 17"/>
                <a:gd name="T11" fmla="*/ 7 h 24"/>
                <a:gd name="T12" fmla="*/ 0 w 17"/>
                <a:gd name="T13" fmla="*/ 15 h 24"/>
                <a:gd name="T14" fmla="*/ 8 w 17"/>
                <a:gd name="T15" fmla="*/ 24 h 24"/>
                <a:gd name="T16" fmla="*/ 17 w 17"/>
                <a:gd name="T17" fmla="*/ 15 h 24"/>
                <a:gd name="T18" fmla="*/ 12 w 17"/>
                <a:gd name="T19" fmla="*/ 7 h 24"/>
                <a:gd name="T20" fmla="*/ 10 w 17"/>
                <a:gd name="T21" fmla="*/ 1 h 24"/>
                <a:gd name="T22" fmla="*/ 12 w 17"/>
                <a:gd name="T23" fmla="*/ 4 h 24"/>
                <a:gd name="T24" fmla="*/ 10 w 17"/>
                <a:gd name="T25" fmla="*/ 4 h 24"/>
                <a:gd name="T26" fmla="*/ 10 w 17"/>
                <a:gd name="T27" fmla="*/ 1 h 24"/>
                <a:gd name="T28" fmla="*/ 4 w 17"/>
                <a:gd name="T29" fmla="*/ 4 h 24"/>
                <a:gd name="T30" fmla="*/ 6 w 17"/>
                <a:gd name="T31" fmla="*/ 4 h 24"/>
                <a:gd name="T32" fmla="*/ 6 w 17"/>
                <a:gd name="T33" fmla="*/ 7 h 24"/>
                <a:gd name="T34" fmla="*/ 4 w 17"/>
                <a:gd name="T35" fmla="*/ 4 h 24"/>
                <a:gd name="T36" fmla="*/ 8 w 17"/>
                <a:gd name="T37" fmla="*/ 21 h 24"/>
                <a:gd name="T38" fmla="*/ 2 w 17"/>
                <a:gd name="T39" fmla="*/ 15 h 24"/>
                <a:gd name="T40" fmla="*/ 8 w 17"/>
                <a:gd name="T41" fmla="*/ 9 h 24"/>
                <a:gd name="T42" fmla="*/ 15 w 17"/>
                <a:gd name="T43" fmla="*/ 15 h 24"/>
                <a:gd name="T44" fmla="*/ 8 w 17"/>
                <a:gd name="T45"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24">
                  <a:moveTo>
                    <a:pt x="12" y="7"/>
                  </a:moveTo>
                  <a:cubicBezTo>
                    <a:pt x="14" y="4"/>
                    <a:pt x="14" y="4"/>
                    <a:pt x="14" y="4"/>
                  </a:cubicBezTo>
                  <a:cubicBezTo>
                    <a:pt x="11" y="0"/>
                    <a:pt x="11" y="0"/>
                    <a:pt x="11" y="0"/>
                  </a:cubicBezTo>
                  <a:cubicBezTo>
                    <a:pt x="5" y="0"/>
                    <a:pt x="5" y="0"/>
                    <a:pt x="5" y="0"/>
                  </a:cubicBezTo>
                  <a:cubicBezTo>
                    <a:pt x="2" y="4"/>
                    <a:pt x="2" y="4"/>
                    <a:pt x="2" y="4"/>
                  </a:cubicBezTo>
                  <a:cubicBezTo>
                    <a:pt x="5" y="7"/>
                    <a:pt x="5" y="7"/>
                    <a:pt x="5" y="7"/>
                  </a:cubicBezTo>
                  <a:cubicBezTo>
                    <a:pt x="2" y="8"/>
                    <a:pt x="0" y="12"/>
                    <a:pt x="0" y="15"/>
                  </a:cubicBezTo>
                  <a:cubicBezTo>
                    <a:pt x="0" y="20"/>
                    <a:pt x="4" y="24"/>
                    <a:pt x="8" y="24"/>
                  </a:cubicBezTo>
                  <a:cubicBezTo>
                    <a:pt x="13" y="24"/>
                    <a:pt x="17" y="20"/>
                    <a:pt x="17" y="15"/>
                  </a:cubicBezTo>
                  <a:cubicBezTo>
                    <a:pt x="17" y="11"/>
                    <a:pt x="15" y="9"/>
                    <a:pt x="12" y="7"/>
                  </a:cubicBezTo>
                  <a:close/>
                  <a:moveTo>
                    <a:pt x="10" y="1"/>
                  </a:moveTo>
                  <a:cubicBezTo>
                    <a:pt x="12" y="4"/>
                    <a:pt x="12" y="4"/>
                    <a:pt x="12" y="4"/>
                  </a:cubicBezTo>
                  <a:cubicBezTo>
                    <a:pt x="10" y="4"/>
                    <a:pt x="10" y="4"/>
                    <a:pt x="10" y="4"/>
                  </a:cubicBezTo>
                  <a:lnTo>
                    <a:pt x="10" y="1"/>
                  </a:lnTo>
                  <a:close/>
                  <a:moveTo>
                    <a:pt x="4" y="4"/>
                  </a:moveTo>
                  <a:cubicBezTo>
                    <a:pt x="6" y="4"/>
                    <a:pt x="6" y="4"/>
                    <a:pt x="6" y="4"/>
                  </a:cubicBezTo>
                  <a:cubicBezTo>
                    <a:pt x="6" y="7"/>
                    <a:pt x="6" y="7"/>
                    <a:pt x="6" y="7"/>
                  </a:cubicBezTo>
                  <a:lnTo>
                    <a:pt x="4" y="4"/>
                  </a:lnTo>
                  <a:close/>
                  <a:moveTo>
                    <a:pt x="8" y="21"/>
                  </a:moveTo>
                  <a:cubicBezTo>
                    <a:pt x="5" y="21"/>
                    <a:pt x="2" y="19"/>
                    <a:pt x="2" y="15"/>
                  </a:cubicBezTo>
                  <a:cubicBezTo>
                    <a:pt x="2" y="12"/>
                    <a:pt x="5" y="9"/>
                    <a:pt x="8" y="9"/>
                  </a:cubicBezTo>
                  <a:cubicBezTo>
                    <a:pt x="12" y="9"/>
                    <a:pt x="14" y="11"/>
                    <a:pt x="15" y="15"/>
                  </a:cubicBezTo>
                  <a:cubicBezTo>
                    <a:pt x="15" y="18"/>
                    <a:pt x="12" y="21"/>
                    <a:pt x="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16"/>
            <p:cNvSpPr>
              <a:spLocks noEditPoints="1"/>
            </p:cNvSpPr>
            <p:nvPr/>
          </p:nvSpPr>
          <p:spPr bwMode="auto">
            <a:xfrm>
              <a:off x="3807" y="2529"/>
              <a:ext cx="35" cy="50"/>
            </a:xfrm>
            <a:custGeom>
              <a:avLst/>
              <a:gdLst>
                <a:gd name="T0" fmla="*/ 11 w 15"/>
                <a:gd name="T1" fmla="*/ 6 h 21"/>
                <a:gd name="T2" fmla="*/ 13 w 15"/>
                <a:gd name="T3" fmla="*/ 3 h 21"/>
                <a:gd name="T4" fmla="*/ 10 w 15"/>
                <a:gd name="T5" fmla="*/ 0 h 21"/>
                <a:gd name="T6" fmla="*/ 5 w 15"/>
                <a:gd name="T7" fmla="*/ 0 h 21"/>
                <a:gd name="T8" fmla="*/ 2 w 15"/>
                <a:gd name="T9" fmla="*/ 4 h 21"/>
                <a:gd name="T10" fmla="*/ 4 w 15"/>
                <a:gd name="T11" fmla="*/ 6 h 21"/>
                <a:gd name="T12" fmla="*/ 0 w 15"/>
                <a:gd name="T13" fmla="*/ 14 h 21"/>
                <a:gd name="T14" fmla="*/ 8 w 15"/>
                <a:gd name="T15" fmla="*/ 21 h 21"/>
                <a:gd name="T16" fmla="*/ 15 w 15"/>
                <a:gd name="T17" fmla="*/ 13 h 21"/>
                <a:gd name="T18" fmla="*/ 11 w 15"/>
                <a:gd name="T19" fmla="*/ 6 h 21"/>
                <a:gd name="T20" fmla="*/ 9 w 15"/>
                <a:gd name="T21" fmla="*/ 1 h 21"/>
                <a:gd name="T22" fmla="*/ 11 w 15"/>
                <a:gd name="T23" fmla="*/ 3 h 21"/>
                <a:gd name="T24" fmla="*/ 9 w 15"/>
                <a:gd name="T25" fmla="*/ 3 h 21"/>
                <a:gd name="T26" fmla="*/ 9 w 15"/>
                <a:gd name="T27" fmla="*/ 1 h 21"/>
                <a:gd name="T28" fmla="*/ 4 w 15"/>
                <a:gd name="T29" fmla="*/ 3 h 21"/>
                <a:gd name="T30" fmla="*/ 5 w 15"/>
                <a:gd name="T31" fmla="*/ 3 h 21"/>
                <a:gd name="T32" fmla="*/ 6 w 15"/>
                <a:gd name="T33" fmla="*/ 6 h 21"/>
                <a:gd name="T34" fmla="*/ 4 w 15"/>
                <a:gd name="T35" fmla="*/ 3 h 21"/>
                <a:gd name="T36" fmla="*/ 8 w 15"/>
                <a:gd name="T37" fmla="*/ 19 h 21"/>
                <a:gd name="T38" fmla="*/ 2 w 15"/>
                <a:gd name="T39" fmla="*/ 14 h 21"/>
                <a:gd name="T40" fmla="*/ 7 w 15"/>
                <a:gd name="T41" fmla="*/ 8 h 21"/>
                <a:gd name="T42" fmla="*/ 13 w 15"/>
                <a:gd name="T43" fmla="*/ 13 h 21"/>
                <a:gd name="T44" fmla="*/ 8 w 15"/>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21">
                  <a:moveTo>
                    <a:pt x="11" y="6"/>
                  </a:moveTo>
                  <a:cubicBezTo>
                    <a:pt x="13" y="3"/>
                    <a:pt x="13" y="3"/>
                    <a:pt x="13" y="3"/>
                  </a:cubicBezTo>
                  <a:cubicBezTo>
                    <a:pt x="10" y="0"/>
                    <a:pt x="10" y="0"/>
                    <a:pt x="10" y="0"/>
                  </a:cubicBezTo>
                  <a:cubicBezTo>
                    <a:pt x="5" y="0"/>
                    <a:pt x="5" y="0"/>
                    <a:pt x="5" y="0"/>
                  </a:cubicBezTo>
                  <a:cubicBezTo>
                    <a:pt x="2" y="4"/>
                    <a:pt x="2" y="4"/>
                    <a:pt x="2" y="4"/>
                  </a:cubicBezTo>
                  <a:cubicBezTo>
                    <a:pt x="4" y="6"/>
                    <a:pt x="4" y="6"/>
                    <a:pt x="4" y="6"/>
                  </a:cubicBezTo>
                  <a:cubicBezTo>
                    <a:pt x="2" y="7"/>
                    <a:pt x="0" y="10"/>
                    <a:pt x="0" y="14"/>
                  </a:cubicBezTo>
                  <a:cubicBezTo>
                    <a:pt x="0" y="18"/>
                    <a:pt x="3" y="21"/>
                    <a:pt x="8" y="21"/>
                  </a:cubicBezTo>
                  <a:cubicBezTo>
                    <a:pt x="12" y="21"/>
                    <a:pt x="15" y="18"/>
                    <a:pt x="15" y="13"/>
                  </a:cubicBezTo>
                  <a:cubicBezTo>
                    <a:pt x="15" y="10"/>
                    <a:pt x="13" y="8"/>
                    <a:pt x="11" y="6"/>
                  </a:cubicBezTo>
                  <a:close/>
                  <a:moveTo>
                    <a:pt x="9" y="1"/>
                  </a:moveTo>
                  <a:cubicBezTo>
                    <a:pt x="11" y="3"/>
                    <a:pt x="11" y="3"/>
                    <a:pt x="11" y="3"/>
                  </a:cubicBezTo>
                  <a:cubicBezTo>
                    <a:pt x="9" y="3"/>
                    <a:pt x="9" y="3"/>
                    <a:pt x="9" y="3"/>
                  </a:cubicBezTo>
                  <a:lnTo>
                    <a:pt x="9" y="1"/>
                  </a:lnTo>
                  <a:close/>
                  <a:moveTo>
                    <a:pt x="4" y="3"/>
                  </a:moveTo>
                  <a:cubicBezTo>
                    <a:pt x="5" y="3"/>
                    <a:pt x="5" y="3"/>
                    <a:pt x="5" y="3"/>
                  </a:cubicBezTo>
                  <a:cubicBezTo>
                    <a:pt x="6" y="6"/>
                    <a:pt x="6" y="6"/>
                    <a:pt x="6" y="6"/>
                  </a:cubicBezTo>
                  <a:lnTo>
                    <a:pt x="4" y="3"/>
                  </a:lnTo>
                  <a:close/>
                  <a:moveTo>
                    <a:pt x="8" y="19"/>
                  </a:moveTo>
                  <a:cubicBezTo>
                    <a:pt x="4" y="19"/>
                    <a:pt x="2" y="17"/>
                    <a:pt x="2" y="14"/>
                  </a:cubicBezTo>
                  <a:cubicBezTo>
                    <a:pt x="2" y="10"/>
                    <a:pt x="4" y="8"/>
                    <a:pt x="7" y="8"/>
                  </a:cubicBezTo>
                  <a:cubicBezTo>
                    <a:pt x="11" y="8"/>
                    <a:pt x="13" y="10"/>
                    <a:pt x="13" y="13"/>
                  </a:cubicBezTo>
                  <a:cubicBezTo>
                    <a:pt x="13" y="17"/>
                    <a:pt x="11" y="19"/>
                    <a:pt x="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17"/>
            <p:cNvSpPr>
              <a:spLocks noEditPoints="1"/>
            </p:cNvSpPr>
            <p:nvPr/>
          </p:nvSpPr>
          <p:spPr bwMode="auto">
            <a:xfrm>
              <a:off x="3774" y="1843"/>
              <a:ext cx="38" cy="50"/>
            </a:xfrm>
            <a:custGeom>
              <a:avLst/>
              <a:gdLst>
                <a:gd name="T0" fmla="*/ 12 w 16"/>
                <a:gd name="T1" fmla="*/ 6 h 21"/>
                <a:gd name="T2" fmla="*/ 14 w 16"/>
                <a:gd name="T3" fmla="*/ 3 h 21"/>
                <a:gd name="T4" fmla="*/ 11 w 16"/>
                <a:gd name="T5" fmla="*/ 0 h 21"/>
                <a:gd name="T6" fmla="*/ 6 w 16"/>
                <a:gd name="T7" fmla="*/ 0 h 21"/>
                <a:gd name="T8" fmla="*/ 3 w 16"/>
                <a:gd name="T9" fmla="*/ 3 h 21"/>
                <a:gd name="T10" fmla="*/ 5 w 16"/>
                <a:gd name="T11" fmla="*/ 6 h 21"/>
                <a:gd name="T12" fmla="*/ 1 w 16"/>
                <a:gd name="T13" fmla="*/ 13 h 21"/>
                <a:gd name="T14" fmla="*/ 8 w 16"/>
                <a:gd name="T15" fmla="*/ 21 h 21"/>
                <a:gd name="T16" fmla="*/ 16 w 16"/>
                <a:gd name="T17" fmla="*/ 13 h 21"/>
                <a:gd name="T18" fmla="*/ 12 w 16"/>
                <a:gd name="T19" fmla="*/ 6 h 21"/>
                <a:gd name="T20" fmla="*/ 10 w 16"/>
                <a:gd name="T21" fmla="*/ 1 h 21"/>
                <a:gd name="T22" fmla="*/ 12 w 16"/>
                <a:gd name="T23" fmla="*/ 3 h 21"/>
                <a:gd name="T24" fmla="*/ 10 w 16"/>
                <a:gd name="T25" fmla="*/ 3 h 21"/>
                <a:gd name="T26" fmla="*/ 10 w 16"/>
                <a:gd name="T27" fmla="*/ 1 h 21"/>
                <a:gd name="T28" fmla="*/ 5 w 16"/>
                <a:gd name="T29" fmla="*/ 3 h 21"/>
                <a:gd name="T30" fmla="*/ 6 w 16"/>
                <a:gd name="T31" fmla="*/ 3 h 21"/>
                <a:gd name="T32" fmla="*/ 7 w 16"/>
                <a:gd name="T33" fmla="*/ 6 h 21"/>
                <a:gd name="T34" fmla="*/ 5 w 16"/>
                <a:gd name="T35" fmla="*/ 3 h 21"/>
                <a:gd name="T36" fmla="*/ 8 w 16"/>
                <a:gd name="T37" fmla="*/ 19 h 21"/>
                <a:gd name="T38" fmla="*/ 3 w 16"/>
                <a:gd name="T39" fmla="*/ 13 h 21"/>
                <a:gd name="T40" fmla="*/ 8 w 16"/>
                <a:gd name="T41" fmla="*/ 7 h 21"/>
                <a:gd name="T42" fmla="*/ 14 w 16"/>
                <a:gd name="T43" fmla="*/ 13 h 21"/>
                <a:gd name="T44" fmla="*/ 8 w 16"/>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1">
                  <a:moveTo>
                    <a:pt x="12" y="6"/>
                  </a:moveTo>
                  <a:cubicBezTo>
                    <a:pt x="14" y="3"/>
                    <a:pt x="14" y="3"/>
                    <a:pt x="14" y="3"/>
                  </a:cubicBezTo>
                  <a:cubicBezTo>
                    <a:pt x="11" y="0"/>
                    <a:pt x="11" y="0"/>
                    <a:pt x="11" y="0"/>
                  </a:cubicBezTo>
                  <a:cubicBezTo>
                    <a:pt x="6" y="0"/>
                    <a:pt x="6" y="0"/>
                    <a:pt x="6" y="0"/>
                  </a:cubicBezTo>
                  <a:cubicBezTo>
                    <a:pt x="3" y="3"/>
                    <a:pt x="3" y="3"/>
                    <a:pt x="3" y="3"/>
                  </a:cubicBezTo>
                  <a:cubicBezTo>
                    <a:pt x="5" y="6"/>
                    <a:pt x="5" y="6"/>
                    <a:pt x="5" y="6"/>
                  </a:cubicBezTo>
                  <a:cubicBezTo>
                    <a:pt x="2" y="7"/>
                    <a:pt x="0" y="10"/>
                    <a:pt x="1" y="13"/>
                  </a:cubicBezTo>
                  <a:cubicBezTo>
                    <a:pt x="1" y="17"/>
                    <a:pt x="4" y="21"/>
                    <a:pt x="8" y="21"/>
                  </a:cubicBezTo>
                  <a:cubicBezTo>
                    <a:pt x="13" y="21"/>
                    <a:pt x="16" y="17"/>
                    <a:pt x="16" y="13"/>
                  </a:cubicBezTo>
                  <a:cubicBezTo>
                    <a:pt x="16" y="10"/>
                    <a:pt x="14" y="7"/>
                    <a:pt x="12" y="6"/>
                  </a:cubicBezTo>
                  <a:close/>
                  <a:moveTo>
                    <a:pt x="10" y="1"/>
                  </a:moveTo>
                  <a:cubicBezTo>
                    <a:pt x="12" y="3"/>
                    <a:pt x="12" y="3"/>
                    <a:pt x="12" y="3"/>
                  </a:cubicBezTo>
                  <a:cubicBezTo>
                    <a:pt x="10" y="3"/>
                    <a:pt x="10" y="3"/>
                    <a:pt x="10" y="3"/>
                  </a:cubicBezTo>
                  <a:lnTo>
                    <a:pt x="10" y="1"/>
                  </a:lnTo>
                  <a:close/>
                  <a:moveTo>
                    <a:pt x="5" y="3"/>
                  </a:moveTo>
                  <a:cubicBezTo>
                    <a:pt x="6" y="3"/>
                    <a:pt x="6" y="3"/>
                    <a:pt x="6" y="3"/>
                  </a:cubicBezTo>
                  <a:cubicBezTo>
                    <a:pt x="7" y="6"/>
                    <a:pt x="7" y="6"/>
                    <a:pt x="7" y="6"/>
                  </a:cubicBezTo>
                  <a:lnTo>
                    <a:pt x="5" y="3"/>
                  </a:lnTo>
                  <a:close/>
                  <a:moveTo>
                    <a:pt x="8" y="19"/>
                  </a:moveTo>
                  <a:cubicBezTo>
                    <a:pt x="5" y="19"/>
                    <a:pt x="3" y="16"/>
                    <a:pt x="3" y="13"/>
                  </a:cubicBezTo>
                  <a:cubicBezTo>
                    <a:pt x="3" y="10"/>
                    <a:pt x="5" y="7"/>
                    <a:pt x="8" y="7"/>
                  </a:cubicBezTo>
                  <a:cubicBezTo>
                    <a:pt x="11" y="7"/>
                    <a:pt x="14" y="10"/>
                    <a:pt x="14" y="13"/>
                  </a:cubicBezTo>
                  <a:cubicBezTo>
                    <a:pt x="14" y="16"/>
                    <a:pt x="12" y="19"/>
                    <a:pt x="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18"/>
            <p:cNvSpPr>
              <a:spLocks noEditPoints="1"/>
            </p:cNvSpPr>
            <p:nvPr/>
          </p:nvSpPr>
          <p:spPr bwMode="auto">
            <a:xfrm>
              <a:off x="4131" y="2050"/>
              <a:ext cx="38" cy="52"/>
            </a:xfrm>
            <a:custGeom>
              <a:avLst/>
              <a:gdLst>
                <a:gd name="T0" fmla="*/ 11 w 16"/>
                <a:gd name="T1" fmla="*/ 7 h 22"/>
                <a:gd name="T2" fmla="*/ 13 w 16"/>
                <a:gd name="T3" fmla="*/ 4 h 22"/>
                <a:gd name="T4" fmla="*/ 11 w 16"/>
                <a:gd name="T5" fmla="*/ 0 h 22"/>
                <a:gd name="T6" fmla="*/ 5 w 16"/>
                <a:gd name="T7" fmla="*/ 1 h 22"/>
                <a:gd name="T8" fmla="*/ 2 w 16"/>
                <a:gd name="T9" fmla="*/ 4 h 22"/>
                <a:gd name="T10" fmla="*/ 5 w 16"/>
                <a:gd name="T11" fmla="*/ 7 h 22"/>
                <a:gd name="T12" fmla="*/ 0 w 16"/>
                <a:gd name="T13" fmla="*/ 14 h 22"/>
                <a:gd name="T14" fmla="*/ 8 w 16"/>
                <a:gd name="T15" fmla="*/ 22 h 22"/>
                <a:gd name="T16" fmla="*/ 16 w 16"/>
                <a:gd name="T17" fmla="*/ 14 h 22"/>
                <a:gd name="T18" fmla="*/ 11 w 16"/>
                <a:gd name="T19" fmla="*/ 7 h 22"/>
                <a:gd name="T20" fmla="*/ 10 w 16"/>
                <a:gd name="T21" fmla="*/ 1 h 22"/>
                <a:gd name="T22" fmla="*/ 11 w 16"/>
                <a:gd name="T23" fmla="*/ 4 h 22"/>
                <a:gd name="T24" fmla="*/ 10 w 16"/>
                <a:gd name="T25" fmla="*/ 4 h 22"/>
                <a:gd name="T26" fmla="*/ 10 w 16"/>
                <a:gd name="T27" fmla="*/ 1 h 22"/>
                <a:gd name="T28" fmla="*/ 4 w 16"/>
                <a:gd name="T29" fmla="*/ 4 h 22"/>
                <a:gd name="T30" fmla="*/ 6 w 16"/>
                <a:gd name="T31" fmla="*/ 4 h 22"/>
                <a:gd name="T32" fmla="*/ 6 w 16"/>
                <a:gd name="T33" fmla="*/ 6 h 22"/>
                <a:gd name="T34" fmla="*/ 4 w 16"/>
                <a:gd name="T35" fmla="*/ 4 h 22"/>
                <a:gd name="T36" fmla="*/ 8 w 16"/>
                <a:gd name="T37" fmla="*/ 20 h 22"/>
                <a:gd name="T38" fmla="*/ 2 w 16"/>
                <a:gd name="T39" fmla="*/ 14 h 22"/>
                <a:gd name="T40" fmla="*/ 8 w 16"/>
                <a:gd name="T41" fmla="*/ 8 h 22"/>
                <a:gd name="T42" fmla="*/ 14 w 16"/>
                <a:gd name="T43" fmla="*/ 14 h 22"/>
                <a:gd name="T44" fmla="*/ 8 w 16"/>
                <a:gd name="T4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2">
                  <a:moveTo>
                    <a:pt x="11" y="7"/>
                  </a:moveTo>
                  <a:cubicBezTo>
                    <a:pt x="13" y="4"/>
                    <a:pt x="13" y="4"/>
                    <a:pt x="13" y="4"/>
                  </a:cubicBezTo>
                  <a:cubicBezTo>
                    <a:pt x="11" y="0"/>
                    <a:pt x="11" y="0"/>
                    <a:pt x="11" y="0"/>
                  </a:cubicBezTo>
                  <a:cubicBezTo>
                    <a:pt x="5" y="1"/>
                    <a:pt x="5" y="1"/>
                    <a:pt x="5" y="1"/>
                  </a:cubicBezTo>
                  <a:cubicBezTo>
                    <a:pt x="2" y="4"/>
                    <a:pt x="2" y="4"/>
                    <a:pt x="2" y="4"/>
                  </a:cubicBezTo>
                  <a:cubicBezTo>
                    <a:pt x="5" y="7"/>
                    <a:pt x="5" y="7"/>
                    <a:pt x="5" y="7"/>
                  </a:cubicBezTo>
                  <a:cubicBezTo>
                    <a:pt x="2" y="8"/>
                    <a:pt x="0" y="11"/>
                    <a:pt x="0" y="14"/>
                  </a:cubicBezTo>
                  <a:cubicBezTo>
                    <a:pt x="0" y="18"/>
                    <a:pt x="4" y="22"/>
                    <a:pt x="8" y="22"/>
                  </a:cubicBezTo>
                  <a:cubicBezTo>
                    <a:pt x="12" y="22"/>
                    <a:pt x="16" y="18"/>
                    <a:pt x="16" y="14"/>
                  </a:cubicBezTo>
                  <a:cubicBezTo>
                    <a:pt x="16" y="11"/>
                    <a:pt x="14" y="8"/>
                    <a:pt x="11" y="7"/>
                  </a:cubicBezTo>
                  <a:close/>
                  <a:moveTo>
                    <a:pt x="10" y="1"/>
                  </a:moveTo>
                  <a:cubicBezTo>
                    <a:pt x="11" y="4"/>
                    <a:pt x="11" y="4"/>
                    <a:pt x="11" y="4"/>
                  </a:cubicBezTo>
                  <a:cubicBezTo>
                    <a:pt x="10" y="4"/>
                    <a:pt x="10" y="4"/>
                    <a:pt x="10" y="4"/>
                  </a:cubicBezTo>
                  <a:lnTo>
                    <a:pt x="10" y="1"/>
                  </a:lnTo>
                  <a:close/>
                  <a:moveTo>
                    <a:pt x="4" y="4"/>
                  </a:moveTo>
                  <a:cubicBezTo>
                    <a:pt x="6" y="4"/>
                    <a:pt x="6" y="4"/>
                    <a:pt x="6" y="4"/>
                  </a:cubicBezTo>
                  <a:cubicBezTo>
                    <a:pt x="6" y="6"/>
                    <a:pt x="6" y="6"/>
                    <a:pt x="6" y="6"/>
                  </a:cubicBezTo>
                  <a:lnTo>
                    <a:pt x="4" y="4"/>
                  </a:lnTo>
                  <a:close/>
                  <a:moveTo>
                    <a:pt x="8" y="20"/>
                  </a:moveTo>
                  <a:cubicBezTo>
                    <a:pt x="5" y="20"/>
                    <a:pt x="2" y="17"/>
                    <a:pt x="2" y="14"/>
                  </a:cubicBezTo>
                  <a:cubicBezTo>
                    <a:pt x="2" y="11"/>
                    <a:pt x="5" y="8"/>
                    <a:pt x="8" y="8"/>
                  </a:cubicBezTo>
                  <a:cubicBezTo>
                    <a:pt x="11" y="8"/>
                    <a:pt x="13" y="11"/>
                    <a:pt x="14" y="14"/>
                  </a:cubicBezTo>
                  <a:cubicBezTo>
                    <a:pt x="14" y="17"/>
                    <a:pt x="11" y="20"/>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19"/>
            <p:cNvSpPr>
              <a:spLocks noEditPoints="1"/>
            </p:cNvSpPr>
            <p:nvPr/>
          </p:nvSpPr>
          <p:spPr bwMode="auto">
            <a:xfrm>
              <a:off x="3958" y="2474"/>
              <a:ext cx="38" cy="50"/>
            </a:xfrm>
            <a:custGeom>
              <a:avLst/>
              <a:gdLst>
                <a:gd name="T0" fmla="*/ 11 w 16"/>
                <a:gd name="T1" fmla="*/ 6 h 21"/>
                <a:gd name="T2" fmla="*/ 14 w 16"/>
                <a:gd name="T3" fmla="*/ 3 h 21"/>
                <a:gd name="T4" fmla="*/ 11 w 16"/>
                <a:gd name="T5" fmla="*/ 0 h 21"/>
                <a:gd name="T6" fmla="*/ 6 w 16"/>
                <a:gd name="T7" fmla="*/ 0 h 21"/>
                <a:gd name="T8" fmla="*/ 3 w 16"/>
                <a:gd name="T9" fmla="*/ 3 h 21"/>
                <a:gd name="T10" fmla="*/ 5 w 16"/>
                <a:gd name="T11" fmla="*/ 6 h 21"/>
                <a:gd name="T12" fmla="*/ 0 w 16"/>
                <a:gd name="T13" fmla="*/ 13 h 21"/>
                <a:gd name="T14" fmla="*/ 8 w 16"/>
                <a:gd name="T15" fmla="*/ 21 h 21"/>
                <a:gd name="T16" fmla="*/ 16 w 16"/>
                <a:gd name="T17" fmla="*/ 13 h 21"/>
                <a:gd name="T18" fmla="*/ 11 w 16"/>
                <a:gd name="T19" fmla="*/ 6 h 21"/>
                <a:gd name="T20" fmla="*/ 10 w 16"/>
                <a:gd name="T21" fmla="*/ 0 h 21"/>
                <a:gd name="T22" fmla="*/ 12 w 16"/>
                <a:gd name="T23" fmla="*/ 3 h 21"/>
                <a:gd name="T24" fmla="*/ 10 w 16"/>
                <a:gd name="T25" fmla="*/ 3 h 21"/>
                <a:gd name="T26" fmla="*/ 10 w 16"/>
                <a:gd name="T27" fmla="*/ 0 h 21"/>
                <a:gd name="T28" fmla="*/ 4 w 16"/>
                <a:gd name="T29" fmla="*/ 3 h 21"/>
                <a:gd name="T30" fmla="*/ 6 w 16"/>
                <a:gd name="T31" fmla="*/ 3 h 21"/>
                <a:gd name="T32" fmla="*/ 6 w 16"/>
                <a:gd name="T33" fmla="*/ 5 h 21"/>
                <a:gd name="T34" fmla="*/ 4 w 16"/>
                <a:gd name="T35" fmla="*/ 3 h 21"/>
                <a:gd name="T36" fmla="*/ 8 w 16"/>
                <a:gd name="T37" fmla="*/ 19 h 21"/>
                <a:gd name="T38" fmla="*/ 2 w 16"/>
                <a:gd name="T39" fmla="*/ 13 h 21"/>
                <a:gd name="T40" fmla="*/ 8 w 16"/>
                <a:gd name="T41" fmla="*/ 7 h 21"/>
                <a:gd name="T42" fmla="*/ 14 w 16"/>
                <a:gd name="T43" fmla="*/ 13 h 21"/>
                <a:gd name="T44" fmla="*/ 8 w 16"/>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1">
                  <a:moveTo>
                    <a:pt x="11" y="6"/>
                  </a:moveTo>
                  <a:cubicBezTo>
                    <a:pt x="14" y="3"/>
                    <a:pt x="14" y="3"/>
                    <a:pt x="14" y="3"/>
                  </a:cubicBezTo>
                  <a:cubicBezTo>
                    <a:pt x="11" y="0"/>
                    <a:pt x="11" y="0"/>
                    <a:pt x="11" y="0"/>
                  </a:cubicBezTo>
                  <a:cubicBezTo>
                    <a:pt x="6" y="0"/>
                    <a:pt x="6" y="0"/>
                    <a:pt x="6" y="0"/>
                  </a:cubicBezTo>
                  <a:cubicBezTo>
                    <a:pt x="3" y="3"/>
                    <a:pt x="3" y="3"/>
                    <a:pt x="3" y="3"/>
                  </a:cubicBezTo>
                  <a:cubicBezTo>
                    <a:pt x="5" y="6"/>
                    <a:pt x="5" y="6"/>
                    <a:pt x="5" y="6"/>
                  </a:cubicBezTo>
                  <a:cubicBezTo>
                    <a:pt x="2" y="7"/>
                    <a:pt x="0" y="10"/>
                    <a:pt x="0" y="13"/>
                  </a:cubicBezTo>
                  <a:cubicBezTo>
                    <a:pt x="0" y="17"/>
                    <a:pt x="4" y="21"/>
                    <a:pt x="8" y="21"/>
                  </a:cubicBezTo>
                  <a:cubicBezTo>
                    <a:pt x="13" y="21"/>
                    <a:pt x="16" y="17"/>
                    <a:pt x="16" y="13"/>
                  </a:cubicBezTo>
                  <a:cubicBezTo>
                    <a:pt x="16" y="10"/>
                    <a:pt x="14" y="7"/>
                    <a:pt x="11" y="6"/>
                  </a:cubicBezTo>
                  <a:close/>
                  <a:moveTo>
                    <a:pt x="10" y="0"/>
                  </a:moveTo>
                  <a:cubicBezTo>
                    <a:pt x="12" y="3"/>
                    <a:pt x="12" y="3"/>
                    <a:pt x="12" y="3"/>
                  </a:cubicBezTo>
                  <a:cubicBezTo>
                    <a:pt x="10" y="3"/>
                    <a:pt x="10" y="3"/>
                    <a:pt x="10" y="3"/>
                  </a:cubicBezTo>
                  <a:lnTo>
                    <a:pt x="10" y="0"/>
                  </a:lnTo>
                  <a:close/>
                  <a:moveTo>
                    <a:pt x="4" y="3"/>
                  </a:moveTo>
                  <a:cubicBezTo>
                    <a:pt x="6" y="3"/>
                    <a:pt x="6" y="3"/>
                    <a:pt x="6" y="3"/>
                  </a:cubicBezTo>
                  <a:cubicBezTo>
                    <a:pt x="6" y="5"/>
                    <a:pt x="6" y="5"/>
                    <a:pt x="6" y="5"/>
                  </a:cubicBezTo>
                  <a:lnTo>
                    <a:pt x="4" y="3"/>
                  </a:lnTo>
                  <a:close/>
                  <a:moveTo>
                    <a:pt x="8" y="19"/>
                  </a:moveTo>
                  <a:cubicBezTo>
                    <a:pt x="5" y="19"/>
                    <a:pt x="2" y="16"/>
                    <a:pt x="2" y="13"/>
                  </a:cubicBezTo>
                  <a:cubicBezTo>
                    <a:pt x="2" y="10"/>
                    <a:pt x="5" y="7"/>
                    <a:pt x="8" y="7"/>
                  </a:cubicBezTo>
                  <a:cubicBezTo>
                    <a:pt x="11" y="7"/>
                    <a:pt x="14" y="10"/>
                    <a:pt x="14" y="13"/>
                  </a:cubicBezTo>
                  <a:cubicBezTo>
                    <a:pt x="14" y="16"/>
                    <a:pt x="11" y="19"/>
                    <a:pt x="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20"/>
            <p:cNvSpPr>
              <a:spLocks noEditPoints="1"/>
            </p:cNvSpPr>
            <p:nvPr/>
          </p:nvSpPr>
          <p:spPr bwMode="auto">
            <a:xfrm>
              <a:off x="3845" y="2142"/>
              <a:ext cx="80" cy="83"/>
            </a:xfrm>
            <a:custGeom>
              <a:avLst/>
              <a:gdLst>
                <a:gd name="T0" fmla="*/ 0 w 34"/>
                <a:gd name="T1" fmla="*/ 32 h 35"/>
                <a:gd name="T2" fmla="*/ 0 w 34"/>
                <a:gd name="T3" fmla="*/ 35 h 35"/>
                <a:gd name="T4" fmla="*/ 6 w 34"/>
                <a:gd name="T5" fmla="*/ 35 h 35"/>
                <a:gd name="T6" fmla="*/ 20 w 34"/>
                <a:gd name="T7" fmla="*/ 35 h 35"/>
                <a:gd name="T8" fmla="*/ 26 w 34"/>
                <a:gd name="T9" fmla="*/ 35 h 35"/>
                <a:gd name="T10" fmla="*/ 26 w 34"/>
                <a:gd name="T11" fmla="*/ 32 h 35"/>
                <a:gd name="T12" fmla="*/ 23 w 34"/>
                <a:gd name="T13" fmla="*/ 32 h 35"/>
                <a:gd name="T14" fmla="*/ 23 w 34"/>
                <a:gd name="T15" fmla="*/ 28 h 35"/>
                <a:gd name="T16" fmla="*/ 29 w 34"/>
                <a:gd name="T17" fmla="*/ 28 h 35"/>
                <a:gd name="T18" fmla="*/ 34 w 34"/>
                <a:gd name="T19" fmla="*/ 23 h 35"/>
                <a:gd name="T20" fmla="*/ 34 w 34"/>
                <a:gd name="T21" fmla="*/ 8 h 35"/>
                <a:gd name="T22" fmla="*/ 29 w 34"/>
                <a:gd name="T23" fmla="*/ 3 h 35"/>
                <a:gd name="T24" fmla="*/ 25 w 34"/>
                <a:gd name="T25" fmla="*/ 3 h 35"/>
                <a:gd name="T26" fmla="*/ 25 w 34"/>
                <a:gd name="T27" fmla="*/ 6 h 35"/>
                <a:gd name="T28" fmla="*/ 27 w 34"/>
                <a:gd name="T29" fmla="*/ 6 h 35"/>
                <a:gd name="T30" fmla="*/ 27 w 34"/>
                <a:gd name="T31" fmla="*/ 8 h 35"/>
                <a:gd name="T32" fmla="*/ 30 w 34"/>
                <a:gd name="T33" fmla="*/ 11 h 35"/>
                <a:gd name="T34" fmla="*/ 30 w 34"/>
                <a:gd name="T35" fmla="*/ 11 h 35"/>
                <a:gd name="T36" fmla="*/ 30 w 34"/>
                <a:gd name="T37" fmla="*/ 23 h 35"/>
                <a:gd name="T38" fmla="*/ 29 w 34"/>
                <a:gd name="T39" fmla="*/ 24 h 35"/>
                <a:gd name="T40" fmla="*/ 23 w 34"/>
                <a:gd name="T41" fmla="*/ 24 h 35"/>
                <a:gd name="T42" fmla="*/ 23 w 34"/>
                <a:gd name="T43" fmla="*/ 6 h 35"/>
                <a:gd name="T44" fmla="*/ 23 w 34"/>
                <a:gd name="T45" fmla="*/ 3 h 35"/>
                <a:gd name="T46" fmla="*/ 20 w 34"/>
                <a:gd name="T47" fmla="*/ 0 h 35"/>
                <a:gd name="T48" fmla="*/ 6 w 34"/>
                <a:gd name="T49" fmla="*/ 0 h 35"/>
                <a:gd name="T50" fmla="*/ 2 w 34"/>
                <a:gd name="T51" fmla="*/ 3 h 35"/>
                <a:gd name="T52" fmla="*/ 2 w 34"/>
                <a:gd name="T53" fmla="*/ 32 h 35"/>
                <a:gd name="T54" fmla="*/ 0 w 34"/>
                <a:gd name="T55" fmla="*/ 32 h 35"/>
                <a:gd name="T56" fmla="*/ 30 w 34"/>
                <a:gd name="T57" fmla="*/ 10 h 35"/>
                <a:gd name="T58" fmla="*/ 28 w 34"/>
                <a:gd name="T59" fmla="*/ 8 h 35"/>
                <a:gd name="T60" fmla="*/ 30 w 34"/>
                <a:gd name="T61" fmla="*/ 6 h 35"/>
                <a:gd name="T62" fmla="*/ 31 w 34"/>
                <a:gd name="T63" fmla="*/ 7 h 35"/>
                <a:gd name="T64" fmla="*/ 29 w 34"/>
                <a:gd name="T65" fmla="*/ 8 h 35"/>
                <a:gd name="T66" fmla="*/ 29 w 34"/>
                <a:gd name="T67" fmla="*/ 9 h 35"/>
                <a:gd name="T68" fmla="*/ 30 w 34"/>
                <a:gd name="T69" fmla="*/ 9 h 35"/>
                <a:gd name="T70" fmla="*/ 31 w 34"/>
                <a:gd name="T71" fmla="*/ 8 h 35"/>
                <a:gd name="T72" fmla="*/ 31 w 34"/>
                <a:gd name="T73" fmla="*/ 8 h 35"/>
                <a:gd name="T74" fmla="*/ 30 w 34"/>
                <a:gd name="T75" fmla="*/ 10 h 35"/>
                <a:gd name="T76" fmla="*/ 6 w 34"/>
                <a:gd name="T77" fmla="*/ 16 h 35"/>
                <a:gd name="T78" fmla="*/ 7 w 34"/>
                <a:gd name="T79" fmla="*/ 15 h 35"/>
                <a:gd name="T80" fmla="*/ 19 w 34"/>
                <a:gd name="T81" fmla="*/ 15 h 35"/>
                <a:gd name="T82" fmla="*/ 20 w 34"/>
                <a:gd name="T83" fmla="*/ 16 h 35"/>
                <a:gd name="T84" fmla="*/ 20 w 34"/>
                <a:gd name="T85" fmla="*/ 16 h 35"/>
                <a:gd name="T86" fmla="*/ 19 w 34"/>
                <a:gd name="T87" fmla="*/ 17 h 35"/>
                <a:gd name="T88" fmla="*/ 7 w 34"/>
                <a:gd name="T89" fmla="*/ 17 h 35"/>
                <a:gd name="T90" fmla="*/ 6 w 34"/>
                <a:gd name="T91" fmla="*/ 16 h 35"/>
                <a:gd name="T92" fmla="*/ 6 w 34"/>
                <a:gd name="T93" fmla="*/ 4 h 35"/>
                <a:gd name="T94" fmla="*/ 7 w 34"/>
                <a:gd name="T95" fmla="*/ 3 h 35"/>
                <a:gd name="T96" fmla="*/ 19 w 34"/>
                <a:gd name="T97" fmla="*/ 3 h 35"/>
                <a:gd name="T98" fmla="*/ 20 w 34"/>
                <a:gd name="T99" fmla="*/ 4 h 35"/>
                <a:gd name="T100" fmla="*/ 20 w 34"/>
                <a:gd name="T101" fmla="*/ 10 h 35"/>
                <a:gd name="T102" fmla="*/ 19 w 34"/>
                <a:gd name="T103" fmla="*/ 11 h 35"/>
                <a:gd name="T104" fmla="*/ 7 w 34"/>
                <a:gd name="T105" fmla="*/ 11 h 35"/>
                <a:gd name="T106" fmla="*/ 6 w 34"/>
                <a:gd name="T107" fmla="*/ 10 h 35"/>
                <a:gd name="T108" fmla="*/ 6 w 34"/>
                <a:gd name="T10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35">
                  <a:moveTo>
                    <a:pt x="0" y="32"/>
                  </a:moveTo>
                  <a:cubicBezTo>
                    <a:pt x="0" y="35"/>
                    <a:pt x="0" y="35"/>
                    <a:pt x="0" y="35"/>
                  </a:cubicBezTo>
                  <a:cubicBezTo>
                    <a:pt x="6" y="35"/>
                    <a:pt x="6" y="35"/>
                    <a:pt x="6" y="35"/>
                  </a:cubicBezTo>
                  <a:cubicBezTo>
                    <a:pt x="20" y="35"/>
                    <a:pt x="20" y="35"/>
                    <a:pt x="20" y="35"/>
                  </a:cubicBezTo>
                  <a:cubicBezTo>
                    <a:pt x="26" y="35"/>
                    <a:pt x="26" y="35"/>
                    <a:pt x="26" y="35"/>
                  </a:cubicBezTo>
                  <a:cubicBezTo>
                    <a:pt x="26" y="32"/>
                    <a:pt x="26" y="32"/>
                    <a:pt x="26" y="32"/>
                  </a:cubicBezTo>
                  <a:cubicBezTo>
                    <a:pt x="23" y="32"/>
                    <a:pt x="23" y="32"/>
                    <a:pt x="23" y="32"/>
                  </a:cubicBezTo>
                  <a:cubicBezTo>
                    <a:pt x="23" y="28"/>
                    <a:pt x="23" y="28"/>
                    <a:pt x="23" y="28"/>
                  </a:cubicBezTo>
                  <a:cubicBezTo>
                    <a:pt x="29" y="28"/>
                    <a:pt x="29" y="28"/>
                    <a:pt x="29" y="28"/>
                  </a:cubicBezTo>
                  <a:cubicBezTo>
                    <a:pt x="32" y="28"/>
                    <a:pt x="34" y="25"/>
                    <a:pt x="34" y="23"/>
                  </a:cubicBezTo>
                  <a:cubicBezTo>
                    <a:pt x="34" y="8"/>
                    <a:pt x="34" y="8"/>
                    <a:pt x="34" y="8"/>
                  </a:cubicBezTo>
                  <a:cubicBezTo>
                    <a:pt x="34" y="5"/>
                    <a:pt x="32" y="3"/>
                    <a:pt x="29" y="3"/>
                  </a:cubicBezTo>
                  <a:cubicBezTo>
                    <a:pt x="25" y="3"/>
                    <a:pt x="25" y="3"/>
                    <a:pt x="25" y="3"/>
                  </a:cubicBezTo>
                  <a:cubicBezTo>
                    <a:pt x="25" y="6"/>
                    <a:pt x="25" y="6"/>
                    <a:pt x="25" y="6"/>
                  </a:cubicBezTo>
                  <a:cubicBezTo>
                    <a:pt x="27" y="6"/>
                    <a:pt x="27" y="6"/>
                    <a:pt x="27" y="6"/>
                  </a:cubicBezTo>
                  <a:cubicBezTo>
                    <a:pt x="27" y="7"/>
                    <a:pt x="27" y="8"/>
                    <a:pt x="27" y="8"/>
                  </a:cubicBezTo>
                  <a:cubicBezTo>
                    <a:pt x="27" y="10"/>
                    <a:pt x="28" y="11"/>
                    <a:pt x="30" y="11"/>
                  </a:cubicBezTo>
                  <a:cubicBezTo>
                    <a:pt x="30" y="11"/>
                    <a:pt x="30" y="11"/>
                    <a:pt x="30" y="11"/>
                  </a:cubicBezTo>
                  <a:cubicBezTo>
                    <a:pt x="30" y="23"/>
                    <a:pt x="30" y="23"/>
                    <a:pt x="30" y="23"/>
                  </a:cubicBezTo>
                  <a:cubicBezTo>
                    <a:pt x="30" y="24"/>
                    <a:pt x="30" y="24"/>
                    <a:pt x="29" y="24"/>
                  </a:cubicBezTo>
                  <a:cubicBezTo>
                    <a:pt x="23" y="24"/>
                    <a:pt x="23" y="24"/>
                    <a:pt x="23" y="24"/>
                  </a:cubicBezTo>
                  <a:cubicBezTo>
                    <a:pt x="23" y="6"/>
                    <a:pt x="23" y="6"/>
                    <a:pt x="23" y="6"/>
                  </a:cubicBezTo>
                  <a:cubicBezTo>
                    <a:pt x="23" y="3"/>
                    <a:pt x="23" y="3"/>
                    <a:pt x="23" y="3"/>
                  </a:cubicBezTo>
                  <a:cubicBezTo>
                    <a:pt x="23" y="1"/>
                    <a:pt x="22" y="0"/>
                    <a:pt x="20" y="0"/>
                  </a:cubicBezTo>
                  <a:cubicBezTo>
                    <a:pt x="6" y="0"/>
                    <a:pt x="6" y="0"/>
                    <a:pt x="6" y="0"/>
                  </a:cubicBezTo>
                  <a:cubicBezTo>
                    <a:pt x="4" y="0"/>
                    <a:pt x="2" y="1"/>
                    <a:pt x="2" y="3"/>
                  </a:cubicBezTo>
                  <a:cubicBezTo>
                    <a:pt x="2" y="32"/>
                    <a:pt x="2" y="32"/>
                    <a:pt x="2" y="32"/>
                  </a:cubicBezTo>
                  <a:lnTo>
                    <a:pt x="0" y="32"/>
                  </a:lnTo>
                  <a:close/>
                  <a:moveTo>
                    <a:pt x="30" y="10"/>
                  </a:moveTo>
                  <a:cubicBezTo>
                    <a:pt x="29" y="10"/>
                    <a:pt x="28" y="9"/>
                    <a:pt x="28" y="8"/>
                  </a:cubicBezTo>
                  <a:cubicBezTo>
                    <a:pt x="28" y="7"/>
                    <a:pt x="29" y="6"/>
                    <a:pt x="30" y="6"/>
                  </a:cubicBezTo>
                  <a:cubicBezTo>
                    <a:pt x="30" y="6"/>
                    <a:pt x="30" y="7"/>
                    <a:pt x="31" y="7"/>
                  </a:cubicBezTo>
                  <a:cubicBezTo>
                    <a:pt x="29" y="8"/>
                    <a:pt x="29" y="8"/>
                    <a:pt x="29" y="8"/>
                  </a:cubicBezTo>
                  <a:cubicBezTo>
                    <a:pt x="29" y="8"/>
                    <a:pt x="29" y="8"/>
                    <a:pt x="29" y="9"/>
                  </a:cubicBezTo>
                  <a:cubicBezTo>
                    <a:pt x="30" y="9"/>
                    <a:pt x="30" y="9"/>
                    <a:pt x="30" y="9"/>
                  </a:cubicBezTo>
                  <a:cubicBezTo>
                    <a:pt x="31" y="8"/>
                    <a:pt x="31" y="8"/>
                    <a:pt x="31" y="8"/>
                  </a:cubicBezTo>
                  <a:cubicBezTo>
                    <a:pt x="31" y="8"/>
                    <a:pt x="31" y="8"/>
                    <a:pt x="31" y="8"/>
                  </a:cubicBezTo>
                  <a:cubicBezTo>
                    <a:pt x="31" y="9"/>
                    <a:pt x="31" y="10"/>
                    <a:pt x="30" y="10"/>
                  </a:cubicBezTo>
                  <a:close/>
                  <a:moveTo>
                    <a:pt x="6" y="16"/>
                  </a:moveTo>
                  <a:cubicBezTo>
                    <a:pt x="6" y="15"/>
                    <a:pt x="6" y="15"/>
                    <a:pt x="7" y="15"/>
                  </a:cubicBezTo>
                  <a:cubicBezTo>
                    <a:pt x="19" y="15"/>
                    <a:pt x="19" y="15"/>
                    <a:pt x="19" y="15"/>
                  </a:cubicBezTo>
                  <a:cubicBezTo>
                    <a:pt x="19" y="15"/>
                    <a:pt x="20" y="15"/>
                    <a:pt x="20" y="16"/>
                  </a:cubicBezTo>
                  <a:cubicBezTo>
                    <a:pt x="20" y="16"/>
                    <a:pt x="20" y="16"/>
                    <a:pt x="20" y="16"/>
                  </a:cubicBezTo>
                  <a:cubicBezTo>
                    <a:pt x="20" y="17"/>
                    <a:pt x="19" y="17"/>
                    <a:pt x="19" y="17"/>
                  </a:cubicBezTo>
                  <a:cubicBezTo>
                    <a:pt x="7" y="17"/>
                    <a:pt x="7" y="17"/>
                    <a:pt x="7" y="17"/>
                  </a:cubicBezTo>
                  <a:cubicBezTo>
                    <a:pt x="6" y="17"/>
                    <a:pt x="6" y="17"/>
                    <a:pt x="6" y="16"/>
                  </a:cubicBezTo>
                  <a:close/>
                  <a:moveTo>
                    <a:pt x="6" y="4"/>
                  </a:moveTo>
                  <a:cubicBezTo>
                    <a:pt x="6" y="4"/>
                    <a:pt x="6" y="3"/>
                    <a:pt x="7" y="3"/>
                  </a:cubicBezTo>
                  <a:cubicBezTo>
                    <a:pt x="19" y="3"/>
                    <a:pt x="19" y="3"/>
                    <a:pt x="19" y="3"/>
                  </a:cubicBezTo>
                  <a:cubicBezTo>
                    <a:pt x="19" y="3"/>
                    <a:pt x="20" y="4"/>
                    <a:pt x="20" y="4"/>
                  </a:cubicBezTo>
                  <a:cubicBezTo>
                    <a:pt x="20" y="10"/>
                    <a:pt x="20" y="10"/>
                    <a:pt x="20" y="10"/>
                  </a:cubicBezTo>
                  <a:cubicBezTo>
                    <a:pt x="20" y="11"/>
                    <a:pt x="19" y="11"/>
                    <a:pt x="19" y="11"/>
                  </a:cubicBezTo>
                  <a:cubicBezTo>
                    <a:pt x="7" y="11"/>
                    <a:pt x="7" y="11"/>
                    <a:pt x="7" y="11"/>
                  </a:cubicBezTo>
                  <a:cubicBezTo>
                    <a:pt x="6" y="11"/>
                    <a:pt x="6" y="11"/>
                    <a:pt x="6" y="10"/>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1"/>
            <p:cNvSpPr>
              <a:spLocks/>
            </p:cNvSpPr>
            <p:nvPr/>
          </p:nvSpPr>
          <p:spPr bwMode="auto">
            <a:xfrm>
              <a:off x="3165" y="1993"/>
              <a:ext cx="481" cy="413"/>
            </a:xfrm>
            <a:custGeom>
              <a:avLst/>
              <a:gdLst>
                <a:gd name="T0" fmla="*/ 2 w 203"/>
                <a:gd name="T1" fmla="*/ 95 h 174"/>
                <a:gd name="T2" fmla="*/ 42 w 203"/>
                <a:gd name="T3" fmla="*/ 8 h 174"/>
                <a:gd name="T4" fmla="*/ 56 w 203"/>
                <a:gd name="T5" fmla="*/ 3 h 174"/>
                <a:gd name="T6" fmla="*/ 103 w 203"/>
                <a:gd name="T7" fmla="*/ 23 h 174"/>
                <a:gd name="T8" fmla="*/ 110 w 203"/>
                <a:gd name="T9" fmla="*/ 8 h 174"/>
                <a:gd name="T10" fmla="*/ 113 w 203"/>
                <a:gd name="T11" fmla="*/ 7 h 174"/>
                <a:gd name="T12" fmla="*/ 119 w 203"/>
                <a:gd name="T13" fmla="*/ 10 h 174"/>
                <a:gd name="T14" fmla="*/ 118 w 203"/>
                <a:gd name="T15" fmla="*/ 18 h 174"/>
                <a:gd name="T16" fmla="*/ 115 w 203"/>
                <a:gd name="T17" fmla="*/ 17 h 174"/>
                <a:gd name="T18" fmla="*/ 111 w 203"/>
                <a:gd name="T19" fmla="*/ 27 h 174"/>
                <a:gd name="T20" fmla="*/ 138 w 203"/>
                <a:gd name="T21" fmla="*/ 39 h 174"/>
                <a:gd name="T22" fmla="*/ 141 w 203"/>
                <a:gd name="T23" fmla="*/ 33 h 174"/>
                <a:gd name="T24" fmla="*/ 152 w 203"/>
                <a:gd name="T25" fmla="*/ 25 h 174"/>
                <a:gd name="T26" fmla="*/ 153 w 203"/>
                <a:gd name="T27" fmla="*/ 28 h 174"/>
                <a:gd name="T28" fmla="*/ 146 w 203"/>
                <a:gd name="T29" fmla="*/ 43 h 174"/>
                <a:gd name="T30" fmla="*/ 195 w 203"/>
                <a:gd name="T31" fmla="*/ 65 h 174"/>
                <a:gd name="T32" fmla="*/ 201 w 203"/>
                <a:gd name="T33" fmla="*/ 80 h 174"/>
                <a:gd name="T34" fmla="*/ 160 w 203"/>
                <a:gd name="T35" fmla="*/ 167 h 174"/>
                <a:gd name="T36" fmla="*/ 146 w 203"/>
                <a:gd name="T37" fmla="*/ 172 h 174"/>
                <a:gd name="T38" fmla="*/ 8 w 203"/>
                <a:gd name="T39" fmla="*/ 109 h 174"/>
                <a:gd name="T40" fmla="*/ 2 w 203"/>
                <a:gd name="T41" fmla="*/ 9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3" h="174">
                  <a:moveTo>
                    <a:pt x="2" y="95"/>
                  </a:moveTo>
                  <a:cubicBezTo>
                    <a:pt x="42" y="8"/>
                    <a:pt x="42" y="8"/>
                    <a:pt x="42" y="8"/>
                  </a:cubicBezTo>
                  <a:cubicBezTo>
                    <a:pt x="45" y="2"/>
                    <a:pt x="51" y="0"/>
                    <a:pt x="56" y="3"/>
                  </a:cubicBezTo>
                  <a:cubicBezTo>
                    <a:pt x="103" y="23"/>
                    <a:pt x="103" y="23"/>
                    <a:pt x="103" y="23"/>
                  </a:cubicBezTo>
                  <a:cubicBezTo>
                    <a:pt x="110" y="8"/>
                    <a:pt x="110" y="8"/>
                    <a:pt x="110" y="8"/>
                  </a:cubicBezTo>
                  <a:cubicBezTo>
                    <a:pt x="110" y="7"/>
                    <a:pt x="112" y="6"/>
                    <a:pt x="113" y="7"/>
                  </a:cubicBezTo>
                  <a:cubicBezTo>
                    <a:pt x="119" y="10"/>
                    <a:pt x="119" y="10"/>
                    <a:pt x="119" y="10"/>
                  </a:cubicBezTo>
                  <a:cubicBezTo>
                    <a:pt x="119" y="12"/>
                    <a:pt x="118" y="15"/>
                    <a:pt x="118" y="18"/>
                  </a:cubicBezTo>
                  <a:cubicBezTo>
                    <a:pt x="115" y="17"/>
                    <a:pt x="115" y="17"/>
                    <a:pt x="115" y="17"/>
                  </a:cubicBezTo>
                  <a:cubicBezTo>
                    <a:pt x="111" y="27"/>
                    <a:pt x="111" y="27"/>
                    <a:pt x="111" y="27"/>
                  </a:cubicBezTo>
                  <a:cubicBezTo>
                    <a:pt x="138" y="39"/>
                    <a:pt x="138" y="39"/>
                    <a:pt x="138" y="39"/>
                  </a:cubicBezTo>
                  <a:cubicBezTo>
                    <a:pt x="141" y="33"/>
                    <a:pt x="141" y="33"/>
                    <a:pt x="141" y="33"/>
                  </a:cubicBezTo>
                  <a:cubicBezTo>
                    <a:pt x="144" y="32"/>
                    <a:pt x="150" y="29"/>
                    <a:pt x="152" y="25"/>
                  </a:cubicBezTo>
                  <a:cubicBezTo>
                    <a:pt x="153" y="26"/>
                    <a:pt x="153" y="27"/>
                    <a:pt x="153" y="28"/>
                  </a:cubicBezTo>
                  <a:cubicBezTo>
                    <a:pt x="146" y="43"/>
                    <a:pt x="146" y="43"/>
                    <a:pt x="146" y="43"/>
                  </a:cubicBezTo>
                  <a:cubicBezTo>
                    <a:pt x="195" y="65"/>
                    <a:pt x="195" y="65"/>
                    <a:pt x="195" y="65"/>
                  </a:cubicBezTo>
                  <a:cubicBezTo>
                    <a:pt x="201" y="68"/>
                    <a:pt x="203" y="74"/>
                    <a:pt x="201" y="80"/>
                  </a:cubicBezTo>
                  <a:cubicBezTo>
                    <a:pt x="160" y="167"/>
                    <a:pt x="160" y="167"/>
                    <a:pt x="160" y="167"/>
                  </a:cubicBezTo>
                  <a:cubicBezTo>
                    <a:pt x="158" y="172"/>
                    <a:pt x="152" y="174"/>
                    <a:pt x="146" y="172"/>
                  </a:cubicBezTo>
                  <a:cubicBezTo>
                    <a:pt x="8" y="109"/>
                    <a:pt x="8" y="109"/>
                    <a:pt x="8" y="109"/>
                  </a:cubicBezTo>
                  <a:cubicBezTo>
                    <a:pt x="2" y="107"/>
                    <a:pt x="0" y="100"/>
                    <a:pt x="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22"/>
            <p:cNvSpPr>
              <a:spLocks noEditPoints="1"/>
            </p:cNvSpPr>
            <p:nvPr/>
          </p:nvSpPr>
          <p:spPr bwMode="auto">
            <a:xfrm>
              <a:off x="4205" y="2690"/>
              <a:ext cx="26" cy="27"/>
            </a:xfrm>
            <a:custGeom>
              <a:avLst/>
              <a:gdLst>
                <a:gd name="T0" fmla="*/ 11 w 11"/>
                <a:gd name="T1" fmla="*/ 6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9 w 11"/>
                <a:gd name="T17" fmla="*/ 3 h 11"/>
                <a:gd name="T18" fmla="*/ 9 w 11"/>
                <a:gd name="T19" fmla="*/ 2 h 11"/>
                <a:gd name="T20" fmla="*/ 8 w 11"/>
                <a:gd name="T21" fmla="*/ 1 h 11"/>
                <a:gd name="T22" fmla="*/ 8 w 11"/>
                <a:gd name="T23" fmla="*/ 0 h 11"/>
                <a:gd name="T24" fmla="*/ 7 w 11"/>
                <a:gd name="T25" fmla="*/ 1 h 11"/>
                <a:gd name="T26" fmla="*/ 6 w 11"/>
                <a:gd name="T27" fmla="*/ 2 h 11"/>
                <a:gd name="T28" fmla="*/ 5 w 11"/>
                <a:gd name="T29" fmla="*/ 2 h 11"/>
                <a:gd name="T30" fmla="*/ 5 w 11"/>
                <a:gd name="T31" fmla="*/ 1 h 11"/>
                <a:gd name="T32" fmla="*/ 4 w 11"/>
                <a:gd name="T33" fmla="*/ 1 h 11"/>
                <a:gd name="T34" fmla="*/ 3 w 11"/>
                <a:gd name="T35" fmla="*/ 1 h 11"/>
                <a:gd name="T36" fmla="*/ 3 w 11"/>
                <a:gd name="T37" fmla="*/ 2 h 11"/>
                <a:gd name="T38" fmla="*/ 3 w 11"/>
                <a:gd name="T39" fmla="*/ 3 h 11"/>
                <a:gd name="T40" fmla="*/ 3 w 11"/>
                <a:gd name="T41" fmla="*/ 3 h 11"/>
                <a:gd name="T42" fmla="*/ 2 w 11"/>
                <a:gd name="T43" fmla="*/ 3 h 11"/>
                <a:gd name="T44" fmla="*/ 1 w 11"/>
                <a:gd name="T45" fmla="*/ 3 h 11"/>
                <a:gd name="T46" fmla="*/ 1 w 11"/>
                <a:gd name="T47" fmla="*/ 4 h 11"/>
                <a:gd name="T48" fmla="*/ 1 w 11"/>
                <a:gd name="T49" fmla="*/ 5 h 11"/>
                <a:gd name="T50" fmla="*/ 2 w 11"/>
                <a:gd name="T51" fmla="*/ 5 h 11"/>
                <a:gd name="T52" fmla="*/ 2 w 11"/>
                <a:gd name="T53" fmla="*/ 6 h 11"/>
                <a:gd name="T54" fmla="*/ 1 w 11"/>
                <a:gd name="T55" fmla="*/ 7 h 11"/>
                <a:gd name="T56" fmla="*/ 1 w 11"/>
                <a:gd name="T57" fmla="*/ 8 h 11"/>
                <a:gd name="T58" fmla="*/ 1 w 11"/>
                <a:gd name="T59" fmla="*/ 9 h 11"/>
                <a:gd name="T60" fmla="*/ 2 w 11"/>
                <a:gd name="T61" fmla="*/ 9 h 11"/>
                <a:gd name="T62" fmla="*/ 3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6 w 11"/>
                <a:gd name="T75" fmla="*/ 10 h 11"/>
                <a:gd name="T76" fmla="*/ 6 w 11"/>
                <a:gd name="T77" fmla="*/ 10 h 11"/>
                <a:gd name="T78" fmla="*/ 7 w 11"/>
                <a:gd name="T79" fmla="*/ 11 h 11"/>
                <a:gd name="T80" fmla="*/ 8 w 11"/>
                <a:gd name="T81" fmla="*/ 11 h 11"/>
                <a:gd name="T82" fmla="*/ 9 w 11"/>
                <a:gd name="T83" fmla="*/ 11 h 11"/>
                <a:gd name="T84" fmla="*/ 9 w 11"/>
                <a:gd name="T85" fmla="*/ 10 h 11"/>
                <a:gd name="T86" fmla="*/ 9 w 11"/>
                <a:gd name="T87" fmla="*/ 9 h 11"/>
                <a:gd name="T88" fmla="*/ 9 w 11"/>
                <a:gd name="T89" fmla="*/ 8 h 11"/>
                <a:gd name="T90" fmla="*/ 10 w 11"/>
                <a:gd name="T91" fmla="*/ 9 h 11"/>
                <a:gd name="T92" fmla="*/ 11 w 11"/>
                <a:gd name="T93" fmla="*/ 8 h 11"/>
                <a:gd name="T94" fmla="*/ 11 w 11"/>
                <a:gd name="T95" fmla="*/ 7 h 11"/>
                <a:gd name="T96" fmla="*/ 11 w 11"/>
                <a:gd name="T97" fmla="*/ 6 h 11"/>
                <a:gd name="T98" fmla="*/ 7 w 11"/>
                <a:gd name="T99" fmla="*/ 8 h 11"/>
                <a:gd name="T100" fmla="*/ 4 w 11"/>
                <a:gd name="T101" fmla="*/ 7 h 11"/>
                <a:gd name="T102" fmla="*/ 5 w 11"/>
                <a:gd name="T103" fmla="*/ 4 h 11"/>
                <a:gd name="T104" fmla="*/ 8 w 11"/>
                <a:gd name="T105" fmla="*/ 5 h 11"/>
                <a:gd name="T106" fmla="*/ 7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1" y="3"/>
                    <a:pt x="10" y="3"/>
                    <a:pt x="10" y="3"/>
                  </a:cubicBezTo>
                  <a:cubicBezTo>
                    <a:pt x="9" y="3"/>
                    <a:pt x="9" y="3"/>
                    <a:pt x="9" y="3"/>
                  </a:cubicBezTo>
                  <a:cubicBezTo>
                    <a:pt x="9" y="3"/>
                    <a:pt x="9" y="3"/>
                    <a:pt x="9" y="3"/>
                  </a:cubicBezTo>
                  <a:cubicBezTo>
                    <a:pt x="9" y="2"/>
                    <a:pt x="9" y="2"/>
                    <a:pt x="9" y="2"/>
                  </a:cubicBezTo>
                  <a:cubicBezTo>
                    <a:pt x="9" y="1"/>
                    <a:pt x="9" y="1"/>
                    <a:pt x="8" y="1"/>
                  </a:cubicBezTo>
                  <a:cubicBezTo>
                    <a:pt x="8" y="0"/>
                    <a:pt x="8" y="0"/>
                    <a:pt x="8" y="0"/>
                  </a:cubicBezTo>
                  <a:cubicBezTo>
                    <a:pt x="7" y="0"/>
                    <a:pt x="7" y="1"/>
                    <a:pt x="7" y="1"/>
                  </a:cubicBezTo>
                  <a:cubicBezTo>
                    <a:pt x="6" y="2"/>
                    <a:pt x="6" y="2"/>
                    <a:pt x="6" y="2"/>
                  </a:cubicBezTo>
                  <a:cubicBezTo>
                    <a:pt x="6" y="2"/>
                    <a:pt x="6" y="2"/>
                    <a:pt x="5" y="2"/>
                  </a:cubicBezTo>
                  <a:cubicBezTo>
                    <a:pt x="5" y="1"/>
                    <a:pt x="5" y="1"/>
                    <a:pt x="5" y="1"/>
                  </a:cubicBezTo>
                  <a:cubicBezTo>
                    <a:pt x="5" y="1"/>
                    <a:pt x="5" y="0"/>
                    <a:pt x="4" y="1"/>
                  </a:cubicBezTo>
                  <a:cubicBezTo>
                    <a:pt x="3" y="1"/>
                    <a:pt x="3" y="1"/>
                    <a:pt x="3" y="1"/>
                  </a:cubicBezTo>
                  <a:cubicBezTo>
                    <a:pt x="3" y="1"/>
                    <a:pt x="3" y="2"/>
                    <a:pt x="3" y="2"/>
                  </a:cubicBezTo>
                  <a:cubicBezTo>
                    <a:pt x="3" y="3"/>
                    <a:pt x="3" y="3"/>
                    <a:pt x="3" y="3"/>
                  </a:cubicBezTo>
                  <a:cubicBezTo>
                    <a:pt x="3" y="3"/>
                    <a:pt x="3" y="3"/>
                    <a:pt x="3" y="3"/>
                  </a:cubicBezTo>
                  <a:cubicBezTo>
                    <a:pt x="2" y="3"/>
                    <a:pt x="2" y="3"/>
                    <a:pt x="2" y="3"/>
                  </a:cubicBezTo>
                  <a:cubicBezTo>
                    <a:pt x="2" y="3"/>
                    <a:pt x="1" y="3"/>
                    <a:pt x="1" y="3"/>
                  </a:cubicBezTo>
                  <a:cubicBezTo>
                    <a:pt x="1" y="4"/>
                    <a:pt x="1" y="4"/>
                    <a:pt x="1" y="4"/>
                  </a:cubicBezTo>
                  <a:cubicBezTo>
                    <a:pt x="0" y="5"/>
                    <a:pt x="1" y="5"/>
                    <a:pt x="1" y="5"/>
                  </a:cubicBezTo>
                  <a:cubicBezTo>
                    <a:pt x="2" y="5"/>
                    <a:pt x="2" y="5"/>
                    <a:pt x="2" y="5"/>
                  </a:cubicBezTo>
                  <a:cubicBezTo>
                    <a:pt x="2" y="6"/>
                    <a:pt x="2" y="6"/>
                    <a:pt x="2" y="6"/>
                  </a:cubicBezTo>
                  <a:cubicBezTo>
                    <a:pt x="1" y="7"/>
                    <a:pt x="1" y="7"/>
                    <a:pt x="1" y="7"/>
                  </a:cubicBezTo>
                  <a:cubicBezTo>
                    <a:pt x="1" y="7"/>
                    <a:pt x="0" y="7"/>
                    <a:pt x="1" y="8"/>
                  </a:cubicBezTo>
                  <a:cubicBezTo>
                    <a:pt x="1" y="9"/>
                    <a:pt x="1" y="9"/>
                    <a:pt x="1" y="9"/>
                  </a:cubicBezTo>
                  <a:cubicBezTo>
                    <a:pt x="1" y="9"/>
                    <a:pt x="2" y="9"/>
                    <a:pt x="2" y="9"/>
                  </a:cubicBezTo>
                  <a:cubicBezTo>
                    <a:pt x="3" y="9"/>
                    <a:pt x="3" y="9"/>
                    <a:pt x="3" y="9"/>
                  </a:cubicBezTo>
                  <a:cubicBezTo>
                    <a:pt x="3" y="9"/>
                    <a:pt x="3" y="9"/>
                    <a:pt x="3" y="9"/>
                  </a:cubicBezTo>
                  <a:cubicBezTo>
                    <a:pt x="3" y="10"/>
                    <a:pt x="3" y="10"/>
                    <a:pt x="3" y="10"/>
                  </a:cubicBezTo>
                  <a:cubicBezTo>
                    <a:pt x="3" y="10"/>
                    <a:pt x="3" y="11"/>
                    <a:pt x="3" y="11"/>
                  </a:cubicBezTo>
                  <a:cubicBezTo>
                    <a:pt x="4" y="11"/>
                    <a:pt x="4" y="11"/>
                    <a:pt x="4" y="11"/>
                  </a:cubicBezTo>
                  <a:cubicBezTo>
                    <a:pt x="5" y="11"/>
                    <a:pt x="5" y="11"/>
                    <a:pt x="5" y="11"/>
                  </a:cubicBezTo>
                  <a:cubicBezTo>
                    <a:pt x="6" y="10"/>
                    <a:pt x="6" y="10"/>
                    <a:pt x="6" y="10"/>
                  </a:cubicBezTo>
                  <a:cubicBezTo>
                    <a:pt x="6" y="10"/>
                    <a:pt x="6" y="10"/>
                    <a:pt x="6" y="10"/>
                  </a:cubicBezTo>
                  <a:cubicBezTo>
                    <a:pt x="7" y="11"/>
                    <a:pt x="7" y="11"/>
                    <a:pt x="7" y="11"/>
                  </a:cubicBezTo>
                  <a:cubicBezTo>
                    <a:pt x="7" y="11"/>
                    <a:pt x="7" y="11"/>
                    <a:pt x="8" y="11"/>
                  </a:cubicBezTo>
                  <a:cubicBezTo>
                    <a:pt x="9" y="11"/>
                    <a:pt x="9" y="11"/>
                    <a:pt x="9" y="11"/>
                  </a:cubicBezTo>
                  <a:cubicBezTo>
                    <a:pt x="9" y="11"/>
                    <a:pt x="9" y="10"/>
                    <a:pt x="9" y="10"/>
                  </a:cubicBezTo>
                  <a:cubicBezTo>
                    <a:pt x="9" y="9"/>
                    <a:pt x="9" y="9"/>
                    <a:pt x="9" y="9"/>
                  </a:cubicBezTo>
                  <a:cubicBezTo>
                    <a:pt x="9" y="9"/>
                    <a:pt x="9" y="9"/>
                    <a:pt x="9" y="8"/>
                  </a:cubicBezTo>
                  <a:cubicBezTo>
                    <a:pt x="10" y="9"/>
                    <a:pt x="10" y="9"/>
                    <a:pt x="10" y="9"/>
                  </a:cubicBezTo>
                  <a:cubicBezTo>
                    <a:pt x="10" y="9"/>
                    <a:pt x="11" y="9"/>
                    <a:pt x="11" y="8"/>
                  </a:cubicBezTo>
                  <a:cubicBezTo>
                    <a:pt x="11" y="7"/>
                    <a:pt x="11" y="7"/>
                    <a:pt x="11" y="7"/>
                  </a:cubicBezTo>
                  <a:cubicBezTo>
                    <a:pt x="11" y="7"/>
                    <a:pt x="11" y="7"/>
                    <a:pt x="11" y="6"/>
                  </a:cubicBezTo>
                  <a:close/>
                  <a:moveTo>
                    <a:pt x="7" y="8"/>
                  </a:moveTo>
                  <a:cubicBezTo>
                    <a:pt x="6" y="8"/>
                    <a:pt x="4" y="8"/>
                    <a:pt x="4" y="7"/>
                  </a:cubicBezTo>
                  <a:cubicBezTo>
                    <a:pt x="3" y="6"/>
                    <a:pt x="4" y="4"/>
                    <a:pt x="5" y="4"/>
                  </a:cubicBezTo>
                  <a:cubicBezTo>
                    <a:pt x="6" y="3"/>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23"/>
            <p:cNvSpPr>
              <a:spLocks noEditPoints="1"/>
            </p:cNvSpPr>
            <p:nvPr/>
          </p:nvSpPr>
          <p:spPr bwMode="auto">
            <a:xfrm>
              <a:off x="4089" y="2465"/>
              <a:ext cx="26" cy="26"/>
            </a:xfrm>
            <a:custGeom>
              <a:avLst/>
              <a:gdLst>
                <a:gd name="T0" fmla="*/ 10 w 11"/>
                <a:gd name="T1" fmla="*/ 6 h 11"/>
                <a:gd name="T2" fmla="*/ 10 w 11"/>
                <a:gd name="T3" fmla="*/ 6 h 11"/>
                <a:gd name="T4" fmla="*/ 10 w 11"/>
                <a:gd name="T5" fmla="*/ 5 h 11"/>
                <a:gd name="T6" fmla="*/ 10 w 11"/>
                <a:gd name="T7" fmla="*/ 5 h 11"/>
                <a:gd name="T8" fmla="*/ 11 w 11"/>
                <a:gd name="T9" fmla="*/ 4 h 11"/>
                <a:gd name="T10" fmla="*/ 10 w 11"/>
                <a:gd name="T11" fmla="*/ 3 h 11"/>
                <a:gd name="T12" fmla="*/ 9 w 11"/>
                <a:gd name="T13" fmla="*/ 2 h 11"/>
                <a:gd name="T14" fmla="*/ 9 w 11"/>
                <a:gd name="T15" fmla="*/ 3 h 11"/>
                <a:gd name="T16" fmla="*/ 8 w 11"/>
                <a:gd name="T17" fmla="*/ 2 h 11"/>
                <a:gd name="T18" fmla="*/ 8 w 11"/>
                <a:gd name="T19" fmla="*/ 1 h 11"/>
                <a:gd name="T20" fmla="*/ 8 w 11"/>
                <a:gd name="T21" fmla="*/ 0 h 11"/>
                <a:gd name="T22" fmla="*/ 7 w 11"/>
                <a:gd name="T23" fmla="*/ 0 h 11"/>
                <a:gd name="T24" fmla="*/ 6 w 11"/>
                <a:gd name="T25" fmla="*/ 1 h 11"/>
                <a:gd name="T26" fmla="*/ 6 w 11"/>
                <a:gd name="T27" fmla="*/ 1 h 11"/>
                <a:gd name="T28" fmla="*/ 5 w 11"/>
                <a:gd name="T29" fmla="*/ 1 h 11"/>
                <a:gd name="T30" fmla="*/ 5 w 11"/>
                <a:gd name="T31" fmla="*/ 1 h 11"/>
                <a:gd name="T32" fmla="*/ 4 w 11"/>
                <a:gd name="T33" fmla="*/ 0 h 11"/>
                <a:gd name="T34" fmla="*/ 3 w 11"/>
                <a:gd name="T35" fmla="*/ 1 h 11"/>
                <a:gd name="T36" fmla="*/ 2 w 11"/>
                <a:gd name="T37" fmla="*/ 2 h 11"/>
                <a:gd name="T38" fmla="*/ 3 w 11"/>
                <a:gd name="T39" fmla="*/ 2 h 11"/>
                <a:gd name="T40" fmla="*/ 2 w 11"/>
                <a:gd name="T41" fmla="*/ 3 h 11"/>
                <a:gd name="T42" fmla="*/ 1 w 11"/>
                <a:gd name="T43" fmla="*/ 3 h 11"/>
                <a:gd name="T44" fmla="*/ 0 w 11"/>
                <a:gd name="T45" fmla="*/ 3 h 11"/>
                <a:gd name="T46" fmla="*/ 0 w 11"/>
                <a:gd name="T47" fmla="*/ 4 h 11"/>
                <a:gd name="T48" fmla="*/ 0 w 11"/>
                <a:gd name="T49" fmla="*/ 5 h 11"/>
                <a:gd name="T50" fmla="*/ 1 w 11"/>
                <a:gd name="T51" fmla="*/ 5 h 11"/>
                <a:gd name="T52" fmla="*/ 1 w 11"/>
                <a:gd name="T53" fmla="*/ 6 h 11"/>
                <a:gd name="T54" fmla="*/ 0 w 11"/>
                <a:gd name="T55" fmla="*/ 6 h 11"/>
                <a:gd name="T56" fmla="*/ 0 w 11"/>
                <a:gd name="T57" fmla="*/ 7 h 11"/>
                <a:gd name="T58" fmla="*/ 0 w 11"/>
                <a:gd name="T59" fmla="*/ 8 h 11"/>
                <a:gd name="T60" fmla="*/ 1 w 11"/>
                <a:gd name="T61" fmla="*/ 9 h 11"/>
                <a:gd name="T62" fmla="*/ 2 w 11"/>
                <a:gd name="T63" fmla="*/ 8 h 11"/>
                <a:gd name="T64" fmla="*/ 3 w 11"/>
                <a:gd name="T65" fmla="*/ 9 h 11"/>
                <a:gd name="T66" fmla="*/ 2 w 11"/>
                <a:gd name="T67" fmla="*/ 10 h 11"/>
                <a:gd name="T68" fmla="*/ 3 w 11"/>
                <a:gd name="T69" fmla="*/ 11 h 11"/>
                <a:gd name="T70" fmla="*/ 4 w 11"/>
                <a:gd name="T71" fmla="*/ 11 h 11"/>
                <a:gd name="T72" fmla="*/ 5 w 11"/>
                <a:gd name="T73" fmla="*/ 10 h 11"/>
                <a:gd name="T74" fmla="*/ 5 w 11"/>
                <a:gd name="T75" fmla="*/ 10 h 11"/>
                <a:gd name="T76" fmla="*/ 6 w 11"/>
                <a:gd name="T77" fmla="*/ 10 h 11"/>
                <a:gd name="T78" fmla="*/ 6 w 11"/>
                <a:gd name="T79" fmla="*/ 10 h 11"/>
                <a:gd name="T80" fmla="*/ 7 w 11"/>
                <a:gd name="T81" fmla="*/ 11 h 11"/>
                <a:gd name="T82" fmla="*/ 8 w 11"/>
                <a:gd name="T83" fmla="*/ 10 h 11"/>
                <a:gd name="T84" fmla="*/ 8 w 11"/>
                <a:gd name="T85" fmla="*/ 9 h 11"/>
                <a:gd name="T86" fmla="*/ 8 w 11"/>
                <a:gd name="T87" fmla="*/ 9 h 11"/>
                <a:gd name="T88" fmla="*/ 9 w 11"/>
                <a:gd name="T89" fmla="*/ 8 h 11"/>
                <a:gd name="T90" fmla="*/ 9 w 11"/>
                <a:gd name="T91" fmla="*/ 8 h 11"/>
                <a:gd name="T92" fmla="*/ 10 w 11"/>
                <a:gd name="T93" fmla="*/ 8 h 11"/>
                <a:gd name="T94" fmla="*/ 11 w 11"/>
                <a:gd name="T95" fmla="*/ 7 h 11"/>
                <a:gd name="T96" fmla="*/ 10 w 11"/>
                <a:gd name="T97" fmla="*/ 6 h 11"/>
                <a:gd name="T98" fmla="*/ 6 w 11"/>
                <a:gd name="T99" fmla="*/ 7 h 11"/>
                <a:gd name="T100" fmla="*/ 3 w 11"/>
                <a:gd name="T101" fmla="*/ 6 h 11"/>
                <a:gd name="T102" fmla="*/ 4 w 11"/>
                <a:gd name="T103" fmla="*/ 4 h 11"/>
                <a:gd name="T104" fmla="*/ 7 w 11"/>
                <a:gd name="T105" fmla="*/ 5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6"/>
                    <a:pt x="10" y="6"/>
                    <a:pt x="10" y="6"/>
                  </a:cubicBezTo>
                  <a:cubicBezTo>
                    <a:pt x="10" y="6"/>
                    <a:pt x="10" y="5"/>
                    <a:pt x="10" y="5"/>
                  </a:cubicBezTo>
                  <a:cubicBezTo>
                    <a:pt x="10" y="5"/>
                    <a:pt x="10" y="5"/>
                    <a:pt x="10" y="5"/>
                  </a:cubicBezTo>
                  <a:cubicBezTo>
                    <a:pt x="11" y="4"/>
                    <a:pt x="11" y="4"/>
                    <a:pt x="11" y="4"/>
                  </a:cubicBezTo>
                  <a:cubicBezTo>
                    <a:pt x="10" y="3"/>
                    <a:pt x="10" y="3"/>
                    <a:pt x="10" y="3"/>
                  </a:cubicBezTo>
                  <a:cubicBezTo>
                    <a:pt x="10" y="2"/>
                    <a:pt x="10" y="2"/>
                    <a:pt x="9" y="2"/>
                  </a:cubicBezTo>
                  <a:cubicBezTo>
                    <a:pt x="9" y="3"/>
                    <a:pt x="9" y="3"/>
                    <a:pt x="9" y="3"/>
                  </a:cubicBezTo>
                  <a:cubicBezTo>
                    <a:pt x="8" y="3"/>
                    <a:pt x="8" y="2"/>
                    <a:pt x="8" y="2"/>
                  </a:cubicBezTo>
                  <a:cubicBezTo>
                    <a:pt x="8" y="1"/>
                    <a:pt x="8" y="1"/>
                    <a:pt x="8" y="1"/>
                  </a:cubicBezTo>
                  <a:cubicBezTo>
                    <a:pt x="8" y="1"/>
                    <a:pt x="8" y="1"/>
                    <a:pt x="8" y="0"/>
                  </a:cubicBezTo>
                  <a:cubicBezTo>
                    <a:pt x="7" y="0"/>
                    <a:pt x="7" y="0"/>
                    <a:pt x="7" y="0"/>
                  </a:cubicBezTo>
                  <a:cubicBezTo>
                    <a:pt x="7" y="0"/>
                    <a:pt x="6" y="0"/>
                    <a:pt x="6" y="1"/>
                  </a:cubicBezTo>
                  <a:cubicBezTo>
                    <a:pt x="6" y="1"/>
                    <a:pt x="6" y="1"/>
                    <a:pt x="6" y="1"/>
                  </a:cubicBezTo>
                  <a:cubicBezTo>
                    <a:pt x="5" y="1"/>
                    <a:pt x="5" y="1"/>
                    <a:pt x="5" y="1"/>
                  </a:cubicBezTo>
                  <a:cubicBezTo>
                    <a:pt x="5" y="1"/>
                    <a:pt x="5" y="1"/>
                    <a:pt x="5" y="1"/>
                  </a:cubicBezTo>
                  <a:cubicBezTo>
                    <a:pt x="4" y="0"/>
                    <a:pt x="4" y="0"/>
                    <a:pt x="4" y="0"/>
                  </a:cubicBezTo>
                  <a:cubicBezTo>
                    <a:pt x="3" y="1"/>
                    <a:pt x="3" y="1"/>
                    <a:pt x="3" y="1"/>
                  </a:cubicBezTo>
                  <a:cubicBezTo>
                    <a:pt x="2" y="1"/>
                    <a:pt x="2" y="1"/>
                    <a:pt x="2" y="2"/>
                  </a:cubicBezTo>
                  <a:cubicBezTo>
                    <a:pt x="3" y="2"/>
                    <a:pt x="3" y="2"/>
                    <a:pt x="3" y="2"/>
                  </a:cubicBezTo>
                  <a:cubicBezTo>
                    <a:pt x="2" y="2"/>
                    <a:pt x="2" y="3"/>
                    <a:pt x="2" y="3"/>
                  </a:cubicBezTo>
                  <a:cubicBezTo>
                    <a:pt x="1" y="3"/>
                    <a:pt x="1" y="3"/>
                    <a:pt x="1" y="3"/>
                  </a:cubicBezTo>
                  <a:cubicBezTo>
                    <a:pt x="1" y="2"/>
                    <a:pt x="0" y="3"/>
                    <a:pt x="0" y="3"/>
                  </a:cubicBezTo>
                  <a:cubicBezTo>
                    <a:pt x="0" y="4"/>
                    <a:pt x="0" y="4"/>
                    <a:pt x="0" y="4"/>
                  </a:cubicBezTo>
                  <a:cubicBezTo>
                    <a:pt x="0" y="4"/>
                    <a:pt x="0" y="5"/>
                    <a:pt x="0" y="5"/>
                  </a:cubicBezTo>
                  <a:cubicBezTo>
                    <a:pt x="1" y="5"/>
                    <a:pt x="1" y="5"/>
                    <a:pt x="1" y="5"/>
                  </a:cubicBezTo>
                  <a:cubicBezTo>
                    <a:pt x="1" y="5"/>
                    <a:pt x="1" y="6"/>
                    <a:pt x="1" y="6"/>
                  </a:cubicBezTo>
                  <a:cubicBezTo>
                    <a:pt x="0" y="6"/>
                    <a:pt x="0" y="6"/>
                    <a:pt x="0" y="6"/>
                  </a:cubicBezTo>
                  <a:cubicBezTo>
                    <a:pt x="0" y="6"/>
                    <a:pt x="0" y="7"/>
                    <a:pt x="0" y="7"/>
                  </a:cubicBezTo>
                  <a:cubicBezTo>
                    <a:pt x="0" y="8"/>
                    <a:pt x="0" y="8"/>
                    <a:pt x="0" y="8"/>
                  </a:cubicBezTo>
                  <a:cubicBezTo>
                    <a:pt x="1" y="9"/>
                    <a:pt x="1" y="9"/>
                    <a:pt x="1" y="9"/>
                  </a:cubicBezTo>
                  <a:cubicBezTo>
                    <a:pt x="2" y="8"/>
                    <a:pt x="2" y="8"/>
                    <a:pt x="2" y="8"/>
                  </a:cubicBezTo>
                  <a:cubicBezTo>
                    <a:pt x="2" y="8"/>
                    <a:pt x="2" y="9"/>
                    <a:pt x="3" y="9"/>
                  </a:cubicBezTo>
                  <a:cubicBezTo>
                    <a:pt x="2" y="10"/>
                    <a:pt x="2" y="10"/>
                    <a:pt x="2" y="10"/>
                  </a:cubicBezTo>
                  <a:cubicBezTo>
                    <a:pt x="2" y="10"/>
                    <a:pt x="3" y="10"/>
                    <a:pt x="3" y="11"/>
                  </a:cubicBezTo>
                  <a:cubicBezTo>
                    <a:pt x="4" y="11"/>
                    <a:pt x="4" y="11"/>
                    <a:pt x="4" y="11"/>
                  </a:cubicBezTo>
                  <a:cubicBezTo>
                    <a:pt x="4" y="11"/>
                    <a:pt x="5" y="11"/>
                    <a:pt x="5" y="10"/>
                  </a:cubicBezTo>
                  <a:cubicBezTo>
                    <a:pt x="5" y="10"/>
                    <a:pt x="5" y="10"/>
                    <a:pt x="5" y="10"/>
                  </a:cubicBezTo>
                  <a:cubicBezTo>
                    <a:pt x="5" y="10"/>
                    <a:pt x="6" y="10"/>
                    <a:pt x="6" y="10"/>
                  </a:cubicBezTo>
                  <a:cubicBezTo>
                    <a:pt x="6" y="10"/>
                    <a:pt x="6" y="10"/>
                    <a:pt x="6" y="10"/>
                  </a:cubicBezTo>
                  <a:cubicBezTo>
                    <a:pt x="6" y="11"/>
                    <a:pt x="7" y="11"/>
                    <a:pt x="7" y="11"/>
                  </a:cubicBezTo>
                  <a:cubicBezTo>
                    <a:pt x="8" y="10"/>
                    <a:pt x="8" y="10"/>
                    <a:pt x="8" y="10"/>
                  </a:cubicBezTo>
                  <a:cubicBezTo>
                    <a:pt x="8" y="10"/>
                    <a:pt x="9" y="10"/>
                    <a:pt x="8" y="9"/>
                  </a:cubicBezTo>
                  <a:cubicBezTo>
                    <a:pt x="8" y="9"/>
                    <a:pt x="8" y="9"/>
                    <a:pt x="8" y="9"/>
                  </a:cubicBezTo>
                  <a:cubicBezTo>
                    <a:pt x="8" y="8"/>
                    <a:pt x="8" y="8"/>
                    <a:pt x="9" y="8"/>
                  </a:cubicBezTo>
                  <a:cubicBezTo>
                    <a:pt x="9" y="8"/>
                    <a:pt x="9" y="8"/>
                    <a:pt x="9" y="8"/>
                  </a:cubicBezTo>
                  <a:cubicBezTo>
                    <a:pt x="10" y="9"/>
                    <a:pt x="10" y="8"/>
                    <a:pt x="10" y="8"/>
                  </a:cubicBezTo>
                  <a:cubicBezTo>
                    <a:pt x="11" y="7"/>
                    <a:pt x="11" y="7"/>
                    <a:pt x="11" y="7"/>
                  </a:cubicBezTo>
                  <a:cubicBezTo>
                    <a:pt x="11" y="7"/>
                    <a:pt x="11" y="6"/>
                    <a:pt x="10" y="6"/>
                  </a:cubicBezTo>
                  <a:close/>
                  <a:moveTo>
                    <a:pt x="6" y="7"/>
                  </a:moveTo>
                  <a:cubicBezTo>
                    <a:pt x="5" y="8"/>
                    <a:pt x="4" y="7"/>
                    <a:pt x="3" y="6"/>
                  </a:cubicBezTo>
                  <a:cubicBezTo>
                    <a:pt x="3" y="5"/>
                    <a:pt x="3" y="4"/>
                    <a:pt x="4" y="4"/>
                  </a:cubicBezTo>
                  <a:cubicBezTo>
                    <a:pt x="6" y="3"/>
                    <a:pt x="7" y="4"/>
                    <a:pt x="7" y="5"/>
                  </a:cubicBezTo>
                  <a:cubicBezTo>
                    <a:pt x="8" y="6"/>
                    <a:pt x="7" y="7"/>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24"/>
            <p:cNvSpPr>
              <a:spLocks noEditPoints="1"/>
            </p:cNvSpPr>
            <p:nvPr/>
          </p:nvSpPr>
          <p:spPr bwMode="auto">
            <a:xfrm>
              <a:off x="3994" y="2529"/>
              <a:ext cx="26" cy="29"/>
            </a:xfrm>
            <a:custGeom>
              <a:avLst/>
              <a:gdLst>
                <a:gd name="T0" fmla="*/ 11 w 11"/>
                <a:gd name="T1" fmla="*/ 7 h 12"/>
                <a:gd name="T2" fmla="*/ 10 w 11"/>
                <a:gd name="T3" fmla="*/ 6 h 12"/>
                <a:gd name="T4" fmla="*/ 10 w 11"/>
                <a:gd name="T5" fmla="*/ 6 h 12"/>
                <a:gd name="T6" fmla="*/ 11 w 11"/>
                <a:gd name="T7" fmla="*/ 5 h 12"/>
                <a:gd name="T8" fmla="*/ 11 w 11"/>
                <a:gd name="T9" fmla="*/ 4 h 12"/>
                <a:gd name="T10" fmla="*/ 11 w 11"/>
                <a:gd name="T11" fmla="*/ 3 h 12"/>
                <a:gd name="T12" fmla="*/ 10 w 11"/>
                <a:gd name="T13" fmla="*/ 3 h 12"/>
                <a:gd name="T14" fmla="*/ 9 w 11"/>
                <a:gd name="T15" fmla="*/ 3 h 12"/>
                <a:gd name="T16" fmla="*/ 9 w 11"/>
                <a:gd name="T17" fmla="*/ 3 h 12"/>
                <a:gd name="T18" fmla="*/ 9 w 11"/>
                <a:gd name="T19" fmla="*/ 2 h 12"/>
                <a:gd name="T20" fmla="*/ 8 w 11"/>
                <a:gd name="T21" fmla="*/ 1 h 12"/>
                <a:gd name="T22" fmla="*/ 8 w 11"/>
                <a:gd name="T23" fmla="*/ 1 h 12"/>
                <a:gd name="T24" fmla="*/ 7 w 11"/>
                <a:gd name="T25" fmla="*/ 1 h 12"/>
                <a:gd name="T26" fmla="*/ 6 w 11"/>
                <a:gd name="T27" fmla="*/ 2 h 12"/>
                <a:gd name="T28" fmla="*/ 5 w 11"/>
                <a:gd name="T29" fmla="*/ 2 h 12"/>
                <a:gd name="T30" fmla="*/ 5 w 11"/>
                <a:gd name="T31" fmla="*/ 1 h 12"/>
                <a:gd name="T32" fmla="*/ 4 w 11"/>
                <a:gd name="T33" fmla="*/ 1 h 12"/>
                <a:gd name="T34" fmla="*/ 3 w 11"/>
                <a:gd name="T35" fmla="*/ 1 h 12"/>
                <a:gd name="T36" fmla="*/ 3 w 11"/>
                <a:gd name="T37" fmla="*/ 2 h 12"/>
                <a:gd name="T38" fmla="*/ 3 w 11"/>
                <a:gd name="T39" fmla="*/ 3 h 12"/>
                <a:gd name="T40" fmla="*/ 3 w 11"/>
                <a:gd name="T41" fmla="*/ 3 h 12"/>
                <a:gd name="T42" fmla="*/ 2 w 11"/>
                <a:gd name="T43" fmla="*/ 3 h 12"/>
                <a:gd name="T44" fmla="*/ 1 w 11"/>
                <a:gd name="T45" fmla="*/ 4 h 12"/>
                <a:gd name="T46" fmla="*/ 1 w 11"/>
                <a:gd name="T47" fmla="*/ 4 h 12"/>
                <a:gd name="T48" fmla="*/ 1 w 11"/>
                <a:gd name="T49" fmla="*/ 5 h 12"/>
                <a:gd name="T50" fmla="*/ 2 w 11"/>
                <a:gd name="T51" fmla="*/ 6 h 12"/>
                <a:gd name="T52" fmla="*/ 2 w 11"/>
                <a:gd name="T53" fmla="*/ 7 h 12"/>
                <a:gd name="T54" fmla="*/ 1 w 11"/>
                <a:gd name="T55" fmla="*/ 7 h 12"/>
                <a:gd name="T56" fmla="*/ 1 w 11"/>
                <a:gd name="T57" fmla="*/ 8 h 12"/>
                <a:gd name="T58" fmla="*/ 1 w 11"/>
                <a:gd name="T59" fmla="*/ 9 h 12"/>
                <a:gd name="T60" fmla="*/ 2 w 11"/>
                <a:gd name="T61" fmla="*/ 9 h 12"/>
                <a:gd name="T62" fmla="*/ 3 w 11"/>
                <a:gd name="T63" fmla="*/ 9 h 12"/>
                <a:gd name="T64" fmla="*/ 3 w 11"/>
                <a:gd name="T65" fmla="*/ 9 h 12"/>
                <a:gd name="T66" fmla="*/ 3 w 11"/>
                <a:gd name="T67" fmla="*/ 10 h 12"/>
                <a:gd name="T68" fmla="*/ 3 w 11"/>
                <a:gd name="T69" fmla="*/ 11 h 12"/>
                <a:gd name="T70" fmla="*/ 4 w 11"/>
                <a:gd name="T71" fmla="*/ 11 h 12"/>
                <a:gd name="T72" fmla="*/ 5 w 11"/>
                <a:gd name="T73" fmla="*/ 11 h 12"/>
                <a:gd name="T74" fmla="*/ 6 w 11"/>
                <a:gd name="T75" fmla="*/ 10 h 12"/>
                <a:gd name="T76" fmla="*/ 6 w 11"/>
                <a:gd name="T77" fmla="*/ 10 h 12"/>
                <a:gd name="T78" fmla="*/ 7 w 11"/>
                <a:gd name="T79" fmla="*/ 11 h 12"/>
                <a:gd name="T80" fmla="*/ 8 w 11"/>
                <a:gd name="T81" fmla="*/ 11 h 12"/>
                <a:gd name="T82" fmla="*/ 9 w 11"/>
                <a:gd name="T83" fmla="*/ 11 h 12"/>
                <a:gd name="T84" fmla="*/ 9 w 11"/>
                <a:gd name="T85" fmla="*/ 10 h 12"/>
                <a:gd name="T86" fmla="*/ 9 w 11"/>
                <a:gd name="T87" fmla="*/ 9 h 12"/>
                <a:gd name="T88" fmla="*/ 9 w 11"/>
                <a:gd name="T89" fmla="*/ 9 h 12"/>
                <a:gd name="T90" fmla="*/ 10 w 11"/>
                <a:gd name="T91" fmla="*/ 9 h 12"/>
                <a:gd name="T92" fmla="*/ 11 w 11"/>
                <a:gd name="T93" fmla="*/ 8 h 12"/>
                <a:gd name="T94" fmla="*/ 11 w 11"/>
                <a:gd name="T95" fmla="*/ 8 h 12"/>
                <a:gd name="T96" fmla="*/ 11 w 11"/>
                <a:gd name="T97" fmla="*/ 7 h 12"/>
                <a:gd name="T98" fmla="*/ 7 w 11"/>
                <a:gd name="T99" fmla="*/ 8 h 12"/>
                <a:gd name="T100" fmla="*/ 4 w 11"/>
                <a:gd name="T101" fmla="*/ 7 h 12"/>
                <a:gd name="T102" fmla="*/ 5 w 11"/>
                <a:gd name="T103" fmla="*/ 4 h 12"/>
                <a:gd name="T104" fmla="*/ 8 w 11"/>
                <a:gd name="T105" fmla="*/ 5 h 12"/>
                <a:gd name="T106" fmla="*/ 7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1" y="7"/>
                  </a:moveTo>
                  <a:cubicBezTo>
                    <a:pt x="10" y="6"/>
                    <a:pt x="10" y="6"/>
                    <a:pt x="10" y="6"/>
                  </a:cubicBezTo>
                  <a:cubicBezTo>
                    <a:pt x="10" y="6"/>
                    <a:pt x="10" y="6"/>
                    <a:pt x="10" y="6"/>
                  </a:cubicBezTo>
                  <a:cubicBezTo>
                    <a:pt x="11" y="5"/>
                    <a:pt x="11" y="5"/>
                    <a:pt x="11" y="5"/>
                  </a:cubicBezTo>
                  <a:cubicBezTo>
                    <a:pt x="11" y="5"/>
                    <a:pt x="11" y="5"/>
                    <a:pt x="11" y="4"/>
                  </a:cubicBezTo>
                  <a:cubicBezTo>
                    <a:pt x="11" y="3"/>
                    <a:pt x="11" y="3"/>
                    <a:pt x="11" y="3"/>
                  </a:cubicBezTo>
                  <a:cubicBezTo>
                    <a:pt x="11" y="3"/>
                    <a:pt x="10" y="3"/>
                    <a:pt x="10" y="3"/>
                  </a:cubicBezTo>
                  <a:cubicBezTo>
                    <a:pt x="9" y="3"/>
                    <a:pt x="9" y="3"/>
                    <a:pt x="9" y="3"/>
                  </a:cubicBezTo>
                  <a:cubicBezTo>
                    <a:pt x="9" y="3"/>
                    <a:pt x="9" y="3"/>
                    <a:pt x="9" y="3"/>
                  </a:cubicBezTo>
                  <a:cubicBezTo>
                    <a:pt x="9" y="2"/>
                    <a:pt x="9" y="2"/>
                    <a:pt x="9" y="2"/>
                  </a:cubicBezTo>
                  <a:cubicBezTo>
                    <a:pt x="9" y="2"/>
                    <a:pt x="9" y="1"/>
                    <a:pt x="8" y="1"/>
                  </a:cubicBezTo>
                  <a:cubicBezTo>
                    <a:pt x="8" y="1"/>
                    <a:pt x="8" y="1"/>
                    <a:pt x="8" y="1"/>
                  </a:cubicBezTo>
                  <a:cubicBezTo>
                    <a:pt x="7" y="0"/>
                    <a:pt x="7" y="1"/>
                    <a:pt x="7" y="1"/>
                  </a:cubicBezTo>
                  <a:cubicBezTo>
                    <a:pt x="6" y="2"/>
                    <a:pt x="6" y="2"/>
                    <a:pt x="6" y="2"/>
                  </a:cubicBezTo>
                  <a:cubicBezTo>
                    <a:pt x="6" y="2"/>
                    <a:pt x="6" y="2"/>
                    <a:pt x="5" y="2"/>
                  </a:cubicBezTo>
                  <a:cubicBezTo>
                    <a:pt x="5" y="1"/>
                    <a:pt x="5" y="1"/>
                    <a:pt x="5" y="1"/>
                  </a:cubicBezTo>
                  <a:cubicBezTo>
                    <a:pt x="5" y="1"/>
                    <a:pt x="4" y="0"/>
                    <a:pt x="4" y="1"/>
                  </a:cubicBezTo>
                  <a:cubicBezTo>
                    <a:pt x="3" y="1"/>
                    <a:pt x="3" y="1"/>
                    <a:pt x="3" y="1"/>
                  </a:cubicBezTo>
                  <a:cubicBezTo>
                    <a:pt x="3" y="1"/>
                    <a:pt x="3" y="2"/>
                    <a:pt x="3" y="2"/>
                  </a:cubicBezTo>
                  <a:cubicBezTo>
                    <a:pt x="3" y="3"/>
                    <a:pt x="3" y="3"/>
                    <a:pt x="3" y="3"/>
                  </a:cubicBezTo>
                  <a:cubicBezTo>
                    <a:pt x="3" y="3"/>
                    <a:pt x="3" y="3"/>
                    <a:pt x="3" y="3"/>
                  </a:cubicBezTo>
                  <a:cubicBezTo>
                    <a:pt x="2" y="3"/>
                    <a:pt x="2" y="3"/>
                    <a:pt x="2" y="3"/>
                  </a:cubicBezTo>
                  <a:cubicBezTo>
                    <a:pt x="1" y="3"/>
                    <a:pt x="1" y="3"/>
                    <a:pt x="1" y="4"/>
                  </a:cubicBezTo>
                  <a:cubicBezTo>
                    <a:pt x="1" y="4"/>
                    <a:pt x="1" y="4"/>
                    <a:pt x="1" y="4"/>
                  </a:cubicBezTo>
                  <a:cubicBezTo>
                    <a:pt x="0" y="5"/>
                    <a:pt x="1" y="5"/>
                    <a:pt x="1" y="5"/>
                  </a:cubicBezTo>
                  <a:cubicBezTo>
                    <a:pt x="2" y="6"/>
                    <a:pt x="2" y="6"/>
                    <a:pt x="2" y="6"/>
                  </a:cubicBezTo>
                  <a:cubicBezTo>
                    <a:pt x="2" y="6"/>
                    <a:pt x="2" y="6"/>
                    <a:pt x="2" y="7"/>
                  </a:cubicBezTo>
                  <a:cubicBezTo>
                    <a:pt x="1" y="7"/>
                    <a:pt x="1" y="7"/>
                    <a:pt x="1" y="7"/>
                  </a:cubicBezTo>
                  <a:cubicBezTo>
                    <a:pt x="1" y="7"/>
                    <a:pt x="0" y="7"/>
                    <a:pt x="1" y="8"/>
                  </a:cubicBezTo>
                  <a:cubicBezTo>
                    <a:pt x="1" y="9"/>
                    <a:pt x="1" y="9"/>
                    <a:pt x="1" y="9"/>
                  </a:cubicBezTo>
                  <a:cubicBezTo>
                    <a:pt x="1" y="9"/>
                    <a:pt x="2" y="9"/>
                    <a:pt x="2" y="9"/>
                  </a:cubicBezTo>
                  <a:cubicBezTo>
                    <a:pt x="3" y="9"/>
                    <a:pt x="3" y="9"/>
                    <a:pt x="3" y="9"/>
                  </a:cubicBezTo>
                  <a:cubicBezTo>
                    <a:pt x="3" y="9"/>
                    <a:pt x="3" y="9"/>
                    <a:pt x="3" y="9"/>
                  </a:cubicBezTo>
                  <a:cubicBezTo>
                    <a:pt x="3" y="10"/>
                    <a:pt x="3" y="10"/>
                    <a:pt x="3" y="10"/>
                  </a:cubicBezTo>
                  <a:cubicBezTo>
                    <a:pt x="3" y="10"/>
                    <a:pt x="3" y="11"/>
                    <a:pt x="3" y="11"/>
                  </a:cubicBezTo>
                  <a:cubicBezTo>
                    <a:pt x="4" y="11"/>
                    <a:pt x="4" y="11"/>
                    <a:pt x="4" y="11"/>
                  </a:cubicBezTo>
                  <a:cubicBezTo>
                    <a:pt x="5" y="12"/>
                    <a:pt x="5" y="11"/>
                    <a:pt x="5" y="11"/>
                  </a:cubicBezTo>
                  <a:cubicBezTo>
                    <a:pt x="6" y="10"/>
                    <a:pt x="6" y="10"/>
                    <a:pt x="6" y="10"/>
                  </a:cubicBezTo>
                  <a:cubicBezTo>
                    <a:pt x="6" y="10"/>
                    <a:pt x="6" y="10"/>
                    <a:pt x="6" y="10"/>
                  </a:cubicBezTo>
                  <a:cubicBezTo>
                    <a:pt x="7" y="11"/>
                    <a:pt x="7" y="11"/>
                    <a:pt x="7" y="11"/>
                  </a:cubicBezTo>
                  <a:cubicBezTo>
                    <a:pt x="7" y="11"/>
                    <a:pt x="7" y="11"/>
                    <a:pt x="8" y="11"/>
                  </a:cubicBezTo>
                  <a:cubicBezTo>
                    <a:pt x="9" y="11"/>
                    <a:pt x="9" y="11"/>
                    <a:pt x="9" y="11"/>
                  </a:cubicBezTo>
                  <a:cubicBezTo>
                    <a:pt x="9" y="11"/>
                    <a:pt x="9" y="10"/>
                    <a:pt x="9" y="10"/>
                  </a:cubicBezTo>
                  <a:cubicBezTo>
                    <a:pt x="9" y="9"/>
                    <a:pt x="9" y="9"/>
                    <a:pt x="9" y="9"/>
                  </a:cubicBezTo>
                  <a:cubicBezTo>
                    <a:pt x="9" y="9"/>
                    <a:pt x="9" y="9"/>
                    <a:pt x="9" y="9"/>
                  </a:cubicBezTo>
                  <a:cubicBezTo>
                    <a:pt x="10" y="9"/>
                    <a:pt x="10" y="9"/>
                    <a:pt x="10" y="9"/>
                  </a:cubicBezTo>
                  <a:cubicBezTo>
                    <a:pt x="10" y="9"/>
                    <a:pt x="11" y="9"/>
                    <a:pt x="11" y="8"/>
                  </a:cubicBezTo>
                  <a:cubicBezTo>
                    <a:pt x="11" y="8"/>
                    <a:pt x="11" y="8"/>
                    <a:pt x="11" y="8"/>
                  </a:cubicBezTo>
                  <a:cubicBezTo>
                    <a:pt x="11" y="7"/>
                    <a:pt x="11" y="7"/>
                    <a:pt x="11" y="7"/>
                  </a:cubicBezTo>
                  <a:close/>
                  <a:moveTo>
                    <a:pt x="7" y="8"/>
                  </a:moveTo>
                  <a:cubicBezTo>
                    <a:pt x="6" y="8"/>
                    <a:pt x="4" y="8"/>
                    <a:pt x="4" y="7"/>
                  </a:cubicBezTo>
                  <a:cubicBezTo>
                    <a:pt x="3" y="6"/>
                    <a:pt x="4" y="5"/>
                    <a:pt x="5" y="4"/>
                  </a:cubicBezTo>
                  <a:cubicBezTo>
                    <a:pt x="6" y="4"/>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25"/>
            <p:cNvSpPr>
              <a:spLocks noEditPoints="1"/>
            </p:cNvSpPr>
            <p:nvPr/>
          </p:nvSpPr>
          <p:spPr bwMode="auto">
            <a:xfrm>
              <a:off x="3826" y="2420"/>
              <a:ext cx="31" cy="31"/>
            </a:xfrm>
            <a:custGeom>
              <a:avLst/>
              <a:gdLst>
                <a:gd name="T0" fmla="*/ 12 w 13"/>
                <a:gd name="T1" fmla="*/ 7 h 13"/>
                <a:gd name="T2" fmla="*/ 11 w 13"/>
                <a:gd name="T3" fmla="*/ 7 h 13"/>
                <a:gd name="T4" fmla="*/ 11 w 13"/>
                <a:gd name="T5" fmla="*/ 6 h 13"/>
                <a:gd name="T6" fmla="*/ 12 w 13"/>
                <a:gd name="T7" fmla="*/ 6 h 13"/>
                <a:gd name="T8" fmla="*/ 13 w 13"/>
                <a:gd name="T9" fmla="*/ 4 h 13"/>
                <a:gd name="T10" fmla="*/ 12 w 13"/>
                <a:gd name="T11" fmla="*/ 3 h 13"/>
                <a:gd name="T12" fmla="*/ 11 w 13"/>
                <a:gd name="T13" fmla="*/ 3 h 13"/>
                <a:gd name="T14" fmla="*/ 10 w 13"/>
                <a:gd name="T15" fmla="*/ 3 h 13"/>
                <a:gd name="T16" fmla="*/ 9 w 13"/>
                <a:gd name="T17" fmla="*/ 3 h 13"/>
                <a:gd name="T18" fmla="*/ 10 w 13"/>
                <a:gd name="T19" fmla="*/ 2 h 13"/>
                <a:gd name="T20" fmla="*/ 9 w 13"/>
                <a:gd name="T21" fmla="*/ 1 h 13"/>
                <a:gd name="T22" fmla="*/ 8 w 13"/>
                <a:gd name="T23" fmla="*/ 0 h 13"/>
                <a:gd name="T24" fmla="*/ 7 w 13"/>
                <a:gd name="T25" fmla="*/ 1 h 13"/>
                <a:gd name="T26" fmla="*/ 7 w 13"/>
                <a:gd name="T27" fmla="*/ 2 h 13"/>
                <a:gd name="T28" fmla="*/ 6 w 13"/>
                <a:gd name="T29" fmla="*/ 2 h 13"/>
                <a:gd name="T30" fmla="*/ 5 w 13"/>
                <a:gd name="T31" fmla="*/ 1 h 13"/>
                <a:gd name="T32" fmla="*/ 4 w 13"/>
                <a:gd name="T33" fmla="*/ 0 h 13"/>
                <a:gd name="T34" fmla="*/ 3 w 13"/>
                <a:gd name="T35" fmla="*/ 1 h 13"/>
                <a:gd name="T36" fmla="*/ 3 w 13"/>
                <a:gd name="T37" fmla="*/ 2 h 13"/>
                <a:gd name="T38" fmla="*/ 3 w 13"/>
                <a:gd name="T39" fmla="*/ 3 h 13"/>
                <a:gd name="T40" fmla="*/ 2 w 13"/>
                <a:gd name="T41" fmla="*/ 3 h 13"/>
                <a:gd name="T42" fmla="*/ 1 w 13"/>
                <a:gd name="T43" fmla="*/ 3 h 13"/>
                <a:gd name="T44" fmla="*/ 0 w 13"/>
                <a:gd name="T45" fmla="*/ 4 h 13"/>
                <a:gd name="T46" fmla="*/ 0 w 13"/>
                <a:gd name="T47" fmla="*/ 5 h 13"/>
                <a:gd name="T48" fmla="*/ 0 w 13"/>
                <a:gd name="T49" fmla="*/ 6 h 13"/>
                <a:gd name="T50" fmla="*/ 1 w 13"/>
                <a:gd name="T51" fmla="*/ 6 h 13"/>
                <a:gd name="T52" fmla="*/ 1 w 13"/>
                <a:gd name="T53" fmla="*/ 7 h 13"/>
                <a:gd name="T54" fmla="*/ 0 w 13"/>
                <a:gd name="T55" fmla="*/ 8 h 13"/>
                <a:gd name="T56" fmla="*/ 0 w 13"/>
                <a:gd name="T57" fmla="*/ 9 h 13"/>
                <a:gd name="T58" fmla="*/ 0 w 13"/>
                <a:gd name="T59" fmla="*/ 10 h 13"/>
                <a:gd name="T60" fmla="*/ 2 w 13"/>
                <a:gd name="T61" fmla="*/ 10 h 13"/>
                <a:gd name="T62" fmla="*/ 2 w 13"/>
                <a:gd name="T63" fmla="*/ 10 h 13"/>
                <a:gd name="T64" fmla="*/ 3 w 13"/>
                <a:gd name="T65" fmla="*/ 11 h 13"/>
                <a:gd name="T66" fmla="*/ 3 w 13"/>
                <a:gd name="T67" fmla="*/ 11 h 13"/>
                <a:gd name="T68" fmla="*/ 3 w 13"/>
                <a:gd name="T69" fmla="*/ 13 h 13"/>
                <a:gd name="T70" fmla="*/ 4 w 13"/>
                <a:gd name="T71" fmla="*/ 13 h 13"/>
                <a:gd name="T72" fmla="*/ 5 w 13"/>
                <a:gd name="T73" fmla="*/ 12 h 13"/>
                <a:gd name="T74" fmla="*/ 6 w 13"/>
                <a:gd name="T75" fmla="*/ 12 h 13"/>
                <a:gd name="T76" fmla="*/ 7 w 13"/>
                <a:gd name="T77" fmla="*/ 12 h 13"/>
                <a:gd name="T78" fmla="*/ 7 w 13"/>
                <a:gd name="T79" fmla="*/ 12 h 13"/>
                <a:gd name="T80" fmla="*/ 8 w 13"/>
                <a:gd name="T81" fmla="*/ 13 h 13"/>
                <a:gd name="T82" fmla="*/ 9 w 13"/>
                <a:gd name="T83" fmla="*/ 12 h 13"/>
                <a:gd name="T84" fmla="*/ 10 w 13"/>
                <a:gd name="T85" fmla="*/ 11 h 13"/>
                <a:gd name="T86" fmla="*/ 9 w 13"/>
                <a:gd name="T87" fmla="*/ 10 h 13"/>
                <a:gd name="T88" fmla="*/ 10 w 13"/>
                <a:gd name="T89" fmla="*/ 10 h 13"/>
                <a:gd name="T90" fmla="*/ 11 w 13"/>
                <a:gd name="T91" fmla="*/ 10 h 13"/>
                <a:gd name="T92" fmla="*/ 12 w 13"/>
                <a:gd name="T93" fmla="*/ 9 h 13"/>
                <a:gd name="T94" fmla="*/ 13 w 13"/>
                <a:gd name="T95" fmla="*/ 8 h 13"/>
                <a:gd name="T96" fmla="*/ 12 w 13"/>
                <a:gd name="T97" fmla="*/ 7 h 13"/>
                <a:gd name="T98" fmla="*/ 7 w 13"/>
                <a:gd name="T99" fmla="*/ 9 h 13"/>
                <a:gd name="T100" fmla="*/ 4 w 13"/>
                <a:gd name="T101" fmla="*/ 8 h 13"/>
                <a:gd name="T102" fmla="*/ 5 w 13"/>
                <a:gd name="T103" fmla="*/ 4 h 13"/>
                <a:gd name="T104" fmla="*/ 8 w 13"/>
                <a:gd name="T105" fmla="*/ 6 h 13"/>
                <a:gd name="T106" fmla="*/ 7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2" y="7"/>
                  </a:moveTo>
                  <a:cubicBezTo>
                    <a:pt x="11" y="7"/>
                    <a:pt x="11" y="7"/>
                    <a:pt x="11" y="7"/>
                  </a:cubicBezTo>
                  <a:cubicBezTo>
                    <a:pt x="11" y="7"/>
                    <a:pt x="11" y="6"/>
                    <a:pt x="11" y="6"/>
                  </a:cubicBezTo>
                  <a:cubicBezTo>
                    <a:pt x="12" y="6"/>
                    <a:pt x="12" y="6"/>
                    <a:pt x="12" y="6"/>
                  </a:cubicBezTo>
                  <a:cubicBezTo>
                    <a:pt x="13" y="5"/>
                    <a:pt x="13" y="5"/>
                    <a:pt x="13" y="4"/>
                  </a:cubicBezTo>
                  <a:cubicBezTo>
                    <a:pt x="12" y="3"/>
                    <a:pt x="12" y="3"/>
                    <a:pt x="12" y="3"/>
                  </a:cubicBezTo>
                  <a:cubicBezTo>
                    <a:pt x="12" y="3"/>
                    <a:pt x="11" y="3"/>
                    <a:pt x="11" y="3"/>
                  </a:cubicBezTo>
                  <a:cubicBezTo>
                    <a:pt x="10" y="3"/>
                    <a:pt x="10" y="3"/>
                    <a:pt x="10" y="3"/>
                  </a:cubicBezTo>
                  <a:cubicBezTo>
                    <a:pt x="10" y="3"/>
                    <a:pt x="10" y="3"/>
                    <a:pt x="9" y="3"/>
                  </a:cubicBezTo>
                  <a:cubicBezTo>
                    <a:pt x="10" y="2"/>
                    <a:pt x="10" y="2"/>
                    <a:pt x="10" y="2"/>
                  </a:cubicBezTo>
                  <a:cubicBezTo>
                    <a:pt x="10" y="1"/>
                    <a:pt x="10" y="1"/>
                    <a:pt x="9" y="1"/>
                  </a:cubicBezTo>
                  <a:cubicBezTo>
                    <a:pt x="8" y="0"/>
                    <a:pt x="8" y="0"/>
                    <a:pt x="8" y="0"/>
                  </a:cubicBezTo>
                  <a:cubicBezTo>
                    <a:pt x="8" y="0"/>
                    <a:pt x="7" y="0"/>
                    <a:pt x="7" y="1"/>
                  </a:cubicBezTo>
                  <a:cubicBezTo>
                    <a:pt x="7" y="2"/>
                    <a:pt x="7" y="2"/>
                    <a:pt x="7" y="2"/>
                  </a:cubicBezTo>
                  <a:cubicBezTo>
                    <a:pt x="6" y="2"/>
                    <a:pt x="6" y="2"/>
                    <a:pt x="6" y="2"/>
                  </a:cubicBezTo>
                  <a:cubicBezTo>
                    <a:pt x="5" y="1"/>
                    <a:pt x="5" y="1"/>
                    <a:pt x="5" y="1"/>
                  </a:cubicBezTo>
                  <a:cubicBezTo>
                    <a:pt x="5" y="0"/>
                    <a:pt x="4" y="0"/>
                    <a:pt x="4" y="0"/>
                  </a:cubicBezTo>
                  <a:cubicBezTo>
                    <a:pt x="3" y="1"/>
                    <a:pt x="3" y="1"/>
                    <a:pt x="3" y="1"/>
                  </a:cubicBezTo>
                  <a:cubicBezTo>
                    <a:pt x="3" y="1"/>
                    <a:pt x="2" y="1"/>
                    <a:pt x="3" y="2"/>
                  </a:cubicBezTo>
                  <a:cubicBezTo>
                    <a:pt x="3" y="3"/>
                    <a:pt x="3" y="3"/>
                    <a:pt x="3" y="3"/>
                  </a:cubicBezTo>
                  <a:cubicBezTo>
                    <a:pt x="3" y="3"/>
                    <a:pt x="2" y="3"/>
                    <a:pt x="2" y="3"/>
                  </a:cubicBezTo>
                  <a:cubicBezTo>
                    <a:pt x="1" y="3"/>
                    <a:pt x="1" y="3"/>
                    <a:pt x="1" y="3"/>
                  </a:cubicBezTo>
                  <a:cubicBezTo>
                    <a:pt x="1" y="3"/>
                    <a:pt x="0" y="3"/>
                    <a:pt x="0" y="4"/>
                  </a:cubicBezTo>
                  <a:cubicBezTo>
                    <a:pt x="0" y="5"/>
                    <a:pt x="0" y="5"/>
                    <a:pt x="0" y="5"/>
                  </a:cubicBezTo>
                  <a:cubicBezTo>
                    <a:pt x="0" y="5"/>
                    <a:pt x="0" y="6"/>
                    <a:pt x="0" y="6"/>
                  </a:cubicBezTo>
                  <a:cubicBezTo>
                    <a:pt x="1" y="6"/>
                    <a:pt x="1" y="6"/>
                    <a:pt x="1" y="6"/>
                  </a:cubicBezTo>
                  <a:cubicBezTo>
                    <a:pt x="1" y="6"/>
                    <a:pt x="1" y="7"/>
                    <a:pt x="1" y="7"/>
                  </a:cubicBezTo>
                  <a:cubicBezTo>
                    <a:pt x="0" y="8"/>
                    <a:pt x="0" y="8"/>
                    <a:pt x="0" y="8"/>
                  </a:cubicBezTo>
                  <a:cubicBezTo>
                    <a:pt x="0" y="8"/>
                    <a:pt x="0" y="8"/>
                    <a:pt x="0" y="9"/>
                  </a:cubicBezTo>
                  <a:cubicBezTo>
                    <a:pt x="0" y="10"/>
                    <a:pt x="0" y="10"/>
                    <a:pt x="0" y="10"/>
                  </a:cubicBezTo>
                  <a:cubicBezTo>
                    <a:pt x="0" y="10"/>
                    <a:pt x="1" y="10"/>
                    <a:pt x="2" y="10"/>
                  </a:cubicBezTo>
                  <a:cubicBezTo>
                    <a:pt x="2" y="10"/>
                    <a:pt x="2" y="10"/>
                    <a:pt x="2" y="10"/>
                  </a:cubicBezTo>
                  <a:cubicBezTo>
                    <a:pt x="2" y="10"/>
                    <a:pt x="3" y="10"/>
                    <a:pt x="3" y="11"/>
                  </a:cubicBezTo>
                  <a:cubicBezTo>
                    <a:pt x="3" y="11"/>
                    <a:pt x="3" y="11"/>
                    <a:pt x="3" y="11"/>
                  </a:cubicBezTo>
                  <a:cubicBezTo>
                    <a:pt x="3" y="12"/>
                    <a:pt x="3" y="12"/>
                    <a:pt x="3" y="13"/>
                  </a:cubicBezTo>
                  <a:cubicBezTo>
                    <a:pt x="4" y="13"/>
                    <a:pt x="4" y="13"/>
                    <a:pt x="4" y="13"/>
                  </a:cubicBezTo>
                  <a:cubicBezTo>
                    <a:pt x="5" y="13"/>
                    <a:pt x="5" y="13"/>
                    <a:pt x="5" y="12"/>
                  </a:cubicBezTo>
                  <a:cubicBezTo>
                    <a:pt x="6" y="12"/>
                    <a:pt x="6" y="12"/>
                    <a:pt x="6" y="12"/>
                  </a:cubicBezTo>
                  <a:cubicBezTo>
                    <a:pt x="6" y="12"/>
                    <a:pt x="6" y="12"/>
                    <a:pt x="7" y="12"/>
                  </a:cubicBezTo>
                  <a:cubicBezTo>
                    <a:pt x="7" y="12"/>
                    <a:pt x="7" y="12"/>
                    <a:pt x="7" y="12"/>
                  </a:cubicBezTo>
                  <a:cubicBezTo>
                    <a:pt x="7" y="13"/>
                    <a:pt x="8" y="13"/>
                    <a:pt x="8" y="13"/>
                  </a:cubicBezTo>
                  <a:cubicBezTo>
                    <a:pt x="9" y="12"/>
                    <a:pt x="9" y="12"/>
                    <a:pt x="9" y="12"/>
                  </a:cubicBezTo>
                  <a:cubicBezTo>
                    <a:pt x="10" y="12"/>
                    <a:pt x="10" y="12"/>
                    <a:pt x="10" y="11"/>
                  </a:cubicBezTo>
                  <a:cubicBezTo>
                    <a:pt x="9" y="10"/>
                    <a:pt x="9" y="10"/>
                    <a:pt x="9" y="10"/>
                  </a:cubicBezTo>
                  <a:cubicBezTo>
                    <a:pt x="10" y="10"/>
                    <a:pt x="10" y="10"/>
                    <a:pt x="10" y="10"/>
                  </a:cubicBezTo>
                  <a:cubicBezTo>
                    <a:pt x="11" y="10"/>
                    <a:pt x="11" y="10"/>
                    <a:pt x="11" y="10"/>
                  </a:cubicBezTo>
                  <a:cubicBezTo>
                    <a:pt x="11" y="10"/>
                    <a:pt x="12" y="10"/>
                    <a:pt x="12" y="9"/>
                  </a:cubicBezTo>
                  <a:cubicBezTo>
                    <a:pt x="13" y="8"/>
                    <a:pt x="13" y="8"/>
                    <a:pt x="13" y="8"/>
                  </a:cubicBezTo>
                  <a:cubicBezTo>
                    <a:pt x="13" y="8"/>
                    <a:pt x="13" y="7"/>
                    <a:pt x="12" y="7"/>
                  </a:cubicBezTo>
                  <a:close/>
                  <a:moveTo>
                    <a:pt x="7" y="9"/>
                  </a:moveTo>
                  <a:cubicBezTo>
                    <a:pt x="6" y="9"/>
                    <a:pt x="4" y="9"/>
                    <a:pt x="4" y="8"/>
                  </a:cubicBezTo>
                  <a:cubicBezTo>
                    <a:pt x="3" y="6"/>
                    <a:pt x="4" y="5"/>
                    <a:pt x="5" y="4"/>
                  </a:cubicBezTo>
                  <a:cubicBezTo>
                    <a:pt x="6" y="4"/>
                    <a:pt x="8" y="4"/>
                    <a:pt x="8" y="6"/>
                  </a:cubicBezTo>
                  <a:cubicBezTo>
                    <a:pt x="9" y="7"/>
                    <a:pt x="8" y="8"/>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26"/>
            <p:cNvSpPr>
              <a:spLocks noEditPoints="1"/>
            </p:cNvSpPr>
            <p:nvPr/>
          </p:nvSpPr>
          <p:spPr bwMode="auto">
            <a:xfrm>
              <a:off x="3949" y="2004"/>
              <a:ext cx="26" cy="27"/>
            </a:xfrm>
            <a:custGeom>
              <a:avLst/>
              <a:gdLst>
                <a:gd name="T0" fmla="*/ 11 w 11"/>
                <a:gd name="T1" fmla="*/ 6 h 11"/>
                <a:gd name="T2" fmla="*/ 10 w 11"/>
                <a:gd name="T3" fmla="*/ 5 h 11"/>
                <a:gd name="T4" fmla="*/ 10 w 11"/>
                <a:gd name="T5" fmla="*/ 5 h 11"/>
                <a:gd name="T6" fmla="*/ 11 w 11"/>
                <a:gd name="T7" fmla="*/ 4 h 11"/>
                <a:gd name="T8" fmla="*/ 11 w 11"/>
                <a:gd name="T9" fmla="*/ 3 h 11"/>
                <a:gd name="T10" fmla="*/ 11 w 11"/>
                <a:gd name="T11" fmla="*/ 2 h 11"/>
                <a:gd name="T12" fmla="*/ 10 w 11"/>
                <a:gd name="T13" fmla="*/ 2 h 11"/>
                <a:gd name="T14" fmla="*/ 9 w 11"/>
                <a:gd name="T15" fmla="*/ 2 h 11"/>
                <a:gd name="T16" fmla="*/ 9 w 11"/>
                <a:gd name="T17" fmla="*/ 2 h 11"/>
                <a:gd name="T18" fmla="*/ 9 w 11"/>
                <a:gd name="T19" fmla="*/ 1 h 11"/>
                <a:gd name="T20" fmla="*/ 8 w 11"/>
                <a:gd name="T21" fmla="*/ 0 h 11"/>
                <a:gd name="T22" fmla="*/ 8 w 11"/>
                <a:gd name="T23" fmla="*/ 0 h 11"/>
                <a:gd name="T24" fmla="*/ 7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3 w 11"/>
                <a:gd name="T37" fmla="*/ 1 h 11"/>
                <a:gd name="T38" fmla="*/ 3 w 11"/>
                <a:gd name="T39" fmla="*/ 2 h 11"/>
                <a:gd name="T40" fmla="*/ 3 w 11"/>
                <a:gd name="T41" fmla="*/ 2 h 11"/>
                <a:gd name="T42" fmla="*/ 2 w 11"/>
                <a:gd name="T43" fmla="*/ 2 h 11"/>
                <a:gd name="T44" fmla="*/ 1 w 11"/>
                <a:gd name="T45" fmla="*/ 3 h 11"/>
                <a:gd name="T46" fmla="*/ 1 w 11"/>
                <a:gd name="T47" fmla="*/ 3 h 11"/>
                <a:gd name="T48" fmla="*/ 1 w 11"/>
                <a:gd name="T49" fmla="*/ 4 h 11"/>
                <a:gd name="T50" fmla="*/ 2 w 11"/>
                <a:gd name="T51" fmla="*/ 5 h 11"/>
                <a:gd name="T52" fmla="*/ 2 w 11"/>
                <a:gd name="T53" fmla="*/ 6 h 11"/>
                <a:gd name="T54" fmla="*/ 1 w 11"/>
                <a:gd name="T55" fmla="*/ 6 h 11"/>
                <a:gd name="T56" fmla="*/ 1 w 11"/>
                <a:gd name="T57" fmla="*/ 7 h 11"/>
                <a:gd name="T58" fmla="*/ 1 w 11"/>
                <a:gd name="T59" fmla="*/ 8 h 11"/>
                <a:gd name="T60" fmla="*/ 2 w 11"/>
                <a:gd name="T61" fmla="*/ 8 h 11"/>
                <a:gd name="T62" fmla="*/ 3 w 11"/>
                <a:gd name="T63" fmla="*/ 8 h 11"/>
                <a:gd name="T64" fmla="*/ 3 w 11"/>
                <a:gd name="T65" fmla="*/ 9 h 11"/>
                <a:gd name="T66" fmla="*/ 3 w 11"/>
                <a:gd name="T67" fmla="*/ 9 h 11"/>
                <a:gd name="T68" fmla="*/ 3 w 11"/>
                <a:gd name="T69" fmla="*/ 10 h 11"/>
                <a:gd name="T70" fmla="*/ 4 w 11"/>
                <a:gd name="T71" fmla="*/ 10 h 11"/>
                <a:gd name="T72" fmla="*/ 5 w 11"/>
                <a:gd name="T73" fmla="*/ 10 h 11"/>
                <a:gd name="T74" fmla="*/ 6 w 11"/>
                <a:gd name="T75" fmla="*/ 9 h 11"/>
                <a:gd name="T76" fmla="*/ 6 w 11"/>
                <a:gd name="T77" fmla="*/ 9 h 11"/>
                <a:gd name="T78" fmla="*/ 7 w 11"/>
                <a:gd name="T79" fmla="*/ 10 h 11"/>
                <a:gd name="T80" fmla="*/ 8 w 11"/>
                <a:gd name="T81" fmla="*/ 10 h 11"/>
                <a:gd name="T82" fmla="*/ 9 w 11"/>
                <a:gd name="T83" fmla="*/ 10 h 11"/>
                <a:gd name="T84" fmla="*/ 9 w 11"/>
                <a:gd name="T85" fmla="*/ 9 h 11"/>
                <a:gd name="T86" fmla="*/ 9 w 11"/>
                <a:gd name="T87" fmla="*/ 8 h 11"/>
                <a:gd name="T88" fmla="*/ 9 w 11"/>
                <a:gd name="T89" fmla="*/ 8 h 11"/>
                <a:gd name="T90" fmla="*/ 10 w 11"/>
                <a:gd name="T91" fmla="*/ 8 h 11"/>
                <a:gd name="T92" fmla="*/ 11 w 11"/>
                <a:gd name="T93" fmla="*/ 8 h 11"/>
                <a:gd name="T94" fmla="*/ 11 w 11"/>
                <a:gd name="T95" fmla="*/ 7 h 11"/>
                <a:gd name="T96" fmla="*/ 11 w 11"/>
                <a:gd name="T97" fmla="*/ 6 h 11"/>
                <a:gd name="T98" fmla="*/ 7 w 11"/>
                <a:gd name="T99" fmla="*/ 7 h 11"/>
                <a:gd name="T100" fmla="*/ 4 w 11"/>
                <a:gd name="T101" fmla="*/ 6 h 11"/>
                <a:gd name="T102" fmla="*/ 5 w 11"/>
                <a:gd name="T103" fmla="*/ 3 h 11"/>
                <a:gd name="T104" fmla="*/ 8 w 11"/>
                <a:gd name="T105" fmla="*/ 4 h 11"/>
                <a:gd name="T106" fmla="*/ 7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5"/>
                    <a:pt x="10" y="5"/>
                    <a:pt x="10" y="5"/>
                  </a:cubicBezTo>
                  <a:cubicBezTo>
                    <a:pt x="10" y="5"/>
                    <a:pt x="10" y="5"/>
                    <a:pt x="10" y="5"/>
                  </a:cubicBezTo>
                  <a:cubicBezTo>
                    <a:pt x="11" y="4"/>
                    <a:pt x="11" y="4"/>
                    <a:pt x="11" y="4"/>
                  </a:cubicBezTo>
                  <a:cubicBezTo>
                    <a:pt x="11" y="4"/>
                    <a:pt x="11" y="4"/>
                    <a:pt x="11" y="3"/>
                  </a:cubicBezTo>
                  <a:cubicBezTo>
                    <a:pt x="11" y="2"/>
                    <a:pt x="11" y="2"/>
                    <a:pt x="11" y="2"/>
                  </a:cubicBezTo>
                  <a:cubicBezTo>
                    <a:pt x="11" y="2"/>
                    <a:pt x="10" y="2"/>
                    <a:pt x="10" y="2"/>
                  </a:cubicBezTo>
                  <a:cubicBezTo>
                    <a:pt x="9" y="2"/>
                    <a:pt x="9" y="2"/>
                    <a:pt x="9" y="2"/>
                  </a:cubicBezTo>
                  <a:cubicBezTo>
                    <a:pt x="9" y="2"/>
                    <a:pt x="9" y="2"/>
                    <a:pt x="9" y="2"/>
                  </a:cubicBezTo>
                  <a:cubicBezTo>
                    <a:pt x="9" y="1"/>
                    <a:pt x="9" y="1"/>
                    <a:pt x="9" y="1"/>
                  </a:cubicBezTo>
                  <a:cubicBezTo>
                    <a:pt x="9" y="1"/>
                    <a:pt x="9" y="0"/>
                    <a:pt x="8" y="0"/>
                  </a:cubicBezTo>
                  <a:cubicBezTo>
                    <a:pt x="8" y="0"/>
                    <a:pt x="8" y="0"/>
                    <a:pt x="8" y="0"/>
                  </a:cubicBezTo>
                  <a:cubicBezTo>
                    <a:pt x="7" y="0"/>
                    <a:pt x="7" y="0"/>
                    <a:pt x="7" y="0"/>
                  </a:cubicBezTo>
                  <a:cubicBezTo>
                    <a:pt x="6" y="1"/>
                    <a:pt x="6" y="1"/>
                    <a:pt x="6" y="1"/>
                  </a:cubicBezTo>
                  <a:cubicBezTo>
                    <a:pt x="6" y="1"/>
                    <a:pt x="6" y="1"/>
                    <a:pt x="5" y="1"/>
                  </a:cubicBezTo>
                  <a:cubicBezTo>
                    <a:pt x="5" y="0"/>
                    <a:pt x="5" y="0"/>
                    <a:pt x="5" y="0"/>
                  </a:cubicBezTo>
                  <a:cubicBezTo>
                    <a:pt x="5" y="0"/>
                    <a:pt x="5" y="0"/>
                    <a:pt x="4" y="0"/>
                  </a:cubicBezTo>
                  <a:cubicBezTo>
                    <a:pt x="3" y="0"/>
                    <a:pt x="3" y="0"/>
                    <a:pt x="3" y="0"/>
                  </a:cubicBezTo>
                  <a:cubicBezTo>
                    <a:pt x="3" y="0"/>
                    <a:pt x="3" y="1"/>
                    <a:pt x="3" y="1"/>
                  </a:cubicBezTo>
                  <a:cubicBezTo>
                    <a:pt x="3" y="2"/>
                    <a:pt x="3" y="2"/>
                    <a:pt x="3" y="2"/>
                  </a:cubicBezTo>
                  <a:cubicBezTo>
                    <a:pt x="3" y="2"/>
                    <a:pt x="3" y="2"/>
                    <a:pt x="3" y="2"/>
                  </a:cubicBezTo>
                  <a:cubicBezTo>
                    <a:pt x="2" y="2"/>
                    <a:pt x="2" y="2"/>
                    <a:pt x="2" y="2"/>
                  </a:cubicBezTo>
                  <a:cubicBezTo>
                    <a:pt x="2" y="2"/>
                    <a:pt x="1" y="2"/>
                    <a:pt x="1" y="3"/>
                  </a:cubicBezTo>
                  <a:cubicBezTo>
                    <a:pt x="1" y="3"/>
                    <a:pt x="1" y="3"/>
                    <a:pt x="1" y="3"/>
                  </a:cubicBezTo>
                  <a:cubicBezTo>
                    <a:pt x="0" y="4"/>
                    <a:pt x="1" y="4"/>
                    <a:pt x="1" y="4"/>
                  </a:cubicBezTo>
                  <a:cubicBezTo>
                    <a:pt x="2" y="5"/>
                    <a:pt x="2" y="5"/>
                    <a:pt x="2" y="5"/>
                  </a:cubicBezTo>
                  <a:cubicBezTo>
                    <a:pt x="2" y="5"/>
                    <a:pt x="2" y="5"/>
                    <a:pt x="2" y="6"/>
                  </a:cubicBezTo>
                  <a:cubicBezTo>
                    <a:pt x="1" y="6"/>
                    <a:pt x="1" y="6"/>
                    <a:pt x="1" y="6"/>
                  </a:cubicBezTo>
                  <a:cubicBezTo>
                    <a:pt x="1" y="6"/>
                    <a:pt x="0" y="7"/>
                    <a:pt x="1" y="7"/>
                  </a:cubicBezTo>
                  <a:cubicBezTo>
                    <a:pt x="1" y="8"/>
                    <a:pt x="1" y="8"/>
                    <a:pt x="1" y="8"/>
                  </a:cubicBezTo>
                  <a:cubicBezTo>
                    <a:pt x="1" y="8"/>
                    <a:pt x="2" y="8"/>
                    <a:pt x="2" y="8"/>
                  </a:cubicBezTo>
                  <a:cubicBezTo>
                    <a:pt x="3" y="8"/>
                    <a:pt x="3" y="8"/>
                    <a:pt x="3" y="8"/>
                  </a:cubicBezTo>
                  <a:cubicBezTo>
                    <a:pt x="3" y="8"/>
                    <a:pt x="3" y="8"/>
                    <a:pt x="3" y="9"/>
                  </a:cubicBezTo>
                  <a:cubicBezTo>
                    <a:pt x="3" y="9"/>
                    <a:pt x="3" y="9"/>
                    <a:pt x="3" y="9"/>
                  </a:cubicBezTo>
                  <a:cubicBezTo>
                    <a:pt x="3" y="10"/>
                    <a:pt x="3" y="10"/>
                    <a:pt x="3" y="10"/>
                  </a:cubicBezTo>
                  <a:cubicBezTo>
                    <a:pt x="4" y="10"/>
                    <a:pt x="4" y="10"/>
                    <a:pt x="4" y="10"/>
                  </a:cubicBezTo>
                  <a:cubicBezTo>
                    <a:pt x="5" y="11"/>
                    <a:pt x="5" y="10"/>
                    <a:pt x="5" y="10"/>
                  </a:cubicBezTo>
                  <a:cubicBezTo>
                    <a:pt x="6" y="9"/>
                    <a:pt x="6" y="9"/>
                    <a:pt x="6" y="9"/>
                  </a:cubicBezTo>
                  <a:cubicBezTo>
                    <a:pt x="6" y="9"/>
                    <a:pt x="6" y="9"/>
                    <a:pt x="6" y="9"/>
                  </a:cubicBezTo>
                  <a:cubicBezTo>
                    <a:pt x="7" y="10"/>
                    <a:pt x="7" y="10"/>
                    <a:pt x="7" y="10"/>
                  </a:cubicBezTo>
                  <a:cubicBezTo>
                    <a:pt x="7" y="10"/>
                    <a:pt x="7" y="11"/>
                    <a:pt x="8" y="10"/>
                  </a:cubicBezTo>
                  <a:cubicBezTo>
                    <a:pt x="9" y="10"/>
                    <a:pt x="9" y="10"/>
                    <a:pt x="9" y="10"/>
                  </a:cubicBezTo>
                  <a:cubicBezTo>
                    <a:pt x="9" y="10"/>
                    <a:pt x="9" y="9"/>
                    <a:pt x="9" y="9"/>
                  </a:cubicBezTo>
                  <a:cubicBezTo>
                    <a:pt x="9" y="8"/>
                    <a:pt x="9" y="8"/>
                    <a:pt x="9" y="8"/>
                  </a:cubicBezTo>
                  <a:cubicBezTo>
                    <a:pt x="9" y="8"/>
                    <a:pt x="9" y="8"/>
                    <a:pt x="9" y="8"/>
                  </a:cubicBezTo>
                  <a:cubicBezTo>
                    <a:pt x="10" y="8"/>
                    <a:pt x="10" y="8"/>
                    <a:pt x="10" y="8"/>
                  </a:cubicBezTo>
                  <a:cubicBezTo>
                    <a:pt x="10" y="8"/>
                    <a:pt x="11" y="8"/>
                    <a:pt x="11" y="8"/>
                  </a:cubicBezTo>
                  <a:cubicBezTo>
                    <a:pt x="11" y="7"/>
                    <a:pt x="11" y="7"/>
                    <a:pt x="11" y="7"/>
                  </a:cubicBezTo>
                  <a:cubicBezTo>
                    <a:pt x="11" y="6"/>
                    <a:pt x="11" y="6"/>
                    <a:pt x="11" y="6"/>
                  </a:cubicBezTo>
                  <a:close/>
                  <a:moveTo>
                    <a:pt x="7" y="7"/>
                  </a:moveTo>
                  <a:cubicBezTo>
                    <a:pt x="6" y="8"/>
                    <a:pt x="4" y="7"/>
                    <a:pt x="4" y="6"/>
                  </a:cubicBezTo>
                  <a:cubicBezTo>
                    <a:pt x="3" y="5"/>
                    <a:pt x="4" y="4"/>
                    <a:pt x="5" y="3"/>
                  </a:cubicBezTo>
                  <a:cubicBezTo>
                    <a:pt x="6" y="3"/>
                    <a:pt x="7" y="3"/>
                    <a:pt x="8" y="4"/>
                  </a:cubicBezTo>
                  <a:cubicBezTo>
                    <a:pt x="8" y="5"/>
                    <a:pt x="8" y="7"/>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27"/>
            <p:cNvSpPr>
              <a:spLocks noEditPoints="1"/>
            </p:cNvSpPr>
            <p:nvPr/>
          </p:nvSpPr>
          <p:spPr bwMode="auto">
            <a:xfrm>
              <a:off x="3700" y="2652"/>
              <a:ext cx="26" cy="29"/>
            </a:xfrm>
            <a:custGeom>
              <a:avLst/>
              <a:gdLst>
                <a:gd name="T0" fmla="*/ 10 w 11"/>
                <a:gd name="T1" fmla="*/ 7 h 12"/>
                <a:gd name="T2" fmla="*/ 10 w 11"/>
                <a:gd name="T3" fmla="*/ 6 h 12"/>
                <a:gd name="T4" fmla="*/ 10 w 11"/>
                <a:gd name="T5" fmla="*/ 6 h 12"/>
                <a:gd name="T6" fmla="*/ 10 w 11"/>
                <a:gd name="T7" fmla="*/ 5 h 12"/>
                <a:gd name="T8" fmla="*/ 11 w 11"/>
                <a:gd name="T9" fmla="*/ 4 h 12"/>
                <a:gd name="T10" fmla="*/ 10 w 11"/>
                <a:gd name="T11" fmla="*/ 3 h 12"/>
                <a:gd name="T12" fmla="*/ 9 w 11"/>
                <a:gd name="T13" fmla="*/ 3 h 12"/>
                <a:gd name="T14" fmla="*/ 9 w 11"/>
                <a:gd name="T15" fmla="*/ 3 h 12"/>
                <a:gd name="T16" fmla="*/ 8 w 11"/>
                <a:gd name="T17" fmla="*/ 3 h 12"/>
                <a:gd name="T18" fmla="*/ 8 w 11"/>
                <a:gd name="T19" fmla="*/ 2 h 12"/>
                <a:gd name="T20" fmla="*/ 8 w 11"/>
                <a:gd name="T21" fmla="*/ 1 h 12"/>
                <a:gd name="T22" fmla="*/ 7 w 11"/>
                <a:gd name="T23" fmla="*/ 1 h 12"/>
                <a:gd name="T24" fmla="*/ 6 w 11"/>
                <a:gd name="T25" fmla="*/ 1 h 12"/>
                <a:gd name="T26" fmla="*/ 6 w 11"/>
                <a:gd name="T27" fmla="*/ 2 h 12"/>
                <a:gd name="T28" fmla="*/ 5 w 11"/>
                <a:gd name="T29" fmla="*/ 2 h 12"/>
                <a:gd name="T30" fmla="*/ 5 w 11"/>
                <a:gd name="T31" fmla="*/ 1 h 12"/>
                <a:gd name="T32" fmla="*/ 4 w 11"/>
                <a:gd name="T33" fmla="*/ 1 h 12"/>
                <a:gd name="T34" fmla="*/ 3 w 11"/>
                <a:gd name="T35" fmla="*/ 1 h 12"/>
                <a:gd name="T36" fmla="*/ 2 w 11"/>
                <a:gd name="T37" fmla="*/ 2 h 12"/>
                <a:gd name="T38" fmla="*/ 3 w 11"/>
                <a:gd name="T39" fmla="*/ 3 h 12"/>
                <a:gd name="T40" fmla="*/ 2 w 11"/>
                <a:gd name="T41" fmla="*/ 3 h 12"/>
                <a:gd name="T42" fmla="*/ 1 w 11"/>
                <a:gd name="T43" fmla="*/ 3 h 12"/>
                <a:gd name="T44" fmla="*/ 0 w 11"/>
                <a:gd name="T45" fmla="*/ 4 h 12"/>
                <a:gd name="T46" fmla="*/ 0 w 11"/>
                <a:gd name="T47" fmla="*/ 4 h 12"/>
                <a:gd name="T48" fmla="*/ 0 w 11"/>
                <a:gd name="T49" fmla="*/ 5 h 12"/>
                <a:gd name="T50" fmla="*/ 1 w 11"/>
                <a:gd name="T51" fmla="*/ 6 h 12"/>
                <a:gd name="T52" fmla="*/ 1 w 11"/>
                <a:gd name="T53" fmla="*/ 7 h 12"/>
                <a:gd name="T54" fmla="*/ 0 w 11"/>
                <a:gd name="T55" fmla="*/ 7 h 12"/>
                <a:gd name="T56" fmla="*/ 0 w 11"/>
                <a:gd name="T57" fmla="*/ 8 h 12"/>
                <a:gd name="T58" fmla="*/ 0 w 11"/>
                <a:gd name="T59" fmla="*/ 9 h 12"/>
                <a:gd name="T60" fmla="*/ 1 w 11"/>
                <a:gd name="T61" fmla="*/ 9 h 12"/>
                <a:gd name="T62" fmla="*/ 2 w 11"/>
                <a:gd name="T63" fmla="*/ 9 h 12"/>
                <a:gd name="T64" fmla="*/ 3 w 11"/>
                <a:gd name="T65" fmla="*/ 9 h 12"/>
                <a:gd name="T66" fmla="*/ 2 w 11"/>
                <a:gd name="T67" fmla="*/ 10 h 12"/>
                <a:gd name="T68" fmla="*/ 3 w 11"/>
                <a:gd name="T69" fmla="*/ 11 h 12"/>
                <a:gd name="T70" fmla="*/ 4 w 11"/>
                <a:gd name="T71" fmla="*/ 11 h 12"/>
                <a:gd name="T72" fmla="*/ 5 w 11"/>
                <a:gd name="T73" fmla="*/ 11 h 12"/>
                <a:gd name="T74" fmla="*/ 5 w 11"/>
                <a:gd name="T75" fmla="*/ 10 h 12"/>
                <a:gd name="T76" fmla="*/ 6 w 11"/>
                <a:gd name="T77" fmla="*/ 10 h 12"/>
                <a:gd name="T78" fmla="*/ 6 w 11"/>
                <a:gd name="T79" fmla="*/ 11 h 12"/>
                <a:gd name="T80" fmla="*/ 7 w 11"/>
                <a:gd name="T81" fmla="*/ 11 h 12"/>
                <a:gd name="T82" fmla="*/ 8 w 11"/>
                <a:gd name="T83" fmla="*/ 11 h 12"/>
                <a:gd name="T84" fmla="*/ 8 w 11"/>
                <a:gd name="T85" fmla="*/ 10 h 12"/>
                <a:gd name="T86" fmla="*/ 8 w 11"/>
                <a:gd name="T87" fmla="*/ 9 h 12"/>
                <a:gd name="T88" fmla="*/ 9 w 11"/>
                <a:gd name="T89" fmla="*/ 9 h 12"/>
                <a:gd name="T90" fmla="*/ 9 w 11"/>
                <a:gd name="T91" fmla="*/ 9 h 12"/>
                <a:gd name="T92" fmla="*/ 10 w 11"/>
                <a:gd name="T93" fmla="*/ 8 h 12"/>
                <a:gd name="T94" fmla="*/ 11 w 11"/>
                <a:gd name="T95" fmla="*/ 8 h 12"/>
                <a:gd name="T96" fmla="*/ 10 w 11"/>
                <a:gd name="T97" fmla="*/ 7 h 12"/>
                <a:gd name="T98" fmla="*/ 6 w 11"/>
                <a:gd name="T99" fmla="*/ 8 h 12"/>
                <a:gd name="T100" fmla="*/ 3 w 11"/>
                <a:gd name="T101" fmla="*/ 7 h 12"/>
                <a:gd name="T102" fmla="*/ 4 w 11"/>
                <a:gd name="T103" fmla="*/ 4 h 12"/>
                <a:gd name="T104" fmla="*/ 7 w 11"/>
                <a:gd name="T105" fmla="*/ 5 h 12"/>
                <a:gd name="T106" fmla="*/ 6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0" y="7"/>
                  </a:moveTo>
                  <a:cubicBezTo>
                    <a:pt x="10" y="6"/>
                    <a:pt x="10" y="6"/>
                    <a:pt x="10" y="6"/>
                  </a:cubicBezTo>
                  <a:cubicBezTo>
                    <a:pt x="10" y="6"/>
                    <a:pt x="10" y="6"/>
                    <a:pt x="10" y="6"/>
                  </a:cubicBezTo>
                  <a:cubicBezTo>
                    <a:pt x="10" y="5"/>
                    <a:pt x="10" y="5"/>
                    <a:pt x="10" y="5"/>
                  </a:cubicBezTo>
                  <a:cubicBezTo>
                    <a:pt x="11" y="5"/>
                    <a:pt x="11" y="5"/>
                    <a:pt x="11" y="4"/>
                  </a:cubicBezTo>
                  <a:cubicBezTo>
                    <a:pt x="10" y="3"/>
                    <a:pt x="10" y="3"/>
                    <a:pt x="10" y="3"/>
                  </a:cubicBezTo>
                  <a:cubicBezTo>
                    <a:pt x="10" y="3"/>
                    <a:pt x="10" y="3"/>
                    <a:pt x="9" y="3"/>
                  </a:cubicBezTo>
                  <a:cubicBezTo>
                    <a:pt x="9" y="3"/>
                    <a:pt x="9" y="3"/>
                    <a:pt x="9" y="3"/>
                  </a:cubicBezTo>
                  <a:cubicBezTo>
                    <a:pt x="8" y="3"/>
                    <a:pt x="8" y="3"/>
                    <a:pt x="8" y="3"/>
                  </a:cubicBezTo>
                  <a:cubicBezTo>
                    <a:pt x="8" y="2"/>
                    <a:pt x="8" y="2"/>
                    <a:pt x="8" y="2"/>
                  </a:cubicBezTo>
                  <a:cubicBezTo>
                    <a:pt x="8" y="2"/>
                    <a:pt x="8" y="1"/>
                    <a:pt x="8" y="1"/>
                  </a:cubicBezTo>
                  <a:cubicBezTo>
                    <a:pt x="7" y="1"/>
                    <a:pt x="7" y="1"/>
                    <a:pt x="7" y="1"/>
                  </a:cubicBezTo>
                  <a:cubicBezTo>
                    <a:pt x="7" y="0"/>
                    <a:pt x="6" y="1"/>
                    <a:pt x="6" y="1"/>
                  </a:cubicBezTo>
                  <a:cubicBezTo>
                    <a:pt x="6" y="2"/>
                    <a:pt x="6" y="2"/>
                    <a:pt x="6" y="2"/>
                  </a:cubicBezTo>
                  <a:cubicBezTo>
                    <a:pt x="5" y="2"/>
                    <a:pt x="5" y="2"/>
                    <a:pt x="5" y="2"/>
                  </a:cubicBezTo>
                  <a:cubicBezTo>
                    <a:pt x="5" y="1"/>
                    <a:pt x="5" y="1"/>
                    <a:pt x="5" y="1"/>
                  </a:cubicBezTo>
                  <a:cubicBezTo>
                    <a:pt x="4" y="1"/>
                    <a:pt x="4" y="1"/>
                    <a:pt x="4" y="1"/>
                  </a:cubicBezTo>
                  <a:cubicBezTo>
                    <a:pt x="3" y="1"/>
                    <a:pt x="3" y="1"/>
                    <a:pt x="3" y="1"/>
                  </a:cubicBezTo>
                  <a:cubicBezTo>
                    <a:pt x="2" y="1"/>
                    <a:pt x="2" y="2"/>
                    <a:pt x="2" y="2"/>
                  </a:cubicBezTo>
                  <a:cubicBezTo>
                    <a:pt x="3" y="3"/>
                    <a:pt x="3" y="3"/>
                    <a:pt x="3" y="3"/>
                  </a:cubicBezTo>
                  <a:cubicBezTo>
                    <a:pt x="2" y="3"/>
                    <a:pt x="2" y="3"/>
                    <a:pt x="2" y="3"/>
                  </a:cubicBezTo>
                  <a:cubicBezTo>
                    <a:pt x="1" y="3"/>
                    <a:pt x="1" y="3"/>
                    <a:pt x="1" y="3"/>
                  </a:cubicBezTo>
                  <a:cubicBezTo>
                    <a:pt x="1" y="3"/>
                    <a:pt x="1" y="3"/>
                    <a:pt x="0" y="4"/>
                  </a:cubicBezTo>
                  <a:cubicBezTo>
                    <a:pt x="0" y="4"/>
                    <a:pt x="0" y="4"/>
                    <a:pt x="0" y="4"/>
                  </a:cubicBezTo>
                  <a:cubicBezTo>
                    <a:pt x="0" y="5"/>
                    <a:pt x="0" y="5"/>
                    <a:pt x="0" y="5"/>
                  </a:cubicBezTo>
                  <a:cubicBezTo>
                    <a:pt x="1" y="6"/>
                    <a:pt x="1" y="6"/>
                    <a:pt x="1" y="6"/>
                  </a:cubicBezTo>
                  <a:cubicBezTo>
                    <a:pt x="1" y="6"/>
                    <a:pt x="1" y="6"/>
                    <a:pt x="1" y="7"/>
                  </a:cubicBezTo>
                  <a:cubicBezTo>
                    <a:pt x="0" y="7"/>
                    <a:pt x="0" y="7"/>
                    <a:pt x="0" y="7"/>
                  </a:cubicBezTo>
                  <a:cubicBezTo>
                    <a:pt x="0" y="7"/>
                    <a:pt x="0" y="7"/>
                    <a:pt x="0" y="8"/>
                  </a:cubicBezTo>
                  <a:cubicBezTo>
                    <a:pt x="0" y="9"/>
                    <a:pt x="0" y="9"/>
                    <a:pt x="0" y="9"/>
                  </a:cubicBezTo>
                  <a:cubicBezTo>
                    <a:pt x="1" y="9"/>
                    <a:pt x="1" y="9"/>
                    <a:pt x="1" y="9"/>
                  </a:cubicBezTo>
                  <a:cubicBezTo>
                    <a:pt x="2" y="9"/>
                    <a:pt x="2" y="9"/>
                    <a:pt x="2" y="9"/>
                  </a:cubicBezTo>
                  <a:cubicBezTo>
                    <a:pt x="2" y="9"/>
                    <a:pt x="2" y="9"/>
                    <a:pt x="3" y="9"/>
                  </a:cubicBezTo>
                  <a:cubicBezTo>
                    <a:pt x="2" y="10"/>
                    <a:pt x="2" y="10"/>
                    <a:pt x="2" y="10"/>
                  </a:cubicBezTo>
                  <a:cubicBezTo>
                    <a:pt x="2" y="10"/>
                    <a:pt x="3" y="11"/>
                    <a:pt x="3" y="11"/>
                  </a:cubicBezTo>
                  <a:cubicBezTo>
                    <a:pt x="4" y="11"/>
                    <a:pt x="4" y="11"/>
                    <a:pt x="4" y="11"/>
                  </a:cubicBezTo>
                  <a:cubicBezTo>
                    <a:pt x="4" y="12"/>
                    <a:pt x="5" y="11"/>
                    <a:pt x="5" y="11"/>
                  </a:cubicBezTo>
                  <a:cubicBezTo>
                    <a:pt x="5" y="10"/>
                    <a:pt x="5" y="10"/>
                    <a:pt x="5" y="10"/>
                  </a:cubicBezTo>
                  <a:cubicBezTo>
                    <a:pt x="5" y="10"/>
                    <a:pt x="6" y="10"/>
                    <a:pt x="6" y="10"/>
                  </a:cubicBezTo>
                  <a:cubicBezTo>
                    <a:pt x="6" y="11"/>
                    <a:pt x="6" y="11"/>
                    <a:pt x="6" y="11"/>
                  </a:cubicBezTo>
                  <a:cubicBezTo>
                    <a:pt x="6" y="11"/>
                    <a:pt x="7" y="12"/>
                    <a:pt x="7" y="11"/>
                  </a:cubicBezTo>
                  <a:cubicBezTo>
                    <a:pt x="8" y="11"/>
                    <a:pt x="8" y="11"/>
                    <a:pt x="8" y="11"/>
                  </a:cubicBezTo>
                  <a:cubicBezTo>
                    <a:pt x="8" y="11"/>
                    <a:pt x="9" y="10"/>
                    <a:pt x="8" y="10"/>
                  </a:cubicBezTo>
                  <a:cubicBezTo>
                    <a:pt x="8" y="9"/>
                    <a:pt x="8" y="9"/>
                    <a:pt x="8" y="9"/>
                  </a:cubicBezTo>
                  <a:cubicBezTo>
                    <a:pt x="8" y="9"/>
                    <a:pt x="9" y="9"/>
                    <a:pt x="9" y="9"/>
                  </a:cubicBezTo>
                  <a:cubicBezTo>
                    <a:pt x="9" y="9"/>
                    <a:pt x="9" y="9"/>
                    <a:pt x="9" y="9"/>
                  </a:cubicBezTo>
                  <a:cubicBezTo>
                    <a:pt x="10" y="9"/>
                    <a:pt x="10" y="9"/>
                    <a:pt x="10" y="8"/>
                  </a:cubicBezTo>
                  <a:cubicBezTo>
                    <a:pt x="11" y="8"/>
                    <a:pt x="11" y="8"/>
                    <a:pt x="11" y="8"/>
                  </a:cubicBezTo>
                  <a:cubicBezTo>
                    <a:pt x="11" y="7"/>
                    <a:pt x="11" y="7"/>
                    <a:pt x="10" y="7"/>
                  </a:cubicBezTo>
                  <a:close/>
                  <a:moveTo>
                    <a:pt x="6" y="8"/>
                  </a:moveTo>
                  <a:cubicBezTo>
                    <a:pt x="5" y="8"/>
                    <a:pt x="4" y="8"/>
                    <a:pt x="3" y="7"/>
                  </a:cubicBezTo>
                  <a:cubicBezTo>
                    <a:pt x="3" y="6"/>
                    <a:pt x="3" y="5"/>
                    <a:pt x="4" y="4"/>
                  </a:cubicBezTo>
                  <a:cubicBezTo>
                    <a:pt x="6" y="4"/>
                    <a:pt x="7" y="4"/>
                    <a:pt x="7" y="5"/>
                  </a:cubicBezTo>
                  <a:cubicBezTo>
                    <a:pt x="8" y="6"/>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28"/>
            <p:cNvSpPr>
              <a:spLocks noEditPoints="1"/>
            </p:cNvSpPr>
            <p:nvPr/>
          </p:nvSpPr>
          <p:spPr bwMode="auto">
            <a:xfrm>
              <a:off x="3904" y="1758"/>
              <a:ext cx="21" cy="21"/>
            </a:xfrm>
            <a:custGeom>
              <a:avLst/>
              <a:gdLst>
                <a:gd name="T0" fmla="*/ 8 w 9"/>
                <a:gd name="T1" fmla="*/ 5 h 9"/>
                <a:gd name="T2" fmla="*/ 8 w 9"/>
                <a:gd name="T3" fmla="*/ 5 h 9"/>
                <a:gd name="T4" fmla="*/ 8 w 9"/>
                <a:gd name="T5" fmla="*/ 5 h 9"/>
                <a:gd name="T6" fmla="*/ 8 w 9"/>
                <a:gd name="T7" fmla="*/ 4 h 9"/>
                <a:gd name="T8" fmla="*/ 9 w 9"/>
                <a:gd name="T9" fmla="*/ 3 h 9"/>
                <a:gd name="T10" fmla="*/ 8 w 9"/>
                <a:gd name="T11" fmla="*/ 3 h 9"/>
                <a:gd name="T12" fmla="*/ 8 w 9"/>
                <a:gd name="T13" fmla="*/ 2 h 9"/>
                <a:gd name="T14" fmla="*/ 7 w 9"/>
                <a:gd name="T15" fmla="*/ 3 h 9"/>
                <a:gd name="T16" fmla="*/ 7 w 9"/>
                <a:gd name="T17" fmla="*/ 2 h 9"/>
                <a:gd name="T18" fmla="*/ 7 w 9"/>
                <a:gd name="T19" fmla="*/ 2 h 9"/>
                <a:gd name="T20" fmla="*/ 6 w 9"/>
                <a:gd name="T21" fmla="*/ 1 h 9"/>
                <a:gd name="T22" fmla="*/ 6 w 9"/>
                <a:gd name="T23" fmla="*/ 1 h 9"/>
                <a:gd name="T24" fmla="*/ 5 w 9"/>
                <a:gd name="T25" fmla="*/ 1 h 9"/>
                <a:gd name="T26" fmla="*/ 5 w 9"/>
                <a:gd name="T27" fmla="*/ 2 h 9"/>
                <a:gd name="T28" fmla="*/ 4 w 9"/>
                <a:gd name="T29" fmla="*/ 2 h 9"/>
                <a:gd name="T30" fmla="*/ 4 w 9"/>
                <a:gd name="T31" fmla="*/ 1 h 9"/>
                <a:gd name="T32" fmla="*/ 3 w 9"/>
                <a:gd name="T33" fmla="*/ 1 h 9"/>
                <a:gd name="T34" fmla="*/ 2 w 9"/>
                <a:gd name="T35" fmla="*/ 1 h 9"/>
                <a:gd name="T36" fmla="*/ 2 w 9"/>
                <a:gd name="T37" fmla="*/ 2 h 9"/>
                <a:gd name="T38" fmla="*/ 2 w 9"/>
                <a:gd name="T39" fmla="*/ 2 h 9"/>
                <a:gd name="T40" fmla="*/ 2 w 9"/>
                <a:gd name="T41" fmla="*/ 3 h 9"/>
                <a:gd name="T42" fmla="*/ 1 w 9"/>
                <a:gd name="T43" fmla="*/ 3 h 9"/>
                <a:gd name="T44" fmla="*/ 0 w 9"/>
                <a:gd name="T45" fmla="*/ 3 h 9"/>
                <a:gd name="T46" fmla="*/ 0 w 9"/>
                <a:gd name="T47" fmla="*/ 4 h 9"/>
                <a:gd name="T48" fmla="*/ 1 w 9"/>
                <a:gd name="T49" fmla="*/ 4 h 9"/>
                <a:gd name="T50" fmla="*/ 1 w 9"/>
                <a:gd name="T51" fmla="*/ 5 h 9"/>
                <a:gd name="T52" fmla="*/ 1 w 9"/>
                <a:gd name="T53" fmla="*/ 5 h 9"/>
                <a:gd name="T54" fmla="*/ 1 w 9"/>
                <a:gd name="T55" fmla="*/ 6 h 9"/>
                <a:gd name="T56" fmla="*/ 0 w 9"/>
                <a:gd name="T57" fmla="*/ 6 h 9"/>
                <a:gd name="T58" fmla="*/ 1 w 9"/>
                <a:gd name="T59" fmla="*/ 7 h 9"/>
                <a:gd name="T60" fmla="*/ 1 w 9"/>
                <a:gd name="T61" fmla="*/ 7 h 9"/>
                <a:gd name="T62" fmla="*/ 2 w 9"/>
                <a:gd name="T63" fmla="*/ 7 h 9"/>
                <a:gd name="T64" fmla="*/ 2 w 9"/>
                <a:gd name="T65" fmla="*/ 8 h 9"/>
                <a:gd name="T66" fmla="*/ 2 w 9"/>
                <a:gd name="T67" fmla="*/ 8 h 9"/>
                <a:gd name="T68" fmla="*/ 3 w 9"/>
                <a:gd name="T69" fmla="*/ 9 h 9"/>
                <a:gd name="T70" fmla="*/ 3 w 9"/>
                <a:gd name="T71" fmla="*/ 9 h 9"/>
                <a:gd name="T72" fmla="*/ 4 w 9"/>
                <a:gd name="T73" fmla="*/ 9 h 9"/>
                <a:gd name="T74" fmla="*/ 4 w 9"/>
                <a:gd name="T75" fmla="*/ 8 h 9"/>
                <a:gd name="T76" fmla="*/ 5 w 9"/>
                <a:gd name="T77" fmla="*/ 8 h 9"/>
                <a:gd name="T78" fmla="*/ 5 w 9"/>
                <a:gd name="T79" fmla="*/ 9 h 9"/>
                <a:gd name="T80" fmla="*/ 6 w 9"/>
                <a:gd name="T81" fmla="*/ 9 h 9"/>
                <a:gd name="T82" fmla="*/ 7 w 9"/>
                <a:gd name="T83" fmla="*/ 9 h 9"/>
                <a:gd name="T84" fmla="*/ 7 w 9"/>
                <a:gd name="T85" fmla="*/ 8 h 9"/>
                <a:gd name="T86" fmla="*/ 7 w 9"/>
                <a:gd name="T87" fmla="*/ 7 h 9"/>
                <a:gd name="T88" fmla="*/ 7 w 9"/>
                <a:gd name="T89" fmla="*/ 7 h 9"/>
                <a:gd name="T90" fmla="*/ 8 w 9"/>
                <a:gd name="T91" fmla="*/ 7 h 9"/>
                <a:gd name="T92" fmla="*/ 9 w 9"/>
                <a:gd name="T93" fmla="*/ 7 h 9"/>
                <a:gd name="T94" fmla="*/ 9 w 9"/>
                <a:gd name="T95" fmla="*/ 6 h 9"/>
                <a:gd name="T96" fmla="*/ 8 w 9"/>
                <a:gd name="T97" fmla="*/ 5 h 9"/>
                <a:gd name="T98" fmla="*/ 5 w 9"/>
                <a:gd name="T99" fmla="*/ 6 h 9"/>
                <a:gd name="T100" fmla="*/ 3 w 9"/>
                <a:gd name="T101" fmla="*/ 6 h 9"/>
                <a:gd name="T102" fmla="*/ 4 w 9"/>
                <a:gd name="T103" fmla="*/ 3 h 9"/>
                <a:gd name="T104" fmla="*/ 6 w 9"/>
                <a:gd name="T105" fmla="*/ 4 h 9"/>
                <a:gd name="T106" fmla="*/ 5 w 9"/>
                <a:gd name="T10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9">
                  <a:moveTo>
                    <a:pt x="8" y="5"/>
                  </a:moveTo>
                  <a:cubicBezTo>
                    <a:pt x="8" y="5"/>
                    <a:pt x="8" y="5"/>
                    <a:pt x="8" y="5"/>
                  </a:cubicBezTo>
                  <a:cubicBezTo>
                    <a:pt x="8" y="5"/>
                    <a:pt x="8" y="5"/>
                    <a:pt x="8" y="5"/>
                  </a:cubicBezTo>
                  <a:cubicBezTo>
                    <a:pt x="8" y="4"/>
                    <a:pt x="8" y="4"/>
                    <a:pt x="8" y="4"/>
                  </a:cubicBezTo>
                  <a:cubicBezTo>
                    <a:pt x="9" y="4"/>
                    <a:pt x="9" y="4"/>
                    <a:pt x="9" y="3"/>
                  </a:cubicBezTo>
                  <a:cubicBezTo>
                    <a:pt x="8" y="3"/>
                    <a:pt x="8" y="3"/>
                    <a:pt x="8" y="3"/>
                  </a:cubicBezTo>
                  <a:cubicBezTo>
                    <a:pt x="8" y="2"/>
                    <a:pt x="8" y="2"/>
                    <a:pt x="8" y="2"/>
                  </a:cubicBezTo>
                  <a:cubicBezTo>
                    <a:pt x="7" y="3"/>
                    <a:pt x="7" y="3"/>
                    <a:pt x="7" y="3"/>
                  </a:cubicBezTo>
                  <a:cubicBezTo>
                    <a:pt x="7" y="3"/>
                    <a:pt x="7" y="2"/>
                    <a:pt x="7" y="2"/>
                  </a:cubicBezTo>
                  <a:cubicBezTo>
                    <a:pt x="7" y="2"/>
                    <a:pt x="7" y="2"/>
                    <a:pt x="7" y="2"/>
                  </a:cubicBezTo>
                  <a:cubicBezTo>
                    <a:pt x="7" y="1"/>
                    <a:pt x="7" y="1"/>
                    <a:pt x="6" y="1"/>
                  </a:cubicBezTo>
                  <a:cubicBezTo>
                    <a:pt x="6" y="1"/>
                    <a:pt x="6" y="1"/>
                    <a:pt x="6" y="1"/>
                  </a:cubicBezTo>
                  <a:cubicBezTo>
                    <a:pt x="5" y="0"/>
                    <a:pt x="5" y="1"/>
                    <a:pt x="5" y="1"/>
                  </a:cubicBezTo>
                  <a:cubicBezTo>
                    <a:pt x="5" y="2"/>
                    <a:pt x="5" y="2"/>
                    <a:pt x="5" y="2"/>
                  </a:cubicBezTo>
                  <a:cubicBezTo>
                    <a:pt x="5" y="2"/>
                    <a:pt x="4" y="2"/>
                    <a:pt x="4" y="2"/>
                  </a:cubicBezTo>
                  <a:cubicBezTo>
                    <a:pt x="4" y="1"/>
                    <a:pt x="4" y="1"/>
                    <a:pt x="4" y="1"/>
                  </a:cubicBezTo>
                  <a:cubicBezTo>
                    <a:pt x="4" y="1"/>
                    <a:pt x="3" y="1"/>
                    <a:pt x="3" y="1"/>
                  </a:cubicBezTo>
                  <a:cubicBezTo>
                    <a:pt x="2" y="1"/>
                    <a:pt x="2" y="1"/>
                    <a:pt x="2" y="1"/>
                  </a:cubicBezTo>
                  <a:cubicBezTo>
                    <a:pt x="2" y="1"/>
                    <a:pt x="2" y="1"/>
                    <a:pt x="2" y="2"/>
                  </a:cubicBezTo>
                  <a:cubicBezTo>
                    <a:pt x="2" y="2"/>
                    <a:pt x="2" y="2"/>
                    <a:pt x="2" y="2"/>
                  </a:cubicBezTo>
                  <a:cubicBezTo>
                    <a:pt x="2" y="2"/>
                    <a:pt x="2" y="3"/>
                    <a:pt x="2" y="3"/>
                  </a:cubicBezTo>
                  <a:cubicBezTo>
                    <a:pt x="1" y="3"/>
                    <a:pt x="1" y="3"/>
                    <a:pt x="1" y="3"/>
                  </a:cubicBezTo>
                  <a:cubicBezTo>
                    <a:pt x="1" y="2"/>
                    <a:pt x="1" y="3"/>
                    <a:pt x="0" y="3"/>
                  </a:cubicBezTo>
                  <a:cubicBezTo>
                    <a:pt x="0" y="4"/>
                    <a:pt x="0" y="4"/>
                    <a:pt x="0" y="4"/>
                  </a:cubicBezTo>
                  <a:cubicBezTo>
                    <a:pt x="0" y="4"/>
                    <a:pt x="0" y="4"/>
                    <a:pt x="1" y="4"/>
                  </a:cubicBezTo>
                  <a:cubicBezTo>
                    <a:pt x="1" y="5"/>
                    <a:pt x="1" y="5"/>
                    <a:pt x="1" y="5"/>
                  </a:cubicBezTo>
                  <a:cubicBezTo>
                    <a:pt x="1" y="5"/>
                    <a:pt x="1" y="5"/>
                    <a:pt x="1" y="5"/>
                  </a:cubicBezTo>
                  <a:cubicBezTo>
                    <a:pt x="1" y="6"/>
                    <a:pt x="1" y="6"/>
                    <a:pt x="1" y="6"/>
                  </a:cubicBezTo>
                  <a:cubicBezTo>
                    <a:pt x="0" y="6"/>
                    <a:pt x="0" y="6"/>
                    <a:pt x="0" y="6"/>
                  </a:cubicBezTo>
                  <a:cubicBezTo>
                    <a:pt x="1" y="7"/>
                    <a:pt x="1" y="7"/>
                    <a:pt x="1" y="7"/>
                  </a:cubicBezTo>
                  <a:cubicBezTo>
                    <a:pt x="1" y="7"/>
                    <a:pt x="1" y="7"/>
                    <a:pt x="1" y="7"/>
                  </a:cubicBezTo>
                  <a:cubicBezTo>
                    <a:pt x="2" y="7"/>
                    <a:pt x="2" y="7"/>
                    <a:pt x="2" y="7"/>
                  </a:cubicBezTo>
                  <a:cubicBezTo>
                    <a:pt x="2" y="7"/>
                    <a:pt x="2" y="7"/>
                    <a:pt x="2" y="8"/>
                  </a:cubicBezTo>
                  <a:cubicBezTo>
                    <a:pt x="2" y="8"/>
                    <a:pt x="2" y="8"/>
                    <a:pt x="2" y="8"/>
                  </a:cubicBezTo>
                  <a:cubicBezTo>
                    <a:pt x="2" y="8"/>
                    <a:pt x="2" y="9"/>
                    <a:pt x="3" y="9"/>
                  </a:cubicBezTo>
                  <a:cubicBezTo>
                    <a:pt x="3" y="9"/>
                    <a:pt x="3" y="9"/>
                    <a:pt x="3" y="9"/>
                  </a:cubicBezTo>
                  <a:cubicBezTo>
                    <a:pt x="4" y="9"/>
                    <a:pt x="4" y="9"/>
                    <a:pt x="4" y="9"/>
                  </a:cubicBezTo>
                  <a:cubicBezTo>
                    <a:pt x="4" y="8"/>
                    <a:pt x="4" y="8"/>
                    <a:pt x="4" y="8"/>
                  </a:cubicBezTo>
                  <a:cubicBezTo>
                    <a:pt x="4" y="8"/>
                    <a:pt x="5" y="8"/>
                    <a:pt x="5" y="8"/>
                  </a:cubicBezTo>
                  <a:cubicBezTo>
                    <a:pt x="5" y="9"/>
                    <a:pt x="5" y="9"/>
                    <a:pt x="5" y="9"/>
                  </a:cubicBezTo>
                  <a:cubicBezTo>
                    <a:pt x="5" y="9"/>
                    <a:pt x="6" y="9"/>
                    <a:pt x="6" y="9"/>
                  </a:cubicBezTo>
                  <a:cubicBezTo>
                    <a:pt x="7" y="9"/>
                    <a:pt x="7" y="9"/>
                    <a:pt x="7" y="9"/>
                  </a:cubicBezTo>
                  <a:cubicBezTo>
                    <a:pt x="7" y="9"/>
                    <a:pt x="7" y="8"/>
                    <a:pt x="7" y="8"/>
                  </a:cubicBezTo>
                  <a:cubicBezTo>
                    <a:pt x="7" y="7"/>
                    <a:pt x="7" y="7"/>
                    <a:pt x="7" y="7"/>
                  </a:cubicBezTo>
                  <a:cubicBezTo>
                    <a:pt x="7" y="7"/>
                    <a:pt x="7" y="7"/>
                    <a:pt x="7" y="7"/>
                  </a:cubicBezTo>
                  <a:cubicBezTo>
                    <a:pt x="8" y="7"/>
                    <a:pt x="8" y="7"/>
                    <a:pt x="8" y="7"/>
                  </a:cubicBezTo>
                  <a:cubicBezTo>
                    <a:pt x="8" y="7"/>
                    <a:pt x="8" y="7"/>
                    <a:pt x="9" y="7"/>
                  </a:cubicBezTo>
                  <a:cubicBezTo>
                    <a:pt x="9" y="6"/>
                    <a:pt x="9" y="6"/>
                    <a:pt x="9" y="6"/>
                  </a:cubicBezTo>
                  <a:cubicBezTo>
                    <a:pt x="9" y="6"/>
                    <a:pt x="9" y="6"/>
                    <a:pt x="8" y="5"/>
                  </a:cubicBezTo>
                  <a:close/>
                  <a:moveTo>
                    <a:pt x="5" y="6"/>
                  </a:moveTo>
                  <a:cubicBezTo>
                    <a:pt x="4" y="7"/>
                    <a:pt x="3" y="6"/>
                    <a:pt x="3" y="6"/>
                  </a:cubicBezTo>
                  <a:cubicBezTo>
                    <a:pt x="3" y="5"/>
                    <a:pt x="3" y="4"/>
                    <a:pt x="4" y="3"/>
                  </a:cubicBezTo>
                  <a:cubicBezTo>
                    <a:pt x="5" y="3"/>
                    <a:pt x="6" y="3"/>
                    <a:pt x="6" y="4"/>
                  </a:cubicBezTo>
                  <a:cubicBezTo>
                    <a:pt x="6" y="5"/>
                    <a:pt x="6"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29"/>
            <p:cNvSpPr>
              <a:spLocks/>
            </p:cNvSpPr>
            <p:nvPr/>
          </p:nvSpPr>
          <p:spPr bwMode="auto">
            <a:xfrm>
              <a:off x="3868" y="1660"/>
              <a:ext cx="31" cy="29"/>
            </a:xfrm>
            <a:custGeom>
              <a:avLst/>
              <a:gdLst>
                <a:gd name="T0" fmla="*/ 10 w 13"/>
                <a:gd name="T1" fmla="*/ 12 h 12"/>
                <a:gd name="T2" fmla="*/ 10 w 13"/>
                <a:gd name="T3" fmla="*/ 9 h 12"/>
                <a:gd name="T4" fmla="*/ 10 w 13"/>
                <a:gd name="T5" fmla="*/ 5 h 12"/>
                <a:gd name="T6" fmla="*/ 10 w 13"/>
                <a:gd name="T7" fmla="*/ 5 h 12"/>
                <a:gd name="T8" fmla="*/ 10 w 13"/>
                <a:gd name="T9" fmla="*/ 11 h 12"/>
                <a:gd name="T10" fmla="*/ 11 w 13"/>
                <a:gd name="T11" fmla="*/ 12 h 12"/>
                <a:gd name="T12" fmla="*/ 13 w 13"/>
                <a:gd name="T13" fmla="*/ 10 h 12"/>
                <a:gd name="T14" fmla="*/ 12 w 13"/>
                <a:gd name="T15" fmla="*/ 3 h 12"/>
                <a:gd name="T16" fmla="*/ 12 w 13"/>
                <a:gd name="T17" fmla="*/ 3 h 12"/>
                <a:gd name="T18" fmla="*/ 12 w 13"/>
                <a:gd name="T19" fmla="*/ 3 h 12"/>
                <a:gd name="T20" fmla="*/ 12 w 13"/>
                <a:gd name="T21" fmla="*/ 3 h 12"/>
                <a:gd name="T22" fmla="*/ 8 w 13"/>
                <a:gd name="T23" fmla="*/ 1 h 12"/>
                <a:gd name="T24" fmla="*/ 8 w 13"/>
                <a:gd name="T25" fmla="*/ 1 h 12"/>
                <a:gd name="T26" fmla="*/ 6 w 13"/>
                <a:gd name="T27" fmla="*/ 1 h 12"/>
                <a:gd name="T28" fmla="*/ 1 w 13"/>
                <a:gd name="T29" fmla="*/ 4 h 12"/>
                <a:gd name="T30" fmla="*/ 1 w 13"/>
                <a:gd name="T31" fmla="*/ 11 h 12"/>
                <a:gd name="T32" fmla="*/ 2 w 13"/>
                <a:gd name="T33" fmla="*/ 12 h 12"/>
                <a:gd name="T34" fmla="*/ 3 w 13"/>
                <a:gd name="T35" fmla="*/ 11 h 12"/>
                <a:gd name="T36" fmla="*/ 3 w 13"/>
                <a:gd name="T37" fmla="*/ 5 h 12"/>
                <a:gd name="T38" fmla="*/ 3 w 13"/>
                <a:gd name="T39" fmla="*/ 5 h 12"/>
                <a:gd name="T40" fmla="*/ 4 w 13"/>
                <a:gd name="T41" fmla="*/ 9 h 12"/>
                <a:gd name="T42" fmla="*/ 4 w 13"/>
                <a:gd name="T43" fmla="*/ 12 h 12"/>
                <a:gd name="T44" fmla="*/ 10 w 13"/>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12">
                  <a:moveTo>
                    <a:pt x="10" y="12"/>
                  </a:moveTo>
                  <a:cubicBezTo>
                    <a:pt x="10" y="9"/>
                    <a:pt x="10" y="9"/>
                    <a:pt x="10" y="9"/>
                  </a:cubicBezTo>
                  <a:cubicBezTo>
                    <a:pt x="10" y="5"/>
                    <a:pt x="10" y="5"/>
                    <a:pt x="10" y="5"/>
                  </a:cubicBezTo>
                  <a:cubicBezTo>
                    <a:pt x="10" y="5"/>
                    <a:pt x="10" y="5"/>
                    <a:pt x="10" y="5"/>
                  </a:cubicBezTo>
                  <a:cubicBezTo>
                    <a:pt x="10" y="11"/>
                    <a:pt x="10" y="11"/>
                    <a:pt x="10" y="11"/>
                  </a:cubicBezTo>
                  <a:cubicBezTo>
                    <a:pt x="10" y="11"/>
                    <a:pt x="11" y="12"/>
                    <a:pt x="11" y="12"/>
                  </a:cubicBezTo>
                  <a:cubicBezTo>
                    <a:pt x="12" y="12"/>
                    <a:pt x="13" y="11"/>
                    <a:pt x="13" y="10"/>
                  </a:cubicBezTo>
                  <a:cubicBezTo>
                    <a:pt x="12" y="3"/>
                    <a:pt x="12" y="3"/>
                    <a:pt x="12" y="3"/>
                  </a:cubicBezTo>
                  <a:cubicBezTo>
                    <a:pt x="12" y="3"/>
                    <a:pt x="12" y="3"/>
                    <a:pt x="12" y="3"/>
                  </a:cubicBezTo>
                  <a:cubicBezTo>
                    <a:pt x="12" y="3"/>
                    <a:pt x="12" y="3"/>
                    <a:pt x="12" y="3"/>
                  </a:cubicBezTo>
                  <a:cubicBezTo>
                    <a:pt x="12" y="3"/>
                    <a:pt x="12" y="3"/>
                    <a:pt x="12" y="3"/>
                  </a:cubicBezTo>
                  <a:cubicBezTo>
                    <a:pt x="12" y="1"/>
                    <a:pt x="9" y="1"/>
                    <a:pt x="8" y="1"/>
                  </a:cubicBezTo>
                  <a:cubicBezTo>
                    <a:pt x="8" y="1"/>
                    <a:pt x="8" y="1"/>
                    <a:pt x="8" y="1"/>
                  </a:cubicBezTo>
                  <a:cubicBezTo>
                    <a:pt x="6" y="1"/>
                    <a:pt x="6" y="1"/>
                    <a:pt x="6" y="1"/>
                  </a:cubicBezTo>
                  <a:cubicBezTo>
                    <a:pt x="6" y="1"/>
                    <a:pt x="0" y="0"/>
                    <a:pt x="1" y="4"/>
                  </a:cubicBezTo>
                  <a:cubicBezTo>
                    <a:pt x="1" y="11"/>
                    <a:pt x="1" y="11"/>
                    <a:pt x="1" y="11"/>
                  </a:cubicBezTo>
                  <a:cubicBezTo>
                    <a:pt x="1" y="12"/>
                    <a:pt x="1" y="12"/>
                    <a:pt x="2" y="12"/>
                  </a:cubicBezTo>
                  <a:cubicBezTo>
                    <a:pt x="3" y="12"/>
                    <a:pt x="3" y="11"/>
                    <a:pt x="3" y="11"/>
                  </a:cubicBezTo>
                  <a:cubicBezTo>
                    <a:pt x="3" y="5"/>
                    <a:pt x="3" y="5"/>
                    <a:pt x="3" y="5"/>
                  </a:cubicBezTo>
                  <a:cubicBezTo>
                    <a:pt x="3" y="5"/>
                    <a:pt x="3" y="5"/>
                    <a:pt x="3" y="5"/>
                  </a:cubicBezTo>
                  <a:cubicBezTo>
                    <a:pt x="4" y="9"/>
                    <a:pt x="4" y="9"/>
                    <a:pt x="4" y="9"/>
                  </a:cubicBezTo>
                  <a:cubicBezTo>
                    <a:pt x="4" y="12"/>
                    <a:pt x="4" y="12"/>
                    <a:pt x="4" y="12"/>
                  </a:cubicBezTo>
                  <a:lnTo>
                    <a:pt x="1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30"/>
            <p:cNvSpPr>
              <a:spLocks/>
            </p:cNvSpPr>
            <p:nvPr/>
          </p:nvSpPr>
          <p:spPr bwMode="auto">
            <a:xfrm>
              <a:off x="3878" y="1648"/>
              <a:ext cx="12" cy="12"/>
            </a:xfrm>
            <a:custGeom>
              <a:avLst/>
              <a:gdLst>
                <a:gd name="T0" fmla="*/ 2 w 5"/>
                <a:gd name="T1" fmla="*/ 5 h 5"/>
                <a:gd name="T2" fmla="*/ 5 w 5"/>
                <a:gd name="T3" fmla="*/ 2 h 5"/>
                <a:gd name="T4" fmla="*/ 2 w 5"/>
                <a:gd name="T5" fmla="*/ 0 h 5"/>
                <a:gd name="T6" fmla="*/ 0 w 5"/>
                <a:gd name="T7" fmla="*/ 3 h 5"/>
                <a:gd name="T8" fmla="*/ 2 w 5"/>
                <a:gd name="T9" fmla="*/ 5 h 5"/>
              </a:gdLst>
              <a:ahLst/>
              <a:cxnLst>
                <a:cxn ang="0">
                  <a:pos x="T0" y="T1"/>
                </a:cxn>
                <a:cxn ang="0">
                  <a:pos x="T2" y="T3"/>
                </a:cxn>
                <a:cxn ang="0">
                  <a:pos x="T4" y="T5"/>
                </a:cxn>
                <a:cxn ang="0">
                  <a:pos x="T6" y="T7"/>
                </a:cxn>
                <a:cxn ang="0">
                  <a:pos x="T8" y="T9"/>
                </a:cxn>
              </a:cxnLst>
              <a:rect l="0" t="0" r="r" b="b"/>
              <a:pathLst>
                <a:path w="5" h="5">
                  <a:moveTo>
                    <a:pt x="2" y="5"/>
                  </a:moveTo>
                  <a:cubicBezTo>
                    <a:pt x="4" y="5"/>
                    <a:pt x="5" y="4"/>
                    <a:pt x="5" y="2"/>
                  </a:cubicBezTo>
                  <a:cubicBezTo>
                    <a:pt x="5" y="1"/>
                    <a:pt x="4" y="0"/>
                    <a:pt x="2" y="0"/>
                  </a:cubicBezTo>
                  <a:cubicBezTo>
                    <a:pt x="1" y="0"/>
                    <a:pt x="0" y="1"/>
                    <a:pt x="0"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31"/>
            <p:cNvSpPr>
              <a:spLocks noEditPoints="1"/>
            </p:cNvSpPr>
            <p:nvPr/>
          </p:nvSpPr>
          <p:spPr bwMode="auto">
            <a:xfrm>
              <a:off x="3895" y="1686"/>
              <a:ext cx="23" cy="43"/>
            </a:xfrm>
            <a:custGeom>
              <a:avLst/>
              <a:gdLst>
                <a:gd name="T0" fmla="*/ 5 w 10"/>
                <a:gd name="T1" fmla="*/ 17 h 18"/>
                <a:gd name="T2" fmla="*/ 10 w 10"/>
                <a:gd name="T3" fmla="*/ 12 h 18"/>
                <a:gd name="T4" fmla="*/ 5 w 10"/>
                <a:gd name="T5" fmla="*/ 0 h 18"/>
                <a:gd name="T6" fmla="*/ 0 w 10"/>
                <a:gd name="T7" fmla="*/ 13 h 18"/>
                <a:gd name="T8" fmla="*/ 5 w 10"/>
                <a:gd name="T9" fmla="*/ 17 h 18"/>
                <a:gd name="T10" fmla="*/ 8 w 10"/>
                <a:gd name="T11" fmla="*/ 12 h 18"/>
                <a:gd name="T12" fmla="*/ 5 w 10"/>
                <a:gd name="T13" fmla="*/ 16 h 18"/>
                <a:gd name="T14" fmla="*/ 8 w 10"/>
                <a:gd name="T15" fmla="*/ 1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5" y="17"/>
                  </a:moveTo>
                  <a:cubicBezTo>
                    <a:pt x="8" y="17"/>
                    <a:pt x="10" y="15"/>
                    <a:pt x="10" y="12"/>
                  </a:cubicBezTo>
                  <a:cubicBezTo>
                    <a:pt x="10" y="7"/>
                    <a:pt x="5" y="0"/>
                    <a:pt x="5" y="0"/>
                  </a:cubicBezTo>
                  <a:cubicBezTo>
                    <a:pt x="5" y="0"/>
                    <a:pt x="0" y="8"/>
                    <a:pt x="0" y="13"/>
                  </a:cubicBezTo>
                  <a:cubicBezTo>
                    <a:pt x="0" y="15"/>
                    <a:pt x="2" y="18"/>
                    <a:pt x="5" y="17"/>
                  </a:cubicBezTo>
                  <a:close/>
                  <a:moveTo>
                    <a:pt x="8" y="12"/>
                  </a:moveTo>
                  <a:cubicBezTo>
                    <a:pt x="8" y="12"/>
                    <a:pt x="8" y="16"/>
                    <a:pt x="5" y="16"/>
                  </a:cubicBezTo>
                  <a:lnTo>
                    <a:pt x="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32"/>
            <p:cNvSpPr>
              <a:spLocks noEditPoints="1"/>
            </p:cNvSpPr>
            <p:nvPr/>
          </p:nvSpPr>
          <p:spPr bwMode="auto">
            <a:xfrm>
              <a:off x="3726" y="2531"/>
              <a:ext cx="36" cy="50"/>
            </a:xfrm>
            <a:custGeom>
              <a:avLst/>
              <a:gdLst>
                <a:gd name="T0" fmla="*/ 11 w 15"/>
                <a:gd name="T1" fmla="*/ 6 h 21"/>
                <a:gd name="T2" fmla="*/ 13 w 15"/>
                <a:gd name="T3" fmla="*/ 4 h 21"/>
                <a:gd name="T4" fmla="*/ 10 w 15"/>
                <a:gd name="T5" fmla="*/ 0 h 21"/>
                <a:gd name="T6" fmla="*/ 5 w 15"/>
                <a:gd name="T7" fmla="*/ 0 h 21"/>
                <a:gd name="T8" fmla="*/ 2 w 15"/>
                <a:gd name="T9" fmla="*/ 4 h 21"/>
                <a:gd name="T10" fmla="*/ 4 w 15"/>
                <a:gd name="T11" fmla="*/ 6 h 21"/>
                <a:gd name="T12" fmla="*/ 0 w 15"/>
                <a:gd name="T13" fmla="*/ 14 h 21"/>
                <a:gd name="T14" fmla="*/ 8 w 15"/>
                <a:gd name="T15" fmla="*/ 21 h 21"/>
                <a:gd name="T16" fmla="*/ 15 w 15"/>
                <a:gd name="T17" fmla="*/ 13 h 21"/>
                <a:gd name="T18" fmla="*/ 11 w 15"/>
                <a:gd name="T19" fmla="*/ 6 h 21"/>
                <a:gd name="T20" fmla="*/ 9 w 15"/>
                <a:gd name="T21" fmla="*/ 1 h 21"/>
                <a:gd name="T22" fmla="*/ 11 w 15"/>
                <a:gd name="T23" fmla="*/ 4 h 21"/>
                <a:gd name="T24" fmla="*/ 9 w 15"/>
                <a:gd name="T25" fmla="*/ 4 h 21"/>
                <a:gd name="T26" fmla="*/ 9 w 15"/>
                <a:gd name="T27" fmla="*/ 1 h 21"/>
                <a:gd name="T28" fmla="*/ 4 w 15"/>
                <a:gd name="T29" fmla="*/ 4 h 21"/>
                <a:gd name="T30" fmla="*/ 5 w 15"/>
                <a:gd name="T31" fmla="*/ 3 h 21"/>
                <a:gd name="T32" fmla="*/ 6 w 15"/>
                <a:gd name="T33" fmla="*/ 6 h 21"/>
                <a:gd name="T34" fmla="*/ 4 w 15"/>
                <a:gd name="T35" fmla="*/ 4 h 21"/>
                <a:gd name="T36" fmla="*/ 8 w 15"/>
                <a:gd name="T37" fmla="*/ 19 h 21"/>
                <a:gd name="T38" fmla="*/ 2 w 15"/>
                <a:gd name="T39" fmla="*/ 14 h 21"/>
                <a:gd name="T40" fmla="*/ 8 w 15"/>
                <a:gd name="T41" fmla="*/ 8 h 21"/>
                <a:gd name="T42" fmla="*/ 13 w 15"/>
                <a:gd name="T43" fmla="*/ 13 h 21"/>
                <a:gd name="T44" fmla="*/ 8 w 15"/>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21">
                  <a:moveTo>
                    <a:pt x="11" y="6"/>
                  </a:moveTo>
                  <a:cubicBezTo>
                    <a:pt x="13" y="4"/>
                    <a:pt x="13" y="4"/>
                    <a:pt x="13" y="4"/>
                  </a:cubicBezTo>
                  <a:cubicBezTo>
                    <a:pt x="10" y="0"/>
                    <a:pt x="10" y="0"/>
                    <a:pt x="10" y="0"/>
                  </a:cubicBezTo>
                  <a:cubicBezTo>
                    <a:pt x="5" y="0"/>
                    <a:pt x="5" y="0"/>
                    <a:pt x="5" y="0"/>
                  </a:cubicBezTo>
                  <a:cubicBezTo>
                    <a:pt x="2" y="4"/>
                    <a:pt x="2" y="4"/>
                    <a:pt x="2" y="4"/>
                  </a:cubicBezTo>
                  <a:cubicBezTo>
                    <a:pt x="4" y="6"/>
                    <a:pt x="4" y="6"/>
                    <a:pt x="4" y="6"/>
                  </a:cubicBezTo>
                  <a:cubicBezTo>
                    <a:pt x="2" y="8"/>
                    <a:pt x="0" y="10"/>
                    <a:pt x="0" y="14"/>
                  </a:cubicBezTo>
                  <a:cubicBezTo>
                    <a:pt x="0" y="18"/>
                    <a:pt x="3" y="21"/>
                    <a:pt x="8" y="21"/>
                  </a:cubicBezTo>
                  <a:cubicBezTo>
                    <a:pt x="12" y="21"/>
                    <a:pt x="15" y="18"/>
                    <a:pt x="15" y="13"/>
                  </a:cubicBezTo>
                  <a:cubicBezTo>
                    <a:pt x="15" y="10"/>
                    <a:pt x="14" y="8"/>
                    <a:pt x="11" y="6"/>
                  </a:cubicBezTo>
                  <a:close/>
                  <a:moveTo>
                    <a:pt x="9" y="1"/>
                  </a:moveTo>
                  <a:cubicBezTo>
                    <a:pt x="11" y="4"/>
                    <a:pt x="11" y="4"/>
                    <a:pt x="11" y="4"/>
                  </a:cubicBezTo>
                  <a:cubicBezTo>
                    <a:pt x="9" y="4"/>
                    <a:pt x="9" y="4"/>
                    <a:pt x="9" y="4"/>
                  </a:cubicBezTo>
                  <a:lnTo>
                    <a:pt x="9" y="1"/>
                  </a:lnTo>
                  <a:close/>
                  <a:moveTo>
                    <a:pt x="4" y="4"/>
                  </a:moveTo>
                  <a:cubicBezTo>
                    <a:pt x="5" y="3"/>
                    <a:pt x="5" y="3"/>
                    <a:pt x="5" y="3"/>
                  </a:cubicBezTo>
                  <a:cubicBezTo>
                    <a:pt x="6" y="6"/>
                    <a:pt x="6" y="6"/>
                    <a:pt x="6" y="6"/>
                  </a:cubicBezTo>
                  <a:lnTo>
                    <a:pt x="4" y="4"/>
                  </a:lnTo>
                  <a:close/>
                  <a:moveTo>
                    <a:pt x="8" y="19"/>
                  </a:moveTo>
                  <a:cubicBezTo>
                    <a:pt x="5" y="19"/>
                    <a:pt x="2" y="17"/>
                    <a:pt x="2" y="14"/>
                  </a:cubicBezTo>
                  <a:cubicBezTo>
                    <a:pt x="2" y="10"/>
                    <a:pt x="4" y="8"/>
                    <a:pt x="8" y="8"/>
                  </a:cubicBezTo>
                  <a:cubicBezTo>
                    <a:pt x="11" y="8"/>
                    <a:pt x="13" y="10"/>
                    <a:pt x="13" y="13"/>
                  </a:cubicBezTo>
                  <a:cubicBezTo>
                    <a:pt x="13" y="17"/>
                    <a:pt x="11" y="19"/>
                    <a:pt x="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33"/>
            <p:cNvSpPr>
              <a:spLocks noEditPoints="1"/>
            </p:cNvSpPr>
            <p:nvPr/>
          </p:nvSpPr>
          <p:spPr bwMode="auto">
            <a:xfrm>
              <a:off x="3956" y="1824"/>
              <a:ext cx="26" cy="26"/>
            </a:xfrm>
            <a:custGeom>
              <a:avLst/>
              <a:gdLst>
                <a:gd name="T0" fmla="*/ 11 w 11"/>
                <a:gd name="T1" fmla="*/ 6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8 w 11"/>
                <a:gd name="T17" fmla="*/ 3 h 11"/>
                <a:gd name="T18" fmla="*/ 9 w 11"/>
                <a:gd name="T19" fmla="*/ 2 h 11"/>
                <a:gd name="T20" fmla="*/ 8 w 11"/>
                <a:gd name="T21" fmla="*/ 1 h 11"/>
                <a:gd name="T22" fmla="*/ 7 w 11"/>
                <a:gd name="T23" fmla="*/ 0 h 11"/>
                <a:gd name="T24" fmla="*/ 6 w 11"/>
                <a:gd name="T25" fmla="*/ 1 h 11"/>
                <a:gd name="T26" fmla="*/ 6 w 11"/>
                <a:gd name="T27" fmla="*/ 2 h 11"/>
                <a:gd name="T28" fmla="*/ 5 w 11"/>
                <a:gd name="T29" fmla="*/ 2 h 11"/>
                <a:gd name="T30" fmla="*/ 5 w 11"/>
                <a:gd name="T31" fmla="*/ 1 h 11"/>
                <a:gd name="T32" fmla="*/ 4 w 11"/>
                <a:gd name="T33" fmla="*/ 0 h 11"/>
                <a:gd name="T34" fmla="*/ 3 w 11"/>
                <a:gd name="T35" fmla="*/ 1 h 11"/>
                <a:gd name="T36" fmla="*/ 3 w 11"/>
                <a:gd name="T37" fmla="*/ 2 h 11"/>
                <a:gd name="T38" fmla="*/ 3 w 11"/>
                <a:gd name="T39" fmla="*/ 3 h 11"/>
                <a:gd name="T40" fmla="*/ 2 w 11"/>
                <a:gd name="T41" fmla="*/ 3 h 11"/>
                <a:gd name="T42" fmla="*/ 2 w 11"/>
                <a:gd name="T43" fmla="*/ 3 h 11"/>
                <a:gd name="T44" fmla="*/ 1 w 11"/>
                <a:gd name="T45" fmla="*/ 3 h 11"/>
                <a:gd name="T46" fmla="*/ 0 w 11"/>
                <a:gd name="T47" fmla="*/ 4 h 11"/>
                <a:gd name="T48" fmla="*/ 1 w 11"/>
                <a:gd name="T49" fmla="*/ 5 h 11"/>
                <a:gd name="T50" fmla="*/ 1 w 11"/>
                <a:gd name="T51" fmla="*/ 5 h 11"/>
                <a:gd name="T52" fmla="*/ 1 w 11"/>
                <a:gd name="T53" fmla="*/ 6 h 11"/>
                <a:gd name="T54" fmla="*/ 1 w 11"/>
                <a:gd name="T55" fmla="*/ 7 h 11"/>
                <a:gd name="T56" fmla="*/ 0 w 11"/>
                <a:gd name="T57" fmla="*/ 8 h 11"/>
                <a:gd name="T58" fmla="*/ 1 w 11"/>
                <a:gd name="T59" fmla="*/ 8 h 11"/>
                <a:gd name="T60" fmla="*/ 2 w 11"/>
                <a:gd name="T61" fmla="*/ 9 h 11"/>
                <a:gd name="T62" fmla="*/ 2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7 w 11"/>
                <a:gd name="T79" fmla="*/ 11 h 11"/>
                <a:gd name="T80" fmla="*/ 8 w 11"/>
                <a:gd name="T81" fmla="*/ 11 h 11"/>
                <a:gd name="T82" fmla="*/ 8 w 11"/>
                <a:gd name="T83" fmla="*/ 11 h 11"/>
                <a:gd name="T84" fmla="*/ 9 w 11"/>
                <a:gd name="T85" fmla="*/ 10 h 11"/>
                <a:gd name="T86" fmla="*/ 9 w 11"/>
                <a:gd name="T87" fmla="*/ 9 h 11"/>
                <a:gd name="T88" fmla="*/ 9 w 11"/>
                <a:gd name="T89" fmla="*/ 8 h 11"/>
                <a:gd name="T90" fmla="*/ 10 w 11"/>
                <a:gd name="T91" fmla="*/ 9 h 11"/>
                <a:gd name="T92" fmla="*/ 11 w 11"/>
                <a:gd name="T93" fmla="*/ 8 h 11"/>
                <a:gd name="T94" fmla="*/ 11 w 11"/>
                <a:gd name="T95" fmla="*/ 7 h 11"/>
                <a:gd name="T96" fmla="*/ 11 w 11"/>
                <a:gd name="T97" fmla="*/ 6 h 11"/>
                <a:gd name="T98" fmla="*/ 7 w 11"/>
                <a:gd name="T99" fmla="*/ 8 h 11"/>
                <a:gd name="T100" fmla="*/ 4 w 11"/>
                <a:gd name="T101" fmla="*/ 7 h 11"/>
                <a:gd name="T102" fmla="*/ 5 w 11"/>
                <a:gd name="T103" fmla="*/ 4 h 11"/>
                <a:gd name="T104" fmla="*/ 8 w 11"/>
                <a:gd name="T105" fmla="*/ 5 h 11"/>
                <a:gd name="T106" fmla="*/ 7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1" y="3"/>
                    <a:pt x="10" y="3"/>
                    <a:pt x="10" y="3"/>
                  </a:cubicBezTo>
                  <a:cubicBezTo>
                    <a:pt x="9" y="3"/>
                    <a:pt x="9" y="3"/>
                    <a:pt x="9" y="3"/>
                  </a:cubicBezTo>
                  <a:cubicBezTo>
                    <a:pt x="9" y="3"/>
                    <a:pt x="9" y="3"/>
                    <a:pt x="8" y="3"/>
                  </a:cubicBezTo>
                  <a:cubicBezTo>
                    <a:pt x="9" y="2"/>
                    <a:pt x="9" y="2"/>
                    <a:pt x="9" y="2"/>
                  </a:cubicBezTo>
                  <a:cubicBezTo>
                    <a:pt x="9" y="1"/>
                    <a:pt x="9" y="1"/>
                    <a:pt x="8" y="1"/>
                  </a:cubicBezTo>
                  <a:cubicBezTo>
                    <a:pt x="7" y="0"/>
                    <a:pt x="7" y="0"/>
                    <a:pt x="7" y="0"/>
                  </a:cubicBezTo>
                  <a:cubicBezTo>
                    <a:pt x="7" y="0"/>
                    <a:pt x="7" y="0"/>
                    <a:pt x="6" y="1"/>
                  </a:cubicBezTo>
                  <a:cubicBezTo>
                    <a:pt x="6" y="2"/>
                    <a:pt x="6" y="2"/>
                    <a:pt x="6" y="2"/>
                  </a:cubicBezTo>
                  <a:cubicBezTo>
                    <a:pt x="6" y="2"/>
                    <a:pt x="6" y="2"/>
                    <a:pt x="5" y="2"/>
                  </a:cubicBezTo>
                  <a:cubicBezTo>
                    <a:pt x="5" y="1"/>
                    <a:pt x="5" y="1"/>
                    <a:pt x="5" y="1"/>
                  </a:cubicBezTo>
                  <a:cubicBezTo>
                    <a:pt x="5" y="0"/>
                    <a:pt x="4" y="0"/>
                    <a:pt x="4" y="0"/>
                  </a:cubicBezTo>
                  <a:cubicBezTo>
                    <a:pt x="3" y="1"/>
                    <a:pt x="3" y="1"/>
                    <a:pt x="3" y="1"/>
                  </a:cubicBezTo>
                  <a:cubicBezTo>
                    <a:pt x="3" y="1"/>
                    <a:pt x="3" y="1"/>
                    <a:pt x="3" y="2"/>
                  </a:cubicBezTo>
                  <a:cubicBezTo>
                    <a:pt x="3" y="3"/>
                    <a:pt x="3" y="3"/>
                    <a:pt x="3" y="3"/>
                  </a:cubicBezTo>
                  <a:cubicBezTo>
                    <a:pt x="3" y="3"/>
                    <a:pt x="3" y="3"/>
                    <a:pt x="2" y="3"/>
                  </a:cubicBezTo>
                  <a:cubicBezTo>
                    <a:pt x="2" y="3"/>
                    <a:pt x="2" y="3"/>
                    <a:pt x="2" y="3"/>
                  </a:cubicBezTo>
                  <a:cubicBezTo>
                    <a:pt x="1" y="3"/>
                    <a:pt x="1" y="3"/>
                    <a:pt x="1" y="3"/>
                  </a:cubicBezTo>
                  <a:cubicBezTo>
                    <a:pt x="0" y="4"/>
                    <a:pt x="0" y="4"/>
                    <a:pt x="0" y="4"/>
                  </a:cubicBezTo>
                  <a:cubicBezTo>
                    <a:pt x="0" y="5"/>
                    <a:pt x="0" y="5"/>
                    <a:pt x="1" y="5"/>
                  </a:cubicBezTo>
                  <a:cubicBezTo>
                    <a:pt x="1" y="5"/>
                    <a:pt x="1" y="5"/>
                    <a:pt x="1" y="5"/>
                  </a:cubicBezTo>
                  <a:cubicBezTo>
                    <a:pt x="1" y="6"/>
                    <a:pt x="1" y="6"/>
                    <a:pt x="1" y="6"/>
                  </a:cubicBezTo>
                  <a:cubicBezTo>
                    <a:pt x="1" y="7"/>
                    <a:pt x="1" y="7"/>
                    <a:pt x="1" y="7"/>
                  </a:cubicBezTo>
                  <a:cubicBezTo>
                    <a:pt x="0" y="7"/>
                    <a:pt x="0" y="7"/>
                    <a:pt x="0" y="8"/>
                  </a:cubicBezTo>
                  <a:cubicBezTo>
                    <a:pt x="1" y="8"/>
                    <a:pt x="1" y="8"/>
                    <a:pt x="1" y="8"/>
                  </a:cubicBezTo>
                  <a:cubicBezTo>
                    <a:pt x="1" y="9"/>
                    <a:pt x="1" y="9"/>
                    <a:pt x="2" y="9"/>
                  </a:cubicBezTo>
                  <a:cubicBezTo>
                    <a:pt x="2" y="9"/>
                    <a:pt x="2" y="9"/>
                    <a:pt x="2" y="9"/>
                  </a:cubicBezTo>
                  <a:cubicBezTo>
                    <a:pt x="3" y="9"/>
                    <a:pt x="3" y="9"/>
                    <a:pt x="3" y="9"/>
                  </a:cubicBezTo>
                  <a:cubicBezTo>
                    <a:pt x="3" y="10"/>
                    <a:pt x="3" y="10"/>
                    <a:pt x="3" y="10"/>
                  </a:cubicBezTo>
                  <a:cubicBezTo>
                    <a:pt x="3" y="10"/>
                    <a:pt x="3" y="11"/>
                    <a:pt x="3" y="11"/>
                  </a:cubicBezTo>
                  <a:cubicBezTo>
                    <a:pt x="4" y="11"/>
                    <a:pt x="4" y="11"/>
                    <a:pt x="4" y="11"/>
                  </a:cubicBezTo>
                  <a:cubicBezTo>
                    <a:pt x="5" y="11"/>
                    <a:pt x="5" y="11"/>
                    <a:pt x="5" y="11"/>
                  </a:cubicBezTo>
                  <a:cubicBezTo>
                    <a:pt x="5" y="10"/>
                    <a:pt x="5" y="10"/>
                    <a:pt x="5" y="10"/>
                  </a:cubicBezTo>
                  <a:cubicBezTo>
                    <a:pt x="6" y="10"/>
                    <a:pt x="6" y="10"/>
                    <a:pt x="6" y="10"/>
                  </a:cubicBezTo>
                  <a:cubicBezTo>
                    <a:pt x="7" y="11"/>
                    <a:pt x="7" y="11"/>
                    <a:pt x="7" y="11"/>
                  </a:cubicBezTo>
                  <a:cubicBezTo>
                    <a:pt x="7" y="11"/>
                    <a:pt x="7" y="11"/>
                    <a:pt x="8" y="11"/>
                  </a:cubicBezTo>
                  <a:cubicBezTo>
                    <a:pt x="8" y="11"/>
                    <a:pt x="8" y="11"/>
                    <a:pt x="8" y="11"/>
                  </a:cubicBezTo>
                  <a:cubicBezTo>
                    <a:pt x="9" y="11"/>
                    <a:pt x="9" y="10"/>
                    <a:pt x="9" y="10"/>
                  </a:cubicBezTo>
                  <a:cubicBezTo>
                    <a:pt x="9" y="9"/>
                    <a:pt x="9" y="9"/>
                    <a:pt x="9" y="9"/>
                  </a:cubicBezTo>
                  <a:cubicBezTo>
                    <a:pt x="9" y="9"/>
                    <a:pt x="9" y="9"/>
                    <a:pt x="9" y="8"/>
                  </a:cubicBezTo>
                  <a:cubicBezTo>
                    <a:pt x="10" y="9"/>
                    <a:pt x="10" y="9"/>
                    <a:pt x="10" y="9"/>
                  </a:cubicBezTo>
                  <a:cubicBezTo>
                    <a:pt x="10" y="9"/>
                    <a:pt x="11" y="9"/>
                    <a:pt x="11" y="8"/>
                  </a:cubicBezTo>
                  <a:cubicBezTo>
                    <a:pt x="11" y="7"/>
                    <a:pt x="11" y="7"/>
                    <a:pt x="11" y="7"/>
                  </a:cubicBezTo>
                  <a:cubicBezTo>
                    <a:pt x="11" y="7"/>
                    <a:pt x="11" y="7"/>
                    <a:pt x="11" y="6"/>
                  </a:cubicBezTo>
                  <a:close/>
                  <a:moveTo>
                    <a:pt x="7" y="8"/>
                  </a:moveTo>
                  <a:cubicBezTo>
                    <a:pt x="5" y="8"/>
                    <a:pt x="4" y="8"/>
                    <a:pt x="4" y="7"/>
                  </a:cubicBezTo>
                  <a:cubicBezTo>
                    <a:pt x="3" y="6"/>
                    <a:pt x="4" y="4"/>
                    <a:pt x="5" y="4"/>
                  </a:cubicBezTo>
                  <a:cubicBezTo>
                    <a:pt x="6" y="3"/>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34"/>
            <p:cNvSpPr>
              <a:spLocks noEditPoints="1"/>
            </p:cNvSpPr>
            <p:nvPr/>
          </p:nvSpPr>
          <p:spPr bwMode="auto">
            <a:xfrm>
              <a:off x="4233" y="2061"/>
              <a:ext cx="26" cy="27"/>
            </a:xfrm>
            <a:custGeom>
              <a:avLst/>
              <a:gdLst>
                <a:gd name="T0" fmla="*/ 10 w 11"/>
                <a:gd name="T1" fmla="*/ 6 h 11"/>
                <a:gd name="T2" fmla="*/ 10 w 11"/>
                <a:gd name="T3" fmla="*/ 6 h 11"/>
                <a:gd name="T4" fmla="*/ 9 w 11"/>
                <a:gd name="T5" fmla="*/ 5 h 11"/>
                <a:gd name="T6" fmla="*/ 10 w 11"/>
                <a:gd name="T7" fmla="*/ 5 h 11"/>
                <a:gd name="T8" fmla="*/ 11 w 11"/>
                <a:gd name="T9" fmla="*/ 4 h 11"/>
                <a:gd name="T10" fmla="*/ 10 w 11"/>
                <a:gd name="T11" fmla="*/ 3 h 11"/>
                <a:gd name="T12" fmla="*/ 9 w 11"/>
                <a:gd name="T13" fmla="*/ 3 h 11"/>
                <a:gd name="T14" fmla="*/ 9 w 11"/>
                <a:gd name="T15" fmla="*/ 3 h 11"/>
                <a:gd name="T16" fmla="*/ 8 w 11"/>
                <a:gd name="T17" fmla="*/ 2 h 11"/>
                <a:gd name="T18" fmla="*/ 8 w 11"/>
                <a:gd name="T19" fmla="*/ 2 h 11"/>
                <a:gd name="T20" fmla="*/ 8 w 11"/>
                <a:gd name="T21" fmla="*/ 1 h 11"/>
                <a:gd name="T22" fmla="*/ 7 w 11"/>
                <a:gd name="T23" fmla="*/ 0 h 11"/>
                <a:gd name="T24" fmla="*/ 6 w 11"/>
                <a:gd name="T25" fmla="*/ 1 h 11"/>
                <a:gd name="T26" fmla="*/ 6 w 11"/>
                <a:gd name="T27" fmla="*/ 1 h 11"/>
                <a:gd name="T28" fmla="*/ 5 w 11"/>
                <a:gd name="T29" fmla="*/ 1 h 11"/>
                <a:gd name="T30" fmla="*/ 5 w 11"/>
                <a:gd name="T31" fmla="*/ 1 h 11"/>
                <a:gd name="T32" fmla="*/ 4 w 11"/>
                <a:gd name="T33" fmla="*/ 0 h 11"/>
                <a:gd name="T34" fmla="*/ 3 w 11"/>
                <a:gd name="T35" fmla="*/ 1 h 11"/>
                <a:gd name="T36" fmla="*/ 2 w 11"/>
                <a:gd name="T37" fmla="*/ 2 h 11"/>
                <a:gd name="T38" fmla="*/ 3 w 11"/>
                <a:gd name="T39" fmla="*/ 2 h 11"/>
                <a:gd name="T40" fmla="*/ 2 w 11"/>
                <a:gd name="T41" fmla="*/ 3 h 11"/>
                <a:gd name="T42" fmla="*/ 1 w 11"/>
                <a:gd name="T43" fmla="*/ 3 h 11"/>
                <a:gd name="T44" fmla="*/ 0 w 11"/>
                <a:gd name="T45" fmla="*/ 3 h 11"/>
                <a:gd name="T46" fmla="*/ 0 w 11"/>
                <a:gd name="T47" fmla="*/ 4 h 11"/>
                <a:gd name="T48" fmla="*/ 0 w 11"/>
                <a:gd name="T49" fmla="*/ 5 h 11"/>
                <a:gd name="T50" fmla="*/ 1 w 11"/>
                <a:gd name="T51" fmla="*/ 5 h 11"/>
                <a:gd name="T52" fmla="*/ 1 w 11"/>
                <a:gd name="T53" fmla="*/ 6 h 11"/>
                <a:gd name="T54" fmla="*/ 0 w 11"/>
                <a:gd name="T55" fmla="*/ 6 h 11"/>
                <a:gd name="T56" fmla="*/ 0 w 11"/>
                <a:gd name="T57" fmla="*/ 8 h 11"/>
                <a:gd name="T58" fmla="*/ 0 w 11"/>
                <a:gd name="T59" fmla="*/ 8 h 11"/>
                <a:gd name="T60" fmla="*/ 1 w 11"/>
                <a:gd name="T61" fmla="*/ 9 h 11"/>
                <a:gd name="T62" fmla="*/ 2 w 11"/>
                <a:gd name="T63" fmla="*/ 8 h 11"/>
                <a:gd name="T64" fmla="*/ 3 w 11"/>
                <a:gd name="T65" fmla="*/ 9 h 11"/>
                <a:gd name="T66" fmla="*/ 2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6 w 11"/>
                <a:gd name="T79" fmla="*/ 11 h 11"/>
                <a:gd name="T80" fmla="*/ 7 w 11"/>
                <a:gd name="T81" fmla="*/ 11 h 11"/>
                <a:gd name="T82" fmla="*/ 8 w 11"/>
                <a:gd name="T83" fmla="*/ 11 h 11"/>
                <a:gd name="T84" fmla="*/ 8 w 11"/>
                <a:gd name="T85" fmla="*/ 10 h 11"/>
                <a:gd name="T86" fmla="*/ 8 w 11"/>
                <a:gd name="T87" fmla="*/ 9 h 11"/>
                <a:gd name="T88" fmla="*/ 9 w 11"/>
                <a:gd name="T89" fmla="*/ 8 h 11"/>
                <a:gd name="T90" fmla="*/ 9 w 11"/>
                <a:gd name="T91" fmla="*/ 9 h 11"/>
                <a:gd name="T92" fmla="*/ 10 w 11"/>
                <a:gd name="T93" fmla="*/ 8 h 11"/>
                <a:gd name="T94" fmla="*/ 11 w 11"/>
                <a:gd name="T95" fmla="*/ 7 h 11"/>
                <a:gd name="T96" fmla="*/ 10 w 11"/>
                <a:gd name="T97" fmla="*/ 6 h 11"/>
                <a:gd name="T98" fmla="*/ 6 w 11"/>
                <a:gd name="T99" fmla="*/ 8 h 11"/>
                <a:gd name="T100" fmla="*/ 3 w 11"/>
                <a:gd name="T101" fmla="*/ 7 h 11"/>
                <a:gd name="T102" fmla="*/ 4 w 11"/>
                <a:gd name="T103" fmla="*/ 4 h 11"/>
                <a:gd name="T104" fmla="*/ 7 w 11"/>
                <a:gd name="T105" fmla="*/ 5 h 11"/>
                <a:gd name="T106" fmla="*/ 6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6"/>
                    <a:pt x="10" y="6"/>
                    <a:pt x="10" y="6"/>
                  </a:cubicBezTo>
                  <a:cubicBezTo>
                    <a:pt x="10" y="6"/>
                    <a:pt x="10" y="5"/>
                    <a:pt x="9" y="5"/>
                  </a:cubicBezTo>
                  <a:cubicBezTo>
                    <a:pt x="10" y="5"/>
                    <a:pt x="10" y="5"/>
                    <a:pt x="10" y="5"/>
                  </a:cubicBezTo>
                  <a:cubicBezTo>
                    <a:pt x="11" y="5"/>
                    <a:pt x="11" y="4"/>
                    <a:pt x="11" y="4"/>
                  </a:cubicBezTo>
                  <a:cubicBezTo>
                    <a:pt x="10" y="3"/>
                    <a:pt x="10" y="3"/>
                    <a:pt x="10" y="3"/>
                  </a:cubicBezTo>
                  <a:cubicBezTo>
                    <a:pt x="10" y="3"/>
                    <a:pt x="10" y="2"/>
                    <a:pt x="9" y="3"/>
                  </a:cubicBezTo>
                  <a:cubicBezTo>
                    <a:pt x="9" y="3"/>
                    <a:pt x="9" y="3"/>
                    <a:pt x="9" y="3"/>
                  </a:cubicBezTo>
                  <a:cubicBezTo>
                    <a:pt x="8" y="3"/>
                    <a:pt x="8" y="3"/>
                    <a:pt x="8" y="2"/>
                  </a:cubicBezTo>
                  <a:cubicBezTo>
                    <a:pt x="8" y="2"/>
                    <a:pt x="8" y="2"/>
                    <a:pt x="8" y="2"/>
                  </a:cubicBezTo>
                  <a:cubicBezTo>
                    <a:pt x="8" y="1"/>
                    <a:pt x="8" y="1"/>
                    <a:pt x="8" y="1"/>
                  </a:cubicBezTo>
                  <a:cubicBezTo>
                    <a:pt x="7" y="0"/>
                    <a:pt x="7" y="0"/>
                    <a:pt x="7" y="0"/>
                  </a:cubicBezTo>
                  <a:cubicBezTo>
                    <a:pt x="7" y="0"/>
                    <a:pt x="6" y="0"/>
                    <a:pt x="6" y="1"/>
                  </a:cubicBezTo>
                  <a:cubicBezTo>
                    <a:pt x="6" y="1"/>
                    <a:pt x="6" y="1"/>
                    <a:pt x="6" y="1"/>
                  </a:cubicBezTo>
                  <a:cubicBezTo>
                    <a:pt x="5" y="1"/>
                    <a:pt x="5" y="1"/>
                    <a:pt x="5" y="1"/>
                  </a:cubicBezTo>
                  <a:cubicBezTo>
                    <a:pt x="5" y="1"/>
                    <a:pt x="5" y="1"/>
                    <a:pt x="5" y="1"/>
                  </a:cubicBezTo>
                  <a:cubicBezTo>
                    <a:pt x="4" y="0"/>
                    <a:pt x="4" y="0"/>
                    <a:pt x="4" y="0"/>
                  </a:cubicBezTo>
                  <a:cubicBezTo>
                    <a:pt x="3" y="1"/>
                    <a:pt x="3" y="1"/>
                    <a:pt x="3" y="1"/>
                  </a:cubicBezTo>
                  <a:cubicBezTo>
                    <a:pt x="2" y="1"/>
                    <a:pt x="2" y="1"/>
                    <a:pt x="2" y="2"/>
                  </a:cubicBezTo>
                  <a:cubicBezTo>
                    <a:pt x="3" y="2"/>
                    <a:pt x="3" y="2"/>
                    <a:pt x="3" y="2"/>
                  </a:cubicBezTo>
                  <a:cubicBezTo>
                    <a:pt x="2" y="3"/>
                    <a:pt x="2" y="3"/>
                    <a:pt x="2" y="3"/>
                  </a:cubicBezTo>
                  <a:cubicBezTo>
                    <a:pt x="1" y="3"/>
                    <a:pt x="1" y="3"/>
                    <a:pt x="1" y="3"/>
                  </a:cubicBezTo>
                  <a:cubicBezTo>
                    <a:pt x="1" y="3"/>
                    <a:pt x="0" y="3"/>
                    <a:pt x="0" y="3"/>
                  </a:cubicBezTo>
                  <a:cubicBezTo>
                    <a:pt x="0" y="4"/>
                    <a:pt x="0" y="4"/>
                    <a:pt x="0" y="4"/>
                  </a:cubicBezTo>
                  <a:cubicBezTo>
                    <a:pt x="0" y="4"/>
                    <a:pt x="0" y="5"/>
                    <a:pt x="0" y="5"/>
                  </a:cubicBezTo>
                  <a:cubicBezTo>
                    <a:pt x="1" y="5"/>
                    <a:pt x="1" y="5"/>
                    <a:pt x="1" y="5"/>
                  </a:cubicBezTo>
                  <a:cubicBezTo>
                    <a:pt x="1" y="6"/>
                    <a:pt x="1" y="6"/>
                    <a:pt x="1" y="6"/>
                  </a:cubicBezTo>
                  <a:cubicBezTo>
                    <a:pt x="0" y="6"/>
                    <a:pt x="0" y="6"/>
                    <a:pt x="0" y="6"/>
                  </a:cubicBezTo>
                  <a:cubicBezTo>
                    <a:pt x="0" y="7"/>
                    <a:pt x="0" y="7"/>
                    <a:pt x="0" y="8"/>
                  </a:cubicBezTo>
                  <a:cubicBezTo>
                    <a:pt x="0" y="8"/>
                    <a:pt x="0" y="8"/>
                    <a:pt x="0" y="8"/>
                  </a:cubicBezTo>
                  <a:cubicBezTo>
                    <a:pt x="1" y="9"/>
                    <a:pt x="1" y="9"/>
                    <a:pt x="1" y="9"/>
                  </a:cubicBezTo>
                  <a:cubicBezTo>
                    <a:pt x="2" y="8"/>
                    <a:pt x="2" y="8"/>
                    <a:pt x="2" y="8"/>
                  </a:cubicBezTo>
                  <a:cubicBezTo>
                    <a:pt x="2" y="9"/>
                    <a:pt x="2" y="9"/>
                    <a:pt x="3" y="9"/>
                  </a:cubicBezTo>
                  <a:cubicBezTo>
                    <a:pt x="2" y="10"/>
                    <a:pt x="2" y="10"/>
                    <a:pt x="2" y="10"/>
                  </a:cubicBezTo>
                  <a:cubicBezTo>
                    <a:pt x="2" y="10"/>
                    <a:pt x="2" y="11"/>
                    <a:pt x="3" y="11"/>
                  </a:cubicBezTo>
                  <a:cubicBezTo>
                    <a:pt x="4" y="11"/>
                    <a:pt x="4" y="11"/>
                    <a:pt x="4" y="11"/>
                  </a:cubicBezTo>
                  <a:cubicBezTo>
                    <a:pt x="4" y="11"/>
                    <a:pt x="5" y="11"/>
                    <a:pt x="5" y="11"/>
                  </a:cubicBezTo>
                  <a:cubicBezTo>
                    <a:pt x="5" y="10"/>
                    <a:pt x="5" y="10"/>
                    <a:pt x="5" y="10"/>
                  </a:cubicBezTo>
                  <a:cubicBezTo>
                    <a:pt x="5" y="10"/>
                    <a:pt x="6" y="10"/>
                    <a:pt x="6" y="10"/>
                  </a:cubicBezTo>
                  <a:cubicBezTo>
                    <a:pt x="6" y="11"/>
                    <a:pt x="6" y="11"/>
                    <a:pt x="6" y="11"/>
                  </a:cubicBezTo>
                  <a:cubicBezTo>
                    <a:pt x="6" y="11"/>
                    <a:pt x="7" y="11"/>
                    <a:pt x="7" y="11"/>
                  </a:cubicBezTo>
                  <a:cubicBezTo>
                    <a:pt x="8" y="11"/>
                    <a:pt x="8" y="11"/>
                    <a:pt x="8" y="11"/>
                  </a:cubicBezTo>
                  <a:cubicBezTo>
                    <a:pt x="8" y="10"/>
                    <a:pt x="9" y="10"/>
                    <a:pt x="8" y="10"/>
                  </a:cubicBezTo>
                  <a:cubicBezTo>
                    <a:pt x="8" y="9"/>
                    <a:pt x="8" y="9"/>
                    <a:pt x="8" y="9"/>
                  </a:cubicBezTo>
                  <a:cubicBezTo>
                    <a:pt x="8" y="9"/>
                    <a:pt x="8" y="8"/>
                    <a:pt x="9" y="8"/>
                  </a:cubicBezTo>
                  <a:cubicBezTo>
                    <a:pt x="9" y="9"/>
                    <a:pt x="9" y="9"/>
                    <a:pt x="9" y="9"/>
                  </a:cubicBezTo>
                  <a:cubicBezTo>
                    <a:pt x="10" y="9"/>
                    <a:pt x="10" y="9"/>
                    <a:pt x="10" y="8"/>
                  </a:cubicBezTo>
                  <a:cubicBezTo>
                    <a:pt x="11" y="7"/>
                    <a:pt x="11" y="7"/>
                    <a:pt x="11" y="7"/>
                  </a:cubicBezTo>
                  <a:cubicBezTo>
                    <a:pt x="11" y="7"/>
                    <a:pt x="11" y="6"/>
                    <a:pt x="10" y="6"/>
                  </a:cubicBezTo>
                  <a:close/>
                  <a:moveTo>
                    <a:pt x="6" y="8"/>
                  </a:moveTo>
                  <a:cubicBezTo>
                    <a:pt x="5" y="8"/>
                    <a:pt x="4" y="8"/>
                    <a:pt x="3" y="7"/>
                  </a:cubicBezTo>
                  <a:cubicBezTo>
                    <a:pt x="3" y="5"/>
                    <a:pt x="3" y="4"/>
                    <a:pt x="4" y="4"/>
                  </a:cubicBezTo>
                  <a:cubicBezTo>
                    <a:pt x="5" y="3"/>
                    <a:pt x="7" y="4"/>
                    <a:pt x="7" y="5"/>
                  </a:cubicBezTo>
                  <a:cubicBezTo>
                    <a:pt x="8" y="6"/>
                    <a:pt x="7" y="7"/>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35"/>
            <p:cNvSpPr>
              <a:spLocks/>
            </p:cNvSpPr>
            <p:nvPr/>
          </p:nvSpPr>
          <p:spPr bwMode="auto">
            <a:xfrm>
              <a:off x="2637" y="2607"/>
              <a:ext cx="2406" cy="356"/>
            </a:xfrm>
            <a:custGeom>
              <a:avLst/>
              <a:gdLst>
                <a:gd name="T0" fmla="*/ 0 w 2406"/>
                <a:gd name="T1" fmla="*/ 0 h 356"/>
                <a:gd name="T2" fmla="*/ 1108 w 2406"/>
                <a:gd name="T3" fmla="*/ 335 h 356"/>
                <a:gd name="T4" fmla="*/ 1179 w 2406"/>
                <a:gd name="T5" fmla="*/ 335 h 356"/>
                <a:gd name="T6" fmla="*/ 2406 w 2406"/>
                <a:gd name="T7" fmla="*/ 7 h 356"/>
                <a:gd name="T8" fmla="*/ 2406 w 2406"/>
                <a:gd name="T9" fmla="*/ 60 h 356"/>
                <a:gd name="T10" fmla="*/ 1175 w 2406"/>
                <a:gd name="T11" fmla="*/ 356 h 356"/>
                <a:gd name="T12" fmla="*/ 1104 w 2406"/>
                <a:gd name="T13" fmla="*/ 356 h 356"/>
                <a:gd name="T14" fmla="*/ 0 w 2406"/>
                <a:gd name="T15" fmla="*/ 41 h 356"/>
                <a:gd name="T16" fmla="*/ 0 w 2406"/>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6" h="356">
                  <a:moveTo>
                    <a:pt x="0" y="0"/>
                  </a:moveTo>
                  <a:lnTo>
                    <a:pt x="1108" y="335"/>
                  </a:lnTo>
                  <a:lnTo>
                    <a:pt x="1179" y="335"/>
                  </a:lnTo>
                  <a:lnTo>
                    <a:pt x="2406" y="7"/>
                  </a:lnTo>
                  <a:lnTo>
                    <a:pt x="2406" y="60"/>
                  </a:lnTo>
                  <a:lnTo>
                    <a:pt x="1175" y="356"/>
                  </a:lnTo>
                  <a:lnTo>
                    <a:pt x="1104" y="356"/>
                  </a:lnTo>
                  <a:lnTo>
                    <a:pt x="0" y="4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535780591"/>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5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14:bounceEnd="50000">
                                          <p:cBhvr additive="base">
                                            <p:cTn id="11" dur="5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14:bounceEnd="50000">
                                          <p:cBhvr additive="base">
                                            <p:cTn id="15"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50000">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14:bounceEnd="50000">
                                          <p:cBhvr additive="base">
                                            <p:cTn id="19"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par>
                              <p:cTn id="21" fill="hold">
                                <p:stCondLst>
                                  <p:cond delay="900"/>
                                </p:stCondLst>
                                <p:childTnLst>
                                  <p:par>
                                    <p:cTn id="22" presetID="2" presetClass="entr" presetSubtype="8"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1400"/>
                                </p:stCondLst>
                                <p:childTnLst>
                                  <p:par>
                                    <p:cTn id="31" presetID="16" presetClass="entr" presetSubtype="2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2300"/>
                                </p:stCondLst>
                                <p:childTnLst>
                                  <p:par>
                                    <p:cTn id="42" presetID="31"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 calcmode="lin" valueType="num">
                                          <p:cBhvr>
                                            <p:cTn id="46" dur="1000" fill="hold"/>
                                            <p:tgtEl>
                                              <p:spTgt spid="31"/>
                                            </p:tgtEl>
                                            <p:attrNameLst>
                                              <p:attrName>style.rotation</p:attrName>
                                            </p:attrNameLst>
                                          </p:cBhvr>
                                          <p:tavLst>
                                            <p:tav tm="0">
                                              <p:val>
                                                <p:fltVal val="90"/>
                                              </p:val>
                                            </p:tav>
                                            <p:tav tm="100000">
                                              <p:val>
                                                <p:fltVal val="0"/>
                                              </p:val>
                                            </p:tav>
                                          </p:tavLst>
                                        </p:anim>
                                        <p:animEffect transition="in" filter="fade">
                                          <p:cBhvr>
                                            <p:cTn id="47" dur="1000"/>
                                            <p:tgtEl>
                                              <p:spTgt spid="31"/>
                                            </p:tgtEl>
                                          </p:cBhvr>
                                        </p:animEffect>
                                      </p:childTnLst>
                                    </p:cTn>
                                  </p:par>
                                  <p:par>
                                    <p:cTn id="48" presetID="42" presetClass="path" presetSubtype="0" accel="50000" decel="50000" fill="hold" nodeType="withEffect">
                                      <p:stCondLst>
                                        <p:cond delay="0"/>
                                      </p:stCondLst>
                                      <p:childTnLst>
                                        <p:animMotion origin="layout" path="M -3.33333E-6 1.63681E-6 L 1.1066 -0.03583 " pathEditMode="relative" rAng="0" ptsTypes="AA">
                                          <p:cBhvr>
                                            <p:cTn id="49" dur="4300" fill="hold"/>
                                            <p:tgtEl>
                                              <p:spTgt spid="31"/>
                                            </p:tgtEl>
                                            <p:attrNameLst>
                                              <p:attrName>ppt_x</p:attrName>
                                              <p:attrName>ppt_y</p:attrName>
                                            </p:attrNameLst>
                                          </p:cBhvr>
                                          <p:rCtr x="55330" y="-17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par>
                              <p:cTn id="21" fill="hold">
                                <p:stCondLst>
                                  <p:cond delay="900"/>
                                </p:stCondLst>
                                <p:childTnLst>
                                  <p:par>
                                    <p:cTn id="22" presetID="2" presetClass="entr" presetSubtype="8"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1400"/>
                                </p:stCondLst>
                                <p:childTnLst>
                                  <p:par>
                                    <p:cTn id="31" presetID="16" presetClass="entr" presetSubtype="2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2300"/>
                                </p:stCondLst>
                                <p:childTnLst>
                                  <p:par>
                                    <p:cTn id="42" presetID="31"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 calcmode="lin" valueType="num">
                                          <p:cBhvr>
                                            <p:cTn id="46" dur="1000" fill="hold"/>
                                            <p:tgtEl>
                                              <p:spTgt spid="31"/>
                                            </p:tgtEl>
                                            <p:attrNameLst>
                                              <p:attrName>style.rotation</p:attrName>
                                            </p:attrNameLst>
                                          </p:cBhvr>
                                          <p:tavLst>
                                            <p:tav tm="0">
                                              <p:val>
                                                <p:fltVal val="90"/>
                                              </p:val>
                                            </p:tav>
                                            <p:tav tm="100000">
                                              <p:val>
                                                <p:fltVal val="0"/>
                                              </p:val>
                                            </p:tav>
                                          </p:tavLst>
                                        </p:anim>
                                        <p:animEffect transition="in" filter="fade">
                                          <p:cBhvr>
                                            <p:cTn id="47" dur="1000"/>
                                            <p:tgtEl>
                                              <p:spTgt spid="31"/>
                                            </p:tgtEl>
                                          </p:cBhvr>
                                        </p:animEffect>
                                      </p:childTnLst>
                                    </p:cTn>
                                  </p:par>
                                  <p:par>
                                    <p:cTn id="48" presetID="42" presetClass="path" presetSubtype="0" accel="50000" decel="50000" fill="hold" nodeType="withEffect">
                                      <p:stCondLst>
                                        <p:cond delay="0"/>
                                      </p:stCondLst>
                                      <p:childTnLst>
                                        <p:animMotion origin="layout" path="M -3.33333E-6 1.63681E-6 L 1.1066 -0.03583 " pathEditMode="relative" rAng="0" ptsTypes="AA">
                                          <p:cBhvr>
                                            <p:cTn id="49" dur="4300" fill="hold"/>
                                            <p:tgtEl>
                                              <p:spTgt spid="31"/>
                                            </p:tgtEl>
                                            <p:attrNameLst>
                                              <p:attrName>ppt_x</p:attrName>
                                              <p:attrName>ppt_y</p:attrName>
                                            </p:attrNameLst>
                                          </p:cBhvr>
                                          <p:rCtr x="55330" y="-17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47662" y="1504750"/>
            <a:ext cx="2072960" cy="2584754"/>
            <a:chOff x="3295850" y="1908877"/>
            <a:chExt cx="3738030" cy="4660916"/>
          </a:xfrm>
        </p:grpSpPr>
        <p:sp>
          <p:nvSpPr>
            <p:cNvPr id="3" name="圆角矩形 2"/>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 name="圆角矩形 4"/>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 name="圆角矩形 6"/>
          <p:cNvSpPr/>
          <p:nvPr/>
        </p:nvSpPr>
        <p:spPr>
          <a:xfrm>
            <a:off x="3401387" y="1969277"/>
            <a:ext cx="389495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8" name="组合 7"/>
          <p:cNvGrpSpPr/>
          <p:nvPr/>
        </p:nvGrpSpPr>
        <p:grpSpPr>
          <a:xfrm>
            <a:off x="3471676" y="228313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1" name="组合 10"/>
          <p:cNvGrpSpPr/>
          <p:nvPr/>
        </p:nvGrpSpPr>
        <p:grpSpPr>
          <a:xfrm>
            <a:off x="3172171" y="228313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4" name="组合 13"/>
          <p:cNvGrpSpPr/>
          <p:nvPr/>
        </p:nvGrpSpPr>
        <p:grpSpPr>
          <a:xfrm>
            <a:off x="3238728" y="2316796"/>
            <a:ext cx="288238" cy="46073"/>
            <a:chOff x="4318304" y="3089060"/>
            <a:chExt cx="384317" cy="61430"/>
          </a:xfrm>
        </p:grpSpPr>
        <p:sp>
          <p:nvSpPr>
            <p:cNvPr id="15" name="圆角矩形 14"/>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圆角矩形 15"/>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7" name="文本框 16"/>
          <p:cNvSpPr txBox="1"/>
          <p:nvPr/>
        </p:nvSpPr>
        <p:spPr>
          <a:xfrm>
            <a:off x="4213574" y="2094189"/>
            <a:ext cx="2629909"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课题综述</a:t>
            </a:r>
            <a:endParaRPr lang="zh-CN" altLang="en-US" sz="2700" dirty="0">
              <a:solidFill>
                <a:schemeClr val="bg1"/>
              </a:solidFill>
              <a:latin typeface="造字工房悦黑体验版细体" pitchFamily="50" charset="-122"/>
              <a:ea typeface="造字工房悦黑体验版细体" pitchFamily="50" charset="-122"/>
            </a:endParaRPr>
          </a:p>
        </p:txBody>
      </p:sp>
      <p:grpSp>
        <p:nvGrpSpPr>
          <p:cNvPr id="18" name="组合 17"/>
          <p:cNvGrpSpPr/>
          <p:nvPr/>
        </p:nvGrpSpPr>
        <p:grpSpPr>
          <a:xfrm>
            <a:off x="2292908" y="2072845"/>
            <a:ext cx="589923" cy="553376"/>
            <a:chOff x="3108756" y="2110160"/>
            <a:chExt cx="745081" cy="698920"/>
          </a:xfrm>
          <a:solidFill>
            <a:schemeClr val="bg1"/>
          </a:solidFill>
        </p:grpSpPr>
        <p:sp>
          <p:nvSpPr>
            <p:cNvPr id="19" name="Freeform 489"/>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490"/>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491"/>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6" name="Freeform 496"/>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27" name="组合 26"/>
          <p:cNvGrpSpPr/>
          <p:nvPr/>
        </p:nvGrpSpPr>
        <p:grpSpPr>
          <a:xfrm>
            <a:off x="3773200" y="2163082"/>
            <a:ext cx="451147" cy="429668"/>
            <a:chOff x="5030931" y="2884106"/>
            <a:chExt cx="601529" cy="572890"/>
          </a:xfrm>
        </p:grpSpPr>
        <p:sp>
          <p:nvSpPr>
            <p:cNvPr id="28" name="椭圆 2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9" name="文本框 28"/>
            <p:cNvSpPr txBox="1"/>
            <p:nvPr/>
          </p:nvSpPr>
          <p:spPr>
            <a:xfrm>
              <a:off x="5030931" y="2902999"/>
              <a:ext cx="601529" cy="553997"/>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sp>
        <p:nvSpPr>
          <p:cNvPr id="30" name="矩形 29"/>
          <p:cNvSpPr/>
          <p:nvPr/>
        </p:nvSpPr>
        <p:spPr>
          <a:xfrm>
            <a:off x="3870228" y="2861324"/>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smtClean="0">
                <a:solidFill>
                  <a:schemeClr val="bg1">
                    <a:lumMod val="50000"/>
                  </a:schemeClr>
                </a:solidFill>
                <a:latin typeface="造字工房悦黑体验版细体" pitchFamily="50" charset="-122"/>
                <a:ea typeface="造字工房悦黑体验版细体" pitchFamily="50" charset="-122"/>
              </a:rPr>
              <a:t>选题背景</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
        <p:nvSpPr>
          <p:cNvPr id="31" name="矩形 30"/>
          <p:cNvSpPr/>
          <p:nvPr/>
        </p:nvSpPr>
        <p:spPr>
          <a:xfrm>
            <a:off x="5011728" y="2861324"/>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smtClean="0">
                <a:solidFill>
                  <a:schemeClr val="bg1">
                    <a:lumMod val="50000"/>
                  </a:schemeClr>
                </a:solidFill>
                <a:latin typeface="造字工房悦黑体验版细体" pitchFamily="50" charset="-122"/>
                <a:ea typeface="造字工房悦黑体验版细体" pitchFamily="50" charset="-122"/>
              </a:rPr>
              <a:t>选题理由</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
        <p:nvSpPr>
          <p:cNvPr id="32" name="矩形 31"/>
          <p:cNvSpPr/>
          <p:nvPr/>
        </p:nvSpPr>
        <p:spPr>
          <a:xfrm>
            <a:off x="6153228" y="2861323"/>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smtClean="0">
                <a:solidFill>
                  <a:schemeClr val="bg1">
                    <a:lumMod val="50000"/>
                  </a:schemeClr>
                </a:solidFill>
                <a:latin typeface="造字工房悦黑体验版细体" pitchFamily="50" charset="-122"/>
                <a:ea typeface="造字工房悦黑体验版细体" pitchFamily="50" charset="-122"/>
              </a:rPr>
              <a:t>研究意义</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Tree>
    <p:extLst>
      <p:ext uri="{BB962C8B-B14F-4D97-AF65-F5344CB8AC3E}">
        <p14:creationId xmlns:p14="http://schemas.microsoft.com/office/powerpoint/2010/main" val="2552968179"/>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2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700"/>
                                </p:stCondLst>
                                <p:childTnLst>
                                  <p:par>
                                    <p:cTn id="18" presetID="37"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00"/>
                                            <p:tgtEl>
                                              <p:spTgt spid="18"/>
                                            </p:tgtEl>
                                          </p:cBhvr>
                                        </p:animEffect>
                                        <p:anim calcmode="lin" valueType="num">
                                          <p:cBhvr>
                                            <p:cTn id="21" dur="700" fill="hold"/>
                                            <p:tgtEl>
                                              <p:spTgt spid="18"/>
                                            </p:tgtEl>
                                            <p:attrNameLst>
                                              <p:attrName>ppt_x</p:attrName>
                                            </p:attrNameLst>
                                          </p:cBhvr>
                                          <p:tavLst>
                                            <p:tav tm="0">
                                              <p:val>
                                                <p:strVal val="#ppt_x"/>
                                              </p:val>
                                            </p:tav>
                                            <p:tav tm="100000">
                                              <p:val>
                                                <p:strVal val="#ppt_x"/>
                                              </p:val>
                                            </p:tav>
                                          </p:tavLst>
                                        </p:anim>
                                        <p:anim calcmode="lin" valueType="num">
                                          <p:cBhvr>
                                            <p:cTn id="22" dur="630" decel="100000" fill="hold"/>
                                            <p:tgtEl>
                                              <p:spTgt spid="18"/>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18"/>
                                            </p:tgtEl>
                                            <p:attrNameLst>
                                              <p:attrName>ppt_y</p:attrName>
                                            </p:attrNameLst>
                                          </p:cBhvr>
                                          <p:tavLst>
                                            <p:tav tm="0">
                                              <p:val>
                                                <p:strVal val="#ppt_y-.03"/>
                                              </p:val>
                                            </p:tav>
                                            <p:tav tm="100000">
                                              <p:val>
                                                <p:strVal val="#ppt_y"/>
                                              </p:val>
                                            </p:tav>
                                          </p:tavLst>
                                        </p:anim>
                                      </p:childTnLst>
                                    </p:cTn>
                                  </p:par>
                                </p:childTnLst>
                              </p:cTn>
                            </p:par>
                            <p:par>
                              <p:cTn id="24" fill="hold">
                                <p:stCondLst>
                                  <p:cond delay="14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4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19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19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40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200" fill="hold"/>
                                            <p:tgtEl>
                                              <p:spTgt spid="27"/>
                                            </p:tgtEl>
                                            <p:attrNameLst>
                                              <p:attrName>ppt_w</p:attrName>
                                            </p:attrNameLst>
                                          </p:cBhvr>
                                          <p:tavLst>
                                            <p:tav tm="0">
                                              <p:val>
                                                <p:fltVal val="0"/>
                                              </p:val>
                                            </p:tav>
                                            <p:tav tm="100000">
                                              <p:val>
                                                <p:strVal val="#ppt_w"/>
                                              </p:val>
                                            </p:tav>
                                          </p:tavLst>
                                        </p:anim>
                                        <p:anim calcmode="lin" valueType="num">
                                          <p:cBhvr>
                                            <p:cTn id="43" dur="200" fill="hold"/>
                                            <p:tgtEl>
                                              <p:spTgt spid="27"/>
                                            </p:tgtEl>
                                            <p:attrNameLst>
                                              <p:attrName>ppt_h</p:attrName>
                                            </p:attrNameLst>
                                          </p:cBhvr>
                                          <p:tavLst>
                                            <p:tav tm="0">
                                              <p:val>
                                                <p:fltVal val="0"/>
                                              </p:val>
                                            </p:tav>
                                            <p:tav tm="100000">
                                              <p:val>
                                                <p:strVal val="#ppt_h"/>
                                              </p:val>
                                            </p:tav>
                                          </p:tavLst>
                                        </p:anim>
                                        <p:animEffect transition="in" filter="fade">
                                          <p:cBhvr>
                                            <p:cTn id="44" dur="200"/>
                                            <p:tgtEl>
                                              <p:spTgt spid="27"/>
                                            </p:tgtEl>
                                          </p:cBhvr>
                                        </p:animEffect>
                                      </p:childTnLst>
                                    </p:cTn>
                                  </p:par>
                                </p:childTnLst>
                              </p:cTn>
                            </p:par>
                            <p:par>
                              <p:cTn id="45" fill="hold">
                                <p:stCondLst>
                                  <p:cond delay="2600"/>
                                </p:stCondLst>
                                <p:childTnLst>
                                  <p:par>
                                    <p:cTn id="46" presetID="26" presetClass="emph" presetSubtype="0" fill="hold" nodeType="afterEffect">
                                      <p:stCondLst>
                                        <p:cond delay="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3100"/>
                                </p:stCondLst>
                                <p:childTnLst>
                                  <p:par>
                                    <p:cTn id="50" presetID="16" presetClass="entr" presetSubtype="37" fill="hold" grpId="0" nodeType="afterEffect">
                                      <p:stCondLst>
                                        <p:cond delay="300"/>
                                      </p:stCondLst>
                                      <p:childTnLst>
                                        <p:set>
                                          <p:cBhvr>
                                            <p:cTn id="51" dur="1" fill="hold">
                                              <p:stCondLst>
                                                <p:cond delay="0"/>
                                              </p:stCondLst>
                                            </p:cTn>
                                            <p:tgtEl>
                                              <p:spTgt spid="17"/>
                                            </p:tgtEl>
                                            <p:attrNameLst>
                                              <p:attrName>style.visibility</p:attrName>
                                            </p:attrNameLst>
                                          </p:cBhvr>
                                          <p:to>
                                            <p:strVal val="visible"/>
                                          </p:to>
                                        </p:set>
                                        <p:animEffect transition="in" filter="barn(outVertical)">
                                          <p:cBhvr>
                                            <p:cTn id="52" dur="700"/>
                                            <p:tgtEl>
                                              <p:spTgt spid="17"/>
                                            </p:tgtEl>
                                          </p:cBhvr>
                                        </p:animEffect>
                                      </p:childTnLst>
                                    </p:cTn>
                                  </p:par>
                                </p:childTnLst>
                              </p:cTn>
                            </p:par>
                            <p:par>
                              <p:cTn id="53" fill="hold">
                                <p:stCondLst>
                                  <p:cond delay="4100"/>
                                </p:stCondLst>
                                <p:childTnLst>
                                  <p:par>
                                    <p:cTn id="54" presetID="50" presetClass="entr" presetSubtype="0" decel="10000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3"/>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strVal val="#ppt_w+.3"/>
                                              </p:val>
                                            </p:tav>
                                            <p:tav tm="100000">
                                              <p:val>
                                                <p:strVal val="#ppt_w"/>
                                              </p:val>
                                            </p:tav>
                                          </p:tavLst>
                                        </p:anim>
                                        <p:anim calcmode="lin" valueType="num">
                                          <p:cBhvr>
                                            <p:cTn id="62" dur="1000" fill="hold"/>
                                            <p:tgtEl>
                                              <p:spTgt spid="31"/>
                                            </p:tgtEl>
                                            <p:attrNameLst>
                                              <p:attrName>ppt_h</p:attrName>
                                            </p:attrNameLst>
                                          </p:cBhvr>
                                          <p:tavLst>
                                            <p:tav tm="0">
                                              <p:val>
                                                <p:strVal val="#ppt_h"/>
                                              </p:val>
                                            </p:tav>
                                            <p:tav tm="100000">
                                              <p:val>
                                                <p:strVal val="#ppt_h"/>
                                              </p:val>
                                            </p:tav>
                                          </p:tavLst>
                                        </p:anim>
                                        <p:animEffect transition="in" filter="fade">
                                          <p:cBhvr>
                                            <p:cTn id="63" dur="1000"/>
                                            <p:tgtEl>
                                              <p:spTgt spid="31"/>
                                            </p:tgtEl>
                                          </p:cBhvr>
                                        </p:animEffect>
                                      </p:childTnLst>
                                    </p:cTn>
                                  </p:par>
                                  <p:par>
                                    <p:cTn id="64" presetID="50" presetClass="entr" presetSubtype="0" decel="100000" fill="hold" grpId="0" nodeType="withEffect">
                                      <p:stCondLst>
                                        <p:cond delay="850"/>
                                      </p:stCondLst>
                                      <p:childTnLst>
                                        <p:set>
                                          <p:cBhvr>
                                            <p:cTn id="65" dur="1" fill="hold">
                                              <p:stCondLst>
                                                <p:cond delay="0"/>
                                              </p:stCondLst>
                                            </p:cTn>
                                            <p:tgtEl>
                                              <p:spTgt spid="32"/>
                                            </p:tgtEl>
                                            <p:attrNameLst>
                                              <p:attrName>style.visibility</p:attrName>
                                            </p:attrNameLst>
                                          </p:cBhvr>
                                          <p:to>
                                            <p:strVal val="visible"/>
                                          </p:to>
                                        </p:set>
                                        <p:anim calcmode="lin" valueType="num">
                                          <p:cBhvr>
                                            <p:cTn id="66" dur="1000" fill="hold"/>
                                            <p:tgtEl>
                                              <p:spTgt spid="32"/>
                                            </p:tgtEl>
                                            <p:attrNameLst>
                                              <p:attrName>ppt_w</p:attrName>
                                            </p:attrNameLst>
                                          </p:cBhvr>
                                          <p:tavLst>
                                            <p:tav tm="0">
                                              <p:val>
                                                <p:strVal val="#ppt_w+.3"/>
                                              </p:val>
                                            </p:tav>
                                            <p:tav tm="100000">
                                              <p:val>
                                                <p:strVal val="#ppt_w"/>
                                              </p:val>
                                            </p:tav>
                                          </p:tavLst>
                                        </p:anim>
                                        <p:anim calcmode="lin" valueType="num">
                                          <p:cBhvr>
                                            <p:cTn id="67" dur="1000" fill="hold"/>
                                            <p:tgtEl>
                                              <p:spTgt spid="32"/>
                                            </p:tgtEl>
                                            <p:attrNameLst>
                                              <p:attrName>ppt_h</p:attrName>
                                            </p:attrNameLst>
                                          </p:cBhvr>
                                          <p:tavLst>
                                            <p:tav tm="0">
                                              <p:val>
                                                <p:strVal val="#ppt_h"/>
                                              </p:val>
                                            </p:tav>
                                            <p:tav tm="100000">
                                              <p:val>
                                                <p:strVal val="#ppt_h"/>
                                              </p:val>
                                            </p:tav>
                                          </p:tavLst>
                                        </p:anim>
                                        <p:animEffect transition="in" filter="fade">
                                          <p:cBhvr>
                                            <p:cTn id="6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30"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2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700"/>
                                </p:stCondLst>
                                <p:childTnLst>
                                  <p:par>
                                    <p:cTn id="18" presetID="37"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00"/>
                                            <p:tgtEl>
                                              <p:spTgt spid="18"/>
                                            </p:tgtEl>
                                          </p:cBhvr>
                                        </p:animEffect>
                                        <p:anim calcmode="lin" valueType="num">
                                          <p:cBhvr>
                                            <p:cTn id="21" dur="700" fill="hold"/>
                                            <p:tgtEl>
                                              <p:spTgt spid="18"/>
                                            </p:tgtEl>
                                            <p:attrNameLst>
                                              <p:attrName>ppt_x</p:attrName>
                                            </p:attrNameLst>
                                          </p:cBhvr>
                                          <p:tavLst>
                                            <p:tav tm="0">
                                              <p:val>
                                                <p:strVal val="#ppt_x"/>
                                              </p:val>
                                            </p:tav>
                                            <p:tav tm="100000">
                                              <p:val>
                                                <p:strVal val="#ppt_x"/>
                                              </p:val>
                                            </p:tav>
                                          </p:tavLst>
                                        </p:anim>
                                        <p:anim calcmode="lin" valueType="num">
                                          <p:cBhvr>
                                            <p:cTn id="22" dur="630" decel="100000" fill="hold"/>
                                            <p:tgtEl>
                                              <p:spTgt spid="18"/>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18"/>
                                            </p:tgtEl>
                                            <p:attrNameLst>
                                              <p:attrName>ppt_y</p:attrName>
                                            </p:attrNameLst>
                                          </p:cBhvr>
                                          <p:tavLst>
                                            <p:tav tm="0">
                                              <p:val>
                                                <p:strVal val="#ppt_y-.03"/>
                                              </p:val>
                                            </p:tav>
                                            <p:tav tm="100000">
                                              <p:val>
                                                <p:strVal val="#ppt_y"/>
                                              </p:val>
                                            </p:tav>
                                          </p:tavLst>
                                        </p:anim>
                                      </p:childTnLst>
                                    </p:cTn>
                                  </p:par>
                                </p:childTnLst>
                              </p:cTn>
                            </p:par>
                            <p:par>
                              <p:cTn id="24" fill="hold">
                                <p:stCondLst>
                                  <p:cond delay="14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4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19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19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40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200" fill="hold"/>
                                            <p:tgtEl>
                                              <p:spTgt spid="27"/>
                                            </p:tgtEl>
                                            <p:attrNameLst>
                                              <p:attrName>ppt_w</p:attrName>
                                            </p:attrNameLst>
                                          </p:cBhvr>
                                          <p:tavLst>
                                            <p:tav tm="0">
                                              <p:val>
                                                <p:fltVal val="0"/>
                                              </p:val>
                                            </p:tav>
                                            <p:tav tm="100000">
                                              <p:val>
                                                <p:strVal val="#ppt_w"/>
                                              </p:val>
                                            </p:tav>
                                          </p:tavLst>
                                        </p:anim>
                                        <p:anim calcmode="lin" valueType="num">
                                          <p:cBhvr>
                                            <p:cTn id="43" dur="200" fill="hold"/>
                                            <p:tgtEl>
                                              <p:spTgt spid="27"/>
                                            </p:tgtEl>
                                            <p:attrNameLst>
                                              <p:attrName>ppt_h</p:attrName>
                                            </p:attrNameLst>
                                          </p:cBhvr>
                                          <p:tavLst>
                                            <p:tav tm="0">
                                              <p:val>
                                                <p:fltVal val="0"/>
                                              </p:val>
                                            </p:tav>
                                            <p:tav tm="100000">
                                              <p:val>
                                                <p:strVal val="#ppt_h"/>
                                              </p:val>
                                            </p:tav>
                                          </p:tavLst>
                                        </p:anim>
                                        <p:animEffect transition="in" filter="fade">
                                          <p:cBhvr>
                                            <p:cTn id="44" dur="200"/>
                                            <p:tgtEl>
                                              <p:spTgt spid="27"/>
                                            </p:tgtEl>
                                          </p:cBhvr>
                                        </p:animEffect>
                                      </p:childTnLst>
                                    </p:cTn>
                                  </p:par>
                                </p:childTnLst>
                              </p:cTn>
                            </p:par>
                            <p:par>
                              <p:cTn id="45" fill="hold">
                                <p:stCondLst>
                                  <p:cond delay="2600"/>
                                </p:stCondLst>
                                <p:childTnLst>
                                  <p:par>
                                    <p:cTn id="46" presetID="26" presetClass="emph" presetSubtype="0" fill="hold" nodeType="afterEffect">
                                      <p:stCondLst>
                                        <p:cond delay="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3100"/>
                                </p:stCondLst>
                                <p:childTnLst>
                                  <p:par>
                                    <p:cTn id="50" presetID="16" presetClass="entr" presetSubtype="37" fill="hold" grpId="0" nodeType="afterEffect">
                                      <p:stCondLst>
                                        <p:cond delay="300"/>
                                      </p:stCondLst>
                                      <p:childTnLst>
                                        <p:set>
                                          <p:cBhvr>
                                            <p:cTn id="51" dur="1" fill="hold">
                                              <p:stCondLst>
                                                <p:cond delay="0"/>
                                              </p:stCondLst>
                                            </p:cTn>
                                            <p:tgtEl>
                                              <p:spTgt spid="17"/>
                                            </p:tgtEl>
                                            <p:attrNameLst>
                                              <p:attrName>style.visibility</p:attrName>
                                            </p:attrNameLst>
                                          </p:cBhvr>
                                          <p:to>
                                            <p:strVal val="visible"/>
                                          </p:to>
                                        </p:set>
                                        <p:animEffect transition="in" filter="barn(outVertical)">
                                          <p:cBhvr>
                                            <p:cTn id="52" dur="700"/>
                                            <p:tgtEl>
                                              <p:spTgt spid="17"/>
                                            </p:tgtEl>
                                          </p:cBhvr>
                                        </p:animEffect>
                                      </p:childTnLst>
                                    </p:cTn>
                                  </p:par>
                                </p:childTnLst>
                              </p:cTn>
                            </p:par>
                            <p:par>
                              <p:cTn id="53" fill="hold">
                                <p:stCondLst>
                                  <p:cond delay="4100"/>
                                </p:stCondLst>
                                <p:childTnLst>
                                  <p:par>
                                    <p:cTn id="54" presetID="50" presetClass="entr" presetSubtype="0" decel="10000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3"/>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strVal val="#ppt_w+.3"/>
                                              </p:val>
                                            </p:tav>
                                            <p:tav tm="100000">
                                              <p:val>
                                                <p:strVal val="#ppt_w"/>
                                              </p:val>
                                            </p:tav>
                                          </p:tavLst>
                                        </p:anim>
                                        <p:anim calcmode="lin" valueType="num">
                                          <p:cBhvr>
                                            <p:cTn id="62" dur="1000" fill="hold"/>
                                            <p:tgtEl>
                                              <p:spTgt spid="31"/>
                                            </p:tgtEl>
                                            <p:attrNameLst>
                                              <p:attrName>ppt_h</p:attrName>
                                            </p:attrNameLst>
                                          </p:cBhvr>
                                          <p:tavLst>
                                            <p:tav tm="0">
                                              <p:val>
                                                <p:strVal val="#ppt_h"/>
                                              </p:val>
                                            </p:tav>
                                            <p:tav tm="100000">
                                              <p:val>
                                                <p:strVal val="#ppt_h"/>
                                              </p:val>
                                            </p:tav>
                                          </p:tavLst>
                                        </p:anim>
                                        <p:animEffect transition="in" filter="fade">
                                          <p:cBhvr>
                                            <p:cTn id="63" dur="1000"/>
                                            <p:tgtEl>
                                              <p:spTgt spid="31"/>
                                            </p:tgtEl>
                                          </p:cBhvr>
                                        </p:animEffect>
                                      </p:childTnLst>
                                    </p:cTn>
                                  </p:par>
                                  <p:par>
                                    <p:cTn id="64" presetID="50" presetClass="entr" presetSubtype="0" decel="100000" fill="hold" grpId="0" nodeType="withEffect">
                                      <p:stCondLst>
                                        <p:cond delay="850"/>
                                      </p:stCondLst>
                                      <p:childTnLst>
                                        <p:set>
                                          <p:cBhvr>
                                            <p:cTn id="65" dur="1" fill="hold">
                                              <p:stCondLst>
                                                <p:cond delay="0"/>
                                              </p:stCondLst>
                                            </p:cTn>
                                            <p:tgtEl>
                                              <p:spTgt spid="32"/>
                                            </p:tgtEl>
                                            <p:attrNameLst>
                                              <p:attrName>style.visibility</p:attrName>
                                            </p:attrNameLst>
                                          </p:cBhvr>
                                          <p:to>
                                            <p:strVal val="visible"/>
                                          </p:to>
                                        </p:set>
                                        <p:anim calcmode="lin" valueType="num">
                                          <p:cBhvr>
                                            <p:cTn id="66" dur="1000" fill="hold"/>
                                            <p:tgtEl>
                                              <p:spTgt spid="32"/>
                                            </p:tgtEl>
                                            <p:attrNameLst>
                                              <p:attrName>ppt_w</p:attrName>
                                            </p:attrNameLst>
                                          </p:cBhvr>
                                          <p:tavLst>
                                            <p:tav tm="0">
                                              <p:val>
                                                <p:strVal val="#ppt_w+.3"/>
                                              </p:val>
                                            </p:tav>
                                            <p:tav tm="100000">
                                              <p:val>
                                                <p:strVal val="#ppt_w"/>
                                              </p:val>
                                            </p:tav>
                                          </p:tavLst>
                                        </p:anim>
                                        <p:anim calcmode="lin" valueType="num">
                                          <p:cBhvr>
                                            <p:cTn id="67" dur="1000" fill="hold"/>
                                            <p:tgtEl>
                                              <p:spTgt spid="32"/>
                                            </p:tgtEl>
                                            <p:attrNameLst>
                                              <p:attrName>ppt_h</p:attrName>
                                            </p:attrNameLst>
                                          </p:cBhvr>
                                          <p:tavLst>
                                            <p:tav tm="0">
                                              <p:val>
                                                <p:strVal val="#ppt_h"/>
                                              </p:val>
                                            </p:tav>
                                            <p:tav tm="100000">
                                              <p:val>
                                                <p:strVal val="#ppt_h"/>
                                              </p:val>
                                            </p:tav>
                                          </p:tavLst>
                                        </p:anim>
                                        <p:animEffect transition="in" filter="fade">
                                          <p:cBhvr>
                                            <p:cTn id="6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30" grpId="0"/>
          <p:bldP spid="31" grpId="0"/>
          <p:bldP spid="3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选题背景</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Freeform 5"/>
          <p:cNvSpPr>
            <a:spLocks/>
          </p:cNvSpPr>
          <p:nvPr/>
        </p:nvSpPr>
        <p:spPr bwMode="auto">
          <a:xfrm rot="5400000">
            <a:off x="1132992" y="3761279"/>
            <a:ext cx="752783" cy="66718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8000"/>
                </a:schemeClr>
              </a:gs>
              <a:gs pos="0">
                <a:schemeClr val="bg1">
                  <a:lumMod val="81000"/>
                </a:schemeClr>
              </a:gs>
            </a:gsLst>
            <a:lin ang="18900000" scaled="0"/>
            <a:tileRect/>
          </a:gradFill>
          <a:ln w="22225">
            <a:gradFill>
              <a:gsLst>
                <a:gs pos="0">
                  <a:schemeClr val="bg1"/>
                </a:gs>
                <a:gs pos="100000">
                  <a:schemeClr val="bg1">
                    <a:lumMod val="80000"/>
                  </a:schemeClr>
                </a:gs>
              </a:gsLst>
              <a:lin ang="18900000" scaled="0"/>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21" name="组合 20"/>
          <p:cNvGrpSpPr/>
          <p:nvPr/>
        </p:nvGrpSpPr>
        <p:grpSpPr>
          <a:xfrm>
            <a:off x="1873738" y="3600344"/>
            <a:ext cx="6372370" cy="1252683"/>
            <a:chOff x="3457192" y="3925490"/>
            <a:chExt cx="5703845" cy="1670238"/>
          </a:xfrm>
        </p:grpSpPr>
        <p:sp>
          <p:nvSpPr>
            <p:cNvPr id="22" name="文本框 21"/>
            <p:cNvSpPr txBox="1"/>
            <p:nvPr/>
          </p:nvSpPr>
          <p:spPr>
            <a:xfrm>
              <a:off x="3457511" y="3925490"/>
              <a:ext cx="1455083" cy="369331"/>
            </a:xfrm>
            <a:prstGeom prst="rect">
              <a:avLst/>
            </a:prstGeom>
            <a:noFill/>
          </p:spPr>
          <p:txBody>
            <a:bodyPr wrap="square" rtlCol="0">
              <a:spAutoFit/>
            </a:bodyPr>
            <a:lstStyle/>
            <a:p>
              <a:pPr algn="ctr"/>
              <a:r>
                <a:rPr lang="zh-CN" altLang="en-US" sz="1200" dirty="0" smtClean="0">
                  <a:solidFill>
                    <a:schemeClr val="bg1">
                      <a:lumMod val="95000"/>
                    </a:schemeClr>
                  </a:solidFill>
                  <a:latin typeface="造字工房悦黑体验版细体" pitchFamily="50" charset="-122"/>
                  <a:ea typeface="造字工房悦黑体验版细体" pitchFamily="50" charset="-122"/>
                </a:rPr>
                <a:t>在此添加标题</a:t>
              </a:r>
              <a:endParaRPr lang="zh-CN" altLang="en-US" sz="1200" dirty="0">
                <a:solidFill>
                  <a:schemeClr val="bg1">
                    <a:lumMod val="95000"/>
                  </a:schemeClr>
                </a:solidFill>
                <a:latin typeface="造字工房悦黑体验版细体" pitchFamily="50" charset="-122"/>
                <a:ea typeface="造字工房悦黑体验版细体" pitchFamily="50" charset="-122"/>
              </a:endParaRPr>
            </a:p>
          </p:txBody>
        </p:sp>
        <p:sp>
          <p:nvSpPr>
            <p:cNvPr id="23" name="文本框 22"/>
            <p:cNvSpPr txBox="1"/>
            <p:nvPr/>
          </p:nvSpPr>
          <p:spPr>
            <a:xfrm>
              <a:off x="3457192" y="4179961"/>
              <a:ext cx="5703845" cy="1415767"/>
            </a:xfrm>
            <a:prstGeom prst="rect">
              <a:avLst/>
            </a:prstGeom>
            <a:noFill/>
          </p:spPr>
          <p:txBody>
            <a:bodyPr wrap="square" rtlCol="0">
              <a:spAutoFit/>
            </a:bodyPr>
            <a:lstStyle/>
            <a:p>
              <a:pPr>
                <a:lnSpc>
                  <a:spcPct val="150000"/>
                </a:lnSpc>
              </a:pPr>
              <a:r>
                <a:rPr lang="zh-CN" altLang="en-US" sz="1400" dirty="0">
                  <a:latin typeface="Microsoft JhengHei UI" panose="020B0604030504040204" pitchFamily="34" charset="-120"/>
                  <a:ea typeface="Microsoft JhengHei UI" panose="020B0604030504040204" pitchFamily="34" charset="-120"/>
                  <a:sym typeface="Gill Sans" charset="0"/>
                </a:rPr>
                <a:t>本课题从网络舆情的静态和动态关联因素入手，从多个维度考虑网络舆情的冷热程度，包括对时间因素、地理位置因素、人为因素等多方面属性的信息抽取及分析，进而建立一个能反映网络舆情静动关系的热度计算模型。</a:t>
              </a:r>
              <a:endParaRPr lang="zh-CN" altLang="en-US" sz="1400" dirty="0">
                <a:latin typeface="Microsoft JhengHei UI" panose="020B0604030504040204" pitchFamily="34" charset="-120"/>
                <a:ea typeface="Microsoft JhengHei UI" panose="020B0604030504040204" pitchFamily="34" charset="-120"/>
              </a:endParaRPr>
            </a:p>
          </p:txBody>
        </p:sp>
      </p:grpSp>
      <p:pic>
        <p:nvPicPr>
          <p:cNvPr id="32" name="图片 3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277423" y="1293703"/>
            <a:ext cx="3363278" cy="1952743"/>
          </a:xfrm>
          <a:prstGeom prst="rect">
            <a:avLst/>
          </a:prstGeom>
          <a:solidFill>
            <a:srgbClr val="FFFFFF">
              <a:shade val="85000"/>
            </a:srgbClr>
          </a:solidFill>
          <a:ln w="63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7" name="Picture 14" descr="cinema.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93560" y="2647234"/>
            <a:ext cx="336709" cy="336709"/>
          </a:xfrm>
          <a:prstGeom prst="rect">
            <a:avLst/>
          </a:prstGeom>
        </p:spPr>
      </p:pic>
      <p:grpSp>
        <p:nvGrpSpPr>
          <p:cNvPr id="38" name="组合 37"/>
          <p:cNvGrpSpPr/>
          <p:nvPr/>
        </p:nvGrpSpPr>
        <p:grpSpPr>
          <a:xfrm>
            <a:off x="4640701" y="717488"/>
            <a:ext cx="3586409" cy="2546793"/>
            <a:chOff x="6293631" y="3107450"/>
            <a:chExt cx="4781877" cy="3395726"/>
          </a:xfrm>
        </p:grpSpPr>
        <p:sp>
          <p:nvSpPr>
            <p:cNvPr id="39" name="文本框 38"/>
            <p:cNvSpPr txBox="1"/>
            <p:nvPr/>
          </p:nvSpPr>
          <p:spPr>
            <a:xfrm>
              <a:off x="6293631" y="3107450"/>
              <a:ext cx="2465354" cy="430887"/>
            </a:xfrm>
            <a:prstGeom prst="rect">
              <a:avLst/>
            </a:prstGeom>
            <a:noFill/>
          </p:spPr>
          <p:txBody>
            <a:bodyPr wrap="square" rtlCol="0">
              <a:spAutoFit/>
            </a:bodyPr>
            <a:lstStyle/>
            <a:p>
              <a:r>
                <a:rPr lang="en-US" altLang="zh-CN" sz="1500" dirty="0" smtClean="0">
                  <a:solidFill>
                    <a:schemeClr val="bg1"/>
                  </a:solidFill>
                  <a:latin typeface="造字工房悦黑体验版细体" pitchFamily="50" charset="-122"/>
                  <a:ea typeface="造字工房悦黑体验版细体" pitchFamily="50" charset="-122"/>
                </a:rPr>
                <a:t>1</a:t>
              </a:r>
              <a:endParaRPr lang="zh-CN" altLang="en-US" sz="1500" dirty="0">
                <a:solidFill>
                  <a:schemeClr val="bg1"/>
                </a:solidFill>
                <a:latin typeface="造字工房悦黑体验版细体" pitchFamily="50" charset="-122"/>
                <a:ea typeface="造字工房悦黑体验版细体" pitchFamily="50" charset="-122"/>
              </a:endParaRPr>
            </a:p>
          </p:txBody>
        </p:sp>
        <p:sp>
          <p:nvSpPr>
            <p:cNvPr id="40" name="文本框 39"/>
            <p:cNvSpPr txBox="1"/>
            <p:nvPr/>
          </p:nvSpPr>
          <p:spPr>
            <a:xfrm>
              <a:off x="6954736" y="3363853"/>
              <a:ext cx="4120772" cy="3139323"/>
            </a:xfrm>
            <a:prstGeom prst="rect">
              <a:avLst/>
            </a:prstGeom>
            <a:noFill/>
          </p:spPr>
          <p:txBody>
            <a:bodyPr wrap="square" rtlCol="0">
              <a:spAutoFit/>
            </a:bodyPr>
            <a:lstStyle/>
            <a:p>
              <a:pPr>
                <a:lnSpc>
                  <a:spcPct val="150000"/>
                </a:lnSpc>
              </a:pPr>
              <a:r>
                <a:rPr lang="zh-CN" altLang="en-US" sz="1400" dirty="0">
                  <a:latin typeface="Microsoft JhengHei UI" panose="020B0604030504040204" pitchFamily="34" charset="-120"/>
                  <a:ea typeface="Microsoft JhengHei UI" panose="020B0604030504040204" pitchFamily="34" charset="-120"/>
                  <a:sym typeface="Gill Sans" charset="0"/>
                </a:rPr>
                <a:t>随着近年来突发事件的在网络上的传播进而引发的社会影响日益严重，网络舆情监管成为学术界和工业界亟待解决的问题。目前，传统的网络舆情热度模型主要考虑一种关联因素（例如，论坛的发帖量等），因此存在信息单一，评价不全面的问题。</a:t>
              </a:r>
              <a:endParaRPr lang="zh-CN" altLang="en-US" sz="1400" dirty="0">
                <a:latin typeface="Microsoft JhengHei UI" panose="020B0604030504040204" pitchFamily="34" charset="-120"/>
                <a:ea typeface="Microsoft JhengHei UI" panose="020B0604030504040204" pitchFamily="34" charset="-120"/>
              </a:endParaRPr>
            </a:p>
          </p:txBody>
        </p:sp>
      </p:grpSp>
      <p:cxnSp>
        <p:nvCxnSpPr>
          <p:cNvPr id="41" name="直接连接符 40"/>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1404151" y="3926333"/>
            <a:ext cx="253379" cy="337079"/>
            <a:chOff x="7976594" y="2279040"/>
            <a:chExt cx="528116" cy="702571"/>
          </a:xfrm>
          <a:solidFill>
            <a:srgbClr val="E45C5B"/>
          </a:solidFill>
        </p:grpSpPr>
        <p:sp>
          <p:nvSpPr>
            <p:cNvPr id="54" name="Freeform 23"/>
            <p:cNvSpPr>
              <a:spLocks noEditPoints="1"/>
            </p:cNvSpPr>
            <p:nvPr/>
          </p:nvSpPr>
          <p:spPr bwMode="auto">
            <a:xfrm>
              <a:off x="7976594" y="2279040"/>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5" name="Freeform 24"/>
            <p:cNvSpPr>
              <a:spLocks/>
            </p:cNvSpPr>
            <p:nvPr/>
          </p:nvSpPr>
          <p:spPr bwMode="auto">
            <a:xfrm>
              <a:off x="7985371" y="2386200"/>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Tree>
    <p:extLst>
      <p:ext uri="{BB962C8B-B14F-4D97-AF65-F5344CB8AC3E}">
        <p14:creationId xmlns:p14="http://schemas.microsoft.com/office/powerpoint/2010/main" val="2533385465"/>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600" fill="hold"/>
                                            <p:tgtEl>
                                              <p:spTgt spid="32"/>
                                            </p:tgtEl>
                                            <p:attrNameLst>
                                              <p:attrName>ppt_w</p:attrName>
                                            </p:attrNameLst>
                                          </p:cBhvr>
                                          <p:tavLst>
                                            <p:tav tm="0">
                                              <p:val>
                                                <p:fltVal val="0"/>
                                              </p:val>
                                            </p:tav>
                                            <p:tav tm="100000">
                                              <p:val>
                                                <p:strVal val="#ppt_w"/>
                                              </p:val>
                                            </p:tav>
                                          </p:tavLst>
                                        </p:anim>
                                        <p:anim calcmode="lin" valueType="num">
                                          <p:cBhvr>
                                            <p:cTn id="23" dur="600" fill="hold"/>
                                            <p:tgtEl>
                                              <p:spTgt spid="32"/>
                                            </p:tgtEl>
                                            <p:attrNameLst>
                                              <p:attrName>ppt_h</p:attrName>
                                            </p:attrNameLst>
                                          </p:cBhvr>
                                          <p:tavLst>
                                            <p:tav tm="0">
                                              <p:val>
                                                <p:fltVal val="0"/>
                                              </p:val>
                                            </p:tav>
                                            <p:tav tm="100000">
                                              <p:val>
                                                <p:strVal val="#ppt_h"/>
                                              </p:val>
                                            </p:tav>
                                          </p:tavLst>
                                        </p:anim>
                                        <p:animEffect transition="in" filter="fade">
                                          <p:cBhvr>
                                            <p:cTn id="24" dur="600"/>
                                            <p:tgtEl>
                                              <p:spTgt spid="32"/>
                                            </p:tgtEl>
                                          </p:cBhvr>
                                        </p:animEffect>
                                      </p:childTnLst>
                                    </p:cTn>
                                  </p:par>
                                </p:childTnLst>
                              </p:cTn>
                            </p:par>
                            <p:par>
                              <p:cTn id="25" fill="hold">
                                <p:stCondLst>
                                  <p:cond delay="2000"/>
                                </p:stCondLst>
                                <p:childTnLst>
                                  <p:par>
                                    <p:cTn id="26" presetID="16" presetClass="entr" presetSubtype="37" fill="hold" nodeType="afterEffect">
                                      <p:stCondLst>
                                        <p:cond delay="200"/>
                                      </p:stCondLst>
                                      <p:childTnLst>
                                        <p:set>
                                          <p:cBhvr>
                                            <p:cTn id="27" dur="1" fill="hold">
                                              <p:stCondLst>
                                                <p:cond delay="0"/>
                                              </p:stCondLst>
                                            </p:cTn>
                                            <p:tgtEl>
                                              <p:spTgt spid="38"/>
                                            </p:tgtEl>
                                            <p:attrNameLst>
                                              <p:attrName>style.visibility</p:attrName>
                                            </p:attrNameLst>
                                          </p:cBhvr>
                                          <p:to>
                                            <p:strVal val="visible"/>
                                          </p:to>
                                        </p:set>
                                        <p:animEffect transition="in" filter="barn(outVertical)">
                                          <p:cBhvr>
                                            <p:cTn id="28" dur="500"/>
                                            <p:tgtEl>
                                              <p:spTgt spid="38"/>
                                            </p:tgtEl>
                                          </p:cBhvr>
                                        </p:animEffect>
                                      </p:childTnLst>
                                    </p:cTn>
                                  </p:par>
                                </p:childTnLst>
                              </p:cTn>
                            </p:par>
                            <p:par>
                              <p:cTn id="29" fill="hold">
                                <p:stCondLst>
                                  <p:cond delay="2700"/>
                                </p:stCondLst>
                                <p:childTnLst>
                                  <p:par>
                                    <p:cTn id="30" presetID="37" presetClass="entr" presetSubtype="0"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anim calcmode="lin" valueType="num">
                                          <p:cBhvr>
                                            <p:cTn id="33" dur="500" fill="hold"/>
                                            <p:tgtEl>
                                              <p:spTgt spid="37"/>
                                            </p:tgtEl>
                                            <p:attrNameLst>
                                              <p:attrName>ppt_x</p:attrName>
                                            </p:attrNameLst>
                                          </p:cBhvr>
                                          <p:tavLst>
                                            <p:tav tm="0">
                                              <p:val>
                                                <p:strVal val="#ppt_x"/>
                                              </p:val>
                                            </p:tav>
                                            <p:tav tm="100000">
                                              <p:val>
                                                <p:strVal val="#ppt_x"/>
                                              </p:val>
                                            </p:tav>
                                          </p:tavLst>
                                        </p:anim>
                                        <p:anim calcmode="lin" valueType="num">
                                          <p:cBhvr>
                                            <p:cTn id="34" dur="450" decel="100000" fill="hold"/>
                                            <p:tgtEl>
                                              <p:spTgt spid="37"/>
                                            </p:tgtEl>
                                            <p:attrNameLst>
                                              <p:attrName>ppt_y</p:attrName>
                                            </p:attrNameLst>
                                          </p:cBhvr>
                                          <p:tavLst>
                                            <p:tav tm="0">
                                              <p:val>
                                                <p:strVal val="#ppt_y+1"/>
                                              </p:val>
                                            </p:tav>
                                            <p:tav tm="100000">
                                              <p:val>
                                                <p:strVal val="#ppt_y-.03"/>
                                              </p:val>
                                            </p:tav>
                                          </p:tavLst>
                                        </p:anim>
                                        <p:anim calcmode="lin" valueType="num">
                                          <p:cBhvr>
                                            <p:cTn id="35" dur="50" accel="100000" fill="hold">
                                              <p:stCondLst>
                                                <p:cond delay="450"/>
                                              </p:stCondLst>
                                            </p:cTn>
                                            <p:tgtEl>
                                              <p:spTgt spid="37"/>
                                            </p:tgtEl>
                                            <p:attrNameLst>
                                              <p:attrName>ppt_y</p:attrName>
                                            </p:attrNameLst>
                                          </p:cBhvr>
                                          <p:tavLst>
                                            <p:tav tm="0">
                                              <p:val>
                                                <p:strVal val="#ppt_y-.03"/>
                                              </p:val>
                                            </p:tav>
                                            <p:tav tm="100000">
                                              <p:val>
                                                <p:strVal val="#ppt_y"/>
                                              </p:val>
                                            </p:tav>
                                          </p:tavLst>
                                        </p:anim>
                                      </p:childTnLst>
                                    </p:cTn>
                                  </p:par>
                                </p:childTnLst>
                              </p:cTn>
                            </p:par>
                            <p:par>
                              <p:cTn id="36" fill="hold">
                                <p:stCondLst>
                                  <p:cond delay="3200"/>
                                </p:stCondLst>
                                <p:childTnLst>
                                  <p:par>
                                    <p:cTn id="37" presetID="22" presetClass="entr" presetSubtype="8"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800"/>
                                            <p:tgtEl>
                                              <p:spTgt spid="41"/>
                                            </p:tgtEl>
                                          </p:cBhvr>
                                        </p:animEffect>
                                      </p:childTnLst>
                                    </p:cTn>
                                  </p:par>
                                </p:childTnLst>
                              </p:cTn>
                            </p:par>
                            <p:par>
                              <p:cTn id="40" fill="hold">
                                <p:stCondLst>
                                  <p:cond delay="4000"/>
                                </p:stCondLst>
                                <p:childTnLst>
                                  <p:par>
                                    <p:cTn id="41" presetID="2" presetClass="entr" presetSubtype="4" accel="70000" fill="hold" grpId="0" nodeType="afterEffect" p14:presetBounceEnd="50000">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14:bounceEnd="50000">
                                          <p:cBhvr additive="base">
                                            <p:cTn id="43" dur="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par>
                              <p:cTn id="45" fill="hold">
                                <p:stCondLst>
                                  <p:cond delay="4500"/>
                                </p:stCondLst>
                                <p:childTnLst>
                                  <p:par>
                                    <p:cTn id="46" presetID="16" presetClass="entr" presetSubtype="37" fill="hold"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outVertical)">
                                          <p:cBhvr>
                                            <p:cTn id="48" dur="500"/>
                                            <p:tgtEl>
                                              <p:spTgt spid="21"/>
                                            </p:tgtEl>
                                          </p:cBhvr>
                                        </p:animEffect>
                                      </p:childTnLst>
                                    </p:cTn>
                                  </p:par>
                                </p:childTnLst>
                              </p:cTn>
                            </p:par>
                            <p:par>
                              <p:cTn id="49" fill="hold">
                                <p:stCondLst>
                                  <p:cond delay="5000"/>
                                </p:stCondLst>
                                <p:childTnLst>
                                  <p:par>
                                    <p:cTn id="50" presetID="23" presetClass="entr" presetSubtype="16"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 calcmode="lin" valueType="num">
                                          <p:cBhvr>
                                            <p:cTn id="52" dur="400" fill="hold"/>
                                            <p:tgtEl>
                                              <p:spTgt spid="53"/>
                                            </p:tgtEl>
                                            <p:attrNameLst>
                                              <p:attrName>ppt_w</p:attrName>
                                            </p:attrNameLst>
                                          </p:cBhvr>
                                          <p:tavLst>
                                            <p:tav tm="0">
                                              <p:val>
                                                <p:fltVal val="0"/>
                                              </p:val>
                                            </p:tav>
                                            <p:tav tm="100000">
                                              <p:val>
                                                <p:strVal val="#ppt_w"/>
                                              </p:val>
                                            </p:tav>
                                          </p:tavLst>
                                        </p:anim>
                                        <p:anim calcmode="lin" valueType="num">
                                          <p:cBhvr>
                                            <p:cTn id="53" dur="400" fill="hold"/>
                                            <p:tgtEl>
                                              <p:spTgt spid="53"/>
                                            </p:tgtEl>
                                            <p:attrNameLst>
                                              <p:attrName>ppt_h</p:attrName>
                                            </p:attrNameLst>
                                          </p:cBhvr>
                                          <p:tavLst>
                                            <p:tav tm="0">
                                              <p:val>
                                                <p:fltVal val="0"/>
                                              </p:val>
                                            </p:tav>
                                            <p:tav tm="100000">
                                              <p:val>
                                                <p:strVal val="#ppt_h"/>
                                              </p:val>
                                            </p:tav>
                                          </p:tavLst>
                                        </p:anim>
                                      </p:childTnLst>
                                    </p:cTn>
                                  </p:par>
                                </p:childTnLst>
                              </p:cTn>
                            </p:par>
                            <p:par>
                              <p:cTn id="54" fill="hold">
                                <p:stCondLst>
                                  <p:cond delay="5400"/>
                                </p:stCondLst>
                                <p:childTnLst>
                                  <p:par>
                                    <p:cTn id="55" presetID="26" presetClass="emph" presetSubtype="0" fill="hold" nodeType="afterEffect">
                                      <p:stCondLst>
                                        <p:cond delay="0"/>
                                      </p:stCondLst>
                                      <p:childTnLst>
                                        <p:animEffect transition="out" filter="fade">
                                          <p:cBhvr>
                                            <p:cTn id="56" dur="500" tmFilter="0, 0; .2, .5; .8, .5; 1, 0"/>
                                            <p:tgtEl>
                                              <p:spTgt spid="53"/>
                                            </p:tgtEl>
                                          </p:cBhvr>
                                        </p:animEffect>
                                        <p:animScale>
                                          <p:cBhvr>
                                            <p:cTn id="57"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600" fill="hold"/>
                                            <p:tgtEl>
                                              <p:spTgt spid="32"/>
                                            </p:tgtEl>
                                            <p:attrNameLst>
                                              <p:attrName>ppt_w</p:attrName>
                                            </p:attrNameLst>
                                          </p:cBhvr>
                                          <p:tavLst>
                                            <p:tav tm="0">
                                              <p:val>
                                                <p:fltVal val="0"/>
                                              </p:val>
                                            </p:tav>
                                            <p:tav tm="100000">
                                              <p:val>
                                                <p:strVal val="#ppt_w"/>
                                              </p:val>
                                            </p:tav>
                                          </p:tavLst>
                                        </p:anim>
                                        <p:anim calcmode="lin" valueType="num">
                                          <p:cBhvr>
                                            <p:cTn id="23" dur="600" fill="hold"/>
                                            <p:tgtEl>
                                              <p:spTgt spid="32"/>
                                            </p:tgtEl>
                                            <p:attrNameLst>
                                              <p:attrName>ppt_h</p:attrName>
                                            </p:attrNameLst>
                                          </p:cBhvr>
                                          <p:tavLst>
                                            <p:tav tm="0">
                                              <p:val>
                                                <p:fltVal val="0"/>
                                              </p:val>
                                            </p:tav>
                                            <p:tav tm="100000">
                                              <p:val>
                                                <p:strVal val="#ppt_h"/>
                                              </p:val>
                                            </p:tav>
                                          </p:tavLst>
                                        </p:anim>
                                        <p:animEffect transition="in" filter="fade">
                                          <p:cBhvr>
                                            <p:cTn id="24" dur="600"/>
                                            <p:tgtEl>
                                              <p:spTgt spid="32"/>
                                            </p:tgtEl>
                                          </p:cBhvr>
                                        </p:animEffect>
                                      </p:childTnLst>
                                    </p:cTn>
                                  </p:par>
                                </p:childTnLst>
                              </p:cTn>
                            </p:par>
                            <p:par>
                              <p:cTn id="25" fill="hold">
                                <p:stCondLst>
                                  <p:cond delay="2000"/>
                                </p:stCondLst>
                                <p:childTnLst>
                                  <p:par>
                                    <p:cTn id="26" presetID="16" presetClass="entr" presetSubtype="37" fill="hold" nodeType="afterEffect">
                                      <p:stCondLst>
                                        <p:cond delay="200"/>
                                      </p:stCondLst>
                                      <p:childTnLst>
                                        <p:set>
                                          <p:cBhvr>
                                            <p:cTn id="27" dur="1" fill="hold">
                                              <p:stCondLst>
                                                <p:cond delay="0"/>
                                              </p:stCondLst>
                                            </p:cTn>
                                            <p:tgtEl>
                                              <p:spTgt spid="38"/>
                                            </p:tgtEl>
                                            <p:attrNameLst>
                                              <p:attrName>style.visibility</p:attrName>
                                            </p:attrNameLst>
                                          </p:cBhvr>
                                          <p:to>
                                            <p:strVal val="visible"/>
                                          </p:to>
                                        </p:set>
                                        <p:animEffect transition="in" filter="barn(outVertical)">
                                          <p:cBhvr>
                                            <p:cTn id="28" dur="500"/>
                                            <p:tgtEl>
                                              <p:spTgt spid="38"/>
                                            </p:tgtEl>
                                          </p:cBhvr>
                                        </p:animEffect>
                                      </p:childTnLst>
                                    </p:cTn>
                                  </p:par>
                                </p:childTnLst>
                              </p:cTn>
                            </p:par>
                            <p:par>
                              <p:cTn id="29" fill="hold">
                                <p:stCondLst>
                                  <p:cond delay="2700"/>
                                </p:stCondLst>
                                <p:childTnLst>
                                  <p:par>
                                    <p:cTn id="30" presetID="37" presetClass="entr" presetSubtype="0"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anim calcmode="lin" valueType="num">
                                          <p:cBhvr>
                                            <p:cTn id="33" dur="500" fill="hold"/>
                                            <p:tgtEl>
                                              <p:spTgt spid="37"/>
                                            </p:tgtEl>
                                            <p:attrNameLst>
                                              <p:attrName>ppt_x</p:attrName>
                                            </p:attrNameLst>
                                          </p:cBhvr>
                                          <p:tavLst>
                                            <p:tav tm="0">
                                              <p:val>
                                                <p:strVal val="#ppt_x"/>
                                              </p:val>
                                            </p:tav>
                                            <p:tav tm="100000">
                                              <p:val>
                                                <p:strVal val="#ppt_x"/>
                                              </p:val>
                                            </p:tav>
                                          </p:tavLst>
                                        </p:anim>
                                        <p:anim calcmode="lin" valueType="num">
                                          <p:cBhvr>
                                            <p:cTn id="34" dur="450" decel="100000" fill="hold"/>
                                            <p:tgtEl>
                                              <p:spTgt spid="37"/>
                                            </p:tgtEl>
                                            <p:attrNameLst>
                                              <p:attrName>ppt_y</p:attrName>
                                            </p:attrNameLst>
                                          </p:cBhvr>
                                          <p:tavLst>
                                            <p:tav tm="0">
                                              <p:val>
                                                <p:strVal val="#ppt_y+1"/>
                                              </p:val>
                                            </p:tav>
                                            <p:tav tm="100000">
                                              <p:val>
                                                <p:strVal val="#ppt_y-.03"/>
                                              </p:val>
                                            </p:tav>
                                          </p:tavLst>
                                        </p:anim>
                                        <p:anim calcmode="lin" valueType="num">
                                          <p:cBhvr>
                                            <p:cTn id="35" dur="50" accel="100000" fill="hold">
                                              <p:stCondLst>
                                                <p:cond delay="450"/>
                                              </p:stCondLst>
                                            </p:cTn>
                                            <p:tgtEl>
                                              <p:spTgt spid="37"/>
                                            </p:tgtEl>
                                            <p:attrNameLst>
                                              <p:attrName>ppt_y</p:attrName>
                                            </p:attrNameLst>
                                          </p:cBhvr>
                                          <p:tavLst>
                                            <p:tav tm="0">
                                              <p:val>
                                                <p:strVal val="#ppt_y-.03"/>
                                              </p:val>
                                            </p:tav>
                                            <p:tav tm="100000">
                                              <p:val>
                                                <p:strVal val="#ppt_y"/>
                                              </p:val>
                                            </p:tav>
                                          </p:tavLst>
                                        </p:anim>
                                      </p:childTnLst>
                                    </p:cTn>
                                  </p:par>
                                </p:childTnLst>
                              </p:cTn>
                            </p:par>
                            <p:par>
                              <p:cTn id="36" fill="hold">
                                <p:stCondLst>
                                  <p:cond delay="3200"/>
                                </p:stCondLst>
                                <p:childTnLst>
                                  <p:par>
                                    <p:cTn id="37" presetID="22" presetClass="entr" presetSubtype="8"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800"/>
                                            <p:tgtEl>
                                              <p:spTgt spid="41"/>
                                            </p:tgtEl>
                                          </p:cBhvr>
                                        </p:animEffect>
                                      </p:childTnLst>
                                    </p:cTn>
                                  </p:par>
                                </p:childTnLst>
                              </p:cTn>
                            </p:par>
                            <p:par>
                              <p:cTn id="40" fill="hold">
                                <p:stCondLst>
                                  <p:cond delay="4000"/>
                                </p:stCondLst>
                                <p:childTnLst>
                                  <p:par>
                                    <p:cTn id="41" presetID="2" presetClass="entr" presetSubtype="4" accel="7000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par>
                              <p:cTn id="45" fill="hold">
                                <p:stCondLst>
                                  <p:cond delay="4500"/>
                                </p:stCondLst>
                                <p:childTnLst>
                                  <p:par>
                                    <p:cTn id="46" presetID="16" presetClass="entr" presetSubtype="37" fill="hold"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outVertical)">
                                          <p:cBhvr>
                                            <p:cTn id="48" dur="500"/>
                                            <p:tgtEl>
                                              <p:spTgt spid="21"/>
                                            </p:tgtEl>
                                          </p:cBhvr>
                                        </p:animEffect>
                                      </p:childTnLst>
                                    </p:cTn>
                                  </p:par>
                                </p:childTnLst>
                              </p:cTn>
                            </p:par>
                            <p:par>
                              <p:cTn id="49" fill="hold">
                                <p:stCondLst>
                                  <p:cond delay="5000"/>
                                </p:stCondLst>
                                <p:childTnLst>
                                  <p:par>
                                    <p:cTn id="50" presetID="23" presetClass="entr" presetSubtype="16"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 calcmode="lin" valueType="num">
                                          <p:cBhvr>
                                            <p:cTn id="52" dur="400" fill="hold"/>
                                            <p:tgtEl>
                                              <p:spTgt spid="53"/>
                                            </p:tgtEl>
                                            <p:attrNameLst>
                                              <p:attrName>ppt_w</p:attrName>
                                            </p:attrNameLst>
                                          </p:cBhvr>
                                          <p:tavLst>
                                            <p:tav tm="0">
                                              <p:val>
                                                <p:fltVal val="0"/>
                                              </p:val>
                                            </p:tav>
                                            <p:tav tm="100000">
                                              <p:val>
                                                <p:strVal val="#ppt_w"/>
                                              </p:val>
                                            </p:tav>
                                          </p:tavLst>
                                        </p:anim>
                                        <p:anim calcmode="lin" valueType="num">
                                          <p:cBhvr>
                                            <p:cTn id="53" dur="400" fill="hold"/>
                                            <p:tgtEl>
                                              <p:spTgt spid="53"/>
                                            </p:tgtEl>
                                            <p:attrNameLst>
                                              <p:attrName>ppt_h</p:attrName>
                                            </p:attrNameLst>
                                          </p:cBhvr>
                                          <p:tavLst>
                                            <p:tav tm="0">
                                              <p:val>
                                                <p:fltVal val="0"/>
                                              </p:val>
                                            </p:tav>
                                            <p:tav tm="100000">
                                              <p:val>
                                                <p:strVal val="#ppt_h"/>
                                              </p:val>
                                            </p:tav>
                                          </p:tavLst>
                                        </p:anim>
                                      </p:childTnLst>
                                    </p:cTn>
                                  </p:par>
                                </p:childTnLst>
                              </p:cTn>
                            </p:par>
                            <p:par>
                              <p:cTn id="54" fill="hold">
                                <p:stCondLst>
                                  <p:cond delay="5400"/>
                                </p:stCondLst>
                                <p:childTnLst>
                                  <p:par>
                                    <p:cTn id="55" presetID="26" presetClass="emph" presetSubtype="0" fill="hold" nodeType="afterEffect">
                                      <p:stCondLst>
                                        <p:cond delay="0"/>
                                      </p:stCondLst>
                                      <p:childTnLst>
                                        <p:animEffect transition="out" filter="fade">
                                          <p:cBhvr>
                                            <p:cTn id="56" dur="500" tmFilter="0, 0; .2, .5; .8, .5; 1, 0"/>
                                            <p:tgtEl>
                                              <p:spTgt spid="53"/>
                                            </p:tgtEl>
                                          </p:cBhvr>
                                        </p:animEffect>
                                        <p:animScale>
                                          <p:cBhvr>
                                            <p:cTn id="57"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0"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研究意义</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851141" y="1052420"/>
            <a:ext cx="1230179" cy="1533899"/>
            <a:chOff x="3295850" y="1908877"/>
            <a:chExt cx="3738030" cy="4660916"/>
          </a:xfrm>
        </p:grpSpPr>
        <p:sp>
          <p:nvSpPr>
            <p:cNvPr id="11" name="圆角矩形 10"/>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2"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13" name="圆角矩形 12"/>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4"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grpSp>
        <p:nvGrpSpPr>
          <p:cNvPr id="15" name="组合 14"/>
          <p:cNvGrpSpPr/>
          <p:nvPr/>
        </p:nvGrpSpPr>
        <p:grpSpPr>
          <a:xfrm>
            <a:off x="4853260" y="3307888"/>
            <a:ext cx="1225938" cy="1533897"/>
            <a:chOff x="3295850" y="1895995"/>
            <a:chExt cx="3725149" cy="4660916"/>
          </a:xfrm>
        </p:grpSpPr>
        <p:sp>
          <p:nvSpPr>
            <p:cNvPr id="16" name="圆角矩形 15"/>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7"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18" name="圆角矩形 17"/>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9"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grpSp>
        <p:nvGrpSpPr>
          <p:cNvPr id="20" name="组合 19"/>
          <p:cNvGrpSpPr/>
          <p:nvPr/>
        </p:nvGrpSpPr>
        <p:grpSpPr>
          <a:xfrm>
            <a:off x="4853260" y="2138270"/>
            <a:ext cx="1225938" cy="1533897"/>
            <a:chOff x="3295850" y="1895995"/>
            <a:chExt cx="3725149" cy="4660916"/>
          </a:xfrm>
        </p:grpSpPr>
        <p:sp>
          <p:nvSpPr>
            <p:cNvPr id="21" name="圆角矩形 20"/>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22"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23" name="圆角矩形 22"/>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24"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grpSp>
        <p:nvGrpSpPr>
          <p:cNvPr id="25" name="组合 24"/>
          <p:cNvGrpSpPr/>
          <p:nvPr/>
        </p:nvGrpSpPr>
        <p:grpSpPr>
          <a:xfrm>
            <a:off x="2896144" y="837952"/>
            <a:ext cx="999742" cy="3463193"/>
            <a:chOff x="3837620" y="886919"/>
            <a:chExt cx="1332989" cy="4617591"/>
          </a:xfrm>
        </p:grpSpPr>
        <p:sp>
          <p:nvSpPr>
            <p:cNvPr id="26" name="Freeform 11"/>
            <p:cNvSpPr>
              <a:spLocks/>
            </p:cNvSpPr>
            <p:nvPr/>
          </p:nvSpPr>
          <p:spPr bwMode="auto">
            <a:xfrm rot="3600000">
              <a:off x="2346651" y="2680552"/>
              <a:ext cx="4617591" cy="1030325"/>
            </a:xfrm>
            <a:custGeom>
              <a:avLst/>
              <a:gdLst>
                <a:gd name="T0" fmla="*/ 1275 w 2572"/>
                <a:gd name="T1" fmla="*/ 0 h 649"/>
                <a:gd name="T2" fmla="*/ 648 w 2572"/>
                <a:gd name="T3" fmla="*/ 0 h 649"/>
                <a:gd name="T4" fmla="*/ 0 w 2572"/>
                <a:gd name="T5" fmla="*/ 649 h 649"/>
                <a:gd name="T6" fmla="*/ 648 w 2572"/>
                <a:gd name="T7" fmla="*/ 649 h 649"/>
                <a:gd name="T8" fmla="*/ 1275 w 2572"/>
                <a:gd name="T9" fmla="*/ 649 h 649"/>
                <a:gd name="T10" fmla="*/ 2572 w 2572"/>
                <a:gd name="T11" fmla="*/ 649 h 649"/>
                <a:gd name="T12" fmla="*/ 2572 w 2572"/>
                <a:gd name="T13" fmla="*/ 0 h 649"/>
                <a:gd name="T14" fmla="*/ 1275 w 2572"/>
                <a:gd name="T15" fmla="*/ 0 h 649"/>
                <a:gd name="connsiteX0" fmla="*/ 4957 w 10000"/>
                <a:gd name="connsiteY0" fmla="*/ 0 h 10000"/>
                <a:gd name="connsiteX1" fmla="*/ 1408 w 10000"/>
                <a:gd name="connsiteY1" fmla="*/ 233 h 10000"/>
                <a:gd name="connsiteX2" fmla="*/ 0 w 10000"/>
                <a:gd name="connsiteY2" fmla="*/ 10000 h 10000"/>
                <a:gd name="connsiteX3" fmla="*/ 2519 w 10000"/>
                <a:gd name="connsiteY3" fmla="*/ 10000 h 10000"/>
                <a:gd name="connsiteX4" fmla="*/ 4957 w 10000"/>
                <a:gd name="connsiteY4" fmla="*/ 10000 h 10000"/>
                <a:gd name="connsiteX5" fmla="*/ 10000 w 10000"/>
                <a:gd name="connsiteY5" fmla="*/ 10000 h 10000"/>
                <a:gd name="connsiteX6" fmla="*/ 10000 w 10000"/>
                <a:gd name="connsiteY6" fmla="*/ 0 h 10000"/>
                <a:gd name="connsiteX7" fmla="*/ 4957 w 10000"/>
                <a:gd name="connsiteY7" fmla="*/ 0 h 10000"/>
                <a:gd name="connsiteX0" fmla="*/ 4957 w 11406"/>
                <a:gd name="connsiteY0" fmla="*/ 0 h 10086"/>
                <a:gd name="connsiteX1" fmla="*/ 1408 w 11406"/>
                <a:gd name="connsiteY1" fmla="*/ 233 h 10086"/>
                <a:gd name="connsiteX2" fmla="*/ 0 w 11406"/>
                <a:gd name="connsiteY2" fmla="*/ 10000 h 10086"/>
                <a:gd name="connsiteX3" fmla="*/ 2519 w 11406"/>
                <a:gd name="connsiteY3" fmla="*/ 10000 h 10086"/>
                <a:gd name="connsiteX4" fmla="*/ 4957 w 11406"/>
                <a:gd name="connsiteY4" fmla="*/ 10000 h 10086"/>
                <a:gd name="connsiteX5" fmla="*/ 11406 w 11406"/>
                <a:gd name="connsiteY5" fmla="*/ 10086 h 10086"/>
                <a:gd name="connsiteX6" fmla="*/ 10000 w 11406"/>
                <a:gd name="connsiteY6" fmla="*/ 0 h 10086"/>
                <a:gd name="connsiteX7" fmla="*/ 4957 w 11406"/>
                <a:gd name="connsiteY7"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06" h="10086">
                  <a:moveTo>
                    <a:pt x="4957" y="0"/>
                  </a:moveTo>
                  <a:lnTo>
                    <a:pt x="1408" y="233"/>
                  </a:lnTo>
                  <a:lnTo>
                    <a:pt x="0" y="10000"/>
                  </a:lnTo>
                  <a:lnTo>
                    <a:pt x="2519" y="10000"/>
                  </a:lnTo>
                  <a:lnTo>
                    <a:pt x="4957" y="10000"/>
                  </a:lnTo>
                  <a:lnTo>
                    <a:pt x="11406" y="10086"/>
                  </a:lnTo>
                  <a:lnTo>
                    <a:pt x="10000" y="0"/>
                  </a:lnTo>
                  <a:lnTo>
                    <a:pt x="4957" y="0"/>
                  </a:lnTo>
                  <a:close/>
                </a:path>
              </a:pathLst>
            </a:custGeom>
            <a:solidFill>
              <a:srgbClr val="E46E6F"/>
            </a:solidFill>
            <a:ln>
              <a:noFill/>
            </a:ln>
            <a:effectLs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27" name="等腰三角形 32"/>
            <p:cNvSpPr/>
            <p:nvPr/>
          </p:nvSpPr>
          <p:spPr>
            <a:xfrm rot="7200000">
              <a:off x="3354481" y="1946957"/>
              <a:ext cx="1410172" cy="443894"/>
            </a:xfrm>
            <a:custGeom>
              <a:avLst/>
              <a:gdLst>
                <a:gd name="connsiteX0" fmla="*/ 0 w 1193370"/>
                <a:gd name="connsiteY0" fmla="*/ 665183 h 665183"/>
                <a:gd name="connsiteX1" fmla="*/ 596685 w 1193370"/>
                <a:gd name="connsiteY1" fmla="*/ 0 h 665183"/>
                <a:gd name="connsiteX2" fmla="*/ 1193370 w 1193370"/>
                <a:gd name="connsiteY2" fmla="*/ 665183 h 665183"/>
                <a:gd name="connsiteX3" fmla="*/ 0 w 1193370"/>
                <a:gd name="connsiteY3" fmla="*/ 665183 h 665183"/>
                <a:gd name="connsiteX0" fmla="*/ 0 w 1468222"/>
                <a:gd name="connsiteY0" fmla="*/ 479445 h 479445"/>
                <a:gd name="connsiteX1" fmla="*/ 1468222 w 1468222"/>
                <a:gd name="connsiteY1" fmla="*/ 0 h 479445"/>
                <a:gd name="connsiteX2" fmla="*/ 1193370 w 1468222"/>
                <a:gd name="connsiteY2" fmla="*/ 479445 h 479445"/>
                <a:gd name="connsiteX3" fmla="*/ 0 w 1468222"/>
                <a:gd name="connsiteY3" fmla="*/ 479445 h 479445"/>
                <a:gd name="connsiteX0" fmla="*/ 0 w 1442822"/>
                <a:gd name="connsiteY0" fmla="*/ 447695 h 447695"/>
                <a:gd name="connsiteX1" fmla="*/ 1442822 w 1442822"/>
                <a:gd name="connsiteY1" fmla="*/ 0 h 447695"/>
                <a:gd name="connsiteX2" fmla="*/ 1193370 w 1442822"/>
                <a:gd name="connsiteY2" fmla="*/ 447695 h 447695"/>
                <a:gd name="connsiteX3" fmla="*/ 0 w 1442822"/>
                <a:gd name="connsiteY3" fmla="*/ 447695 h 447695"/>
              </a:gdLst>
              <a:ahLst/>
              <a:cxnLst>
                <a:cxn ang="0">
                  <a:pos x="connsiteX0" y="connsiteY0"/>
                </a:cxn>
                <a:cxn ang="0">
                  <a:pos x="connsiteX1" y="connsiteY1"/>
                </a:cxn>
                <a:cxn ang="0">
                  <a:pos x="connsiteX2" y="connsiteY2"/>
                </a:cxn>
                <a:cxn ang="0">
                  <a:pos x="connsiteX3" y="connsiteY3"/>
                </a:cxn>
              </a:cxnLst>
              <a:rect l="l" t="t" r="r" b="b"/>
              <a:pathLst>
                <a:path w="1442822" h="447695">
                  <a:moveTo>
                    <a:pt x="0" y="447695"/>
                  </a:moveTo>
                  <a:lnTo>
                    <a:pt x="1442822" y="0"/>
                  </a:lnTo>
                  <a:lnTo>
                    <a:pt x="1193370" y="447695"/>
                  </a:lnTo>
                  <a:lnTo>
                    <a:pt x="0" y="447695"/>
                  </a:lnTo>
                  <a:close/>
                </a:path>
              </a:pathLst>
            </a:custGeom>
            <a:solidFill>
              <a:srgbClr val="DD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grpSp>
      <p:grpSp>
        <p:nvGrpSpPr>
          <p:cNvPr id="28" name="组合 27"/>
          <p:cNvGrpSpPr/>
          <p:nvPr/>
        </p:nvGrpSpPr>
        <p:grpSpPr>
          <a:xfrm>
            <a:off x="1012992" y="833716"/>
            <a:ext cx="1356270" cy="3466502"/>
            <a:chOff x="1326751" y="881272"/>
            <a:chExt cx="1808360" cy="4622003"/>
          </a:xfrm>
        </p:grpSpPr>
        <p:sp>
          <p:nvSpPr>
            <p:cNvPr id="29" name="任意多边形 28"/>
            <p:cNvSpPr>
              <a:spLocks/>
            </p:cNvSpPr>
            <p:nvPr/>
          </p:nvSpPr>
          <p:spPr bwMode="auto">
            <a:xfrm rot="1800000">
              <a:off x="2115576" y="881272"/>
              <a:ext cx="1019535" cy="4622003"/>
            </a:xfrm>
            <a:custGeom>
              <a:avLst/>
              <a:gdLst>
                <a:gd name="connsiteX0" fmla="*/ 1023145 w 1028264"/>
                <a:gd name="connsiteY0" fmla="*/ 0 h 4661577"/>
                <a:gd name="connsiteX1" fmla="*/ 1028264 w 1028264"/>
                <a:gd name="connsiteY1" fmla="*/ 4661577 h 4661577"/>
                <a:gd name="connsiteX2" fmla="*/ 10022 w 1028264"/>
                <a:gd name="connsiteY2" fmla="*/ 4073695 h 4661577"/>
                <a:gd name="connsiteX3" fmla="*/ 0 w 1028264"/>
                <a:gd name="connsiteY3" fmla="*/ 4064000 h 4661577"/>
                <a:gd name="connsiteX4" fmla="*/ 16973 w 1028264"/>
                <a:gd name="connsiteY4" fmla="*/ 581660 h 4661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264" h="4661577">
                  <a:moveTo>
                    <a:pt x="1023145" y="0"/>
                  </a:moveTo>
                  <a:lnTo>
                    <a:pt x="1028264" y="4661577"/>
                  </a:lnTo>
                  <a:lnTo>
                    <a:pt x="10022" y="4073695"/>
                  </a:lnTo>
                  <a:lnTo>
                    <a:pt x="0" y="4064000"/>
                  </a:lnTo>
                  <a:lnTo>
                    <a:pt x="16973" y="581660"/>
                  </a:lnTo>
                  <a:close/>
                </a:path>
              </a:pathLst>
            </a:custGeom>
            <a:solidFill>
              <a:srgbClr val="FEB750"/>
            </a:solidFill>
            <a:ln>
              <a:noFill/>
            </a:ln>
            <a:effectLst/>
            <a:ex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30" name="等腰三角形 32"/>
            <p:cNvSpPr/>
            <p:nvPr/>
          </p:nvSpPr>
          <p:spPr>
            <a:xfrm>
              <a:off x="1326751" y="3988557"/>
              <a:ext cx="1430573" cy="443894"/>
            </a:xfrm>
            <a:custGeom>
              <a:avLst/>
              <a:gdLst>
                <a:gd name="connsiteX0" fmla="*/ 0 w 1193370"/>
                <a:gd name="connsiteY0" fmla="*/ 665183 h 665183"/>
                <a:gd name="connsiteX1" fmla="*/ 596685 w 1193370"/>
                <a:gd name="connsiteY1" fmla="*/ 0 h 665183"/>
                <a:gd name="connsiteX2" fmla="*/ 1193370 w 1193370"/>
                <a:gd name="connsiteY2" fmla="*/ 665183 h 665183"/>
                <a:gd name="connsiteX3" fmla="*/ 0 w 1193370"/>
                <a:gd name="connsiteY3" fmla="*/ 665183 h 665183"/>
                <a:gd name="connsiteX0" fmla="*/ 0 w 1468222"/>
                <a:gd name="connsiteY0" fmla="*/ 479445 h 479445"/>
                <a:gd name="connsiteX1" fmla="*/ 1468222 w 1468222"/>
                <a:gd name="connsiteY1" fmla="*/ 0 h 479445"/>
                <a:gd name="connsiteX2" fmla="*/ 1193370 w 1468222"/>
                <a:gd name="connsiteY2" fmla="*/ 479445 h 479445"/>
                <a:gd name="connsiteX3" fmla="*/ 0 w 1468222"/>
                <a:gd name="connsiteY3" fmla="*/ 479445 h 479445"/>
                <a:gd name="connsiteX0" fmla="*/ 0 w 1442822"/>
                <a:gd name="connsiteY0" fmla="*/ 447695 h 447695"/>
                <a:gd name="connsiteX1" fmla="*/ 1442822 w 1442822"/>
                <a:gd name="connsiteY1" fmla="*/ 0 h 447695"/>
                <a:gd name="connsiteX2" fmla="*/ 1193370 w 1442822"/>
                <a:gd name="connsiteY2" fmla="*/ 447695 h 447695"/>
                <a:gd name="connsiteX3" fmla="*/ 0 w 1442822"/>
                <a:gd name="connsiteY3" fmla="*/ 447695 h 447695"/>
              </a:gdLst>
              <a:ahLst/>
              <a:cxnLst>
                <a:cxn ang="0">
                  <a:pos x="connsiteX0" y="connsiteY0"/>
                </a:cxn>
                <a:cxn ang="0">
                  <a:pos x="connsiteX1" y="connsiteY1"/>
                </a:cxn>
                <a:cxn ang="0">
                  <a:pos x="connsiteX2" y="connsiteY2"/>
                </a:cxn>
                <a:cxn ang="0">
                  <a:pos x="connsiteX3" y="connsiteY3"/>
                </a:cxn>
              </a:cxnLst>
              <a:rect l="l" t="t" r="r" b="b"/>
              <a:pathLst>
                <a:path w="1442822" h="447695">
                  <a:moveTo>
                    <a:pt x="0" y="447695"/>
                  </a:moveTo>
                  <a:lnTo>
                    <a:pt x="1442822" y="0"/>
                  </a:lnTo>
                  <a:lnTo>
                    <a:pt x="1193370" y="447695"/>
                  </a:lnTo>
                  <a:lnTo>
                    <a:pt x="0" y="447695"/>
                  </a:lnTo>
                  <a:close/>
                </a:path>
              </a:pathLst>
            </a:custGeom>
            <a:solidFill>
              <a:srgbClr val="FE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grpSp>
      <p:grpSp>
        <p:nvGrpSpPr>
          <p:cNvPr id="31" name="组合 30"/>
          <p:cNvGrpSpPr/>
          <p:nvPr/>
        </p:nvGrpSpPr>
        <p:grpSpPr>
          <a:xfrm>
            <a:off x="1007794" y="3342894"/>
            <a:ext cx="3026964" cy="1072930"/>
            <a:chOff x="1319820" y="4226842"/>
            <a:chExt cx="4035952" cy="1430573"/>
          </a:xfrm>
        </p:grpSpPr>
        <p:sp>
          <p:nvSpPr>
            <p:cNvPr id="32" name="任意多边形 31"/>
            <p:cNvSpPr>
              <a:spLocks/>
            </p:cNvSpPr>
            <p:nvPr/>
          </p:nvSpPr>
          <p:spPr bwMode="auto">
            <a:xfrm rot="5400000">
              <a:off x="2826097" y="2918551"/>
              <a:ext cx="1023398" cy="4035952"/>
            </a:xfrm>
            <a:custGeom>
              <a:avLst/>
              <a:gdLst>
                <a:gd name="connsiteX0" fmla="*/ 0 w 1032160"/>
                <a:gd name="connsiteY0" fmla="*/ 4070508 h 4070508"/>
                <a:gd name="connsiteX1" fmla="*/ 0 w 1032160"/>
                <a:gd name="connsiteY1" fmla="*/ 2895686 h 4070508"/>
                <a:gd name="connsiteX2" fmla="*/ 524 w 1032160"/>
                <a:gd name="connsiteY2" fmla="*/ 2895686 h 4070508"/>
                <a:gd name="connsiteX3" fmla="*/ 10945 w 1032160"/>
                <a:gd name="connsiteY3" fmla="*/ 585205 h 4070508"/>
                <a:gd name="connsiteX4" fmla="*/ 1024549 w 1032160"/>
                <a:gd name="connsiteY4" fmla="*/ 0 h 4070508"/>
                <a:gd name="connsiteX5" fmla="*/ 1027491 w 1032160"/>
                <a:gd name="connsiteY5" fmla="*/ 2895686 h 4070508"/>
                <a:gd name="connsiteX6" fmla="*/ 1032160 w 1032160"/>
                <a:gd name="connsiteY6" fmla="*/ 2895686 h 4070508"/>
                <a:gd name="connsiteX7" fmla="*/ 1032160 w 1032160"/>
                <a:gd name="connsiteY7" fmla="*/ 3474590 h 4070508"/>
                <a:gd name="connsiteX0" fmla="*/ 0 w 1032160"/>
                <a:gd name="connsiteY0" fmla="*/ 4070508 h 4070508"/>
                <a:gd name="connsiteX1" fmla="*/ 0 w 1032160"/>
                <a:gd name="connsiteY1" fmla="*/ 2895686 h 4070508"/>
                <a:gd name="connsiteX2" fmla="*/ 524 w 1032160"/>
                <a:gd name="connsiteY2" fmla="*/ 2895686 h 4070508"/>
                <a:gd name="connsiteX3" fmla="*/ 6183 w 1032160"/>
                <a:gd name="connsiteY3" fmla="*/ 594730 h 4070508"/>
                <a:gd name="connsiteX4" fmla="*/ 1024549 w 1032160"/>
                <a:gd name="connsiteY4" fmla="*/ 0 h 4070508"/>
                <a:gd name="connsiteX5" fmla="*/ 1027491 w 1032160"/>
                <a:gd name="connsiteY5" fmla="*/ 2895686 h 4070508"/>
                <a:gd name="connsiteX6" fmla="*/ 1032160 w 1032160"/>
                <a:gd name="connsiteY6" fmla="*/ 2895686 h 4070508"/>
                <a:gd name="connsiteX7" fmla="*/ 1032160 w 1032160"/>
                <a:gd name="connsiteY7" fmla="*/ 3474590 h 4070508"/>
                <a:gd name="connsiteX8" fmla="*/ 0 w 1032160"/>
                <a:gd name="connsiteY8" fmla="*/ 4070508 h 4070508"/>
                <a:gd name="connsiteX0" fmla="*/ 0 w 1032160"/>
                <a:gd name="connsiteY0" fmla="*/ 4070508 h 4070508"/>
                <a:gd name="connsiteX1" fmla="*/ 0 w 1032160"/>
                <a:gd name="connsiteY1" fmla="*/ 2895686 h 4070508"/>
                <a:gd name="connsiteX2" fmla="*/ 524 w 1032160"/>
                <a:gd name="connsiteY2" fmla="*/ 2895686 h 4070508"/>
                <a:gd name="connsiteX3" fmla="*/ 6183 w 1032160"/>
                <a:gd name="connsiteY3" fmla="*/ 594730 h 4070508"/>
                <a:gd name="connsiteX4" fmla="*/ 1024549 w 1032160"/>
                <a:gd name="connsiteY4" fmla="*/ 0 h 4070508"/>
                <a:gd name="connsiteX5" fmla="*/ 1027491 w 1032160"/>
                <a:gd name="connsiteY5" fmla="*/ 2895686 h 4070508"/>
                <a:gd name="connsiteX6" fmla="*/ 1032160 w 1032160"/>
                <a:gd name="connsiteY6" fmla="*/ 2895686 h 4070508"/>
                <a:gd name="connsiteX7" fmla="*/ 1032160 w 1032160"/>
                <a:gd name="connsiteY7" fmla="*/ 3474590 h 4070508"/>
                <a:gd name="connsiteX8" fmla="*/ 0 w 1032160"/>
                <a:gd name="connsiteY8" fmla="*/ 4070508 h 407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160" h="4070508">
                  <a:moveTo>
                    <a:pt x="0" y="4070508"/>
                  </a:moveTo>
                  <a:lnTo>
                    <a:pt x="0" y="2895686"/>
                  </a:lnTo>
                  <a:lnTo>
                    <a:pt x="524" y="2895686"/>
                  </a:lnTo>
                  <a:cubicBezTo>
                    <a:pt x="2410" y="2128701"/>
                    <a:pt x="4297" y="1361715"/>
                    <a:pt x="6183" y="594730"/>
                  </a:cubicBezTo>
                  <a:lnTo>
                    <a:pt x="1024549" y="0"/>
                  </a:lnTo>
                  <a:cubicBezTo>
                    <a:pt x="1025530" y="965229"/>
                    <a:pt x="1026510" y="1930457"/>
                    <a:pt x="1027491" y="2895686"/>
                  </a:cubicBezTo>
                  <a:lnTo>
                    <a:pt x="1032160" y="2895686"/>
                  </a:lnTo>
                  <a:lnTo>
                    <a:pt x="1032160" y="3474590"/>
                  </a:lnTo>
                  <a:lnTo>
                    <a:pt x="0" y="4070508"/>
                  </a:lnTo>
                  <a:close/>
                </a:path>
              </a:pathLst>
            </a:custGeom>
            <a:solidFill>
              <a:srgbClr val="01ACBE"/>
            </a:solidFill>
            <a:ln>
              <a:noFill/>
            </a:ln>
            <a:effectLst/>
            <a:ex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33" name="等腰三角形 32"/>
            <p:cNvSpPr/>
            <p:nvPr/>
          </p:nvSpPr>
          <p:spPr>
            <a:xfrm rot="14400000">
              <a:off x="4107765" y="4720182"/>
              <a:ext cx="1430573" cy="443894"/>
            </a:xfrm>
            <a:custGeom>
              <a:avLst/>
              <a:gdLst>
                <a:gd name="connsiteX0" fmla="*/ 0 w 1193370"/>
                <a:gd name="connsiteY0" fmla="*/ 665183 h 665183"/>
                <a:gd name="connsiteX1" fmla="*/ 596685 w 1193370"/>
                <a:gd name="connsiteY1" fmla="*/ 0 h 665183"/>
                <a:gd name="connsiteX2" fmla="*/ 1193370 w 1193370"/>
                <a:gd name="connsiteY2" fmla="*/ 665183 h 665183"/>
                <a:gd name="connsiteX3" fmla="*/ 0 w 1193370"/>
                <a:gd name="connsiteY3" fmla="*/ 665183 h 665183"/>
                <a:gd name="connsiteX0" fmla="*/ 0 w 1468222"/>
                <a:gd name="connsiteY0" fmla="*/ 479445 h 479445"/>
                <a:gd name="connsiteX1" fmla="*/ 1468222 w 1468222"/>
                <a:gd name="connsiteY1" fmla="*/ 0 h 479445"/>
                <a:gd name="connsiteX2" fmla="*/ 1193370 w 1468222"/>
                <a:gd name="connsiteY2" fmla="*/ 479445 h 479445"/>
                <a:gd name="connsiteX3" fmla="*/ 0 w 1468222"/>
                <a:gd name="connsiteY3" fmla="*/ 479445 h 479445"/>
                <a:gd name="connsiteX0" fmla="*/ 0 w 1442822"/>
                <a:gd name="connsiteY0" fmla="*/ 447695 h 447695"/>
                <a:gd name="connsiteX1" fmla="*/ 1442822 w 1442822"/>
                <a:gd name="connsiteY1" fmla="*/ 0 h 447695"/>
                <a:gd name="connsiteX2" fmla="*/ 1193370 w 1442822"/>
                <a:gd name="connsiteY2" fmla="*/ 447695 h 447695"/>
                <a:gd name="connsiteX3" fmla="*/ 0 w 1442822"/>
                <a:gd name="connsiteY3" fmla="*/ 447695 h 447695"/>
              </a:gdLst>
              <a:ahLst/>
              <a:cxnLst>
                <a:cxn ang="0">
                  <a:pos x="connsiteX0" y="connsiteY0"/>
                </a:cxn>
                <a:cxn ang="0">
                  <a:pos x="connsiteX1" y="connsiteY1"/>
                </a:cxn>
                <a:cxn ang="0">
                  <a:pos x="connsiteX2" y="connsiteY2"/>
                </a:cxn>
                <a:cxn ang="0">
                  <a:pos x="connsiteX3" y="connsiteY3"/>
                </a:cxn>
              </a:cxnLst>
              <a:rect l="l" t="t" r="r" b="b"/>
              <a:pathLst>
                <a:path w="1442822" h="447695">
                  <a:moveTo>
                    <a:pt x="0" y="447695"/>
                  </a:moveTo>
                  <a:lnTo>
                    <a:pt x="1442822" y="0"/>
                  </a:lnTo>
                  <a:lnTo>
                    <a:pt x="1193370" y="447695"/>
                  </a:lnTo>
                  <a:lnTo>
                    <a:pt x="0" y="447695"/>
                  </a:lnTo>
                  <a:close/>
                </a:path>
              </a:pathLst>
            </a:custGeom>
            <a:solidFill>
              <a:srgbClr val="0187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grpSp>
      <p:sp>
        <p:nvSpPr>
          <p:cNvPr id="34" name="文本框 33"/>
          <p:cNvSpPr txBox="1"/>
          <p:nvPr/>
        </p:nvSpPr>
        <p:spPr>
          <a:xfrm>
            <a:off x="1701850" y="3656947"/>
            <a:ext cx="2160277" cy="415498"/>
          </a:xfrm>
          <a:prstGeom prst="rect">
            <a:avLst/>
          </a:prstGeom>
          <a:noFill/>
        </p:spPr>
        <p:txBody>
          <a:bodyPr wrap="square" rtlCol="0">
            <a:spAutoFit/>
          </a:bodyPr>
          <a:lstStyle/>
          <a:p>
            <a:pPr algn="ctr"/>
            <a:r>
              <a:rPr lang="zh-CN" altLang="en-US" sz="2100" dirty="0" smtClean="0">
                <a:solidFill>
                  <a:prstClr val="white"/>
                </a:solidFill>
                <a:latin typeface="造字工房悦黑体验版细体" pitchFamily="50" charset="-122"/>
                <a:ea typeface="造字工房悦黑体验版细体" pitchFamily="50" charset="-122"/>
              </a:rPr>
              <a:t>研究意义</a:t>
            </a:r>
            <a:endParaRPr lang="zh-CN" altLang="en-US" sz="2100" dirty="0">
              <a:solidFill>
                <a:prstClr val="white"/>
              </a:solidFill>
              <a:latin typeface="造字工房悦黑体验版细体" pitchFamily="50" charset="-122"/>
              <a:ea typeface="造字工房悦黑体验版细体" pitchFamily="50" charset="-122"/>
            </a:endParaRPr>
          </a:p>
        </p:txBody>
      </p:sp>
      <p:sp>
        <p:nvSpPr>
          <p:cNvPr id="35" name="文本框 34"/>
          <p:cNvSpPr txBox="1"/>
          <p:nvPr/>
        </p:nvSpPr>
        <p:spPr>
          <a:xfrm rot="3600000">
            <a:off x="2428645" y="2359434"/>
            <a:ext cx="2160278" cy="415498"/>
          </a:xfrm>
          <a:prstGeom prst="rect">
            <a:avLst/>
          </a:prstGeom>
          <a:noFill/>
        </p:spPr>
        <p:txBody>
          <a:bodyPr wrap="square" rtlCol="0">
            <a:spAutoFit/>
          </a:bodyPr>
          <a:lstStyle/>
          <a:p>
            <a:pPr algn="ctr"/>
            <a:r>
              <a:rPr lang="zh-CN" altLang="en-US" sz="2100" dirty="0" smtClean="0">
                <a:solidFill>
                  <a:prstClr val="white"/>
                </a:solidFill>
                <a:latin typeface="造字工房悦黑体验版细体" pitchFamily="50" charset="-122"/>
                <a:ea typeface="造字工房悦黑体验版细体" pitchFamily="50" charset="-122"/>
              </a:rPr>
              <a:t>研究意义</a:t>
            </a:r>
            <a:endParaRPr lang="zh-CN" altLang="en-US" sz="2100" dirty="0">
              <a:solidFill>
                <a:prstClr val="white"/>
              </a:solidFill>
              <a:latin typeface="造字工房悦黑体验版细体" pitchFamily="50" charset="-122"/>
              <a:ea typeface="造字工房悦黑体验版细体" pitchFamily="50" charset="-122"/>
            </a:endParaRPr>
          </a:p>
        </p:txBody>
      </p:sp>
      <p:sp>
        <p:nvSpPr>
          <p:cNvPr id="36" name="文本框 35"/>
          <p:cNvSpPr txBox="1"/>
          <p:nvPr/>
        </p:nvSpPr>
        <p:spPr>
          <a:xfrm rot="18000000" flipH="1">
            <a:off x="916207" y="2359433"/>
            <a:ext cx="2160278" cy="415498"/>
          </a:xfrm>
          <a:prstGeom prst="rect">
            <a:avLst/>
          </a:prstGeom>
          <a:noFill/>
        </p:spPr>
        <p:txBody>
          <a:bodyPr wrap="square" rtlCol="0">
            <a:spAutoFit/>
          </a:bodyPr>
          <a:lstStyle/>
          <a:p>
            <a:pPr algn="ctr"/>
            <a:r>
              <a:rPr lang="zh-CN" altLang="en-US" sz="2100" dirty="0" smtClean="0">
                <a:solidFill>
                  <a:prstClr val="white"/>
                </a:solidFill>
                <a:latin typeface="造字工房悦黑体验版细体" pitchFamily="50" charset="-122"/>
                <a:ea typeface="造字工房悦黑体验版细体" pitchFamily="50" charset="-122"/>
              </a:rPr>
              <a:t>研究意义</a:t>
            </a:r>
            <a:endParaRPr lang="zh-CN" altLang="en-US" sz="2100" dirty="0">
              <a:solidFill>
                <a:prstClr val="white"/>
              </a:solidFill>
              <a:latin typeface="造字工房悦黑体验版细体" pitchFamily="50" charset="-122"/>
              <a:ea typeface="造字工房悦黑体验版细体" pitchFamily="50" charset="-122"/>
            </a:endParaRPr>
          </a:p>
        </p:txBody>
      </p:sp>
      <p:grpSp>
        <p:nvGrpSpPr>
          <p:cNvPr id="37" name="组合 36"/>
          <p:cNvGrpSpPr/>
          <p:nvPr/>
        </p:nvGrpSpPr>
        <p:grpSpPr>
          <a:xfrm>
            <a:off x="5785895" y="3438015"/>
            <a:ext cx="2578000" cy="1465902"/>
            <a:chOff x="3457511" y="3887598"/>
            <a:chExt cx="3437332" cy="1427426"/>
          </a:xfrm>
        </p:grpSpPr>
        <p:sp>
          <p:nvSpPr>
            <p:cNvPr id="38" name="文本框 37"/>
            <p:cNvSpPr txBox="1"/>
            <p:nvPr/>
          </p:nvSpPr>
          <p:spPr>
            <a:xfrm>
              <a:off x="3457511" y="3887598"/>
              <a:ext cx="3353895" cy="629366"/>
            </a:xfrm>
            <a:prstGeom prst="rect">
              <a:avLst/>
            </a:prstGeom>
            <a:noFill/>
          </p:spPr>
          <p:txBody>
            <a:bodyPr wrap="square" rtlCol="0">
              <a:spAutoFit/>
            </a:bodyPr>
            <a:lstStyle/>
            <a:p>
              <a:r>
                <a:rPr lang="zh-CN" altLang="en-US" sz="1800" dirty="0" smtClean="0">
                  <a:solidFill>
                    <a:srgbClr val="01ACBE"/>
                  </a:solidFill>
                  <a:latin typeface="造字工房悦黑体验版细体" pitchFamily="50" charset="-122"/>
                  <a:ea typeface="造字工房悦黑体验版细体" pitchFamily="50" charset="-122"/>
                </a:rPr>
                <a:t>维护社会稳定，促进国家发展具有重要意义</a:t>
              </a:r>
              <a:endParaRPr lang="zh-CN" altLang="en-US" sz="1800" dirty="0">
                <a:solidFill>
                  <a:srgbClr val="01ACBE"/>
                </a:solidFill>
                <a:latin typeface="造字工房悦黑体验版细体" pitchFamily="50" charset="-122"/>
                <a:ea typeface="造字工房悦黑体验版细体" pitchFamily="50" charset="-122"/>
              </a:endParaRPr>
            </a:p>
          </p:txBody>
        </p:sp>
        <p:sp>
          <p:nvSpPr>
            <p:cNvPr id="39" name="文本框 38"/>
            <p:cNvSpPr txBox="1"/>
            <p:nvPr/>
          </p:nvSpPr>
          <p:spPr>
            <a:xfrm>
              <a:off x="3540627" y="4415930"/>
              <a:ext cx="3354216" cy="899094"/>
            </a:xfrm>
            <a:prstGeom prst="rect">
              <a:avLst/>
            </a:prstGeom>
            <a:noFill/>
          </p:spPr>
          <p:txBody>
            <a:bodyPr wrap="square" rtlCol="0">
              <a:spAutoFit/>
            </a:bodyPr>
            <a:lstStyle/>
            <a:p>
              <a:pPr>
                <a:lnSpc>
                  <a:spcPct val="150000"/>
                </a:lnSpc>
              </a:pPr>
              <a:r>
                <a:rPr lang="zh-CN" altLang="en-US" sz="1200" dirty="0" smtClean="0">
                  <a:latin typeface="Microsoft JhengHei UI" panose="020B0604030504040204" pitchFamily="34" charset="-120"/>
                  <a:ea typeface="Microsoft JhengHei UI" panose="020B0604030504040204" pitchFamily="34" charset="-120"/>
                </a:rPr>
                <a:t>舆情热度</a:t>
              </a:r>
              <a:r>
                <a:rPr lang="zh-CN" altLang="en-US" sz="1200" dirty="0">
                  <a:latin typeface="Microsoft JhengHei UI" panose="020B0604030504040204" pitchFamily="34" charset="-120"/>
                  <a:ea typeface="Microsoft JhengHei UI" panose="020B0604030504040204" pitchFamily="34" charset="-120"/>
                </a:rPr>
                <a:t>的</a:t>
              </a:r>
              <a:r>
                <a:rPr lang="zh-CN" altLang="en-US" sz="1200" dirty="0" smtClean="0">
                  <a:latin typeface="Microsoft JhengHei UI" panose="020B0604030504040204" pitchFamily="34" charset="-120"/>
                  <a:ea typeface="Microsoft JhengHei UI" panose="020B0604030504040204" pitchFamily="34" charset="-120"/>
                </a:rPr>
                <a:t>研究，能够协助</a:t>
              </a:r>
              <a:r>
                <a:rPr lang="zh-CN" altLang="en-US" sz="1200" dirty="0">
                  <a:latin typeface="Microsoft JhengHei UI" panose="020B0604030504040204" pitchFamily="34" charset="-120"/>
                  <a:ea typeface="Microsoft JhengHei UI" panose="020B0604030504040204" pitchFamily="34" charset="-120"/>
                </a:rPr>
                <a:t>政府实时把控热点主题的发展态势，合理地控制和引导舆论发展</a:t>
              </a:r>
              <a:r>
                <a:rPr lang="zh-CN" altLang="en-US" sz="1200" dirty="0" smtClean="0">
                  <a:latin typeface="Microsoft JhengHei UI" panose="020B0604030504040204" pitchFamily="34" charset="-120"/>
                  <a:ea typeface="Microsoft JhengHei UI" panose="020B0604030504040204" pitchFamily="34" charset="-120"/>
                </a:rPr>
                <a:t>方向。</a:t>
              </a:r>
              <a:endParaRPr lang="zh-CN" altLang="en-US" sz="1200" dirty="0">
                <a:latin typeface="Microsoft JhengHei UI" panose="020B0604030504040204" pitchFamily="34" charset="-120"/>
                <a:ea typeface="Microsoft JhengHei UI" panose="020B0604030504040204" pitchFamily="34" charset="-120"/>
              </a:endParaRPr>
            </a:p>
          </p:txBody>
        </p:sp>
      </p:grpSp>
      <p:sp>
        <p:nvSpPr>
          <p:cNvPr id="40" name="文本框 39"/>
          <p:cNvSpPr txBox="1"/>
          <p:nvPr/>
        </p:nvSpPr>
        <p:spPr>
          <a:xfrm>
            <a:off x="4997467" y="3629991"/>
            <a:ext cx="564885"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03</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41" name="组合 40"/>
          <p:cNvGrpSpPr/>
          <p:nvPr/>
        </p:nvGrpSpPr>
        <p:grpSpPr>
          <a:xfrm>
            <a:off x="5785654" y="2171403"/>
            <a:ext cx="2515663" cy="1211339"/>
            <a:chOff x="3457191" y="3925490"/>
            <a:chExt cx="3354216" cy="1615116"/>
          </a:xfrm>
        </p:grpSpPr>
        <p:sp>
          <p:nvSpPr>
            <p:cNvPr id="42" name="文本框 41"/>
            <p:cNvSpPr txBox="1"/>
            <p:nvPr/>
          </p:nvSpPr>
          <p:spPr>
            <a:xfrm>
              <a:off x="3457510" y="3925490"/>
              <a:ext cx="3353896" cy="492442"/>
            </a:xfrm>
            <a:prstGeom prst="rect">
              <a:avLst/>
            </a:prstGeom>
            <a:noFill/>
          </p:spPr>
          <p:txBody>
            <a:bodyPr wrap="square" rtlCol="0">
              <a:spAutoFit/>
            </a:bodyPr>
            <a:lstStyle/>
            <a:p>
              <a:r>
                <a:rPr lang="zh-CN" altLang="en-US" sz="1800" dirty="0" smtClean="0">
                  <a:solidFill>
                    <a:srgbClr val="E46E6F"/>
                  </a:solidFill>
                  <a:latin typeface="造字工房悦黑体验版细体" pitchFamily="50" charset="-122"/>
                  <a:ea typeface="造字工房悦黑体验版细体" pitchFamily="50" charset="-122"/>
                </a:rPr>
                <a:t>为决策提供支撑</a:t>
              </a:r>
              <a:endParaRPr lang="zh-CN" altLang="en-US" sz="1800" dirty="0">
                <a:solidFill>
                  <a:srgbClr val="E46E6F"/>
                </a:solidFill>
                <a:latin typeface="造字工房悦黑体验版细体" pitchFamily="50" charset="-122"/>
                <a:ea typeface="造字工房悦黑体验版细体" pitchFamily="50" charset="-122"/>
              </a:endParaRPr>
            </a:p>
          </p:txBody>
        </p:sp>
        <p:sp>
          <p:nvSpPr>
            <p:cNvPr id="43" name="文本框 42"/>
            <p:cNvSpPr txBox="1"/>
            <p:nvPr/>
          </p:nvSpPr>
          <p:spPr>
            <a:xfrm>
              <a:off x="3457191" y="4309501"/>
              <a:ext cx="3354216" cy="1231105"/>
            </a:xfrm>
            <a:prstGeom prst="rect">
              <a:avLst/>
            </a:prstGeom>
            <a:noFill/>
          </p:spPr>
          <p:txBody>
            <a:bodyPr wrap="square" rtlCol="0">
              <a:spAutoFit/>
            </a:bodyPr>
            <a:lstStyle/>
            <a:p>
              <a:pPr>
                <a:lnSpc>
                  <a:spcPct val="150000"/>
                </a:lnSpc>
              </a:pPr>
              <a:r>
                <a:rPr lang="zh-CN" altLang="en-US" sz="1200" dirty="0" smtClean="0">
                  <a:latin typeface="Microsoft JhengHei UI" panose="020B0604030504040204" pitchFamily="34" charset="-120"/>
                  <a:ea typeface="Microsoft JhengHei UI" panose="020B0604030504040204" pitchFamily="34" charset="-120"/>
                </a:rPr>
                <a:t>对于需要采取措施应对舆论时，舆情热度的高低决定措施实行的有效性与作用发挥的能动大小性。</a:t>
              </a:r>
              <a:endParaRPr lang="zh-CN" altLang="en-US" sz="1200" dirty="0">
                <a:latin typeface="Microsoft JhengHei UI" panose="020B0604030504040204" pitchFamily="34" charset="-120"/>
                <a:ea typeface="Microsoft JhengHei UI" panose="020B0604030504040204" pitchFamily="34" charset="-120"/>
              </a:endParaRPr>
            </a:p>
          </p:txBody>
        </p:sp>
      </p:grpSp>
      <p:sp>
        <p:nvSpPr>
          <p:cNvPr id="44" name="文本框 43"/>
          <p:cNvSpPr txBox="1"/>
          <p:nvPr/>
        </p:nvSpPr>
        <p:spPr>
          <a:xfrm>
            <a:off x="5014827" y="2448802"/>
            <a:ext cx="564885"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02</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45" name="组合 44"/>
          <p:cNvGrpSpPr/>
          <p:nvPr/>
        </p:nvGrpSpPr>
        <p:grpSpPr>
          <a:xfrm>
            <a:off x="5785655" y="1150395"/>
            <a:ext cx="2515663" cy="934340"/>
            <a:chOff x="3457191" y="3925490"/>
            <a:chExt cx="3354216" cy="1245784"/>
          </a:xfrm>
        </p:grpSpPr>
        <p:sp>
          <p:nvSpPr>
            <p:cNvPr id="46" name="文本框 45"/>
            <p:cNvSpPr txBox="1"/>
            <p:nvPr/>
          </p:nvSpPr>
          <p:spPr>
            <a:xfrm>
              <a:off x="3457510" y="3925490"/>
              <a:ext cx="3190539" cy="492441"/>
            </a:xfrm>
            <a:prstGeom prst="rect">
              <a:avLst/>
            </a:prstGeom>
            <a:noFill/>
          </p:spPr>
          <p:txBody>
            <a:bodyPr wrap="square" rtlCol="0">
              <a:spAutoFit/>
            </a:bodyPr>
            <a:lstStyle/>
            <a:p>
              <a:r>
                <a:rPr lang="zh-CN" altLang="en-US" sz="1800" dirty="0">
                  <a:solidFill>
                    <a:srgbClr val="FEB750"/>
                  </a:solidFill>
                  <a:latin typeface="造字工房悦黑体验版细体" pitchFamily="50" charset="-122"/>
                  <a:ea typeface="造字工房悦黑体验版细体" pitchFamily="50" charset="-122"/>
                </a:rPr>
                <a:t>客观</a:t>
              </a:r>
              <a:r>
                <a:rPr lang="zh-CN" altLang="en-US" sz="1800" dirty="0" smtClean="0">
                  <a:solidFill>
                    <a:srgbClr val="FEB750"/>
                  </a:solidFill>
                  <a:latin typeface="造字工房悦黑体验版细体" pitchFamily="50" charset="-122"/>
                  <a:ea typeface="造字工房悦黑体验版细体" pitchFamily="50" charset="-122"/>
                </a:rPr>
                <a:t>反映舆情发展</a:t>
              </a:r>
              <a:endParaRPr lang="zh-CN" altLang="en-US" sz="1800" dirty="0">
                <a:solidFill>
                  <a:srgbClr val="FEB750"/>
                </a:solidFill>
                <a:latin typeface="造字工房悦黑体验版细体" pitchFamily="50" charset="-122"/>
                <a:ea typeface="造字工房悦黑体验版细体" pitchFamily="50" charset="-122"/>
              </a:endParaRPr>
            </a:p>
          </p:txBody>
        </p:sp>
        <p:sp>
          <p:nvSpPr>
            <p:cNvPr id="47" name="文本框 46"/>
            <p:cNvSpPr txBox="1"/>
            <p:nvPr/>
          </p:nvSpPr>
          <p:spPr>
            <a:xfrm>
              <a:off x="3457191" y="4309501"/>
              <a:ext cx="3354216" cy="861773"/>
            </a:xfrm>
            <a:prstGeom prst="rect">
              <a:avLst/>
            </a:prstGeom>
            <a:noFill/>
          </p:spPr>
          <p:txBody>
            <a:bodyPr wrap="square" rtlCol="0">
              <a:spAutoFit/>
            </a:bodyPr>
            <a:lstStyle/>
            <a:p>
              <a:pPr>
                <a:lnSpc>
                  <a:spcPct val="150000"/>
                </a:lnSpc>
              </a:pPr>
              <a:r>
                <a:rPr lang="zh-CN" altLang="en-US" sz="1200" dirty="0" smtClean="0">
                  <a:latin typeface="Microsoft JhengHei UI" panose="020B0604030504040204" pitchFamily="34" charset="-120"/>
                  <a:ea typeface="Microsoft JhengHei UI" panose="020B0604030504040204" pitchFamily="34" charset="-120"/>
                </a:rPr>
                <a:t>对某一舆情事件能够客观反映出其影响力度。</a:t>
              </a:r>
              <a:endParaRPr lang="zh-CN" altLang="en-US" sz="1200" dirty="0">
                <a:latin typeface="Microsoft JhengHei UI" panose="020B0604030504040204" pitchFamily="34" charset="-120"/>
                <a:ea typeface="Microsoft JhengHei UI" panose="020B0604030504040204" pitchFamily="34" charset="-120"/>
              </a:endParaRPr>
            </a:p>
          </p:txBody>
        </p:sp>
      </p:grpSp>
      <p:sp>
        <p:nvSpPr>
          <p:cNvPr id="48" name="文本框 47"/>
          <p:cNvSpPr txBox="1"/>
          <p:nvPr/>
        </p:nvSpPr>
        <p:spPr>
          <a:xfrm>
            <a:off x="5051992" y="1360554"/>
            <a:ext cx="531883"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01</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49" name="组合 48"/>
          <p:cNvGrpSpPr/>
          <p:nvPr/>
        </p:nvGrpSpPr>
        <p:grpSpPr>
          <a:xfrm>
            <a:off x="1569087" y="3656512"/>
            <a:ext cx="397950" cy="396507"/>
            <a:chOff x="3618897" y="2279040"/>
            <a:chExt cx="706229" cy="703668"/>
          </a:xfrm>
        </p:grpSpPr>
        <p:sp>
          <p:nvSpPr>
            <p:cNvPr id="50"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sp>
          <p:nvSpPr>
            <p:cNvPr id="51"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sp>
          <p:nvSpPr>
            <p:cNvPr id="52" name="Freeform 11"/>
            <p:cNvSpPr>
              <a:spLocks/>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grpSp>
      <p:grpSp>
        <p:nvGrpSpPr>
          <p:cNvPr id="53" name="组合 52"/>
          <p:cNvGrpSpPr/>
          <p:nvPr/>
        </p:nvGrpSpPr>
        <p:grpSpPr>
          <a:xfrm>
            <a:off x="2298028" y="1463022"/>
            <a:ext cx="443186" cy="435478"/>
            <a:chOff x="5037571" y="856343"/>
            <a:chExt cx="715006" cy="702571"/>
          </a:xfrm>
        </p:grpSpPr>
        <p:sp>
          <p:nvSpPr>
            <p:cNvPr id="54" name="Freeform 39"/>
            <p:cNvSpPr>
              <a:spLocks/>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sp>
          <p:nvSpPr>
            <p:cNvPr id="55"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sp>
          <p:nvSpPr>
            <p:cNvPr id="56" name="Freeform 41"/>
            <p:cNvSpPr>
              <a:spLocks/>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grpSp>
      <p:grpSp>
        <p:nvGrpSpPr>
          <p:cNvPr id="57" name="组合 56"/>
          <p:cNvGrpSpPr/>
          <p:nvPr/>
        </p:nvGrpSpPr>
        <p:grpSpPr>
          <a:xfrm>
            <a:off x="3863355" y="3254473"/>
            <a:ext cx="439558" cy="415076"/>
            <a:chOff x="6460269" y="872801"/>
            <a:chExt cx="709154" cy="669655"/>
          </a:xfrm>
        </p:grpSpPr>
        <p:sp>
          <p:nvSpPr>
            <p:cNvPr id="58"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sp>
          <p:nvSpPr>
            <p:cNvPr id="59"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1468715395"/>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300"/>
                                            <p:tgtEl>
                                              <p:spTgt spid="28"/>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00"/>
                                            <p:tgtEl>
                                              <p:spTgt spid="25"/>
                                            </p:tgtEl>
                                          </p:cBhvr>
                                        </p:animEffect>
                                      </p:childTnLst>
                                    </p:cTn>
                                  </p:par>
                                </p:childTnLst>
                              </p:cTn>
                            </p:par>
                            <p:par>
                              <p:cTn id="27" fill="hold">
                                <p:stCondLst>
                                  <p:cond delay="2300"/>
                                </p:stCondLst>
                                <p:childTnLst>
                                  <p:par>
                                    <p:cTn id="28" presetID="22" presetClass="entr" presetSubtype="2"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right)">
                                          <p:cBhvr>
                                            <p:cTn id="30" dur="300"/>
                                            <p:tgtEl>
                                              <p:spTgt spid="31"/>
                                            </p:tgtEl>
                                          </p:cBhvr>
                                        </p:animEffect>
                                      </p:childTnLst>
                                    </p:cTn>
                                  </p:par>
                                </p:childTnLst>
                              </p:cTn>
                            </p:par>
                            <p:par>
                              <p:cTn id="31" fill="hold">
                                <p:stCondLst>
                                  <p:cond delay="2600"/>
                                </p:stCondLst>
                                <p:childTnLst>
                                  <p:par>
                                    <p:cTn id="32" presetID="1" presetClass="entr" presetSubtype="0" fill="hold" nodeType="afterEffect">
                                      <p:stCondLst>
                                        <p:cond delay="400"/>
                                      </p:stCondLst>
                                      <p:childTnLst>
                                        <p:set>
                                          <p:cBhvr>
                                            <p:cTn id="33" dur="1" fill="hold">
                                              <p:stCondLst>
                                                <p:cond delay="0"/>
                                              </p:stCondLst>
                                            </p:cTn>
                                            <p:tgtEl>
                                              <p:spTgt spid="53"/>
                                            </p:tgtEl>
                                            <p:attrNameLst>
                                              <p:attrName>style.visibility</p:attrName>
                                            </p:attrNameLst>
                                          </p:cBhvr>
                                          <p:to>
                                            <p:strVal val="visible"/>
                                          </p:to>
                                        </p:set>
                                      </p:childTnLst>
                                    </p:cTn>
                                  </p:par>
                                </p:childTnLst>
                              </p:cTn>
                            </p:par>
                            <p:par>
                              <p:cTn id="34" fill="hold">
                                <p:stCondLst>
                                  <p:cond delay="3000"/>
                                </p:stCondLst>
                                <p:childTnLst>
                                  <p:par>
                                    <p:cTn id="35" presetID="26" presetClass="emph" presetSubtype="0" fill="hold" nodeType="afterEffect">
                                      <p:stCondLst>
                                        <p:cond delay="0"/>
                                      </p:stCondLst>
                                      <p:childTnLst>
                                        <p:animEffect transition="out" filter="fade">
                                          <p:cBhvr>
                                            <p:cTn id="36" dur="500" tmFilter="0, 0; .2, .5; .8, .5; 1, 0"/>
                                            <p:tgtEl>
                                              <p:spTgt spid="53"/>
                                            </p:tgtEl>
                                          </p:cBhvr>
                                        </p:animEffect>
                                        <p:animScale>
                                          <p:cBhvr>
                                            <p:cTn id="37" dur="250" autoRev="1" fill="hold"/>
                                            <p:tgtEl>
                                              <p:spTgt spid="53"/>
                                            </p:tgtEl>
                                          </p:cBhvr>
                                          <p:by x="105000" y="105000"/>
                                        </p:animScale>
                                      </p:childTnLst>
                                    </p:cTn>
                                  </p:par>
                                </p:childTnLst>
                              </p:cTn>
                            </p:par>
                            <p:par>
                              <p:cTn id="38" fill="hold">
                                <p:stCondLst>
                                  <p:cond delay="3500"/>
                                </p:stCondLst>
                                <p:childTnLst>
                                  <p:par>
                                    <p:cTn id="39" presetID="16" presetClass="entr" presetSubtype="37" fill="hold" grpId="0" nodeType="afterEffect">
                                      <p:stCondLst>
                                        <p:cond delay="200"/>
                                      </p:stCondLst>
                                      <p:childTnLst>
                                        <p:set>
                                          <p:cBhvr>
                                            <p:cTn id="40" dur="1" fill="hold">
                                              <p:stCondLst>
                                                <p:cond delay="0"/>
                                              </p:stCondLst>
                                            </p:cTn>
                                            <p:tgtEl>
                                              <p:spTgt spid="36"/>
                                            </p:tgtEl>
                                            <p:attrNameLst>
                                              <p:attrName>style.visibility</p:attrName>
                                            </p:attrNameLst>
                                          </p:cBhvr>
                                          <p:to>
                                            <p:strVal val="visible"/>
                                          </p:to>
                                        </p:set>
                                        <p:animEffect transition="in" filter="barn(outVertical)">
                                          <p:cBhvr>
                                            <p:cTn id="41" dur="500"/>
                                            <p:tgtEl>
                                              <p:spTgt spid="36"/>
                                            </p:tgtEl>
                                          </p:cBhvr>
                                        </p:animEffect>
                                      </p:childTnLst>
                                    </p:cTn>
                                  </p:par>
                                </p:childTnLst>
                              </p:cTn>
                            </p:par>
                            <p:par>
                              <p:cTn id="42" fill="hold">
                                <p:stCondLst>
                                  <p:cond delay="4200"/>
                                </p:stCondLst>
                                <p:childTnLst>
                                  <p:par>
                                    <p:cTn id="43" presetID="1" presetClass="entr" presetSubtype="0" fill="hold" nodeType="after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par>
                              <p:cTn id="45" fill="hold">
                                <p:stCondLst>
                                  <p:cond delay="4200"/>
                                </p:stCondLst>
                                <p:childTnLst>
                                  <p:par>
                                    <p:cTn id="46" presetID="26" presetClass="emph" presetSubtype="0" fill="hold" nodeType="afterEffect">
                                      <p:stCondLst>
                                        <p:cond delay="0"/>
                                      </p:stCondLst>
                                      <p:childTnLst>
                                        <p:animEffect transition="out" filter="fade">
                                          <p:cBhvr>
                                            <p:cTn id="47" dur="500" tmFilter="0, 0; .2, .5; .8, .5; 1, 0"/>
                                            <p:tgtEl>
                                              <p:spTgt spid="57"/>
                                            </p:tgtEl>
                                          </p:cBhvr>
                                        </p:animEffect>
                                        <p:animScale>
                                          <p:cBhvr>
                                            <p:cTn id="48" dur="250" autoRev="1" fill="hold"/>
                                            <p:tgtEl>
                                              <p:spTgt spid="57"/>
                                            </p:tgtEl>
                                          </p:cBhvr>
                                          <p:by x="105000" y="105000"/>
                                        </p:animScale>
                                      </p:childTnLst>
                                    </p:cTn>
                                  </p:par>
                                </p:childTnLst>
                              </p:cTn>
                            </p:par>
                            <p:par>
                              <p:cTn id="49" fill="hold">
                                <p:stCondLst>
                                  <p:cond delay="4700"/>
                                </p:stCondLst>
                                <p:childTnLst>
                                  <p:par>
                                    <p:cTn id="50" presetID="16" presetClass="entr" presetSubtype="37" fill="hold" grpId="0" nodeType="afterEffect">
                                      <p:stCondLst>
                                        <p:cond delay="200"/>
                                      </p:stCondLst>
                                      <p:childTnLst>
                                        <p:set>
                                          <p:cBhvr>
                                            <p:cTn id="51" dur="1" fill="hold">
                                              <p:stCondLst>
                                                <p:cond delay="0"/>
                                              </p:stCondLst>
                                            </p:cTn>
                                            <p:tgtEl>
                                              <p:spTgt spid="35"/>
                                            </p:tgtEl>
                                            <p:attrNameLst>
                                              <p:attrName>style.visibility</p:attrName>
                                            </p:attrNameLst>
                                          </p:cBhvr>
                                          <p:to>
                                            <p:strVal val="visible"/>
                                          </p:to>
                                        </p:set>
                                        <p:animEffect transition="in" filter="barn(outVertical)">
                                          <p:cBhvr>
                                            <p:cTn id="52" dur="500"/>
                                            <p:tgtEl>
                                              <p:spTgt spid="35"/>
                                            </p:tgtEl>
                                          </p:cBhvr>
                                        </p:animEffect>
                                      </p:childTnLst>
                                    </p:cTn>
                                  </p:par>
                                </p:childTnLst>
                              </p:cTn>
                            </p:par>
                            <p:par>
                              <p:cTn id="53" fill="hold">
                                <p:stCondLst>
                                  <p:cond delay="5400"/>
                                </p:stCondLst>
                                <p:childTnLst>
                                  <p:par>
                                    <p:cTn id="54" presetID="1" presetClass="entr" presetSubtype="0" fill="hold" nodeType="afterEffect">
                                      <p:stCondLst>
                                        <p:cond delay="0"/>
                                      </p:stCondLst>
                                      <p:childTnLst>
                                        <p:set>
                                          <p:cBhvr>
                                            <p:cTn id="55" dur="1" fill="hold">
                                              <p:stCondLst>
                                                <p:cond delay="0"/>
                                              </p:stCondLst>
                                            </p:cTn>
                                            <p:tgtEl>
                                              <p:spTgt spid="49"/>
                                            </p:tgtEl>
                                            <p:attrNameLst>
                                              <p:attrName>style.visibility</p:attrName>
                                            </p:attrNameLst>
                                          </p:cBhvr>
                                          <p:to>
                                            <p:strVal val="visible"/>
                                          </p:to>
                                        </p:set>
                                      </p:childTnLst>
                                    </p:cTn>
                                  </p:par>
                                </p:childTnLst>
                              </p:cTn>
                            </p:par>
                            <p:par>
                              <p:cTn id="56" fill="hold">
                                <p:stCondLst>
                                  <p:cond delay="5400"/>
                                </p:stCondLst>
                                <p:childTnLst>
                                  <p:par>
                                    <p:cTn id="57" presetID="26" presetClass="emph" presetSubtype="0" fill="hold" nodeType="afterEffect">
                                      <p:stCondLst>
                                        <p:cond delay="0"/>
                                      </p:stCondLst>
                                      <p:childTnLst>
                                        <p:animEffect transition="out" filter="fade">
                                          <p:cBhvr>
                                            <p:cTn id="58" dur="500" tmFilter="0, 0; .2, .5; .8, .5; 1, 0"/>
                                            <p:tgtEl>
                                              <p:spTgt spid="49"/>
                                            </p:tgtEl>
                                          </p:cBhvr>
                                        </p:animEffect>
                                        <p:animScale>
                                          <p:cBhvr>
                                            <p:cTn id="59" dur="250" autoRev="1" fill="hold"/>
                                            <p:tgtEl>
                                              <p:spTgt spid="49"/>
                                            </p:tgtEl>
                                          </p:cBhvr>
                                          <p:by x="105000" y="105000"/>
                                        </p:animScale>
                                      </p:childTnLst>
                                    </p:cTn>
                                  </p:par>
                                </p:childTnLst>
                              </p:cTn>
                            </p:par>
                            <p:par>
                              <p:cTn id="60" fill="hold">
                                <p:stCondLst>
                                  <p:cond delay="5900"/>
                                </p:stCondLst>
                                <p:childTnLst>
                                  <p:par>
                                    <p:cTn id="61" presetID="16" presetClass="entr" presetSubtype="37" fill="hold" grpId="0" nodeType="afterEffect">
                                      <p:stCondLst>
                                        <p:cond delay="200"/>
                                      </p:stCondLst>
                                      <p:childTnLst>
                                        <p:set>
                                          <p:cBhvr>
                                            <p:cTn id="62" dur="1" fill="hold">
                                              <p:stCondLst>
                                                <p:cond delay="0"/>
                                              </p:stCondLst>
                                            </p:cTn>
                                            <p:tgtEl>
                                              <p:spTgt spid="34"/>
                                            </p:tgtEl>
                                            <p:attrNameLst>
                                              <p:attrName>style.visibility</p:attrName>
                                            </p:attrNameLst>
                                          </p:cBhvr>
                                          <p:to>
                                            <p:strVal val="visible"/>
                                          </p:to>
                                        </p:set>
                                        <p:animEffect transition="in" filter="barn(outVertical)">
                                          <p:cBhvr>
                                            <p:cTn id="63" dur="500"/>
                                            <p:tgtEl>
                                              <p:spTgt spid="34"/>
                                            </p:tgtEl>
                                          </p:cBhvr>
                                        </p:animEffect>
                                      </p:childTnLst>
                                    </p:cTn>
                                  </p:par>
                                </p:childTnLst>
                              </p:cTn>
                            </p:par>
                            <p:par>
                              <p:cTn id="64" fill="hold">
                                <p:stCondLst>
                                  <p:cond delay="6600"/>
                                </p:stCondLst>
                                <p:childTnLst>
                                  <p:par>
                                    <p:cTn id="65" presetID="2" presetClass="entr" presetSubtype="4" accel="70000" fill="hold" nodeType="afterEffect" p14:presetBounceEnd="40000">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14:bounceEnd="40000">
                                          <p:cBhvr additive="base">
                                            <p:cTn id="67"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68" dur="500" fill="hold"/>
                                            <p:tgtEl>
                                              <p:spTgt spid="10"/>
                                            </p:tgtEl>
                                            <p:attrNameLst>
                                              <p:attrName>ppt_y</p:attrName>
                                            </p:attrNameLst>
                                          </p:cBhvr>
                                          <p:tavLst>
                                            <p:tav tm="0">
                                              <p:val>
                                                <p:strVal val="1+#ppt_h/2"/>
                                              </p:val>
                                            </p:tav>
                                            <p:tav tm="100000">
                                              <p:val>
                                                <p:strVal val="#ppt_y"/>
                                              </p:val>
                                            </p:tav>
                                          </p:tavLst>
                                        </p:anim>
                                      </p:childTnLst>
                                    </p:cTn>
                                  </p:par>
                                  <p:par>
                                    <p:cTn id="69" presetID="2" presetClass="entr" presetSubtype="4" accel="70000" fill="hold" nodeType="withEffect" p14:presetBounceEnd="40000">
                                      <p:stCondLst>
                                        <p:cond delay="200"/>
                                      </p:stCondLst>
                                      <p:childTnLst>
                                        <p:set>
                                          <p:cBhvr>
                                            <p:cTn id="70" dur="1" fill="hold">
                                              <p:stCondLst>
                                                <p:cond delay="0"/>
                                              </p:stCondLst>
                                            </p:cTn>
                                            <p:tgtEl>
                                              <p:spTgt spid="20"/>
                                            </p:tgtEl>
                                            <p:attrNameLst>
                                              <p:attrName>style.visibility</p:attrName>
                                            </p:attrNameLst>
                                          </p:cBhvr>
                                          <p:to>
                                            <p:strVal val="visible"/>
                                          </p:to>
                                        </p:set>
                                        <p:anim calcmode="lin" valueType="num" p14:bounceEnd="40000">
                                          <p:cBhvr additive="base">
                                            <p:cTn id="71" dur="500" fill="hold"/>
                                            <p:tgtEl>
                                              <p:spTgt spid="20"/>
                                            </p:tgtEl>
                                            <p:attrNameLst>
                                              <p:attrName>ppt_x</p:attrName>
                                            </p:attrNameLst>
                                          </p:cBhvr>
                                          <p:tavLst>
                                            <p:tav tm="0">
                                              <p:val>
                                                <p:strVal val="#ppt_x"/>
                                              </p:val>
                                            </p:tav>
                                            <p:tav tm="100000">
                                              <p:val>
                                                <p:strVal val="#ppt_x"/>
                                              </p:val>
                                            </p:tav>
                                          </p:tavLst>
                                        </p:anim>
                                        <p:anim calcmode="lin" valueType="num" p14:bounceEnd="40000">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accel="70000" fill="hold" nodeType="withEffect" p14:presetBounceEnd="40000">
                                      <p:stCondLst>
                                        <p:cond delay="400"/>
                                      </p:stCondLst>
                                      <p:childTnLst>
                                        <p:set>
                                          <p:cBhvr>
                                            <p:cTn id="74" dur="1" fill="hold">
                                              <p:stCondLst>
                                                <p:cond delay="0"/>
                                              </p:stCondLst>
                                            </p:cTn>
                                            <p:tgtEl>
                                              <p:spTgt spid="15"/>
                                            </p:tgtEl>
                                            <p:attrNameLst>
                                              <p:attrName>style.visibility</p:attrName>
                                            </p:attrNameLst>
                                          </p:cBhvr>
                                          <p:to>
                                            <p:strVal val="visible"/>
                                          </p:to>
                                        </p:set>
                                        <p:anim calcmode="lin" valueType="num" p14:bounceEnd="40000">
                                          <p:cBhvr additive="base">
                                            <p:cTn id="75" dur="500" fill="hold"/>
                                            <p:tgtEl>
                                              <p:spTgt spid="15"/>
                                            </p:tgtEl>
                                            <p:attrNameLst>
                                              <p:attrName>ppt_x</p:attrName>
                                            </p:attrNameLst>
                                          </p:cBhvr>
                                          <p:tavLst>
                                            <p:tav tm="0">
                                              <p:val>
                                                <p:strVal val="#ppt_x"/>
                                              </p:val>
                                            </p:tav>
                                            <p:tav tm="100000">
                                              <p:val>
                                                <p:strVal val="#ppt_x"/>
                                              </p:val>
                                            </p:tav>
                                          </p:tavLst>
                                        </p:anim>
                                        <p:anim calcmode="lin" valueType="num" p14:bounceEnd="40000">
                                          <p:cBhvr additive="base">
                                            <p:cTn id="76" dur="500" fill="hold"/>
                                            <p:tgtEl>
                                              <p:spTgt spid="15"/>
                                            </p:tgtEl>
                                            <p:attrNameLst>
                                              <p:attrName>ppt_y</p:attrName>
                                            </p:attrNameLst>
                                          </p:cBhvr>
                                          <p:tavLst>
                                            <p:tav tm="0">
                                              <p:val>
                                                <p:strVal val="1+#ppt_h/2"/>
                                              </p:val>
                                            </p:tav>
                                            <p:tav tm="100000">
                                              <p:val>
                                                <p:strVal val="#ppt_y"/>
                                              </p:val>
                                            </p:tav>
                                          </p:tavLst>
                                        </p:anim>
                                      </p:childTnLst>
                                    </p:cTn>
                                  </p:par>
                                </p:childTnLst>
                              </p:cTn>
                            </p:par>
                            <p:par>
                              <p:cTn id="77" fill="hold">
                                <p:stCondLst>
                                  <p:cond delay="7500"/>
                                </p:stCondLst>
                                <p:childTnLst>
                                  <p:par>
                                    <p:cTn id="78" presetID="53" presetClass="entr" presetSubtype="16" fill="hold" grpId="0" nodeType="after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p:cTn id="80" dur="200" fill="hold"/>
                                            <p:tgtEl>
                                              <p:spTgt spid="48"/>
                                            </p:tgtEl>
                                            <p:attrNameLst>
                                              <p:attrName>ppt_w</p:attrName>
                                            </p:attrNameLst>
                                          </p:cBhvr>
                                          <p:tavLst>
                                            <p:tav tm="0">
                                              <p:val>
                                                <p:fltVal val="0"/>
                                              </p:val>
                                            </p:tav>
                                            <p:tav tm="100000">
                                              <p:val>
                                                <p:strVal val="#ppt_w"/>
                                              </p:val>
                                            </p:tav>
                                          </p:tavLst>
                                        </p:anim>
                                        <p:anim calcmode="lin" valueType="num">
                                          <p:cBhvr>
                                            <p:cTn id="81" dur="200" fill="hold"/>
                                            <p:tgtEl>
                                              <p:spTgt spid="48"/>
                                            </p:tgtEl>
                                            <p:attrNameLst>
                                              <p:attrName>ppt_h</p:attrName>
                                            </p:attrNameLst>
                                          </p:cBhvr>
                                          <p:tavLst>
                                            <p:tav tm="0">
                                              <p:val>
                                                <p:fltVal val="0"/>
                                              </p:val>
                                            </p:tav>
                                            <p:tav tm="100000">
                                              <p:val>
                                                <p:strVal val="#ppt_h"/>
                                              </p:val>
                                            </p:tav>
                                          </p:tavLst>
                                        </p:anim>
                                        <p:animEffect transition="in" filter="fade">
                                          <p:cBhvr>
                                            <p:cTn id="82" dur="200"/>
                                            <p:tgtEl>
                                              <p:spTgt spid="48"/>
                                            </p:tgtEl>
                                          </p:cBhvr>
                                        </p:animEffect>
                                      </p:childTnLst>
                                    </p:cTn>
                                  </p:par>
                                </p:childTnLst>
                              </p:cTn>
                            </p:par>
                            <p:par>
                              <p:cTn id="83" fill="hold">
                                <p:stCondLst>
                                  <p:cond delay="7700"/>
                                </p:stCondLst>
                                <p:childTnLst>
                                  <p:par>
                                    <p:cTn id="84" presetID="26" presetClass="emph" presetSubtype="0" fill="hold" grpId="1" nodeType="afterEffect">
                                      <p:stCondLst>
                                        <p:cond delay="0"/>
                                      </p:stCondLst>
                                      <p:childTnLst>
                                        <p:animEffect transition="out" filter="fade">
                                          <p:cBhvr>
                                            <p:cTn id="85" dur="500" tmFilter="0, 0; .2, .5; .8, .5; 1, 0"/>
                                            <p:tgtEl>
                                              <p:spTgt spid="48"/>
                                            </p:tgtEl>
                                          </p:cBhvr>
                                        </p:animEffect>
                                        <p:animScale>
                                          <p:cBhvr>
                                            <p:cTn id="86" dur="250" autoRev="1" fill="hold"/>
                                            <p:tgtEl>
                                              <p:spTgt spid="48"/>
                                            </p:tgtEl>
                                          </p:cBhvr>
                                          <p:by x="105000" y="105000"/>
                                        </p:animScale>
                                      </p:childTnLst>
                                    </p:cTn>
                                  </p:par>
                                </p:childTnLst>
                              </p:cTn>
                            </p:par>
                            <p:par>
                              <p:cTn id="87" fill="hold">
                                <p:stCondLst>
                                  <p:cond delay="8200"/>
                                </p:stCondLst>
                                <p:childTnLst>
                                  <p:par>
                                    <p:cTn id="88" presetID="16" presetClass="entr" presetSubtype="37" fill="hold" nodeType="after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barn(outVertical)">
                                          <p:cBhvr>
                                            <p:cTn id="90" dur="500"/>
                                            <p:tgtEl>
                                              <p:spTgt spid="45"/>
                                            </p:tgtEl>
                                          </p:cBhvr>
                                        </p:animEffect>
                                      </p:childTnLst>
                                    </p:cTn>
                                  </p:par>
                                </p:childTnLst>
                              </p:cTn>
                            </p:par>
                            <p:par>
                              <p:cTn id="91" fill="hold">
                                <p:stCondLst>
                                  <p:cond delay="8700"/>
                                </p:stCondLst>
                                <p:childTnLst>
                                  <p:par>
                                    <p:cTn id="92" presetID="53" presetClass="entr" presetSubtype="16"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anim calcmode="lin" valueType="num">
                                          <p:cBhvr>
                                            <p:cTn id="94" dur="200" fill="hold"/>
                                            <p:tgtEl>
                                              <p:spTgt spid="44"/>
                                            </p:tgtEl>
                                            <p:attrNameLst>
                                              <p:attrName>ppt_w</p:attrName>
                                            </p:attrNameLst>
                                          </p:cBhvr>
                                          <p:tavLst>
                                            <p:tav tm="0">
                                              <p:val>
                                                <p:fltVal val="0"/>
                                              </p:val>
                                            </p:tav>
                                            <p:tav tm="100000">
                                              <p:val>
                                                <p:strVal val="#ppt_w"/>
                                              </p:val>
                                            </p:tav>
                                          </p:tavLst>
                                        </p:anim>
                                        <p:anim calcmode="lin" valueType="num">
                                          <p:cBhvr>
                                            <p:cTn id="95" dur="200" fill="hold"/>
                                            <p:tgtEl>
                                              <p:spTgt spid="44"/>
                                            </p:tgtEl>
                                            <p:attrNameLst>
                                              <p:attrName>ppt_h</p:attrName>
                                            </p:attrNameLst>
                                          </p:cBhvr>
                                          <p:tavLst>
                                            <p:tav tm="0">
                                              <p:val>
                                                <p:fltVal val="0"/>
                                              </p:val>
                                            </p:tav>
                                            <p:tav tm="100000">
                                              <p:val>
                                                <p:strVal val="#ppt_h"/>
                                              </p:val>
                                            </p:tav>
                                          </p:tavLst>
                                        </p:anim>
                                        <p:animEffect transition="in" filter="fade">
                                          <p:cBhvr>
                                            <p:cTn id="96" dur="200"/>
                                            <p:tgtEl>
                                              <p:spTgt spid="44"/>
                                            </p:tgtEl>
                                          </p:cBhvr>
                                        </p:animEffect>
                                      </p:childTnLst>
                                    </p:cTn>
                                  </p:par>
                                </p:childTnLst>
                              </p:cTn>
                            </p:par>
                            <p:par>
                              <p:cTn id="97" fill="hold">
                                <p:stCondLst>
                                  <p:cond delay="8900"/>
                                </p:stCondLst>
                                <p:childTnLst>
                                  <p:par>
                                    <p:cTn id="98" presetID="26" presetClass="emph" presetSubtype="0" fill="hold" grpId="1" nodeType="afterEffect">
                                      <p:stCondLst>
                                        <p:cond delay="0"/>
                                      </p:stCondLst>
                                      <p:childTnLst>
                                        <p:animEffect transition="out" filter="fade">
                                          <p:cBhvr>
                                            <p:cTn id="99" dur="500" tmFilter="0, 0; .2, .5; .8, .5; 1, 0"/>
                                            <p:tgtEl>
                                              <p:spTgt spid="44"/>
                                            </p:tgtEl>
                                          </p:cBhvr>
                                        </p:animEffect>
                                        <p:animScale>
                                          <p:cBhvr>
                                            <p:cTn id="100" dur="250" autoRev="1" fill="hold"/>
                                            <p:tgtEl>
                                              <p:spTgt spid="44"/>
                                            </p:tgtEl>
                                          </p:cBhvr>
                                          <p:by x="105000" y="105000"/>
                                        </p:animScale>
                                      </p:childTnLst>
                                    </p:cTn>
                                  </p:par>
                                </p:childTnLst>
                              </p:cTn>
                            </p:par>
                            <p:par>
                              <p:cTn id="101" fill="hold">
                                <p:stCondLst>
                                  <p:cond delay="9400"/>
                                </p:stCondLst>
                                <p:childTnLst>
                                  <p:par>
                                    <p:cTn id="102" presetID="16" presetClass="entr" presetSubtype="37" fill="hold" nodeType="after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barn(outVertical)">
                                          <p:cBhvr>
                                            <p:cTn id="104" dur="500"/>
                                            <p:tgtEl>
                                              <p:spTgt spid="41"/>
                                            </p:tgtEl>
                                          </p:cBhvr>
                                        </p:animEffect>
                                      </p:childTnLst>
                                    </p:cTn>
                                  </p:par>
                                </p:childTnLst>
                              </p:cTn>
                            </p:par>
                            <p:par>
                              <p:cTn id="105" fill="hold">
                                <p:stCondLst>
                                  <p:cond delay="9900"/>
                                </p:stCondLst>
                                <p:childTnLst>
                                  <p:par>
                                    <p:cTn id="106" presetID="53" presetClass="entr" presetSubtype="16" fill="hold" grpId="0" nodeType="after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200" fill="hold"/>
                                            <p:tgtEl>
                                              <p:spTgt spid="40"/>
                                            </p:tgtEl>
                                            <p:attrNameLst>
                                              <p:attrName>ppt_w</p:attrName>
                                            </p:attrNameLst>
                                          </p:cBhvr>
                                          <p:tavLst>
                                            <p:tav tm="0">
                                              <p:val>
                                                <p:fltVal val="0"/>
                                              </p:val>
                                            </p:tav>
                                            <p:tav tm="100000">
                                              <p:val>
                                                <p:strVal val="#ppt_w"/>
                                              </p:val>
                                            </p:tav>
                                          </p:tavLst>
                                        </p:anim>
                                        <p:anim calcmode="lin" valueType="num">
                                          <p:cBhvr>
                                            <p:cTn id="109" dur="200" fill="hold"/>
                                            <p:tgtEl>
                                              <p:spTgt spid="40"/>
                                            </p:tgtEl>
                                            <p:attrNameLst>
                                              <p:attrName>ppt_h</p:attrName>
                                            </p:attrNameLst>
                                          </p:cBhvr>
                                          <p:tavLst>
                                            <p:tav tm="0">
                                              <p:val>
                                                <p:fltVal val="0"/>
                                              </p:val>
                                            </p:tav>
                                            <p:tav tm="100000">
                                              <p:val>
                                                <p:strVal val="#ppt_h"/>
                                              </p:val>
                                            </p:tav>
                                          </p:tavLst>
                                        </p:anim>
                                        <p:animEffect transition="in" filter="fade">
                                          <p:cBhvr>
                                            <p:cTn id="110" dur="200"/>
                                            <p:tgtEl>
                                              <p:spTgt spid="40"/>
                                            </p:tgtEl>
                                          </p:cBhvr>
                                        </p:animEffect>
                                      </p:childTnLst>
                                    </p:cTn>
                                  </p:par>
                                </p:childTnLst>
                              </p:cTn>
                            </p:par>
                            <p:par>
                              <p:cTn id="111" fill="hold">
                                <p:stCondLst>
                                  <p:cond delay="10100"/>
                                </p:stCondLst>
                                <p:childTnLst>
                                  <p:par>
                                    <p:cTn id="112" presetID="26" presetClass="emph" presetSubtype="0" fill="hold" grpId="1" nodeType="afterEffect">
                                      <p:stCondLst>
                                        <p:cond delay="0"/>
                                      </p:stCondLst>
                                      <p:childTnLst>
                                        <p:animEffect transition="out" filter="fade">
                                          <p:cBhvr>
                                            <p:cTn id="113" dur="500" tmFilter="0, 0; .2, .5; .8, .5; 1, 0"/>
                                            <p:tgtEl>
                                              <p:spTgt spid="40"/>
                                            </p:tgtEl>
                                          </p:cBhvr>
                                        </p:animEffect>
                                        <p:animScale>
                                          <p:cBhvr>
                                            <p:cTn id="114" dur="250" autoRev="1" fill="hold"/>
                                            <p:tgtEl>
                                              <p:spTgt spid="40"/>
                                            </p:tgtEl>
                                          </p:cBhvr>
                                          <p:by x="105000" y="105000"/>
                                        </p:animScale>
                                      </p:childTnLst>
                                    </p:cTn>
                                  </p:par>
                                </p:childTnLst>
                              </p:cTn>
                            </p:par>
                            <p:par>
                              <p:cTn id="115" fill="hold">
                                <p:stCondLst>
                                  <p:cond delay="10600"/>
                                </p:stCondLst>
                                <p:childTnLst>
                                  <p:par>
                                    <p:cTn id="116" presetID="16" presetClass="entr" presetSubtype="37" fill="hold" nodeType="afterEffect">
                                      <p:stCondLst>
                                        <p:cond delay="0"/>
                                      </p:stCondLst>
                                      <p:childTnLst>
                                        <p:set>
                                          <p:cBhvr>
                                            <p:cTn id="117" dur="1" fill="hold">
                                              <p:stCondLst>
                                                <p:cond delay="0"/>
                                              </p:stCondLst>
                                            </p:cTn>
                                            <p:tgtEl>
                                              <p:spTgt spid="37"/>
                                            </p:tgtEl>
                                            <p:attrNameLst>
                                              <p:attrName>style.visibility</p:attrName>
                                            </p:attrNameLst>
                                          </p:cBhvr>
                                          <p:to>
                                            <p:strVal val="visible"/>
                                          </p:to>
                                        </p:set>
                                        <p:animEffect transition="in" filter="barn(outVertical)">
                                          <p:cBhvr>
                                            <p:cTn id="1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34" grpId="0"/>
          <p:bldP spid="35" grpId="0"/>
          <p:bldP spid="36" grpId="0"/>
          <p:bldP spid="40" grpId="0"/>
          <p:bldP spid="40" grpId="1"/>
          <p:bldP spid="44" grpId="0"/>
          <p:bldP spid="44" grpId="1"/>
          <p:bldP spid="48" grpId="0"/>
          <p:bldP spid="48"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300"/>
                                            <p:tgtEl>
                                              <p:spTgt spid="28"/>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00"/>
                                            <p:tgtEl>
                                              <p:spTgt spid="25"/>
                                            </p:tgtEl>
                                          </p:cBhvr>
                                        </p:animEffect>
                                      </p:childTnLst>
                                    </p:cTn>
                                  </p:par>
                                </p:childTnLst>
                              </p:cTn>
                            </p:par>
                            <p:par>
                              <p:cTn id="27" fill="hold">
                                <p:stCondLst>
                                  <p:cond delay="2300"/>
                                </p:stCondLst>
                                <p:childTnLst>
                                  <p:par>
                                    <p:cTn id="28" presetID="22" presetClass="entr" presetSubtype="2"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right)">
                                          <p:cBhvr>
                                            <p:cTn id="30" dur="300"/>
                                            <p:tgtEl>
                                              <p:spTgt spid="31"/>
                                            </p:tgtEl>
                                          </p:cBhvr>
                                        </p:animEffect>
                                      </p:childTnLst>
                                    </p:cTn>
                                  </p:par>
                                </p:childTnLst>
                              </p:cTn>
                            </p:par>
                            <p:par>
                              <p:cTn id="31" fill="hold">
                                <p:stCondLst>
                                  <p:cond delay="2600"/>
                                </p:stCondLst>
                                <p:childTnLst>
                                  <p:par>
                                    <p:cTn id="32" presetID="1" presetClass="entr" presetSubtype="0" fill="hold" nodeType="afterEffect">
                                      <p:stCondLst>
                                        <p:cond delay="400"/>
                                      </p:stCondLst>
                                      <p:childTnLst>
                                        <p:set>
                                          <p:cBhvr>
                                            <p:cTn id="33" dur="1" fill="hold">
                                              <p:stCondLst>
                                                <p:cond delay="0"/>
                                              </p:stCondLst>
                                            </p:cTn>
                                            <p:tgtEl>
                                              <p:spTgt spid="53"/>
                                            </p:tgtEl>
                                            <p:attrNameLst>
                                              <p:attrName>style.visibility</p:attrName>
                                            </p:attrNameLst>
                                          </p:cBhvr>
                                          <p:to>
                                            <p:strVal val="visible"/>
                                          </p:to>
                                        </p:set>
                                      </p:childTnLst>
                                    </p:cTn>
                                  </p:par>
                                </p:childTnLst>
                              </p:cTn>
                            </p:par>
                            <p:par>
                              <p:cTn id="34" fill="hold">
                                <p:stCondLst>
                                  <p:cond delay="3000"/>
                                </p:stCondLst>
                                <p:childTnLst>
                                  <p:par>
                                    <p:cTn id="35" presetID="26" presetClass="emph" presetSubtype="0" fill="hold" nodeType="afterEffect">
                                      <p:stCondLst>
                                        <p:cond delay="0"/>
                                      </p:stCondLst>
                                      <p:childTnLst>
                                        <p:animEffect transition="out" filter="fade">
                                          <p:cBhvr>
                                            <p:cTn id="36" dur="500" tmFilter="0, 0; .2, .5; .8, .5; 1, 0"/>
                                            <p:tgtEl>
                                              <p:spTgt spid="53"/>
                                            </p:tgtEl>
                                          </p:cBhvr>
                                        </p:animEffect>
                                        <p:animScale>
                                          <p:cBhvr>
                                            <p:cTn id="37" dur="250" autoRev="1" fill="hold"/>
                                            <p:tgtEl>
                                              <p:spTgt spid="53"/>
                                            </p:tgtEl>
                                          </p:cBhvr>
                                          <p:by x="105000" y="105000"/>
                                        </p:animScale>
                                      </p:childTnLst>
                                    </p:cTn>
                                  </p:par>
                                </p:childTnLst>
                              </p:cTn>
                            </p:par>
                            <p:par>
                              <p:cTn id="38" fill="hold">
                                <p:stCondLst>
                                  <p:cond delay="3500"/>
                                </p:stCondLst>
                                <p:childTnLst>
                                  <p:par>
                                    <p:cTn id="39" presetID="16" presetClass="entr" presetSubtype="37" fill="hold" grpId="0" nodeType="afterEffect">
                                      <p:stCondLst>
                                        <p:cond delay="200"/>
                                      </p:stCondLst>
                                      <p:childTnLst>
                                        <p:set>
                                          <p:cBhvr>
                                            <p:cTn id="40" dur="1" fill="hold">
                                              <p:stCondLst>
                                                <p:cond delay="0"/>
                                              </p:stCondLst>
                                            </p:cTn>
                                            <p:tgtEl>
                                              <p:spTgt spid="36"/>
                                            </p:tgtEl>
                                            <p:attrNameLst>
                                              <p:attrName>style.visibility</p:attrName>
                                            </p:attrNameLst>
                                          </p:cBhvr>
                                          <p:to>
                                            <p:strVal val="visible"/>
                                          </p:to>
                                        </p:set>
                                        <p:animEffect transition="in" filter="barn(outVertical)">
                                          <p:cBhvr>
                                            <p:cTn id="41" dur="500"/>
                                            <p:tgtEl>
                                              <p:spTgt spid="36"/>
                                            </p:tgtEl>
                                          </p:cBhvr>
                                        </p:animEffect>
                                      </p:childTnLst>
                                    </p:cTn>
                                  </p:par>
                                </p:childTnLst>
                              </p:cTn>
                            </p:par>
                            <p:par>
                              <p:cTn id="42" fill="hold">
                                <p:stCondLst>
                                  <p:cond delay="4200"/>
                                </p:stCondLst>
                                <p:childTnLst>
                                  <p:par>
                                    <p:cTn id="43" presetID="1" presetClass="entr" presetSubtype="0" fill="hold" nodeType="after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par>
                              <p:cTn id="45" fill="hold">
                                <p:stCondLst>
                                  <p:cond delay="4200"/>
                                </p:stCondLst>
                                <p:childTnLst>
                                  <p:par>
                                    <p:cTn id="46" presetID="26" presetClass="emph" presetSubtype="0" fill="hold" nodeType="afterEffect">
                                      <p:stCondLst>
                                        <p:cond delay="0"/>
                                      </p:stCondLst>
                                      <p:childTnLst>
                                        <p:animEffect transition="out" filter="fade">
                                          <p:cBhvr>
                                            <p:cTn id="47" dur="500" tmFilter="0, 0; .2, .5; .8, .5; 1, 0"/>
                                            <p:tgtEl>
                                              <p:spTgt spid="57"/>
                                            </p:tgtEl>
                                          </p:cBhvr>
                                        </p:animEffect>
                                        <p:animScale>
                                          <p:cBhvr>
                                            <p:cTn id="48" dur="250" autoRev="1" fill="hold"/>
                                            <p:tgtEl>
                                              <p:spTgt spid="57"/>
                                            </p:tgtEl>
                                          </p:cBhvr>
                                          <p:by x="105000" y="105000"/>
                                        </p:animScale>
                                      </p:childTnLst>
                                    </p:cTn>
                                  </p:par>
                                </p:childTnLst>
                              </p:cTn>
                            </p:par>
                            <p:par>
                              <p:cTn id="49" fill="hold">
                                <p:stCondLst>
                                  <p:cond delay="4700"/>
                                </p:stCondLst>
                                <p:childTnLst>
                                  <p:par>
                                    <p:cTn id="50" presetID="16" presetClass="entr" presetSubtype="37" fill="hold" grpId="0" nodeType="afterEffect">
                                      <p:stCondLst>
                                        <p:cond delay="200"/>
                                      </p:stCondLst>
                                      <p:childTnLst>
                                        <p:set>
                                          <p:cBhvr>
                                            <p:cTn id="51" dur="1" fill="hold">
                                              <p:stCondLst>
                                                <p:cond delay="0"/>
                                              </p:stCondLst>
                                            </p:cTn>
                                            <p:tgtEl>
                                              <p:spTgt spid="35"/>
                                            </p:tgtEl>
                                            <p:attrNameLst>
                                              <p:attrName>style.visibility</p:attrName>
                                            </p:attrNameLst>
                                          </p:cBhvr>
                                          <p:to>
                                            <p:strVal val="visible"/>
                                          </p:to>
                                        </p:set>
                                        <p:animEffect transition="in" filter="barn(outVertical)">
                                          <p:cBhvr>
                                            <p:cTn id="52" dur="500"/>
                                            <p:tgtEl>
                                              <p:spTgt spid="35"/>
                                            </p:tgtEl>
                                          </p:cBhvr>
                                        </p:animEffect>
                                      </p:childTnLst>
                                    </p:cTn>
                                  </p:par>
                                </p:childTnLst>
                              </p:cTn>
                            </p:par>
                            <p:par>
                              <p:cTn id="53" fill="hold">
                                <p:stCondLst>
                                  <p:cond delay="5400"/>
                                </p:stCondLst>
                                <p:childTnLst>
                                  <p:par>
                                    <p:cTn id="54" presetID="1" presetClass="entr" presetSubtype="0" fill="hold" nodeType="afterEffect">
                                      <p:stCondLst>
                                        <p:cond delay="0"/>
                                      </p:stCondLst>
                                      <p:childTnLst>
                                        <p:set>
                                          <p:cBhvr>
                                            <p:cTn id="55" dur="1" fill="hold">
                                              <p:stCondLst>
                                                <p:cond delay="0"/>
                                              </p:stCondLst>
                                            </p:cTn>
                                            <p:tgtEl>
                                              <p:spTgt spid="49"/>
                                            </p:tgtEl>
                                            <p:attrNameLst>
                                              <p:attrName>style.visibility</p:attrName>
                                            </p:attrNameLst>
                                          </p:cBhvr>
                                          <p:to>
                                            <p:strVal val="visible"/>
                                          </p:to>
                                        </p:set>
                                      </p:childTnLst>
                                    </p:cTn>
                                  </p:par>
                                </p:childTnLst>
                              </p:cTn>
                            </p:par>
                            <p:par>
                              <p:cTn id="56" fill="hold">
                                <p:stCondLst>
                                  <p:cond delay="5400"/>
                                </p:stCondLst>
                                <p:childTnLst>
                                  <p:par>
                                    <p:cTn id="57" presetID="26" presetClass="emph" presetSubtype="0" fill="hold" nodeType="afterEffect">
                                      <p:stCondLst>
                                        <p:cond delay="0"/>
                                      </p:stCondLst>
                                      <p:childTnLst>
                                        <p:animEffect transition="out" filter="fade">
                                          <p:cBhvr>
                                            <p:cTn id="58" dur="500" tmFilter="0, 0; .2, .5; .8, .5; 1, 0"/>
                                            <p:tgtEl>
                                              <p:spTgt spid="49"/>
                                            </p:tgtEl>
                                          </p:cBhvr>
                                        </p:animEffect>
                                        <p:animScale>
                                          <p:cBhvr>
                                            <p:cTn id="59" dur="250" autoRev="1" fill="hold"/>
                                            <p:tgtEl>
                                              <p:spTgt spid="49"/>
                                            </p:tgtEl>
                                          </p:cBhvr>
                                          <p:by x="105000" y="105000"/>
                                        </p:animScale>
                                      </p:childTnLst>
                                    </p:cTn>
                                  </p:par>
                                </p:childTnLst>
                              </p:cTn>
                            </p:par>
                            <p:par>
                              <p:cTn id="60" fill="hold">
                                <p:stCondLst>
                                  <p:cond delay="5900"/>
                                </p:stCondLst>
                                <p:childTnLst>
                                  <p:par>
                                    <p:cTn id="61" presetID="16" presetClass="entr" presetSubtype="37" fill="hold" grpId="0" nodeType="afterEffect">
                                      <p:stCondLst>
                                        <p:cond delay="200"/>
                                      </p:stCondLst>
                                      <p:childTnLst>
                                        <p:set>
                                          <p:cBhvr>
                                            <p:cTn id="62" dur="1" fill="hold">
                                              <p:stCondLst>
                                                <p:cond delay="0"/>
                                              </p:stCondLst>
                                            </p:cTn>
                                            <p:tgtEl>
                                              <p:spTgt spid="34"/>
                                            </p:tgtEl>
                                            <p:attrNameLst>
                                              <p:attrName>style.visibility</p:attrName>
                                            </p:attrNameLst>
                                          </p:cBhvr>
                                          <p:to>
                                            <p:strVal val="visible"/>
                                          </p:to>
                                        </p:set>
                                        <p:animEffect transition="in" filter="barn(outVertical)">
                                          <p:cBhvr>
                                            <p:cTn id="63" dur="500"/>
                                            <p:tgtEl>
                                              <p:spTgt spid="34"/>
                                            </p:tgtEl>
                                          </p:cBhvr>
                                        </p:animEffect>
                                      </p:childTnLst>
                                    </p:cTn>
                                  </p:par>
                                </p:childTnLst>
                              </p:cTn>
                            </p:par>
                            <p:par>
                              <p:cTn id="64" fill="hold">
                                <p:stCondLst>
                                  <p:cond delay="6600"/>
                                </p:stCondLst>
                                <p:childTnLst>
                                  <p:par>
                                    <p:cTn id="65" presetID="2" presetClass="entr" presetSubtype="4" accel="70000"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par>
                                    <p:cTn id="69" presetID="2" presetClass="entr" presetSubtype="4" accel="70000" fill="hold" nodeType="withEffect">
                                      <p:stCondLst>
                                        <p:cond delay="20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accel="70000" fill="hold" nodeType="withEffect">
                                      <p:stCondLst>
                                        <p:cond delay="40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childTnLst>
                              </p:cTn>
                            </p:par>
                            <p:par>
                              <p:cTn id="77" fill="hold">
                                <p:stCondLst>
                                  <p:cond delay="7500"/>
                                </p:stCondLst>
                                <p:childTnLst>
                                  <p:par>
                                    <p:cTn id="78" presetID="53" presetClass="entr" presetSubtype="16" fill="hold" grpId="0" nodeType="after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p:cTn id="80" dur="200" fill="hold"/>
                                            <p:tgtEl>
                                              <p:spTgt spid="48"/>
                                            </p:tgtEl>
                                            <p:attrNameLst>
                                              <p:attrName>ppt_w</p:attrName>
                                            </p:attrNameLst>
                                          </p:cBhvr>
                                          <p:tavLst>
                                            <p:tav tm="0">
                                              <p:val>
                                                <p:fltVal val="0"/>
                                              </p:val>
                                            </p:tav>
                                            <p:tav tm="100000">
                                              <p:val>
                                                <p:strVal val="#ppt_w"/>
                                              </p:val>
                                            </p:tav>
                                          </p:tavLst>
                                        </p:anim>
                                        <p:anim calcmode="lin" valueType="num">
                                          <p:cBhvr>
                                            <p:cTn id="81" dur="200" fill="hold"/>
                                            <p:tgtEl>
                                              <p:spTgt spid="48"/>
                                            </p:tgtEl>
                                            <p:attrNameLst>
                                              <p:attrName>ppt_h</p:attrName>
                                            </p:attrNameLst>
                                          </p:cBhvr>
                                          <p:tavLst>
                                            <p:tav tm="0">
                                              <p:val>
                                                <p:fltVal val="0"/>
                                              </p:val>
                                            </p:tav>
                                            <p:tav tm="100000">
                                              <p:val>
                                                <p:strVal val="#ppt_h"/>
                                              </p:val>
                                            </p:tav>
                                          </p:tavLst>
                                        </p:anim>
                                        <p:animEffect transition="in" filter="fade">
                                          <p:cBhvr>
                                            <p:cTn id="82" dur="200"/>
                                            <p:tgtEl>
                                              <p:spTgt spid="48"/>
                                            </p:tgtEl>
                                          </p:cBhvr>
                                        </p:animEffect>
                                      </p:childTnLst>
                                    </p:cTn>
                                  </p:par>
                                </p:childTnLst>
                              </p:cTn>
                            </p:par>
                            <p:par>
                              <p:cTn id="83" fill="hold">
                                <p:stCondLst>
                                  <p:cond delay="7700"/>
                                </p:stCondLst>
                                <p:childTnLst>
                                  <p:par>
                                    <p:cTn id="84" presetID="26" presetClass="emph" presetSubtype="0" fill="hold" grpId="1" nodeType="afterEffect">
                                      <p:stCondLst>
                                        <p:cond delay="0"/>
                                      </p:stCondLst>
                                      <p:childTnLst>
                                        <p:animEffect transition="out" filter="fade">
                                          <p:cBhvr>
                                            <p:cTn id="85" dur="500" tmFilter="0, 0; .2, .5; .8, .5; 1, 0"/>
                                            <p:tgtEl>
                                              <p:spTgt spid="48"/>
                                            </p:tgtEl>
                                          </p:cBhvr>
                                        </p:animEffect>
                                        <p:animScale>
                                          <p:cBhvr>
                                            <p:cTn id="86" dur="250" autoRev="1" fill="hold"/>
                                            <p:tgtEl>
                                              <p:spTgt spid="48"/>
                                            </p:tgtEl>
                                          </p:cBhvr>
                                          <p:by x="105000" y="105000"/>
                                        </p:animScale>
                                      </p:childTnLst>
                                    </p:cTn>
                                  </p:par>
                                </p:childTnLst>
                              </p:cTn>
                            </p:par>
                            <p:par>
                              <p:cTn id="87" fill="hold">
                                <p:stCondLst>
                                  <p:cond delay="8200"/>
                                </p:stCondLst>
                                <p:childTnLst>
                                  <p:par>
                                    <p:cTn id="88" presetID="16" presetClass="entr" presetSubtype="37" fill="hold" nodeType="after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barn(outVertical)">
                                          <p:cBhvr>
                                            <p:cTn id="90" dur="500"/>
                                            <p:tgtEl>
                                              <p:spTgt spid="45"/>
                                            </p:tgtEl>
                                          </p:cBhvr>
                                        </p:animEffect>
                                      </p:childTnLst>
                                    </p:cTn>
                                  </p:par>
                                </p:childTnLst>
                              </p:cTn>
                            </p:par>
                            <p:par>
                              <p:cTn id="91" fill="hold">
                                <p:stCondLst>
                                  <p:cond delay="8700"/>
                                </p:stCondLst>
                                <p:childTnLst>
                                  <p:par>
                                    <p:cTn id="92" presetID="53" presetClass="entr" presetSubtype="16"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anim calcmode="lin" valueType="num">
                                          <p:cBhvr>
                                            <p:cTn id="94" dur="200" fill="hold"/>
                                            <p:tgtEl>
                                              <p:spTgt spid="44"/>
                                            </p:tgtEl>
                                            <p:attrNameLst>
                                              <p:attrName>ppt_w</p:attrName>
                                            </p:attrNameLst>
                                          </p:cBhvr>
                                          <p:tavLst>
                                            <p:tav tm="0">
                                              <p:val>
                                                <p:fltVal val="0"/>
                                              </p:val>
                                            </p:tav>
                                            <p:tav tm="100000">
                                              <p:val>
                                                <p:strVal val="#ppt_w"/>
                                              </p:val>
                                            </p:tav>
                                          </p:tavLst>
                                        </p:anim>
                                        <p:anim calcmode="lin" valueType="num">
                                          <p:cBhvr>
                                            <p:cTn id="95" dur="200" fill="hold"/>
                                            <p:tgtEl>
                                              <p:spTgt spid="44"/>
                                            </p:tgtEl>
                                            <p:attrNameLst>
                                              <p:attrName>ppt_h</p:attrName>
                                            </p:attrNameLst>
                                          </p:cBhvr>
                                          <p:tavLst>
                                            <p:tav tm="0">
                                              <p:val>
                                                <p:fltVal val="0"/>
                                              </p:val>
                                            </p:tav>
                                            <p:tav tm="100000">
                                              <p:val>
                                                <p:strVal val="#ppt_h"/>
                                              </p:val>
                                            </p:tav>
                                          </p:tavLst>
                                        </p:anim>
                                        <p:animEffect transition="in" filter="fade">
                                          <p:cBhvr>
                                            <p:cTn id="96" dur="200"/>
                                            <p:tgtEl>
                                              <p:spTgt spid="44"/>
                                            </p:tgtEl>
                                          </p:cBhvr>
                                        </p:animEffect>
                                      </p:childTnLst>
                                    </p:cTn>
                                  </p:par>
                                </p:childTnLst>
                              </p:cTn>
                            </p:par>
                            <p:par>
                              <p:cTn id="97" fill="hold">
                                <p:stCondLst>
                                  <p:cond delay="8900"/>
                                </p:stCondLst>
                                <p:childTnLst>
                                  <p:par>
                                    <p:cTn id="98" presetID="26" presetClass="emph" presetSubtype="0" fill="hold" grpId="1" nodeType="afterEffect">
                                      <p:stCondLst>
                                        <p:cond delay="0"/>
                                      </p:stCondLst>
                                      <p:childTnLst>
                                        <p:animEffect transition="out" filter="fade">
                                          <p:cBhvr>
                                            <p:cTn id="99" dur="500" tmFilter="0, 0; .2, .5; .8, .5; 1, 0"/>
                                            <p:tgtEl>
                                              <p:spTgt spid="44"/>
                                            </p:tgtEl>
                                          </p:cBhvr>
                                        </p:animEffect>
                                        <p:animScale>
                                          <p:cBhvr>
                                            <p:cTn id="100" dur="250" autoRev="1" fill="hold"/>
                                            <p:tgtEl>
                                              <p:spTgt spid="44"/>
                                            </p:tgtEl>
                                          </p:cBhvr>
                                          <p:by x="105000" y="105000"/>
                                        </p:animScale>
                                      </p:childTnLst>
                                    </p:cTn>
                                  </p:par>
                                </p:childTnLst>
                              </p:cTn>
                            </p:par>
                            <p:par>
                              <p:cTn id="101" fill="hold">
                                <p:stCondLst>
                                  <p:cond delay="9400"/>
                                </p:stCondLst>
                                <p:childTnLst>
                                  <p:par>
                                    <p:cTn id="102" presetID="16" presetClass="entr" presetSubtype="37" fill="hold" nodeType="after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barn(outVertical)">
                                          <p:cBhvr>
                                            <p:cTn id="104" dur="500"/>
                                            <p:tgtEl>
                                              <p:spTgt spid="41"/>
                                            </p:tgtEl>
                                          </p:cBhvr>
                                        </p:animEffect>
                                      </p:childTnLst>
                                    </p:cTn>
                                  </p:par>
                                </p:childTnLst>
                              </p:cTn>
                            </p:par>
                            <p:par>
                              <p:cTn id="105" fill="hold">
                                <p:stCondLst>
                                  <p:cond delay="9900"/>
                                </p:stCondLst>
                                <p:childTnLst>
                                  <p:par>
                                    <p:cTn id="106" presetID="53" presetClass="entr" presetSubtype="16" fill="hold" grpId="0" nodeType="after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200" fill="hold"/>
                                            <p:tgtEl>
                                              <p:spTgt spid="40"/>
                                            </p:tgtEl>
                                            <p:attrNameLst>
                                              <p:attrName>ppt_w</p:attrName>
                                            </p:attrNameLst>
                                          </p:cBhvr>
                                          <p:tavLst>
                                            <p:tav tm="0">
                                              <p:val>
                                                <p:fltVal val="0"/>
                                              </p:val>
                                            </p:tav>
                                            <p:tav tm="100000">
                                              <p:val>
                                                <p:strVal val="#ppt_w"/>
                                              </p:val>
                                            </p:tav>
                                          </p:tavLst>
                                        </p:anim>
                                        <p:anim calcmode="lin" valueType="num">
                                          <p:cBhvr>
                                            <p:cTn id="109" dur="200" fill="hold"/>
                                            <p:tgtEl>
                                              <p:spTgt spid="40"/>
                                            </p:tgtEl>
                                            <p:attrNameLst>
                                              <p:attrName>ppt_h</p:attrName>
                                            </p:attrNameLst>
                                          </p:cBhvr>
                                          <p:tavLst>
                                            <p:tav tm="0">
                                              <p:val>
                                                <p:fltVal val="0"/>
                                              </p:val>
                                            </p:tav>
                                            <p:tav tm="100000">
                                              <p:val>
                                                <p:strVal val="#ppt_h"/>
                                              </p:val>
                                            </p:tav>
                                          </p:tavLst>
                                        </p:anim>
                                        <p:animEffect transition="in" filter="fade">
                                          <p:cBhvr>
                                            <p:cTn id="110" dur="200"/>
                                            <p:tgtEl>
                                              <p:spTgt spid="40"/>
                                            </p:tgtEl>
                                          </p:cBhvr>
                                        </p:animEffect>
                                      </p:childTnLst>
                                    </p:cTn>
                                  </p:par>
                                </p:childTnLst>
                              </p:cTn>
                            </p:par>
                            <p:par>
                              <p:cTn id="111" fill="hold">
                                <p:stCondLst>
                                  <p:cond delay="10100"/>
                                </p:stCondLst>
                                <p:childTnLst>
                                  <p:par>
                                    <p:cTn id="112" presetID="26" presetClass="emph" presetSubtype="0" fill="hold" grpId="1" nodeType="afterEffect">
                                      <p:stCondLst>
                                        <p:cond delay="0"/>
                                      </p:stCondLst>
                                      <p:childTnLst>
                                        <p:animEffect transition="out" filter="fade">
                                          <p:cBhvr>
                                            <p:cTn id="113" dur="500" tmFilter="0, 0; .2, .5; .8, .5; 1, 0"/>
                                            <p:tgtEl>
                                              <p:spTgt spid="40"/>
                                            </p:tgtEl>
                                          </p:cBhvr>
                                        </p:animEffect>
                                        <p:animScale>
                                          <p:cBhvr>
                                            <p:cTn id="114" dur="250" autoRev="1" fill="hold"/>
                                            <p:tgtEl>
                                              <p:spTgt spid="40"/>
                                            </p:tgtEl>
                                          </p:cBhvr>
                                          <p:by x="105000" y="105000"/>
                                        </p:animScale>
                                      </p:childTnLst>
                                    </p:cTn>
                                  </p:par>
                                </p:childTnLst>
                              </p:cTn>
                            </p:par>
                            <p:par>
                              <p:cTn id="115" fill="hold">
                                <p:stCondLst>
                                  <p:cond delay="10600"/>
                                </p:stCondLst>
                                <p:childTnLst>
                                  <p:par>
                                    <p:cTn id="116" presetID="16" presetClass="entr" presetSubtype="37" fill="hold" nodeType="afterEffect">
                                      <p:stCondLst>
                                        <p:cond delay="0"/>
                                      </p:stCondLst>
                                      <p:childTnLst>
                                        <p:set>
                                          <p:cBhvr>
                                            <p:cTn id="117" dur="1" fill="hold">
                                              <p:stCondLst>
                                                <p:cond delay="0"/>
                                              </p:stCondLst>
                                            </p:cTn>
                                            <p:tgtEl>
                                              <p:spTgt spid="37"/>
                                            </p:tgtEl>
                                            <p:attrNameLst>
                                              <p:attrName>style.visibility</p:attrName>
                                            </p:attrNameLst>
                                          </p:cBhvr>
                                          <p:to>
                                            <p:strVal val="visible"/>
                                          </p:to>
                                        </p:set>
                                        <p:animEffect transition="in" filter="barn(outVertical)">
                                          <p:cBhvr>
                                            <p:cTn id="1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34" grpId="0"/>
          <p:bldP spid="35" grpId="0"/>
          <p:bldP spid="36" grpId="0"/>
          <p:bldP spid="40" grpId="0"/>
          <p:bldP spid="40" grpId="1"/>
          <p:bldP spid="44" grpId="0"/>
          <p:bldP spid="44" grpId="1"/>
          <p:bldP spid="48" grpId="0"/>
          <p:bldP spid="48" grpId="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研究目的</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790355" y="2124325"/>
            <a:ext cx="1577579" cy="2429330"/>
            <a:chOff x="5044281" y="2143125"/>
            <a:chExt cx="2103438" cy="3239106"/>
          </a:xfrm>
          <a:effectLst/>
        </p:grpSpPr>
        <p:sp>
          <p:nvSpPr>
            <p:cNvPr id="11" name="任意多边形 10"/>
            <p:cNvSpPr/>
            <p:nvPr/>
          </p:nvSpPr>
          <p:spPr>
            <a:xfrm>
              <a:off x="5117186" y="2143125"/>
              <a:ext cx="1957628" cy="685800"/>
            </a:xfrm>
            <a:custGeom>
              <a:avLst/>
              <a:gdLst>
                <a:gd name="connsiteX0" fmla="*/ 978814 w 1957628"/>
                <a:gd name="connsiteY0" fmla="*/ 0 h 685800"/>
                <a:gd name="connsiteX1" fmla="*/ 1950809 w 1957628"/>
                <a:gd name="connsiteY1" fmla="*/ 663189 h 685800"/>
                <a:gd name="connsiteX2" fmla="*/ 1957628 w 1957628"/>
                <a:gd name="connsiteY2" fmla="*/ 685800 h 685800"/>
                <a:gd name="connsiteX3" fmla="*/ 0 w 1957628"/>
                <a:gd name="connsiteY3" fmla="*/ 685800 h 685800"/>
                <a:gd name="connsiteX4" fmla="*/ 6819 w 1957628"/>
                <a:gd name="connsiteY4" fmla="*/ 663189 h 685800"/>
                <a:gd name="connsiteX5" fmla="*/ 978814 w 1957628"/>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628" h="685800">
                  <a:moveTo>
                    <a:pt x="978814" y="0"/>
                  </a:moveTo>
                  <a:cubicBezTo>
                    <a:pt x="1415766" y="0"/>
                    <a:pt x="1790668" y="273461"/>
                    <a:pt x="1950809" y="663189"/>
                  </a:cubicBezTo>
                  <a:lnTo>
                    <a:pt x="1957628" y="685800"/>
                  </a:lnTo>
                  <a:lnTo>
                    <a:pt x="0" y="685800"/>
                  </a:lnTo>
                  <a:lnTo>
                    <a:pt x="6819" y="663189"/>
                  </a:lnTo>
                  <a:cubicBezTo>
                    <a:pt x="166961" y="273461"/>
                    <a:pt x="541863" y="0"/>
                    <a:pt x="978814" y="0"/>
                  </a:cubicBezTo>
                  <a:close/>
                </a:path>
              </a:pathLst>
            </a:custGeom>
            <a:gradFill>
              <a:gsLst>
                <a:gs pos="50000">
                  <a:srgbClr val="FFA521"/>
                </a:gs>
                <a:gs pos="50000">
                  <a:srgbClr val="FFB850"/>
                </a:gs>
              </a:gsLs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任意多边形 11"/>
            <p:cNvSpPr/>
            <p:nvPr/>
          </p:nvSpPr>
          <p:spPr>
            <a:xfrm>
              <a:off x="5044281" y="2921000"/>
              <a:ext cx="2103438" cy="711200"/>
            </a:xfrm>
            <a:custGeom>
              <a:avLst/>
              <a:gdLst>
                <a:gd name="connsiteX0" fmla="*/ 30985 w 2103438"/>
                <a:gd name="connsiteY0" fmla="*/ 0 h 711200"/>
                <a:gd name="connsiteX1" fmla="*/ 2072453 w 2103438"/>
                <a:gd name="connsiteY1" fmla="*/ 0 h 711200"/>
                <a:gd name="connsiteX2" fmla="*/ 2082071 w 2103438"/>
                <a:gd name="connsiteY2" fmla="*/ 31989 h 711200"/>
                <a:gd name="connsiteX3" fmla="*/ 2103438 w 2103438"/>
                <a:gd name="connsiteY3" fmla="*/ 250825 h 711200"/>
                <a:gd name="connsiteX4" fmla="*/ 2020789 w 2103438"/>
                <a:gd name="connsiteY4" fmla="*/ 673487 h 711200"/>
                <a:gd name="connsiteX5" fmla="*/ 2000962 w 2103438"/>
                <a:gd name="connsiteY5" fmla="*/ 711200 h 711200"/>
                <a:gd name="connsiteX6" fmla="*/ 102476 w 2103438"/>
                <a:gd name="connsiteY6" fmla="*/ 711200 h 711200"/>
                <a:gd name="connsiteX7" fmla="*/ 82650 w 2103438"/>
                <a:gd name="connsiteY7" fmla="*/ 673487 h 711200"/>
                <a:gd name="connsiteX8" fmla="*/ 0 w 2103438"/>
                <a:gd name="connsiteY8" fmla="*/ 250825 h 711200"/>
                <a:gd name="connsiteX9" fmla="*/ 21368 w 2103438"/>
                <a:gd name="connsiteY9" fmla="*/ 31989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3438" h="711200">
                  <a:moveTo>
                    <a:pt x="30985" y="0"/>
                  </a:moveTo>
                  <a:lnTo>
                    <a:pt x="2072453" y="0"/>
                  </a:lnTo>
                  <a:lnTo>
                    <a:pt x="2082071" y="31989"/>
                  </a:lnTo>
                  <a:cubicBezTo>
                    <a:pt x="2096081" y="102675"/>
                    <a:pt x="2103438" y="175863"/>
                    <a:pt x="2103438" y="250825"/>
                  </a:cubicBezTo>
                  <a:cubicBezTo>
                    <a:pt x="2103438" y="400750"/>
                    <a:pt x="2074009" y="543578"/>
                    <a:pt x="2020789" y="673487"/>
                  </a:cubicBezTo>
                  <a:lnTo>
                    <a:pt x="2000962" y="711200"/>
                  </a:lnTo>
                  <a:lnTo>
                    <a:pt x="102476" y="711200"/>
                  </a:lnTo>
                  <a:lnTo>
                    <a:pt x="82650" y="673487"/>
                  </a:lnTo>
                  <a:cubicBezTo>
                    <a:pt x="29430" y="543578"/>
                    <a:pt x="0" y="400750"/>
                    <a:pt x="0" y="250825"/>
                  </a:cubicBezTo>
                  <a:cubicBezTo>
                    <a:pt x="0" y="175863"/>
                    <a:pt x="7358" y="102675"/>
                    <a:pt x="21368" y="31989"/>
                  </a:cubicBezTo>
                  <a:close/>
                </a:path>
              </a:pathLst>
            </a:custGeom>
            <a:gradFill>
              <a:gsLst>
                <a:gs pos="50000">
                  <a:srgbClr val="0192A1"/>
                </a:gs>
                <a:gs pos="50000">
                  <a:srgbClr val="01ACB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梯形 20"/>
            <p:cNvSpPr/>
            <p:nvPr/>
          </p:nvSpPr>
          <p:spPr>
            <a:xfrm flipV="1">
              <a:off x="5178425" y="3711573"/>
              <a:ext cx="1835150" cy="708026"/>
            </a:xfrm>
            <a:custGeom>
              <a:avLst/>
              <a:gdLst>
                <a:gd name="connsiteX0" fmla="*/ 0 w 1803400"/>
                <a:gd name="connsiteY0" fmla="*/ 701676 h 701676"/>
                <a:gd name="connsiteX1" fmla="*/ 175419 w 1803400"/>
                <a:gd name="connsiteY1" fmla="*/ 0 h 701676"/>
                <a:gd name="connsiteX2" fmla="*/ 1627981 w 1803400"/>
                <a:gd name="connsiteY2" fmla="*/ 0 h 701676"/>
                <a:gd name="connsiteX3" fmla="*/ 1803400 w 1803400"/>
                <a:gd name="connsiteY3" fmla="*/ 701676 h 701676"/>
                <a:gd name="connsiteX4" fmla="*/ 0 w 1803400"/>
                <a:gd name="connsiteY4" fmla="*/ 701676 h 701676"/>
                <a:gd name="connsiteX0" fmla="*/ 0 w 1803400"/>
                <a:gd name="connsiteY0" fmla="*/ 701676 h 701676"/>
                <a:gd name="connsiteX1" fmla="*/ 384969 w 1803400"/>
                <a:gd name="connsiteY1" fmla="*/ 0 h 701676"/>
                <a:gd name="connsiteX2" fmla="*/ 1627981 w 1803400"/>
                <a:gd name="connsiteY2" fmla="*/ 0 h 701676"/>
                <a:gd name="connsiteX3" fmla="*/ 1803400 w 1803400"/>
                <a:gd name="connsiteY3" fmla="*/ 701676 h 701676"/>
                <a:gd name="connsiteX4" fmla="*/ 0 w 1803400"/>
                <a:gd name="connsiteY4" fmla="*/ 701676 h 701676"/>
                <a:gd name="connsiteX0" fmla="*/ 0 w 1803400"/>
                <a:gd name="connsiteY0" fmla="*/ 701676 h 701676"/>
                <a:gd name="connsiteX1" fmla="*/ 384969 w 1803400"/>
                <a:gd name="connsiteY1" fmla="*/ 0 h 701676"/>
                <a:gd name="connsiteX2" fmla="*/ 1627981 w 1803400"/>
                <a:gd name="connsiteY2" fmla="*/ 0 h 701676"/>
                <a:gd name="connsiteX3" fmla="*/ 1803400 w 1803400"/>
                <a:gd name="connsiteY3" fmla="*/ 701676 h 701676"/>
                <a:gd name="connsiteX4" fmla="*/ 0 w 1803400"/>
                <a:gd name="connsiteY4" fmla="*/ 701676 h 701676"/>
                <a:gd name="connsiteX0" fmla="*/ 0 w 1803400"/>
                <a:gd name="connsiteY0" fmla="*/ 701676 h 701676"/>
                <a:gd name="connsiteX1" fmla="*/ 384969 w 1803400"/>
                <a:gd name="connsiteY1" fmla="*/ 0 h 701676"/>
                <a:gd name="connsiteX2" fmla="*/ 1627981 w 1803400"/>
                <a:gd name="connsiteY2" fmla="*/ 0 h 701676"/>
                <a:gd name="connsiteX3" fmla="*/ 1803400 w 1803400"/>
                <a:gd name="connsiteY3" fmla="*/ 701676 h 701676"/>
                <a:gd name="connsiteX4" fmla="*/ 0 w 1803400"/>
                <a:gd name="connsiteY4" fmla="*/ 701676 h 701676"/>
                <a:gd name="connsiteX0" fmla="*/ 0 w 1803400"/>
                <a:gd name="connsiteY0" fmla="*/ 701676 h 701676"/>
                <a:gd name="connsiteX1" fmla="*/ 384969 w 1803400"/>
                <a:gd name="connsiteY1" fmla="*/ 0 h 701676"/>
                <a:gd name="connsiteX2" fmla="*/ 1627981 w 1803400"/>
                <a:gd name="connsiteY2" fmla="*/ 0 h 701676"/>
                <a:gd name="connsiteX3" fmla="*/ 1803400 w 1803400"/>
                <a:gd name="connsiteY3" fmla="*/ 701676 h 701676"/>
                <a:gd name="connsiteX4" fmla="*/ 0 w 1803400"/>
                <a:gd name="connsiteY4" fmla="*/ 701676 h 701676"/>
                <a:gd name="connsiteX0" fmla="*/ 0 w 1803400"/>
                <a:gd name="connsiteY0" fmla="*/ 708026 h 708026"/>
                <a:gd name="connsiteX1" fmla="*/ 384969 w 1803400"/>
                <a:gd name="connsiteY1" fmla="*/ 6350 h 708026"/>
                <a:gd name="connsiteX2" fmla="*/ 1443831 w 1803400"/>
                <a:gd name="connsiteY2" fmla="*/ 0 h 708026"/>
                <a:gd name="connsiteX3" fmla="*/ 1803400 w 1803400"/>
                <a:gd name="connsiteY3" fmla="*/ 708026 h 708026"/>
                <a:gd name="connsiteX4" fmla="*/ 0 w 1803400"/>
                <a:gd name="connsiteY4" fmla="*/ 708026 h 708026"/>
                <a:gd name="connsiteX0" fmla="*/ 0 w 1803400"/>
                <a:gd name="connsiteY0" fmla="*/ 708026 h 708026"/>
                <a:gd name="connsiteX1" fmla="*/ 384969 w 1803400"/>
                <a:gd name="connsiteY1" fmla="*/ 6350 h 708026"/>
                <a:gd name="connsiteX2" fmla="*/ 1443831 w 1803400"/>
                <a:gd name="connsiteY2" fmla="*/ 0 h 708026"/>
                <a:gd name="connsiteX3" fmla="*/ 1803400 w 1803400"/>
                <a:gd name="connsiteY3" fmla="*/ 708026 h 708026"/>
                <a:gd name="connsiteX4" fmla="*/ 0 w 1803400"/>
                <a:gd name="connsiteY4" fmla="*/ 708026 h 708026"/>
                <a:gd name="connsiteX0" fmla="*/ 0 w 1803400"/>
                <a:gd name="connsiteY0" fmla="*/ 708026 h 708026"/>
                <a:gd name="connsiteX1" fmla="*/ 384969 w 1803400"/>
                <a:gd name="connsiteY1" fmla="*/ 6350 h 708026"/>
                <a:gd name="connsiteX2" fmla="*/ 1443831 w 1803400"/>
                <a:gd name="connsiteY2" fmla="*/ 0 h 708026"/>
                <a:gd name="connsiteX3" fmla="*/ 1803400 w 1803400"/>
                <a:gd name="connsiteY3" fmla="*/ 708026 h 708026"/>
                <a:gd name="connsiteX4" fmla="*/ 0 w 1803400"/>
                <a:gd name="connsiteY4" fmla="*/ 708026 h 708026"/>
                <a:gd name="connsiteX0" fmla="*/ 0 w 1835150"/>
                <a:gd name="connsiteY0" fmla="*/ 708026 h 708026"/>
                <a:gd name="connsiteX1" fmla="*/ 384969 w 1835150"/>
                <a:gd name="connsiteY1" fmla="*/ 6350 h 708026"/>
                <a:gd name="connsiteX2" fmla="*/ 1443831 w 1835150"/>
                <a:gd name="connsiteY2" fmla="*/ 0 h 708026"/>
                <a:gd name="connsiteX3" fmla="*/ 1835150 w 1835150"/>
                <a:gd name="connsiteY3" fmla="*/ 708026 h 708026"/>
                <a:gd name="connsiteX4" fmla="*/ 0 w 1835150"/>
                <a:gd name="connsiteY4" fmla="*/ 708026 h 70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150" h="708026">
                  <a:moveTo>
                    <a:pt x="0" y="708026"/>
                  </a:moveTo>
                  <a:cubicBezTo>
                    <a:pt x="160073" y="467784"/>
                    <a:pt x="377296" y="252942"/>
                    <a:pt x="384969" y="6350"/>
                  </a:cubicBezTo>
                  <a:lnTo>
                    <a:pt x="1443831" y="0"/>
                  </a:lnTo>
                  <a:cubicBezTo>
                    <a:pt x="1449387" y="191559"/>
                    <a:pt x="1670844" y="478367"/>
                    <a:pt x="1835150" y="708026"/>
                  </a:cubicBezTo>
                  <a:lnTo>
                    <a:pt x="0" y="708026"/>
                  </a:lnTo>
                  <a:close/>
                </a:path>
              </a:pathLst>
            </a:custGeom>
            <a:gradFill>
              <a:gsLst>
                <a:gs pos="50000">
                  <a:srgbClr val="E24C4C"/>
                </a:gs>
                <a:gs pos="50000">
                  <a:srgbClr val="E8707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圆角矩形 13"/>
            <p:cNvSpPr/>
            <p:nvPr/>
          </p:nvSpPr>
          <p:spPr>
            <a:xfrm>
              <a:off x="5569744" y="4462463"/>
              <a:ext cx="1052512" cy="139541"/>
            </a:xfrm>
            <a:prstGeom prst="roundRect">
              <a:avLst>
                <a:gd name="adj" fmla="val 50000"/>
              </a:avLst>
            </a:prstGeom>
            <a:gradFill>
              <a:gsLst>
                <a:gs pos="50000">
                  <a:srgbClr val="593268"/>
                </a:gs>
                <a:gs pos="50000">
                  <a:srgbClr val="7B469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 name="圆角矩形 14"/>
            <p:cNvSpPr/>
            <p:nvPr/>
          </p:nvSpPr>
          <p:spPr>
            <a:xfrm>
              <a:off x="5569744" y="4667250"/>
              <a:ext cx="1052512" cy="139541"/>
            </a:xfrm>
            <a:prstGeom prst="roundRect">
              <a:avLst>
                <a:gd name="adj" fmla="val 50000"/>
              </a:avLst>
            </a:prstGeom>
            <a:gradFill>
              <a:gsLst>
                <a:gs pos="50000">
                  <a:srgbClr val="593268"/>
                </a:gs>
                <a:gs pos="50000">
                  <a:srgbClr val="7B4690"/>
                </a:gs>
              </a:gsLs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 name="圆角矩形 15"/>
            <p:cNvSpPr/>
            <p:nvPr/>
          </p:nvSpPr>
          <p:spPr>
            <a:xfrm>
              <a:off x="5569744" y="4864894"/>
              <a:ext cx="1052512" cy="139541"/>
            </a:xfrm>
            <a:prstGeom prst="roundRect">
              <a:avLst>
                <a:gd name="adj" fmla="val 50000"/>
              </a:avLst>
            </a:prstGeom>
            <a:gradFill>
              <a:gsLst>
                <a:gs pos="50000">
                  <a:srgbClr val="593268"/>
                </a:gs>
                <a:gs pos="50000">
                  <a:srgbClr val="7B4690"/>
                </a:gs>
              </a:gsLs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 name="任意多边形 16"/>
            <p:cNvSpPr/>
            <p:nvPr/>
          </p:nvSpPr>
          <p:spPr>
            <a:xfrm>
              <a:off x="5693569" y="5057775"/>
              <a:ext cx="804863" cy="324456"/>
            </a:xfrm>
            <a:custGeom>
              <a:avLst/>
              <a:gdLst>
                <a:gd name="connsiteX0" fmla="*/ 58777 w 804863"/>
                <a:gd name="connsiteY0" fmla="*/ 0 h 324456"/>
                <a:gd name="connsiteX1" fmla="*/ 746086 w 804863"/>
                <a:gd name="connsiteY1" fmla="*/ 0 h 324456"/>
                <a:gd name="connsiteX2" fmla="*/ 804863 w 804863"/>
                <a:gd name="connsiteY2" fmla="*/ 58777 h 324456"/>
                <a:gd name="connsiteX3" fmla="*/ 804862 w 804863"/>
                <a:gd name="connsiteY3" fmla="*/ 58777 h 324456"/>
                <a:gd name="connsiteX4" fmla="*/ 746085 w 804863"/>
                <a:gd name="connsiteY4" fmla="*/ 117554 h 324456"/>
                <a:gd name="connsiteX5" fmla="*/ 681293 w 804863"/>
                <a:gd name="connsiteY5" fmla="*/ 117554 h 324456"/>
                <a:gd name="connsiteX6" fmla="*/ 478631 w 804863"/>
                <a:gd name="connsiteY6" fmla="*/ 239867 h 324456"/>
                <a:gd name="connsiteX7" fmla="*/ 478631 w 804863"/>
                <a:gd name="connsiteY7" fmla="*/ 293946 h 324456"/>
                <a:gd name="connsiteX8" fmla="*/ 454235 w 804863"/>
                <a:gd name="connsiteY8" fmla="*/ 293946 h 324456"/>
                <a:gd name="connsiteX9" fmla="*/ 454235 w 804863"/>
                <a:gd name="connsiteY9" fmla="*/ 324456 h 324456"/>
                <a:gd name="connsiteX10" fmla="*/ 364914 w 804863"/>
                <a:gd name="connsiteY10" fmla="*/ 324456 h 324456"/>
                <a:gd name="connsiteX11" fmla="*/ 364914 w 804863"/>
                <a:gd name="connsiteY11" fmla="*/ 293946 h 324456"/>
                <a:gd name="connsiteX12" fmla="*/ 330994 w 804863"/>
                <a:gd name="connsiteY12" fmla="*/ 293946 h 324456"/>
                <a:gd name="connsiteX13" fmla="*/ 330994 w 804863"/>
                <a:gd name="connsiteY13" fmla="*/ 235744 h 324456"/>
                <a:gd name="connsiteX14" fmla="*/ 333685 w 804863"/>
                <a:gd name="connsiteY14" fmla="*/ 235744 h 324456"/>
                <a:gd name="connsiteX15" fmla="*/ 137852 w 804863"/>
                <a:gd name="connsiteY15" fmla="*/ 117553 h 324456"/>
                <a:gd name="connsiteX16" fmla="*/ 58777 w 804863"/>
                <a:gd name="connsiteY16" fmla="*/ 117553 h 324456"/>
                <a:gd name="connsiteX17" fmla="*/ 17215 w 804863"/>
                <a:gd name="connsiteY17" fmla="*/ 100338 h 324456"/>
                <a:gd name="connsiteX18" fmla="*/ 0 w 804863"/>
                <a:gd name="connsiteY18" fmla="*/ 58776 h 324456"/>
                <a:gd name="connsiteX19" fmla="*/ 17215 w 804863"/>
                <a:gd name="connsiteY19" fmla="*/ 17215 h 324456"/>
                <a:gd name="connsiteX20" fmla="*/ 58777 w 804863"/>
                <a:gd name="connsiteY20" fmla="*/ 0 h 32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04863" h="324456">
                  <a:moveTo>
                    <a:pt x="58777" y="0"/>
                  </a:moveTo>
                  <a:lnTo>
                    <a:pt x="746086" y="0"/>
                  </a:lnTo>
                  <a:cubicBezTo>
                    <a:pt x="778548" y="0"/>
                    <a:pt x="804863" y="26315"/>
                    <a:pt x="804863" y="58777"/>
                  </a:cubicBezTo>
                  <a:lnTo>
                    <a:pt x="804862" y="58777"/>
                  </a:lnTo>
                  <a:cubicBezTo>
                    <a:pt x="804862" y="91239"/>
                    <a:pt x="778547" y="117554"/>
                    <a:pt x="746085" y="117554"/>
                  </a:cubicBezTo>
                  <a:lnTo>
                    <a:pt x="681293" y="117554"/>
                  </a:lnTo>
                  <a:lnTo>
                    <a:pt x="478631" y="239867"/>
                  </a:lnTo>
                  <a:lnTo>
                    <a:pt x="478631" y="293946"/>
                  </a:lnTo>
                  <a:lnTo>
                    <a:pt x="454235" y="293946"/>
                  </a:lnTo>
                  <a:lnTo>
                    <a:pt x="454235" y="324456"/>
                  </a:lnTo>
                  <a:lnTo>
                    <a:pt x="364914" y="324456"/>
                  </a:lnTo>
                  <a:lnTo>
                    <a:pt x="364914" y="293946"/>
                  </a:lnTo>
                  <a:lnTo>
                    <a:pt x="330994" y="293946"/>
                  </a:lnTo>
                  <a:lnTo>
                    <a:pt x="330994" y="235744"/>
                  </a:lnTo>
                  <a:lnTo>
                    <a:pt x="333685" y="235744"/>
                  </a:lnTo>
                  <a:lnTo>
                    <a:pt x="137852" y="117553"/>
                  </a:lnTo>
                  <a:lnTo>
                    <a:pt x="58777" y="117553"/>
                  </a:lnTo>
                  <a:cubicBezTo>
                    <a:pt x="42546" y="117553"/>
                    <a:pt x="27852" y="110974"/>
                    <a:pt x="17215" y="100338"/>
                  </a:cubicBezTo>
                  <a:lnTo>
                    <a:pt x="0" y="58776"/>
                  </a:lnTo>
                  <a:lnTo>
                    <a:pt x="17215" y="17215"/>
                  </a:lnTo>
                  <a:cubicBezTo>
                    <a:pt x="27852" y="6579"/>
                    <a:pt x="42546" y="0"/>
                    <a:pt x="58777" y="0"/>
                  </a:cubicBezTo>
                  <a:close/>
                </a:path>
              </a:pathLst>
            </a:custGeom>
            <a:gradFill>
              <a:gsLst>
                <a:gs pos="50000">
                  <a:srgbClr val="593268"/>
                </a:gs>
                <a:gs pos="50000">
                  <a:srgbClr val="7B4690"/>
                </a:gs>
              </a:gsLs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18" name="椭圆 17"/>
          <p:cNvSpPr/>
          <p:nvPr/>
        </p:nvSpPr>
        <p:spPr>
          <a:xfrm>
            <a:off x="3137018" y="3472676"/>
            <a:ext cx="475577" cy="475577"/>
          </a:xfrm>
          <a:prstGeom prst="ellipse">
            <a:avLst/>
          </a:prstGeom>
          <a:gradFill>
            <a:gsLst>
              <a:gs pos="0">
                <a:srgbClr val="D3D3D3"/>
              </a:gs>
              <a:gs pos="100000">
                <a:srgbClr val="F7F7F7"/>
              </a:gs>
            </a:gsLst>
            <a:lin ang="2700000" scaled="1"/>
          </a:gradFill>
          <a:ln w="19050">
            <a:gradFill flip="none" rotWithShape="1">
              <a:gsLst>
                <a:gs pos="0">
                  <a:schemeClr val="bg1"/>
                </a:gs>
                <a:gs pos="100000">
                  <a:schemeClr val="bg1">
                    <a:lumMod val="75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 name="椭圆 18"/>
          <p:cNvSpPr/>
          <p:nvPr/>
        </p:nvSpPr>
        <p:spPr>
          <a:xfrm>
            <a:off x="2950706" y="2777351"/>
            <a:ext cx="475577" cy="475577"/>
          </a:xfrm>
          <a:prstGeom prst="ellipse">
            <a:avLst/>
          </a:prstGeom>
          <a:gradFill>
            <a:gsLst>
              <a:gs pos="0">
                <a:srgbClr val="D3D3D3"/>
              </a:gs>
              <a:gs pos="100000">
                <a:srgbClr val="F7F7F7"/>
              </a:gs>
            </a:gsLst>
            <a:lin ang="2700000" scaled="1"/>
          </a:gradFill>
          <a:ln w="19050">
            <a:gradFill flip="none" rotWithShape="1">
              <a:gsLst>
                <a:gs pos="0">
                  <a:schemeClr val="bg1"/>
                </a:gs>
                <a:gs pos="100000">
                  <a:schemeClr val="bg1">
                    <a:lumMod val="75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 name="椭圆 19"/>
          <p:cNvSpPr/>
          <p:nvPr/>
        </p:nvSpPr>
        <p:spPr>
          <a:xfrm>
            <a:off x="3137018" y="2082026"/>
            <a:ext cx="475577" cy="475577"/>
          </a:xfrm>
          <a:prstGeom prst="ellipse">
            <a:avLst/>
          </a:prstGeom>
          <a:gradFill>
            <a:gsLst>
              <a:gs pos="0">
                <a:srgbClr val="D3D3D3"/>
              </a:gs>
              <a:gs pos="100000">
                <a:srgbClr val="F7F7F7"/>
              </a:gs>
            </a:gsLst>
            <a:lin ang="2700000" scaled="1"/>
          </a:gradFill>
          <a:ln w="19050">
            <a:gradFill flip="none" rotWithShape="1">
              <a:gsLst>
                <a:gs pos="0">
                  <a:schemeClr val="bg1"/>
                </a:gs>
                <a:gs pos="100000">
                  <a:schemeClr val="bg1">
                    <a:lumMod val="75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1" name="椭圆 20"/>
          <p:cNvSpPr/>
          <p:nvPr/>
        </p:nvSpPr>
        <p:spPr>
          <a:xfrm>
            <a:off x="3646031" y="1573013"/>
            <a:ext cx="475577" cy="475577"/>
          </a:xfrm>
          <a:prstGeom prst="ellipse">
            <a:avLst/>
          </a:prstGeom>
          <a:gradFill>
            <a:gsLst>
              <a:gs pos="0">
                <a:srgbClr val="D3D3D3"/>
              </a:gs>
              <a:gs pos="100000">
                <a:srgbClr val="F7F7F7"/>
              </a:gs>
            </a:gsLst>
            <a:lin ang="2700000" scaled="1"/>
          </a:gradFill>
          <a:ln w="19050">
            <a:gradFill flip="none" rotWithShape="1">
              <a:gsLst>
                <a:gs pos="0">
                  <a:schemeClr val="bg1"/>
                </a:gs>
                <a:gs pos="100000">
                  <a:schemeClr val="bg1">
                    <a:lumMod val="75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2" name="椭圆 21"/>
          <p:cNvSpPr/>
          <p:nvPr/>
        </p:nvSpPr>
        <p:spPr>
          <a:xfrm>
            <a:off x="4341356" y="1386701"/>
            <a:ext cx="475577" cy="475577"/>
          </a:xfrm>
          <a:prstGeom prst="ellipse">
            <a:avLst/>
          </a:prstGeom>
          <a:gradFill>
            <a:gsLst>
              <a:gs pos="0">
                <a:srgbClr val="D3D3D3"/>
              </a:gs>
              <a:gs pos="100000">
                <a:srgbClr val="F7F7F7"/>
              </a:gs>
            </a:gsLst>
            <a:lin ang="2700000" scaled="1"/>
          </a:gradFill>
          <a:ln w="19050">
            <a:gradFill flip="none" rotWithShape="1">
              <a:gsLst>
                <a:gs pos="0">
                  <a:schemeClr val="bg1"/>
                </a:gs>
                <a:gs pos="100000">
                  <a:schemeClr val="bg1">
                    <a:lumMod val="75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3" name="椭圆 22"/>
          <p:cNvSpPr/>
          <p:nvPr/>
        </p:nvSpPr>
        <p:spPr>
          <a:xfrm>
            <a:off x="5036682" y="1573013"/>
            <a:ext cx="475577" cy="475577"/>
          </a:xfrm>
          <a:prstGeom prst="ellipse">
            <a:avLst/>
          </a:prstGeom>
          <a:gradFill>
            <a:gsLst>
              <a:gs pos="0">
                <a:srgbClr val="D3D3D3"/>
              </a:gs>
              <a:gs pos="100000">
                <a:srgbClr val="F7F7F7"/>
              </a:gs>
            </a:gsLst>
            <a:lin ang="2700000" scaled="1"/>
          </a:gradFill>
          <a:ln w="19050">
            <a:gradFill flip="none" rotWithShape="1">
              <a:gsLst>
                <a:gs pos="0">
                  <a:schemeClr val="bg1"/>
                </a:gs>
                <a:gs pos="100000">
                  <a:schemeClr val="bg1">
                    <a:lumMod val="75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4" name="椭圆 23"/>
          <p:cNvSpPr/>
          <p:nvPr/>
        </p:nvSpPr>
        <p:spPr>
          <a:xfrm>
            <a:off x="5545695" y="2082026"/>
            <a:ext cx="475577" cy="475577"/>
          </a:xfrm>
          <a:prstGeom prst="ellipse">
            <a:avLst/>
          </a:prstGeom>
          <a:gradFill>
            <a:gsLst>
              <a:gs pos="0">
                <a:srgbClr val="D3D3D3"/>
              </a:gs>
              <a:gs pos="100000">
                <a:srgbClr val="F7F7F7"/>
              </a:gs>
            </a:gsLst>
            <a:lin ang="2700000" scaled="1"/>
          </a:gradFill>
          <a:ln w="19050">
            <a:gradFill flip="none" rotWithShape="1">
              <a:gsLst>
                <a:gs pos="0">
                  <a:schemeClr val="bg1"/>
                </a:gs>
                <a:gs pos="100000">
                  <a:schemeClr val="bg1">
                    <a:lumMod val="75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5" name="椭圆 24"/>
          <p:cNvSpPr/>
          <p:nvPr/>
        </p:nvSpPr>
        <p:spPr>
          <a:xfrm>
            <a:off x="5732007" y="2777351"/>
            <a:ext cx="475577" cy="475577"/>
          </a:xfrm>
          <a:prstGeom prst="ellipse">
            <a:avLst/>
          </a:prstGeom>
          <a:gradFill>
            <a:gsLst>
              <a:gs pos="0">
                <a:srgbClr val="D3D3D3"/>
              </a:gs>
              <a:gs pos="100000">
                <a:srgbClr val="F7F7F7"/>
              </a:gs>
            </a:gsLst>
            <a:lin ang="2700000" scaled="1"/>
          </a:gradFill>
          <a:ln w="19050">
            <a:gradFill flip="none" rotWithShape="1">
              <a:gsLst>
                <a:gs pos="0">
                  <a:schemeClr val="bg1"/>
                </a:gs>
                <a:gs pos="100000">
                  <a:schemeClr val="bg1">
                    <a:lumMod val="75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6" name="椭圆 25"/>
          <p:cNvSpPr/>
          <p:nvPr/>
        </p:nvSpPr>
        <p:spPr>
          <a:xfrm>
            <a:off x="5545695" y="3472676"/>
            <a:ext cx="475577" cy="475577"/>
          </a:xfrm>
          <a:prstGeom prst="ellipse">
            <a:avLst/>
          </a:prstGeom>
          <a:gradFill>
            <a:gsLst>
              <a:gs pos="0">
                <a:srgbClr val="D3D3D3"/>
              </a:gs>
              <a:gs pos="100000">
                <a:srgbClr val="F7F7F7"/>
              </a:gs>
            </a:gsLst>
            <a:lin ang="2700000" scaled="1"/>
          </a:gradFill>
          <a:ln w="19050">
            <a:gradFill flip="none" rotWithShape="1">
              <a:gsLst>
                <a:gs pos="0">
                  <a:schemeClr val="bg1"/>
                </a:gs>
                <a:gs pos="100000">
                  <a:schemeClr val="bg1">
                    <a:lumMod val="75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27" name="组合 26"/>
          <p:cNvGrpSpPr/>
          <p:nvPr/>
        </p:nvGrpSpPr>
        <p:grpSpPr>
          <a:xfrm>
            <a:off x="6021272" y="3448545"/>
            <a:ext cx="2513128" cy="710591"/>
            <a:chOff x="3451161" y="3865165"/>
            <a:chExt cx="3350837" cy="947456"/>
          </a:xfrm>
        </p:grpSpPr>
        <p:sp>
          <p:nvSpPr>
            <p:cNvPr id="28" name="文本框 27"/>
            <p:cNvSpPr txBox="1"/>
            <p:nvPr/>
          </p:nvSpPr>
          <p:spPr>
            <a:xfrm>
              <a:off x="3451161" y="3865165"/>
              <a:ext cx="1725052" cy="369333"/>
            </a:xfrm>
            <a:prstGeom prst="rect">
              <a:avLst/>
            </a:prstGeom>
            <a:noFill/>
          </p:spPr>
          <p:txBody>
            <a:bodyPr wrap="square" rtlCol="0">
              <a:spAutoFit/>
            </a:bodyPr>
            <a:lstStyle/>
            <a:p>
              <a:r>
                <a:rPr lang="zh-CN" altLang="en-US" sz="1200" dirty="0">
                  <a:solidFill>
                    <a:srgbClr val="633B73"/>
                  </a:solidFill>
                  <a:latin typeface="造字工房悦黑体验版细体" pitchFamily="50" charset="-122"/>
                  <a:ea typeface="造字工房悦黑体验版细体" pitchFamily="50" charset="-122"/>
                </a:rPr>
                <a:t>在此添加标题</a:t>
              </a:r>
            </a:p>
          </p:txBody>
        </p:sp>
        <p:sp>
          <p:nvSpPr>
            <p:cNvPr id="29" name="文本框 28"/>
            <p:cNvSpPr txBox="1"/>
            <p:nvPr/>
          </p:nvSpPr>
          <p:spPr>
            <a:xfrm>
              <a:off x="3457192" y="4135512"/>
              <a:ext cx="3344806"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a:t>
              </a:r>
              <a:endParaRPr lang="zh-CN" altLang="en-US" sz="1050" dirty="0">
                <a:latin typeface="Microsoft JhengHei UI" panose="020B0604030504040204" pitchFamily="34" charset="-120"/>
                <a:ea typeface="Microsoft JhengHei UI" panose="020B0604030504040204" pitchFamily="34" charset="-120"/>
              </a:endParaRPr>
            </a:p>
          </p:txBody>
        </p:sp>
      </p:grpSp>
      <p:grpSp>
        <p:nvGrpSpPr>
          <p:cNvPr id="30" name="组合 29"/>
          <p:cNvGrpSpPr/>
          <p:nvPr/>
        </p:nvGrpSpPr>
        <p:grpSpPr>
          <a:xfrm>
            <a:off x="6207584" y="2735261"/>
            <a:ext cx="2703334" cy="710593"/>
            <a:chOff x="3451161" y="3865165"/>
            <a:chExt cx="3604445" cy="947459"/>
          </a:xfrm>
        </p:grpSpPr>
        <p:sp>
          <p:nvSpPr>
            <p:cNvPr id="31" name="文本框 30"/>
            <p:cNvSpPr txBox="1"/>
            <p:nvPr/>
          </p:nvSpPr>
          <p:spPr>
            <a:xfrm>
              <a:off x="3451161" y="3865165"/>
              <a:ext cx="1725052" cy="369333"/>
            </a:xfrm>
            <a:prstGeom prst="rect">
              <a:avLst/>
            </a:prstGeom>
            <a:noFill/>
          </p:spPr>
          <p:txBody>
            <a:bodyPr wrap="square" rtlCol="0">
              <a:spAutoFit/>
            </a:bodyPr>
            <a:lstStyle/>
            <a:p>
              <a:r>
                <a:rPr lang="zh-CN" altLang="en-US" sz="1200" dirty="0">
                  <a:solidFill>
                    <a:srgbClr val="EA8384"/>
                  </a:solidFill>
                  <a:latin typeface="造字工房悦黑体验版细体" pitchFamily="50" charset="-122"/>
                  <a:ea typeface="造字工房悦黑体验版细体" pitchFamily="50" charset="-122"/>
                </a:rPr>
                <a:t>在此添加标题</a:t>
              </a:r>
            </a:p>
          </p:txBody>
        </p:sp>
        <p:sp>
          <p:nvSpPr>
            <p:cNvPr id="32" name="文本框 31"/>
            <p:cNvSpPr txBox="1"/>
            <p:nvPr/>
          </p:nvSpPr>
          <p:spPr>
            <a:xfrm>
              <a:off x="3457192" y="4135514"/>
              <a:ext cx="3598414" cy="677110"/>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a:t>
              </a:r>
              <a:endParaRPr lang="zh-CN" altLang="en-US" sz="1050" dirty="0">
                <a:latin typeface="Microsoft JhengHei UI" panose="020B0604030504040204" pitchFamily="34" charset="-120"/>
                <a:ea typeface="Microsoft JhengHei UI" panose="020B0604030504040204" pitchFamily="34" charset="-120"/>
              </a:endParaRPr>
            </a:p>
          </p:txBody>
        </p:sp>
      </p:grpSp>
      <p:grpSp>
        <p:nvGrpSpPr>
          <p:cNvPr id="33" name="组合 32"/>
          <p:cNvGrpSpPr/>
          <p:nvPr/>
        </p:nvGrpSpPr>
        <p:grpSpPr>
          <a:xfrm>
            <a:off x="6023532" y="2061816"/>
            <a:ext cx="2708092" cy="710591"/>
            <a:chOff x="3451161" y="3865165"/>
            <a:chExt cx="3610789" cy="947456"/>
          </a:xfrm>
        </p:grpSpPr>
        <p:sp>
          <p:nvSpPr>
            <p:cNvPr id="34" name="文本框 33"/>
            <p:cNvSpPr txBox="1"/>
            <p:nvPr/>
          </p:nvSpPr>
          <p:spPr>
            <a:xfrm>
              <a:off x="3451161" y="3865165"/>
              <a:ext cx="1725052" cy="369333"/>
            </a:xfrm>
            <a:prstGeom prst="rect">
              <a:avLst/>
            </a:prstGeom>
            <a:noFill/>
          </p:spPr>
          <p:txBody>
            <a:bodyPr wrap="square" rtlCol="0">
              <a:spAutoFit/>
            </a:bodyPr>
            <a:lstStyle/>
            <a:p>
              <a:r>
                <a:rPr lang="zh-CN" altLang="en-US" sz="1200" dirty="0">
                  <a:solidFill>
                    <a:srgbClr val="02B3C1"/>
                  </a:solidFill>
                  <a:latin typeface="造字工房悦黑体验版细体" pitchFamily="50" charset="-122"/>
                  <a:ea typeface="造字工房悦黑体验版细体" pitchFamily="50" charset="-122"/>
                </a:rPr>
                <a:t>在此添加标题</a:t>
              </a:r>
            </a:p>
          </p:txBody>
        </p:sp>
        <p:sp>
          <p:nvSpPr>
            <p:cNvPr id="35" name="文本框 34"/>
            <p:cNvSpPr txBox="1"/>
            <p:nvPr/>
          </p:nvSpPr>
          <p:spPr>
            <a:xfrm>
              <a:off x="3457192" y="4135512"/>
              <a:ext cx="3604758"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a:t>
              </a:r>
              <a:endParaRPr lang="zh-CN" altLang="en-US" sz="1050" dirty="0">
                <a:latin typeface="Microsoft JhengHei UI" panose="020B0604030504040204" pitchFamily="34" charset="-120"/>
                <a:ea typeface="Microsoft JhengHei UI" panose="020B0604030504040204" pitchFamily="34" charset="-120"/>
              </a:endParaRPr>
            </a:p>
          </p:txBody>
        </p:sp>
      </p:grpSp>
      <p:grpSp>
        <p:nvGrpSpPr>
          <p:cNvPr id="36" name="组合 35"/>
          <p:cNvGrpSpPr/>
          <p:nvPr/>
        </p:nvGrpSpPr>
        <p:grpSpPr>
          <a:xfrm>
            <a:off x="5545695" y="1445108"/>
            <a:ext cx="2809411" cy="710591"/>
            <a:chOff x="3451161" y="3865165"/>
            <a:chExt cx="3745881" cy="947456"/>
          </a:xfrm>
        </p:grpSpPr>
        <p:sp>
          <p:nvSpPr>
            <p:cNvPr id="37" name="文本框 36"/>
            <p:cNvSpPr txBox="1"/>
            <p:nvPr/>
          </p:nvSpPr>
          <p:spPr>
            <a:xfrm>
              <a:off x="3451161" y="3865165"/>
              <a:ext cx="1725052" cy="369333"/>
            </a:xfrm>
            <a:prstGeom prst="rect">
              <a:avLst/>
            </a:prstGeom>
            <a:noFill/>
          </p:spPr>
          <p:txBody>
            <a:bodyPr wrap="square" rtlCol="0">
              <a:spAutoFit/>
            </a:bodyPr>
            <a:lstStyle/>
            <a:p>
              <a:r>
                <a:rPr lang="zh-CN" altLang="en-US" sz="1200" dirty="0">
                  <a:solidFill>
                    <a:srgbClr val="FFC000"/>
                  </a:solidFill>
                  <a:latin typeface="造字工房悦黑体验版细体" pitchFamily="50" charset="-122"/>
                  <a:ea typeface="造字工房悦黑体验版细体" pitchFamily="50" charset="-122"/>
                </a:rPr>
                <a:t>在此添加标题</a:t>
              </a:r>
            </a:p>
          </p:txBody>
        </p:sp>
        <p:sp>
          <p:nvSpPr>
            <p:cNvPr id="38" name="文本框 37"/>
            <p:cNvSpPr txBox="1"/>
            <p:nvPr/>
          </p:nvSpPr>
          <p:spPr>
            <a:xfrm>
              <a:off x="3457192" y="4135512"/>
              <a:ext cx="3739850"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a:t>
              </a:r>
              <a:endParaRPr lang="zh-CN" altLang="en-US" sz="1050" dirty="0">
                <a:latin typeface="Microsoft JhengHei UI" panose="020B0604030504040204" pitchFamily="34" charset="-120"/>
                <a:ea typeface="Microsoft JhengHei UI" panose="020B0604030504040204" pitchFamily="34" charset="-120"/>
              </a:endParaRPr>
            </a:p>
          </p:txBody>
        </p:sp>
      </p:grpSp>
      <p:grpSp>
        <p:nvGrpSpPr>
          <p:cNvPr id="39" name="组合 38"/>
          <p:cNvGrpSpPr/>
          <p:nvPr/>
        </p:nvGrpSpPr>
        <p:grpSpPr>
          <a:xfrm>
            <a:off x="923364" y="1439114"/>
            <a:ext cx="2720043" cy="710591"/>
            <a:chOff x="2125465" y="3865165"/>
            <a:chExt cx="3626725" cy="947456"/>
          </a:xfrm>
        </p:grpSpPr>
        <p:sp>
          <p:nvSpPr>
            <p:cNvPr id="40" name="文本框 39"/>
            <p:cNvSpPr txBox="1"/>
            <p:nvPr/>
          </p:nvSpPr>
          <p:spPr>
            <a:xfrm>
              <a:off x="4017218" y="3865165"/>
              <a:ext cx="1725052" cy="369333"/>
            </a:xfrm>
            <a:prstGeom prst="rect">
              <a:avLst/>
            </a:prstGeom>
            <a:noFill/>
          </p:spPr>
          <p:txBody>
            <a:bodyPr wrap="square" rtlCol="0">
              <a:spAutoFit/>
            </a:bodyPr>
            <a:lstStyle/>
            <a:p>
              <a:pPr algn="r"/>
              <a:r>
                <a:rPr lang="zh-CN" altLang="en-US" sz="1200" dirty="0">
                  <a:solidFill>
                    <a:srgbClr val="FFC000"/>
                  </a:solidFill>
                  <a:latin typeface="造字工房悦黑体验版细体" pitchFamily="50" charset="-122"/>
                  <a:ea typeface="造字工房悦黑体验版细体" pitchFamily="50" charset="-122"/>
                </a:rPr>
                <a:t>在此添加标题</a:t>
              </a:r>
            </a:p>
          </p:txBody>
        </p:sp>
        <p:sp>
          <p:nvSpPr>
            <p:cNvPr id="41" name="文本框 40"/>
            <p:cNvSpPr txBox="1"/>
            <p:nvPr/>
          </p:nvSpPr>
          <p:spPr>
            <a:xfrm>
              <a:off x="2125465" y="4135512"/>
              <a:ext cx="3626725"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a:t>
              </a:r>
              <a:endParaRPr lang="zh-CN" altLang="en-US" sz="1050" dirty="0">
                <a:latin typeface="Microsoft JhengHei UI" panose="020B0604030504040204" pitchFamily="34" charset="-120"/>
                <a:ea typeface="Microsoft JhengHei UI" panose="020B0604030504040204" pitchFamily="34" charset="-120"/>
              </a:endParaRPr>
            </a:p>
          </p:txBody>
        </p:sp>
      </p:grpSp>
      <p:grpSp>
        <p:nvGrpSpPr>
          <p:cNvPr id="42" name="组合 41"/>
          <p:cNvGrpSpPr/>
          <p:nvPr/>
        </p:nvGrpSpPr>
        <p:grpSpPr>
          <a:xfrm>
            <a:off x="644983" y="2054764"/>
            <a:ext cx="2492036" cy="710591"/>
            <a:chOff x="2429476" y="3865165"/>
            <a:chExt cx="3322715" cy="947456"/>
          </a:xfrm>
        </p:grpSpPr>
        <p:sp>
          <p:nvSpPr>
            <p:cNvPr id="43" name="文本框 42"/>
            <p:cNvSpPr txBox="1"/>
            <p:nvPr/>
          </p:nvSpPr>
          <p:spPr>
            <a:xfrm>
              <a:off x="4017218" y="3865165"/>
              <a:ext cx="1725052" cy="369333"/>
            </a:xfrm>
            <a:prstGeom prst="rect">
              <a:avLst/>
            </a:prstGeom>
            <a:noFill/>
          </p:spPr>
          <p:txBody>
            <a:bodyPr wrap="square" rtlCol="0">
              <a:spAutoFit/>
            </a:bodyPr>
            <a:lstStyle/>
            <a:p>
              <a:pPr algn="r"/>
              <a:r>
                <a:rPr lang="zh-CN" altLang="en-US" sz="1200" dirty="0">
                  <a:solidFill>
                    <a:srgbClr val="0699AC"/>
                  </a:solidFill>
                  <a:latin typeface="造字工房悦黑体验版细体" pitchFamily="50" charset="-122"/>
                  <a:ea typeface="造字工房悦黑体验版细体" pitchFamily="50" charset="-122"/>
                </a:rPr>
                <a:t>在此添加标题</a:t>
              </a:r>
            </a:p>
          </p:txBody>
        </p:sp>
        <p:sp>
          <p:nvSpPr>
            <p:cNvPr id="44" name="文本框 43"/>
            <p:cNvSpPr txBox="1"/>
            <p:nvPr/>
          </p:nvSpPr>
          <p:spPr>
            <a:xfrm>
              <a:off x="2429476" y="4135512"/>
              <a:ext cx="3322715"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a:t>
              </a:r>
              <a:endParaRPr lang="zh-CN" altLang="en-US" sz="1050" dirty="0">
                <a:latin typeface="Microsoft JhengHei UI" panose="020B0604030504040204" pitchFamily="34" charset="-120"/>
                <a:ea typeface="Microsoft JhengHei UI" panose="020B0604030504040204" pitchFamily="34" charset="-120"/>
              </a:endParaRPr>
            </a:p>
          </p:txBody>
        </p:sp>
      </p:grpSp>
      <p:grpSp>
        <p:nvGrpSpPr>
          <p:cNvPr id="45" name="组合 44"/>
          <p:cNvGrpSpPr/>
          <p:nvPr/>
        </p:nvGrpSpPr>
        <p:grpSpPr>
          <a:xfrm>
            <a:off x="368335" y="2754923"/>
            <a:ext cx="2563561" cy="710591"/>
            <a:chOff x="2334108" y="3865165"/>
            <a:chExt cx="3418082" cy="947456"/>
          </a:xfrm>
        </p:grpSpPr>
        <p:sp>
          <p:nvSpPr>
            <p:cNvPr id="46" name="文本框 45"/>
            <p:cNvSpPr txBox="1"/>
            <p:nvPr/>
          </p:nvSpPr>
          <p:spPr>
            <a:xfrm>
              <a:off x="4017218" y="3865165"/>
              <a:ext cx="1725052" cy="369333"/>
            </a:xfrm>
            <a:prstGeom prst="rect">
              <a:avLst/>
            </a:prstGeom>
            <a:noFill/>
          </p:spPr>
          <p:txBody>
            <a:bodyPr wrap="square" rtlCol="0">
              <a:spAutoFit/>
            </a:bodyPr>
            <a:lstStyle/>
            <a:p>
              <a:pPr algn="r"/>
              <a:r>
                <a:rPr lang="zh-CN" altLang="en-US" sz="1200" dirty="0">
                  <a:solidFill>
                    <a:srgbClr val="E45C5B"/>
                  </a:solidFill>
                  <a:latin typeface="造字工房悦黑体验版细体" pitchFamily="50" charset="-122"/>
                  <a:ea typeface="造字工房悦黑体验版细体" pitchFamily="50" charset="-122"/>
                </a:rPr>
                <a:t>在此添加标题</a:t>
              </a:r>
            </a:p>
          </p:txBody>
        </p:sp>
        <p:sp>
          <p:nvSpPr>
            <p:cNvPr id="47" name="文本框 46"/>
            <p:cNvSpPr txBox="1"/>
            <p:nvPr/>
          </p:nvSpPr>
          <p:spPr>
            <a:xfrm>
              <a:off x="2334108" y="4135512"/>
              <a:ext cx="3418082"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a:t>
              </a:r>
              <a:endParaRPr lang="zh-CN" altLang="en-US" sz="1050" dirty="0">
                <a:latin typeface="Microsoft JhengHei UI" panose="020B0604030504040204" pitchFamily="34" charset="-120"/>
                <a:ea typeface="Microsoft JhengHei UI" panose="020B0604030504040204" pitchFamily="34" charset="-120"/>
              </a:endParaRPr>
            </a:p>
          </p:txBody>
        </p:sp>
      </p:grpSp>
      <p:grpSp>
        <p:nvGrpSpPr>
          <p:cNvPr id="48" name="组合 47"/>
          <p:cNvGrpSpPr/>
          <p:nvPr/>
        </p:nvGrpSpPr>
        <p:grpSpPr>
          <a:xfrm>
            <a:off x="644983" y="3432559"/>
            <a:ext cx="2492035" cy="710591"/>
            <a:chOff x="2429476" y="3865165"/>
            <a:chExt cx="3322714" cy="947456"/>
          </a:xfrm>
        </p:grpSpPr>
        <p:sp>
          <p:nvSpPr>
            <p:cNvPr id="49" name="文本框 48"/>
            <p:cNvSpPr txBox="1"/>
            <p:nvPr/>
          </p:nvSpPr>
          <p:spPr>
            <a:xfrm>
              <a:off x="4017218" y="3865165"/>
              <a:ext cx="1725052" cy="369333"/>
            </a:xfrm>
            <a:prstGeom prst="rect">
              <a:avLst/>
            </a:prstGeom>
            <a:noFill/>
          </p:spPr>
          <p:txBody>
            <a:bodyPr wrap="square" rtlCol="0">
              <a:spAutoFit/>
            </a:bodyPr>
            <a:lstStyle/>
            <a:p>
              <a:pPr algn="r"/>
              <a:r>
                <a:rPr lang="zh-CN" altLang="en-US" sz="1200" dirty="0">
                  <a:solidFill>
                    <a:srgbClr val="633B73"/>
                  </a:solidFill>
                  <a:latin typeface="造字工房悦黑体验版细体" pitchFamily="50" charset="-122"/>
                  <a:ea typeface="造字工房悦黑体验版细体" pitchFamily="50" charset="-122"/>
                </a:rPr>
                <a:t>在此添加标题</a:t>
              </a:r>
            </a:p>
          </p:txBody>
        </p:sp>
        <p:sp>
          <p:nvSpPr>
            <p:cNvPr id="50" name="文本框 49"/>
            <p:cNvSpPr txBox="1"/>
            <p:nvPr/>
          </p:nvSpPr>
          <p:spPr>
            <a:xfrm>
              <a:off x="2429476" y="4135512"/>
              <a:ext cx="3322714"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a:t>
              </a:r>
              <a:endParaRPr lang="zh-CN" altLang="en-US" sz="1050" dirty="0">
                <a:latin typeface="Microsoft JhengHei UI" panose="020B0604030504040204" pitchFamily="34" charset="-120"/>
                <a:ea typeface="Microsoft JhengHei UI" panose="020B0604030504040204" pitchFamily="34" charset="-120"/>
              </a:endParaRPr>
            </a:p>
          </p:txBody>
        </p:sp>
      </p:grpSp>
      <p:grpSp>
        <p:nvGrpSpPr>
          <p:cNvPr id="51" name="Group 8"/>
          <p:cNvGrpSpPr>
            <a:grpSpLocks noChangeAspect="1"/>
          </p:cNvGrpSpPr>
          <p:nvPr/>
        </p:nvGrpSpPr>
        <p:grpSpPr bwMode="auto">
          <a:xfrm>
            <a:off x="3759176" y="1670357"/>
            <a:ext cx="248237" cy="271999"/>
            <a:chOff x="3437" y="2282"/>
            <a:chExt cx="679" cy="744"/>
          </a:xfrm>
          <a:solidFill>
            <a:srgbClr val="FFA521"/>
          </a:solidFill>
        </p:grpSpPr>
        <p:sp>
          <p:nvSpPr>
            <p:cNvPr id="52" name="Freeform 9"/>
            <p:cNvSpPr>
              <a:spLocks/>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3" name="Freeform 10"/>
            <p:cNvSpPr>
              <a:spLocks/>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54" name="Group 13"/>
          <p:cNvGrpSpPr>
            <a:grpSpLocks noChangeAspect="1"/>
          </p:cNvGrpSpPr>
          <p:nvPr/>
        </p:nvGrpSpPr>
        <p:grpSpPr bwMode="auto">
          <a:xfrm>
            <a:off x="3241324" y="2179339"/>
            <a:ext cx="272209" cy="275423"/>
            <a:chOff x="2426" y="2781"/>
            <a:chExt cx="593" cy="600"/>
          </a:xfrm>
          <a:solidFill>
            <a:srgbClr val="0192A1"/>
          </a:solidFill>
        </p:grpSpPr>
        <p:sp>
          <p:nvSpPr>
            <p:cNvPr id="55"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6"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57" name="Group 18"/>
          <p:cNvGrpSpPr>
            <a:grpSpLocks noChangeAspect="1"/>
          </p:cNvGrpSpPr>
          <p:nvPr/>
        </p:nvGrpSpPr>
        <p:grpSpPr bwMode="auto">
          <a:xfrm>
            <a:off x="3042842" y="2875829"/>
            <a:ext cx="282767" cy="263487"/>
            <a:chOff x="3802" y="2858"/>
            <a:chExt cx="616" cy="574"/>
          </a:xfrm>
          <a:solidFill>
            <a:srgbClr val="E24C4C"/>
          </a:solidFill>
        </p:grpSpPr>
        <p:sp>
          <p:nvSpPr>
            <p:cNvPr id="58"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9"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0"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1"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2"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63" name="Group 26"/>
          <p:cNvGrpSpPr>
            <a:grpSpLocks noChangeAspect="1"/>
          </p:cNvGrpSpPr>
          <p:nvPr/>
        </p:nvGrpSpPr>
        <p:grpSpPr bwMode="auto">
          <a:xfrm>
            <a:off x="3209289" y="3628005"/>
            <a:ext cx="332654" cy="164916"/>
            <a:chOff x="5676" y="2597"/>
            <a:chExt cx="1061" cy="526"/>
          </a:xfrm>
          <a:solidFill>
            <a:srgbClr val="593268"/>
          </a:solidFill>
        </p:grpSpPr>
        <p:sp>
          <p:nvSpPr>
            <p:cNvPr id="64" name="Freeform 27"/>
            <p:cNvSpPr>
              <a:spLocks/>
            </p:cNvSpPr>
            <p:nvPr/>
          </p:nvSpPr>
          <p:spPr bwMode="auto">
            <a:xfrm>
              <a:off x="5747" y="2597"/>
              <a:ext cx="181" cy="115"/>
            </a:xfrm>
            <a:custGeom>
              <a:avLst/>
              <a:gdLst>
                <a:gd name="T0" fmla="*/ 25 w 76"/>
                <a:gd name="T1" fmla="*/ 48 h 48"/>
                <a:gd name="T2" fmla="*/ 64 w 76"/>
                <a:gd name="T3" fmla="*/ 44 h 48"/>
                <a:gd name="T4" fmla="*/ 76 w 76"/>
                <a:gd name="T5" fmla="*/ 13 h 48"/>
                <a:gd name="T6" fmla="*/ 39 w 76"/>
                <a:gd name="T7" fmla="*/ 15 h 48"/>
                <a:gd name="T8" fmla="*/ 23 w 76"/>
                <a:gd name="T9" fmla="*/ 10 h 48"/>
                <a:gd name="T10" fmla="*/ 7 w 76"/>
                <a:gd name="T11" fmla="*/ 20 h 48"/>
                <a:gd name="T12" fmla="*/ 25 w 7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76" h="48">
                  <a:moveTo>
                    <a:pt x="25" y="48"/>
                  </a:moveTo>
                  <a:cubicBezTo>
                    <a:pt x="64" y="44"/>
                    <a:pt x="64" y="44"/>
                    <a:pt x="64" y="44"/>
                  </a:cubicBezTo>
                  <a:cubicBezTo>
                    <a:pt x="66" y="36"/>
                    <a:pt x="69" y="26"/>
                    <a:pt x="76" y="13"/>
                  </a:cubicBezTo>
                  <a:cubicBezTo>
                    <a:pt x="76" y="13"/>
                    <a:pt x="70" y="0"/>
                    <a:pt x="39" y="15"/>
                  </a:cubicBezTo>
                  <a:cubicBezTo>
                    <a:pt x="39" y="15"/>
                    <a:pt x="32" y="14"/>
                    <a:pt x="23" y="10"/>
                  </a:cubicBezTo>
                  <a:cubicBezTo>
                    <a:pt x="23" y="10"/>
                    <a:pt x="0" y="4"/>
                    <a:pt x="7" y="20"/>
                  </a:cubicBezTo>
                  <a:lnTo>
                    <a:pt x="2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5" name="Freeform 28"/>
            <p:cNvSpPr>
              <a:spLocks noEditPoints="1"/>
            </p:cNvSpPr>
            <p:nvPr/>
          </p:nvSpPr>
          <p:spPr bwMode="auto">
            <a:xfrm>
              <a:off x="5759" y="2613"/>
              <a:ext cx="169" cy="101"/>
            </a:xfrm>
            <a:custGeom>
              <a:avLst/>
              <a:gdLst>
                <a:gd name="T0" fmla="*/ 20 w 71"/>
                <a:gd name="T1" fmla="*/ 42 h 42"/>
                <a:gd name="T2" fmla="*/ 2 w 71"/>
                <a:gd name="T3" fmla="*/ 13 h 42"/>
                <a:gd name="T4" fmla="*/ 1 w 71"/>
                <a:gd name="T5" fmla="*/ 4 h 42"/>
                <a:gd name="T6" fmla="*/ 10 w 71"/>
                <a:gd name="T7" fmla="*/ 1 h 42"/>
                <a:gd name="T8" fmla="*/ 18 w 71"/>
                <a:gd name="T9" fmla="*/ 2 h 42"/>
                <a:gd name="T10" fmla="*/ 18 w 71"/>
                <a:gd name="T11" fmla="*/ 2 h 42"/>
                <a:gd name="T12" fmla="*/ 34 w 71"/>
                <a:gd name="T13" fmla="*/ 8 h 42"/>
                <a:gd name="T14" fmla="*/ 59 w 71"/>
                <a:gd name="T15" fmla="*/ 0 h 42"/>
                <a:gd name="T16" fmla="*/ 71 w 71"/>
                <a:gd name="T17" fmla="*/ 6 h 42"/>
                <a:gd name="T18" fmla="*/ 71 w 71"/>
                <a:gd name="T19" fmla="*/ 6 h 42"/>
                <a:gd name="T20" fmla="*/ 71 w 71"/>
                <a:gd name="T21" fmla="*/ 6 h 42"/>
                <a:gd name="T22" fmla="*/ 60 w 71"/>
                <a:gd name="T23" fmla="*/ 37 h 42"/>
                <a:gd name="T24" fmla="*/ 60 w 71"/>
                <a:gd name="T25" fmla="*/ 37 h 42"/>
                <a:gd name="T26" fmla="*/ 20 w 71"/>
                <a:gd name="T27" fmla="*/ 42 h 42"/>
                <a:gd name="T28" fmla="*/ 10 w 71"/>
                <a:gd name="T29" fmla="*/ 2 h 42"/>
                <a:gd name="T30" fmla="*/ 2 w 71"/>
                <a:gd name="T31" fmla="*/ 5 h 42"/>
                <a:gd name="T32" fmla="*/ 3 w 71"/>
                <a:gd name="T33" fmla="*/ 13 h 42"/>
                <a:gd name="T34" fmla="*/ 20 w 71"/>
                <a:gd name="T35" fmla="*/ 40 h 42"/>
                <a:gd name="T36" fmla="*/ 59 w 71"/>
                <a:gd name="T37" fmla="*/ 36 h 42"/>
                <a:gd name="T38" fmla="*/ 70 w 71"/>
                <a:gd name="T39" fmla="*/ 6 h 42"/>
                <a:gd name="T40" fmla="*/ 59 w 71"/>
                <a:gd name="T41" fmla="*/ 1 h 42"/>
                <a:gd name="T42" fmla="*/ 34 w 71"/>
                <a:gd name="T43" fmla="*/ 9 h 42"/>
                <a:gd name="T44" fmla="*/ 34 w 71"/>
                <a:gd name="T45" fmla="*/ 9 h 42"/>
                <a:gd name="T46" fmla="*/ 34 w 71"/>
                <a:gd name="T47" fmla="*/ 9 h 42"/>
                <a:gd name="T48" fmla="*/ 18 w 71"/>
                <a:gd name="T49" fmla="*/ 3 h 42"/>
                <a:gd name="T50" fmla="*/ 10 w 71"/>
                <a:gd name="T5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42">
                  <a:moveTo>
                    <a:pt x="20" y="42"/>
                  </a:moveTo>
                  <a:cubicBezTo>
                    <a:pt x="2" y="13"/>
                    <a:pt x="2" y="13"/>
                    <a:pt x="2" y="13"/>
                  </a:cubicBezTo>
                  <a:cubicBezTo>
                    <a:pt x="0" y="9"/>
                    <a:pt x="0" y="6"/>
                    <a:pt x="1" y="4"/>
                  </a:cubicBezTo>
                  <a:cubicBezTo>
                    <a:pt x="3" y="2"/>
                    <a:pt x="6" y="1"/>
                    <a:pt x="10" y="1"/>
                  </a:cubicBezTo>
                  <a:cubicBezTo>
                    <a:pt x="14" y="1"/>
                    <a:pt x="18" y="2"/>
                    <a:pt x="18" y="2"/>
                  </a:cubicBezTo>
                  <a:cubicBezTo>
                    <a:pt x="18" y="2"/>
                    <a:pt x="18" y="2"/>
                    <a:pt x="18" y="2"/>
                  </a:cubicBezTo>
                  <a:cubicBezTo>
                    <a:pt x="26" y="6"/>
                    <a:pt x="33" y="7"/>
                    <a:pt x="34" y="8"/>
                  </a:cubicBezTo>
                  <a:cubicBezTo>
                    <a:pt x="44" y="3"/>
                    <a:pt x="52" y="0"/>
                    <a:pt x="59" y="0"/>
                  </a:cubicBezTo>
                  <a:cubicBezTo>
                    <a:pt x="69" y="0"/>
                    <a:pt x="71" y="6"/>
                    <a:pt x="71" y="6"/>
                  </a:cubicBezTo>
                  <a:cubicBezTo>
                    <a:pt x="71" y="6"/>
                    <a:pt x="71" y="6"/>
                    <a:pt x="71" y="6"/>
                  </a:cubicBezTo>
                  <a:cubicBezTo>
                    <a:pt x="71" y="6"/>
                    <a:pt x="71" y="6"/>
                    <a:pt x="71" y="6"/>
                  </a:cubicBezTo>
                  <a:cubicBezTo>
                    <a:pt x="66" y="17"/>
                    <a:pt x="62" y="28"/>
                    <a:pt x="60" y="37"/>
                  </a:cubicBezTo>
                  <a:cubicBezTo>
                    <a:pt x="60" y="37"/>
                    <a:pt x="60" y="37"/>
                    <a:pt x="60" y="37"/>
                  </a:cubicBezTo>
                  <a:lnTo>
                    <a:pt x="20" y="42"/>
                  </a:lnTo>
                  <a:close/>
                  <a:moveTo>
                    <a:pt x="10" y="2"/>
                  </a:moveTo>
                  <a:cubicBezTo>
                    <a:pt x="7" y="2"/>
                    <a:pt x="4" y="3"/>
                    <a:pt x="2" y="5"/>
                  </a:cubicBezTo>
                  <a:cubicBezTo>
                    <a:pt x="1" y="7"/>
                    <a:pt x="1" y="9"/>
                    <a:pt x="3" y="13"/>
                  </a:cubicBezTo>
                  <a:cubicBezTo>
                    <a:pt x="20" y="40"/>
                    <a:pt x="20" y="40"/>
                    <a:pt x="20" y="40"/>
                  </a:cubicBezTo>
                  <a:cubicBezTo>
                    <a:pt x="59" y="36"/>
                    <a:pt x="59" y="36"/>
                    <a:pt x="59" y="36"/>
                  </a:cubicBezTo>
                  <a:cubicBezTo>
                    <a:pt x="61" y="27"/>
                    <a:pt x="64" y="17"/>
                    <a:pt x="70" y="6"/>
                  </a:cubicBezTo>
                  <a:cubicBezTo>
                    <a:pt x="70" y="5"/>
                    <a:pt x="67" y="1"/>
                    <a:pt x="59" y="1"/>
                  </a:cubicBezTo>
                  <a:cubicBezTo>
                    <a:pt x="52" y="1"/>
                    <a:pt x="44" y="4"/>
                    <a:pt x="34" y="9"/>
                  </a:cubicBezTo>
                  <a:cubicBezTo>
                    <a:pt x="34" y="9"/>
                    <a:pt x="34" y="9"/>
                    <a:pt x="34" y="9"/>
                  </a:cubicBezTo>
                  <a:cubicBezTo>
                    <a:pt x="34" y="9"/>
                    <a:pt x="34" y="9"/>
                    <a:pt x="34" y="9"/>
                  </a:cubicBezTo>
                  <a:cubicBezTo>
                    <a:pt x="34" y="9"/>
                    <a:pt x="27" y="8"/>
                    <a:pt x="18" y="3"/>
                  </a:cubicBezTo>
                  <a:cubicBezTo>
                    <a:pt x="17" y="3"/>
                    <a:pt x="14"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6" name="Freeform 29"/>
            <p:cNvSpPr>
              <a:spLocks/>
            </p:cNvSpPr>
            <p:nvPr/>
          </p:nvSpPr>
          <p:spPr bwMode="auto">
            <a:xfrm>
              <a:off x="5795" y="2709"/>
              <a:ext cx="119" cy="43"/>
            </a:xfrm>
            <a:custGeom>
              <a:avLst/>
              <a:gdLst>
                <a:gd name="T0" fmla="*/ 41 w 50"/>
                <a:gd name="T1" fmla="*/ 0 h 18"/>
                <a:gd name="T2" fmla="*/ 7 w 50"/>
                <a:gd name="T3" fmla="*/ 4 h 18"/>
                <a:gd name="T4" fmla="*/ 1 w 50"/>
                <a:gd name="T5" fmla="*/ 12 h 18"/>
                <a:gd name="T6" fmla="*/ 8 w 50"/>
                <a:gd name="T7" fmla="*/ 17 h 18"/>
                <a:gd name="T8" fmla="*/ 43 w 50"/>
                <a:gd name="T9" fmla="*/ 14 h 18"/>
                <a:gd name="T10" fmla="*/ 49 w 50"/>
                <a:gd name="T11" fmla="*/ 6 h 18"/>
                <a:gd name="T12" fmla="*/ 41 w 5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0" h="18">
                  <a:moveTo>
                    <a:pt x="41" y="0"/>
                  </a:moveTo>
                  <a:cubicBezTo>
                    <a:pt x="7" y="4"/>
                    <a:pt x="7" y="4"/>
                    <a:pt x="7" y="4"/>
                  </a:cubicBezTo>
                  <a:cubicBezTo>
                    <a:pt x="3" y="5"/>
                    <a:pt x="0" y="8"/>
                    <a:pt x="1" y="12"/>
                  </a:cubicBezTo>
                  <a:cubicBezTo>
                    <a:pt x="1" y="15"/>
                    <a:pt x="5" y="18"/>
                    <a:pt x="8" y="17"/>
                  </a:cubicBezTo>
                  <a:cubicBezTo>
                    <a:pt x="43" y="14"/>
                    <a:pt x="43" y="14"/>
                    <a:pt x="43" y="14"/>
                  </a:cubicBezTo>
                  <a:cubicBezTo>
                    <a:pt x="47" y="13"/>
                    <a:pt x="50" y="10"/>
                    <a:pt x="49" y="6"/>
                  </a:cubicBezTo>
                  <a:cubicBezTo>
                    <a:pt x="49" y="3"/>
                    <a:pt x="45"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7" name="Freeform 30"/>
            <p:cNvSpPr>
              <a:spLocks noEditPoints="1"/>
            </p:cNvSpPr>
            <p:nvPr/>
          </p:nvSpPr>
          <p:spPr bwMode="auto">
            <a:xfrm>
              <a:off x="5795" y="2707"/>
              <a:ext cx="119" cy="45"/>
            </a:xfrm>
            <a:custGeom>
              <a:avLst/>
              <a:gdLst>
                <a:gd name="T0" fmla="*/ 8 w 50"/>
                <a:gd name="T1" fmla="*/ 19 h 19"/>
                <a:gd name="T2" fmla="*/ 0 w 50"/>
                <a:gd name="T3" fmla="*/ 13 h 19"/>
                <a:gd name="T4" fmla="*/ 2 w 50"/>
                <a:gd name="T5" fmla="*/ 7 h 19"/>
                <a:gd name="T6" fmla="*/ 7 w 50"/>
                <a:gd name="T7" fmla="*/ 5 h 19"/>
                <a:gd name="T8" fmla="*/ 41 w 50"/>
                <a:gd name="T9" fmla="*/ 1 h 19"/>
                <a:gd name="T10" fmla="*/ 50 w 50"/>
                <a:gd name="T11" fmla="*/ 7 h 19"/>
                <a:gd name="T12" fmla="*/ 48 w 50"/>
                <a:gd name="T13" fmla="*/ 12 h 19"/>
                <a:gd name="T14" fmla="*/ 43 w 50"/>
                <a:gd name="T15" fmla="*/ 15 h 19"/>
                <a:gd name="T16" fmla="*/ 9 w 50"/>
                <a:gd name="T17" fmla="*/ 19 h 19"/>
                <a:gd name="T18" fmla="*/ 8 w 50"/>
                <a:gd name="T19" fmla="*/ 19 h 19"/>
                <a:gd name="T20" fmla="*/ 42 w 50"/>
                <a:gd name="T21" fmla="*/ 2 h 19"/>
                <a:gd name="T22" fmla="*/ 41 w 50"/>
                <a:gd name="T23" fmla="*/ 2 h 19"/>
                <a:gd name="T24" fmla="*/ 7 w 50"/>
                <a:gd name="T25" fmla="*/ 6 h 19"/>
                <a:gd name="T26" fmla="*/ 3 w 50"/>
                <a:gd name="T27" fmla="*/ 8 h 19"/>
                <a:gd name="T28" fmla="*/ 1 w 50"/>
                <a:gd name="T29" fmla="*/ 12 h 19"/>
                <a:gd name="T30" fmla="*/ 8 w 50"/>
                <a:gd name="T31" fmla="*/ 18 h 19"/>
                <a:gd name="T32" fmla="*/ 43 w 50"/>
                <a:gd name="T33" fmla="*/ 14 h 19"/>
                <a:gd name="T34" fmla="*/ 47 w 50"/>
                <a:gd name="T35" fmla="*/ 12 h 19"/>
                <a:gd name="T36" fmla="*/ 49 w 50"/>
                <a:gd name="T37" fmla="*/ 7 h 19"/>
                <a:gd name="T38" fmla="*/ 42 w 50"/>
                <a:gd name="T3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19">
                  <a:moveTo>
                    <a:pt x="8" y="19"/>
                  </a:moveTo>
                  <a:cubicBezTo>
                    <a:pt x="4" y="19"/>
                    <a:pt x="0" y="16"/>
                    <a:pt x="0" y="13"/>
                  </a:cubicBezTo>
                  <a:cubicBezTo>
                    <a:pt x="0" y="11"/>
                    <a:pt x="0" y="9"/>
                    <a:pt x="2" y="7"/>
                  </a:cubicBezTo>
                  <a:cubicBezTo>
                    <a:pt x="3" y="6"/>
                    <a:pt x="5" y="5"/>
                    <a:pt x="7" y="5"/>
                  </a:cubicBezTo>
                  <a:cubicBezTo>
                    <a:pt x="41" y="1"/>
                    <a:pt x="41" y="1"/>
                    <a:pt x="41" y="1"/>
                  </a:cubicBezTo>
                  <a:cubicBezTo>
                    <a:pt x="45" y="0"/>
                    <a:pt x="49" y="3"/>
                    <a:pt x="50" y="7"/>
                  </a:cubicBezTo>
                  <a:cubicBezTo>
                    <a:pt x="50" y="9"/>
                    <a:pt x="49" y="11"/>
                    <a:pt x="48" y="12"/>
                  </a:cubicBezTo>
                  <a:cubicBezTo>
                    <a:pt x="47" y="14"/>
                    <a:pt x="45" y="15"/>
                    <a:pt x="43" y="15"/>
                  </a:cubicBezTo>
                  <a:cubicBezTo>
                    <a:pt x="9" y="19"/>
                    <a:pt x="9" y="19"/>
                    <a:pt x="9" y="19"/>
                  </a:cubicBezTo>
                  <a:cubicBezTo>
                    <a:pt x="8" y="19"/>
                    <a:pt x="8" y="19"/>
                    <a:pt x="8" y="19"/>
                  </a:cubicBezTo>
                  <a:close/>
                  <a:moveTo>
                    <a:pt x="42" y="2"/>
                  </a:moveTo>
                  <a:cubicBezTo>
                    <a:pt x="42" y="2"/>
                    <a:pt x="42" y="2"/>
                    <a:pt x="41" y="2"/>
                  </a:cubicBezTo>
                  <a:cubicBezTo>
                    <a:pt x="7" y="6"/>
                    <a:pt x="7" y="6"/>
                    <a:pt x="7" y="6"/>
                  </a:cubicBezTo>
                  <a:cubicBezTo>
                    <a:pt x="5" y="6"/>
                    <a:pt x="4" y="7"/>
                    <a:pt x="3" y="8"/>
                  </a:cubicBezTo>
                  <a:cubicBezTo>
                    <a:pt x="1" y="9"/>
                    <a:pt x="1" y="11"/>
                    <a:pt x="1" y="12"/>
                  </a:cubicBezTo>
                  <a:cubicBezTo>
                    <a:pt x="2" y="16"/>
                    <a:pt x="5" y="18"/>
                    <a:pt x="8" y="18"/>
                  </a:cubicBezTo>
                  <a:cubicBezTo>
                    <a:pt x="43" y="14"/>
                    <a:pt x="43" y="14"/>
                    <a:pt x="43" y="14"/>
                  </a:cubicBezTo>
                  <a:cubicBezTo>
                    <a:pt x="45" y="14"/>
                    <a:pt x="46" y="13"/>
                    <a:pt x="47" y="12"/>
                  </a:cubicBezTo>
                  <a:cubicBezTo>
                    <a:pt x="48" y="10"/>
                    <a:pt x="49" y="9"/>
                    <a:pt x="49" y="7"/>
                  </a:cubicBezTo>
                  <a:cubicBezTo>
                    <a:pt x="48" y="4"/>
                    <a:pt x="45" y="2"/>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8" name="Freeform 31"/>
            <p:cNvSpPr>
              <a:spLocks noEditPoints="1"/>
            </p:cNvSpPr>
            <p:nvPr/>
          </p:nvSpPr>
          <p:spPr bwMode="auto">
            <a:xfrm>
              <a:off x="5676" y="2752"/>
              <a:ext cx="424" cy="371"/>
            </a:xfrm>
            <a:custGeom>
              <a:avLst/>
              <a:gdLst>
                <a:gd name="T0" fmla="*/ 153 w 178"/>
                <a:gd name="T1" fmla="*/ 137 h 155"/>
                <a:gd name="T2" fmla="*/ 157 w 178"/>
                <a:gd name="T3" fmla="*/ 137 h 155"/>
                <a:gd name="T4" fmla="*/ 165 w 178"/>
                <a:gd name="T5" fmla="*/ 138 h 155"/>
                <a:gd name="T6" fmla="*/ 168 w 178"/>
                <a:gd name="T7" fmla="*/ 139 h 155"/>
                <a:gd name="T8" fmla="*/ 176 w 178"/>
                <a:gd name="T9" fmla="*/ 135 h 155"/>
                <a:gd name="T10" fmla="*/ 172 w 178"/>
                <a:gd name="T11" fmla="*/ 128 h 155"/>
                <a:gd name="T12" fmla="*/ 166 w 178"/>
                <a:gd name="T13" fmla="*/ 105 h 155"/>
                <a:gd name="T14" fmla="*/ 134 w 178"/>
                <a:gd name="T15" fmla="*/ 34 h 155"/>
                <a:gd name="T16" fmla="*/ 95 w 178"/>
                <a:gd name="T17" fmla="*/ 2 h 155"/>
                <a:gd name="T18" fmla="*/ 94 w 178"/>
                <a:gd name="T19" fmla="*/ 0 h 155"/>
                <a:gd name="T20" fmla="*/ 58 w 178"/>
                <a:gd name="T21" fmla="*/ 4 h 155"/>
                <a:gd name="T22" fmla="*/ 35 w 178"/>
                <a:gd name="T23" fmla="*/ 37 h 155"/>
                <a:gd name="T24" fmla="*/ 21 w 178"/>
                <a:gd name="T25" fmla="*/ 133 h 155"/>
                <a:gd name="T26" fmla="*/ 15 w 178"/>
                <a:gd name="T27" fmla="*/ 148 h 155"/>
                <a:gd name="T28" fmla="*/ 15 w 178"/>
                <a:gd name="T29" fmla="*/ 153 h 155"/>
                <a:gd name="T30" fmla="*/ 24 w 178"/>
                <a:gd name="T31" fmla="*/ 153 h 155"/>
                <a:gd name="T32" fmla="*/ 36 w 178"/>
                <a:gd name="T33" fmla="*/ 150 h 155"/>
                <a:gd name="T34" fmla="*/ 36 w 178"/>
                <a:gd name="T35" fmla="*/ 150 h 155"/>
                <a:gd name="T36" fmla="*/ 36 w 178"/>
                <a:gd name="T37" fmla="*/ 150 h 155"/>
                <a:gd name="T38" fmla="*/ 68 w 178"/>
                <a:gd name="T39" fmla="*/ 153 h 155"/>
                <a:gd name="T40" fmla="*/ 153 w 178"/>
                <a:gd name="T41" fmla="*/ 137 h 155"/>
                <a:gd name="T42" fmla="*/ 67 w 178"/>
                <a:gd name="T43" fmla="*/ 57 h 155"/>
                <a:gd name="T44" fmla="*/ 81 w 178"/>
                <a:gd name="T45" fmla="*/ 50 h 155"/>
                <a:gd name="T46" fmla="*/ 80 w 178"/>
                <a:gd name="T47" fmla="*/ 42 h 155"/>
                <a:gd name="T48" fmla="*/ 86 w 178"/>
                <a:gd name="T49" fmla="*/ 41 h 155"/>
                <a:gd name="T50" fmla="*/ 88 w 178"/>
                <a:gd name="T51" fmla="*/ 49 h 155"/>
                <a:gd name="T52" fmla="*/ 102 w 178"/>
                <a:gd name="T53" fmla="*/ 50 h 155"/>
                <a:gd name="T54" fmla="*/ 100 w 178"/>
                <a:gd name="T55" fmla="*/ 55 h 155"/>
                <a:gd name="T56" fmla="*/ 75 w 178"/>
                <a:gd name="T57" fmla="*/ 62 h 155"/>
                <a:gd name="T58" fmla="*/ 92 w 178"/>
                <a:gd name="T59" fmla="*/ 70 h 155"/>
                <a:gd name="T60" fmla="*/ 106 w 178"/>
                <a:gd name="T61" fmla="*/ 92 h 155"/>
                <a:gd name="T62" fmla="*/ 93 w 178"/>
                <a:gd name="T63" fmla="*/ 98 h 155"/>
                <a:gd name="T64" fmla="*/ 94 w 178"/>
                <a:gd name="T65" fmla="*/ 106 h 155"/>
                <a:gd name="T66" fmla="*/ 87 w 178"/>
                <a:gd name="T67" fmla="*/ 107 h 155"/>
                <a:gd name="T68" fmla="*/ 86 w 178"/>
                <a:gd name="T69" fmla="*/ 99 h 155"/>
                <a:gd name="T70" fmla="*/ 69 w 178"/>
                <a:gd name="T71" fmla="*/ 97 h 155"/>
                <a:gd name="T72" fmla="*/ 70 w 178"/>
                <a:gd name="T73" fmla="*/ 92 h 155"/>
                <a:gd name="T74" fmla="*/ 97 w 178"/>
                <a:gd name="T75" fmla="*/ 90 h 155"/>
                <a:gd name="T76" fmla="*/ 93 w 178"/>
                <a:gd name="T77" fmla="*/ 78 h 155"/>
                <a:gd name="T78" fmla="*/ 78 w 178"/>
                <a:gd name="T79" fmla="*/ 74 h 155"/>
                <a:gd name="T80" fmla="*/ 67 w 178"/>
                <a:gd name="T81" fmla="*/ 5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155">
                  <a:moveTo>
                    <a:pt x="153" y="137"/>
                  </a:moveTo>
                  <a:cubicBezTo>
                    <a:pt x="153" y="137"/>
                    <a:pt x="154" y="137"/>
                    <a:pt x="157" y="137"/>
                  </a:cubicBezTo>
                  <a:cubicBezTo>
                    <a:pt x="160" y="137"/>
                    <a:pt x="162" y="137"/>
                    <a:pt x="165" y="138"/>
                  </a:cubicBezTo>
                  <a:cubicBezTo>
                    <a:pt x="165" y="138"/>
                    <a:pt x="166" y="139"/>
                    <a:pt x="168" y="139"/>
                  </a:cubicBezTo>
                  <a:cubicBezTo>
                    <a:pt x="172" y="139"/>
                    <a:pt x="174" y="137"/>
                    <a:pt x="176" y="135"/>
                  </a:cubicBezTo>
                  <a:cubicBezTo>
                    <a:pt x="176" y="135"/>
                    <a:pt x="178" y="132"/>
                    <a:pt x="172" y="128"/>
                  </a:cubicBezTo>
                  <a:cubicBezTo>
                    <a:pt x="172" y="128"/>
                    <a:pt x="162" y="123"/>
                    <a:pt x="166" y="105"/>
                  </a:cubicBezTo>
                  <a:cubicBezTo>
                    <a:pt x="166" y="105"/>
                    <a:pt x="171" y="57"/>
                    <a:pt x="134" y="34"/>
                  </a:cubicBezTo>
                  <a:cubicBezTo>
                    <a:pt x="133" y="33"/>
                    <a:pt x="96" y="10"/>
                    <a:pt x="95" y="2"/>
                  </a:cubicBezTo>
                  <a:cubicBezTo>
                    <a:pt x="95" y="2"/>
                    <a:pt x="95" y="1"/>
                    <a:pt x="94" y="0"/>
                  </a:cubicBezTo>
                  <a:cubicBezTo>
                    <a:pt x="58" y="4"/>
                    <a:pt x="58" y="4"/>
                    <a:pt x="58" y="4"/>
                  </a:cubicBezTo>
                  <a:cubicBezTo>
                    <a:pt x="54" y="12"/>
                    <a:pt x="46" y="24"/>
                    <a:pt x="35" y="37"/>
                  </a:cubicBezTo>
                  <a:cubicBezTo>
                    <a:pt x="35" y="37"/>
                    <a:pt x="0" y="78"/>
                    <a:pt x="21" y="133"/>
                  </a:cubicBezTo>
                  <a:cubicBezTo>
                    <a:pt x="21" y="134"/>
                    <a:pt x="22" y="137"/>
                    <a:pt x="15" y="148"/>
                  </a:cubicBezTo>
                  <a:cubicBezTo>
                    <a:pt x="15" y="148"/>
                    <a:pt x="14" y="151"/>
                    <a:pt x="15" y="153"/>
                  </a:cubicBezTo>
                  <a:cubicBezTo>
                    <a:pt x="16" y="155"/>
                    <a:pt x="19" y="155"/>
                    <a:pt x="24" y="153"/>
                  </a:cubicBezTo>
                  <a:cubicBezTo>
                    <a:pt x="24" y="153"/>
                    <a:pt x="28" y="151"/>
                    <a:pt x="36" y="150"/>
                  </a:cubicBezTo>
                  <a:cubicBezTo>
                    <a:pt x="36" y="150"/>
                    <a:pt x="36" y="150"/>
                    <a:pt x="36" y="150"/>
                  </a:cubicBezTo>
                  <a:cubicBezTo>
                    <a:pt x="36" y="150"/>
                    <a:pt x="36" y="150"/>
                    <a:pt x="36" y="150"/>
                  </a:cubicBezTo>
                  <a:cubicBezTo>
                    <a:pt x="36" y="150"/>
                    <a:pt x="49" y="153"/>
                    <a:pt x="68" y="153"/>
                  </a:cubicBezTo>
                  <a:cubicBezTo>
                    <a:pt x="88" y="153"/>
                    <a:pt x="119" y="150"/>
                    <a:pt x="153" y="137"/>
                  </a:cubicBezTo>
                  <a:close/>
                  <a:moveTo>
                    <a:pt x="67" y="57"/>
                  </a:moveTo>
                  <a:cubicBezTo>
                    <a:pt x="67" y="57"/>
                    <a:pt x="69" y="52"/>
                    <a:pt x="81" y="50"/>
                  </a:cubicBezTo>
                  <a:cubicBezTo>
                    <a:pt x="80" y="42"/>
                    <a:pt x="80" y="42"/>
                    <a:pt x="80" y="42"/>
                  </a:cubicBezTo>
                  <a:cubicBezTo>
                    <a:pt x="86" y="41"/>
                    <a:pt x="86" y="41"/>
                    <a:pt x="86" y="41"/>
                  </a:cubicBezTo>
                  <a:cubicBezTo>
                    <a:pt x="88" y="49"/>
                    <a:pt x="88" y="49"/>
                    <a:pt x="88" y="49"/>
                  </a:cubicBezTo>
                  <a:cubicBezTo>
                    <a:pt x="88" y="49"/>
                    <a:pt x="96" y="48"/>
                    <a:pt x="102" y="50"/>
                  </a:cubicBezTo>
                  <a:cubicBezTo>
                    <a:pt x="100" y="55"/>
                    <a:pt x="100" y="55"/>
                    <a:pt x="100" y="55"/>
                  </a:cubicBezTo>
                  <a:cubicBezTo>
                    <a:pt x="100" y="55"/>
                    <a:pt x="78" y="52"/>
                    <a:pt x="75" y="62"/>
                  </a:cubicBezTo>
                  <a:cubicBezTo>
                    <a:pt x="75" y="62"/>
                    <a:pt x="73" y="69"/>
                    <a:pt x="92" y="70"/>
                  </a:cubicBezTo>
                  <a:cubicBezTo>
                    <a:pt x="92" y="70"/>
                    <a:pt x="119" y="73"/>
                    <a:pt x="106" y="92"/>
                  </a:cubicBezTo>
                  <a:cubicBezTo>
                    <a:pt x="106" y="92"/>
                    <a:pt x="102" y="97"/>
                    <a:pt x="93" y="98"/>
                  </a:cubicBezTo>
                  <a:cubicBezTo>
                    <a:pt x="94" y="106"/>
                    <a:pt x="94" y="106"/>
                    <a:pt x="94" y="106"/>
                  </a:cubicBezTo>
                  <a:cubicBezTo>
                    <a:pt x="87" y="107"/>
                    <a:pt x="87" y="107"/>
                    <a:pt x="87" y="107"/>
                  </a:cubicBezTo>
                  <a:cubicBezTo>
                    <a:pt x="86" y="99"/>
                    <a:pt x="86" y="99"/>
                    <a:pt x="86" y="99"/>
                  </a:cubicBezTo>
                  <a:cubicBezTo>
                    <a:pt x="86" y="99"/>
                    <a:pt x="75" y="100"/>
                    <a:pt x="69" y="97"/>
                  </a:cubicBezTo>
                  <a:cubicBezTo>
                    <a:pt x="70" y="92"/>
                    <a:pt x="70" y="92"/>
                    <a:pt x="70" y="92"/>
                  </a:cubicBezTo>
                  <a:cubicBezTo>
                    <a:pt x="70" y="92"/>
                    <a:pt x="84" y="98"/>
                    <a:pt x="97" y="90"/>
                  </a:cubicBezTo>
                  <a:cubicBezTo>
                    <a:pt x="97" y="90"/>
                    <a:pt x="108" y="82"/>
                    <a:pt x="93" y="78"/>
                  </a:cubicBezTo>
                  <a:cubicBezTo>
                    <a:pt x="93" y="78"/>
                    <a:pt x="85" y="76"/>
                    <a:pt x="78" y="74"/>
                  </a:cubicBezTo>
                  <a:cubicBezTo>
                    <a:pt x="78" y="74"/>
                    <a:pt x="60" y="70"/>
                    <a:pt x="67"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9" name="Freeform 32"/>
            <p:cNvSpPr>
              <a:spLocks/>
            </p:cNvSpPr>
            <p:nvPr/>
          </p:nvSpPr>
          <p:spPr bwMode="auto">
            <a:xfrm>
              <a:off x="6433" y="2606"/>
              <a:ext cx="176" cy="108"/>
            </a:xfrm>
            <a:custGeom>
              <a:avLst/>
              <a:gdLst>
                <a:gd name="T0" fmla="*/ 21 w 74"/>
                <a:gd name="T1" fmla="*/ 45 h 45"/>
                <a:gd name="T2" fmla="*/ 60 w 74"/>
                <a:gd name="T3" fmla="*/ 44 h 45"/>
                <a:gd name="T4" fmla="*/ 74 w 74"/>
                <a:gd name="T5" fmla="*/ 15 h 45"/>
                <a:gd name="T6" fmla="*/ 38 w 74"/>
                <a:gd name="T7" fmla="*/ 14 h 45"/>
                <a:gd name="T8" fmla="*/ 23 w 74"/>
                <a:gd name="T9" fmla="*/ 8 h 45"/>
                <a:gd name="T10" fmla="*/ 6 w 74"/>
                <a:gd name="T11" fmla="*/ 17 h 45"/>
                <a:gd name="T12" fmla="*/ 21 w 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74" h="45">
                  <a:moveTo>
                    <a:pt x="21" y="45"/>
                  </a:moveTo>
                  <a:cubicBezTo>
                    <a:pt x="60" y="44"/>
                    <a:pt x="60" y="44"/>
                    <a:pt x="60" y="44"/>
                  </a:cubicBezTo>
                  <a:cubicBezTo>
                    <a:pt x="62" y="37"/>
                    <a:pt x="66" y="27"/>
                    <a:pt x="74" y="15"/>
                  </a:cubicBezTo>
                  <a:cubicBezTo>
                    <a:pt x="74" y="15"/>
                    <a:pt x="69" y="2"/>
                    <a:pt x="38" y="14"/>
                  </a:cubicBezTo>
                  <a:cubicBezTo>
                    <a:pt x="38" y="14"/>
                    <a:pt x="31" y="13"/>
                    <a:pt x="23" y="8"/>
                  </a:cubicBezTo>
                  <a:cubicBezTo>
                    <a:pt x="23" y="8"/>
                    <a:pt x="0" y="0"/>
                    <a:pt x="6" y="17"/>
                  </a:cubicBezTo>
                  <a:lnTo>
                    <a:pt x="2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0" name="Freeform 33"/>
            <p:cNvSpPr>
              <a:spLocks noEditPoints="1"/>
            </p:cNvSpPr>
            <p:nvPr/>
          </p:nvSpPr>
          <p:spPr bwMode="auto">
            <a:xfrm>
              <a:off x="6442" y="2621"/>
              <a:ext cx="167" cy="95"/>
            </a:xfrm>
            <a:custGeom>
              <a:avLst/>
              <a:gdLst>
                <a:gd name="T0" fmla="*/ 17 w 70"/>
                <a:gd name="T1" fmla="*/ 40 h 40"/>
                <a:gd name="T2" fmla="*/ 2 w 70"/>
                <a:gd name="T3" fmla="*/ 11 h 40"/>
                <a:gd name="T4" fmla="*/ 2 w 70"/>
                <a:gd name="T5" fmla="*/ 2 h 40"/>
                <a:gd name="T6" fmla="*/ 9 w 70"/>
                <a:gd name="T7" fmla="*/ 0 h 40"/>
                <a:gd name="T8" fmla="*/ 19 w 70"/>
                <a:gd name="T9" fmla="*/ 1 h 40"/>
                <a:gd name="T10" fmla="*/ 19 w 70"/>
                <a:gd name="T11" fmla="*/ 1 h 40"/>
                <a:gd name="T12" fmla="*/ 34 w 70"/>
                <a:gd name="T13" fmla="*/ 8 h 40"/>
                <a:gd name="T14" fmla="*/ 56 w 70"/>
                <a:gd name="T15" fmla="*/ 2 h 40"/>
                <a:gd name="T16" fmla="*/ 70 w 70"/>
                <a:gd name="T17" fmla="*/ 9 h 40"/>
                <a:gd name="T18" fmla="*/ 70 w 70"/>
                <a:gd name="T19" fmla="*/ 9 h 40"/>
                <a:gd name="T20" fmla="*/ 70 w 70"/>
                <a:gd name="T21" fmla="*/ 10 h 40"/>
                <a:gd name="T22" fmla="*/ 56 w 70"/>
                <a:gd name="T23" fmla="*/ 39 h 40"/>
                <a:gd name="T24" fmla="*/ 56 w 70"/>
                <a:gd name="T25" fmla="*/ 39 h 40"/>
                <a:gd name="T26" fmla="*/ 17 w 70"/>
                <a:gd name="T27" fmla="*/ 40 h 40"/>
                <a:gd name="T28" fmla="*/ 9 w 70"/>
                <a:gd name="T29" fmla="*/ 1 h 40"/>
                <a:gd name="T30" fmla="*/ 3 w 70"/>
                <a:gd name="T31" fmla="*/ 3 h 40"/>
                <a:gd name="T32" fmla="*/ 3 w 70"/>
                <a:gd name="T33" fmla="*/ 11 h 40"/>
                <a:gd name="T34" fmla="*/ 17 w 70"/>
                <a:gd name="T35" fmla="*/ 39 h 40"/>
                <a:gd name="T36" fmla="*/ 55 w 70"/>
                <a:gd name="T37" fmla="*/ 38 h 40"/>
                <a:gd name="T38" fmla="*/ 69 w 70"/>
                <a:gd name="T39" fmla="*/ 9 h 40"/>
                <a:gd name="T40" fmla="*/ 56 w 70"/>
                <a:gd name="T41" fmla="*/ 4 h 40"/>
                <a:gd name="T42" fmla="*/ 34 w 70"/>
                <a:gd name="T43" fmla="*/ 9 h 40"/>
                <a:gd name="T44" fmla="*/ 34 w 70"/>
                <a:gd name="T45" fmla="*/ 9 h 40"/>
                <a:gd name="T46" fmla="*/ 34 w 70"/>
                <a:gd name="T47" fmla="*/ 9 h 40"/>
                <a:gd name="T48" fmla="*/ 18 w 70"/>
                <a:gd name="T49" fmla="*/ 2 h 40"/>
                <a:gd name="T50" fmla="*/ 9 w 70"/>
                <a:gd name="T5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40">
                  <a:moveTo>
                    <a:pt x="17" y="40"/>
                  </a:moveTo>
                  <a:cubicBezTo>
                    <a:pt x="2" y="11"/>
                    <a:pt x="2" y="11"/>
                    <a:pt x="2" y="11"/>
                  </a:cubicBezTo>
                  <a:cubicBezTo>
                    <a:pt x="0" y="7"/>
                    <a:pt x="0" y="4"/>
                    <a:pt x="2" y="2"/>
                  </a:cubicBezTo>
                  <a:cubicBezTo>
                    <a:pt x="3" y="0"/>
                    <a:pt x="5" y="0"/>
                    <a:pt x="9" y="0"/>
                  </a:cubicBezTo>
                  <a:cubicBezTo>
                    <a:pt x="14" y="0"/>
                    <a:pt x="19" y="1"/>
                    <a:pt x="19" y="1"/>
                  </a:cubicBezTo>
                  <a:cubicBezTo>
                    <a:pt x="19" y="1"/>
                    <a:pt x="19" y="1"/>
                    <a:pt x="19" y="1"/>
                  </a:cubicBezTo>
                  <a:cubicBezTo>
                    <a:pt x="26" y="6"/>
                    <a:pt x="33" y="8"/>
                    <a:pt x="34" y="8"/>
                  </a:cubicBezTo>
                  <a:cubicBezTo>
                    <a:pt x="43" y="4"/>
                    <a:pt x="50" y="2"/>
                    <a:pt x="56" y="2"/>
                  </a:cubicBezTo>
                  <a:cubicBezTo>
                    <a:pt x="68" y="2"/>
                    <a:pt x="70" y="9"/>
                    <a:pt x="70" y="9"/>
                  </a:cubicBezTo>
                  <a:cubicBezTo>
                    <a:pt x="70" y="9"/>
                    <a:pt x="70" y="9"/>
                    <a:pt x="70" y="9"/>
                  </a:cubicBezTo>
                  <a:cubicBezTo>
                    <a:pt x="70" y="10"/>
                    <a:pt x="70" y="10"/>
                    <a:pt x="70" y="10"/>
                  </a:cubicBezTo>
                  <a:cubicBezTo>
                    <a:pt x="64" y="20"/>
                    <a:pt x="59" y="30"/>
                    <a:pt x="56" y="39"/>
                  </a:cubicBezTo>
                  <a:cubicBezTo>
                    <a:pt x="56" y="39"/>
                    <a:pt x="56" y="39"/>
                    <a:pt x="56" y="39"/>
                  </a:cubicBezTo>
                  <a:lnTo>
                    <a:pt x="17" y="40"/>
                  </a:lnTo>
                  <a:close/>
                  <a:moveTo>
                    <a:pt x="9" y="1"/>
                  </a:moveTo>
                  <a:cubicBezTo>
                    <a:pt x="6" y="1"/>
                    <a:pt x="4" y="1"/>
                    <a:pt x="3" y="3"/>
                  </a:cubicBezTo>
                  <a:cubicBezTo>
                    <a:pt x="1" y="4"/>
                    <a:pt x="1" y="7"/>
                    <a:pt x="3" y="11"/>
                  </a:cubicBezTo>
                  <a:cubicBezTo>
                    <a:pt x="17" y="39"/>
                    <a:pt x="17" y="39"/>
                    <a:pt x="17" y="39"/>
                  </a:cubicBezTo>
                  <a:cubicBezTo>
                    <a:pt x="55" y="38"/>
                    <a:pt x="55" y="38"/>
                    <a:pt x="55" y="38"/>
                  </a:cubicBezTo>
                  <a:cubicBezTo>
                    <a:pt x="58" y="29"/>
                    <a:pt x="63" y="19"/>
                    <a:pt x="69" y="9"/>
                  </a:cubicBezTo>
                  <a:cubicBezTo>
                    <a:pt x="69" y="8"/>
                    <a:pt x="66" y="4"/>
                    <a:pt x="56" y="4"/>
                  </a:cubicBezTo>
                  <a:cubicBezTo>
                    <a:pt x="50" y="4"/>
                    <a:pt x="43" y="5"/>
                    <a:pt x="34" y="9"/>
                  </a:cubicBezTo>
                  <a:cubicBezTo>
                    <a:pt x="34" y="9"/>
                    <a:pt x="34" y="9"/>
                    <a:pt x="34" y="9"/>
                  </a:cubicBezTo>
                  <a:cubicBezTo>
                    <a:pt x="34" y="9"/>
                    <a:pt x="34" y="9"/>
                    <a:pt x="34" y="9"/>
                  </a:cubicBezTo>
                  <a:cubicBezTo>
                    <a:pt x="33" y="9"/>
                    <a:pt x="27" y="8"/>
                    <a:pt x="18" y="2"/>
                  </a:cubicBezTo>
                  <a:cubicBezTo>
                    <a:pt x="18" y="2"/>
                    <a:pt x="13"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1" name="Freeform 34"/>
            <p:cNvSpPr>
              <a:spLocks/>
            </p:cNvSpPr>
            <p:nvPr/>
          </p:nvSpPr>
          <p:spPr bwMode="auto">
            <a:xfrm>
              <a:off x="6471" y="2721"/>
              <a:ext cx="114" cy="34"/>
            </a:xfrm>
            <a:custGeom>
              <a:avLst/>
              <a:gdLst>
                <a:gd name="T0" fmla="*/ 40 w 48"/>
                <a:gd name="T1" fmla="*/ 0 h 14"/>
                <a:gd name="T2" fmla="*/ 6 w 48"/>
                <a:gd name="T3" fmla="*/ 1 h 14"/>
                <a:gd name="T4" fmla="*/ 0 w 48"/>
                <a:gd name="T5" fmla="*/ 7 h 14"/>
                <a:gd name="T6" fmla="*/ 7 w 48"/>
                <a:gd name="T7" fmla="*/ 14 h 14"/>
                <a:gd name="T8" fmla="*/ 41 w 48"/>
                <a:gd name="T9" fmla="*/ 13 h 14"/>
                <a:gd name="T10" fmla="*/ 48 w 48"/>
                <a:gd name="T11" fmla="*/ 6 h 14"/>
                <a:gd name="T12" fmla="*/ 40 w 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0" y="0"/>
                  </a:moveTo>
                  <a:cubicBezTo>
                    <a:pt x="6" y="1"/>
                    <a:pt x="6" y="1"/>
                    <a:pt x="6" y="1"/>
                  </a:cubicBezTo>
                  <a:cubicBezTo>
                    <a:pt x="3" y="1"/>
                    <a:pt x="0" y="4"/>
                    <a:pt x="0" y="7"/>
                  </a:cubicBezTo>
                  <a:cubicBezTo>
                    <a:pt x="0" y="11"/>
                    <a:pt x="3" y="14"/>
                    <a:pt x="7" y="14"/>
                  </a:cubicBezTo>
                  <a:cubicBezTo>
                    <a:pt x="41" y="13"/>
                    <a:pt x="41" y="13"/>
                    <a:pt x="41" y="13"/>
                  </a:cubicBezTo>
                  <a:cubicBezTo>
                    <a:pt x="45" y="12"/>
                    <a:pt x="48" y="10"/>
                    <a:pt x="48" y="6"/>
                  </a:cubicBezTo>
                  <a:cubicBezTo>
                    <a:pt x="47"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2" name="Freeform 35"/>
            <p:cNvSpPr>
              <a:spLocks noEditPoints="1"/>
            </p:cNvSpPr>
            <p:nvPr/>
          </p:nvSpPr>
          <p:spPr bwMode="auto">
            <a:xfrm>
              <a:off x="6468" y="2719"/>
              <a:ext cx="117" cy="36"/>
            </a:xfrm>
            <a:custGeom>
              <a:avLst/>
              <a:gdLst>
                <a:gd name="T0" fmla="*/ 8 w 49"/>
                <a:gd name="T1" fmla="*/ 15 h 15"/>
                <a:gd name="T2" fmla="*/ 0 w 49"/>
                <a:gd name="T3" fmla="*/ 8 h 15"/>
                <a:gd name="T4" fmla="*/ 2 w 49"/>
                <a:gd name="T5" fmla="*/ 3 h 15"/>
                <a:gd name="T6" fmla="*/ 7 w 49"/>
                <a:gd name="T7" fmla="*/ 1 h 15"/>
                <a:gd name="T8" fmla="*/ 42 w 49"/>
                <a:gd name="T9" fmla="*/ 0 h 15"/>
                <a:gd name="T10" fmla="*/ 49 w 49"/>
                <a:gd name="T11" fmla="*/ 7 h 15"/>
                <a:gd name="T12" fmla="*/ 42 w 49"/>
                <a:gd name="T13" fmla="*/ 14 h 15"/>
                <a:gd name="T14" fmla="*/ 8 w 49"/>
                <a:gd name="T15" fmla="*/ 15 h 15"/>
                <a:gd name="T16" fmla="*/ 42 w 49"/>
                <a:gd name="T17" fmla="*/ 1 h 15"/>
                <a:gd name="T18" fmla="*/ 41 w 49"/>
                <a:gd name="T19" fmla="*/ 1 h 15"/>
                <a:gd name="T20" fmla="*/ 7 w 49"/>
                <a:gd name="T21" fmla="*/ 2 h 15"/>
                <a:gd name="T22" fmla="*/ 3 w 49"/>
                <a:gd name="T23" fmla="*/ 4 h 15"/>
                <a:gd name="T24" fmla="*/ 1 w 49"/>
                <a:gd name="T25" fmla="*/ 8 h 15"/>
                <a:gd name="T26" fmla="*/ 8 w 49"/>
                <a:gd name="T27" fmla="*/ 14 h 15"/>
                <a:gd name="T28" fmla="*/ 8 w 49"/>
                <a:gd name="T29" fmla="*/ 14 h 15"/>
                <a:gd name="T30" fmla="*/ 42 w 49"/>
                <a:gd name="T31" fmla="*/ 13 h 15"/>
                <a:gd name="T32" fmla="*/ 48 w 49"/>
                <a:gd name="T33" fmla="*/ 7 h 15"/>
                <a:gd name="T34" fmla="*/ 42 w 49"/>
                <a:gd name="T3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15">
                  <a:moveTo>
                    <a:pt x="8" y="15"/>
                  </a:moveTo>
                  <a:cubicBezTo>
                    <a:pt x="4" y="15"/>
                    <a:pt x="0" y="12"/>
                    <a:pt x="0" y="8"/>
                  </a:cubicBezTo>
                  <a:cubicBezTo>
                    <a:pt x="0" y="6"/>
                    <a:pt x="1" y="5"/>
                    <a:pt x="2" y="3"/>
                  </a:cubicBezTo>
                  <a:cubicBezTo>
                    <a:pt x="4" y="2"/>
                    <a:pt x="5" y="1"/>
                    <a:pt x="7" y="1"/>
                  </a:cubicBezTo>
                  <a:cubicBezTo>
                    <a:pt x="42" y="0"/>
                    <a:pt x="42" y="0"/>
                    <a:pt x="42" y="0"/>
                  </a:cubicBezTo>
                  <a:cubicBezTo>
                    <a:pt x="46" y="0"/>
                    <a:pt x="49" y="3"/>
                    <a:pt x="49" y="7"/>
                  </a:cubicBezTo>
                  <a:cubicBezTo>
                    <a:pt x="49" y="11"/>
                    <a:pt x="46" y="14"/>
                    <a:pt x="42" y="14"/>
                  </a:cubicBezTo>
                  <a:lnTo>
                    <a:pt x="8" y="15"/>
                  </a:lnTo>
                  <a:close/>
                  <a:moveTo>
                    <a:pt x="42" y="1"/>
                  </a:moveTo>
                  <a:cubicBezTo>
                    <a:pt x="41" y="1"/>
                    <a:pt x="41" y="1"/>
                    <a:pt x="41" y="1"/>
                  </a:cubicBezTo>
                  <a:cubicBezTo>
                    <a:pt x="7" y="2"/>
                    <a:pt x="7" y="2"/>
                    <a:pt x="7" y="2"/>
                  </a:cubicBezTo>
                  <a:cubicBezTo>
                    <a:pt x="6" y="2"/>
                    <a:pt x="4" y="3"/>
                    <a:pt x="3" y="4"/>
                  </a:cubicBezTo>
                  <a:cubicBezTo>
                    <a:pt x="2" y="5"/>
                    <a:pt x="1" y="7"/>
                    <a:pt x="1" y="8"/>
                  </a:cubicBezTo>
                  <a:cubicBezTo>
                    <a:pt x="1" y="12"/>
                    <a:pt x="4" y="14"/>
                    <a:pt x="8" y="14"/>
                  </a:cubicBezTo>
                  <a:cubicBezTo>
                    <a:pt x="8" y="14"/>
                    <a:pt x="8" y="14"/>
                    <a:pt x="8" y="14"/>
                  </a:cubicBezTo>
                  <a:cubicBezTo>
                    <a:pt x="42" y="13"/>
                    <a:pt x="42" y="13"/>
                    <a:pt x="42" y="13"/>
                  </a:cubicBezTo>
                  <a:cubicBezTo>
                    <a:pt x="45" y="13"/>
                    <a:pt x="48" y="10"/>
                    <a:pt x="48" y="7"/>
                  </a:cubicBezTo>
                  <a:cubicBezTo>
                    <a:pt x="48" y="4"/>
                    <a:pt x="45" y="1"/>
                    <a:pt x="4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3" name="Freeform 36"/>
            <p:cNvSpPr>
              <a:spLocks noEditPoints="1"/>
            </p:cNvSpPr>
            <p:nvPr/>
          </p:nvSpPr>
          <p:spPr bwMode="auto">
            <a:xfrm>
              <a:off x="6335" y="2762"/>
              <a:ext cx="402" cy="354"/>
            </a:xfrm>
            <a:custGeom>
              <a:avLst/>
              <a:gdLst>
                <a:gd name="T0" fmla="*/ 163 w 169"/>
                <a:gd name="T1" fmla="*/ 131 h 148"/>
                <a:gd name="T2" fmla="*/ 159 w 169"/>
                <a:gd name="T3" fmla="*/ 108 h 148"/>
                <a:gd name="T4" fmla="*/ 135 w 169"/>
                <a:gd name="T5" fmla="*/ 36 h 148"/>
                <a:gd name="T6" fmla="*/ 99 w 169"/>
                <a:gd name="T7" fmla="*/ 2 h 148"/>
                <a:gd name="T8" fmla="*/ 99 w 169"/>
                <a:gd name="T9" fmla="*/ 0 h 148"/>
                <a:gd name="T10" fmla="*/ 63 w 169"/>
                <a:gd name="T11" fmla="*/ 1 h 148"/>
                <a:gd name="T12" fmla="*/ 38 w 169"/>
                <a:gd name="T13" fmla="*/ 31 h 148"/>
                <a:gd name="T14" fmla="*/ 15 w 169"/>
                <a:gd name="T15" fmla="*/ 124 h 148"/>
                <a:gd name="T16" fmla="*/ 8 w 169"/>
                <a:gd name="T17" fmla="*/ 139 h 148"/>
                <a:gd name="T18" fmla="*/ 8 w 169"/>
                <a:gd name="T19" fmla="*/ 139 h 148"/>
                <a:gd name="T20" fmla="*/ 7 w 169"/>
                <a:gd name="T21" fmla="*/ 143 h 148"/>
                <a:gd name="T22" fmla="*/ 16 w 169"/>
                <a:gd name="T23" fmla="*/ 144 h 148"/>
                <a:gd name="T24" fmla="*/ 28 w 169"/>
                <a:gd name="T25" fmla="*/ 142 h 148"/>
                <a:gd name="T26" fmla="*/ 28 w 169"/>
                <a:gd name="T27" fmla="*/ 142 h 148"/>
                <a:gd name="T28" fmla="*/ 29 w 169"/>
                <a:gd name="T29" fmla="*/ 142 h 148"/>
                <a:gd name="T30" fmla="*/ 78 w 169"/>
                <a:gd name="T31" fmla="*/ 148 h 148"/>
                <a:gd name="T32" fmla="*/ 143 w 169"/>
                <a:gd name="T33" fmla="*/ 139 h 148"/>
                <a:gd name="T34" fmla="*/ 155 w 169"/>
                <a:gd name="T35" fmla="*/ 141 h 148"/>
                <a:gd name="T36" fmla="*/ 159 w 169"/>
                <a:gd name="T37" fmla="*/ 142 h 148"/>
                <a:gd name="T38" fmla="*/ 167 w 169"/>
                <a:gd name="T39" fmla="*/ 138 h 148"/>
                <a:gd name="T40" fmla="*/ 163 w 169"/>
                <a:gd name="T41" fmla="*/ 131 h 148"/>
                <a:gd name="T42" fmla="*/ 107 w 169"/>
                <a:gd name="T43" fmla="*/ 101 h 148"/>
                <a:gd name="T44" fmla="*/ 56 w 169"/>
                <a:gd name="T45" fmla="*/ 100 h 148"/>
                <a:gd name="T46" fmla="*/ 56 w 169"/>
                <a:gd name="T47" fmla="*/ 96 h 148"/>
                <a:gd name="T48" fmla="*/ 70 w 169"/>
                <a:gd name="T49" fmla="*/ 79 h 148"/>
                <a:gd name="T50" fmla="*/ 70 w 169"/>
                <a:gd name="T51" fmla="*/ 73 h 148"/>
                <a:gd name="T52" fmla="*/ 57 w 169"/>
                <a:gd name="T53" fmla="*/ 73 h 148"/>
                <a:gd name="T54" fmla="*/ 57 w 169"/>
                <a:gd name="T55" fmla="*/ 67 h 148"/>
                <a:gd name="T56" fmla="*/ 68 w 169"/>
                <a:gd name="T57" fmla="*/ 67 h 148"/>
                <a:gd name="T58" fmla="*/ 67 w 169"/>
                <a:gd name="T59" fmla="*/ 57 h 148"/>
                <a:gd name="T60" fmla="*/ 91 w 169"/>
                <a:gd name="T61" fmla="*/ 39 h 148"/>
                <a:gd name="T62" fmla="*/ 104 w 169"/>
                <a:gd name="T63" fmla="*/ 41 h 148"/>
                <a:gd name="T64" fmla="*/ 102 w 169"/>
                <a:gd name="T65" fmla="*/ 47 h 148"/>
                <a:gd name="T66" fmla="*/ 91 w 169"/>
                <a:gd name="T67" fmla="*/ 45 h 148"/>
                <a:gd name="T68" fmla="*/ 77 w 169"/>
                <a:gd name="T69" fmla="*/ 57 h 148"/>
                <a:gd name="T70" fmla="*/ 79 w 169"/>
                <a:gd name="T71" fmla="*/ 67 h 148"/>
                <a:gd name="T72" fmla="*/ 97 w 169"/>
                <a:gd name="T73" fmla="*/ 67 h 148"/>
                <a:gd name="T74" fmla="*/ 96 w 169"/>
                <a:gd name="T75" fmla="*/ 73 h 148"/>
                <a:gd name="T76" fmla="*/ 80 w 169"/>
                <a:gd name="T77" fmla="*/ 73 h 148"/>
                <a:gd name="T78" fmla="*/ 79 w 169"/>
                <a:gd name="T79" fmla="*/ 83 h 148"/>
                <a:gd name="T80" fmla="*/ 71 w 169"/>
                <a:gd name="T81" fmla="*/ 93 h 148"/>
                <a:gd name="T82" fmla="*/ 71 w 169"/>
                <a:gd name="T83" fmla="*/ 94 h 148"/>
                <a:gd name="T84" fmla="*/ 107 w 169"/>
                <a:gd name="T85" fmla="*/ 94 h 148"/>
                <a:gd name="T86" fmla="*/ 107 w 169"/>
                <a:gd name="T87"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8">
                  <a:moveTo>
                    <a:pt x="163" y="131"/>
                  </a:moveTo>
                  <a:cubicBezTo>
                    <a:pt x="163" y="131"/>
                    <a:pt x="154" y="125"/>
                    <a:pt x="159" y="108"/>
                  </a:cubicBezTo>
                  <a:cubicBezTo>
                    <a:pt x="159" y="108"/>
                    <a:pt x="168" y="62"/>
                    <a:pt x="135" y="36"/>
                  </a:cubicBezTo>
                  <a:cubicBezTo>
                    <a:pt x="133" y="35"/>
                    <a:pt x="100" y="10"/>
                    <a:pt x="99" y="2"/>
                  </a:cubicBezTo>
                  <a:cubicBezTo>
                    <a:pt x="99" y="2"/>
                    <a:pt x="99" y="1"/>
                    <a:pt x="99" y="0"/>
                  </a:cubicBezTo>
                  <a:cubicBezTo>
                    <a:pt x="63" y="1"/>
                    <a:pt x="63" y="1"/>
                    <a:pt x="63" y="1"/>
                  </a:cubicBezTo>
                  <a:cubicBezTo>
                    <a:pt x="58" y="9"/>
                    <a:pt x="50" y="19"/>
                    <a:pt x="38" y="31"/>
                  </a:cubicBezTo>
                  <a:cubicBezTo>
                    <a:pt x="37" y="32"/>
                    <a:pt x="0" y="69"/>
                    <a:pt x="15" y="124"/>
                  </a:cubicBezTo>
                  <a:cubicBezTo>
                    <a:pt x="15" y="125"/>
                    <a:pt x="16" y="128"/>
                    <a:pt x="8" y="139"/>
                  </a:cubicBezTo>
                  <a:cubicBezTo>
                    <a:pt x="8" y="139"/>
                    <a:pt x="8" y="139"/>
                    <a:pt x="8" y="139"/>
                  </a:cubicBezTo>
                  <a:cubicBezTo>
                    <a:pt x="8" y="139"/>
                    <a:pt x="6" y="142"/>
                    <a:pt x="7" y="143"/>
                  </a:cubicBezTo>
                  <a:cubicBezTo>
                    <a:pt x="9" y="145"/>
                    <a:pt x="12" y="145"/>
                    <a:pt x="16" y="144"/>
                  </a:cubicBezTo>
                  <a:cubicBezTo>
                    <a:pt x="16" y="144"/>
                    <a:pt x="21" y="143"/>
                    <a:pt x="28" y="142"/>
                  </a:cubicBezTo>
                  <a:cubicBezTo>
                    <a:pt x="28" y="142"/>
                    <a:pt x="28" y="142"/>
                    <a:pt x="28" y="142"/>
                  </a:cubicBezTo>
                  <a:cubicBezTo>
                    <a:pt x="29" y="142"/>
                    <a:pt x="29" y="142"/>
                    <a:pt x="29" y="142"/>
                  </a:cubicBezTo>
                  <a:cubicBezTo>
                    <a:pt x="29" y="142"/>
                    <a:pt x="48" y="148"/>
                    <a:pt x="78" y="148"/>
                  </a:cubicBezTo>
                  <a:cubicBezTo>
                    <a:pt x="100" y="148"/>
                    <a:pt x="122" y="145"/>
                    <a:pt x="143" y="139"/>
                  </a:cubicBezTo>
                  <a:cubicBezTo>
                    <a:pt x="143" y="139"/>
                    <a:pt x="149" y="138"/>
                    <a:pt x="155" y="141"/>
                  </a:cubicBezTo>
                  <a:cubicBezTo>
                    <a:pt x="155" y="141"/>
                    <a:pt x="157" y="142"/>
                    <a:pt x="159" y="142"/>
                  </a:cubicBezTo>
                  <a:cubicBezTo>
                    <a:pt x="162" y="142"/>
                    <a:pt x="165" y="140"/>
                    <a:pt x="167" y="138"/>
                  </a:cubicBezTo>
                  <a:cubicBezTo>
                    <a:pt x="167" y="138"/>
                    <a:pt x="169" y="135"/>
                    <a:pt x="163" y="131"/>
                  </a:cubicBezTo>
                  <a:close/>
                  <a:moveTo>
                    <a:pt x="107" y="101"/>
                  </a:moveTo>
                  <a:cubicBezTo>
                    <a:pt x="56" y="100"/>
                    <a:pt x="56" y="100"/>
                    <a:pt x="56" y="100"/>
                  </a:cubicBezTo>
                  <a:cubicBezTo>
                    <a:pt x="56" y="96"/>
                    <a:pt x="56" y="96"/>
                    <a:pt x="56" y="96"/>
                  </a:cubicBezTo>
                  <a:cubicBezTo>
                    <a:pt x="64" y="93"/>
                    <a:pt x="70" y="86"/>
                    <a:pt x="70" y="79"/>
                  </a:cubicBezTo>
                  <a:cubicBezTo>
                    <a:pt x="70" y="77"/>
                    <a:pt x="70" y="75"/>
                    <a:pt x="70" y="73"/>
                  </a:cubicBezTo>
                  <a:cubicBezTo>
                    <a:pt x="57" y="73"/>
                    <a:pt x="57" y="73"/>
                    <a:pt x="57" y="73"/>
                  </a:cubicBezTo>
                  <a:cubicBezTo>
                    <a:pt x="57" y="67"/>
                    <a:pt x="57" y="67"/>
                    <a:pt x="57" y="67"/>
                  </a:cubicBezTo>
                  <a:cubicBezTo>
                    <a:pt x="68" y="67"/>
                    <a:pt x="68" y="67"/>
                    <a:pt x="68" y="67"/>
                  </a:cubicBezTo>
                  <a:cubicBezTo>
                    <a:pt x="68" y="64"/>
                    <a:pt x="67" y="61"/>
                    <a:pt x="67" y="57"/>
                  </a:cubicBezTo>
                  <a:cubicBezTo>
                    <a:pt x="67" y="46"/>
                    <a:pt x="77" y="39"/>
                    <a:pt x="91" y="39"/>
                  </a:cubicBezTo>
                  <a:cubicBezTo>
                    <a:pt x="97" y="39"/>
                    <a:pt x="102" y="40"/>
                    <a:pt x="104" y="41"/>
                  </a:cubicBezTo>
                  <a:cubicBezTo>
                    <a:pt x="102" y="47"/>
                    <a:pt x="102" y="47"/>
                    <a:pt x="102" y="47"/>
                  </a:cubicBezTo>
                  <a:cubicBezTo>
                    <a:pt x="100" y="46"/>
                    <a:pt x="96" y="45"/>
                    <a:pt x="91" y="45"/>
                  </a:cubicBezTo>
                  <a:cubicBezTo>
                    <a:pt x="81" y="45"/>
                    <a:pt x="77" y="50"/>
                    <a:pt x="77" y="57"/>
                  </a:cubicBezTo>
                  <a:cubicBezTo>
                    <a:pt x="77" y="61"/>
                    <a:pt x="78" y="64"/>
                    <a:pt x="79" y="67"/>
                  </a:cubicBezTo>
                  <a:cubicBezTo>
                    <a:pt x="97" y="67"/>
                    <a:pt x="97" y="67"/>
                    <a:pt x="97" y="67"/>
                  </a:cubicBezTo>
                  <a:cubicBezTo>
                    <a:pt x="96" y="73"/>
                    <a:pt x="96" y="73"/>
                    <a:pt x="96" y="73"/>
                  </a:cubicBezTo>
                  <a:cubicBezTo>
                    <a:pt x="80" y="73"/>
                    <a:pt x="80" y="73"/>
                    <a:pt x="80" y="73"/>
                  </a:cubicBezTo>
                  <a:cubicBezTo>
                    <a:pt x="80" y="76"/>
                    <a:pt x="80" y="80"/>
                    <a:pt x="79" y="83"/>
                  </a:cubicBezTo>
                  <a:cubicBezTo>
                    <a:pt x="78" y="87"/>
                    <a:pt x="75" y="91"/>
                    <a:pt x="71" y="93"/>
                  </a:cubicBezTo>
                  <a:cubicBezTo>
                    <a:pt x="71" y="94"/>
                    <a:pt x="71" y="94"/>
                    <a:pt x="71" y="94"/>
                  </a:cubicBezTo>
                  <a:cubicBezTo>
                    <a:pt x="107" y="94"/>
                    <a:pt x="107" y="94"/>
                    <a:pt x="107" y="94"/>
                  </a:cubicBezTo>
                  <a:lnTo>
                    <a:pt x="107"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4" name="Freeform 37"/>
            <p:cNvSpPr>
              <a:spLocks/>
            </p:cNvSpPr>
            <p:nvPr/>
          </p:nvSpPr>
          <p:spPr bwMode="auto">
            <a:xfrm>
              <a:off x="6147" y="2633"/>
              <a:ext cx="129" cy="81"/>
            </a:xfrm>
            <a:custGeom>
              <a:avLst/>
              <a:gdLst>
                <a:gd name="T0" fmla="*/ 14 w 54"/>
                <a:gd name="T1" fmla="*/ 34 h 34"/>
                <a:gd name="T2" fmla="*/ 43 w 54"/>
                <a:gd name="T3" fmla="*/ 34 h 34"/>
                <a:gd name="T4" fmla="*/ 54 w 54"/>
                <a:gd name="T5" fmla="*/ 13 h 34"/>
                <a:gd name="T6" fmla="*/ 28 w 54"/>
                <a:gd name="T7" fmla="*/ 12 h 34"/>
                <a:gd name="T8" fmla="*/ 16 w 54"/>
                <a:gd name="T9" fmla="*/ 6 h 34"/>
                <a:gd name="T10" fmla="*/ 4 w 54"/>
                <a:gd name="T11" fmla="*/ 13 h 34"/>
                <a:gd name="T12" fmla="*/ 14 w 5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54" h="34">
                  <a:moveTo>
                    <a:pt x="14" y="34"/>
                  </a:moveTo>
                  <a:cubicBezTo>
                    <a:pt x="43" y="34"/>
                    <a:pt x="43" y="34"/>
                    <a:pt x="43" y="34"/>
                  </a:cubicBezTo>
                  <a:cubicBezTo>
                    <a:pt x="45" y="29"/>
                    <a:pt x="48" y="22"/>
                    <a:pt x="54" y="13"/>
                  </a:cubicBezTo>
                  <a:cubicBezTo>
                    <a:pt x="54" y="13"/>
                    <a:pt x="51" y="3"/>
                    <a:pt x="28" y="12"/>
                  </a:cubicBezTo>
                  <a:cubicBezTo>
                    <a:pt x="28" y="12"/>
                    <a:pt x="22" y="11"/>
                    <a:pt x="16" y="6"/>
                  </a:cubicBezTo>
                  <a:cubicBezTo>
                    <a:pt x="16" y="6"/>
                    <a:pt x="0" y="0"/>
                    <a:pt x="4" y="13"/>
                  </a:cubicBez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5" name="Freeform 38"/>
            <p:cNvSpPr>
              <a:spLocks noEditPoints="1"/>
            </p:cNvSpPr>
            <p:nvPr/>
          </p:nvSpPr>
          <p:spPr bwMode="auto">
            <a:xfrm>
              <a:off x="6152" y="2642"/>
              <a:ext cx="126" cy="74"/>
            </a:xfrm>
            <a:custGeom>
              <a:avLst/>
              <a:gdLst>
                <a:gd name="T0" fmla="*/ 12 w 53"/>
                <a:gd name="T1" fmla="*/ 31 h 31"/>
                <a:gd name="T2" fmla="*/ 1 w 53"/>
                <a:gd name="T3" fmla="*/ 9 h 31"/>
                <a:gd name="T4" fmla="*/ 2 w 53"/>
                <a:gd name="T5" fmla="*/ 2 h 31"/>
                <a:gd name="T6" fmla="*/ 7 w 53"/>
                <a:gd name="T7" fmla="*/ 0 h 31"/>
                <a:gd name="T8" fmla="*/ 15 w 53"/>
                <a:gd name="T9" fmla="*/ 2 h 31"/>
                <a:gd name="T10" fmla="*/ 15 w 53"/>
                <a:gd name="T11" fmla="*/ 2 h 31"/>
                <a:gd name="T12" fmla="*/ 25 w 53"/>
                <a:gd name="T13" fmla="*/ 7 h 31"/>
                <a:gd name="T14" fmla="*/ 42 w 53"/>
                <a:gd name="T15" fmla="*/ 3 h 31"/>
                <a:gd name="T16" fmla="*/ 53 w 53"/>
                <a:gd name="T17" fmla="*/ 9 h 31"/>
                <a:gd name="T18" fmla="*/ 53 w 53"/>
                <a:gd name="T19" fmla="*/ 9 h 31"/>
                <a:gd name="T20" fmla="*/ 53 w 53"/>
                <a:gd name="T21" fmla="*/ 9 h 31"/>
                <a:gd name="T22" fmla="*/ 42 w 53"/>
                <a:gd name="T23" fmla="*/ 31 h 31"/>
                <a:gd name="T24" fmla="*/ 42 w 53"/>
                <a:gd name="T25" fmla="*/ 31 h 31"/>
                <a:gd name="T26" fmla="*/ 12 w 53"/>
                <a:gd name="T27" fmla="*/ 31 h 31"/>
                <a:gd name="T28" fmla="*/ 7 w 53"/>
                <a:gd name="T29" fmla="*/ 1 h 31"/>
                <a:gd name="T30" fmla="*/ 2 w 53"/>
                <a:gd name="T31" fmla="*/ 3 h 31"/>
                <a:gd name="T32" fmla="*/ 2 w 53"/>
                <a:gd name="T33" fmla="*/ 9 h 31"/>
                <a:gd name="T34" fmla="*/ 13 w 53"/>
                <a:gd name="T35" fmla="*/ 30 h 31"/>
                <a:gd name="T36" fmla="*/ 41 w 53"/>
                <a:gd name="T37" fmla="*/ 30 h 31"/>
                <a:gd name="T38" fmla="*/ 52 w 53"/>
                <a:gd name="T39" fmla="*/ 9 h 31"/>
                <a:gd name="T40" fmla="*/ 42 w 53"/>
                <a:gd name="T41" fmla="*/ 4 h 31"/>
                <a:gd name="T42" fmla="*/ 26 w 53"/>
                <a:gd name="T43" fmla="*/ 8 h 31"/>
                <a:gd name="T44" fmla="*/ 26 w 53"/>
                <a:gd name="T45" fmla="*/ 8 h 31"/>
                <a:gd name="T46" fmla="*/ 25 w 53"/>
                <a:gd name="T47" fmla="*/ 8 h 31"/>
                <a:gd name="T48" fmla="*/ 14 w 53"/>
                <a:gd name="T49" fmla="*/ 3 h 31"/>
                <a:gd name="T50" fmla="*/ 7 w 53"/>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12" y="31"/>
                  </a:moveTo>
                  <a:cubicBezTo>
                    <a:pt x="1" y="9"/>
                    <a:pt x="1" y="9"/>
                    <a:pt x="1" y="9"/>
                  </a:cubicBezTo>
                  <a:cubicBezTo>
                    <a:pt x="0" y="6"/>
                    <a:pt x="0" y="4"/>
                    <a:pt x="2" y="2"/>
                  </a:cubicBezTo>
                  <a:cubicBezTo>
                    <a:pt x="3" y="1"/>
                    <a:pt x="4" y="0"/>
                    <a:pt x="7" y="0"/>
                  </a:cubicBezTo>
                  <a:cubicBezTo>
                    <a:pt x="10" y="0"/>
                    <a:pt x="14" y="2"/>
                    <a:pt x="15" y="2"/>
                  </a:cubicBezTo>
                  <a:cubicBezTo>
                    <a:pt x="15" y="2"/>
                    <a:pt x="15" y="2"/>
                    <a:pt x="15" y="2"/>
                  </a:cubicBezTo>
                  <a:cubicBezTo>
                    <a:pt x="20" y="6"/>
                    <a:pt x="25" y="7"/>
                    <a:pt x="25" y="7"/>
                  </a:cubicBezTo>
                  <a:cubicBezTo>
                    <a:pt x="32" y="5"/>
                    <a:pt x="37" y="3"/>
                    <a:pt x="42" y="3"/>
                  </a:cubicBezTo>
                  <a:cubicBezTo>
                    <a:pt x="51" y="3"/>
                    <a:pt x="53" y="9"/>
                    <a:pt x="53" y="9"/>
                  </a:cubicBezTo>
                  <a:cubicBezTo>
                    <a:pt x="53" y="9"/>
                    <a:pt x="53" y="9"/>
                    <a:pt x="53" y="9"/>
                  </a:cubicBezTo>
                  <a:cubicBezTo>
                    <a:pt x="53" y="9"/>
                    <a:pt x="53" y="9"/>
                    <a:pt x="53" y="9"/>
                  </a:cubicBezTo>
                  <a:cubicBezTo>
                    <a:pt x="48" y="17"/>
                    <a:pt x="44" y="24"/>
                    <a:pt x="42" y="31"/>
                  </a:cubicBezTo>
                  <a:cubicBezTo>
                    <a:pt x="42" y="31"/>
                    <a:pt x="42" y="31"/>
                    <a:pt x="42" y="31"/>
                  </a:cubicBezTo>
                  <a:lnTo>
                    <a:pt x="12" y="31"/>
                  </a:lnTo>
                  <a:close/>
                  <a:moveTo>
                    <a:pt x="7" y="1"/>
                  </a:moveTo>
                  <a:cubicBezTo>
                    <a:pt x="5" y="1"/>
                    <a:pt x="3" y="2"/>
                    <a:pt x="2" y="3"/>
                  </a:cubicBezTo>
                  <a:cubicBezTo>
                    <a:pt x="1" y="4"/>
                    <a:pt x="1" y="6"/>
                    <a:pt x="2" y="9"/>
                  </a:cubicBezTo>
                  <a:cubicBezTo>
                    <a:pt x="13" y="30"/>
                    <a:pt x="13" y="30"/>
                    <a:pt x="13" y="30"/>
                  </a:cubicBezTo>
                  <a:cubicBezTo>
                    <a:pt x="41" y="30"/>
                    <a:pt x="41" y="30"/>
                    <a:pt x="41" y="30"/>
                  </a:cubicBezTo>
                  <a:cubicBezTo>
                    <a:pt x="43" y="23"/>
                    <a:pt x="47" y="16"/>
                    <a:pt x="52" y="9"/>
                  </a:cubicBezTo>
                  <a:cubicBezTo>
                    <a:pt x="51" y="8"/>
                    <a:pt x="49" y="4"/>
                    <a:pt x="42" y="4"/>
                  </a:cubicBezTo>
                  <a:cubicBezTo>
                    <a:pt x="37" y="4"/>
                    <a:pt x="32" y="6"/>
                    <a:pt x="26" y="8"/>
                  </a:cubicBezTo>
                  <a:cubicBezTo>
                    <a:pt x="26" y="8"/>
                    <a:pt x="26" y="8"/>
                    <a:pt x="26" y="8"/>
                  </a:cubicBezTo>
                  <a:cubicBezTo>
                    <a:pt x="25" y="8"/>
                    <a:pt x="25" y="8"/>
                    <a:pt x="25" y="8"/>
                  </a:cubicBezTo>
                  <a:cubicBezTo>
                    <a:pt x="25" y="8"/>
                    <a:pt x="20" y="7"/>
                    <a:pt x="14" y="3"/>
                  </a:cubicBezTo>
                  <a:cubicBezTo>
                    <a:pt x="14" y="3"/>
                    <a:pt x="10"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6" name="Freeform 39"/>
            <p:cNvSpPr>
              <a:spLocks/>
            </p:cNvSpPr>
            <p:nvPr/>
          </p:nvSpPr>
          <p:spPr bwMode="auto">
            <a:xfrm>
              <a:off x="6171" y="2721"/>
              <a:ext cx="86" cy="24"/>
            </a:xfrm>
            <a:custGeom>
              <a:avLst/>
              <a:gdLst>
                <a:gd name="T0" fmla="*/ 31 w 36"/>
                <a:gd name="T1" fmla="*/ 0 h 10"/>
                <a:gd name="T2" fmla="*/ 5 w 36"/>
                <a:gd name="T3" fmla="*/ 0 h 10"/>
                <a:gd name="T4" fmla="*/ 0 w 36"/>
                <a:gd name="T5" fmla="*/ 5 h 10"/>
                <a:gd name="T6" fmla="*/ 5 w 36"/>
                <a:gd name="T7" fmla="*/ 10 h 10"/>
                <a:gd name="T8" fmla="*/ 31 w 36"/>
                <a:gd name="T9" fmla="*/ 10 h 10"/>
                <a:gd name="T10" fmla="*/ 36 w 36"/>
                <a:gd name="T11" fmla="*/ 5 h 10"/>
                <a:gd name="T12" fmla="*/ 31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31" y="0"/>
                  </a:moveTo>
                  <a:cubicBezTo>
                    <a:pt x="5" y="0"/>
                    <a:pt x="5" y="0"/>
                    <a:pt x="5" y="0"/>
                  </a:cubicBezTo>
                  <a:cubicBezTo>
                    <a:pt x="2" y="0"/>
                    <a:pt x="0" y="2"/>
                    <a:pt x="0" y="5"/>
                  </a:cubicBezTo>
                  <a:cubicBezTo>
                    <a:pt x="0" y="7"/>
                    <a:pt x="2" y="10"/>
                    <a:pt x="5" y="10"/>
                  </a:cubicBezTo>
                  <a:cubicBezTo>
                    <a:pt x="31" y="10"/>
                    <a:pt x="31" y="10"/>
                    <a:pt x="31" y="10"/>
                  </a:cubicBezTo>
                  <a:cubicBezTo>
                    <a:pt x="34" y="10"/>
                    <a:pt x="36" y="7"/>
                    <a:pt x="36" y="5"/>
                  </a:cubicBezTo>
                  <a:cubicBezTo>
                    <a:pt x="36" y="2"/>
                    <a:pt x="34"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7" name="Freeform 40"/>
            <p:cNvSpPr>
              <a:spLocks noEditPoints="1"/>
            </p:cNvSpPr>
            <p:nvPr/>
          </p:nvSpPr>
          <p:spPr bwMode="auto">
            <a:xfrm>
              <a:off x="6171" y="2719"/>
              <a:ext cx="86" cy="26"/>
            </a:xfrm>
            <a:custGeom>
              <a:avLst/>
              <a:gdLst>
                <a:gd name="T0" fmla="*/ 5 w 36"/>
                <a:gd name="T1" fmla="*/ 11 h 11"/>
                <a:gd name="T2" fmla="*/ 0 w 36"/>
                <a:gd name="T3" fmla="*/ 6 h 11"/>
                <a:gd name="T4" fmla="*/ 1 w 36"/>
                <a:gd name="T5" fmla="*/ 2 h 11"/>
                <a:gd name="T6" fmla="*/ 5 w 36"/>
                <a:gd name="T7" fmla="*/ 0 h 11"/>
                <a:gd name="T8" fmla="*/ 31 w 36"/>
                <a:gd name="T9" fmla="*/ 0 h 11"/>
                <a:gd name="T10" fmla="*/ 36 w 36"/>
                <a:gd name="T11" fmla="*/ 6 h 11"/>
                <a:gd name="T12" fmla="*/ 31 w 36"/>
                <a:gd name="T13" fmla="*/ 11 h 11"/>
                <a:gd name="T14" fmla="*/ 5 w 36"/>
                <a:gd name="T15" fmla="*/ 11 h 11"/>
                <a:gd name="T16" fmla="*/ 31 w 36"/>
                <a:gd name="T17" fmla="*/ 1 h 11"/>
                <a:gd name="T18" fmla="*/ 5 w 36"/>
                <a:gd name="T19" fmla="*/ 1 h 11"/>
                <a:gd name="T20" fmla="*/ 2 w 36"/>
                <a:gd name="T21" fmla="*/ 3 h 11"/>
                <a:gd name="T22" fmla="*/ 1 w 36"/>
                <a:gd name="T23" fmla="*/ 6 h 11"/>
                <a:gd name="T24" fmla="*/ 5 w 36"/>
                <a:gd name="T25" fmla="*/ 10 h 11"/>
                <a:gd name="T26" fmla="*/ 5 w 36"/>
                <a:gd name="T27" fmla="*/ 11 h 11"/>
                <a:gd name="T28" fmla="*/ 5 w 36"/>
                <a:gd name="T29" fmla="*/ 10 h 11"/>
                <a:gd name="T30" fmla="*/ 31 w 36"/>
                <a:gd name="T31" fmla="*/ 10 h 11"/>
                <a:gd name="T32" fmla="*/ 35 w 36"/>
                <a:gd name="T33" fmla="*/ 6 h 11"/>
                <a:gd name="T34" fmla="*/ 31 w 36"/>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1">
                  <a:moveTo>
                    <a:pt x="5" y="11"/>
                  </a:moveTo>
                  <a:cubicBezTo>
                    <a:pt x="2" y="11"/>
                    <a:pt x="0" y="9"/>
                    <a:pt x="0" y="6"/>
                  </a:cubicBezTo>
                  <a:cubicBezTo>
                    <a:pt x="0" y="4"/>
                    <a:pt x="0" y="3"/>
                    <a:pt x="1" y="2"/>
                  </a:cubicBezTo>
                  <a:cubicBezTo>
                    <a:pt x="2" y="1"/>
                    <a:pt x="4" y="0"/>
                    <a:pt x="5" y="0"/>
                  </a:cubicBezTo>
                  <a:cubicBezTo>
                    <a:pt x="31" y="0"/>
                    <a:pt x="31" y="0"/>
                    <a:pt x="31" y="0"/>
                  </a:cubicBezTo>
                  <a:cubicBezTo>
                    <a:pt x="34" y="0"/>
                    <a:pt x="36" y="3"/>
                    <a:pt x="36" y="6"/>
                  </a:cubicBezTo>
                  <a:cubicBezTo>
                    <a:pt x="36" y="9"/>
                    <a:pt x="34" y="11"/>
                    <a:pt x="31" y="11"/>
                  </a:cubicBezTo>
                  <a:lnTo>
                    <a:pt x="5" y="11"/>
                  </a:lnTo>
                  <a:close/>
                  <a:moveTo>
                    <a:pt x="31" y="1"/>
                  </a:moveTo>
                  <a:cubicBezTo>
                    <a:pt x="5" y="1"/>
                    <a:pt x="5" y="1"/>
                    <a:pt x="5" y="1"/>
                  </a:cubicBezTo>
                  <a:cubicBezTo>
                    <a:pt x="4" y="1"/>
                    <a:pt x="3" y="2"/>
                    <a:pt x="2" y="3"/>
                  </a:cubicBezTo>
                  <a:cubicBezTo>
                    <a:pt x="1" y="3"/>
                    <a:pt x="1" y="5"/>
                    <a:pt x="1" y="6"/>
                  </a:cubicBezTo>
                  <a:cubicBezTo>
                    <a:pt x="1" y="8"/>
                    <a:pt x="3" y="10"/>
                    <a:pt x="5" y="10"/>
                  </a:cubicBezTo>
                  <a:cubicBezTo>
                    <a:pt x="5" y="11"/>
                    <a:pt x="5" y="11"/>
                    <a:pt x="5" y="11"/>
                  </a:cubicBezTo>
                  <a:cubicBezTo>
                    <a:pt x="5" y="10"/>
                    <a:pt x="5" y="10"/>
                    <a:pt x="5" y="10"/>
                  </a:cubicBezTo>
                  <a:cubicBezTo>
                    <a:pt x="31" y="10"/>
                    <a:pt x="31" y="10"/>
                    <a:pt x="31" y="10"/>
                  </a:cubicBezTo>
                  <a:cubicBezTo>
                    <a:pt x="33" y="10"/>
                    <a:pt x="35" y="8"/>
                    <a:pt x="35" y="6"/>
                  </a:cubicBezTo>
                  <a:cubicBezTo>
                    <a:pt x="35" y="3"/>
                    <a:pt x="33" y="1"/>
                    <a:pt x="3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8" name="Freeform 41"/>
            <p:cNvSpPr>
              <a:spLocks noEditPoints="1"/>
            </p:cNvSpPr>
            <p:nvPr/>
          </p:nvSpPr>
          <p:spPr bwMode="auto">
            <a:xfrm>
              <a:off x="6066" y="2752"/>
              <a:ext cx="300" cy="264"/>
            </a:xfrm>
            <a:custGeom>
              <a:avLst/>
              <a:gdLst>
                <a:gd name="T0" fmla="*/ 120 w 126"/>
                <a:gd name="T1" fmla="*/ 99 h 110"/>
                <a:gd name="T2" fmla="*/ 118 w 126"/>
                <a:gd name="T3" fmla="*/ 82 h 110"/>
                <a:gd name="T4" fmla="*/ 101 w 126"/>
                <a:gd name="T5" fmla="*/ 28 h 110"/>
                <a:gd name="T6" fmla="*/ 76 w 126"/>
                <a:gd name="T7" fmla="*/ 2 h 110"/>
                <a:gd name="T8" fmla="*/ 75 w 126"/>
                <a:gd name="T9" fmla="*/ 0 h 110"/>
                <a:gd name="T10" fmla="*/ 48 w 126"/>
                <a:gd name="T11" fmla="*/ 0 h 110"/>
                <a:gd name="T12" fmla="*/ 29 w 126"/>
                <a:gd name="T13" fmla="*/ 22 h 110"/>
                <a:gd name="T14" fmla="*/ 10 w 126"/>
                <a:gd name="T15" fmla="*/ 91 h 110"/>
                <a:gd name="T16" fmla="*/ 4 w 126"/>
                <a:gd name="T17" fmla="*/ 102 h 110"/>
                <a:gd name="T18" fmla="*/ 4 w 126"/>
                <a:gd name="T19" fmla="*/ 105 h 110"/>
                <a:gd name="T20" fmla="*/ 10 w 126"/>
                <a:gd name="T21" fmla="*/ 106 h 110"/>
                <a:gd name="T22" fmla="*/ 19 w 126"/>
                <a:gd name="T23" fmla="*/ 105 h 110"/>
                <a:gd name="T24" fmla="*/ 19 w 126"/>
                <a:gd name="T25" fmla="*/ 105 h 110"/>
                <a:gd name="T26" fmla="*/ 20 w 126"/>
                <a:gd name="T27" fmla="*/ 105 h 110"/>
                <a:gd name="T28" fmla="*/ 61 w 126"/>
                <a:gd name="T29" fmla="*/ 110 h 110"/>
                <a:gd name="T30" fmla="*/ 105 w 126"/>
                <a:gd name="T31" fmla="*/ 104 h 110"/>
                <a:gd name="T32" fmla="*/ 107 w 126"/>
                <a:gd name="T33" fmla="*/ 104 h 110"/>
                <a:gd name="T34" fmla="*/ 114 w 126"/>
                <a:gd name="T35" fmla="*/ 106 h 110"/>
                <a:gd name="T36" fmla="*/ 118 w 126"/>
                <a:gd name="T37" fmla="*/ 107 h 110"/>
                <a:gd name="T38" fmla="*/ 123 w 126"/>
                <a:gd name="T39" fmla="*/ 104 h 110"/>
                <a:gd name="T40" fmla="*/ 120 w 126"/>
                <a:gd name="T41" fmla="*/ 99 h 110"/>
                <a:gd name="T42" fmla="*/ 81 w 126"/>
                <a:gd name="T43" fmla="*/ 55 h 110"/>
                <a:gd name="T44" fmla="*/ 81 w 126"/>
                <a:gd name="T45" fmla="*/ 58 h 110"/>
                <a:gd name="T46" fmla="*/ 53 w 126"/>
                <a:gd name="T47" fmla="*/ 57 h 110"/>
                <a:gd name="T48" fmla="*/ 53 w 126"/>
                <a:gd name="T49" fmla="*/ 62 h 110"/>
                <a:gd name="T50" fmla="*/ 81 w 126"/>
                <a:gd name="T51" fmla="*/ 62 h 110"/>
                <a:gd name="T52" fmla="*/ 81 w 126"/>
                <a:gd name="T53" fmla="*/ 66 h 110"/>
                <a:gd name="T54" fmla="*/ 53 w 126"/>
                <a:gd name="T55" fmla="*/ 65 h 110"/>
                <a:gd name="T56" fmla="*/ 67 w 126"/>
                <a:gd name="T57" fmla="*/ 80 h 110"/>
                <a:gd name="T58" fmla="*/ 83 w 126"/>
                <a:gd name="T59" fmla="*/ 78 h 110"/>
                <a:gd name="T60" fmla="*/ 85 w 126"/>
                <a:gd name="T61" fmla="*/ 83 h 110"/>
                <a:gd name="T62" fmla="*/ 54 w 126"/>
                <a:gd name="T63" fmla="*/ 81 h 110"/>
                <a:gd name="T64" fmla="*/ 45 w 126"/>
                <a:gd name="T65" fmla="*/ 65 h 110"/>
                <a:gd name="T66" fmla="*/ 38 w 126"/>
                <a:gd name="T67" fmla="*/ 65 h 110"/>
                <a:gd name="T68" fmla="*/ 39 w 126"/>
                <a:gd name="T69" fmla="*/ 61 h 110"/>
                <a:gd name="T70" fmla="*/ 44 w 126"/>
                <a:gd name="T71" fmla="*/ 61 h 110"/>
                <a:gd name="T72" fmla="*/ 45 w 126"/>
                <a:gd name="T73" fmla="*/ 58 h 110"/>
                <a:gd name="T74" fmla="*/ 39 w 126"/>
                <a:gd name="T75" fmla="*/ 57 h 110"/>
                <a:gd name="T76" fmla="*/ 39 w 126"/>
                <a:gd name="T77" fmla="*/ 53 h 110"/>
                <a:gd name="T78" fmla="*/ 45 w 126"/>
                <a:gd name="T79" fmla="*/ 53 h 110"/>
                <a:gd name="T80" fmla="*/ 67 w 126"/>
                <a:gd name="T81" fmla="*/ 35 h 110"/>
                <a:gd name="T82" fmla="*/ 86 w 126"/>
                <a:gd name="T83" fmla="*/ 38 h 110"/>
                <a:gd name="T84" fmla="*/ 83 w 126"/>
                <a:gd name="T85" fmla="*/ 43 h 110"/>
                <a:gd name="T86" fmla="*/ 54 w 126"/>
                <a:gd name="T87" fmla="*/ 54 h 110"/>
                <a:gd name="T88" fmla="*/ 81 w 126"/>
                <a:gd name="T89"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10">
                  <a:moveTo>
                    <a:pt x="120" y="99"/>
                  </a:moveTo>
                  <a:cubicBezTo>
                    <a:pt x="120" y="99"/>
                    <a:pt x="114" y="94"/>
                    <a:pt x="118" y="82"/>
                  </a:cubicBezTo>
                  <a:cubicBezTo>
                    <a:pt x="118" y="82"/>
                    <a:pt x="126" y="48"/>
                    <a:pt x="101" y="28"/>
                  </a:cubicBezTo>
                  <a:cubicBezTo>
                    <a:pt x="99" y="26"/>
                    <a:pt x="76" y="7"/>
                    <a:pt x="76" y="2"/>
                  </a:cubicBezTo>
                  <a:cubicBezTo>
                    <a:pt x="76" y="1"/>
                    <a:pt x="75" y="1"/>
                    <a:pt x="75" y="0"/>
                  </a:cubicBezTo>
                  <a:cubicBezTo>
                    <a:pt x="48" y="0"/>
                    <a:pt x="48" y="0"/>
                    <a:pt x="48" y="0"/>
                  </a:cubicBezTo>
                  <a:cubicBezTo>
                    <a:pt x="45" y="6"/>
                    <a:pt x="38" y="13"/>
                    <a:pt x="29" y="22"/>
                  </a:cubicBezTo>
                  <a:cubicBezTo>
                    <a:pt x="29" y="22"/>
                    <a:pt x="0" y="49"/>
                    <a:pt x="10" y="91"/>
                  </a:cubicBezTo>
                  <a:cubicBezTo>
                    <a:pt x="10" y="92"/>
                    <a:pt x="10" y="94"/>
                    <a:pt x="4" y="102"/>
                  </a:cubicBezTo>
                  <a:cubicBezTo>
                    <a:pt x="4" y="102"/>
                    <a:pt x="3" y="104"/>
                    <a:pt x="4" y="105"/>
                  </a:cubicBezTo>
                  <a:cubicBezTo>
                    <a:pt x="5" y="106"/>
                    <a:pt x="7" y="107"/>
                    <a:pt x="10" y="106"/>
                  </a:cubicBezTo>
                  <a:cubicBezTo>
                    <a:pt x="10" y="106"/>
                    <a:pt x="14" y="105"/>
                    <a:pt x="19" y="105"/>
                  </a:cubicBezTo>
                  <a:cubicBezTo>
                    <a:pt x="19" y="105"/>
                    <a:pt x="19" y="105"/>
                    <a:pt x="19" y="105"/>
                  </a:cubicBezTo>
                  <a:cubicBezTo>
                    <a:pt x="20" y="105"/>
                    <a:pt x="20" y="105"/>
                    <a:pt x="20" y="105"/>
                  </a:cubicBezTo>
                  <a:cubicBezTo>
                    <a:pt x="20" y="105"/>
                    <a:pt x="36" y="110"/>
                    <a:pt x="61" y="110"/>
                  </a:cubicBezTo>
                  <a:cubicBezTo>
                    <a:pt x="76" y="110"/>
                    <a:pt x="91" y="108"/>
                    <a:pt x="105" y="104"/>
                  </a:cubicBezTo>
                  <a:cubicBezTo>
                    <a:pt x="105" y="104"/>
                    <a:pt x="106" y="104"/>
                    <a:pt x="107" y="104"/>
                  </a:cubicBezTo>
                  <a:cubicBezTo>
                    <a:pt x="109" y="104"/>
                    <a:pt x="112" y="105"/>
                    <a:pt x="114" y="106"/>
                  </a:cubicBezTo>
                  <a:cubicBezTo>
                    <a:pt x="114" y="106"/>
                    <a:pt x="116" y="107"/>
                    <a:pt x="118" y="107"/>
                  </a:cubicBezTo>
                  <a:cubicBezTo>
                    <a:pt x="119" y="107"/>
                    <a:pt x="121" y="106"/>
                    <a:pt x="123" y="104"/>
                  </a:cubicBezTo>
                  <a:cubicBezTo>
                    <a:pt x="123" y="104"/>
                    <a:pt x="125" y="102"/>
                    <a:pt x="120" y="99"/>
                  </a:cubicBezTo>
                  <a:close/>
                  <a:moveTo>
                    <a:pt x="81" y="55"/>
                  </a:moveTo>
                  <a:cubicBezTo>
                    <a:pt x="81" y="58"/>
                    <a:pt x="81" y="58"/>
                    <a:pt x="81" y="58"/>
                  </a:cubicBezTo>
                  <a:cubicBezTo>
                    <a:pt x="53" y="57"/>
                    <a:pt x="53" y="57"/>
                    <a:pt x="53" y="57"/>
                  </a:cubicBezTo>
                  <a:cubicBezTo>
                    <a:pt x="53" y="57"/>
                    <a:pt x="52" y="61"/>
                    <a:pt x="53" y="62"/>
                  </a:cubicBezTo>
                  <a:cubicBezTo>
                    <a:pt x="81" y="62"/>
                    <a:pt x="81" y="62"/>
                    <a:pt x="81" y="62"/>
                  </a:cubicBezTo>
                  <a:cubicBezTo>
                    <a:pt x="81" y="66"/>
                    <a:pt x="81" y="66"/>
                    <a:pt x="81" y="66"/>
                  </a:cubicBezTo>
                  <a:cubicBezTo>
                    <a:pt x="53" y="65"/>
                    <a:pt x="53" y="65"/>
                    <a:pt x="53" y="65"/>
                  </a:cubicBezTo>
                  <a:cubicBezTo>
                    <a:pt x="53" y="65"/>
                    <a:pt x="54" y="78"/>
                    <a:pt x="67" y="80"/>
                  </a:cubicBezTo>
                  <a:cubicBezTo>
                    <a:pt x="67" y="80"/>
                    <a:pt x="76" y="82"/>
                    <a:pt x="83" y="78"/>
                  </a:cubicBezTo>
                  <a:cubicBezTo>
                    <a:pt x="85" y="83"/>
                    <a:pt x="85" y="83"/>
                    <a:pt x="85" y="83"/>
                  </a:cubicBezTo>
                  <a:cubicBezTo>
                    <a:pt x="85" y="83"/>
                    <a:pt x="71" y="91"/>
                    <a:pt x="54" y="81"/>
                  </a:cubicBezTo>
                  <a:cubicBezTo>
                    <a:pt x="54" y="81"/>
                    <a:pt x="46" y="76"/>
                    <a:pt x="45" y="65"/>
                  </a:cubicBezTo>
                  <a:cubicBezTo>
                    <a:pt x="38" y="65"/>
                    <a:pt x="38" y="65"/>
                    <a:pt x="38" y="65"/>
                  </a:cubicBezTo>
                  <a:cubicBezTo>
                    <a:pt x="39" y="61"/>
                    <a:pt x="39" y="61"/>
                    <a:pt x="39" y="61"/>
                  </a:cubicBezTo>
                  <a:cubicBezTo>
                    <a:pt x="44" y="61"/>
                    <a:pt x="44" y="61"/>
                    <a:pt x="44" y="61"/>
                  </a:cubicBezTo>
                  <a:cubicBezTo>
                    <a:pt x="44" y="61"/>
                    <a:pt x="44" y="60"/>
                    <a:pt x="45" y="58"/>
                  </a:cubicBezTo>
                  <a:cubicBezTo>
                    <a:pt x="39" y="57"/>
                    <a:pt x="39" y="57"/>
                    <a:pt x="39" y="57"/>
                  </a:cubicBezTo>
                  <a:cubicBezTo>
                    <a:pt x="39" y="53"/>
                    <a:pt x="39" y="53"/>
                    <a:pt x="39" y="53"/>
                  </a:cubicBezTo>
                  <a:cubicBezTo>
                    <a:pt x="45" y="53"/>
                    <a:pt x="45" y="53"/>
                    <a:pt x="45" y="53"/>
                  </a:cubicBezTo>
                  <a:cubicBezTo>
                    <a:pt x="45" y="53"/>
                    <a:pt x="48" y="37"/>
                    <a:pt x="67" y="35"/>
                  </a:cubicBezTo>
                  <a:cubicBezTo>
                    <a:pt x="67" y="35"/>
                    <a:pt x="81" y="33"/>
                    <a:pt x="86" y="38"/>
                  </a:cubicBezTo>
                  <a:cubicBezTo>
                    <a:pt x="83" y="43"/>
                    <a:pt x="83" y="43"/>
                    <a:pt x="83" y="43"/>
                  </a:cubicBezTo>
                  <a:cubicBezTo>
                    <a:pt x="83" y="43"/>
                    <a:pt x="61" y="33"/>
                    <a:pt x="54" y="54"/>
                  </a:cubicBezTo>
                  <a:lnTo>
                    <a:pt x="8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79" name="Freeform 108"/>
          <p:cNvSpPr>
            <a:spLocks noEditPoints="1"/>
          </p:cNvSpPr>
          <p:nvPr/>
        </p:nvSpPr>
        <p:spPr bwMode="auto">
          <a:xfrm>
            <a:off x="5643883" y="3575423"/>
            <a:ext cx="275982" cy="276975"/>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rgbClr val="7B4690"/>
          </a:solidFill>
          <a:ln>
            <a:noFill/>
          </a:ln>
          <a:extLst/>
        </p:spPr>
        <p:txBody>
          <a:bodyPr vert="horz" wrap="square" lIns="68580" tIns="34290" rIns="68580" bIns="34290" numCol="1" anchor="t" anchorCtr="0" compatLnSpc="1">
            <a:prstTxWarp prst="textNoShape">
              <a:avLst/>
            </a:prstTxWarp>
          </a:bodyPr>
          <a:lstStyle/>
          <a:p>
            <a:endParaRPr lang="zh-CN" altLang="en-US" sz="1013"/>
          </a:p>
        </p:txBody>
      </p:sp>
      <p:grpSp>
        <p:nvGrpSpPr>
          <p:cNvPr id="80" name="组合 79"/>
          <p:cNvGrpSpPr/>
          <p:nvPr/>
        </p:nvGrpSpPr>
        <p:grpSpPr>
          <a:xfrm>
            <a:off x="5858579" y="2901885"/>
            <a:ext cx="234972" cy="255704"/>
            <a:chOff x="4873626" y="1965325"/>
            <a:chExt cx="269876" cy="293688"/>
          </a:xfrm>
          <a:solidFill>
            <a:srgbClr val="E87071"/>
          </a:solidFill>
        </p:grpSpPr>
        <p:sp>
          <p:nvSpPr>
            <p:cNvPr id="81" name="Freeform 502"/>
            <p:cNvSpPr>
              <a:spLocks/>
            </p:cNvSpPr>
            <p:nvPr/>
          </p:nvSpPr>
          <p:spPr bwMode="auto">
            <a:xfrm>
              <a:off x="4873626"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2" name="Freeform 503"/>
            <p:cNvSpPr>
              <a:spLocks/>
            </p:cNvSpPr>
            <p:nvPr/>
          </p:nvSpPr>
          <p:spPr bwMode="auto">
            <a:xfrm>
              <a:off x="4884739"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3" name="Freeform 504"/>
            <p:cNvSpPr>
              <a:spLocks/>
            </p:cNvSpPr>
            <p:nvPr/>
          </p:nvSpPr>
          <p:spPr bwMode="auto">
            <a:xfrm>
              <a:off x="4940301"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4"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85" name="Group 41"/>
          <p:cNvGrpSpPr>
            <a:grpSpLocks noChangeAspect="1"/>
          </p:cNvGrpSpPr>
          <p:nvPr/>
        </p:nvGrpSpPr>
        <p:grpSpPr bwMode="auto">
          <a:xfrm>
            <a:off x="4490456" y="1487072"/>
            <a:ext cx="213073" cy="260831"/>
            <a:chOff x="3783" y="2089"/>
            <a:chExt cx="116" cy="142"/>
          </a:xfrm>
          <a:solidFill>
            <a:schemeClr val="tx1">
              <a:lumMod val="50000"/>
              <a:lumOff val="50000"/>
            </a:schemeClr>
          </a:solidFill>
          <a:effectLst/>
        </p:grpSpPr>
        <p:sp>
          <p:nvSpPr>
            <p:cNvPr id="86" name="Freeform 42"/>
            <p:cNvSpPr>
              <a:spLocks/>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rgbClr val="01ACBE"/>
                </a:solidFill>
              </a:endParaRPr>
            </a:p>
          </p:txBody>
        </p:sp>
        <p:sp>
          <p:nvSpPr>
            <p:cNvPr id="87" name="Freeform 43"/>
            <p:cNvSpPr>
              <a:spLocks/>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rgbClr val="01ACBE"/>
                </a:solidFill>
              </a:endParaRPr>
            </a:p>
          </p:txBody>
        </p:sp>
        <p:sp>
          <p:nvSpPr>
            <p:cNvPr id="88" name="Freeform 44"/>
            <p:cNvSpPr>
              <a:spLocks/>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rgbClr val="01ACBE"/>
                </a:solidFill>
              </a:endParaRPr>
            </a:p>
          </p:txBody>
        </p:sp>
        <p:sp>
          <p:nvSpPr>
            <p:cNvPr id="89" name="Freeform 45"/>
            <p:cNvSpPr>
              <a:spLocks/>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rgbClr val="01ACBE"/>
                </a:solidFill>
              </a:endParaRPr>
            </a:p>
          </p:txBody>
        </p:sp>
        <p:sp>
          <p:nvSpPr>
            <p:cNvPr id="90" name="Freeform 46"/>
            <p:cNvSpPr>
              <a:spLocks/>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rgbClr val="01ACBE"/>
                </a:solidFill>
              </a:endParaRPr>
            </a:p>
          </p:txBody>
        </p:sp>
        <p:sp>
          <p:nvSpPr>
            <p:cNvPr id="91" name="Freeform 47"/>
            <p:cNvSpPr>
              <a:spLocks/>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rgbClr val="01ACBE"/>
                </a:solidFill>
              </a:endParaRPr>
            </a:p>
          </p:txBody>
        </p:sp>
        <p:sp>
          <p:nvSpPr>
            <p:cNvPr id="92" name="Freeform 48"/>
            <p:cNvSpPr>
              <a:spLocks/>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rgbClr val="01ACBE"/>
                </a:solidFill>
              </a:endParaRPr>
            </a:p>
          </p:txBody>
        </p:sp>
        <p:sp>
          <p:nvSpPr>
            <p:cNvPr id="93" name="Freeform 49"/>
            <p:cNvSpPr>
              <a:spLocks/>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rgbClr val="01ACBE"/>
                </a:solidFill>
              </a:endParaRPr>
            </a:p>
          </p:txBody>
        </p:sp>
      </p:grpSp>
      <p:grpSp>
        <p:nvGrpSpPr>
          <p:cNvPr id="94" name="Group 52"/>
          <p:cNvGrpSpPr>
            <a:grpSpLocks noChangeAspect="1"/>
          </p:cNvGrpSpPr>
          <p:nvPr/>
        </p:nvGrpSpPr>
        <p:grpSpPr bwMode="auto">
          <a:xfrm>
            <a:off x="5153838" y="1679295"/>
            <a:ext cx="270356" cy="268025"/>
            <a:chOff x="3783" y="2102"/>
            <a:chExt cx="116" cy="115"/>
          </a:xfrm>
          <a:solidFill>
            <a:srgbClr val="FFB850"/>
          </a:solidFill>
          <a:effectLst/>
        </p:grpSpPr>
        <p:sp>
          <p:nvSpPr>
            <p:cNvPr id="95"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6"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7" name="Freeform 55"/>
            <p:cNvSpPr>
              <a:spLocks/>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8" name="Freeform 56"/>
            <p:cNvSpPr>
              <a:spLocks/>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9" name="Freeform 57"/>
            <p:cNvSpPr>
              <a:spLocks/>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0" name="Freeform 58"/>
            <p:cNvSpPr>
              <a:spLocks/>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1" name="Freeform 59"/>
            <p:cNvSpPr>
              <a:spLocks/>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02" name="Group 62"/>
          <p:cNvGrpSpPr>
            <a:grpSpLocks noChangeAspect="1"/>
          </p:cNvGrpSpPr>
          <p:nvPr/>
        </p:nvGrpSpPr>
        <p:grpSpPr bwMode="auto">
          <a:xfrm>
            <a:off x="5656484" y="2234562"/>
            <a:ext cx="262091" cy="209266"/>
            <a:chOff x="3775" y="2110"/>
            <a:chExt cx="129" cy="103"/>
          </a:xfrm>
          <a:solidFill>
            <a:srgbClr val="01ACBE"/>
          </a:solidFill>
          <a:effectLst/>
        </p:grpSpPr>
        <p:sp>
          <p:nvSpPr>
            <p:cNvPr id="103" name="Freeform 63"/>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4" name="Freeform 64"/>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5"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Tree>
    <p:extLst>
      <p:ext uri="{BB962C8B-B14F-4D97-AF65-F5344CB8AC3E}">
        <p14:creationId xmlns:p14="http://schemas.microsoft.com/office/powerpoint/2010/main" val="649069192"/>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45"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anim calcmode="lin" valueType="num">
                                          <p:cBhvr>
                                            <p:cTn id="23" dur="2000" fill="hold"/>
                                            <p:tgtEl>
                                              <p:spTgt spid="10"/>
                                            </p:tgtEl>
                                            <p:attrNameLst>
                                              <p:attrName>ppt_w</p:attrName>
                                            </p:attrNameLst>
                                          </p:cBhvr>
                                          <p:tavLst>
                                            <p:tav tm="0" fmla="#ppt_w*sin(2.5*pi*$)">
                                              <p:val>
                                                <p:fltVal val="0"/>
                                              </p:val>
                                            </p:tav>
                                            <p:tav tm="100000">
                                              <p:val>
                                                <p:fltVal val="1"/>
                                              </p:val>
                                            </p:tav>
                                          </p:tavLst>
                                        </p:anim>
                                        <p:anim calcmode="lin" valueType="num">
                                          <p:cBhvr>
                                            <p:cTn id="24" dur="2000" fill="hold"/>
                                            <p:tgtEl>
                                              <p:spTgt spid="10"/>
                                            </p:tgtEl>
                                            <p:attrNameLst>
                                              <p:attrName>ppt_h</p:attrName>
                                            </p:attrNameLst>
                                          </p:cBhvr>
                                          <p:tavLst>
                                            <p:tav tm="0">
                                              <p:val>
                                                <p:strVal val="#ppt_h"/>
                                              </p:val>
                                            </p:tav>
                                            <p:tav tm="100000">
                                              <p:val>
                                                <p:strVal val="#ppt_h"/>
                                              </p:val>
                                            </p:tav>
                                          </p:tavLst>
                                        </p:anim>
                                      </p:childTnLst>
                                    </p:cTn>
                                  </p:par>
                                  <p:par>
                                    <p:cTn id="25" presetID="2" presetClass="entr" presetSubtype="4" accel="70000" fill="hold" grpId="0" nodeType="withEffect" p14:presetBounceEnd="40000">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14:bounceEnd="40000">
                                          <p:cBhvr additive="base">
                                            <p:cTn id="27" dur="400" fill="hold"/>
                                            <p:tgtEl>
                                              <p:spTgt spid="18"/>
                                            </p:tgtEl>
                                            <p:attrNameLst>
                                              <p:attrName>ppt_x</p:attrName>
                                            </p:attrNameLst>
                                          </p:cBhvr>
                                          <p:tavLst>
                                            <p:tav tm="0">
                                              <p:val>
                                                <p:strVal val="#ppt_x"/>
                                              </p:val>
                                            </p:tav>
                                            <p:tav tm="100000">
                                              <p:val>
                                                <p:strVal val="#ppt_x"/>
                                              </p:val>
                                            </p:tav>
                                          </p:tavLst>
                                        </p:anim>
                                        <p:anim calcmode="lin" valueType="num" p14:bounceEnd="40000">
                                          <p:cBhvr additive="base">
                                            <p:cTn id="28" dur="4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accel="70000" fill="hold" grpId="0" nodeType="withEffect" p14:presetBounceEnd="40000">
                                      <p:stCondLst>
                                        <p:cond delay="200"/>
                                      </p:stCondLst>
                                      <p:childTnLst>
                                        <p:set>
                                          <p:cBhvr>
                                            <p:cTn id="30" dur="1" fill="hold">
                                              <p:stCondLst>
                                                <p:cond delay="0"/>
                                              </p:stCondLst>
                                            </p:cTn>
                                            <p:tgtEl>
                                              <p:spTgt spid="19"/>
                                            </p:tgtEl>
                                            <p:attrNameLst>
                                              <p:attrName>style.visibility</p:attrName>
                                            </p:attrNameLst>
                                          </p:cBhvr>
                                          <p:to>
                                            <p:strVal val="visible"/>
                                          </p:to>
                                        </p:set>
                                        <p:anim calcmode="lin" valueType="num" p14:bounceEnd="40000">
                                          <p:cBhvr additive="base">
                                            <p:cTn id="31" dur="4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32" dur="4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accel="70000" fill="hold" grpId="0" nodeType="withEffect" p14:presetBounceEnd="40000">
                                      <p:stCondLst>
                                        <p:cond delay="400"/>
                                      </p:stCondLst>
                                      <p:childTnLst>
                                        <p:set>
                                          <p:cBhvr>
                                            <p:cTn id="34" dur="1" fill="hold">
                                              <p:stCondLst>
                                                <p:cond delay="0"/>
                                              </p:stCondLst>
                                            </p:cTn>
                                            <p:tgtEl>
                                              <p:spTgt spid="20"/>
                                            </p:tgtEl>
                                            <p:attrNameLst>
                                              <p:attrName>style.visibility</p:attrName>
                                            </p:attrNameLst>
                                          </p:cBhvr>
                                          <p:to>
                                            <p:strVal val="visible"/>
                                          </p:to>
                                        </p:set>
                                        <p:anim calcmode="lin" valueType="num" p14:bounceEnd="40000">
                                          <p:cBhvr additive="base">
                                            <p:cTn id="35" dur="400" fill="hold"/>
                                            <p:tgtEl>
                                              <p:spTgt spid="20"/>
                                            </p:tgtEl>
                                            <p:attrNameLst>
                                              <p:attrName>ppt_x</p:attrName>
                                            </p:attrNameLst>
                                          </p:cBhvr>
                                          <p:tavLst>
                                            <p:tav tm="0">
                                              <p:val>
                                                <p:strVal val="#ppt_x"/>
                                              </p:val>
                                            </p:tav>
                                            <p:tav tm="100000">
                                              <p:val>
                                                <p:strVal val="#ppt_x"/>
                                              </p:val>
                                            </p:tav>
                                          </p:tavLst>
                                        </p:anim>
                                        <p:anim calcmode="lin" valueType="num" p14:bounceEnd="40000">
                                          <p:cBhvr additive="base">
                                            <p:cTn id="36" dur="4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accel="70000" fill="hold" grpId="0" nodeType="withEffect" p14:presetBounceEnd="40000">
                                      <p:stCondLst>
                                        <p:cond delay="600"/>
                                      </p:stCondLst>
                                      <p:childTnLst>
                                        <p:set>
                                          <p:cBhvr>
                                            <p:cTn id="38" dur="1" fill="hold">
                                              <p:stCondLst>
                                                <p:cond delay="0"/>
                                              </p:stCondLst>
                                            </p:cTn>
                                            <p:tgtEl>
                                              <p:spTgt spid="21"/>
                                            </p:tgtEl>
                                            <p:attrNameLst>
                                              <p:attrName>style.visibility</p:attrName>
                                            </p:attrNameLst>
                                          </p:cBhvr>
                                          <p:to>
                                            <p:strVal val="visible"/>
                                          </p:to>
                                        </p:set>
                                        <p:anim calcmode="lin" valueType="num" p14:bounceEnd="40000">
                                          <p:cBhvr additive="base">
                                            <p:cTn id="39" dur="400" fill="hold"/>
                                            <p:tgtEl>
                                              <p:spTgt spid="21"/>
                                            </p:tgtEl>
                                            <p:attrNameLst>
                                              <p:attrName>ppt_x</p:attrName>
                                            </p:attrNameLst>
                                          </p:cBhvr>
                                          <p:tavLst>
                                            <p:tav tm="0">
                                              <p:val>
                                                <p:strVal val="#ppt_x"/>
                                              </p:val>
                                            </p:tav>
                                            <p:tav tm="100000">
                                              <p:val>
                                                <p:strVal val="#ppt_x"/>
                                              </p:val>
                                            </p:tav>
                                          </p:tavLst>
                                        </p:anim>
                                        <p:anim calcmode="lin" valueType="num" p14:bounceEnd="40000">
                                          <p:cBhvr additive="base">
                                            <p:cTn id="40" dur="4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accel="70000" fill="hold" grpId="0" nodeType="withEffect" p14:presetBounceEnd="40000">
                                      <p:stCondLst>
                                        <p:cond delay="800"/>
                                      </p:stCondLst>
                                      <p:childTnLst>
                                        <p:set>
                                          <p:cBhvr>
                                            <p:cTn id="42" dur="1" fill="hold">
                                              <p:stCondLst>
                                                <p:cond delay="0"/>
                                              </p:stCondLst>
                                            </p:cTn>
                                            <p:tgtEl>
                                              <p:spTgt spid="22"/>
                                            </p:tgtEl>
                                            <p:attrNameLst>
                                              <p:attrName>style.visibility</p:attrName>
                                            </p:attrNameLst>
                                          </p:cBhvr>
                                          <p:to>
                                            <p:strVal val="visible"/>
                                          </p:to>
                                        </p:set>
                                        <p:anim calcmode="lin" valueType="num" p14:bounceEnd="40000">
                                          <p:cBhvr additive="base">
                                            <p:cTn id="43" dur="400" fill="hold"/>
                                            <p:tgtEl>
                                              <p:spTgt spid="22"/>
                                            </p:tgtEl>
                                            <p:attrNameLst>
                                              <p:attrName>ppt_x</p:attrName>
                                            </p:attrNameLst>
                                          </p:cBhvr>
                                          <p:tavLst>
                                            <p:tav tm="0">
                                              <p:val>
                                                <p:strVal val="#ppt_x"/>
                                              </p:val>
                                            </p:tav>
                                            <p:tav tm="100000">
                                              <p:val>
                                                <p:strVal val="#ppt_x"/>
                                              </p:val>
                                            </p:tav>
                                          </p:tavLst>
                                        </p:anim>
                                        <p:anim calcmode="lin" valueType="num" p14:bounceEnd="40000">
                                          <p:cBhvr additive="base">
                                            <p:cTn id="44" dur="4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accel="70000" fill="hold" grpId="0" nodeType="withEffect" p14:presetBounceEnd="40000">
                                      <p:stCondLst>
                                        <p:cond delay="1000"/>
                                      </p:stCondLst>
                                      <p:childTnLst>
                                        <p:set>
                                          <p:cBhvr>
                                            <p:cTn id="46" dur="1" fill="hold">
                                              <p:stCondLst>
                                                <p:cond delay="0"/>
                                              </p:stCondLst>
                                            </p:cTn>
                                            <p:tgtEl>
                                              <p:spTgt spid="23"/>
                                            </p:tgtEl>
                                            <p:attrNameLst>
                                              <p:attrName>style.visibility</p:attrName>
                                            </p:attrNameLst>
                                          </p:cBhvr>
                                          <p:to>
                                            <p:strVal val="visible"/>
                                          </p:to>
                                        </p:set>
                                        <p:anim calcmode="lin" valueType="num" p14:bounceEnd="40000">
                                          <p:cBhvr additive="base">
                                            <p:cTn id="47" dur="400" fill="hold"/>
                                            <p:tgtEl>
                                              <p:spTgt spid="23"/>
                                            </p:tgtEl>
                                            <p:attrNameLst>
                                              <p:attrName>ppt_x</p:attrName>
                                            </p:attrNameLst>
                                          </p:cBhvr>
                                          <p:tavLst>
                                            <p:tav tm="0">
                                              <p:val>
                                                <p:strVal val="#ppt_x"/>
                                              </p:val>
                                            </p:tav>
                                            <p:tav tm="100000">
                                              <p:val>
                                                <p:strVal val="#ppt_x"/>
                                              </p:val>
                                            </p:tav>
                                          </p:tavLst>
                                        </p:anim>
                                        <p:anim calcmode="lin" valueType="num" p14:bounceEnd="40000">
                                          <p:cBhvr additive="base">
                                            <p:cTn id="48" dur="4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accel="70000" fill="hold" grpId="0" nodeType="withEffect" p14:presetBounceEnd="40000">
                                      <p:stCondLst>
                                        <p:cond delay="1200"/>
                                      </p:stCondLst>
                                      <p:childTnLst>
                                        <p:set>
                                          <p:cBhvr>
                                            <p:cTn id="50" dur="1" fill="hold">
                                              <p:stCondLst>
                                                <p:cond delay="0"/>
                                              </p:stCondLst>
                                            </p:cTn>
                                            <p:tgtEl>
                                              <p:spTgt spid="24"/>
                                            </p:tgtEl>
                                            <p:attrNameLst>
                                              <p:attrName>style.visibility</p:attrName>
                                            </p:attrNameLst>
                                          </p:cBhvr>
                                          <p:to>
                                            <p:strVal val="visible"/>
                                          </p:to>
                                        </p:set>
                                        <p:anim calcmode="lin" valueType="num" p14:bounceEnd="40000">
                                          <p:cBhvr additive="base">
                                            <p:cTn id="51" dur="4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52" dur="400" fill="hold"/>
                                            <p:tgtEl>
                                              <p:spTgt spid="24"/>
                                            </p:tgtEl>
                                            <p:attrNameLst>
                                              <p:attrName>ppt_y</p:attrName>
                                            </p:attrNameLst>
                                          </p:cBhvr>
                                          <p:tavLst>
                                            <p:tav tm="0">
                                              <p:val>
                                                <p:strVal val="1+#ppt_h/2"/>
                                              </p:val>
                                            </p:tav>
                                            <p:tav tm="100000">
                                              <p:val>
                                                <p:strVal val="#ppt_y"/>
                                              </p:val>
                                            </p:tav>
                                          </p:tavLst>
                                        </p:anim>
                                      </p:childTnLst>
                                    </p:cTn>
                                  </p:par>
                                  <p:par>
                                    <p:cTn id="53" presetID="2" presetClass="entr" presetSubtype="4" accel="70000" fill="hold" grpId="0" nodeType="withEffect" p14:presetBounceEnd="40000">
                                      <p:stCondLst>
                                        <p:cond delay="1400"/>
                                      </p:stCondLst>
                                      <p:childTnLst>
                                        <p:set>
                                          <p:cBhvr>
                                            <p:cTn id="54" dur="1" fill="hold">
                                              <p:stCondLst>
                                                <p:cond delay="0"/>
                                              </p:stCondLst>
                                            </p:cTn>
                                            <p:tgtEl>
                                              <p:spTgt spid="25"/>
                                            </p:tgtEl>
                                            <p:attrNameLst>
                                              <p:attrName>style.visibility</p:attrName>
                                            </p:attrNameLst>
                                          </p:cBhvr>
                                          <p:to>
                                            <p:strVal val="visible"/>
                                          </p:to>
                                        </p:set>
                                        <p:anim calcmode="lin" valueType="num" p14:bounceEnd="40000">
                                          <p:cBhvr additive="base">
                                            <p:cTn id="55" dur="40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56" dur="40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4" accel="70000" fill="hold" grpId="0" nodeType="withEffect" p14:presetBounceEnd="40000">
                                      <p:stCondLst>
                                        <p:cond delay="1800"/>
                                      </p:stCondLst>
                                      <p:childTnLst>
                                        <p:set>
                                          <p:cBhvr>
                                            <p:cTn id="58" dur="1" fill="hold">
                                              <p:stCondLst>
                                                <p:cond delay="0"/>
                                              </p:stCondLst>
                                            </p:cTn>
                                            <p:tgtEl>
                                              <p:spTgt spid="26"/>
                                            </p:tgtEl>
                                            <p:attrNameLst>
                                              <p:attrName>style.visibility</p:attrName>
                                            </p:attrNameLst>
                                          </p:cBhvr>
                                          <p:to>
                                            <p:strVal val="visible"/>
                                          </p:to>
                                        </p:set>
                                        <p:anim calcmode="lin" valueType="num" p14:bounceEnd="40000">
                                          <p:cBhvr additive="base">
                                            <p:cTn id="59" dur="4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60" dur="400" fill="hold"/>
                                            <p:tgtEl>
                                              <p:spTgt spid="26"/>
                                            </p:tgtEl>
                                            <p:attrNameLst>
                                              <p:attrName>ppt_y</p:attrName>
                                            </p:attrNameLst>
                                          </p:cBhvr>
                                          <p:tavLst>
                                            <p:tav tm="0">
                                              <p:val>
                                                <p:strVal val="1+#ppt_h/2"/>
                                              </p:val>
                                            </p:tav>
                                            <p:tav tm="100000">
                                              <p:val>
                                                <p:strVal val="#ppt_y"/>
                                              </p:val>
                                            </p:tav>
                                          </p:tavLst>
                                        </p:anim>
                                      </p:childTnLst>
                                    </p:cTn>
                                  </p:par>
                                </p:childTnLst>
                              </p:cTn>
                            </p:par>
                            <p:par>
                              <p:cTn id="61" fill="hold">
                                <p:stCondLst>
                                  <p:cond delay="3200"/>
                                </p:stCondLst>
                                <p:childTnLst>
                                  <p:par>
                                    <p:cTn id="62" presetID="53" presetClass="entr" presetSubtype="16" fill="hold" nodeType="after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p:cTn id="64" dur="300" fill="hold"/>
                                            <p:tgtEl>
                                              <p:spTgt spid="63"/>
                                            </p:tgtEl>
                                            <p:attrNameLst>
                                              <p:attrName>ppt_w</p:attrName>
                                            </p:attrNameLst>
                                          </p:cBhvr>
                                          <p:tavLst>
                                            <p:tav tm="0">
                                              <p:val>
                                                <p:fltVal val="0"/>
                                              </p:val>
                                            </p:tav>
                                            <p:tav tm="100000">
                                              <p:val>
                                                <p:strVal val="#ppt_w"/>
                                              </p:val>
                                            </p:tav>
                                          </p:tavLst>
                                        </p:anim>
                                        <p:anim calcmode="lin" valueType="num">
                                          <p:cBhvr>
                                            <p:cTn id="65" dur="300" fill="hold"/>
                                            <p:tgtEl>
                                              <p:spTgt spid="63"/>
                                            </p:tgtEl>
                                            <p:attrNameLst>
                                              <p:attrName>ppt_h</p:attrName>
                                            </p:attrNameLst>
                                          </p:cBhvr>
                                          <p:tavLst>
                                            <p:tav tm="0">
                                              <p:val>
                                                <p:fltVal val="0"/>
                                              </p:val>
                                            </p:tav>
                                            <p:tav tm="100000">
                                              <p:val>
                                                <p:strVal val="#ppt_h"/>
                                              </p:val>
                                            </p:tav>
                                          </p:tavLst>
                                        </p:anim>
                                        <p:animEffect transition="in" filter="fade">
                                          <p:cBhvr>
                                            <p:cTn id="66" dur="300"/>
                                            <p:tgtEl>
                                              <p:spTgt spid="63"/>
                                            </p:tgtEl>
                                          </p:cBhvr>
                                        </p:animEffect>
                                      </p:childTnLst>
                                    </p:cTn>
                                  </p:par>
                                </p:childTnLst>
                              </p:cTn>
                            </p:par>
                            <p:par>
                              <p:cTn id="67" fill="hold">
                                <p:stCondLst>
                                  <p:cond delay="3500"/>
                                </p:stCondLst>
                                <p:childTnLst>
                                  <p:par>
                                    <p:cTn id="68" presetID="26" presetClass="emph" presetSubtype="0" fill="hold" nodeType="afterEffect">
                                      <p:stCondLst>
                                        <p:cond delay="0"/>
                                      </p:stCondLst>
                                      <p:childTnLst>
                                        <p:animEffect transition="out" filter="fade">
                                          <p:cBhvr>
                                            <p:cTn id="69" dur="500" tmFilter="0, 0; .2, .5; .8, .5; 1, 0"/>
                                            <p:tgtEl>
                                              <p:spTgt spid="63"/>
                                            </p:tgtEl>
                                          </p:cBhvr>
                                        </p:animEffect>
                                        <p:animScale>
                                          <p:cBhvr>
                                            <p:cTn id="70" dur="250" autoRev="1" fill="hold"/>
                                            <p:tgtEl>
                                              <p:spTgt spid="63"/>
                                            </p:tgtEl>
                                          </p:cBhvr>
                                          <p:by x="105000" y="105000"/>
                                        </p:animScale>
                                      </p:childTnLst>
                                    </p:cTn>
                                  </p:par>
                                </p:childTnLst>
                              </p:cTn>
                            </p:par>
                            <p:par>
                              <p:cTn id="71" fill="hold">
                                <p:stCondLst>
                                  <p:cond delay="4000"/>
                                </p:stCondLst>
                                <p:childTnLst>
                                  <p:par>
                                    <p:cTn id="72" presetID="22" presetClass="entr" presetSubtype="2" fill="hold"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4500"/>
                                </p:stCondLst>
                                <p:childTnLst>
                                  <p:par>
                                    <p:cTn id="76" presetID="53" presetClass="entr" presetSubtype="16" fill="hold" nodeType="after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300" fill="hold"/>
                                            <p:tgtEl>
                                              <p:spTgt spid="57"/>
                                            </p:tgtEl>
                                            <p:attrNameLst>
                                              <p:attrName>ppt_w</p:attrName>
                                            </p:attrNameLst>
                                          </p:cBhvr>
                                          <p:tavLst>
                                            <p:tav tm="0">
                                              <p:val>
                                                <p:fltVal val="0"/>
                                              </p:val>
                                            </p:tav>
                                            <p:tav tm="100000">
                                              <p:val>
                                                <p:strVal val="#ppt_w"/>
                                              </p:val>
                                            </p:tav>
                                          </p:tavLst>
                                        </p:anim>
                                        <p:anim calcmode="lin" valueType="num">
                                          <p:cBhvr>
                                            <p:cTn id="79" dur="300" fill="hold"/>
                                            <p:tgtEl>
                                              <p:spTgt spid="57"/>
                                            </p:tgtEl>
                                            <p:attrNameLst>
                                              <p:attrName>ppt_h</p:attrName>
                                            </p:attrNameLst>
                                          </p:cBhvr>
                                          <p:tavLst>
                                            <p:tav tm="0">
                                              <p:val>
                                                <p:fltVal val="0"/>
                                              </p:val>
                                            </p:tav>
                                            <p:tav tm="100000">
                                              <p:val>
                                                <p:strVal val="#ppt_h"/>
                                              </p:val>
                                            </p:tav>
                                          </p:tavLst>
                                        </p:anim>
                                        <p:animEffect transition="in" filter="fade">
                                          <p:cBhvr>
                                            <p:cTn id="80" dur="300"/>
                                            <p:tgtEl>
                                              <p:spTgt spid="57"/>
                                            </p:tgtEl>
                                          </p:cBhvr>
                                        </p:animEffect>
                                      </p:childTnLst>
                                    </p:cTn>
                                  </p:par>
                                </p:childTnLst>
                              </p:cTn>
                            </p:par>
                            <p:par>
                              <p:cTn id="81" fill="hold">
                                <p:stCondLst>
                                  <p:cond delay="4800"/>
                                </p:stCondLst>
                                <p:childTnLst>
                                  <p:par>
                                    <p:cTn id="82" presetID="26" presetClass="emph" presetSubtype="0" fill="hold" nodeType="afterEffect">
                                      <p:stCondLst>
                                        <p:cond delay="0"/>
                                      </p:stCondLst>
                                      <p:childTnLst>
                                        <p:animEffect transition="out" filter="fade">
                                          <p:cBhvr>
                                            <p:cTn id="83" dur="500" tmFilter="0, 0; .2, .5; .8, .5; 1, 0"/>
                                            <p:tgtEl>
                                              <p:spTgt spid="57"/>
                                            </p:tgtEl>
                                          </p:cBhvr>
                                        </p:animEffect>
                                        <p:animScale>
                                          <p:cBhvr>
                                            <p:cTn id="84" dur="250" autoRev="1" fill="hold"/>
                                            <p:tgtEl>
                                              <p:spTgt spid="57"/>
                                            </p:tgtEl>
                                          </p:cBhvr>
                                          <p:by x="105000" y="105000"/>
                                        </p:animScale>
                                      </p:childTnLst>
                                    </p:cTn>
                                  </p:par>
                                </p:childTnLst>
                              </p:cTn>
                            </p:par>
                            <p:par>
                              <p:cTn id="85" fill="hold">
                                <p:stCondLst>
                                  <p:cond delay="5300"/>
                                </p:stCondLst>
                                <p:childTnLst>
                                  <p:par>
                                    <p:cTn id="86" presetID="22" presetClass="entr" presetSubtype="2" fill="hold" nodeType="after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ipe(right)">
                                          <p:cBhvr>
                                            <p:cTn id="88" dur="500"/>
                                            <p:tgtEl>
                                              <p:spTgt spid="45"/>
                                            </p:tgtEl>
                                          </p:cBhvr>
                                        </p:animEffect>
                                      </p:childTnLst>
                                    </p:cTn>
                                  </p:par>
                                </p:childTnLst>
                              </p:cTn>
                            </p:par>
                            <p:par>
                              <p:cTn id="89" fill="hold">
                                <p:stCondLst>
                                  <p:cond delay="5800"/>
                                </p:stCondLst>
                                <p:childTnLst>
                                  <p:par>
                                    <p:cTn id="90" presetID="53" presetClass="entr" presetSubtype="16" fill="hold" nodeType="afterEffect">
                                      <p:stCondLst>
                                        <p:cond delay="0"/>
                                      </p:stCondLst>
                                      <p:childTnLst>
                                        <p:set>
                                          <p:cBhvr>
                                            <p:cTn id="91" dur="1" fill="hold">
                                              <p:stCondLst>
                                                <p:cond delay="0"/>
                                              </p:stCondLst>
                                            </p:cTn>
                                            <p:tgtEl>
                                              <p:spTgt spid="54"/>
                                            </p:tgtEl>
                                            <p:attrNameLst>
                                              <p:attrName>style.visibility</p:attrName>
                                            </p:attrNameLst>
                                          </p:cBhvr>
                                          <p:to>
                                            <p:strVal val="visible"/>
                                          </p:to>
                                        </p:set>
                                        <p:anim calcmode="lin" valueType="num">
                                          <p:cBhvr>
                                            <p:cTn id="92" dur="300" fill="hold"/>
                                            <p:tgtEl>
                                              <p:spTgt spid="54"/>
                                            </p:tgtEl>
                                            <p:attrNameLst>
                                              <p:attrName>ppt_w</p:attrName>
                                            </p:attrNameLst>
                                          </p:cBhvr>
                                          <p:tavLst>
                                            <p:tav tm="0">
                                              <p:val>
                                                <p:fltVal val="0"/>
                                              </p:val>
                                            </p:tav>
                                            <p:tav tm="100000">
                                              <p:val>
                                                <p:strVal val="#ppt_w"/>
                                              </p:val>
                                            </p:tav>
                                          </p:tavLst>
                                        </p:anim>
                                        <p:anim calcmode="lin" valueType="num">
                                          <p:cBhvr>
                                            <p:cTn id="93" dur="300" fill="hold"/>
                                            <p:tgtEl>
                                              <p:spTgt spid="54"/>
                                            </p:tgtEl>
                                            <p:attrNameLst>
                                              <p:attrName>ppt_h</p:attrName>
                                            </p:attrNameLst>
                                          </p:cBhvr>
                                          <p:tavLst>
                                            <p:tav tm="0">
                                              <p:val>
                                                <p:fltVal val="0"/>
                                              </p:val>
                                            </p:tav>
                                            <p:tav tm="100000">
                                              <p:val>
                                                <p:strVal val="#ppt_h"/>
                                              </p:val>
                                            </p:tav>
                                          </p:tavLst>
                                        </p:anim>
                                        <p:animEffect transition="in" filter="fade">
                                          <p:cBhvr>
                                            <p:cTn id="94" dur="300"/>
                                            <p:tgtEl>
                                              <p:spTgt spid="54"/>
                                            </p:tgtEl>
                                          </p:cBhvr>
                                        </p:animEffect>
                                      </p:childTnLst>
                                    </p:cTn>
                                  </p:par>
                                </p:childTnLst>
                              </p:cTn>
                            </p:par>
                            <p:par>
                              <p:cTn id="95" fill="hold">
                                <p:stCondLst>
                                  <p:cond delay="6100"/>
                                </p:stCondLst>
                                <p:childTnLst>
                                  <p:par>
                                    <p:cTn id="96" presetID="26" presetClass="emph" presetSubtype="0" fill="hold" nodeType="afterEffect">
                                      <p:stCondLst>
                                        <p:cond delay="0"/>
                                      </p:stCondLst>
                                      <p:childTnLst>
                                        <p:animEffect transition="out" filter="fade">
                                          <p:cBhvr>
                                            <p:cTn id="97" dur="500" tmFilter="0, 0; .2, .5; .8, .5; 1, 0"/>
                                            <p:tgtEl>
                                              <p:spTgt spid="54"/>
                                            </p:tgtEl>
                                          </p:cBhvr>
                                        </p:animEffect>
                                        <p:animScale>
                                          <p:cBhvr>
                                            <p:cTn id="98" dur="250" autoRev="1" fill="hold"/>
                                            <p:tgtEl>
                                              <p:spTgt spid="54"/>
                                            </p:tgtEl>
                                          </p:cBhvr>
                                          <p:by x="105000" y="105000"/>
                                        </p:animScale>
                                      </p:childTnLst>
                                    </p:cTn>
                                  </p:par>
                                </p:childTnLst>
                              </p:cTn>
                            </p:par>
                            <p:par>
                              <p:cTn id="99" fill="hold">
                                <p:stCondLst>
                                  <p:cond delay="6600"/>
                                </p:stCondLst>
                                <p:childTnLst>
                                  <p:par>
                                    <p:cTn id="100" presetID="22" presetClass="entr" presetSubtype="2" fill="hold" nodeType="after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wipe(right)">
                                          <p:cBhvr>
                                            <p:cTn id="102" dur="500"/>
                                            <p:tgtEl>
                                              <p:spTgt spid="42"/>
                                            </p:tgtEl>
                                          </p:cBhvr>
                                        </p:animEffect>
                                      </p:childTnLst>
                                    </p:cTn>
                                  </p:par>
                                </p:childTnLst>
                              </p:cTn>
                            </p:par>
                            <p:par>
                              <p:cTn id="103" fill="hold">
                                <p:stCondLst>
                                  <p:cond delay="7100"/>
                                </p:stCondLst>
                                <p:childTnLst>
                                  <p:par>
                                    <p:cTn id="104" presetID="53" presetClass="entr" presetSubtype="16" fill="hold" nodeType="afterEffect">
                                      <p:stCondLst>
                                        <p:cond delay="0"/>
                                      </p:stCondLst>
                                      <p:childTnLst>
                                        <p:set>
                                          <p:cBhvr>
                                            <p:cTn id="105" dur="1" fill="hold">
                                              <p:stCondLst>
                                                <p:cond delay="0"/>
                                              </p:stCondLst>
                                            </p:cTn>
                                            <p:tgtEl>
                                              <p:spTgt spid="51"/>
                                            </p:tgtEl>
                                            <p:attrNameLst>
                                              <p:attrName>style.visibility</p:attrName>
                                            </p:attrNameLst>
                                          </p:cBhvr>
                                          <p:to>
                                            <p:strVal val="visible"/>
                                          </p:to>
                                        </p:set>
                                        <p:anim calcmode="lin" valueType="num">
                                          <p:cBhvr>
                                            <p:cTn id="106" dur="300" fill="hold"/>
                                            <p:tgtEl>
                                              <p:spTgt spid="51"/>
                                            </p:tgtEl>
                                            <p:attrNameLst>
                                              <p:attrName>ppt_w</p:attrName>
                                            </p:attrNameLst>
                                          </p:cBhvr>
                                          <p:tavLst>
                                            <p:tav tm="0">
                                              <p:val>
                                                <p:fltVal val="0"/>
                                              </p:val>
                                            </p:tav>
                                            <p:tav tm="100000">
                                              <p:val>
                                                <p:strVal val="#ppt_w"/>
                                              </p:val>
                                            </p:tav>
                                          </p:tavLst>
                                        </p:anim>
                                        <p:anim calcmode="lin" valueType="num">
                                          <p:cBhvr>
                                            <p:cTn id="107" dur="300" fill="hold"/>
                                            <p:tgtEl>
                                              <p:spTgt spid="51"/>
                                            </p:tgtEl>
                                            <p:attrNameLst>
                                              <p:attrName>ppt_h</p:attrName>
                                            </p:attrNameLst>
                                          </p:cBhvr>
                                          <p:tavLst>
                                            <p:tav tm="0">
                                              <p:val>
                                                <p:fltVal val="0"/>
                                              </p:val>
                                            </p:tav>
                                            <p:tav tm="100000">
                                              <p:val>
                                                <p:strVal val="#ppt_h"/>
                                              </p:val>
                                            </p:tav>
                                          </p:tavLst>
                                        </p:anim>
                                        <p:animEffect transition="in" filter="fade">
                                          <p:cBhvr>
                                            <p:cTn id="108" dur="300"/>
                                            <p:tgtEl>
                                              <p:spTgt spid="51"/>
                                            </p:tgtEl>
                                          </p:cBhvr>
                                        </p:animEffect>
                                      </p:childTnLst>
                                    </p:cTn>
                                  </p:par>
                                </p:childTnLst>
                              </p:cTn>
                            </p:par>
                            <p:par>
                              <p:cTn id="109" fill="hold">
                                <p:stCondLst>
                                  <p:cond delay="7400"/>
                                </p:stCondLst>
                                <p:childTnLst>
                                  <p:par>
                                    <p:cTn id="110" presetID="26" presetClass="emph" presetSubtype="0" fill="hold" nodeType="afterEffect">
                                      <p:stCondLst>
                                        <p:cond delay="0"/>
                                      </p:stCondLst>
                                      <p:childTnLst>
                                        <p:animEffect transition="out" filter="fade">
                                          <p:cBhvr>
                                            <p:cTn id="111" dur="500" tmFilter="0, 0; .2, .5; .8, .5; 1, 0"/>
                                            <p:tgtEl>
                                              <p:spTgt spid="51"/>
                                            </p:tgtEl>
                                          </p:cBhvr>
                                        </p:animEffect>
                                        <p:animScale>
                                          <p:cBhvr>
                                            <p:cTn id="112" dur="250" autoRev="1" fill="hold"/>
                                            <p:tgtEl>
                                              <p:spTgt spid="51"/>
                                            </p:tgtEl>
                                          </p:cBhvr>
                                          <p:by x="105000" y="105000"/>
                                        </p:animScale>
                                      </p:childTnLst>
                                    </p:cTn>
                                  </p:par>
                                </p:childTnLst>
                              </p:cTn>
                            </p:par>
                            <p:par>
                              <p:cTn id="113" fill="hold">
                                <p:stCondLst>
                                  <p:cond delay="7900"/>
                                </p:stCondLst>
                                <p:childTnLst>
                                  <p:par>
                                    <p:cTn id="114" presetID="22" presetClass="entr" presetSubtype="2" fill="hold" nodeType="after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wipe(right)">
                                          <p:cBhvr>
                                            <p:cTn id="116" dur="500"/>
                                            <p:tgtEl>
                                              <p:spTgt spid="39"/>
                                            </p:tgtEl>
                                          </p:cBhvr>
                                        </p:animEffect>
                                      </p:childTnLst>
                                    </p:cTn>
                                  </p:par>
                                </p:childTnLst>
                              </p:cTn>
                            </p:par>
                            <p:par>
                              <p:cTn id="117" fill="hold">
                                <p:stCondLst>
                                  <p:cond delay="8400"/>
                                </p:stCondLst>
                                <p:childTnLst>
                                  <p:par>
                                    <p:cTn id="118" presetID="53" presetClass="entr" presetSubtype="16" fill="hold" nodeType="afterEffect">
                                      <p:stCondLst>
                                        <p:cond delay="0"/>
                                      </p:stCondLst>
                                      <p:childTnLst>
                                        <p:set>
                                          <p:cBhvr>
                                            <p:cTn id="119" dur="1" fill="hold">
                                              <p:stCondLst>
                                                <p:cond delay="0"/>
                                              </p:stCondLst>
                                            </p:cTn>
                                            <p:tgtEl>
                                              <p:spTgt spid="85"/>
                                            </p:tgtEl>
                                            <p:attrNameLst>
                                              <p:attrName>style.visibility</p:attrName>
                                            </p:attrNameLst>
                                          </p:cBhvr>
                                          <p:to>
                                            <p:strVal val="visible"/>
                                          </p:to>
                                        </p:set>
                                        <p:anim calcmode="lin" valueType="num">
                                          <p:cBhvr>
                                            <p:cTn id="120" dur="300" fill="hold"/>
                                            <p:tgtEl>
                                              <p:spTgt spid="85"/>
                                            </p:tgtEl>
                                            <p:attrNameLst>
                                              <p:attrName>ppt_w</p:attrName>
                                            </p:attrNameLst>
                                          </p:cBhvr>
                                          <p:tavLst>
                                            <p:tav tm="0">
                                              <p:val>
                                                <p:fltVal val="0"/>
                                              </p:val>
                                            </p:tav>
                                            <p:tav tm="100000">
                                              <p:val>
                                                <p:strVal val="#ppt_w"/>
                                              </p:val>
                                            </p:tav>
                                          </p:tavLst>
                                        </p:anim>
                                        <p:anim calcmode="lin" valueType="num">
                                          <p:cBhvr>
                                            <p:cTn id="121" dur="300" fill="hold"/>
                                            <p:tgtEl>
                                              <p:spTgt spid="85"/>
                                            </p:tgtEl>
                                            <p:attrNameLst>
                                              <p:attrName>ppt_h</p:attrName>
                                            </p:attrNameLst>
                                          </p:cBhvr>
                                          <p:tavLst>
                                            <p:tav tm="0">
                                              <p:val>
                                                <p:fltVal val="0"/>
                                              </p:val>
                                            </p:tav>
                                            <p:tav tm="100000">
                                              <p:val>
                                                <p:strVal val="#ppt_h"/>
                                              </p:val>
                                            </p:tav>
                                          </p:tavLst>
                                        </p:anim>
                                        <p:animEffect transition="in" filter="fade">
                                          <p:cBhvr>
                                            <p:cTn id="122" dur="300"/>
                                            <p:tgtEl>
                                              <p:spTgt spid="85"/>
                                            </p:tgtEl>
                                          </p:cBhvr>
                                        </p:animEffect>
                                      </p:childTnLst>
                                    </p:cTn>
                                  </p:par>
                                </p:childTnLst>
                              </p:cTn>
                            </p:par>
                            <p:par>
                              <p:cTn id="123" fill="hold">
                                <p:stCondLst>
                                  <p:cond delay="8700"/>
                                </p:stCondLst>
                                <p:childTnLst>
                                  <p:par>
                                    <p:cTn id="124" presetID="26" presetClass="emph" presetSubtype="0" fill="hold" nodeType="afterEffect">
                                      <p:stCondLst>
                                        <p:cond delay="0"/>
                                      </p:stCondLst>
                                      <p:childTnLst>
                                        <p:animEffect transition="out" filter="fade">
                                          <p:cBhvr>
                                            <p:cTn id="125" dur="500" tmFilter="0, 0; .2, .5; .8, .5; 1, 0"/>
                                            <p:tgtEl>
                                              <p:spTgt spid="85"/>
                                            </p:tgtEl>
                                          </p:cBhvr>
                                        </p:animEffect>
                                        <p:animScale>
                                          <p:cBhvr>
                                            <p:cTn id="126" dur="250" autoRev="1" fill="hold"/>
                                            <p:tgtEl>
                                              <p:spTgt spid="85"/>
                                            </p:tgtEl>
                                          </p:cBhvr>
                                          <p:by x="105000" y="105000"/>
                                        </p:animScale>
                                      </p:childTnLst>
                                    </p:cTn>
                                  </p:par>
                                </p:childTnLst>
                              </p:cTn>
                            </p:par>
                            <p:par>
                              <p:cTn id="127" fill="hold">
                                <p:stCondLst>
                                  <p:cond delay="9200"/>
                                </p:stCondLst>
                                <p:childTnLst>
                                  <p:par>
                                    <p:cTn id="128" presetID="53" presetClass="entr" presetSubtype="16" fill="hold" nodeType="afterEffect">
                                      <p:stCondLst>
                                        <p:cond delay="0"/>
                                      </p:stCondLst>
                                      <p:childTnLst>
                                        <p:set>
                                          <p:cBhvr>
                                            <p:cTn id="129" dur="1" fill="hold">
                                              <p:stCondLst>
                                                <p:cond delay="0"/>
                                              </p:stCondLst>
                                            </p:cTn>
                                            <p:tgtEl>
                                              <p:spTgt spid="94"/>
                                            </p:tgtEl>
                                            <p:attrNameLst>
                                              <p:attrName>style.visibility</p:attrName>
                                            </p:attrNameLst>
                                          </p:cBhvr>
                                          <p:to>
                                            <p:strVal val="visible"/>
                                          </p:to>
                                        </p:set>
                                        <p:anim calcmode="lin" valueType="num">
                                          <p:cBhvr>
                                            <p:cTn id="130" dur="300" fill="hold"/>
                                            <p:tgtEl>
                                              <p:spTgt spid="94"/>
                                            </p:tgtEl>
                                            <p:attrNameLst>
                                              <p:attrName>ppt_w</p:attrName>
                                            </p:attrNameLst>
                                          </p:cBhvr>
                                          <p:tavLst>
                                            <p:tav tm="0">
                                              <p:val>
                                                <p:fltVal val="0"/>
                                              </p:val>
                                            </p:tav>
                                            <p:tav tm="100000">
                                              <p:val>
                                                <p:strVal val="#ppt_w"/>
                                              </p:val>
                                            </p:tav>
                                          </p:tavLst>
                                        </p:anim>
                                        <p:anim calcmode="lin" valueType="num">
                                          <p:cBhvr>
                                            <p:cTn id="131" dur="300" fill="hold"/>
                                            <p:tgtEl>
                                              <p:spTgt spid="94"/>
                                            </p:tgtEl>
                                            <p:attrNameLst>
                                              <p:attrName>ppt_h</p:attrName>
                                            </p:attrNameLst>
                                          </p:cBhvr>
                                          <p:tavLst>
                                            <p:tav tm="0">
                                              <p:val>
                                                <p:fltVal val="0"/>
                                              </p:val>
                                            </p:tav>
                                            <p:tav tm="100000">
                                              <p:val>
                                                <p:strVal val="#ppt_h"/>
                                              </p:val>
                                            </p:tav>
                                          </p:tavLst>
                                        </p:anim>
                                        <p:animEffect transition="in" filter="fade">
                                          <p:cBhvr>
                                            <p:cTn id="132" dur="300"/>
                                            <p:tgtEl>
                                              <p:spTgt spid="94"/>
                                            </p:tgtEl>
                                          </p:cBhvr>
                                        </p:animEffect>
                                      </p:childTnLst>
                                    </p:cTn>
                                  </p:par>
                                </p:childTnLst>
                              </p:cTn>
                            </p:par>
                            <p:par>
                              <p:cTn id="133" fill="hold">
                                <p:stCondLst>
                                  <p:cond delay="9500"/>
                                </p:stCondLst>
                                <p:childTnLst>
                                  <p:par>
                                    <p:cTn id="134" presetID="26" presetClass="emph" presetSubtype="0" fill="hold" nodeType="afterEffect">
                                      <p:stCondLst>
                                        <p:cond delay="0"/>
                                      </p:stCondLst>
                                      <p:childTnLst>
                                        <p:animEffect transition="out" filter="fade">
                                          <p:cBhvr>
                                            <p:cTn id="135" dur="500" tmFilter="0, 0; .2, .5; .8, .5; 1, 0"/>
                                            <p:tgtEl>
                                              <p:spTgt spid="94"/>
                                            </p:tgtEl>
                                          </p:cBhvr>
                                        </p:animEffect>
                                        <p:animScale>
                                          <p:cBhvr>
                                            <p:cTn id="136" dur="250" autoRev="1" fill="hold"/>
                                            <p:tgtEl>
                                              <p:spTgt spid="94"/>
                                            </p:tgtEl>
                                          </p:cBhvr>
                                          <p:by x="105000" y="105000"/>
                                        </p:animScale>
                                      </p:childTnLst>
                                    </p:cTn>
                                  </p:par>
                                </p:childTnLst>
                              </p:cTn>
                            </p:par>
                            <p:par>
                              <p:cTn id="137" fill="hold">
                                <p:stCondLst>
                                  <p:cond delay="10000"/>
                                </p:stCondLst>
                                <p:childTnLst>
                                  <p:par>
                                    <p:cTn id="138" presetID="22" presetClass="entr" presetSubtype="8" fill="hold" nodeType="afterEffect">
                                      <p:stCondLst>
                                        <p:cond delay="0"/>
                                      </p:stCondLst>
                                      <p:childTnLst>
                                        <p:set>
                                          <p:cBhvr>
                                            <p:cTn id="139" dur="1" fill="hold">
                                              <p:stCondLst>
                                                <p:cond delay="0"/>
                                              </p:stCondLst>
                                            </p:cTn>
                                            <p:tgtEl>
                                              <p:spTgt spid="36"/>
                                            </p:tgtEl>
                                            <p:attrNameLst>
                                              <p:attrName>style.visibility</p:attrName>
                                            </p:attrNameLst>
                                          </p:cBhvr>
                                          <p:to>
                                            <p:strVal val="visible"/>
                                          </p:to>
                                        </p:set>
                                        <p:animEffect transition="in" filter="wipe(left)">
                                          <p:cBhvr>
                                            <p:cTn id="140" dur="500"/>
                                            <p:tgtEl>
                                              <p:spTgt spid="36"/>
                                            </p:tgtEl>
                                          </p:cBhvr>
                                        </p:animEffect>
                                      </p:childTnLst>
                                    </p:cTn>
                                  </p:par>
                                </p:childTnLst>
                              </p:cTn>
                            </p:par>
                            <p:par>
                              <p:cTn id="141" fill="hold">
                                <p:stCondLst>
                                  <p:cond delay="10500"/>
                                </p:stCondLst>
                                <p:childTnLst>
                                  <p:par>
                                    <p:cTn id="142" presetID="53" presetClass="entr" presetSubtype="16" fill="hold" nodeType="afterEffect">
                                      <p:stCondLst>
                                        <p:cond delay="0"/>
                                      </p:stCondLst>
                                      <p:childTnLst>
                                        <p:set>
                                          <p:cBhvr>
                                            <p:cTn id="143" dur="1" fill="hold">
                                              <p:stCondLst>
                                                <p:cond delay="0"/>
                                              </p:stCondLst>
                                            </p:cTn>
                                            <p:tgtEl>
                                              <p:spTgt spid="102"/>
                                            </p:tgtEl>
                                            <p:attrNameLst>
                                              <p:attrName>style.visibility</p:attrName>
                                            </p:attrNameLst>
                                          </p:cBhvr>
                                          <p:to>
                                            <p:strVal val="visible"/>
                                          </p:to>
                                        </p:set>
                                        <p:anim calcmode="lin" valueType="num">
                                          <p:cBhvr>
                                            <p:cTn id="144" dur="300" fill="hold"/>
                                            <p:tgtEl>
                                              <p:spTgt spid="102"/>
                                            </p:tgtEl>
                                            <p:attrNameLst>
                                              <p:attrName>ppt_w</p:attrName>
                                            </p:attrNameLst>
                                          </p:cBhvr>
                                          <p:tavLst>
                                            <p:tav tm="0">
                                              <p:val>
                                                <p:fltVal val="0"/>
                                              </p:val>
                                            </p:tav>
                                            <p:tav tm="100000">
                                              <p:val>
                                                <p:strVal val="#ppt_w"/>
                                              </p:val>
                                            </p:tav>
                                          </p:tavLst>
                                        </p:anim>
                                        <p:anim calcmode="lin" valueType="num">
                                          <p:cBhvr>
                                            <p:cTn id="145" dur="300" fill="hold"/>
                                            <p:tgtEl>
                                              <p:spTgt spid="102"/>
                                            </p:tgtEl>
                                            <p:attrNameLst>
                                              <p:attrName>ppt_h</p:attrName>
                                            </p:attrNameLst>
                                          </p:cBhvr>
                                          <p:tavLst>
                                            <p:tav tm="0">
                                              <p:val>
                                                <p:fltVal val="0"/>
                                              </p:val>
                                            </p:tav>
                                            <p:tav tm="100000">
                                              <p:val>
                                                <p:strVal val="#ppt_h"/>
                                              </p:val>
                                            </p:tav>
                                          </p:tavLst>
                                        </p:anim>
                                        <p:animEffect transition="in" filter="fade">
                                          <p:cBhvr>
                                            <p:cTn id="146" dur="300"/>
                                            <p:tgtEl>
                                              <p:spTgt spid="102"/>
                                            </p:tgtEl>
                                          </p:cBhvr>
                                        </p:animEffect>
                                      </p:childTnLst>
                                    </p:cTn>
                                  </p:par>
                                </p:childTnLst>
                              </p:cTn>
                            </p:par>
                            <p:par>
                              <p:cTn id="147" fill="hold">
                                <p:stCondLst>
                                  <p:cond delay="10800"/>
                                </p:stCondLst>
                                <p:childTnLst>
                                  <p:par>
                                    <p:cTn id="148" presetID="26" presetClass="emph" presetSubtype="0" fill="hold" nodeType="afterEffect">
                                      <p:stCondLst>
                                        <p:cond delay="0"/>
                                      </p:stCondLst>
                                      <p:childTnLst>
                                        <p:animEffect transition="out" filter="fade">
                                          <p:cBhvr>
                                            <p:cTn id="149" dur="500" tmFilter="0, 0; .2, .5; .8, .5; 1, 0"/>
                                            <p:tgtEl>
                                              <p:spTgt spid="102"/>
                                            </p:tgtEl>
                                          </p:cBhvr>
                                        </p:animEffect>
                                        <p:animScale>
                                          <p:cBhvr>
                                            <p:cTn id="150" dur="250" autoRev="1" fill="hold"/>
                                            <p:tgtEl>
                                              <p:spTgt spid="102"/>
                                            </p:tgtEl>
                                          </p:cBhvr>
                                          <p:by x="105000" y="105000"/>
                                        </p:animScale>
                                      </p:childTnLst>
                                    </p:cTn>
                                  </p:par>
                                </p:childTnLst>
                              </p:cTn>
                            </p:par>
                            <p:par>
                              <p:cTn id="151" fill="hold">
                                <p:stCondLst>
                                  <p:cond delay="11300"/>
                                </p:stCondLst>
                                <p:childTnLst>
                                  <p:par>
                                    <p:cTn id="152" presetID="22" presetClass="entr" presetSubtype="8" fill="hold" nodeType="afterEffect">
                                      <p:stCondLst>
                                        <p:cond delay="0"/>
                                      </p:stCondLst>
                                      <p:childTnLst>
                                        <p:set>
                                          <p:cBhvr>
                                            <p:cTn id="153" dur="1" fill="hold">
                                              <p:stCondLst>
                                                <p:cond delay="0"/>
                                              </p:stCondLst>
                                            </p:cTn>
                                            <p:tgtEl>
                                              <p:spTgt spid="33"/>
                                            </p:tgtEl>
                                            <p:attrNameLst>
                                              <p:attrName>style.visibility</p:attrName>
                                            </p:attrNameLst>
                                          </p:cBhvr>
                                          <p:to>
                                            <p:strVal val="visible"/>
                                          </p:to>
                                        </p:set>
                                        <p:animEffect transition="in" filter="wipe(left)">
                                          <p:cBhvr>
                                            <p:cTn id="154" dur="500"/>
                                            <p:tgtEl>
                                              <p:spTgt spid="33"/>
                                            </p:tgtEl>
                                          </p:cBhvr>
                                        </p:animEffect>
                                      </p:childTnLst>
                                    </p:cTn>
                                  </p:par>
                                </p:childTnLst>
                              </p:cTn>
                            </p:par>
                            <p:par>
                              <p:cTn id="155" fill="hold">
                                <p:stCondLst>
                                  <p:cond delay="11800"/>
                                </p:stCondLst>
                                <p:childTnLst>
                                  <p:par>
                                    <p:cTn id="156" presetID="53" presetClass="entr" presetSubtype="16" fill="hold" nodeType="afterEffect">
                                      <p:stCondLst>
                                        <p:cond delay="0"/>
                                      </p:stCondLst>
                                      <p:childTnLst>
                                        <p:set>
                                          <p:cBhvr>
                                            <p:cTn id="157" dur="1" fill="hold">
                                              <p:stCondLst>
                                                <p:cond delay="0"/>
                                              </p:stCondLst>
                                            </p:cTn>
                                            <p:tgtEl>
                                              <p:spTgt spid="80"/>
                                            </p:tgtEl>
                                            <p:attrNameLst>
                                              <p:attrName>style.visibility</p:attrName>
                                            </p:attrNameLst>
                                          </p:cBhvr>
                                          <p:to>
                                            <p:strVal val="visible"/>
                                          </p:to>
                                        </p:set>
                                        <p:anim calcmode="lin" valueType="num">
                                          <p:cBhvr>
                                            <p:cTn id="158" dur="300" fill="hold"/>
                                            <p:tgtEl>
                                              <p:spTgt spid="80"/>
                                            </p:tgtEl>
                                            <p:attrNameLst>
                                              <p:attrName>ppt_w</p:attrName>
                                            </p:attrNameLst>
                                          </p:cBhvr>
                                          <p:tavLst>
                                            <p:tav tm="0">
                                              <p:val>
                                                <p:fltVal val="0"/>
                                              </p:val>
                                            </p:tav>
                                            <p:tav tm="100000">
                                              <p:val>
                                                <p:strVal val="#ppt_w"/>
                                              </p:val>
                                            </p:tav>
                                          </p:tavLst>
                                        </p:anim>
                                        <p:anim calcmode="lin" valueType="num">
                                          <p:cBhvr>
                                            <p:cTn id="159" dur="300" fill="hold"/>
                                            <p:tgtEl>
                                              <p:spTgt spid="80"/>
                                            </p:tgtEl>
                                            <p:attrNameLst>
                                              <p:attrName>ppt_h</p:attrName>
                                            </p:attrNameLst>
                                          </p:cBhvr>
                                          <p:tavLst>
                                            <p:tav tm="0">
                                              <p:val>
                                                <p:fltVal val="0"/>
                                              </p:val>
                                            </p:tav>
                                            <p:tav tm="100000">
                                              <p:val>
                                                <p:strVal val="#ppt_h"/>
                                              </p:val>
                                            </p:tav>
                                          </p:tavLst>
                                        </p:anim>
                                        <p:animEffect transition="in" filter="fade">
                                          <p:cBhvr>
                                            <p:cTn id="160" dur="300"/>
                                            <p:tgtEl>
                                              <p:spTgt spid="80"/>
                                            </p:tgtEl>
                                          </p:cBhvr>
                                        </p:animEffect>
                                      </p:childTnLst>
                                    </p:cTn>
                                  </p:par>
                                </p:childTnLst>
                              </p:cTn>
                            </p:par>
                            <p:par>
                              <p:cTn id="161" fill="hold">
                                <p:stCondLst>
                                  <p:cond delay="12100"/>
                                </p:stCondLst>
                                <p:childTnLst>
                                  <p:par>
                                    <p:cTn id="162" presetID="26" presetClass="emph" presetSubtype="0" fill="hold" nodeType="afterEffect">
                                      <p:stCondLst>
                                        <p:cond delay="0"/>
                                      </p:stCondLst>
                                      <p:childTnLst>
                                        <p:animEffect transition="out" filter="fade">
                                          <p:cBhvr>
                                            <p:cTn id="163" dur="500" tmFilter="0, 0; .2, .5; .8, .5; 1, 0"/>
                                            <p:tgtEl>
                                              <p:spTgt spid="80"/>
                                            </p:tgtEl>
                                          </p:cBhvr>
                                        </p:animEffect>
                                        <p:animScale>
                                          <p:cBhvr>
                                            <p:cTn id="164" dur="250" autoRev="1" fill="hold"/>
                                            <p:tgtEl>
                                              <p:spTgt spid="80"/>
                                            </p:tgtEl>
                                          </p:cBhvr>
                                          <p:by x="105000" y="105000"/>
                                        </p:animScale>
                                      </p:childTnLst>
                                    </p:cTn>
                                  </p:par>
                                </p:childTnLst>
                              </p:cTn>
                            </p:par>
                            <p:par>
                              <p:cTn id="165" fill="hold">
                                <p:stCondLst>
                                  <p:cond delay="12600"/>
                                </p:stCondLst>
                                <p:childTnLst>
                                  <p:par>
                                    <p:cTn id="166" presetID="22" presetClass="entr" presetSubtype="8" fill="hold" nodeType="afterEffect">
                                      <p:stCondLst>
                                        <p:cond delay="0"/>
                                      </p:stCondLst>
                                      <p:childTnLst>
                                        <p:set>
                                          <p:cBhvr>
                                            <p:cTn id="167" dur="1" fill="hold">
                                              <p:stCondLst>
                                                <p:cond delay="0"/>
                                              </p:stCondLst>
                                            </p:cTn>
                                            <p:tgtEl>
                                              <p:spTgt spid="30"/>
                                            </p:tgtEl>
                                            <p:attrNameLst>
                                              <p:attrName>style.visibility</p:attrName>
                                            </p:attrNameLst>
                                          </p:cBhvr>
                                          <p:to>
                                            <p:strVal val="visible"/>
                                          </p:to>
                                        </p:set>
                                        <p:animEffect transition="in" filter="wipe(left)">
                                          <p:cBhvr>
                                            <p:cTn id="168" dur="500"/>
                                            <p:tgtEl>
                                              <p:spTgt spid="30"/>
                                            </p:tgtEl>
                                          </p:cBhvr>
                                        </p:animEffect>
                                      </p:childTnLst>
                                    </p:cTn>
                                  </p:par>
                                </p:childTnLst>
                              </p:cTn>
                            </p:par>
                            <p:par>
                              <p:cTn id="169" fill="hold">
                                <p:stCondLst>
                                  <p:cond delay="13100"/>
                                </p:stCondLst>
                                <p:childTnLst>
                                  <p:par>
                                    <p:cTn id="170" presetID="53" presetClass="entr" presetSubtype="16" fill="hold" grpId="0" nodeType="afterEffect">
                                      <p:stCondLst>
                                        <p:cond delay="0"/>
                                      </p:stCondLst>
                                      <p:childTnLst>
                                        <p:set>
                                          <p:cBhvr>
                                            <p:cTn id="171" dur="1" fill="hold">
                                              <p:stCondLst>
                                                <p:cond delay="0"/>
                                              </p:stCondLst>
                                            </p:cTn>
                                            <p:tgtEl>
                                              <p:spTgt spid="79"/>
                                            </p:tgtEl>
                                            <p:attrNameLst>
                                              <p:attrName>style.visibility</p:attrName>
                                            </p:attrNameLst>
                                          </p:cBhvr>
                                          <p:to>
                                            <p:strVal val="visible"/>
                                          </p:to>
                                        </p:set>
                                        <p:anim calcmode="lin" valueType="num">
                                          <p:cBhvr>
                                            <p:cTn id="172" dur="300" fill="hold"/>
                                            <p:tgtEl>
                                              <p:spTgt spid="79"/>
                                            </p:tgtEl>
                                            <p:attrNameLst>
                                              <p:attrName>ppt_w</p:attrName>
                                            </p:attrNameLst>
                                          </p:cBhvr>
                                          <p:tavLst>
                                            <p:tav tm="0">
                                              <p:val>
                                                <p:fltVal val="0"/>
                                              </p:val>
                                            </p:tav>
                                            <p:tav tm="100000">
                                              <p:val>
                                                <p:strVal val="#ppt_w"/>
                                              </p:val>
                                            </p:tav>
                                          </p:tavLst>
                                        </p:anim>
                                        <p:anim calcmode="lin" valueType="num">
                                          <p:cBhvr>
                                            <p:cTn id="173" dur="300" fill="hold"/>
                                            <p:tgtEl>
                                              <p:spTgt spid="79"/>
                                            </p:tgtEl>
                                            <p:attrNameLst>
                                              <p:attrName>ppt_h</p:attrName>
                                            </p:attrNameLst>
                                          </p:cBhvr>
                                          <p:tavLst>
                                            <p:tav tm="0">
                                              <p:val>
                                                <p:fltVal val="0"/>
                                              </p:val>
                                            </p:tav>
                                            <p:tav tm="100000">
                                              <p:val>
                                                <p:strVal val="#ppt_h"/>
                                              </p:val>
                                            </p:tav>
                                          </p:tavLst>
                                        </p:anim>
                                        <p:animEffect transition="in" filter="fade">
                                          <p:cBhvr>
                                            <p:cTn id="174" dur="300"/>
                                            <p:tgtEl>
                                              <p:spTgt spid="79"/>
                                            </p:tgtEl>
                                          </p:cBhvr>
                                        </p:animEffect>
                                      </p:childTnLst>
                                    </p:cTn>
                                  </p:par>
                                </p:childTnLst>
                              </p:cTn>
                            </p:par>
                            <p:par>
                              <p:cTn id="175" fill="hold">
                                <p:stCondLst>
                                  <p:cond delay="13400"/>
                                </p:stCondLst>
                                <p:childTnLst>
                                  <p:par>
                                    <p:cTn id="176" presetID="26" presetClass="emph" presetSubtype="0" fill="hold" grpId="1" nodeType="afterEffect">
                                      <p:stCondLst>
                                        <p:cond delay="0"/>
                                      </p:stCondLst>
                                      <p:childTnLst>
                                        <p:animEffect transition="out" filter="fade">
                                          <p:cBhvr>
                                            <p:cTn id="177" dur="500" tmFilter="0, 0; .2, .5; .8, .5; 1, 0"/>
                                            <p:tgtEl>
                                              <p:spTgt spid="79"/>
                                            </p:tgtEl>
                                          </p:cBhvr>
                                        </p:animEffect>
                                        <p:animScale>
                                          <p:cBhvr>
                                            <p:cTn id="178" dur="250" autoRev="1" fill="hold"/>
                                            <p:tgtEl>
                                              <p:spTgt spid="79"/>
                                            </p:tgtEl>
                                          </p:cBhvr>
                                          <p:by x="105000" y="105000"/>
                                        </p:animScale>
                                      </p:childTnLst>
                                    </p:cTn>
                                  </p:par>
                                </p:childTnLst>
                              </p:cTn>
                            </p:par>
                            <p:par>
                              <p:cTn id="179" fill="hold">
                                <p:stCondLst>
                                  <p:cond delay="13900"/>
                                </p:stCondLst>
                                <p:childTnLst>
                                  <p:par>
                                    <p:cTn id="180" presetID="22" presetClass="entr" presetSubtype="8" fill="hold" nodeType="afterEffect">
                                      <p:stCondLst>
                                        <p:cond delay="0"/>
                                      </p:stCondLst>
                                      <p:childTnLst>
                                        <p:set>
                                          <p:cBhvr>
                                            <p:cTn id="181" dur="1" fill="hold">
                                              <p:stCondLst>
                                                <p:cond delay="0"/>
                                              </p:stCondLst>
                                            </p:cTn>
                                            <p:tgtEl>
                                              <p:spTgt spid="27"/>
                                            </p:tgtEl>
                                            <p:attrNameLst>
                                              <p:attrName>style.visibility</p:attrName>
                                            </p:attrNameLst>
                                          </p:cBhvr>
                                          <p:to>
                                            <p:strVal val="visible"/>
                                          </p:to>
                                        </p:set>
                                        <p:animEffect transition="in" filter="wipe(left)">
                                          <p:cBhvr>
                                            <p:cTn id="18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8" grpId="0" animBg="1"/>
          <p:bldP spid="19" grpId="0" animBg="1"/>
          <p:bldP spid="20" grpId="0" animBg="1"/>
          <p:bldP spid="21" grpId="0" animBg="1"/>
          <p:bldP spid="22" grpId="0" animBg="1"/>
          <p:bldP spid="23" grpId="0" animBg="1"/>
          <p:bldP spid="24" grpId="0" animBg="1"/>
          <p:bldP spid="25" grpId="0" animBg="1"/>
          <p:bldP spid="26" grpId="0" animBg="1"/>
          <p:bldP spid="79" grpId="0" animBg="1"/>
          <p:bldP spid="79"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45"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anim calcmode="lin" valueType="num">
                                          <p:cBhvr>
                                            <p:cTn id="23" dur="2000" fill="hold"/>
                                            <p:tgtEl>
                                              <p:spTgt spid="10"/>
                                            </p:tgtEl>
                                            <p:attrNameLst>
                                              <p:attrName>ppt_w</p:attrName>
                                            </p:attrNameLst>
                                          </p:cBhvr>
                                          <p:tavLst>
                                            <p:tav tm="0" fmla="#ppt_w*sin(2.5*pi*$)">
                                              <p:val>
                                                <p:fltVal val="0"/>
                                              </p:val>
                                            </p:tav>
                                            <p:tav tm="100000">
                                              <p:val>
                                                <p:fltVal val="1"/>
                                              </p:val>
                                            </p:tav>
                                          </p:tavLst>
                                        </p:anim>
                                        <p:anim calcmode="lin" valueType="num">
                                          <p:cBhvr>
                                            <p:cTn id="24" dur="2000" fill="hold"/>
                                            <p:tgtEl>
                                              <p:spTgt spid="10"/>
                                            </p:tgtEl>
                                            <p:attrNameLst>
                                              <p:attrName>ppt_h</p:attrName>
                                            </p:attrNameLst>
                                          </p:cBhvr>
                                          <p:tavLst>
                                            <p:tav tm="0">
                                              <p:val>
                                                <p:strVal val="#ppt_h"/>
                                              </p:val>
                                            </p:tav>
                                            <p:tav tm="100000">
                                              <p:val>
                                                <p:strVal val="#ppt_h"/>
                                              </p:val>
                                            </p:tav>
                                          </p:tavLst>
                                        </p:anim>
                                      </p:childTnLst>
                                    </p:cTn>
                                  </p:par>
                                  <p:par>
                                    <p:cTn id="25" presetID="2" presetClass="entr" presetSubtype="4" accel="7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400" fill="hold"/>
                                            <p:tgtEl>
                                              <p:spTgt spid="18"/>
                                            </p:tgtEl>
                                            <p:attrNameLst>
                                              <p:attrName>ppt_x</p:attrName>
                                            </p:attrNameLst>
                                          </p:cBhvr>
                                          <p:tavLst>
                                            <p:tav tm="0">
                                              <p:val>
                                                <p:strVal val="#ppt_x"/>
                                              </p:val>
                                            </p:tav>
                                            <p:tav tm="100000">
                                              <p:val>
                                                <p:strVal val="#ppt_x"/>
                                              </p:val>
                                            </p:tav>
                                          </p:tavLst>
                                        </p:anim>
                                        <p:anim calcmode="lin" valueType="num">
                                          <p:cBhvr additive="base">
                                            <p:cTn id="28" dur="4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accel="70000" fill="hold" grpId="0" nodeType="withEffect">
                                      <p:stCondLst>
                                        <p:cond delay="20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400" fill="hold"/>
                                            <p:tgtEl>
                                              <p:spTgt spid="19"/>
                                            </p:tgtEl>
                                            <p:attrNameLst>
                                              <p:attrName>ppt_x</p:attrName>
                                            </p:attrNameLst>
                                          </p:cBhvr>
                                          <p:tavLst>
                                            <p:tav tm="0">
                                              <p:val>
                                                <p:strVal val="#ppt_x"/>
                                              </p:val>
                                            </p:tav>
                                            <p:tav tm="100000">
                                              <p:val>
                                                <p:strVal val="#ppt_x"/>
                                              </p:val>
                                            </p:tav>
                                          </p:tavLst>
                                        </p:anim>
                                        <p:anim calcmode="lin" valueType="num">
                                          <p:cBhvr additive="base">
                                            <p:cTn id="32" dur="4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accel="70000" fill="hold" grpId="0" nodeType="withEffect">
                                      <p:stCondLst>
                                        <p:cond delay="4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400" fill="hold"/>
                                            <p:tgtEl>
                                              <p:spTgt spid="20"/>
                                            </p:tgtEl>
                                            <p:attrNameLst>
                                              <p:attrName>ppt_x</p:attrName>
                                            </p:attrNameLst>
                                          </p:cBhvr>
                                          <p:tavLst>
                                            <p:tav tm="0">
                                              <p:val>
                                                <p:strVal val="#ppt_x"/>
                                              </p:val>
                                            </p:tav>
                                            <p:tav tm="100000">
                                              <p:val>
                                                <p:strVal val="#ppt_x"/>
                                              </p:val>
                                            </p:tav>
                                          </p:tavLst>
                                        </p:anim>
                                        <p:anim calcmode="lin" valueType="num">
                                          <p:cBhvr additive="base">
                                            <p:cTn id="36" dur="4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accel="70000" fill="hold" grpId="0" nodeType="withEffect">
                                      <p:stCondLst>
                                        <p:cond delay="60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400" fill="hold"/>
                                            <p:tgtEl>
                                              <p:spTgt spid="21"/>
                                            </p:tgtEl>
                                            <p:attrNameLst>
                                              <p:attrName>ppt_x</p:attrName>
                                            </p:attrNameLst>
                                          </p:cBhvr>
                                          <p:tavLst>
                                            <p:tav tm="0">
                                              <p:val>
                                                <p:strVal val="#ppt_x"/>
                                              </p:val>
                                            </p:tav>
                                            <p:tav tm="100000">
                                              <p:val>
                                                <p:strVal val="#ppt_x"/>
                                              </p:val>
                                            </p:tav>
                                          </p:tavLst>
                                        </p:anim>
                                        <p:anim calcmode="lin" valueType="num">
                                          <p:cBhvr additive="base">
                                            <p:cTn id="40" dur="4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accel="70000" fill="hold" grpId="0" nodeType="withEffect">
                                      <p:stCondLst>
                                        <p:cond delay="8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400" fill="hold"/>
                                            <p:tgtEl>
                                              <p:spTgt spid="22"/>
                                            </p:tgtEl>
                                            <p:attrNameLst>
                                              <p:attrName>ppt_x</p:attrName>
                                            </p:attrNameLst>
                                          </p:cBhvr>
                                          <p:tavLst>
                                            <p:tav tm="0">
                                              <p:val>
                                                <p:strVal val="#ppt_x"/>
                                              </p:val>
                                            </p:tav>
                                            <p:tav tm="100000">
                                              <p:val>
                                                <p:strVal val="#ppt_x"/>
                                              </p:val>
                                            </p:tav>
                                          </p:tavLst>
                                        </p:anim>
                                        <p:anim calcmode="lin" valueType="num">
                                          <p:cBhvr additive="base">
                                            <p:cTn id="44" dur="4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accel="70000" fill="hold" grpId="0" nodeType="withEffect">
                                      <p:stCondLst>
                                        <p:cond delay="100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400" fill="hold"/>
                                            <p:tgtEl>
                                              <p:spTgt spid="23"/>
                                            </p:tgtEl>
                                            <p:attrNameLst>
                                              <p:attrName>ppt_x</p:attrName>
                                            </p:attrNameLst>
                                          </p:cBhvr>
                                          <p:tavLst>
                                            <p:tav tm="0">
                                              <p:val>
                                                <p:strVal val="#ppt_x"/>
                                              </p:val>
                                            </p:tav>
                                            <p:tav tm="100000">
                                              <p:val>
                                                <p:strVal val="#ppt_x"/>
                                              </p:val>
                                            </p:tav>
                                          </p:tavLst>
                                        </p:anim>
                                        <p:anim calcmode="lin" valueType="num">
                                          <p:cBhvr additive="base">
                                            <p:cTn id="48" dur="4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accel="70000" fill="hold" grpId="0" nodeType="withEffect">
                                      <p:stCondLst>
                                        <p:cond delay="12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400" fill="hold"/>
                                            <p:tgtEl>
                                              <p:spTgt spid="24"/>
                                            </p:tgtEl>
                                            <p:attrNameLst>
                                              <p:attrName>ppt_x</p:attrName>
                                            </p:attrNameLst>
                                          </p:cBhvr>
                                          <p:tavLst>
                                            <p:tav tm="0">
                                              <p:val>
                                                <p:strVal val="#ppt_x"/>
                                              </p:val>
                                            </p:tav>
                                            <p:tav tm="100000">
                                              <p:val>
                                                <p:strVal val="#ppt_x"/>
                                              </p:val>
                                            </p:tav>
                                          </p:tavLst>
                                        </p:anim>
                                        <p:anim calcmode="lin" valueType="num">
                                          <p:cBhvr additive="base">
                                            <p:cTn id="52" dur="400" fill="hold"/>
                                            <p:tgtEl>
                                              <p:spTgt spid="24"/>
                                            </p:tgtEl>
                                            <p:attrNameLst>
                                              <p:attrName>ppt_y</p:attrName>
                                            </p:attrNameLst>
                                          </p:cBhvr>
                                          <p:tavLst>
                                            <p:tav tm="0">
                                              <p:val>
                                                <p:strVal val="1+#ppt_h/2"/>
                                              </p:val>
                                            </p:tav>
                                            <p:tav tm="100000">
                                              <p:val>
                                                <p:strVal val="#ppt_y"/>
                                              </p:val>
                                            </p:tav>
                                          </p:tavLst>
                                        </p:anim>
                                      </p:childTnLst>
                                    </p:cTn>
                                  </p:par>
                                  <p:par>
                                    <p:cTn id="53" presetID="2" presetClass="entr" presetSubtype="4" accel="70000" fill="hold" grpId="0" nodeType="withEffect">
                                      <p:stCondLst>
                                        <p:cond delay="140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400" fill="hold"/>
                                            <p:tgtEl>
                                              <p:spTgt spid="25"/>
                                            </p:tgtEl>
                                            <p:attrNameLst>
                                              <p:attrName>ppt_x</p:attrName>
                                            </p:attrNameLst>
                                          </p:cBhvr>
                                          <p:tavLst>
                                            <p:tav tm="0">
                                              <p:val>
                                                <p:strVal val="#ppt_x"/>
                                              </p:val>
                                            </p:tav>
                                            <p:tav tm="100000">
                                              <p:val>
                                                <p:strVal val="#ppt_x"/>
                                              </p:val>
                                            </p:tav>
                                          </p:tavLst>
                                        </p:anim>
                                        <p:anim calcmode="lin" valueType="num">
                                          <p:cBhvr additive="base">
                                            <p:cTn id="56" dur="40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4" accel="70000" fill="hold" grpId="0" nodeType="withEffect">
                                      <p:stCondLst>
                                        <p:cond delay="180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400" fill="hold"/>
                                            <p:tgtEl>
                                              <p:spTgt spid="26"/>
                                            </p:tgtEl>
                                            <p:attrNameLst>
                                              <p:attrName>ppt_x</p:attrName>
                                            </p:attrNameLst>
                                          </p:cBhvr>
                                          <p:tavLst>
                                            <p:tav tm="0">
                                              <p:val>
                                                <p:strVal val="#ppt_x"/>
                                              </p:val>
                                            </p:tav>
                                            <p:tav tm="100000">
                                              <p:val>
                                                <p:strVal val="#ppt_x"/>
                                              </p:val>
                                            </p:tav>
                                          </p:tavLst>
                                        </p:anim>
                                        <p:anim calcmode="lin" valueType="num">
                                          <p:cBhvr additive="base">
                                            <p:cTn id="60" dur="400" fill="hold"/>
                                            <p:tgtEl>
                                              <p:spTgt spid="26"/>
                                            </p:tgtEl>
                                            <p:attrNameLst>
                                              <p:attrName>ppt_y</p:attrName>
                                            </p:attrNameLst>
                                          </p:cBhvr>
                                          <p:tavLst>
                                            <p:tav tm="0">
                                              <p:val>
                                                <p:strVal val="1+#ppt_h/2"/>
                                              </p:val>
                                            </p:tav>
                                            <p:tav tm="100000">
                                              <p:val>
                                                <p:strVal val="#ppt_y"/>
                                              </p:val>
                                            </p:tav>
                                          </p:tavLst>
                                        </p:anim>
                                      </p:childTnLst>
                                    </p:cTn>
                                  </p:par>
                                </p:childTnLst>
                              </p:cTn>
                            </p:par>
                            <p:par>
                              <p:cTn id="61" fill="hold">
                                <p:stCondLst>
                                  <p:cond delay="3200"/>
                                </p:stCondLst>
                                <p:childTnLst>
                                  <p:par>
                                    <p:cTn id="62" presetID="53" presetClass="entr" presetSubtype="16" fill="hold" nodeType="after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p:cTn id="64" dur="300" fill="hold"/>
                                            <p:tgtEl>
                                              <p:spTgt spid="63"/>
                                            </p:tgtEl>
                                            <p:attrNameLst>
                                              <p:attrName>ppt_w</p:attrName>
                                            </p:attrNameLst>
                                          </p:cBhvr>
                                          <p:tavLst>
                                            <p:tav tm="0">
                                              <p:val>
                                                <p:fltVal val="0"/>
                                              </p:val>
                                            </p:tav>
                                            <p:tav tm="100000">
                                              <p:val>
                                                <p:strVal val="#ppt_w"/>
                                              </p:val>
                                            </p:tav>
                                          </p:tavLst>
                                        </p:anim>
                                        <p:anim calcmode="lin" valueType="num">
                                          <p:cBhvr>
                                            <p:cTn id="65" dur="300" fill="hold"/>
                                            <p:tgtEl>
                                              <p:spTgt spid="63"/>
                                            </p:tgtEl>
                                            <p:attrNameLst>
                                              <p:attrName>ppt_h</p:attrName>
                                            </p:attrNameLst>
                                          </p:cBhvr>
                                          <p:tavLst>
                                            <p:tav tm="0">
                                              <p:val>
                                                <p:fltVal val="0"/>
                                              </p:val>
                                            </p:tav>
                                            <p:tav tm="100000">
                                              <p:val>
                                                <p:strVal val="#ppt_h"/>
                                              </p:val>
                                            </p:tav>
                                          </p:tavLst>
                                        </p:anim>
                                        <p:animEffect transition="in" filter="fade">
                                          <p:cBhvr>
                                            <p:cTn id="66" dur="300"/>
                                            <p:tgtEl>
                                              <p:spTgt spid="63"/>
                                            </p:tgtEl>
                                          </p:cBhvr>
                                        </p:animEffect>
                                      </p:childTnLst>
                                    </p:cTn>
                                  </p:par>
                                </p:childTnLst>
                              </p:cTn>
                            </p:par>
                            <p:par>
                              <p:cTn id="67" fill="hold">
                                <p:stCondLst>
                                  <p:cond delay="3500"/>
                                </p:stCondLst>
                                <p:childTnLst>
                                  <p:par>
                                    <p:cTn id="68" presetID="26" presetClass="emph" presetSubtype="0" fill="hold" nodeType="afterEffect">
                                      <p:stCondLst>
                                        <p:cond delay="0"/>
                                      </p:stCondLst>
                                      <p:childTnLst>
                                        <p:animEffect transition="out" filter="fade">
                                          <p:cBhvr>
                                            <p:cTn id="69" dur="500" tmFilter="0, 0; .2, .5; .8, .5; 1, 0"/>
                                            <p:tgtEl>
                                              <p:spTgt spid="63"/>
                                            </p:tgtEl>
                                          </p:cBhvr>
                                        </p:animEffect>
                                        <p:animScale>
                                          <p:cBhvr>
                                            <p:cTn id="70" dur="250" autoRev="1" fill="hold"/>
                                            <p:tgtEl>
                                              <p:spTgt spid="63"/>
                                            </p:tgtEl>
                                          </p:cBhvr>
                                          <p:by x="105000" y="105000"/>
                                        </p:animScale>
                                      </p:childTnLst>
                                    </p:cTn>
                                  </p:par>
                                </p:childTnLst>
                              </p:cTn>
                            </p:par>
                            <p:par>
                              <p:cTn id="71" fill="hold">
                                <p:stCondLst>
                                  <p:cond delay="4000"/>
                                </p:stCondLst>
                                <p:childTnLst>
                                  <p:par>
                                    <p:cTn id="72" presetID="22" presetClass="entr" presetSubtype="2" fill="hold"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4500"/>
                                </p:stCondLst>
                                <p:childTnLst>
                                  <p:par>
                                    <p:cTn id="76" presetID="53" presetClass="entr" presetSubtype="16" fill="hold" nodeType="after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300" fill="hold"/>
                                            <p:tgtEl>
                                              <p:spTgt spid="57"/>
                                            </p:tgtEl>
                                            <p:attrNameLst>
                                              <p:attrName>ppt_w</p:attrName>
                                            </p:attrNameLst>
                                          </p:cBhvr>
                                          <p:tavLst>
                                            <p:tav tm="0">
                                              <p:val>
                                                <p:fltVal val="0"/>
                                              </p:val>
                                            </p:tav>
                                            <p:tav tm="100000">
                                              <p:val>
                                                <p:strVal val="#ppt_w"/>
                                              </p:val>
                                            </p:tav>
                                          </p:tavLst>
                                        </p:anim>
                                        <p:anim calcmode="lin" valueType="num">
                                          <p:cBhvr>
                                            <p:cTn id="79" dur="300" fill="hold"/>
                                            <p:tgtEl>
                                              <p:spTgt spid="57"/>
                                            </p:tgtEl>
                                            <p:attrNameLst>
                                              <p:attrName>ppt_h</p:attrName>
                                            </p:attrNameLst>
                                          </p:cBhvr>
                                          <p:tavLst>
                                            <p:tav tm="0">
                                              <p:val>
                                                <p:fltVal val="0"/>
                                              </p:val>
                                            </p:tav>
                                            <p:tav tm="100000">
                                              <p:val>
                                                <p:strVal val="#ppt_h"/>
                                              </p:val>
                                            </p:tav>
                                          </p:tavLst>
                                        </p:anim>
                                        <p:animEffect transition="in" filter="fade">
                                          <p:cBhvr>
                                            <p:cTn id="80" dur="300"/>
                                            <p:tgtEl>
                                              <p:spTgt spid="57"/>
                                            </p:tgtEl>
                                          </p:cBhvr>
                                        </p:animEffect>
                                      </p:childTnLst>
                                    </p:cTn>
                                  </p:par>
                                </p:childTnLst>
                              </p:cTn>
                            </p:par>
                            <p:par>
                              <p:cTn id="81" fill="hold">
                                <p:stCondLst>
                                  <p:cond delay="4800"/>
                                </p:stCondLst>
                                <p:childTnLst>
                                  <p:par>
                                    <p:cTn id="82" presetID="26" presetClass="emph" presetSubtype="0" fill="hold" nodeType="afterEffect">
                                      <p:stCondLst>
                                        <p:cond delay="0"/>
                                      </p:stCondLst>
                                      <p:childTnLst>
                                        <p:animEffect transition="out" filter="fade">
                                          <p:cBhvr>
                                            <p:cTn id="83" dur="500" tmFilter="0, 0; .2, .5; .8, .5; 1, 0"/>
                                            <p:tgtEl>
                                              <p:spTgt spid="57"/>
                                            </p:tgtEl>
                                          </p:cBhvr>
                                        </p:animEffect>
                                        <p:animScale>
                                          <p:cBhvr>
                                            <p:cTn id="84" dur="250" autoRev="1" fill="hold"/>
                                            <p:tgtEl>
                                              <p:spTgt spid="57"/>
                                            </p:tgtEl>
                                          </p:cBhvr>
                                          <p:by x="105000" y="105000"/>
                                        </p:animScale>
                                      </p:childTnLst>
                                    </p:cTn>
                                  </p:par>
                                </p:childTnLst>
                              </p:cTn>
                            </p:par>
                            <p:par>
                              <p:cTn id="85" fill="hold">
                                <p:stCondLst>
                                  <p:cond delay="5300"/>
                                </p:stCondLst>
                                <p:childTnLst>
                                  <p:par>
                                    <p:cTn id="86" presetID="22" presetClass="entr" presetSubtype="2" fill="hold" nodeType="after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ipe(right)">
                                          <p:cBhvr>
                                            <p:cTn id="88" dur="500"/>
                                            <p:tgtEl>
                                              <p:spTgt spid="45"/>
                                            </p:tgtEl>
                                          </p:cBhvr>
                                        </p:animEffect>
                                      </p:childTnLst>
                                    </p:cTn>
                                  </p:par>
                                </p:childTnLst>
                              </p:cTn>
                            </p:par>
                            <p:par>
                              <p:cTn id="89" fill="hold">
                                <p:stCondLst>
                                  <p:cond delay="5800"/>
                                </p:stCondLst>
                                <p:childTnLst>
                                  <p:par>
                                    <p:cTn id="90" presetID="53" presetClass="entr" presetSubtype="16" fill="hold" nodeType="afterEffect">
                                      <p:stCondLst>
                                        <p:cond delay="0"/>
                                      </p:stCondLst>
                                      <p:childTnLst>
                                        <p:set>
                                          <p:cBhvr>
                                            <p:cTn id="91" dur="1" fill="hold">
                                              <p:stCondLst>
                                                <p:cond delay="0"/>
                                              </p:stCondLst>
                                            </p:cTn>
                                            <p:tgtEl>
                                              <p:spTgt spid="54"/>
                                            </p:tgtEl>
                                            <p:attrNameLst>
                                              <p:attrName>style.visibility</p:attrName>
                                            </p:attrNameLst>
                                          </p:cBhvr>
                                          <p:to>
                                            <p:strVal val="visible"/>
                                          </p:to>
                                        </p:set>
                                        <p:anim calcmode="lin" valueType="num">
                                          <p:cBhvr>
                                            <p:cTn id="92" dur="300" fill="hold"/>
                                            <p:tgtEl>
                                              <p:spTgt spid="54"/>
                                            </p:tgtEl>
                                            <p:attrNameLst>
                                              <p:attrName>ppt_w</p:attrName>
                                            </p:attrNameLst>
                                          </p:cBhvr>
                                          <p:tavLst>
                                            <p:tav tm="0">
                                              <p:val>
                                                <p:fltVal val="0"/>
                                              </p:val>
                                            </p:tav>
                                            <p:tav tm="100000">
                                              <p:val>
                                                <p:strVal val="#ppt_w"/>
                                              </p:val>
                                            </p:tav>
                                          </p:tavLst>
                                        </p:anim>
                                        <p:anim calcmode="lin" valueType="num">
                                          <p:cBhvr>
                                            <p:cTn id="93" dur="300" fill="hold"/>
                                            <p:tgtEl>
                                              <p:spTgt spid="54"/>
                                            </p:tgtEl>
                                            <p:attrNameLst>
                                              <p:attrName>ppt_h</p:attrName>
                                            </p:attrNameLst>
                                          </p:cBhvr>
                                          <p:tavLst>
                                            <p:tav tm="0">
                                              <p:val>
                                                <p:fltVal val="0"/>
                                              </p:val>
                                            </p:tav>
                                            <p:tav tm="100000">
                                              <p:val>
                                                <p:strVal val="#ppt_h"/>
                                              </p:val>
                                            </p:tav>
                                          </p:tavLst>
                                        </p:anim>
                                        <p:animEffect transition="in" filter="fade">
                                          <p:cBhvr>
                                            <p:cTn id="94" dur="300"/>
                                            <p:tgtEl>
                                              <p:spTgt spid="54"/>
                                            </p:tgtEl>
                                          </p:cBhvr>
                                        </p:animEffect>
                                      </p:childTnLst>
                                    </p:cTn>
                                  </p:par>
                                </p:childTnLst>
                              </p:cTn>
                            </p:par>
                            <p:par>
                              <p:cTn id="95" fill="hold">
                                <p:stCondLst>
                                  <p:cond delay="6100"/>
                                </p:stCondLst>
                                <p:childTnLst>
                                  <p:par>
                                    <p:cTn id="96" presetID="26" presetClass="emph" presetSubtype="0" fill="hold" nodeType="afterEffect">
                                      <p:stCondLst>
                                        <p:cond delay="0"/>
                                      </p:stCondLst>
                                      <p:childTnLst>
                                        <p:animEffect transition="out" filter="fade">
                                          <p:cBhvr>
                                            <p:cTn id="97" dur="500" tmFilter="0, 0; .2, .5; .8, .5; 1, 0"/>
                                            <p:tgtEl>
                                              <p:spTgt spid="54"/>
                                            </p:tgtEl>
                                          </p:cBhvr>
                                        </p:animEffect>
                                        <p:animScale>
                                          <p:cBhvr>
                                            <p:cTn id="98" dur="250" autoRev="1" fill="hold"/>
                                            <p:tgtEl>
                                              <p:spTgt spid="54"/>
                                            </p:tgtEl>
                                          </p:cBhvr>
                                          <p:by x="105000" y="105000"/>
                                        </p:animScale>
                                      </p:childTnLst>
                                    </p:cTn>
                                  </p:par>
                                </p:childTnLst>
                              </p:cTn>
                            </p:par>
                            <p:par>
                              <p:cTn id="99" fill="hold">
                                <p:stCondLst>
                                  <p:cond delay="6600"/>
                                </p:stCondLst>
                                <p:childTnLst>
                                  <p:par>
                                    <p:cTn id="100" presetID="22" presetClass="entr" presetSubtype="2" fill="hold" nodeType="after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wipe(right)">
                                          <p:cBhvr>
                                            <p:cTn id="102" dur="500"/>
                                            <p:tgtEl>
                                              <p:spTgt spid="42"/>
                                            </p:tgtEl>
                                          </p:cBhvr>
                                        </p:animEffect>
                                      </p:childTnLst>
                                    </p:cTn>
                                  </p:par>
                                </p:childTnLst>
                              </p:cTn>
                            </p:par>
                            <p:par>
                              <p:cTn id="103" fill="hold">
                                <p:stCondLst>
                                  <p:cond delay="7100"/>
                                </p:stCondLst>
                                <p:childTnLst>
                                  <p:par>
                                    <p:cTn id="104" presetID="53" presetClass="entr" presetSubtype="16" fill="hold" nodeType="afterEffect">
                                      <p:stCondLst>
                                        <p:cond delay="0"/>
                                      </p:stCondLst>
                                      <p:childTnLst>
                                        <p:set>
                                          <p:cBhvr>
                                            <p:cTn id="105" dur="1" fill="hold">
                                              <p:stCondLst>
                                                <p:cond delay="0"/>
                                              </p:stCondLst>
                                            </p:cTn>
                                            <p:tgtEl>
                                              <p:spTgt spid="51"/>
                                            </p:tgtEl>
                                            <p:attrNameLst>
                                              <p:attrName>style.visibility</p:attrName>
                                            </p:attrNameLst>
                                          </p:cBhvr>
                                          <p:to>
                                            <p:strVal val="visible"/>
                                          </p:to>
                                        </p:set>
                                        <p:anim calcmode="lin" valueType="num">
                                          <p:cBhvr>
                                            <p:cTn id="106" dur="300" fill="hold"/>
                                            <p:tgtEl>
                                              <p:spTgt spid="51"/>
                                            </p:tgtEl>
                                            <p:attrNameLst>
                                              <p:attrName>ppt_w</p:attrName>
                                            </p:attrNameLst>
                                          </p:cBhvr>
                                          <p:tavLst>
                                            <p:tav tm="0">
                                              <p:val>
                                                <p:fltVal val="0"/>
                                              </p:val>
                                            </p:tav>
                                            <p:tav tm="100000">
                                              <p:val>
                                                <p:strVal val="#ppt_w"/>
                                              </p:val>
                                            </p:tav>
                                          </p:tavLst>
                                        </p:anim>
                                        <p:anim calcmode="lin" valueType="num">
                                          <p:cBhvr>
                                            <p:cTn id="107" dur="300" fill="hold"/>
                                            <p:tgtEl>
                                              <p:spTgt spid="51"/>
                                            </p:tgtEl>
                                            <p:attrNameLst>
                                              <p:attrName>ppt_h</p:attrName>
                                            </p:attrNameLst>
                                          </p:cBhvr>
                                          <p:tavLst>
                                            <p:tav tm="0">
                                              <p:val>
                                                <p:fltVal val="0"/>
                                              </p:val>
                                            </p:tav>
                                            <p:tav tm="100000">
                                              <p:val>
                                                <p:strVal val="#ppt_h"/>
                                              </p:val>
                                            </p:tav>
                                          </p:tavLst>
                                        </p:anim>
                                        <p:animEffect transition="in" filter="fade">
                                          <p:cBhvr>
                                            <p:cTn id="108" dur="300"/>
                                            <p:tgtEl>
                                              <p:spTgt spid="51"/>
                                            </p:tgtEl>
                                          </p:cBhvr>
                                        </p:animEffect>
                                      </p:childTnLst>
                                    </p:cTn>
                                  </p:par>
                                </p:childTnLst>
                              </p:cTn>
                            </p:par>
                            <p:par>
                              <p:cTn id="109" fill="hold">
                                <p:stCondLst>
                                  <p:cond delay="7400"/>
                                </p:stCondLst>
                                <p:childTnLst>
                                  <p:par>
                                    <p:cTn id="110" presetID="26" presetClass="emph" presetSubtype="0" fill="hold" nodeType="afterEffect">
                                      <p:stCondLst>
                                        <p:cond delay="0"/>
                                      </p:stCondLst>
                                      <p:childTnLst>
                                        <p:animEffect transition="out" filter="fade">
                                          <p:cBhvr>
                                            <p:cTn id="111" dur="500" tmFilter="0, 0; .2, .5; .8, .5; 1, 0"/>
                                            <p:tgtEl>
                                              <p:spTgt spid="51"/>
                                            </p:tgtEl>
                                          </p:cBhvr>
                                        </p:animEffect>
                                        <p:animScale>
                                          <p:cBhvr>
                                            <p:cTn id="112" dur="250" autoRev="1" fill="hold"/>
                                            <p:tgtEl>
                                              <p:spTgt spid="51"/>
                                            </p:tgtEl>
                                          </p:cBhvr>
                                          <p:by x="105000" y="105000"/>
                                        </p:animScale>
                                      </p:childTnLst>
                                    </p:cTn>
                                  </p:par>
                                </p:childTnLst>
                              </p:cTn>
                            </p:par>
                            <p:par>
                              <p:cTn id="113" fill="hold">
                                <p:stCondLst>
                                  <p:cond delay="7900"/>
                                </p:stCondLst>
                                <p:childTnLst>
                                  <p:par>
                                    <p:cTn id="114" presetID="22" presetClass="entr" presetSubtype="2" fill="hold" nodeType="after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wipe(right)">
                                          <p:cBhvr>
                                            <p:cTn id="116" dur="500"/>
                                            <p:tgtEl>
                                              <p:spTgt spid="39"/>
                                            </p:tgtEl>
                                          </p:cBhvr>
                                        </p:animEffect>
                                      </p:childTnLst>
                                    </p:cTn>
                                  </p:par>
                                </p:childTnLst>
                              </p:cTn>
                            </p:par>
                            <p:par>
                              <p:cTn id="117" fill="hold">
                                <p:stCondLst>
                                  <p:cond delay="8400"/>
                                </p:stCondLst>
                                <p:childTnLst>
                                  <p:par>
                                    <p:cTn id="118" presetID="53" presetClass="entr" presetSubtype="16" fill="hold" nodeType="afterEffect">
                                      <p:stCondLst>
                                        <p:cond delay="0"/>
                                      </p:stCondLst>
                                      <p:childTnLst>
                                        <p:set>
                                          <p:cBhvr>
                                            <p:cTn id="119" dur="1" fill="hold">
                                              <p:stCondLst>
                                                <p:cond delay="0"/>
                                              </p:stCondLst>
                                            </p:cTn>
                                            <p:tgtEl>
                                              <p:spTgt spid="85"/>
                                            </p:tgtEl>
                                            <p:attrNameLst>
                                              <p:attrName>style.visibility</p:attrName>
                                            </p:attrNameLst>
                                          </p:cBhvr>
                                          <p:to>
                                            <p:strVal val="visible"/>
                                          </p:to>
                                        </p:set>
                                        <p:anim calcmode="lin" valueType="num">
                                          <p:cBhvr>
                                            <p:cTn id="120" dur="300" fill="hold"/>
                                            <p:tgtEl>
                                              <p:spTgt spid="85"/>
                                            </p:tgtEl>
                                            <p:attrNameLst>
                                              <p:attrName>ppt_w</p:attrName>
                                            </p:attrNameLst>
                                          </p:cBhvr>
                                          <p:tavLst>
                                            <p:tav tm="0">
                                              <p:val>
                                                <p:fltVal val="0"/>
                                              </p:val>
                                            </p:tav>
                                            <p:tav tm="100000">
                                              <p:val>
                                                <p:strVal val="#ppt_w"/>
                                              </p:val>
                                            </p:tav>
                                          </p:tavLst>
                                        </p:anim>
                                        <p:anim calcmode="lin" valueType="num">
                                          <p:cBhvr>
                                            <p:cTn id="121" dur="300" fill="hold"/>
                                            <p:tgtEl>
                                              <p:spTgt spid="85"/>
                                            </p:tgtEl>
                                            <p:attrNameLst>
                                              <p:attrName>ppt_h</p:attrName>
                                            </p:attrNameLst>
                                          </p:cBhvr>
                                          <p:tavLst>
                                            <p:tav tm="0">
                                              <p:val>
                                                <p:fltVal val="0"/>
                                              </p:val>
                                            </p:tav>
                                            <p:tav tm="100000">
                                              <p:val>
                                                <p:strVal val="#ppt_h"/>
                                              </p:val>
                                            </p:tav>
                                          </p:tavLst>
                                        </p:anim>
                                        <p:animEffect transition="in" filter="fade">
                                          <p:cBhvr>
                                            <p:cTn id="122" dur="300"/>
                                            <p:tgtEl>
                                              <p:spTgt spid="85"/>
                                            </p:tgtEl>
                                          </p:cBhvr>
                                        </p:animEffect>
                                      </p:childTnLst>
                                    </p:cTn>
                                  </p:par>
                                </p:childTnLst>
                              </p:cTn>
                            </p:par>
                            <p:par>
                              <p:cTn id="123" fill="hold">
                                <p:stCondLst>
                                  <p:cond delay="8700"/>
                                </p:stCondLst>
                                <p:childTnLst>
                                  <p:par>
                                    <p:cTn id="124" presetID="26" presetClass="emph" presetSubtype="0" fill="hold" nodeType="afterEffect">
                                      <p:stCondLst>
                                        <p:cond delay="0"/>
                                      </p:stCondLst>
                                      <p:childTnLst>
                                        <p:animEffect transition="out" filter="fade">
                                          <p:cBhvr>
                                            <p:cTn id="125" dur="500" tmFilter="0, 0; .2, .5; .8, .5; 1, 0"/>
                                            <p:tgtEl>
                                              <p:spTgt spid="85"/>
                                            </p:tgtEl>
                                          </p:cBhvr>
                                        </p:animEffect>
                                        <p:animScale>
                                          <p:cBhvr>
                                            <p:cTn id="126" dur="250" autoRev="1" fill="hold"/>
                                            <p:tgtEl>
                                              <p:spTgt spid="85"/>
                                            </p:tgtEl>
                                          </p:cBhvr>
                                          <p:by x="105000" y="105000"/>
                                        </p:animScale>
                                      </p:childTnLst>
                                    </p:cTn>
                                  </p:par>
                                </p:childTnLst>
                              </p:cTn>
                            </p:par>
                            <p:par>
                              <p:cTn id="127" fill="hold">
                                <p:stCondLst>
                                  <p:cond delay="9200"/>
                                </p:stCondLst>
                                <p:childTnLst>
                                  <p:par>
                                    <p:cTn id="128" presetID="53" presetClass="entr" presetSubtype="16" fill="hold" nodeType="afterEffect">
                                      <p:stCondLst>
                                        <p:cond delay="0"/>
                                      </p:stCondLst>
                                      <p:childTnLst>
                                        <p:set>
                                          <p:cBhvr>
                                            <p:cTn id="129" dur="1" fill="hold">
                                              <p:stCondLst>
                                                <p:cond delay="0"/>
                                              </p:stCondLst>
                                            </p:cTn>
                                            <p:tgtEl>
                                              <p:spTgt spid="94"/>
                                            </p:tgtEl>
                                            <p:attrNameLst>
                                              <p:attrName>style.visibility</p:attrName>
                                            </p:attrNameLst>
                                          </p:cBhvr>
                                          <p:to>
                                            <p:strVal val="visible"/>
                                          </p:to>
                                        </p:set>
                                        <p:anim calcmode="lin" valueType="num">
                                          <p:cBhvr>
                                            <p:cTn id="130" dur="300" fill="hold"/>
                                            <p:tgtEl>
                                              <p:spTgt spid="94"/>
                                            </p:tgtEl>
                                            <p:attrNameLst>
                                              <p:attrName>ppt_w</p:attrName>
                                            </p:attrNameLst>
                                          </p:cBhvr>
                                          <p:tavLst>
                                            <p:tav tm="0">
                                              <p:val>
                                                <p:fltVal val="0"/>
                                              </p:val>
                                            </p:tav>
                                            <p:tav tm="100000">
                                              <p:val>
                                                <p:strVal val="#ppt_w"/>
                                              </p:val>
                                            </p:tav>
                                          </p:tavLst>
                                        </p:anim>
                                        <p:anim calcmode="lin" valueType="num">
                                          <p:cBhvr>
                                            <p:cTn id="131" dur="300" fill="hold"/>
                                            <p:tgtEl>
                                              <p:spTgt spid="94"/>
                                            </p:tgtEl>
                                            <p:attrNameLst>
                                              <p:attrName>ppt_h</p:attrName>
                                            </p:attrNameLst>
                                          </p:cBhvr>
                                          <p:tavLst>
                                            <p:tav tm="0">
                                              <p:val>
                                                <p:fltVal val="0"/>
                                              </p:val>
                                            </p:tav>
                                            <p:tav tm="100000">
                                              <p:val>
                                                <p:strVal val="#ppt_h"/>
                                              </p:val>
                                            </p:tav>
                                          </p:tavLst>
                                        </p:anim>
                                        <p:animEffect transition="in" filter="fade">
                                          <p:cBhvr>
                                            <p:cTn id="132" dur="300"/>
                                            <p:tgtEl>
                                              <p:spTgt spid="94"/>
                                            </p:tgtEl>
                                          </p:cBhvr>
                                        </p:animEffect>
                                      </p:childTnLst>
                                    </p:cTn>
                                  </p:par>
                                </p:childTnLst>
                              </p:cTn>
                            </p:par>
                            <p:par>
                              <p:cTn id="133" fill="hold">
                                <p:stCondLst>
                                  <p:cond delay="9500"/>
                                </p:stCondLst>
                                <p:childTnLst>
                                  <p:par>
                                    <p:cTn id="134" presetID="26" presetClass="emph" presetSubtype="0" fill="hold" nodeType="afterEffect">
                                      <p:stCondLst>
                                        <p:cond delay="0"/>
                                      </p:stCondLst>
                                      <p:childTnLst>
                                        <p:animEffect transition="out" filter="fade">
                                          <p:cBhvr>
                                            <p:cTn id="135" dur="500" tmFilter="0, 0; .2, .5; .8, .5; 1, 0"/>
                                            <p:tgtEl>
                                              <p:spTgt spid="94"/>
                                            </p:tgtEl>
                                          </p:cBhvr>
                                        </p:animEffect>
                                        <p:animScale>
                                          <p:cBhvr>
                                            <p:cTn id="136" dur="250" autoRev="1" fill="hold"/>
                                            <p:tgtEl>
                                              <p:spTgt spid="94"/>
                                            </p:tgtEl>
                                          </p:cBhvr>
                                          <p:by x="105000" y="105000"/>
                                        </p:animScale>
                                      </p:childTnLst>
                                    </p:cTn>
                                  </p:par>
                                </p:childTnLst>
                              </p:cTn>
                            </p:par>
                            <p:par>
                              <p:cTn id="137" fill="hold">
                                <p:stCondLst>
                                  <p:cond delay="10000"/>
                                </p:stCondLst>
                                <p:childTnLst>
                                  <p:par>
                                    <p:cTn id="138" presetID="22" presetClass="entr" presetSubtype="8" fill="hold" nodeType="afterEffect">
                                      <p:stCondLst>
                                        <p:cond delay="0"/>
                                      </p:stCondLst>
                                      <p:childTnLst>
                                        <p:set>
                                          <p:cBhvr>
                                            <p:cTn id="139" dur="1" fill="hold">
                                              <p:stCondLst>
                                                <p:cond delay="0"/>
                                              </p:stCondLst>
                                            </p:cTn>
                                            <p:tgtEl>
                                              <p:spTgt spid="36"/>
                                            </p:tgtEl>
                                            <p:attrNameLst>
                                              <p:attrName>style.visibility</p:attrName>
                                            </p:attrNameLst>
                                          </p:cBhvr>
                                          <p:to>
                                            <p:strVal val="visible"/>
                                          </p:to>
                                        </p:set>
                                        <p:animEffect transition="in" filter="wipe(left)">
                                          <p:cBhvr>
                                            <p:cTn id="140" dur="500"/>
                                            <p:tgtEl>
                                              <p:spTgt spid="36"/>
                                            </p:tgtEl>
                                          </p:cBhvr>
                                        </p:animEffect>
                                      </p:childTnLst>
                                    </p:cTn>
                                  </p:par>
                                </p:childTnLst>
                              </p:cTn>
                            </p:par>
                            <p:par>
                              <p:cTn id="141" fill="hold">
                                <p:stCondLst>
                                  <p:cond delay="10500"/>
                                </p:stCondLst>
                                <p:childTnLst>
                                  <p:par>
                                    <p:cTn id="142" presetID="53" presetClass="entr" presetSubtype="16" fill="hold" nodeType="afterEffect">
                                      <p:stCondLst>
                                        <p:cond delay="0"/>
                                      </p:stCondLst>
                                      <p:childTnLst>
                                        <p:set>
                                          <p:cBhvr>
                                            <p:cTn id="143" dur="1" fill="hold">
                                              <p:stCondLst>
                                                <p:cond delay="0"/>
                                              </p:stCondLst>
                                            </p:cTn>
                                            <p:tgtEl>
                                              <p:spTgt spid="102"/>
                                            </p:tgtEl>
                                            <p:attrNameLst>
                                              <p:attrName>style.visibility</p:attrName>
                                            </p:attrNameLst>
                                          </p:cBhvr>
                                          <p:to>
                                            <p:strVal val="visible"/>
                                          </p:to>
                                        </p:set>
                                        <p:anim calcmode="lin" valueType="num">
                                          <p:cBhvr>
                                            <p:cTn id="144" dur="300" fill="hold"/>
                                            <p:tgtEl>
                                              <p:spTgt spid="102"/>
                                            </p:tgtEl>
                                            <p:attrNameLst>
                                              <p:attrName>ppt_w</p:attrName>
                                            </p:attrNameLst>
                                          </p:cBhvr>
                                          <p:tavLst>
                                            <p:tav tm="0">
                                              <p:val>
                                                <p:fltVal val="0"/>
                                              </p:val>
                                            </p:tav>
                                            <p:tav tm="100000">
                                              <p:val>
                                                <p:strVal val="#ppt_w"/>
                                              </p:val>
                                            </p:tav>
                                          </p:tavLst>
                                        </p:anim>
                                        <p:anim calcmode="lin" valueType="num">
                                          <p:cBhvr>
                                            <p:cTn id="145" dur="300" fill="hold"/>
                                            <p:tgtEl>
                                              <p:spTgt spid="102"/>
                                            </p:tgtEl>
                                            <p:attrNameLst>
                                              <p:attrName>ppt_h</p:attrName>
                                            </p:attrNameLst>
                                          </p:cBhvr>
                                          <p:tavLst>
                                            <p:tav tm="0">
                                              <p:val>
                                                <p:fltVal val="0"/>
                                              </p:val>
                                            </p:tav>
                                            <p:tav tm="100000">
                                              <p:val>
                                                <p:strVal val="#ppt_h"/>
                                              </p:val>
                                            </p:tav>
                                          </p:tavLst>
                                        </p:anim>
                                        <p:animEffect transition="in" filter="fade">
                                          <p:cBhvr>
                                            <p:cTn id="146" dur="300"/>
                                            <p:tgtEl>
                                              <p:spTgt spid="102"/>
                                            </p:tgtEl>
                                          </p:cBhvr>
                                        </p:animEffect>
                                      </p:childTnLst>
                                    </p:cTn>
                                  </p:par>
                                </p:childTnLst>
                              </p:cTn>
                            </p:par>
                            <p:par>
                              <p:cTn id="147" fill="hold">
                                <p:stCondLst>
                                  <p:cond delay="10800"/>
                                </p:stCondLst>
                                <p:childTnLst>
                                  <p:par>
                                    <p:cTn id="148" presetID="26" presetClass="emph" presetSubtype="0" fill="hold" nodeType="afterEffect">
                                      <p:stCondLst>
                                        <p:cond delay="0"/>
                                      </p:stCondLst>
                                      <p:childTnLst>
                                        <p:animEffect transition="out" filter="fade">
                                          <p:cBhvr>
                                            <p:cTn id="149" dur="500" tmFilter="0, 0; .2, .5; .8, .5; 1, 0"/>
                                            <p:tgtEl>
                                              <p:spTgt spid="102"/>
                                            </p:tgtEl>
                                          </p:cBhvr>
                                        </p:animEffect>
                                        <p:animScale>
                                          <p:cBhvr>
                                            <p:cTn id="150" dur="250" autoRev="1" fill="hold"/>
                                            <p:tgtEl>
                                              <p:spTgt spid="102"/>
                                            </p:tgtEl>
                                          </p:cBhvr>
                                          <p:by x="105000" y="105000"/>
                                        </p:animScale>
                                      </p:childTnLst>
                                    </p:cTn>
                                  </p:par>
                                </p:childTnLst>
                              </p:cTn>
                            </p:par>
                            <p:par>
                              <p:cTn id="151" fill="hold">
                                <p:stCondLst>
                                  <p:cond delay="11300"/>
                                </p:stCondLst>
                                <p:childTnLst>
                                  <p:par>
                                    <p:cTn id="152" presetID="22" presetClass="entr" presetSubtype="8" fill="hold" nodeType="afterEffect">
                                      <p:stCondLst>
                                        <p:cond delay="0"/>
                                      </p:stCondLst>
                                      <p:childTnLst>
                                        <p:set>
                                          <p:cBhvr>
                                            <p:cTn id="153" dur="1" fill="hold">
                                              <p:stCondLst>
                                                <p:cond delay="0"/>
                                              </p:stCondLst>
                                            </p:cTn>
                                            <p:tgtEl>
                                              <p:spTgt spid="33"/>
                                            </p:tgtEl>
                                            <p:attrNameLst>
                                              <p:attrName>style.visibility</p:attrName>
                                            </p:attrNameLst>
                                          </p:cBhvr>
                                          <p:to>
                                            <p:strVal val="visible"/>
                                          </p:to>
                                        </p:set>
                                        <p:animEffect transition="in" filter="wipe(left)">
                                          <p:cBhvr>
                                            <p:cTn id="154" dur="500"/>
                                            <p:tgtEl>
                                              <p:spTgt spid="33"/>
                                            </p:tgtEl>
                                          </p:cBhvr>
                                        </p:animEffect>
                                      </p:childTnLst>
                                    </p:cTn>
                                  </p:par>
                                </p:childTnLst>
                              </p:cTn>
                            </p:par>
                            <p:par>
                              <p:cTn id="155" fill="hold">
                                <p:stCondLst>
                                  <p:cond delay="11800"/>
                                </p:stCondLst>
                                <p:childTnLst>
                                  <p:par>
                                    <p:cTn id="156" presetID="53" presetClass="entr" presetSubtype="16" fill="hold" nodeType="afterEffect">
                                      <p:stCondLst>
                                        <p:cond delay="0"/>
                                      </p:stCondLst>
                                      <p:childTnLst>
                                        <p:set>
                                          <p:cBhvr>
                                            <p:cTn id="157" dur="1" fill="hold">
                                              <p:stCondLst>
                                                <p:cond delay="0"/>
                                              </p:stCondLst>
                                            </p:cTn>
                                            <p:tgtEl>
                                              <p:spTgt spid="80"/>
                                            </p:tgtEl>
                                            <p:attrNameLst>
                                              <p:attrName>style.visibility</p:attrName>
                                            </p:attrNameLst>
                                          </p:cBhvr>
                                          <p:to>
                                            <p:strVal val="visible"/>
                                          </p:to>
                                        </p:set>
                                        <p:anim calcmode="lin" valueType="num">
                                          <p:cBhvr>
                                            <p:cTn id="158" dur="300" fill="hold"/>
                                            <p:tgtEl>
                                              <p:spTgt spid="80"/>
                                            </p:tgtEl>
                                            <p:attrNameLst>
                                              <p:attrName>ppt_w</p:attrName>
                                            </p:attrNameLst>
                                          </p:cBhvr>
                                          <p:tavLst>
                                            <p:tav tm="0">
                                              <p:val>
                                                <p:fltVal val="0"/>
                                              </p:val>
                                            </p:tav>
                                            <p:tav tm="100000">
                                              <p:val>
                                                <p:strVal val="#ppt_w"/>
                                              </p:val>
                                            </p:tav>
                                          </p:tavLst>
                                        </p:anim>
                                        <p:anim calcmode="lin" valueType="num">
                                          <p:cBhvr>
                                            <p:cTn id="159" dur="300" fill="hold"/>
                                            <p:tgtEl>
                                              <p:spTgt spid="80"/>
                                            </p:tgtEl>
                                            <p:attrNameLst>
                                              <p:attrName>ppt_h</p:attrName>
                                            </p:attrNameLst>
                                          </p:cBhvr>
                                          <p:tavLst>
                                            <p:tav tm="0">
                                              <p:val>
                                                <p:fltVal val="0"/>
                                              </p:val>
                                            </p:tav>
                                            <p:tav tm="100000">
                                              <p:val>
                                                <p:strVal val="#ppt_h"/>
                                              </p:val>
                                            </p:tav>
                                          </p:tavLst>
                                        </p:anim>
                                        <p:animEffect transition="in" filter="fade">
                                          <p:cBhvr>
                                            <p:cTn id="160" dur="300"/>
                                            <p:tgtEl>
                                              <p:spTgt spid="80"/>
                                            </p:tgtEl>
                                          </p:cBhvr>
                                        </p:animEffect>
                                      </p:childTnLst>
                                    </p:cTn>
                                  </p:par>
                                </p:childTnLst>
                              </p:cTn>
                            </p:par>
                            <p:par>
                              <p:cTn id="161" fill="hold">
                                <p:stCondLst>
                                  <p:cond delay="12100"/>
                                </p:stCondLst>
                                <p:childTnLst>
                                  <p:par>
                                    <p:cTn id="162" presetID="26" presetClass="emph" presetSubtype="0" fill="hold" nodeType="afterEffect">
                                      <p:stCondLst>
                                        <p:cond delay="0"/>
                                      </p:stCondLst>
                                      <p:childTnLst>
                                        <p:animEffect transition="out" filter="fade">
                                          <p:cBhvr>
                                            <p:cTn id="163" dur="500" tmFilter="0, 0; .2, .5; .8, .5; 1, 0"/>
                                            <p:tgtEl>
                                              <p:spTgt spid="80"/>
                                            </p:tgtEl>
                                          </p:cBhvr>
                                        </p:animEffect>
                                        <p:animScale>
                                          <p:cBhvr>
                                            <p:cTn id="164" dur="250" autoRev="1" fill="hold"/>
                                            <p:tgtEl>
                                              <p:spTgt spid="80"/>
                                            </p:tgtEl>
                                          </p:cBhvr>
                                          <p:by x="105000" y="105000"/>
                                        </p:animScale>
                                      </p:childTnLst>
                                    </p:cTn>
                                  </p:par>
                                </p:childTnLst>
                              </p:cTn>
                            </p:par>
                            <p:par>
                              <p:cTn id="165" fill="hold">
                                <p:stCondLst>
                                  <p:cond delay="12600"/>
                                </p:stCondLst>
                                <p:childTnLst>
                                  <p:par>
                                    <p:cTn id="166" presetID="22" presetClass="entr" presetSubtype="8" fill="hold" nodeType="afterEffect">
                                      <p:stCondLst>
                                        <p:cond delay="0"/>
                                      </p:stCondLst>
                                      <p:childTnLst>
                                        <p:set>
                                          <p:cBhvr>
                                            <p:cTn id="167" dur="1" fill="hold">
                                              <p:stCondLst>
                                                <p:cond delay="0"/>
                                              </p:stCondLst>
                                            </p:cTn>
                                            <p:tgtEl>
                                              <p:spTgt spid="30"/>
                                            </p:tgtEl>
                                            <p:attrNameLst>
                                              <p:attrName>style.visibility</p:attrName>
                                            </p:attrNameLst>
                                          </p:cBhvr>
                                          <p:to>
                                            <p:strVal val="visible"/>
                                          </p:to>
                                        </p:set>
                                        <p:animEffect transition="in" filter="wipe(left)">
                                          <p:cBhvr>
                                            <p:cTn id="168" dur="500"/>
                                            <p:tgtEl>
                                              <p:spTgt spid="30"/>
                                            </p:tgtEl>
                                          </p:cBhvr>
                                        </p:animEffect>
                                      </p:childTnLst>
                                    </p:cTn>
                                  </p:par>
                                </p:childTnLst>
                              </p:cTn>
                            </p:par>
                            <p:par>
                              <p:cTn id="169" fill="hold">
                                <p:stCondLst>
                                  <p:cond delay="13100"/>
                                </p:stCondLst>
                                <p:childTnLst>
                                  <p:par>
                                    <p:cTn id="170" presetID="53" presetClass="entr" presetSubtype="16" fill="hold" grpId="0" nodeType="afterEffect">
                                      <p:stCondLst>
                                        <p:cond delay="0"/>
                                      </p:stCondLst>
                                      <p:childTnLst>
                                        <p:set>
                                          <p:cBhvr>
                                            <p:cTn id="171" dur="1" fill="hold">
                                              <p:stCondLst>
                                                <p:cond delay="0"/>
                                              </p:stCondLst>
                                            </p:cTn>
                                            <p:tgtEl>
                                              <p:spTgt spid="79"/>
                                            </p:tgtEl>
                                            <p:attrNameLst>
                                              <p:attrName>style.visibility</p:attrName>
                                            </p:attrNameLst>
                                          </p:cBhvr>
                                          <p:to>
                                            <p:strVal val="visible"/>
                                          </p:to>
                                        </p:set>
                                        <p:anim calcmode="lin" valueType="num">
                                          <p:cBhvr>
                                            <p:cTn id="172" dur="300" fill="hold"/>
                                            <p:tgtEl>
                                              <p:spTgt spid="79"/>
                                            </p:tgtEl>
                                            <p:attrNameLst>
                                              <p:attrName>ppt_w</p:attrName>
                                            </p:attrNameLst>
                                          </p:cBhvr>
                                          <p:tavLst>
                                            <p:tav tm="0">
                                              <p:val>
                                                <p:fltVal val="0"/>
                                              </p:val>
                                            </p:tav>
                                            <p:tav tm="100000">
                                              <p:val>
                                                <p:strVal val="#ppt_w"/>
                                              </p:val>
                                            </p:tav>
                                          </p:tavLst>
                                        </p:anim>
                                        <p:anim calcmode="lin" valueType="num">
                                          <p:cBhvr>
                                            <p:cTn id="173" dur="300" fill="hold"/>
                                            <p:tgtEl>
                                              <p:spTgt spid="79"/>
                                            </p:tgtEl>
                                            <p:attrNameLst>
                                              <p:attrName>ppt_h</p:attrName>
                                            </p:attrNameLst>
                                          </p:cBhvr>
                                          <p:tavLst>
                                            <p:tav tm="0">
                                              <p:val>
                                                <p:fltVal val="0"/>
                                              </p:val>
                                            </p:tav>
                                            <p:tav tm="100000">
                                              <p:val>
                                                <p:strVal val="#ppt_h"/>
                                              </p:val>
                                            </p:tav>
                                          </p:tavLst>
                                        </p:anim>
                                        <p:animEffect transition="in" filter="fade">
                                          <p:cBhvr>
                                            <p:cTn id="174" dur="300"/>
                                            <p:tgtEl>
                                              <p:spTgt spid="79"/>
                                            </p:tgtEl>
                                          </p:cBhvr>
                                        </p:animEffect>
                                      </p:childTnLst>
                                    </p:cTn>
                                  </p:par>
                                </p:childTnLst>
                              </p:cTn>
                            </p:par>
                            <p:par>
                              <p:cTn id="175" fill="hold">
                                <p:stCondLst>
                                  <p:cond delay="13400"/>
                                </p:stCondLst>
                                <p:childTnLst>
                                  <p:par>
                                    <p:cTn id="176" presetID="26" presetClass="emph" presetSubtype="0" fill="hold" grpId="1" nodeType="afterEffect">
                                      <p:stCondLst>
                                        <p:cond delay="0"/>
                                      </p:stCondLst>
                                      <p:childTnLst>
                                        <p:animEffect transition="out" filter="fade">
                                          <p:cBhvr>
                                            <p:cTn id="177" dur="500" tmFilter="0, 0; .2, .5; .8, .5; 1, 0"/>
                                            <p:tgtEl>
                                              <p:spTgt spid="79"/>
                                            </p:tgtEl>
                                          </p:cBhvr>
                                        </p:animEffect>
                                        <p:animScale>
                                          <p:cBhvr>
                                            <p:cTn id="178" dur="250" autoRev="1" fill="hold"/>
                                            <p:tgtEl>
                                              <p:spTgt spid="79"/>
                                            </p:tgtEl>
                                          </p:cBhvr>
                                          <p:by x="105000" y="105000"/>
                                        </p:animScale>
                                      </p:childTnLst>
                                    </p:cTn>
                                  </p:par>
                                </p:childTnLst>
                              </p:cTn>
                            </p:par>
                            <p:par>
                              <p:cTn id="179" fill="hold">
                                <p:stCondLst>
                                  <p:cond delay="13900"/>
                                </p:stCondLst>
                                <p:childTnLst>
                                  <p:par>
                                    <p:cTn id="180" presetID="22" presetClass="entr" presetSubtype="8" fill="hold" nodeType="afterEffect">
                                      <p:stCondLst>
                                        <p:cond delay="0"/>
                                      </p:stCondLst>
                                      <p:childTnLst>
                                        <p:set>
                                          <p:cBhvr>
                                            <p:cTn id="181" dur="1" fill="hold">
                                              <p:stCondLst>
                                                <p:cond delay="0"/>
                                              </p:stCondLst>
                                            </p:cTn>
                                            <p:tgtEl>
                                              <p:spTgt spid="27"/>
                                            </p:tgtEl>
                                            <p:attrNameLst>
                                              <p:attrName>style.visibility</p:attrName>
                                            </p:attrNameLst>
                                          </p:cBhvr>
                                          <p:to>
                                            <p:strVal val="visible"/>
                                          </p:to>
                                        </p:set>
                                        <p:animEffect transition="in" filter="wipe(left)">
                                          <p:cBhvr>
                                            <p:cTn id="18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8" grpId="0" animBg="1"/>
          <p:bldP spid="19" grpId="0" animBg="1"/>
          <p:bldP spid="20" grpId="0" animBg="1"/>
          <p:bldP spid="21" grpId="0" animBg="1"/>
          <p:bldP spid="22" grpId="0" animBg="1"/>
          <p:bldP spid="23" grpId="0" animBg="1"/>
          <p:bldP spid="24" grpId="0" animBg="1"/>
          <p:bldP spid="25" grpId="0" animBg="1"/>
          <p:bldP spid="26" grpId="0" animBg="1"/>
          <p:bldP spid="79" grpId="0" animBg="1"/>
          <p:bldP spid="79" grpId="1"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48179" y="1506748"/>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 name="圆角矩形 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 name="圆角矩形 6"/>
          <p:cNvSpPr/>
          <p:nvPr/>
        </p:nvSpPr>
        <p:spPr>
          <a:xfrm>
            <a:off x="3400871" y="1980707"/>
            <a:ext cx="3894951" cy="751080"/>
          </a:xfrm>
          <a:prstGeom prst="roundRect">
            <a:avLst>
              <a:gd name="adj" fmla="val 9976"/>
            </a:avLst>
          </a:prstGeom>
          <a:solidFill>
            <a:srgbClr val="E8797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8" name="组合 7"/>
          <p:cNvGrpSpPr/>
          <p:nvPr/>
        </p:nvGrpSpPr>
        <p:grpSpPr>
          <a:xfrm>
            <a:off x="3471160"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1" name="组合 10"/>
          <p:cNvGrpSpPr/>
          <p:nvPr/>
        </p:nvGrpSpPr>
        <p:grpSpPr>
          <a:xfrm>
            <a:off x="3171655"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4" name="组合 13"/>
          <p:cNvGrpSpPr/>
          <p:nvPr/>
        </p:nvGrpSpPr>
        <p:grpSpPr>
          <a:xfrm>
            <a:off x="3238214" y="2328226"/>
            <a:ext cx="288238" cy="46073"/>
            <a:chOff x="4317617" y="3104300"/>
            <a:chExt cx="384317" cy="61430"/>
          </a:xfrm>
        </p:grpSpPr>
        <p:sp>
          <p:nvSpPr>
            <p:cNvPr id="15" name="圆角矩形 14"/>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圆角矩形 15"/>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 name="组合 16"/>
          <p:cNvGrpSpPr/>
          <p:nvPr/>
        </p:nvGrpSpPr>
        <p:grpSpPr>
          <a:xfrm>
            <a:off x="3773200" y="2163081"/>
            <a:ext cx="491776" cy="429667"/>
            <a:chOff x="5030931" y="2884106"/>
            <a:chExt cx="655701" cy="572889"/>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 name="文本框 18"/>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E8797A"/>
                  </a:solidFill>
                  <a:latin typeface="Impact" panose="020B0806030902050204" pitchFamily="34" charset="0"/>
                </a:rPr>
                <a:t>02</a:t>
              </a:r>
              <a:endParaRPr lang="zh-CN" altLang="en-US" sz="2100" dirty="0">
                <a:solidFill>
                  <a:srgbClr val="E8797A"/>
                </a:solidFill>
                <a:latin typeface="Impact" panose="020B0806030902050204" pitchFamily="34" charset="0"/>
              </a:endParaRPr>
            </a:p>
          </p:txBody>
        </p:sp>
      </p:grpSp>
      <p:grpSp>
        <p:nvGrpSpPr>
          <p:cNvPr id="20" name="组合 19"/>
          <p:cNvGrpSpPr/>
          <p:nvPr/>
        </p:nvGrpSpPr>
        <p:grpSpPr>
          <a:xfrm>
            <a:off x="2306276" y="2154215"/>
            <a:ext cx="539637" cy="423360"/>
            <a:chOff x="4172643" y="3997027"/>
            <a:chExt cx="736426" cy="577745"/>
          </a:xfrm>
          <a:solidFill>
            <a:schemeClr val="bg1"/>
          </a:solidFill>
        </p:grpSpPr>
        <p:sp>
          <p:nvSpPr>
            <p:cNvPr id="21" name="Freeform 14"/>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17"/>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5" name="文本框 24"/>
          <p:cNvSpPr txBox="1"/>
          <p:nvPr/>
        </p:nvSpPr>
        <p:spPr>
          <a:xfrm>
            <a:off x="4035550" y="2115048"/>
            <a:ext cx="2629909"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目前现状</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27" name="矩形 26"/>
          <p:cNvSpPr/>
          <p:nvPr/>
        </p:nvSpPr>
        <p:spPr>
          <a:xfrm>
            <a:off x="5485008" y="2865530"/>
            <a:ext cx="1180451"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smtClean="0">
                <a:solidFill>
                  <a:schemeClr val="bg1">
                    <a:lumMod val="50000"/>
                  </a:schemeClr>
                </a:solidFill>
                <a:latin typeface="造字工房悦黑体验版细体" pitchFamily="50" charset="-122"/>
                <a:ea typeface="造字工房悦黑体验版细体" pitchFamily="50" charset="-122"/>
              </a:rPr>
              <a:t>国外研究现状</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
        <p:nvSpPr>
          <p:cNvPr id="28" name="矩形 27"/>
          <p:cNvSpPr/>
          <p:nvPr/>
        </p:nvSpPr>
        <p:spPr>
          <a:xfrm>
            <a:off x="3971796" y="2865835"/>
            <a:ext cx="1180451"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smtClean="0">
                <a:solidFill>
                  <a:schemeClr val="bg1">
                    <a:lumMod val="50000"/>
                  </a:schemeClr>
                </a:solidFill>
                <a:latin typeface="造字工房悦黑体验版细体" pitchFamily="50" charset="-122"/>
                <a:ea typeface="造字工房悦黑体验版细体" pitchFamily="50" charset="-122"/>
              </a:rPr>
              <a:t>国内研究现状</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Tree>
    <p:extLst>
      <p:ext uri="{BB962C8B-B14F-4D97-AF65-F5344CB8AC3E}">
        <p14:creationId xmlns:p14="http://schemas.microsoft.com/office/powerpoint/2010/main" val="1897138126"/>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8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600"/>
                                            <p:tgtEl>
                                              <p:spTgt spid="20"/>
                                            </p:tgtEl>
                                          </p:cBhvr>
                                        </p:animEffect>
                                        <p:anim calcmode="lin" valueType="num">
                                          <p:cBhvr>
                                            <p:cTn id="21" dur="600" fill="hold"/>
                                            <p:tgtEl>
                                              <p:spTgt spid="20"/>
                                            </p:tgtEl>
                                            <p:attrNameLst>
                                              <p:attrName>ppt_x</p:attrName>
                                            </p:attrNameLst>
                                          </p:cBhvr>
                                          <p:tavLst>
                                            <p:tav tm="0">
                                              <p:val>
                                                <p:strVal val="#ppt_x"/>
                                              </p:val>
                                            </p:tav>
                                            <p:tav tm="100000">
                                              <p:val>
                                                <p:strVal val="#ppt_x"/>
                                              </p:val>
                                            </p:tav>
                                          </p:tavLst>
                                        </p:anim>
                                        <p:anim calcmode="lin" valueType="num">
                                          <p:cBhvr>
                                            <p:cTn id="22" dur="540" decel="100000" fill="hold"/>
                                            <p:tgtEl>
                                              <p:spTgt spid="20"/>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14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4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19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19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4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2600"/>
                                </p:stCondLst>
                                <p:childTnLst>
                                  <p:par>
                                    <p:cTn id="46" presetID="26" presetClass="emph" presetSubtype="0" fill="hold" nodeType="afterEffect">
                                      <p:stCondLst>
                                        <p:cond delay="0"/>
                                      </p:stCondLst>
                                      <p:childTnLst>
                                        <p:animEffect transition="out" filter="fade">
                                          <p:cBhvr>
                                            <p:cTn id="47" dur="400" tmFilter="0, 0; .2, .5; .8, .5; 1, 0"/>
                                            <p:tgtEl>
                                              <p:spTgt spid="17"/>
                                            </p:tgtEl>
                                          </p:cBhvr>
                                        </p:animEffect>
                                        <p:animScale>
                                          <p:cBhvr>
                                            <p:cTn id="48" dur="200" autoRev="1" fill="hold"/>
                                            <p:tgtEl>
                                              <p:spTgt spid="17"/>
                                            </p:tgtEl>
                                          </p:cBhvr>
                                          <p:by x="105000" y="105000"/>
                                        </p:animScale>
                                      </p:childTnLst>
                                    </p:cTn>
                                  </p:par>
                                </p:childTnLst>
                              </p:cTn>
                            </p:par>
                            <p:par>
                              <p:cTn id="49" fill="hold">
                                <p:stCondLst>
                                  <p:cond delay="3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par>
                                    <p:cTn id="53" presetID="50" presetClass="entr" presetSubtype="0" decel="100000" fill="hold" grpId="0" nodeType="withEffect">
                                      <p:stCondLst>
                                        <p:cond delay="350"/>
                                      </p:stCondLst>
                                      <p:childTnLst>
                                        <p:set>
                                          <p:cBhvr>
                                            <p:cTn id="54" dur="1" fill="hold">
                                              <p:stCondLst>
                                                <p:cond delay="0"/>
                                              </p:stCondLst>
                                            </p:cTn>
                                            <p:tgtEl>
                                              <p:spTgt spid="27"/>
                                            </p:tgtEl>
                                            <p:attrNameLst>
                                              <p:attrName>style.visibility</p:attrName>
                                            </p:attrNameLst>
                                          </p:cBhvr>
                                          <p:to>
                                            <p:strVal val="visible"/>
                                          </p:to>
                                        </p:set>
                                        <p:anim calcmode="lin" valueType="num">
                                          <p:cBhvr>
                                            <p:cTn id="55" dur="1000" fill="hold"/>
                                            <p:tgtEl>
                                              <p:spTgt spid="27"/>
                                            </p:tgtEl>
                                            <p:attrNameLst>
                                              <p:attrName>ppt_w</p:attrName>
                                            </p:attrNameLst>
                                          </p:cBhvr>
                                          <p:tavLst>
                                            <p:tav tm="0">
                                              <p:val>
                                                <p:strVal val="#ppt_w+.3"/>
                                              </p:val>
                                            </p:tav>
                                            <p:tav tm="100000">
                                              <p:val>
                                                <p:strVal val="#ppt_w"/>
                                              </p:val>
                                            </p:tav>
                                          </p:tavLst>
                                        </p:anim>
                                        <p:anim calcmode="lin" valueType="num">
                                          <p:cBhvr>
                                            <p:cTn id="56" dur="1000" fill="hold"/>
                                            <p:tgtEl>
                                              <p:spTgt spid="27"/>
                                            </p:tgtEl>
                                            <p:attrNameLst>
                                              <p:attrName>ppt_h</p:attrName>
                                            </p:attrNameLst>
                                          </p:cBhvr>
                                          <p:tavLst>
                                            <p:tav tm="0">
                                              <p:val>
                                                <p:strVal val="#ppt_h"/>
                                              </p:val>
                                            </p:tav>
                                            <p:tav tm="100000">
                                              <p:val>
                                                <p:strVal val="#ppt_h"/>
                                              </p:val>
                                            </p:tav>
                                          </p:tavLst>
                                        </p:anim>
                                        <p:animEffect transition="in" filter="fade">
                                          <p:cBhvr>
                                            <p:cTn id="57" dur="1000"/>
                                            <p:tgtEl>
                                              <p:spTgt spid="27"/>
                                            </p:tgtEl>
                                          </p:cBhvr>
                                        </p:animEffect>
                                      </p:childTnLst>
                                    </p:cTn>
                                  </p:par>
                                  <p:par>
                                    <p:cTn id="58" presetID="50" presetClass="entr" presetSubtype="0" decel="100000" fill="hold" grpId="0" nodeType="withEffect">
                                      <p:stCondLst>
                                        <p:cond delay="750"/>
                                      </p:stCondLst>
                                      <p:childTnLst>
                                        <p:set>
                                          <p:cBhvr>
                                            <p:cTn id="59" dur="1" fill="hold">
                                              <p:stCondLst>
                                                <p:cond delay="0"/>
                                              </p:stCondLst>
                                            </p:cTn>
                                            <p:tgtEl>
                                              <p:spTgt spid="28"/>
                                            </p:tgtEl>
                                            <p:attrNameLst>
                                              <p:attrName>style.visibility</p:attrName>
                                            </p:attrNameLst>
                                          </p:cBhvr>
                                          <p:to>
                                            <p:strVal val="visible"/>
                                          </p:to>
                                        </p:set>
                                        <p:anim calcmode="lin" valueType="num">
                                          <p:cBhvr>
                                            <p:cTn id="60" dur="1000" fill="hold"/>
                                            <p:tgtEl>
                                              <p:spTgt spid="28"/>
                                            </p:tgtEl>
                                            <p:attrNameLst>
                                              <p:attrName>ppt_w</p:attrName>
                                            </p:attrNameLst>
                                          </p:cBhvr>
                                          <p:tavLst>
                                            <p:tav tm="0">
                                              <p:val>
                                                <p:strVal val="#ppt_w+.3"/>
                                              </p:val>
                                            </p:tav>
                                            <p:tav tm="100000">
                                              <p:val>
                                                <p:strVal val="#ppt_w"/>
                                              </p:val>
                                            </p:tav>
                                          </p:tavLst>
                                        </p:anim>
                                        <p:anim calcmode="lin" valueType="num">
                                          <p:cBhvr>
                                            <p:cTn id="61" dur="1000" fill="hold"/>
                                            <p:tgtEl>
                                              <p:spTgt spid="28"/>
                                            </p:tgtEl>
                                            <p:attrNameLst>
                                              <p:attrName>ppt_h</p:attrName>
                                            </p:attrNameLst>
                                          </p:cBhvr>
                                          <p:tavLst>
                                            <p:tav tm="0">
                                              <p:val>
                                                <p:strVal val="#ppt_h"/>
                                              </p:val>
                                            </p:tav>
                                            <p:tav tm="100000">
                                              <p:val>
                                                <p:strVal val="#ppt_h"/>
                                              </p:val>
                                            </p:tav>
                                          </p:tavLst>
                                        </p:anim>
                                        <p:animEffect transition="in" filter="fade">
                                          <p:cBhvr>
                                            <p:cTn id="6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7"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8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600"/>
                                            <p:tgtEl>
                                              <p:spTgt spid="20"/>
                                            </p:tgtEl>
                                          </p:cBhvr>
                                        </p:animEffect>
                                        <p:anim calcmode="lin" valueType="num">
                                          <p:cBhvr>
                                            <p:cTn id="21" dur="600" fill="hold"/>
                                            <p:tgtEl>
                                              <p:spTgt spid="20"/>
                                            </p:tgtEl>
                                            <p:attrNameLst>
                                              <p:attrName>ppt_x</p:attrName>
                                            </p:attrNameLst>
                                          </p:cBhvr>
                                          <p:tavLst>
                                            <p:tav tm="0">
                                              <p:val>
                                                <p:strVal val="#ppt_x"/>
                                              </p:val>
                                            </p:tav>
                                            <p:tav tm="100000">
                                              <p:val>
                                                <p:strVal val="#ppt_x"/>
                                              </p:val>
                                            </p:tav>
                                          </p:tavLst>
                                        </p:anim>
                                        <p:anim calcmode="lin" valueType="num">
                                          <p:cBhvr>
                                            <p:cTn id="22" dur="540" decel="100000" fill="hold"/>
                                            <p:tgtEl>
                                              <p:spTgt spid="20"/>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14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4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19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19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4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2600"/>
                                </p:stCondLst>
                                <p:childTnLst>
                                  <p:par>
                                    <p:cTn id="46" presetID="26" presetClass="emph" presetSubtype="0" fill="hold" nodeType="afterEffect">
                                      <p:stCondLst>
                                        <p:cond delay="0"/>
                                      </p:stCondLst>
                                      <p:childTnLst>
                                        <p:animEffect transition="out" filter="fade">
                                          <p:cBhvr>
                                            <p:cTn id="47" dur="400" tmFilter="0, 0; .2, .5; .8, .5; 1, 0"/>
                                            <p:tgtEl>
                                              <p:spTgt spid="17"/>
                                            </p:tgtEl>
                                          </p:cBhvr>
                                        </p:animEffect>
                                        <p:animScale>
                                          <p:cBhvr>
                                            <p:cTn id="48" dur="200" autoRev="1" fill="hold"/>
                                            <p:tgtEl>
                                              <p:spTgt spid="17"/>
                                            </p:tgtEl>
                                          </p:cBhvr>
                                          <p:by x="105000" y="105000"/>
                                        </p:animScale>
                                      </p:childTnLst>
                                    </p:cTn>
                                  </p:par>
                                </p:childTnLst>
                              </p:cTn>
                            </p:par>
                            <p:par>
                              <p:cTn id="49" fill="hold">
                                <p:stCondLst>
                                  <p:cond delay="3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par>
                                    <p:cTn id="53" presetID="50" presetClass="entr" presetSubtype="0" decel="100000" fill="hold" grpId="0" nodeType="withEffect">
                                      <p:stCondLst>
                                        <p:cond delay="350"/>
                                      </p:stCondLst>
                                      <p:childTnLst>
                                        <p:set>
                                          <p:cBhvr>
                                            <p:cTn id="54" dur="1" fill="hold">
                                              <p:stCondLst>
                                                <p:cond delay="0"/>
                                              </p:stCondLst>
                                            </p:cTn>
                                            <p:tgtEl>
                                              <p:spTgt spid="27"/>
                                            </p:tgtEl>
                                            <p:attrNameLst>
                                              <p:attrName>style.visibility</p:attrName>
                                            </p:attrNameLst>
                                          </p:cBhvr>
                                          <p:to>
                                            <p:strVal val="visible"/>
                                          </p:to>
                                        </p:set>
                                        <p:anim calcmode="lin" valueType="num">
                                          <p:cBhvr>
                                            <p:cTn id="55" dur="1000" fill="hold"/>
                                            <p:tgtEl>
                                              <p:spTgt spid="27"/>
                                            </p:tgtEl>
                                            <p:attrNameLst>
                                              <p:attrName>ppt_w</p:attrName>
                                            </p:attrNameLst>
                                          </p:cBhvr>
                                          <p:tavLst>
                                            <p:tav tm="0">
                                              <p:val>
                                                <p:strVal val="#ppt_w+.3"/>
                                              </p:val>
                                            </p:tav>
                                            <p:tav tm="100000">
                                              <p:val>
                                                <p:strVal val="#ppt_w"/>
                                              </p:val>
                                            </p:tav>
                                          </p:tavLst>
                                        </p:anim>
                                        <p:anim calcmode="lin" valueType="num">
                                          <p:cBhvr>
                                            <p:cTn id="56" dur="1000" fill="hold"/>
                                            <p:tgtEl>
                                              <p:spTgt spid="27"/>
                                            </p:tgtEl>
                                            <p:attrNameLst>
                                              <p:attrName>ppt_h</p:attrName>
                                            </p:attrNameLst>
                                          </p:cBhvr>
                                          <p:tavLst>
                                            <p:tav tm="0">
                                              <p:val>
                                                <p:strVal val="#ppt_h"/>
                                              </p:val>
                                            </p:tav>
                                            <p:tav tm="100000">
                                              <p:val>
                                                <p:strVal val="#ppt_h"/>
                                              </p:val>
                                            </p:tav>
                                          </p:tavLst>
                                        </p:anim>
                                        <p:animEffect transition="in" filter="fade">
                                          <p:cBhvr>
                                            <p:cTn id="57" dur="1000"/>
                                            <p:tgtEl>
                                              <p:spTgt spid="27"/>
                                            </p:tgtEl>
                                          </p:cBhvr>
                                        </p:animEffect>
                                      </p:childTnLst>
                                    </p:cTn>
                                  </p:par>
                                  <p:par>
                                    <p:cTn id="58" presetID="50" presetClass="entr" presetSubtype="0" decel="100000" fill="hold" grpId="0" nodeType="withEffect">
                                      <p:stCondLst>
                                        <p:cond delay="750"/>
                                      </p:stCondLst>
                                      <p:childTnLst>
                                        <p:set>
                                          <p:cBhvr>
                                            <p:cTn id="59" dur="1" fill="hold">
                                              <p:stCondLst>
                                                <p:cond delay="0"/>
                                              </p:stCondLst>
                                            </p:cTn>
                                            <p:tgtEl>
                                              <p:spTgt spid="28"/>
                                            </p:tgtEl>
                                            <p:attrNameLst>
                                              <p:attrName>style.visibility</p:attrName>
                                            </p:attrNameLst>
                                          </p:cBhvr>
                                          <p:to>
                                            <p:strVal val="visible"/>
                                          </p:to>
                                        </p:set>
                                        <p:anim calcmode="lin" valueType="num">
                                          <p:cBhvr>
                                            <p:cTn id="60" dur="1000" fill="hold"/>
                                            <p:tgtEl>
                                              <p:spTgt spid="28"/>
                                            </p:tgtEl>
                                            <p:attrNameLst>
                                              <p:attrName>ppt_w</p:attrName>
                                            </p:attrNameLst>
                                          </p:cBhvr>
                                          <p:tavLst>
                                            <p:tav tm="0">
                                              <p:val>
                                                <p:strVal val="#ppt_w+.3"/>
                                              </p:val>
                                            </p:tav>
                                            <p:tav tm="100000">
                                              <p:val>
                                                <p:strVal val="#ppt_w"/>
                                              </p:val>
                                            </p:tav>
                                          </p:tavLst>
                                        </p:anim>
                                        <p:anim calcmode="lin" valueType="num">
                                          <p:cBhvr>
                                            <p:cTn id="61" dur="1000" fill="hold"/>
                                            <p:tgtEl>
                                              <p:spTgt spid="28"/>
                                            </p:tgtEl>
                                            <p:attrNameLst>
                                              <p:attrName>ppt_h</p:attrName>
                                            </p:attrNameLst>
                                          </p:cBhvr>
                                          <p:tavLst>
                                            <p:tav tm="0">
                                              <p:val>
                                                <p:strVal val="#ppt_h"/>
                                              </p:val>
                                            </p:tav>
                                            <p:tav tm="100000">
                                              <p:val>
                                                <p:strVal val="#ppt_h"/>
                                              </p:val>
                                            </p:tav>
                                          </p:tavLst>
                                        </p:anim>
                                        <p:animEffect transition="in" filter="fade">
                                          <p:cBhvr>
                                            <p:cTn id="6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7" grpId="0"/>
          <p:bldP spid="28"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国外研究现状</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 name="任意多边形 9"/>
          <p:cNvSpPr/>
          <p:nvPr/>
        </p:nvSpPr>
        <p:spPr>
          <a:xfrm flipH="1">
            <a:off x="5797657" y="2160101"/>
            <a:ext cx="3346343" cy="1037847"/>
          </a:xfrm>
          <a:custGeom>
            <a:avLst/>
            <a:gdLst>
              <a:gd name="connsiteX0" fmla="*/ 1607999 w 4461791"/>
              <a:gd name="connsiteY0" fmla="*/ 0 h 1383796"/>
              <a:gd name="connsiteX1" fmla="*/ 0 w 4461791"/>
              <a:gd name="connsiteY1" fmla="*/ 0 h 1383796"/>
              <a:gd name="connsiteX2" fmla="*/ 0 w 4461791"/>
              <a:gd name="connsiteY2" fmla="*/ 566646 h 1383796"/>
              <a:gd name="connsiteX3" fmla="*/ 1 w 4461791"/>
              <a:gd name="connsiteY3" fmla="*/ 566646 h 1383796"/>
              <a:gd name="connsiteX4" fmla="*/ 1 w 4461791"/>
              <a:gd name="connsiteY4" fmla="*/ 387946 h 1383796"/>
              <a:gd name="connsiteX5" fmla="*/ 1603034 w 4461791"/>
              <a:gd name="connsiteY5" fmla="*/ 387946 h 1383796"/>
              <a:gd name="connsiteX6" fmla="*/ 1603034 w 4461791"/>
              <a:gd name="connsiteY6" fmla="*/ 384898 h 1383796"/>
              <a:gd name="connsiteX7" fmla="*/ 3653197 w 4461791"/>
              <a:gd name="connsiteY7" fmla="*/ 384898 h 1383796"/>
              <a:gd name="connsiteX8" fmla="*/ 4068091 w 4461791"/>
              <a:gd name="connsiteY8" fmla="*/ 799792 h 1383796"/>
              <a:gd name="connsiteX9" fmla="*/ 4068091 w 4461791"/>
              <a:gd name="connsiteY9" fmla="*/ 1383796 h 1383796"/>
              <a:gd name="connsiteX10" fmla="*/ 4461791 w 4461791"/>
              <a:gd name="connsiteY10" fmla="*/ 1383796 h 1383796"/>
              <a:gd name="connsiteX11" fmla="*/ 4461791 w 4461791"/>
              <a:gd name="connsiteY11" fmla="*/ 701914 h 1383796"/>
              <a:gd name="connsiteX12" fmla="*/ 3763050 w 4461791"/>
              <a:gd name="connsiteY12" fmla="*/ 3173 h 1383796"/>
              <a:gd name="connsiteX13" fmla="*/ 1607733 w 4461791"/>
              <a:gd name="connsiteY13" fmla="*/ 3173 h 138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61791" h="1383796">
                <a:moveTo>
                  <a:pt x="1607999" y="0"/>
                </a:moveTo>
                <a:lnTo>
                  <a:pt x="0" y="0"/>
                </a:lnTo>
                <a:lnTo>
                  <a:pt x="0" y="566646"/>
                </a:lnTo>
                <a:lnTo>
                  <a:pt x="1" y="566646"/>
                </a:lnTo>
                <a:lnTo>
                  <a:pt x="1" y="387946"/>
                </a:lnTo>
                <a:lnTo>
                  <a:pt x="1603034" y="387946"/>
                </a:lnTo>
                <a:lnTo>
                  <a:pt x="1603034" y="384898"/>
                </a:lnTo>
                <a:lnTo>
                  <a:pt x="3653197" y="384898"/>
                </a:lnTo>
                <a:cubicBezTo>
                  <a:pt x="3882337" y="384898"/>
                  <a:pt x="4068091" y="570652"/>
                  <a:pt x="4068091" y="799792"/>
                </a:cubicBezTo>
                <a:lnTo>
                  <a:pt x="4068091" y="1383796"/>
                </a:lnTo>
                <a:lnTo>
                  <a:pt x="4461791" y="1383796"/>
                </a:lnTo>
                <a:lnTo>
                  <a:pt x="4461791" y="701914"/>
                </a:lnTo>
                <a:cubicBezTo>
                  <a:pt x="4461791" y="316010"/>
                  <a:pt x="4148954" y="3173"/>
                  <a:pt x="3763050" y="3173"/>
                </a:cubicBezTo>
                <a:lnTo>
                  <a:pt x="1607733" y="3173"/>
                </a:lnTo>
                <a:close/>
              </a:path>
            </a:pathLst>
          </a:custGeom>
          <a:solidFill>
            <a:srgbClr val="FFB954"/>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1" name="组合 10"/>
          <p:cNvGrpSpPr/>
          <p:nvPr/>
        </p:nvGrpSpPr>
        <p:grpSpPr>
          <a:xfrm>
            <a:off x="5823404" y="3011854"/>
            <a:ext cx="451031" cy="508896"/>
            <a:chOff x="7764538" y="4015805"/>
            <a:chExt cx="601374" cy="678528"/>
          </a:xfrm>
        </p:grpSpPr>
        <p:sp>
          <p:nvSpPr>
            <p:cNvPr id="12" name="Freeform 5"/>
            <p:cNvSpPr>
              <a:spLocks/>
            </p:cNvSpPr>
            <p:nvPr/>
          </p:nvSpPr>
          <p:spPr bwMode="auto">
            <a:xfrm rot="5400000">
              <a:off x="7725961" y="4054382"/>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100000"/>
                  </a:schemeClr>
                </a:gs>
                <a:gs pos="2000">
                  <a:schemeClr val="bg1">
                    <a:lumMod val="79000"/>
                  </a:schemeClr>
                </a:gs>
              </a:gsLst>
              <a:lin ang="18900000" scaled="0"/>
              <a:tileRect/>
            </a:gradFill>
            <a:ln w="15875">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3" name="文本框 12"/>
            <p:cNvSpPr txBox="1"/>
            <p:nvPr/>
          </p:nvSpPr>
          <p:spPr>
            <a:xfrm>
              <a:off x="7791645" y="4149436"/>
              <a:ext cx="547159" cy="430887"/>
            </a:xfrm>
            <a:prstGeom prst="rect">
              <a:avLst/>
            </a:prstGeom>
            <a:noFill/>
          </p:spPr>
          <p:txBody>
            <a:bodyPr wrap="square" rtlCol="0">
              <a:spAutoFit/>
            </a:bodyPr>
            <a:lstStyle/>
            <a:p>
              <a:pPr algn="ctr"/>
              <a:r>
                <a:rPr lang="en-US" altLang="zh-CN" sz="1500" dirty="0">
                  <a:solidFill>
                    <a:srgbClr val="FFB954"/>
                  </a:solidFill>
                  <a:latin typeface="Impact" panose="020B0806030902050204" pitchFamily="34" charset="0"/>
                </a:rPr>
                <a:t>03</a:t>
              </a:r>
              <a:endParaRPr lang="zh-CN" altLang="en-US" sz="1500" dirty="0">
                <a:solidFill>
                  <a:srgbClr val="FFB954"/>
                </a:solidFill>
                <a:latin typeface="Impact" panose="020B0806030902050204" pitchFamily="34" charset="0"/>
              </a:endParaRPr>
            </a:p>
          </p:txBody>
        </p:sp>
      </p:grpSp>
      <p:sp>
        <p:nvSpPr>
          <p:cNvPr id="14" name="任意多边形 13"/>
          <p:cNvSpPr/>
          <p:nvPr/>
        </p:nvSpPr>
        <p:spPr>
          <a:xfrm flipH="1">
            <a:off x="5498806" y="1876185"/>
            <a:ext cx="3645192" cy="1321762"/>
          </a:xfrm>
          <a:custGeom>
            <a:avLst/>
            <a:gdLst>
              <a:gd name="connsiteX0" fmla="*/ 3815940 w 4860256"/>
              <a:gd name="connsiteY0" fmla="*/ 0 h 1762349"/>
              <a:gd name="connsiteX1" fmla="*/ 990598 w 4860256"/>
              <a:gd name="connsiteY1" fmla="*/ 0 h 1762349"/>
              <a:gd name="connsiteX2" fmla="*/ 850231 w 4860256"/>
              <a:gd name="connsiteY2" fmla="*/ 0 h 1762349"/>
              <a:gd name="connsiteX3" fmla="*/ 0 w 4860256"/>
              <a:gd name="connsiteY3" fmla="*/ 0 h 1762349"/>
              <a:gd name="connsiteX4" fmla="*/ 0 w 4860256"/>
              <a:gd name="connsiteY4" fmla="*/ 395925 h 1762349"/>
              <a:gd name="connsiteX5" fmla="*/ 990598 w 4860256"/>
              <a:gd name="connsiteY5" fmla="*/ 395925 h 1762349"/>
              <a:gd name="connsiteX6" fmla="*/ 990598 w 4860256"/>
              <a:gd name="connsiteY6" fmla="*/ 392340 h 1762349"/>
              <a:gd name="connsiteX7" fmla="*/ 3763050 w 4860256"/>
              <a:gd name="connsiteY7" fmla="*/ 392340 h 1762349"/>
              <a:gd name="connsiteX8" fmla="*/ 4461791 w 4860256"/>
              <a:gd name="connsiteY8" fmla="*/ 1091081 h 1762349"/>
              <a:gd name="connsiteX9" fmla="*/ 4461791 w 4860256"/>
              <a:gd name="connsiteY9" fmla="*/ 1762349 h 1762349"/>
              <a:gd name="connsiteX10" fmla="*/ 4860256 w 4860256"/>
              <a:gd name="connsiteY10" fmla="*/ 1762349 h 1762349"/>
              <a:gd name="connsiteX11" fmla="*/ 4860256 w 4860256"/>
              <a:gd name="connsiteY11" fmla="*/ 1044316 h 1762349"/>
              <a:gd name="connsiteX12" fmla="*/ 3815940 w 4860256"/>
              <a:gd name="connsiteY12" fmla="*/ 0 h 1762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256" h="1762349">
                <a:moveTo>
                  <a:pt x="3815940" y="0"/>
                </a:moveTo>
                <a:lnTo>
                  <a:pt x="990598" y="0"/>
                </a:lnTo>
                <a:lnTo>
                  <a:pt x="850231" y="0"/>
                </a:lnTo>
                <a:lnTo>
                  <a:pt x="0" y="0"/>
                </a:lnTo>
                <a:lnTo>
                  <a:pt x="0" y="395925"/>
                </a:lnTo>
                <a:lnTo>
                  <a:pt x="990598" y="395925"/>
                </a:lnTo>
                <a:lnTo>
                  <a:pt x="990598" y="392340"/>
                </a:lnTo>
                <a:lnTo>
                  <a:pt x="3763050" y="392340"/>
                </a:lnTo>
                <a:cubicBezTo>
                  <a:pt x="4148954" y="392340"/>
                  <a:pt x="4461791" y="705177"/>
                  <a:pt x="4461791" y="1091081"/>
                </a:cubicBezTo>
                <a:lnTo>
                  <a:pt x="4461791" y="1762349"/>
                </a:lnTo>
                <a:lnTo>
                  <a:pt x="4860256" y="1762349"/>
                </a:lnTo>
                <a:lnTo>
                  <a:pt x="4860256" y="1044316"/>
                </a:lnTo>
                <a:cubicBezTo>
                  <a:pt x="4860256" y="467556"/>
                  <a:pt x="4392700" y="0"/>
                  <a:pt x="3815940" y="0"/>
                </a:cubicBezTo>
                <a:close/>
              </a:path>
            </a:pathLst>
          </a:custGeom>
          <a:solidFill>
            <a:srgbClr val="01ACBE"/>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 name="任意多边形 14"/>
          <p:cNvSpPr/>
          <p:nvPr/>
        </p:nvSpPr>
        <p:spPr>
          <a:xfrm flipH="1">
            <a:off x="5231631" y="1604108"/>
            <a:ext cx="3912370" cy="1772091"/>
          </a:xfrm>
          <a:custGeom>
            <a:avLst/>
            <a:gdLst>
              <a:gd name="connsiteX0" fmla="*/ 4058363 w 5216493"/>
              <a:gd name="connsiteY0" fmla="*/ 0 h 2362788"/>
              <a:gd name="connsiteX1" fmla="*/ 850234 w 5216493"/>
              <a:gd name="connsiteY1" fmla="*/ 0 h 2362788"/>
              <a:gd name="connsiteX2" fmla="*/ 850234 w 5216493"/>
              <a:gd name="connsiteY2" fmla="*/ 2032 h 2362788"/>
              <a:gd name="connsiteX3" fmla="*/ 0 w 5216493"/>
              <a:gd name="connsiteY3" fmla="*/ 2032 h 2362788"/>
              <a:gd name="connsiteX4" fmla="*/ 0 w 5216493"/>
              <a:gd name="connsiteY4" fmla="*/ 531904 h 2362788"/>
              <a:gd name="connsiteX5" fmla="*/ 1 w 5216493"/>
              <a:gd name="connsiteY5" fmla="*/ 531904 h 2362788"/>
              <a:gd name="connsiteX6" fmla="*/ 1 w 5216493"/>
              <a:gd name="connsiteY6" fmla="*/ 364801 h 2362788"/>
              <a:gd name="connsiteX7" fmla="*/ 850234 w 5216493"/>
              <a:gd name="connsiteY7" fmla="*/ 364801 h 2362788"/>
              <a:gd name="connsiteX8" fmla="*/ 850234 w 5216493"/>
              <a:gd name="connsiteY8" fmla="*/ 2362788 h 2362788"/>
              <a:gd name="connsiteX9" fmla="*/ 850235 w 5216493"/>
              <a:gd name="connsiteY9" fmla="*/ 2362788 h 2362788"/>
              <a:gd name="connsiteX10" fmla="*/ 850235 w 5216493"/>
              <a:gd name="connsiteY10" fmla="*/ 364801 h 2362788"/>
              <a:gd name="connsiteX11" fmla="*/ 1653870 w 5216493"/>
              <a:gd name="connsiteY11" fmla="*/ 364801 h 2362788"/>
              <a:gd name="connsiteX12" fmla="*/ 1653870 w 5216493"/>
              <a:gd name="connsiteY12" fmla="*/ 362769 h 2362788"/>
              <a:gd name="connsiteX13" fmla="*/ 3815944 w 5216493"/>
              <a:gd name="connsiteY13" fmla="*/ 362769 h 2362788"/>
              <a:gd name="connsiteX14" fmla="*/ 4860260 w 5216493"/>
              <a:gd name="connsiteY14" fmla="*/ 1407085 h 2362788"/>
              <a:gd name="connsiteX15" fmla="*/ 4860260 w 5216493"/>
              <a:gd name="connsiteY15" fmla="*/ 2125118 h 2362788"/>
              <a:gd name="connsiteX16" fmla="*/ 5216493 w 5216493"/>
              <a:gd name="connsiteY16" fmla="*/ 2125118 h 2362788"/>
              <a:gd name="connsiteX17" fmla="*/ 5216493 w 5216493"/>
              <a:gd name="connsiteY17" fmla="*/ 1158130 h 2362788"/>
              <a:gd name="connsiteX18" fmla="*/ 4058363 w 5216493"/>
              <a:gd name="connsiteY18" fmla="*/ 0 h 236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6493" h="2362788">
                <a:moveTo>
                  <a:pt x="4058363" y="0"/>
                </a:moveTo>
                <a:lnTo>
                  <a:pt x="850234" y="0"/>
                </a:lnTo>
                <a:lnTo>
                  <a:pt x="850234" y="2032"/>
                </a:lnTo>
                <a:lnTo>
                  <a:pt x="0" y="2032"/>
                </a:lnTo>
                <a:lnTo>
                  <a:pt x="0" y="531904"/>
                </a:lnTo>
                <a:lnTo>
                  <a:pt x="1" y="531904"/>
                </a:lnTo>
                <a:lnTo>
                  <a:pt x="1" y="364801"/>
                </a:lnTo>
                <a:lnTo>
                  <a:pt x="850234" y="364801"/>
                </a:lnTo>
                <a:lnTo>
                  <a:pt x="850234" y="2362788"/>
                </a:lnTo>
                <a:lnTo>
                  <a:pt x="850235" y="2362788"/>
                </a:lnTo>
                <a:lnTo>
                  <a:pt x="850235" y="364801"/>
                </a:lnTo>
                <a:lnTo>
                  <a:pt x="1653870" y="364801"/>
                </a:lnTo>
                <a:lnTo>
                  <a:pt x="1653870" y="362769"/>
                </a:lnTo>
                <a:lnTo>
                  <a:pt x="3815944" y="362769"/>
                </a:lnTo>
                <a:cubicBezTo>
                  <a:pt x="4392704" y="362769"/>
                  <a:pt x="4860260" y="830325"/>
                  <a:pt x="4860260" y="1407085"/>
                </a:cubicBezTo>
                <a:lnTo>
                  <a:pt x="4860260" y="2125118"/>
                </a:lnTo>
                <a:lnTo>
                  <a:pt x="5216493" y="2125118"/>
                </a:lnTo>
                <a:lnTo>
                  <a:pt x="5216493" y="1158130"/>
                </a:lnTo>
                <a:cubicBezTo>
                  <a:pt x="5216493" y="518512"/>
                  <a:pt x="4697981" y="0"/>
                  <a:pt x="4058363" y="0"/>
                </a:cubicBezTo>
                <a:close/>
              </a:path>
            </a:pathLst>
          </a:custGeom>
          <a:solidFill>
            <a:srgbClr val="E87071"/>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6" name="组合 15"/>
          <p:cNvGrpSpPr/>
          <p:nvPr/>
        </p:nvGrpSpPr>
        <p:grpSpPr>
          <a:xfrm>
            <a:off x="5449544" y="3011854"/>
            <a:ext cx="451031" cy="508896"/>
            <a:chOff x="7266058" y="4015805"/>
            <a:chExt cx="601374" cy="678528"/>
          </a:xfrm>
        </p:grpSpPr>
        <p:sp>
          <p:nvSpPr>
            <p:cNvPr id="17" name="Freeform 5"/>
            <p:cNvSpPr>
              <a:spLocks/>
            </p:cNvSpPr>
            <p:nvPr/>
          </p:nvSpPr>
          <p:spPr bwMode="auto">
            <a:xfrm rot="5400000">
              <a:off x="7227481" y="4054382"/>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100000"/>
                  </a:schemeClr>
                </a:gs>
                <a:gs pos="2000">
                  <a:schemeClr val="bg1">
                    <a:lumMod val="79000"/>
                  </a:schemeClr>
                </a:gs>
              </a:gsLst>
              <a:lin ang="18900000" scaled="0"/>
              <a:tileRect/>
            </a:gradFill>
            <a:ln w="15875">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文本框 17"/>
            <p:cNvSpPr txBox="1"/>
            <p:nvPr/>
          </p:nvSpPr>
          <p:spPr>
            <a:xfrm>
              <a:off x="7290733" y="4149436"/>
              <a:ext cx="547159" cy="430887"/>
            </a:xfrm>
            <a:prstGeom prst="rect">
              <a:avLst/>
            </a:prstGeom>
            <a:noFill/>
          </p:spPr>
          <p:txBody>
            <a:bodyPr wrap="square" rtlCol="0">
              <a:spAutoFit/>
            </a:bodyPr>
            <a:lstStyle/>
            <a:p>
              <a:pPr algn="ctr"/>
              <a:r>
                <a:rPr lang="en-US" altLang="zh-CN" sz="1500" dirty="0">
                  <a:solidFill>
                    <a:srgbClr val="01ACBE"/>
                  </a:solidFill>
                  <a:latin typeface="Impact" panose="020B0806030902050204" pitchFamily="34" charset="0"/>
                </a:rPr>
                <a:t>02</a:t>
              </a:r>
              <a:endParaRPr lang="zh-CN" altLang="en-US" sz="1500" dirty="0">
                <a:solidFill>
                  <a:srgbClr val="01ACBE"/>
                </a:solidFill>
                <a:latin typeface="Impact" panose="020B0806030902050204" pitchFamily="34" charset="0"/>
              </a:endParaRPr>
            </a:p>
          </p:txBody>
        </p:sp>
      </p:grpSp>
      <p:grpSp>
        <p:nvGrpSpPr>
          <p:cNvPr id="19" name="组合 18"/>
          <p:cNvGrpSpPr/>
          <p:nvPr/>
        </p:nvGrpSpPr>
        <p:grpSpPr>
          <a:xfrm>
            <a:off x="5053166" y="3011854"/>
            <a:ext cx="451031" cy="508896"/>
            <a:chOff x="6737553" y="4015805"/>
            <a:chExt cx="601374" cy="678528"/>
          </a:xfrm>
        </p:grpSpPr>
        <p:sp>
          <p:nvSpPr>
            <p:cNvPr id="20" name="Freeform 5"/>
            <p:cNvSpPr>
              <a:spLocks/>
            </p:cNvSpPr>
            <p:nvPr/>
          </p:nvSpPr>
          <p:spPr bwMode="auto">
            <a:xfrm rot="5400000">
              <a:off x="6698976" y="4054382"/>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100000"/>
                  </a:schemeClr>
                </a:gs>
                <a:gs pos="2000">
                  <a:schemeClr val="bg1">
                    <a:lumMod val="79000"/>
                  </a:schemeClr>
                </a:gs>
              </a:gsLst>
              <a:lin ang="18900000" scaled="0"/>
              <a:tileRect/>
            </a:gradFill>
            <a:ln w="15875">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1" name="文本框 20"/>
            <p:cNvSpPr txBox="1"/>
            <p:nvPr/>
          </p:nvSpPr>
          <p:spPr>
            <a:xfrm>
              <a:off x="6765745" y="4149436"/>
              <a:ext cx="547159" cy="430887"/>
            </a:xfrm>
            <a:prstGeom prst="rect">
              <a:avLst/>
            </a:prstGeom>
            <a:noFill/>
          </p:spPr>
          <p:txBody>
            <a:bodyPr wrap="square" rtlCol="0">
              <a:spAutoFit/>
            </a:bodyPr>
            <a:lstStyle/>
            <a:p>
              <a:pPr algn="ctr"/>
              <a:r>
                <a:rPr lang="en-US" altLang="zh-CN" sz="1500" dirty="0">
                  <a:solidFill>
                    <a:srgbClr val="E87071"/>
                  </a:solidFill>
                  <a:latin typeface="Impact" panose="020B0806030902050204" pitchFamily="34" charset="0"/>
                </a:rPr>
                <a:t>01</a:t>
              </a:r>
              <a:endParaRPr lang="zh-CN" altLang="en-US" sz="1500" dirty="0">
                <a:solidFill>
                  <a:srgbClr val="E87071"/>
                </a:solidFill>
                <a:latin typeface="Impact" panose="020B0806030902050204" pitchFamily="34" charset="0"/>
              </a:endParaRPr>
            </a:p>
          </p:txBody>
        </p:sp>
      </p:grpSp>
      <p:grpSp>
        <p:nvGrpSpPr>
          <p:cNvPr id="22" name="组合 21"/>
          <p:cNvGrpSpPr/>
          <p:nvPr/>
        </p:nvGrpSpPr>
        <p:grpSpPr>
          <a:xfrm>
            <a:off x="3854418" y="1396923"/>
            <a:ext cx="1781432" cy="355747"/>
            <a:chOff x="4467259" y="2036128"/>
            <a:chExt cx="3013710" cy="547052"/>
          </a:xfrm>
        </p:grpSpPr>
        <p:sp>
          <p:nvSpPr>
            <p:cNvPr id="23" name="任意多边形 22"/>
            <p:cNvSpPr/>
            <p:nvPr/>
          </p:nvSpPr>
          <p:spPr>
            <a:xfrm>
              <a:off x="4509169" y="2075180"/>
              <a:ext cx="2971800" cy="508000"/>
            </a:xfrm>
            <a:custGeom>
              <a:avLst/>
              <a:gdLst>
                <a:gd name="connsiteX0" fmla="*/ 2971800 w 2971800"/>
                <a:gd name="connsiteY0" fmla="*/ 508000 h 508000"/>
                <a:gd name="connsiteX1" fmla="*/ 622300 w 2971800"/>
                <a:gd name="connsiteY1" fmla="*/ 508000 h 508000"/>
                <a:gd name="connsiteX2" fmla="*/ 622300 w 2971800"/>
                <a:gd name="connsiteY2" fmla="*/ 0 h 508000"/>
                <a:gd name="connsiteX3" fmla="*/ 0 w 2971800"/>
                <a:gd name="connsiteY3" fmla="*/ 0 h 508000"/>
              </a:gdLst>
              <a:ahLst/>
              <a:cxnLst>
                <a:cxn ang="0">
                  <a:pos x="connsiteX0" y="connsiteY0"/>
                </a:cxn>
                <a:cxn ang="0">
                  <a:pos x="connsiteX1" y="connsiteY1"/>
                </a:cxn>
                <a:cxn ang="0">
                  <a:pos x="connsiteX2" y="connsiteY2"/>
                </a:cxn>
                <a:cxn ang="0">
                  <a:pos x="connsiteX3" y="connsiteY3"/>
                </a:cxn>
              </a:cxnLst>
              <a:rect l="l" t="t" r="r" b="b"/>
              <a:pathLst>
                <a:path w="2971800" h="508000">
                  <a:moveTo>
                    <a:pt x="2971800" y="508000"/>
                  </a:moveTo>
                  <a:lnTo>
                    <a:pt x="622300" y="508000"/>
                  </a:lnTo>
                  <a:lnTo>
                    <a:pt x="622300" y="0"/>
                  </a:lnTo>
                  <a:lnTo>
                    <a:pt x="0" y="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4" name="椭圆 23"/>
            <p:cNvSpPr/>
            <p:nvPr/>
          </p:nvSpPr>
          <p:spPr>
            <a:xfrm>
              <a:off x="4467259" y="2036128"/>
              <a:ext cx="83820" cy="8382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25" name="组合 24"/>
          <p:cNvGrpSpPr/>
          <p:nvPr/>
        </p:nvGrpSpPr>
        <p:grpSpPr>
          <a:xfrm>
            <a:off x="3884024" y="2072609"/>
            <a:ext cx="1946810" cy="51468"/>
            <a:chOff x="4467259" y="2930753"/>
            <a:chExt cx="3267710" cy="83820"/>
          </a:xfrm>
        </p:grpSpPr>
        <p:sp>
          <p:nvSpPr>
            <p:cNvPr id="26" name="任意多边形 25"/>
            <p:cNvSpPr/>
            <p:nvPr/>
          </p:nvSpPr>
          <p:spPr>
            <a:xfrm>
              <a:off x="4509169" y="2974340"/>
              <a:ext cx="3225800" cy="0"/>
            </a:xfrm>
            <a:custGeom>
              <a:avLst/>
              <a:gdLst>
                <a:gd name="connsiteX0" fmla="*/ 3225800 w 3225800"/>
                <a:gd name="connsiteY0" fmla="*/ 0 h 0"/>
                <a:gd name="connsiteX1" fmla="*/ 0 w 3225800"/>
                <a:gd name="connsiteY1" fmla="*/ 0 h 0"/>
              </a:gdLst>
              <a:ahLst/>
              <a:cxnLst>
                <a:cxn ang="0">
                  <a:pos x="connsiteX0" y="connsiteY0"/>
                </a:cxn>
                <a:cxn ang="0">
                  <a:pos x="connsiteX1" y="connsiteY1"/>
                </a:cxn>
              </a:cxnLst>
              <a:rect l="l" t="t" r="r" b="b"/>
              <a:pathLst>
                <a:path w="3225800">
                  <a:moveTo>
                    <a:pt x="3225800" y="0"/>
                  </a:moveTo>
                  <a:lnTo>
                    <a:pt x="0" y="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 name="椭圆 26"/>
            <p:cNvSpPr/>
            <p:nvPr/>
          </p:nvSpPr>
          <p:spPr>
            <a:xfrm>
              <a:off x="4467259" y="2930753"/>
              <a:ext cx="83820" cy="8382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28" name="组合 27"/>
          <p:cNvGrpSpPr/>
          <p:nvPr/>
        </p:nvGrpSpPr>
        <p:grpSpPr>
          <a:xfrm>
            <a:off x="3829295" y="2486026"/>
            <a:ext cx="2191008" cy="550531"/>
            <a:chOff x="4467259" y="3314700"/>
            <a:chExt cx="3559810" cy="626702"/>
          </a:xfrm>
        </p:grpSpPr>
        <p:sp>
          <p:nvSpPr>
            <p:cNvPr id="29" name="任意多边形 28"/>
            <p:cNvSpPr/>
            <p:nvPr/>
          </p:nvSpPr>
          <p:spPr>
            <a:xfrm>
              <a:off x="4509169" y="3314700"/>
              <a:ext cx="3517900" cy="584200"/>
            </a:xfrm>
            <a:custGeom>
              <a:avLst/>
              <a:gdLst>
                <a:gd name="connsiteX0" fmla="*/ 3517900 w 3517900"/>
                <a:gd name="connsiteY0" fmla="*/ 0 h 584200"/>
                <a:gd name="connsiteX1" fmla="*/ 609600 w 3517900"/>
                <a:gd name="connsiteY1" fmla="*/ 0 h 584200"/>
                <a:gd name="connsiteX2" fmla="*/ 609600 w 3517900"/>
                <a:gd name="connsiteY2" fmla="*/ 584200 h 584200"/>
                <a:gd name="connsiteX3" fmla="*/ 0 w 3517900"/>
                <a:gd name="connsiteY3" fmla="*/ 584200 h 584200"/>
              </a:gdLst>
              <a:ahLst/>
              <a:cxnLst>
                <a:cxn ang="0">
                  <a:pos x="connsiteX0" y="connsiteY0"/>
                </a:cxn>
                <a:cxn ang="0">
                  <a:pos x="connsiteX1" y="connsiteY1"/>
                </a:cxn>
                <a:cxn ang="0">
                  <a:pos x="connsiteX2" y="connsiteY2"/>
                </a:cxn>
                <a:cxn ang="0">
                  <a:pos x="connsiteX3" y="connsiteY3"/>
                </a:cxn>
              </a:cxnLst>
              <a:rect l="l" t="t" r="r" b="b"/>
              <a:pathLst>
                <a:path w="3517900" h="584200">
                  <a:moveTo>
                    <a:pt x="3517900" y="0"/>
                  </a:moveTo>
                  <a:lnTo>
                    <a:pt x="609600" y="0"/>
                  </a:lnTo>
                  <a:lnTo>
                    <a:pt x="609600" y="584200"/>
                  </a:lnTo>
                  <a:lnTo>
                    <a:pt x="0" y="58420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0" name="椭圆 29"/>
            <p:cNvSpPr/>
            <p:nvPr/>
          </p:nvSpPr>
          <p:spPr>
            <a:xfrm>
              <a:off x="4467259" y="3857582"/>
              <a:ext cx="83820" cy="8382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55" name="椭圆 54"/>
          <p:cNvSpPr/>
          <p:nvPr/>
        </p:nvSpPr>
        <p:spPr>
          <a:xfrm>
            <a:off x="5626467" y="1722131"/>
            <a:ext cx="137090" cy="137090"/>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6" name="椭圆 55"/>
          <p:cNvSpPr/>
          <p:nvPr/>
        </p:nvSpPr>
        <p:spPr>
          <a:xfrm>
            <a:off x="5843285" y="2051441"/>
            <a:ext cx="137090" cy="137090"/>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7" name="椭圆 56"/>
          <p:cNvSpPr/>
          <p:nvPr/>
        </p:nvSpPr>
        <p:spPr>
          <a:xfrm>
            <a:off x="5980375" y="2417275"/>
            <a:ext cx="137090" cy="137090"/>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cxnSp>
        <p:nvCxnSpPr>
          <p:cNvPr id="58" name="直接连接符 57"/>
          <p:cNvCxnSpPr/>
          <p:nvPr/>
        </p:nvCxnSpPr>
        <p:spPr>
          <a:xfrm>
            <a:off x="1282644" y="4083844"/>
            <a:ext cx="6578716" cy="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405804" y="4148344"/>
            <a:ext cx="6332396" cy="337080"/>
          </a:xfrm>
          <a:prstGeom prst="rect">
            <a:avLst/>
          </a:prstGeom>
          <a:noFill/>
        </p:spPr>
        <p:txBody>
          <a:bodyPr wrap="square" rtlCol="0">
            <a:spAutoFit/>
          </a:bodyPr>
          <a:lstStyle/>
          <a:p>
            <a:pPr algn="ctr" fontAlgn="base">
              <a:lnSpc>
                <a:spcPct val="150000"/>
              </a:lnSpc>
              <a:spcBef>
                <a:spcPct val="0"/>
              </a:spcBef>
              <a:spcAft>
                <a:spcPct val="0"/>
              </a:spcAft>
            </a:pPr>
            <a:r>
              <a:rPr lang="zh-CN" altLang="en-US" sz="12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就舆情研究发展而言，国外起步早，从</a:t>
            </a:r>
            <a:r>
              <a:rPr lang="en-US" altLang="zh-CN" sz="12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19</a:t>
            </a:r>
            <a:r>
              <a:rPr lang="zh-CN" altLang="en-US" sz="12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世纪中期初级发展，到</a:t>
            </a:r>
            <a:r>
              <a:rPr lang="en-US" altLang="zh-CN" sz="12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20</a:t>
            </a:r>
            <a:r>
              <a:rPr lang="zh-CN" altLang="en-US" sz="1200" dirty="0">
                <a:solidFill>
                  <a:schemeClr val="tx1">
                    <a:lumMod val="50000"/>
                    <a:lumOff val="50000"/>
                  </a:schemeClr>
                </a:solidFill>
                <a:latin typeface="Microsoft JhengHei UI" panose="020B0604030504040204" pitchFamily="34" charset="-120"/>
                <a:ea typeface="Microsoft JhengHei UI" panose="020B0604030504040204" pitchFamily="34" charset="-120"/>
                <a:sym typeface="Gill Sans" charset="0"/>
              </a:rPr>
              <a:t>世纪中期已经走向成熟</a:t>
            </a:r>
          </a:p>
        </p:txBody>
      </p:sp>
      <p:grpSp>
        <p:nvGrpSpPr>
          <p:cNvPr id="66" name="组合 65"/>
          <p:cNvGrpSpPr/>
          <p:nvPr/>
        </p:nvGrpSpPr>
        <p:grpSpPr>
          <a:xfrm>
            <a:off x="1400902" y="1072742"/>
            <a:ext cx="2162681" cy="664614"/>
            <a:chOff x="1787682" y="1727130"/>
            <a:chExt cx="2749066" cy="886152"/>
          </a:xfrm>
        </p:grpSpPr>
        <p:sp>
          <p:nvSpPr>
            <p:cNvPr id="67" name="Freeform 5"/>
            <p:cNvSpPr>
              <a:spLocks/>
            </p:cNvSpPr>
            <p:nvPr/>
          </p:nvSpPr>
          <p:spPr bwMode="auto">
            <a:xfrm rot="5400000">
              <a:off x="1749105" y="1765707"/>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100000"/>
                  </a:schemeClr>
                </a:gs>
                <a:gs pos="2000">
                  <a:schemeClr val="bg1">
                    <a:lumMod val="79000"/>
                  </a:schemeClr>
                </a:gs>
              </a:gsLst>
              <a:lin ang="18900000" scaled="0"/>
              <a:tileRect/>
            </a:gradFill>
            <a:ln w="15875">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nvGrpSpPr>
            <p:cNvPr id="68" name="组合 67"/>
            <p:cNvGrpSpPr/>
            <p:nvPr/>
          </p:nvGrpSpPr>
          <p:grpSpPr>
            <a:xfrm>
              <a:off x="2440816" y="1752782"/>
              <a:ext cx="2095932" cy="860500"/>
              <a:chOff x="3451161" y="3890565"/>
              <a:chExt cx="2095932" cy="860500"/>
            </a:xfrm>
          </p:grpSpPr>
          <p:sp>
            <p:nvSpPr>
              <p:cNvPr id="70" name="文本框 69"/>
              <p:cNvSpPr txBox="1"/>
              <p:nvPr/>
            </p:nvSpPr>
            <p:spPr>
              <a:xfrm>
                <a:off x="3451161" y="3890565"/>
                <a:ext cx="1895956" cy="369332"/>
              </a:xfrm>
              <a:prstGeom prst="rect">
                <a:avLst/>
              </a:prstGeom>
              <a:noFill/>
            </p:spPr>
            <p:txBody>
              <a:bodyPr wrap="square" rtlCol="0">
                <a:spAutoFit/>
              </a:bodyPr>
              <a:lstStyle/>
              <a:p>
                <a:r>
                  <a:rPr lang="en-US" altLang="zh-CN" sz="1200" dirty="0" smtClean="0">
                    <a:solidFill>
                      <a:srgbClr val="E45C5B"/>
                    </a:solidFill>
                    <a:latin typeface="造字工房悦黑体验版细体" pitchFamily="50" charset="-122"/>
                    <a:ea typeface="造字工房悦黑体验版细体" pitchFamily="50" charset="-122"/>
                  </a:rPr>
                  <a:t>19</a:t>
                </a:r>
                <a:r>
                  <a:rPr lang="zh-CN" altLang="en-US" sz="1200" dirty="0" smtClean="0">
                    <a:solidFill>
                      <a:srgbClr val="E45C5B"/>
                    </a:solidFill>
                    <a:latin typeface="造字工房悦黑体验版细体" pitchFamily="50" charset="-122"/>
                    <a:ea typeface="造字工房悦黑体验版细体" pitchFamily="50" charset="-122"/>
                  </a:rPr>
                  <a:t>世纪中期</a:t>
                </a:r>
                <a:endParaRPr lang="zh-CN" altLang="en-US" sz="1200" dirty="0">
                  <a:solidFill>
                    <a:srgbClr val="E45C5B"/>
                  </a:solidFill>
                  <a:latin typeface="造字工房悦黑体验版细体" pitchFamily="50" charset="-122"/>
                  <a:ea typeface="造字工房悦黑体验版细体" pitchFamily="50" charset="-122"/>
                </a:endParaRPr>
              </a:p>
            </p:txBody>
          </p:sp>
          <p:sp>
            <p:nvSpPr>
              <p:cNvPr id="71" name="文本框 70"/>
              <p:cNvSpPr txBox="1"/>
              <p:nvPr/>
            </p:nvSpPr>
            <p:spPr>
              <a:xfrm>
                <a:off x="3457189" y="4135512"/>
                <a:ext cx="2089904" cy="615553"/>
              </a:xfrm>
              <a:prstGeom prst="rect">
                <a:avLst/>
              </a:prstGeom>
              <a:noFill/>
            </p:spPr>
            <p:txBody>
              <a:bodyPr wrap="square" rtlCol="0">
                <a:spAutoFit/>
              </a:bodyPr>
              <a:lstStyle/>
              <a:p>
                <a:pPr algn="just"/>
                <a:r>
                  <a:rPr lang="zh-CN" altLang="en-US" sz="1200" dirty="0" smtClean="0">
                    <a:latin typeface="Microsoft JhengHei UI" panose="020B0604030504040204" pitchFamily="34" charset="-120"/>
                    <a:ea typeface="Microsoft JhengHei UI" panose="020B0604030504040204" pitchFamily="34" charset="-120"/>
                  </a:rPr>
                  <a:t>哲学本位阶段转向社会学研究阶段</a:t>
                </a:r>
                <a:endParaRPr lang="zh-CN" altLang="en-US" sz="1200" dirty="0">
                  <a:latin typeface="Microsoft JhengHei UI" panose="020B0604030504040204" pitchFamily="34" charset="-120"/>
                  <a:ea typeface="Microsoft JhengHei UI" panose="020B0604030504040204" pitchFamily="34" charset="-120"/>
                </a:endParaRPr>
              </a:p>
            </p:txBody>
          </p:sp>
        </p:grpSp>
      </p:grpSp>
      <p:grpSp>
        <p:nvGrpSpPr>
          <p:cNvPr id="82" name="组合 81"/>
          <p:cNvGrpSpPr/>
          <p:nvPr/>
        </p:nvGrpSpPr>
        <p:grpSpPr>
          <a:xfrm>
            <a:off x="1398370" y="1952041"/>
            <a:ext cx="2213969" cy="645376"/>
            <a:chOff x="1787682" y="2627784"/>
            <a:chExt cx="2951958" cy="860500"/>
          </a:xfrm>
        </p:grpSpPr>
        <p:sp>
          <p:nvSpPr>
            <p:cNvPr id="83" name="Freeform 5"/>
            <p:cNvSpPr>
              <a:spLocks/>
            </p:cNvSpPr>
            <p:nvPr/>
          </p:nvSpPr>
          <p:spPr bwMode="auto">
            <a:xfrm rot="5400000">
              <a:off x="1749105" y="2674475"/>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100000"/>
                  </a:schemeClr>
                </a:gs>
                <a:gs pos="2000">
                  <a:schemeClr val="bg1">
                    <a:lumMod val="79000"/>
                  </a:schemeClr>
                </a:gs>
              </a:gsLst>
              <a:lin ang="18900000" scaled="0"/>
              <a:tileRect/>
            </a:gradFill>
            <a:ln w="15875">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nvGrpSpPr>
            <p:cNvPr id="84" name="组合 83"/>
            <p:cNvGrpSpPr/>
            <p:nvPr/>
          </p:nvGrpSpPr>
          <p:grpSpPr>
            <a:xfrm>
              <a:off x="2440816" y="2627784"/>
              <a:ext cx="2298824" cy="860500"/>
              <a:chOff x="3451161" y="3890565"/>
              <a:chExt cx="2298824" cy="860500"/>
            </a:xfrm>
          </p:grpSpPr>
          <p:sp>
            <p:nvSpPr>
              <p:cNvPr id="90" name="文本框 89"/>
              <p:cNvSpPr txBox="1"/>
              <p:nvPr/>
            </p:nvSpPr>
            <p:spPr>
              <a:xfrm>
                <a:off x="3451161" y="3890565"/>
                <a:ext cx="1725052" cy="369332"/>
              </a:xfrm>
              <a:prstGeom prst="rect">
                <a:avLst/>
              </a:prstGeom>
              <a:noFill/>
            </p:spPr>
            <p:txBody>
              <a:bodyPr wrap="square" rtlCol="0">
                <a:spAutoFit/>
              </a:bodyPr>
              <a:lstStyle/>
              <a:p>
                <a:r>
                  <a:rPr lang="en-US" altLang="zh-CN" sz="1200" dirty="0" smtClean="0">
                    <a:solidFill>
                      <a:srgbClr val="02B3C1"/>
                    </a:solidFill>
                    <a:latin typeface="造字工房悦黑体验版细体" pitchFamily="50" charset="-122"/>
                    <a:ea typeface="造字工房悦黑体验版细体" pitchFamily="50" charset="-122"/>
                  </a:rPr>
                  <a:t>20</a:t>
                </a:r>
                <a:r>
                  <a:rPr lang="zh-CN" altLang="en-US" sz="1200" dirty="0" smtClean="0">
                    <a:solidFill>
                      <a:srgbClr val="02B3C1"/>
                    </a:solidFill>
                    <a:latin typeface="造字工房悦黑体验版细体" pitchFamily="50" charset="-122"/>
                    <a:ea typeface="造字工房悦黑体验版细体" pitchFamily="50" charset="-122"/>
                  </a:rPr>
                  <a:t>世纪初</a:t>
                </a:r>
                <a:endParaRPr lang="zh-CN" altLang="en-US" sz="1200" dirty="0">
                  <a:solidFill>
                    <a:srgbClr val="02B3C1"/>
                  </a:solidFill>
                  <a:latin typeface="造字工房悦黑体验版细体" pitchFamily="50" charset="-122"/>
                  <a:ea typeface="造字工房悦黑体验版细体" pitchFamily="50" charset="-122"/>
                </a:endParaRPr>
              </a:p>
            </p:txBody>
          </p:sp>
          <p:sp>
            <p:nvSpPr>
              <p:cNvPr id="91" name="文本框 90"/>
              <p:cNvSpPr txBox="1"/>
              <p:nvPr/>
            </p:nvSpPr>
            <p:spPr>
              <a:xfrm>
                <a:off x="3457189" y="4135513"/>
                <a:ext cx="2292796" cy="615552"/>
              </a:xfrm>
              <a:prstGeom prst="rect">
                <a:avLst/>
              </a:prstGeom>
              <a:noFill/>
            </p:spPr>
            <p:txBody>
              <a:bodyPr wrap="square" rtlCol="0">
                <a:spAutoFit/>
              </a:bodyPr>
              <a:lstStyle/>
              <a:p>
                <a:pPr algn="just"/>
                <a:r>
                  <a:rPr lang="zh-CN" altLang="en-US" sz="1200" dirty="0" smtClean="0">
                    <a:latin typeface="Microsoft JhengHei UI" panose="020B0604030504040204" pitchFamily="34" charset="-120"/>
                    <a:ea typeface="Microsoft JhengHei UI" panose="020B0604030504040204" pitchFamily="34" charset="-120"/>
                  </a:rPr>
                  <a:t>社会研究学阶段转向社会心理学研究阶段</a:t>
                </a:r>
                <a:endParaRPr lang="zh-CN" altLang="en-US" sz="1200" dirty="0">
                  <a:latin typeface="Microsoft JhengHei UI" panose="020B0604030504040204" pitchFamily="34" charset="-120"/>
                  <a:ea typeface="Microsoft JhengHei UI" panose="020B0604030504040204" pitchFamily="34" charset="-120"/>
                </a:endParaRPr>
              </a:p>
            </p:txBody>
          </p:sp>
        </p:grpSp>
      </p:grpSp>
      <p:grpSp>
        <p:nvGrpSpPr>
          <p:cNvPr id="92" name="组合 91"/>
          <p:cNvGrpSpPr/>
          <p:nvPr/>
        </p:nvGrpSpPr>
        <p:grpSpPr>
          <a:xfrm>
            <a:off x="1425862" y="2781128"/>
            <a:ext cx="2180336" cy="642938"/>
            <a:chOff x="1787682" y="3579716"/>
            <a:chExt cx="2907114" cy="857249"/>
          </a:xfrm>
        </p:grpSpPr>
        <p:sp>
          <p:nvSpPr>
            <p:cNvPr id="93" name="Freeform 5"/>
            <p:cNvSpPr>
              <a:spLocks/>
            </p:cNvSpPr>
            <p:nvPr/>
          </p:nvSpPr>
          <p:spPr bwMode="auto">
            <a:xfrm rot="5400000">
              <a:off x="1749105" y="3618293"/>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100000"/>
                  </a:schemeClr>
                </a:gs>
                <a:gs pos="2000">
                  <a:schemeClr val="bg1">
                    <a:lumMod val="79000"/>
                  </a:schemeClr>
                </a:gs>
              </a:gsLst>
              <a:lin ang="18900000" scaled="0"/>
              <a:tileRect/>
            </a:gradFill>
            <a:ln w="15875">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nvGrpSpPr>
            <p:cNvPr id="94" name="组合 93"/>
            <p:cNvGrpSpPr/>
            <p:nvPr/>
          </p:nvGrpSpPr>
          <p:grpSpPr>
            <a:xfrm>
              <a:off x="2430064" y="3580696"/>
              <a:ext cx="2264732" cy="856269"/>
              <a:chOff x="3440409" y="3894794"/>
              <a:chExt cx="2264732" cy="856269"/>
            </a:xfrm>
          </p:grpSpPr>
          <p:sp>
            <p:nvSpPr>
              <p:cNvPr id="98" name="文本框 97"/>
              <p:cNvSpPr txBox="1"/>
              <p:nvPr/>
            </p:nvSpPr>
            <p:spPr>
              <a:xfrm>
                <a:off x="3440409" y="3894794"/>
                <a:ext cx="2139803" cy="369331"/>
              </a:xfrm>
              <a:prstGeom prst="rect">
                <a:avLst/>
              </a:prstGeom>
              <a:noFill/>
            </p:spPr>
            <p:txBody>
              <a:bodyPr wrap="square" rtlCol="0">
                <a:spAutoFit/>
              </a:bodyPr>
              <a:lstStyle/>
              <a:p>
                <a:r>
                  <a:rPr lang="en-US" altLang="zh-CN" sz="1200" dirty="0" smtClean="0">
                    <a:solidFill>
                      <a:srgbClr val="FFC165"/>
                    </a:solidFill>
                    <a:latin typeface="造字工房悦黑体验版细体" pitchFamily="50" charset="-122"/>
                    <a:ea typeface="造字工房悦黑体验版细体" pitchFamily="50" charset="-122"/>
                  </a:rPr>
                  <a:t>20</a:t>
                </a:r>
                <a:r>
                  <a:rPr lang="zh-CN" altLang="en-US" sz="1200" dirty="0" smtClean="0">
                    <a:solidFill>
                      <a:srgbClr val="FFC165"/>
                    </a:solidFill>
                    <a:latin typeface="造字工房悦黑体验版细体" pitchFamily="50" charset="-122"/>
                    <a:ea typeface="造字工房悦黑体验版细体" pitchFamily="50" charset="-122"/>
                  </a:rPr>
                  <a:t>世纪中期以后</a:t>
                </a:r>
                <a:endParaRPr lang="zh-CN" altLang="en-US" sz="1200" dirty="0">
                  <a:solidFill>
                    <a:srgbClr val="FFC165"/>
                  </a:solidFill>
                  <a:latin typeface="造字工房悦黑体验版细体" pitchFamily="50" charset="-122"/>
                  <a:ea typeface="造字工房悦黑体验版细体" pitchFamily="50" charset="-122"/>
                </a:endParaRPr>
              </a:p>
            </p:txBody>
          </p:sp>
          <p:sp>
            <p:nvSpPr>
              <p:cNvPr id="99" name="文本框 98"/>
              <p:cNvSpPr txBox="1"/>
              <p:nvPr/>
            </p:nvSpPr>
            <p:spPr>
              <a:xfrm>
                <a:off x="3457190" y="4135511"/>
                <a:ext cx="2247951" cy="615552"/>
              </a:xfrm>
              <a:prstGeom prst="rect">
                <a:avLst/>
              </a:prstGeom>
              <a:noFill/>
            </p:spPr>
            <p:txBody>
              <a:bodyPr wrap="square" rtlCol="0">
                <a:spAutoFit/>
              </a:bodyPr>
              <a:lstStyle/>
              <a:p>
                <a:pPr algn="just"/>
                <a:r>
                  <a:rPr lang="zh-CN" altLang="en-US" sz="1200" dirty="0" smtClean="0">
                    <a:latin typeface="Microsoft JhengHei UI" panose="020B0604030504040204" pitchFamily="34" charset="-120"/>
                    <a:ea typeface="Microsoft JhengHei UI" panose="020B0604030504040204" pitchFamily="34" charset="-120"/>
                  </a:rPr>
                  <a:t>社会心理阶段转向舆论研究本体阶段</a:t>
                </a:r>
                <a:endParaRPr lang="zh-CN" altLang="en-US" sz="1200" dirty="0">
                  <a:latin typeface="Microsoft JhengHei UI" panose="020B0604030504040204" pitchFamily="34" charset="-120"/>
                  <a:ea typeface="Microsoft JhengHei UI" panose="020B0604030504040204" pitchFamily="34" charset="-120"/>
                </a:endParaRPr>
              </a:p>
            </p:txBody>
          </p:sp>
        </p:grpSp>
      </p:grpSp>
      <p:sp>
        <p:nvSpPr>
          <p:cNvPr id="100" name="MH_SubTitle_1"/>
          <p:cNvSpPr>
            <a:spLocks noChangeArrowheads="1"/>
          </p:cNvSpPr>
          <p:nvPr>
            <p:custDataLst>
              <p:tags r:id="rId1"/>
            </p:custDataLst>
          </p:nvPr>
        </p:nvSpPr>
        <p:spPr bwMode="auto">
          <a:xfrm flipH="1" flipV="1">
            <a:off x="1576182" y="2958208"/>
            <a:ext cx="148518" cy="148518"/>
          </a:xfrm>
          <a:prstGeom prst="ellipse">
            <a:avLst/>
          </a:prstGeom>
          <a:gradFill>
            <a:gsLst>
              <a:gs pos="100000">
                <a:srgbClr val="FFC165"/>
              </a:gs>
              <a:gs pos="0">
                <a:srgbClr val="FF9A05"/>
              </a:gs>
            </a:gsLst>
            <a:lin ang="5400000" scaled="1"/>
          </a:gradFill>
          <a:ln w="28575" cap="flat">
            <a:gradFill>
              <a:gsLst>
                <a:gs pos="0">
                  <a:srgbClr val="FFC165"/>
                </a:gs>
                <a:gs pos="100000">
                  <a:srgbClr val="FF9A05"/>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
        <p:nvSpPr>
          <p:cNvPr id="103" name="MH_SubTitle_1"/>
          <p:cNvSpPr>
            <a:spLocks noChangeArrowheads="1"/>
          </p:cNvSpPr>
          <p:nvPr>
            <p:custDataLst>
              <p:tags r:id="rId2"/>
            </p:custDataLst>
          </p:nvPr>
        </p:nvSpPr>
        <p:spPr bwMode="auto">
          <a:xfrm>
            <a:off x="1553255" y="1236410"/>
            <a:ext cx="166208" cy="166208"/>
          </a:xfrm>
          <a:prstGeom prst="ellipse">
            <a:avLst/>
          </a:prstGeom>
          <a:gradFill>
            <a:gsLst>
              <a:gs pos="100000">
                <a:srgbClr val="EA8384"/>
              </a:gs>
              <a:gs pos="0">
                <a:srgbClr val="E45C5B"/>
              </a:gs>
            </a:gsLst>
            <a:lin ang="5400000" scaled="1"/>
          </a:gradFill>
          <a:ln w="28575" cap="flat">
            <a:gradFill>
              <a:gsLst>
                <a:gs pos="0">
                  <a:srgbClr val="EA8384"/>
                </a:gs>
                <a:gs pos="100000">
                  <a:srgbClr val="E45C5B"/>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
        <p:nvSpPr>
          <p:cNvPr id="105" name="MH_SubTitle_1"/>
          <p:cNvSpPr>
            <a:spLocks noChangeArrowheads="1"/>
          </p:cNvSpPr>
          <p:nvPr>
            <p:custDataLst>
              <p:tags r:id="rId3"/>
            </p:custDataLst>
          </p:nvPr>
        </p:nvSpPr>
        <p:spPr bwMode="auto">
          <a:xfrm>
            <a:off x="1546540" y="2116296"/>
            <a:ext cx="172799" cy="172799"/>
          </a:xfrm>
          <a:prstGeom prst="ellipse">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354310899"/>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par>
                              <p:cTn id="24" fill="hold">
                                <p:stCondLst>
                                  <p:cond delay="2500"/>
                                </p:stCondLst>
                                <p:childTnLst>
                                  <p:par>
                                    <p:cTn id="25" presetID="2" presetClass="entr" presetSubtype="4" accel="70000" fill="hold" nodeType="afterEffect" p14:presetBounceEnd="40000">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14:bounceEnd="40000">
                                          <p:cBhvr additive="base">
                                            <p:cTn id="27" dur="5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2" presetClass="entr" presetSubtype="2"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par>
                              <p:cTn id="33" fill="hold">
                                <p:stCondLst>
                                  <p:cond delay="3500"/>
                                </p:stCondLst>
                                <p:childTnLst>
                                  <p:par>
                                    <p:cTn id="34" presetID="2" presetClass="entr" presetSubtype="4" accel="70000" fill="hold" nodeType="afterEffect" p14:presetBounceEnd="40000">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14:bounceEnd="40000">
                                          <p:cBhvr additive="base">
                                            <p:cTn id="36" dur="500" fill="hold"/>
                                            <p:tgtEl>
                                              <p:spTgt spid="16"/>
                                            </p:tgtEl>
                                            <p:attrNameLst>
                                              <p:attrName>ppt_x</p:attrName>
                                            </p:attrNameLst>
                                          </p:cBhvr>
                                          <p:tavLst>
                                            <p:tav tm="0">
                                              <p:val>
                                                <p:strVal val="#ppt_x"/>
                                              </p:val>
                                            </p:tav>
                                            <p:tav tm="100000">
                                              <p:val>
                                                <p:strVal val="#ppt_x"/>
                                              </p:val>
                                            </p:tav>
                                          </p:tavLst>
                                        </p:anim>
                                        <p:anim calcmode="lin" valueType="num" p14:bounceEnd="40000">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2" presetClass="entr" presetSubtype="2"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right)">
                                          <p:cBhvr>
                                            <p:cTn id="41" dur="500"/>
                                            <p:tgtEl>
                                              <p:spTgt spid="10"/>
                                            </p:tgtEl>
                                          </p:cBhvr>
                                        </p:animEffect>
                                      </p:childTnLst>
                                    </p:cTn>
                                  </p:par>
                                </p:childTnLst>
                              </p:cTn>
                            </p:par>
                            <p:par>
                              <p:cTn id="42" fill="hold">
                                <p:stCondLst>
                                  <p:cond delay="4500"/>
                                </p:stCondLst>
                                <p:childTnLst>
                                  <p:par>
                                    <p:cTn id="43" presetID="2" presetClass="entr" presetSubtype="4" accel="70000" fill="hold" nodeType="afterEffect" p14:presetBounceEnd="40000">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14:bounceEnd="40000">
                                          <p:cBhvr additive="base">
                                            <p:cTn id="45" dur="5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 presetClass="entr" presetSubtype="0" fill="hold" grpId="0" nodeType="afterEffect">
                                      <p:stCondLst>
                                        <p:cond delay="0"/>
                                      </p:stCondLst>
                                      <p:childTnLst>
                                        <p:set>
                                          <p:cBhvr>
                                            <p:cTn id="49" dur="1" fill="hold">
                                              <p:stCondLst>
                                                <p:cond delay="0"/>
                                              </p:stCondLst>
                                            </p:cTn>
                                            <p:tgtEl>
                                              <p:spTgt spid="55"/>
                                            </p:tgtEl>
                                            <p:attrNameLst>
                                              <p:attrName>style.visibility</p:attrName>
                                            </p:attrNameLst>
                                          </p:cBhvr>
                                          <p:to>
                                            <p:strVal val="visible"/>
                                          </p:to>
                                        </p:set>
                                      </p:childTnLst>
                                    </p:cTn>
                                  </p:par>
                                </p:childTnLst>
                              </p:cTn>
                            </p:par>
                            <p:par>
                              <p:cTn id="50" fill="hold">
                                <p:stCondLst>
                                  <p:cond delay="5000"/>
                                </p:stCondLst>
                                <p:childTnLst>
                                  <p:par>
                                    <p:cTn id="51" presetID="26" presetClass="emph" presetSubtype="0" fill="hold" grpId="1" nodeType="afterEffect">
                                      <p:stCondLst>
                                        <p:cond delay="0"/>
                                      </p:stCondLst>
                                      <p:childTnLst>
                                        <p:animEffect transition="out" filter="fade">
                                          <p:cBhvr>
                                            <p:cTn id="52" dur="500" tmFilter="0, 0; .2, .5; .8, .5; 1, 0"/>
                                            <p:tgtEl>
                                              <p:spTgt spid="55"/>
                                            </p:tgtEl>
                                          </p:cBhvr>
                                        </p:animEffect>
                                        <p:animScale>
                                          <p:cBhvr>
                                            <p:cTn id="53" dur="250" autoRev="1" fill="hold"/>
                                            <p:tgtEl>
                                              <p:spTgt spid="55"/>
                                            </p:tgtEl>
                                          </p:cBhvr>
                                          <p:by x="105000" y="105000"/>
                                        </p:animScale>
                                      </p:childTnLst>
                                    </p:cTn>
                                  </p:par>
                                </p:childTnLst>
                              </p:cTn>
                            </p:par>
                            <p:par>
                              <p:cTn id="54" fill="hold">
                                <p:stCondLst>
                                  <p:cond delay="5500"/>
                                </p:stCondLst>
                                <p:childTnLst>
                                  <p:par>
                                    <p:cTn id="55" presetID="22" presetClass="entr" presetSubtype="2"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right)">
                                          <p:cBhvr>
                                            <p:cTn id="57" dur="500"/>
                                            <p:tgtEl>
                                              <p:spTgt spid="22"/>
                                            </p:tgtEl>
                                          </p:cBhvr>
                                        </p:animEffect>
                                      </p:childTnLst>
                                    </p:cTn>
                                  </p:par>
                                </p:childTnLst>
                              </p:cTn>
                            </p:par>
                            <p:par>
                              <p:cTn id="58" fill="hold">
                                <p:stCondLst>
                                  <p:cond delay="6000"/>
                                </p:stCondLst>
                                <p:childTnLst>
                                  <p:par>
                                    <p:cTn id="59" presetID="1" presetClass="entr" presetSubtype="0"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par>
                              <p:cTn id="61" fill="hold">
                                <p:stCondLst>
                                  <p:cond delay="6000"/>
                                </p:stCondLst>
                                <p:childTnLst>
                                  <p:par>
                                    <p:cTn id="62" presetID="26" presetClass="emph" presetSubtype="0" fill="hold" grpId="1" nodeType="afterEffect">
                                      <p:stCondLst>
                                        <p:cond delay="0"/>
                                      </p:stCondLst>
                                      <p:childTnLst>
                                        <p:animEffect transition="out" filter="fade">
                                          <p:cBhvr>
                                            <p:cTn id="63" dur="500" tmFilter="0, 0; .2, .5; .8, .5; 1, 0"/>
                                            <p:tgtEl>
                                              <p:spTgt spid="56"/>
                                            </p:tgtEl>
                                          </p:cBhvr>
                                        </p:animEffect>
                                        <p:animScale>
                                          <p:cBhvr>
                                            <p:cTn id="64" dur="250" autoRev="1" fill="hold"/>
                                            <p:tgtEl>
                                              <p:spTgt spid="56"/>
                                            </p:tgtEl>
                                          </p:cBhvr>
                                          <p:by x="105000" y="105000"/>
                                        </p:animScale>
                                      </p:childTnLst>
                                    </p:cTn>
                                  </p:par>
                                </p:childTnLst>
                              </p:cTn>
                            </p:par>
                            <p:par>
                              <p:cTn id="65" fill="hold">
                                <p:stCondLst>
                                  <p:cond delay="6500"/>
                                </p:stCondLst>
                                <p:childTnLst>
                                  <p:par>
                                    <p:cTn id="66" presetID="22" presetClass="entr" presetSubtype="2" fill="hold"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right)">
                                          <p:cBhvr>
                                            <p:cTn id="68" dur="500"/>
                                            <p:tgtEl>
                                              <p:spTgt spid="25"/>
                                            </p:tgtEl>
                                          </p:cBhvr>
                                        </p:animEffect>
                                      </p:childTnLst>
                                    </p:cTn>
                                  </p:par>
                                </p:childTnLst>
                              </p:cTn>
                            </p:par>
                            <p:par>
                              <p:cTn id="69" fill="hold">
                                <p:stCondLst>
                                  <p:cond delay="7000"/>
                                </p:stCondLst>
                                <p:childTnLst>
                                  <p:par>
                                    <p:cTn id="70" presetID="1" presetClass="entr" presetSubtype="0" fill="hold" grpId="0" nodeType="after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childTnLst>
                              </p:cTn>
                            </p:par>
                            <p:par>
                              <p:cTn id="72" fill="hold">
                                <p:stCondLst>
                                  <p:cond delay="7000"/>
                                </p:stCondLst>
                                <p:childTnLst>
                                  <p:par>
                                    <p:cTn id="73" presetID="26" presetClass="emph" presetSubtype="0" fill="hold" grpId="1" nodeType="afterEffect">
                                      <p:stCondLst>
                                        <p:cond delay="0"/>
                                      </p:stCondLst>
                                      <p:childTnLst>
                                        <p:animEffect transition="out" filter="fade">
                                          <p:cBhvr>
                                            <p:cTn id="74" dur="500" tmFilter="0, 0; .2, .5; .8, .5; 1, 0"/>
                                            <p:tgtEl>
                                              <p:spTgt spid="57"/>
                                            </p:tgtEl>
                                          </p:cBhvr>
                                        </p:animEffect>
                                        <p:animScale>
                                          <p:cBhvr>
                                            <p:cTn id="75" dur="250" autoRev="1" fill="hold"/>
                                            <p:tgtEl>
                                              <p:spTgt spid="57"/>
                                            </p:tgtEl>
                                          </p:cBhvr>
                                          <p:by x="105000" y="105000"/>
                                        </p:animScale>
                                      </p:childTnLst>
                                    </p:cTn>
                                  </p:par>
                                </p:childTnLst>
                              </p:cTn>
                            </p:par>
                            <p:par>
                              <p:cTn id="76" fill="hold">
                                <p:stCondLst>
                                  <p:cond delay="7500"/>
                                </p:stCondLst>
                                <p:childTnLst>
                                  <p:par>
                                    <p:cTn id="77" presetID="22" presetClass="entr" presetSubtype="2" fill="hold"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right)">
                                          <p:cBhvr>
                                            <p:cTn id="79" dur="500"/>
                                            <p:tgtEl>
                                              <p:spTgt spid="28"/>
                                            </p:tgtEl>
                                          </p:cBhvr>
                                        </p:animEffect>
                                      </p:childTnLst>
                                    </p:cTn>
                                  </p:par>
                                </p:childTnLst>
                              </p:cTn>
                            </p:par>
                            <p:par>
                              <p:cTn id="80" fill="hold">
                                <p:stCondLst>
                                  <p:cond delay="8000"/>
                                </p:stCondLst>
                                <p:childTnLst>
                                  <p:par>
                                    <p:cTn id="81" presetID="22" presetClass="entr" presetSubtype="8" fill="hold"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wipe(left)">
                                          <p:cBhvr>
                                            <p:cTn id="83" dur="500"/>
                                            <p:tgtEl>
                                              <p:spTgt spid="58"/>
                                            </p:tgtEl>
                                          </p:cBhvr>
                                        </p:animEffect>
                                      </p:childTnLst>
                                    </p:cTn>
                                  </p:par>
                                </p:childTnLst>
                              </p:cTn>
                            </p:par>
                            <p:par>
                              <p:cTn id="84" fill="hold">
                                <p:stCondLst>
                                  <p:cond delay="8500"/>
                                </p:stCondLst>
                                <p:childTnLst>
                                  <p:par>
                                    <p:cTn id="85" presetID="16" presetClass="entr" presetSubtype="37" fill="hold" grpId="0" nodeType="after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barn(outVertical)">
                                          <p:cBhvr>
                                            <p:cTn id="87" dur="500"/>
                                            <p:tgtEl>
                                              <p:spTgt spid="59"/>
                                            </p:tgtEl>
                                          </p:cBhvr>
                                        </p:animEffect>
                                      </p:childTnLst>
                                    </p:cTn>
                                  </p:par>
                                </p:childTnLst>
                              </p:cTn>
                            </p:par>
                            <p:par>
                              <p:cTn id="88" fill="hold">
                                <p:stCondLst>
                                  <p:cond delay="9000"/>
                                </p:stCondLst>
                                <p:childTnLst>
                                  <p:par>
                                    <p:cTn id="89" presetID="16" presetClass="entr" presetSubtype="37" fill="hold" nodeType="afterEffect">
                                      <p:stCondLst>
                                        <p:cond delay="300"/>
                                      </p:stCondLst>
                                      <p:childTnLst>
                                        <p:set>
                                          <p:cBhvr>
                                            <p:cTn id="90" dur="1" fill="hold">
                                              <p:stCondLst>
                                                <p:cond delay="0"/>
                                              </p:stCondLst>
                                            </p:cTn>
                                            <p:tgtEl>
                                              <p:spTgt spid="66"/>
                                            </p:tgtEl>
                                            <p:attrNameLst>
                                              <p:attrName>style.visibility</p:attrName>
                                            </p:attrNameLst>
                                          </p:cBhvr>
                                          <p:to>
                                            <p:strVal val="visible"/>
                                          </p:to>
                                        </p:set>
                                        <p:animEffect transition="in" filter="barn(outVertical)">
                                          <p:cBhvr>
                                            <p:cTn id="91" dur="500"/>
                                            <p:tgtEl>
                                              <p:spTgt spid="66"/>
                                            </p:tgtEl>
                                          </p:cBhvr>
                                        </p:animEffect>
                                      </p:childTnLst>
                                    </p:cTn>
                                  </p:par>
                                </p:childTnLst>
                              </p:cTn>
                            </p:par>
                            <p:par>
                              <p:cTn id="92" fill="hold">
                                <p:stCondLst>
                                  <p:cond delay="9800"/>
                                </p:stCondLst>
                                <p:childTnLst>
                                  <p:par>
                                    <p:cTn id="93" presetID="16" presetClass="entr" presetSubtype="37" fill="hold" nodeType="afterEffect">
                                      <p:stCondLst>
                                        <p:cond delay="300"/>
                                      </p:stCondLst>
                                      <p:childTnLst>
                                        <p:set>
                                          <p:cBhvr>
                                            <p:cTn id="94" dur="1" fill="hold">
                                              <p:stCondLst>
                                                <p:cond delay="0"/>
                                              </p:stCondLst>
                                            </p:cTn>
                                            <p:tgtEl>
                                              <p:spTgt spid="82"/>
                                            </p:tgtEl>
                                            <p:attrNameLst>
                                              <p:attrName>style.visibility</p:attrName>
                                            </p:attrNameLst>
                                          </p:cBhvr>
                                          <p:to>
                                            <p:strVal val="visible"/>
                                          </p:to>
                                        </p:set>
                                        <p:animEffect transition="in" filter="barn(outVertical)">
                                          <p:cBhvr>
                                            <p:cTn id="95" dur="500"/>
                                            <p:tgtEl>
                                              <p:spTgt spid="82"/>
                                            </p:tgtEl>
                                          </p:cBhvr>
                                        </p:animEffect>
                                      </p:childTnLst>
                                    </p:cTn>
                                  </p:par>
                                </p:childTnLst>
                              </p:cTn>
                            </p:par>
                            <p:par>
                              <p:cTn id="96" fill="hold">
                                <p:stCondLst>
                                  <p:cond delay="10600"/>
                                </p:stCondLst>
                                <p:childTnLst>
                                  <p:par>
                                    <p:cTn id="97" presetID="16" presetClass="entr" presetSubtype="37" fill="hold" nodeType="afterEffect">
                                      <p:stCondLst>
                                        <p:cond delay="300"/>
                                      </p:stCondLst>
                                      <p:childTnLst>
                                        <p:set>
                                          <p:cBhvr>
                                            <p:cTn id="98" dur="1" fill="hold">
                                              <p:stCondLst>
                                                <p:cond delay="0"/>
                                              </p:stCondLst>
                                            </p:cTn>
                                            <p:tgtEl>
                                              <p:spTgt spid="92"/>
                                            </p:tgtEl>
                                            <p:attrNameLst>
                                              <p:attrName>style.visibility</p:attrName>
                                            </p:attrNameLst>
                                          </p:cBhvr>
                                          <p:to>
                                            <p:strVal val="visible"/>
                                          </p:to>
                                        </p:set>
                                        <p:animEffect transition="in" filter="barn(outVertical)">
                                          <p:cBhvr>
                                            <p:cTn id="9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14" grpId="0" animBg="1"/>
          <p:bldP spid="15" grpId="0" animBg="1"/>
          <p:bldP spid="55" grpId="0" animBg="1"/>
          <p:bldP spid="55" grpId="1" animBg="1"/>
          <p:bldP spid="56" grpId="0" animBg="1"/>
          <p:bldP spid="56" grpId="1" animBg="1"/>
          <p:bldP spid="57" grpId="0" animBg="1"/>
          <p:bldP spid="57" grpId="1" animBg="1"/>
          <p:bldP spid="5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par>
                              <p:cTn id="24" fill="hold">
                                <p:stCondLst>
                                  <p:cond delay="2500"/>
                                </p:stCondLst>
                                <p:childTnLst>
                                  <p:par>
                                    <p:cTn id="25" presetID="2" presetClass="entr" presetSubtype="4" accel="7000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2" presetClass="entr" presetSubtype="2"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par>
                              <p:cTn id="33" fill="hold">
                                <p:stCondLst>
                                  <p:cond delay="3500"/>
                                </p:stCondLst>
                                <p:childTnLst>
                                  <p:par>
                                    <p:cTn id="34" presetID="2" presetClass="entr" presetSubtype="4" accel="7000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2" presetClass="entr" presetSubtype="2"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right)">
                                          <p:cBhvr>
                                            <p:cTn id="41" dur="500"/>
                                            <p:tgtEl>
                                              <p:spTgt spid="10"/>
                                            </p:tgtEl>
                                          </p:cBhvr>
                                        </p:animEffect>
                                      </p:childTnLst>
                                    </p:cTn>
                                  </p:par>
                                </p:childTnLst>
                              </p:cTn>
                            </p:par>
                            <p:par>
                              <p:cTn id="42" fill="hold">
                                <p:stCondLst>
                                  <p:cond delay="4500"/>
                                </p:stCondLst>
                                <p:childTnLst>
                                  <p:par>
                                    <p:cTn id="43" presetID="2" presetClass="entr" presetSubtype="4" accel="70000"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 presetClass="entr" presetSubtype="0" fill="hold" grpId="0" nodeType="afterEffect">
                                      <p:stCondLst>
                                        <p:cond delay="0"/>
                                      </p:stCondLst>
                                      <p:childTnLst>
                                        <p:set>
                                          <p:cBhvr>
                                            <p:cTn id="49" dur="1" fill="hold">
                                              <p:stCondLst>
                                                <p:cond delay="0"/>
                                              </p:stCondLst>
                                            </p:cTn>
                                            <p:tgtEl>
                                              <p:spTgt spid="55"/>
                                            </p:tgtEl>
                                            <p:attrNameLst>
                                              <p:attrName>style.visibility</p:attrName>
                                            </p:attrNameLst>
                                          </p:cBhvr>
                                          <p:to>
                                            <p:strVal val="visible"/>
                                          </p:to>
                                        </p:set>
                                      </p:childTnLst>
                                    </p:cTn>
                                  </p:par>
                                </p:childTnLst>
                              </p:cTn>
                            </p:par>
                            <p:par>
                              <p:cTn id="50" fill="hold">
                                <p:stCondLst>
                                  <p:cond delay="5000"/>
                                </p:stCondLst>
                                <p:childTnLst>
                                  <p:par>
                                    <p:cTn id="51" presetID="26" presetClass="emph" presetSubtype="0" fill="hold" grpId="1" nodeType="afterEffect">
                                      <p:stCondLst>
                                        <p:cond delay="0"/>
                                      </p:stCondLst>
                                      <p:childTnLst>
                                        <p:animEffect transition="out" filter="fade">
                                          <p:cBhvr>
                                            <p:cTn id="52" dur="500" tmFilter="0, 0; .2, .5; .8, .5; 1, 0"/>
                                            <p:tgtEl>
                                              <p:spTgt spid="55"/>
                                            </p:tgtEl>
                                          </p:cBhvr>
                                        </p:animEffect>
                                        <p:animScale>
                                          <p:cBhvr>
                                            <p:cTn id="53" dur="250" autoRev="1" fill="hold"/>
                                            <p:tgtEl>
                                              <p:spTgt spid="55"/>
                                            </p:tgtEl>
                                          </p:cBhvr>
                                          <p:by x="105000" y="105000"/>
                                        </p:animScale>
                                      </p:childTnLst>
                                    </p:cTn>
                                  </p:par>
                                </p:childTnLst>
                              </p:cTn>
                            </p:par>
                            <p:par>
                              <p:cTn id="54" fill="hold">
                                <p:stCondLst>
                                  <p:cond delay="5500"/>
                                </p:stCondLst>
                                <p:childTnLst>
                                  <p:par>
                                    <p:cTn id="55" presetID="22" presetClass="entr" presetSubtype="2"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right)">
                                          <p:cBhvr>
                                            <p:cTn id="57" dur="500"/>
                                            <p:tgtEl>
                                              <p:spTgt spid="22"/>
                                            </p:tgtEl>
                                          </p:cBhvr>
                                        </p:animEffect>
                                      </p:childTnLst>
                                    </p:cTn>
                                  </p:par>
                                </p:childTnLst>
                              </p:cTn>
                            </p:par>
                            <p:par>
                              <p:cTn id="58" fill="hold">
                                <p:stCondLst>
                                  <p:cond delay="6000"/>
                                </p:stCondLst>
                                <p:childTnLst>
                                  <p:par>
                                    <p:cTn id="59" presetID="1" presetClass="entr" presetSubtype="0"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par>
                              <p:cTn id="61" fill="hold">
                                <p:stCondLst>
                                  <p:cond delay="6000"/>
                                </p:stCondLst>
                                <p:childTnLst>
                                  <p:par>
                                    <p:cTn id="62" presetID="26" presetClass="emph" presetSubtype="0" fill="hold" grpId="1" nodeType="afterEffect">
                                      <p:stCondLst>
                                        <p:cond delay="0"/>
                                      </p:stCondLst>
                                      <p:childTnLst>
                                        <p:animEffect transition="out" filter="fade">
                                          <p:cBhvr>
                                            <p:cTn id="63" dur="500" tmFilter="0, 0; .2, .5; .8, .5; 1, 0"/>
                                            <p:tgtEl>
                                              <p:spTgt spid="56"/>
                                            </p:tgtEl>
                                          </p:cBhvr>
                                        </p:animEffect>
                                        <p:animScale>
                                          <p:cBhvr>
                                            <p:cTn id="64" dur="250" autoRev="1" fill="hold"/>
                                            <p:tgtEl>
                                              <p:spTgt spid="56"/>
                                            </p:tgtEl>
                                          </p:cBhvr>
                                          <p:by x="105000" y="105000"/>
                                        </p:animScale>
                                      </p:childTnLst>
                                    </p:cTn>
                                  </p:par>
                                </p:childTnLst>
                              </p:cTn>
                            </p:par>
                            <p:par>
                              <p:cTn id="65" fill="hold">
                                <p:stCondLst>
                                  <p:cond delay="6500"/>
                                </p:stCondLst>
                                <p:childTnLst>
                                  <p:par>
                                    <p:cTn id="66" presetID="22" presetClass="entr" presetSubtype="2" fill="hold"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right)">
                                          <p:cBhvr>
                                            <p:cTn id="68" dur="500"/>
                                            <p:tgtEl>
                                              <p:spTgt spid="25"/>
                                            </p:tgtEl>
                                          </p:cBhvr>
                                        </p:animEffect>
                                      </p:childTnLst>
                                    </p:cTn>
                                  </p:par>
                                </p:childTnLst>
                              </p:cTn>
                            </p:par>
                            <p:par>
                              <p:cTn id="69" fill="hold">
                                <p:stCondLst>
                                  <p:cond delay="7000"/>
                                </p:stCondLst>
                                <p:childTnLst>
                                  <p:par>
                                    <p:cTn id="70" presetID="1" presetClass="entr" presetSubtype="0" fill="hold" grpId="0" nodeType="after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childTnLst>
                              </p:cTn>
                            </p:par>
                            <p:par>
                              <p:cTn id="72" fill="hold">
                                <p:stCondLst>
                                  <p:cond delay="7000"/>
                                </p:stCondLst>
                                <p:childTnLst>
                                  <p:par>
                                    <p:cTn id="73" presetID="26" presetClass="emph" presetSubtype="0" fill="hold" grpId="1" nodeType="afterEffect">
                                      <p:stCondLst>
                                        <p:cond delay="0"/>
                                      </p:stCondLst>
                                      <p:childTnLst>
                                        <p:animEffect transition="out" filter="fade">
                                          <p:cBhvr>
                                            <p:cTn id="74" dur="500" tmFilter="0, 0; .2, .5; .8, .5; 1, 0"/>
                                            <p:tgtEl>
                                              <p:spTgt spid="57"/>
                                            </p:tgtEl>
                                          </p:cBhvr>
                                        </p:animEffect>
                                        <p:animScale>
                                          <p:cBhvr>
                                            <p:cTn id="75" dur="250" autoRev="1" fill="hold"/>
                                            <p:tgtEl>
                                              <p:spTgt spid="57"/>
                                            </p:tgtEl>
                                          </p:cBhvr>
                                          <p:by x="105000" y="105000"/>
                                        </p:animScale>
                                      </p:childTnLst>
                                    </p:cTn>
                                  </p:par>
                                </p:childTnLst>
                              </p:cTn>
                            </p:par>
                            <p:par>
                              <p:cTn id="76" fill="hold">
                                <p:stCondLst>
                                  <p:cond delay="7500"/>
                                </p:stCondLst>
                                <p:childTnLst>
                                  <p:par>
                                    <p:cTn id="77" presetID="22" presetClass="entr" presetSubtype="2" fill="hold"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right)">
                                          <p:cBhvr>
                                            <p:cTn id="79" dur="500"/>
                                            <p:tgtEl>
                                              <p:spTgt spid="28"/>
                                            </p:tgtEl>
                                          </p:cBhvr>
                                        </p:animEffect>
                                      </p:childTnLst>
                                    </p:cTn>
                                  </p:par>
                                </p:childTnLst>
                              </p:cTn>
                            </p:par>
                            <p:par>
                              <p:cTn id="80" fill="hold">
                                <p:stCondLst>
                                  <p:cond delay="8000"/>
                                </p:stCondLst>
                                <p:childTnLst>
                                  <p:par>
                                    <p:cTn id="81" presetID="22" presetClass="entr" presetSubtype="8" fill="hold"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wipe(left)">
                                          <p:cBhvr>
                                            <p:cTn id="83" dur="500"/>
                                            <p:tgtEl>
                                              <p:spTgt spid="58"/>
                                            </p:tgtEl>
                                          </p:cBhvr>
                                        </p:animEffect>
                                      </p:childTnLst>
                                    </p:cTn>
                                  </p:par>
                                </p:childTnLst>
                              </p:cTn>
                            </p:par>
                            <p:par>
                              <p:cTn id="84" fill="hold">
                                <p:stCondLst>
                                  <p:cond delay="8500"/>
                                </p:stCondLst>
                                <p:childTnLst>
                                  <p:par>
                                    <p:cTn id="85" presetID="16" presetClass="entr" presetSubtype="37" fill="hold" grpId="0" nodeType="after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barn(outVertical)">
                                          <p:cBhvr>
                                            <p:cTn id="87" dur="500"/>
                                            <p:tgtEl>
                                              <p:spTgt spid="59"/>
                                            </p:tgtEl>
                                          </p:cBhvr>
                                        </p:animEffect>
                                      </p:childTnLst>
                                    </p:cTn>
                                  </p:par>
                                </p:childTnLst>
                              </p:cTn>
                            </p:par>
                            <p:par>
                              <p:cTn id="88" fill="hold">
                                <p:stCondLst>
                                  <p:cond delay="9000"/>
                                </p:stCondLst>
                                <p:childTnLst>
                                  <p:par>
                                    <p:cTn id="89" presetID="16" presetClass="entr" presetSubtype="37" fill="hold" nodeType="afterEffect">
                                      <p:stCondLst>
                                        <p:cond delay="300"/>
                                      </p:stCondLst>
                                      <p:childTnLst>
                                        <p:set>
                                          <p:cBhvr>
                                            <p:cTn id="90" dur="1" fill="hold">
                                              <p:stCondLst>
                                                <p:cond delay="0"/>
                                              </p:stCondLst>
                                            </p:cTn>
                                            <p:tgtEl>
                                              <p:spTgt spid="66"/>
                                            </p:tgtEl>
                                            <p:attrNameLst>
                                              <p:attrName>style.visibility</p:attrName>
                                            </p:attrNameLst>
                                          </p:cBhvr>
                                          <p:to>
                                            <p:strVal val="visible"/>
                                          </p:to>
                                        </p:set>
                                        <p:animEffect transition="in" filter="barn(outVertical)">
                                          <p:cBhvr>
                                            <p:cTn id="91" dur="500"/>
                                            <p:tgtEl>
                                              <p:spTgt spid="66"/>
                                            </p:tgtEl>
                                          </p:cBhvr>
                                        </p:animEffect>
                                      </p:childTnLst>
                                    </p:cTn>
                                  </p:par>
                                </p:childTnLst>
                              </p:cTn>
                            </p:par>
                            <p:par>
                              <p:cTn id="92" fill="hold">
                                <p:stCondLst>
                                  <p:cond delay="9800"/>
                                </p:stCondLst>
                                <p:childTnLst>
                                  <p:par>
                                    <p:cTn id="93" presetID="16" presetClass="entr" presetSubtype="37" fill="hold" nodeType="afterEffect">
                                      <p:stCondLst>
                                        <p:cond delay="300"/>
                                      </p:stCondLst>
                                      <p:childTnLst>
                                        <p:set>
                                          <p:cBhvr>
                                            <p:cTn id="94" dur="1" fill="hold">
                                              <p:stCondLst>
                                                <p:cond delay="0"/>
                                              </p:stCondLst>
                                            </p:cTn>
                                            <p:tgtEl>
                                              <p:spTgt spid="82"/>
                                            </p:tgtEl>
                                            <p:attrNameLst>
                                              <p:attrName>style.visibility</p:attrName>
                                            </p:attrNameLst>
                                          </p:cBhvr>
                                          <p:to>
                                            <p:strVal val="visible"/>
                                          </p:to>
                                        </p:set>
                                        <p:animEffect transition="in" filter="barn(outVertical)">
                                          <p:cBhvr>
                                            <p:cTn id="95" dur="500"/>
                                            <p:tgtEl>
                                              <p:spTgt spid="82"/>
                                            </p:tgtEl>
                                          </p:cBhvr>
                                        </p:animEffect>
                                      </p:childTnLst>
                                    </p:cTn>
                                  </p:par>
                                </p:childTnLst>
                              </p:cTn>
                            </p:par>
                            <p:par>
                              <p:cTn id="96" fill="hold">
                                <p:stCondLst>
                                  <p:cond delay="10600"/>
                                </p:stCondLst>
                                <p:childTnLst>
                                  <p:par>
                                    <p:cTn id="97" presetID="16" presetClass="entr" presetSubtype="37" fill="hold" nodeType="afterEffect">
                                      <p:stCondLst>
                                        <p:cond delay="300"/>
                                      </p:stCondLst>
                                      <p:childTnLst>
                                        <p:set>
                                          <p:cBhvr>
                                            <p:cTn id="98" dur="1" fill="hold">
                                              <p:stCondLst>
                                                <p:cond delay="0"/>
                                              </p:stCondLst>
                                            </p:cTn>
                                            <p:tgtEl>
                                              <p:spTgt spid="92"/>
                                            </p:tgtEl>
                                            <p:attrNameLst>
                                              <p:attrName>style.visibility</p:attrName>
                                            </p:attrNameLst>
                                          </p:cBhvr>
                                          <p:to>
                                            <p:strVal val="visible"/>
                                          </p:to>
                                        </p:set>
                                        <p:animEffect transition="in" filter="barn(outVertical)">
                                          <p:cBhvr>
                                            <p:cTn id="9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14" grpId="0" animBg="1"/>
          <p:bldP spid="15" grpId="0" animBg="1"/>
          <p:bldP spid="55" grpId="0" animBg="1"/>
          <p:bldP spid="55" grpId="1" animBg="1"/>
          <p:bldP spid="56" grpId="0" animBg="1"/>
          <p:bldP spid="56" grpId="1" animBg="1"/>
          <p:bldP spid="57" grpId="0" animBg="1"/>
          <p:bldP spid="57" grpId="1" animBg="1"/>
          <p:bldP spid="5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国外研究现状</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2340531" y="863387"/>
            <a:ext cx="5475914" cy="738664"/>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“Public Opinion”</a:t>
            </a:r>
            <a:r>
              <a:rPr lang="zh-CN" altLang="en-US" sz="1400" dirty="0" smtClean="0">
                <a:latin typeface="Microsoft JhengHei UI" panose="020B0604030504040204" pitchFamily="34" charset="-120"/>
                <a:ea typeface="Microsoft JhengHei UI" panose="020B0604030504040204" pitchFamily="34" charset="-120"/>
              </a:rPr>
              <a:t>多翻译为舆论，民意。美国有一学术期刊</a:t>
            </a:r>
            <a:r>
              <a:rPr lang="en-US" altLang="zh-CN" sz="1400" dirty="0" smtClean="0">
                <a:latin typeface="Microsoft JhengHei UI" panose="020B0604030504040204" pitchFamily="34" charset="-120"/>
                <a:ea typeface="Microsoft JhengHei UI" panose="020B0604030504040204" pitchFamily="34" charset="-120"/>
              </a:rPr>
              <a:t>《Public Opinion Quarterly》(</a:t>
            </a:r>
            <a:r>
              <a:rPr lang="zh-CN" altLang="en-US" sz="1400" dirty="0" smtClean="0">
                <a:latin typeface="Microsoft JhengHei UI" panose="020B0604030504040204" pitchFamily="34" charset="-120"/>
                <a:ea typeface="Microsoft JhengHei UI" panose="020B0604030504040204" pitchFamily="34" charset="-120"/>
              </a:rPr>
              <a:t>舆论季刊</a:t>
            </a:r>
            <a:r>
              <a:rPr lang="en-US" altLang="zh-CN" sz="1400" dirty="0" smtClean="0">
                <a:latin typeface="Microsoft JhengHei UI" panose="020B0604030504040204" pitchFamily="34" charset="-120"/>
                <a:ea typeface="Microsoft JhengHei UI" panose="020B0604030504040204" pitchFamily="34" charset="-120"/>
              </a:rPr>
              <a:t>)</a:t>
            </a:r>
            <a:r>
              <a:rPr lang="zh-CN" altLang="en-US" sz="1400" dirty="0" smtClean="0">
                <a:latin typeface="Microsoft JhengHei UI" panose="020B0604030504040204" pitchFamily="34" charset="-120"/>
                <a:ea typeface="Microsoft JhengHei UI" panose="020B0604030504040204" pitchFamily="34" charset="-120"/>
              </a:rPr>
              <a:t>，舆论研究主题主要包括：舆论客体研究，舆论主体研究，民意调查，舆论，媒体和决策之间的关系。</a:t>
            </a:r>
            <a:endParaRPr lang="zh-CN" altLang="en-US" sz="1400" dirty="0">
              <a:latin typeface="Microsoft JhengHei UI" panose="020B0604030504040204" pitchFamily="34" charset="-120"/>
              <a:ea typeface="Microsoft JhengHei UI" panose="020B0604030504040204" pitchFamily="34" charset="-120"/>
            </a:endParaRPr>
          </a:p>
        </p:txBody>
      </p:sp>
      <p:sp>
        <p:nvSpPr>
          <p:cNvPr id="68" name="MH_SubTitle_1"/>
          <p:cNvSpPr>
            <a:spLocks noChangeArrowheads="1"/>
          </p:cNvSpPr>
          <p:nvPr>
            <p:custDataLst>
              <p:tags r:id="rId1"/>
            </p:custDataLst>
          </p:nvPr>
        </p:nvSpPr>
        <p:spPr bwMode="auto">
          <a:xfrm>
            <a:off x="1419926" y="1021603"/>
            <a:ext cx="301870" cy="301870"/>
          </a:xfrm>
          <a:prstGeom prst="ellipse">
            <a:avLst/>
          </a:prstGeom>
          <a:gradFill>
            <a:gsLst>
              <a:gs pos="100000">
                <a:srgbClr val="FFC165"/>
              </a:gs>
              <a:gs pos="0">
                <a:srgbClr val="FF9A05"/>
              </a:gs>
            </a:gsLst>
            <a:lin ang="5400000" scaled="1"/>
          </a:gradFill>
          <a:ln w="28575" cap="flat">
            <a:gradFill>
              <a:gsLst>
                <a:gs pos="0">
                  <a:srgbClr val="FFC165"/>
                </a:gs>
                <a:gs pos="100000">
                  <a:srgbClr val="FF9A05"/>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
        <p:nvSpPr>
          <p:cNvPr id="74" name="文本框 73"/>
          <p:cNvSpPr txBox="1"/>
          <p:nvPr/>
        </p:nvSpPr>
        <p:spPr>
          <a:xfrm>
            <a:off x="2489285" y="2942817"/>
            <a:ext cx="5327162" cy="738664"/>
          </a:xfrm>
          <a:prstGeom prst="rect">
            <a:avLst/>
          </a:prstGeom>
          <a:noFill/>
        </p:spPr>
        <p:txBody>
          <a:bodyPr wrap="square" rtlCol="0">
            <a:spAutoFit/>
          </a:bodyPr>
          <a:lstStyle/>
          <a:p>
            <a:r>
              <a:rPr lang="zh-CN" altLang="en-US" sz="1400" dirty="0" smtClean="0">
                <a:latin typeface="Microsoft JhengHei UI" panose="020B0604030504040204" pitchFamily="34" charset="-120"/>
                <a:ea typeface="Microsoft JhengHei UI" panose="020B0604030504040204" pitchFamily="34" charset="-120"/>
              </a:rPr>
              <a:t>国外特别</a:t>
            </a:r>
            <a:r>
              <a:rPr lang="zh-CN" altLang="en-US" sz="1400" dirty="0">
                <a:latin typeface="Microsoft JhengHei UI" panose="020B0604030504040204" pitchFamily="34" charset="-120"/>
                <a:ea typeface="Microsoft JhengHei UI" panose="020B0604030504040204" pitchFamily="34" charset="-120"/>
              </a:rPr>
              <a:t>关</a:t>
            </a:r>
            <a:r>
              <a:rPr lang="zh-CN" altLang="en-US" sz="1400" dirty="0" smtClean="0">
                <a:latin typeface="Microsoft JhengHei UI" panose="020B0604030504040204" pitchFamily="34" charset="-120"/>
                <a:ea typeface="Microsoft JhengHei UI" panose="020B0604030504040204" pitchFamily="34" charset="-120"/>
              </a:rPr>
              <a:t>于民意调查的研究与实践，已经形成了一个完整的理论与应用体系，研究范围除了服务政治外，在社会经济、文化中也有广泛应用。</a:t>
            </a:r>
            <a:endParaRPr lang="zh-CN" altLang="en-US" sz="1400" dirty="0">
              <a:latin typeface="Microsoft JhengHei UI" panose="020B0604030504040204" pitchFamily="34" charset="-120"/>
              <a:ea typeface="Microsoft JhengHei UI" panose="020B0604030504040204" pitchFamily="34" charset="-120"/>
            </a:endParaRPr>
          </a:p>
        </p:txBody>
      </p:sp>
      <p:sp>
        <p:nvSpPr>
          <p:cNvPr id="77" name="MH_SubTitle_1"/>
          <p:cNvSpPr>
            <a:spLocks noChangeArrowheads="1"/>
          </p:cNvSpPr>
          <p:nvPr>
            <p:custDataLst>
              <p:tags r:id="rId2"/>
            </p:custDataLst>
          </p:nvPr>
        </p:nvSpPr>
        <p:spPr bwMode="auto">
          <a:xfrm>
            <a:off x="1419926" y="3101038"/>
            <a:ext cx="301872" cy="301872"/>
          </a:xfrm>
          <a:prstGeom prst="ellipse">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
        <p:nvSpPr>
          <p:cNvPr id="89" name="MH_SubTitle_1"/>
          <p:cNvSpPr>
            <a:spLocks noChangeArrowheads="1"/>
          </p:cNvSpPr>
          <p:nvPr>
            <p:custDataLst>
              <p:tags r:id="rId3"/>
            </p:custDataLst>
          </p:nvPr>
        </p:nvSpPr>
        <p:spPr bwMode="auto">
          <a:xfrm>
            <a:off x="1419924" y="2061319"/>
            <a:ext cx="301872" cy="301872"/>
          </a:xfrm>
          <a:prstGeom prst="ellipse">
            <a:avLst/>
          </a:prstGeom>
          <a:gradFill>
            <a:gsLst>
              <a:gs pos="100000">
                <a:srgbClr val="92D050"/>
              </a:gs>
              <a:gs pos="0">
                <a:srgbClr val="00B050"/>
              </a:gs>
            </a:gsLst>
            <a:lin ang="5400000" scaled="1"/>
          </a:gradFill>
          <a:ln w="28575" cap="flat">
            <a:gradFill>
              <a:gsLst>
                <a:gs pos="0">
                  <a:srgbClr val="92D050"/>
                </a:gs>
                <a:gs pos="100000">
                  <a:srgbClr val="00B050"/>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
        <p:nvSpPr>
          <p:cNvPr id="91" name="文本框 90"/>
          <p:cNvSpPr txBox="1"/>
          <p:nvPr/>
        </p:nvSpPr>
        <p:spPr>
          <a:xfrm>
            <a:off x="2489285" y="1964987"/>
            <a:ext cx="5327160" cy="738664"/>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1922</a:t>
            </a:r>
            <a:r>
              <a:rPr lang="zh-CN" altLang="en-US" sz="1400" dirty="0" smtClean="0">
                <a:latin typeface="Microsoft JhengHei UI" panose="020B0604030504040204" pitchFamily="34" charset="-120"/>
                <a:ea typeface="Microsoft JhengHei UI" panose="020B0604030504040204" pitchFamily="34" charset="-120"/>
              </a:rPr>
              <a:t>年李普曼在</a:t>
            </a:r>
            <a:r>
              <a:rPr lang="en-US" altLang="zh-CN" sz="1400" dirty="0" smtClean="0">
                <a:latin typeface="Microsoft JhengHei UI" panose="020B0604030504040204" pitchFamily="34" charset="-120"/>
                <a:ea typeface="Microsoft JhengHei UI" panose="020B0604030504040204" pitchFamily="34" charset="-120"/>
              </a:rPr>
              <a:t>《</a:t>
            </a:r>
            <a:r>
              <a:rPr lang="zh-CN" altLang="en-US" sz="1400" dirty="0" smtClean="0">
                <a:latin typeface="Microsoft JhengHei UI" panose="020B0604030504040204" pitchFamily="34" charset="-120"/>
                <a:ea typeface="Microsoft JhengHei UI" panose="020B0604030504040204" pitchFamily="34" charset="-120"/>
              </a:rPr>
              <a:t>公众舆论</a:t>
            </a:r>
            <a:r>
              <a:rPr lang="en-US" altLang="zh-CN" sz="1400" dirty="0" smtClean="0">
                <a:latin typeface="Microsoft JhengHei UI" panose="020B0604030504040204" pitchFamily="34" charset="-120"/>
                <a:ea typeface="Microsoft JhengHei UI" panose="020B0604030504040204" pitchFamily="34" charset="-120"/>
              </a:rPr>
              <a:t>》</a:t>
            </a:r>
            <a:r>
              <a:rPr lang="zh-CN" altLang="en-US" sz="1400" dirty="0" smtClean="0">
                <a:latin typeface="Microsoft JhengHei UI" panose="020B0604030504040204" pitchFamily="34" charset="-120"/>
                <a:ea typeface="Microsoft JhengHei UI" panose="020B0604030504040204" pitchFamily="34" charset="-120"/>
              </a:rPr>
              <a:t>一书中，第一次比较系统的阐述了舆论的概念及其影响因素，这本书也是舆论研究中的一个里程碑的著作。</a:t>
            </a:r>
            <a:endParaRPr lang="zh-CN"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909183691"/>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3"/>
</p:tagLst>
</file>

<file path=ppt/tags/tag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4"/>
</p:tagLst>
</file>

<file path=ppt/tags/tag2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6"/>
</p:tagLst>
</file>

<file path=ppt/tags/tag2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5"/>
</p:tagLst>
</file>

<file path=ppt/tags/tag3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5"/>
</p:tagLst>
</file>

<file path=ppt/tags/tag3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6"/>
</p:tagLst>
</file>

<file path=ppt/tags/tag3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7"/>
</p:tagLst>
</file>

<file path=ppt/tags/tag34.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7"/>
</p:tagLst>
</file>

<file path=ppt/tags/tag35.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8"/>
</p:tagLst>
</file>

<file path=ppt/tags/tag36.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2"/>
</p:tagLst>
</file>

<file path=ppt/tags/tag37.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9"/>
</p:tagLst>
</file>

<file path=ppt/tags/tag38.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0"/>
</p:tagLst>
</file>

<file path=ppt/tags/tag39.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1"/>
</p:tagLst>
</file>

<file path=ppt/tags/tag4.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4"/>
</p:tagLst>
</file>

<file path=ppt/tags/tag4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21"/>
</p:tagLst>
</file>

<file path=ppt/tags/tag44.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32"/>
</p:tagLst>
</file>

<file path=ppt/tags/tag45.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32"/>
</p:tagLst>
</file>

<file path=ppt/tags/tag46.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47.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6"/>
</p:tagLst>
</file>

<file path=ppt/tags/tag48.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1"/>
</p:tagLst>
</file>

<file path=ppt/tags/tag49.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2"/>
</p:tagLst>
</file>

<file path=ppt/tags/tag5.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7"/>
</p:tagLst>
</file>

<file path=ppt/tags/tag51.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8"/>
</p:tagLst>
</file>

<file path=ppt/tags/tag52.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2"/>
</p:tagLst>
</file>

<file path=ppt/tags/tag53.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3"/>
</p:tagLst>
</file>

<file path=ppt/tags/tag6.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TotalTime>
  <Words>1534</Words>
  <Application>Microsoft Office PowerPoint</Application>
  <PresentationFormat>全屏显示(16:9)</PresentationFormat>
  <Paragraphs>163</Paragraphs>
  <Slides>20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Gill Sans</vt:lpstr>
      <vt:lpstr>Lato Light</vt:lpstr>
      <vt:lpstr>LiHei Pro</vt:lpstr>
      <vt:lpstr>Microsoft JhengHei UI</vt:lpstr>
      <vt:lpstr>方正兰亭超细黑简体</vt:lpstr>
      <vt:lpstr>方正正中黑简体</vt:lpstr>
      <vt:lpstr>黑体</vt:lpstr>
      <vt:lpstr>华文细黑</vt:lpstr>
      <vt:lpstr>宋体</vt:lpstr>
      <vt:lpstr>微软雅黑</vt:lpstr>
      <vt:lpstr>造字工房悦黑体验版细体</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杨丹</cp:lastModifiedBy>
  <cp:revision>92</cp:revision>
  <dcterms:created xsi:type="dcterms:W3CDTF">2016-05-19T05:14:05Z</dcterms:created>
  <dcterms:modified xsi:type="dcterms:W3CDTF">2018-01-07T05:04:28Z</dcterms:modified>
</cp:coreProperties>
</file>