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437" r:id="rId3"/>
    <p:sldId id="413" r:id="rId4"/>
    <p:sldId id="267" r:id="rId5"/>
    <p:sldId id="412" r:id="rId6"/>
    <p:sldId id="414" r:id="rId7"/>
    <p:sldId id="416" r:id="rId8"/>
    <p:sldId id="415" r:id="rId9"/>
    <p:sldId id="430" r:id="rId10"/>
    <p:sldId id="432" r:id="rId11"/>
    <p:sldId id="441" r:id="rId12"/>
    <p:sldId id="433" r:id="rId13"/>
    <p:sldId id="442" r:id="rId14"/>
    <p:sldId id="417" r:id="rId15"/>
    <p:sldId id="418" r:id="rId16"/>
    <p:sldId id="443" r:id="rId17"/>
    <p:sldId id="445" r:id="rId18"/>
    <p:sldId id="438" r:id="rId19"/>
    <p:sldId id="444" r:id="rId20"/>
    <p:sldId id="446" r:id="rId21"/>
    <p:sldId id="420" r:id="rId22"/>
    <p:sldId id="421" r:id="rId23"/>
    <p:sldId id="423" r:id="rId24"/>
    <p:sldId id="425" r:id="rId25"/>
    <p:sldId id="426" r:id="rId26"/>
    <p:sldId id="427" r:id="rId27"/>
    <p:sldId id="428" r:id="rId28"/>
    <p:sldId id="429" r:id="rId29"/>
    <p:sldId id="374" r:id="rId30"/>
  </p:sldIdLst>
  <p:sldSz cx="9144000" cy="6858000" type="screen4x3"/>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1905" userDrawn="1">
          <p15:clr>
            <a:srgbClr val="A4A3A4"/>
          </p15:clr>
        </p15:guide>
        <p15:guide id="5" pos="5307" userDrawn="1">
          <p15:clr>
            <a:srgbClr val="A4A3A4"/>
          </p15:clr>
        </p15:guide>
        <p15:guide id="6" pos="1633" userDrawn="1">
          <p15:clr>
            <a:srgbClr val="A4A3A4"/>
          </p15:clr>
        </p15:guide>
        <p15:guide id="7" pos="5488" userDrawn="1">
          <p15:clr>
            <a:srgbClr val="A4A3A4"/>
          </p15:clr>
        </p15:guide>
        <p15:guide id="8" orient="horz" pos="2478" userDrawn="1">
          <p15:clr>
            <a:srgbClr val="A4A3A4"/>
          </p15:clr>
        </p15:guide>
        <p15:guide id="9" orient="horz" pos="278" userDrawn="1">
          <p15:clr>
            <a:srgbClr val="A4A3A4"/>
          </p15:clr>
        </p15:guide>
        <p15:guide id="10" orient="horz" pos="4088" userDrawn="1">
          <p15:clr>
            <a:srgbClr val="A4A3A4"/>
          </p15:clr>
        </p15:guide>
        <p15:guide id="11"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3A3"/>
    <a:srgbClr val="0070C0"/>
    <a:srgbClr val="E1A64F"/>
    <a:srgbClr val="0055A2"/>
    <a:srgbClr val="0454A1"/>
    <a:srgbClr val="000000"/>
    <a:srgbClr val="0D0D0D"/>
    <a:srgbClr val="FFFFFF"/>
    <a:srgbClr val="7F7F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0583" autoAdjust="0"/>
  </p:normalViewPr>
  <p:slideViewPr>
    <p:cSldViewPr snapToGrid="0" showGuides="1">
      <p:cViewPr varScale="1">
        <p:scale>
          <a:sx n="90" d="100"/>
          <a:sy n="90" d="100"/>
        </p:scale>
        <p:origin x="162" y="66"/>
      </p:cViewPr>
      <p:guideLst>
        <p:guide orient="horz" pos="3974"/>
        <p:guide pos="1905"/>
        <p:guide pos="5307"/>
        <p:guide pos="1633"/>
        <p:guide pos="5488"/>
        <p:guide orient="horz" pos="2478"/>
        <p:guide orient="horz" pos="278"/>
        <p:guide orient="horz" pos="4088"/>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205A0-5D27-40B4-B807-98A40555487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E49DF93E-813A-4496-8F7B-1F2444B641FF}">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899E4D4-56A2-4DCF-9D17-F5F2750EE235}" type="par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CF3D2F09-F320-4E63-9AB2-F606DA853F39}" type="sib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1FEF6ECE-7BD1-463A-849B-A0BAC63B0B49}">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上世纪</a:t>
          </a:r>
          <a:r>
            <a:rPr lang="en-US" altLang="zh-CN" sz="1400">
              <a:latin typeface="微软雅黑" panose="020B0503020204020204" pitchFamily="34" charset="-122"/>
              <a:ea typeface="微软雅黑" panose="020B0503020204020204" pitchFamily="34" charset="-122"/>
              <a:cs typeface="Times New Roman" pitchFamily="18" charset="0"/>
            </a:rPr>
            <a:t>60</a:t>
          </a:r>
          <a:r>
            <a:rPr lang="zh-CN" altLang="en-US" sz="140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9CF58C92-8332-4441-9C5C-1D2CFE101A45}" type="par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FDAA4E05-C489-43A1-939A-243027CA6835}" type="sib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EBC45A68-610E-41B5-943F-4496D0FE8BFF}">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539916C-4FF5-4A95-A8A4-DF7EA038856B}" type="par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C328D344-BBBC-435A-BAD8-CC993544BC85}" type="sib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454EE930-8751-4E6D-9060-067908D0C429}">
      <dgm:prSet phldrT="[文本]" custT="1"/>
      <dgm:spPr/>
      <dgm:t>
        <a:bodyPr/>
        <a:lstStyle/>
        <a:p>
          <a:r>
            <a:rPr lang="zh-CN" altLang="en-US" sz="1400" dirty="0">
              <a:latin typeface="微软雅黑" panose="020B0503020204020204" pitchFamily="34" charset="-122"/>
              <a:ea typeface="微软雅黑" panose="020B0503020204020204" pitchFamily="34" charset="-122"/>
              <a:cs typeface="Times New Roman" pitchFamily="18" charset="0"/>
            </a:rPr>
            <a:t>高性能钢</a:t>
          </a:r>
        </a:p>
      </dgm:t>
    </dgm:pt>
    <dgm:pt modelId="{076F6D2E-98C5-4E69-AA29-1C9DB19335A3}" type="par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526AAE5A-259D-4290-BF58-3FFE9F3CCEF2}" type="sib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B356ED2E-2ABD-442D-ABDC-3EEA650BC6C6}">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上世纪</a:t>
          </a:r>
          <a:r>
            <a:rPr lang="en-US" altLang="zh-CN" sz="1400">
              <a:latin typeface="微软雅黑" panose="020B0503020204020204" pitchFamily="34" charset="-122"/>
              <a:ea typeface="微软雅黑" panose="020B0503020204020204" pitchFamily="34" charset="-122"/>
              <a:cs typeface="Times New Roman" pitchFamily="18" charset="0"/>
            </a:rPr>
            <a:t>90</a:t>
          </a:r>
          <a:r>
            <a:rPr lang="zh-CN" altLang="en-US" sz="140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E66B5F8E-3CC8-434A-B6D6-D10E30FEE371}" type="par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5CD7BBBE-C049-46E6-B78B-C6A0E94612C5}" type="sib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7DD7017F-03E6-42A8-A52E-F6F3EC5F126C}">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0BE2979D-B33E-4246-98C6-11002BB46B0E}" type="par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F545FF4E-076B-4320-BAAC-3B4E66D53A37}" type="sib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3D0B7786-DBAD-4E5E-B7F0-1CFAFF0AF187}">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国产</a:t>
          </a:r>
          <a:r>
            <a:rPr lang="en-US" altLang="zh-CN" sz="1400">
              <a:latin typeface="微软雅黑" panose="020B0503020204020204" pitchFamily="34" charset="-122"/>
              <a:ea typeface="微软雅黑" panose="020B0503020204020204" pitchFamily="34" charset="-122"/>
              <a:cs typeface="Times New Roman" pitchFamily="18" charset="0"/>
            </a:rPr>
            <a:t>Q460</a:t>
          </a:r>
          <a:r>
            <a:rPr lang="zh-CN" altLang="en-US" sz="1400">
              <a:latin typeface="微软雅黑" panose="020B0503020204020204" pitchFamily="34" charset="-122"/>
              <a:ea typeface="微软雅黑" panose="020B0503020204020204" pitchFamily="34" charset="-122"/>
              <a:cs typeface="Times New Roman" pitchFamily="18" charset="0"/>
            </a:rPr>
            <a:t>、</a:t>
          </a:r>
          <a:r>
            <a:rPr lang="en-US" altLang="zh-CN" sz="1400">
              <a:latin typeface="微软雅黑" panose="020B0503020204020204" pitchFamily="34" charset="-122"/>
              <a:ea typeface="微软雅黑" panose="020B0503020204020204" pitchFamily="34" charset="-122"/>
              <a:cs typeface="Times New Roman" pitchFamily="18" charset="0"/>
            </a:rPr>
            <a:t>Q690</a:t>
          </a:r>
          <a:r>
            <a:rPr lang="zh-CN" altLang="en-US" sz="140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86C08300-B8FD-415C-B328-5DFC19F46D42}" type="par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64C4ABB9-5A22-4533-BB02-EA6ABC7D5A18}" type="sib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2D946486-1D85-4387-BB28-4323B6B0B77C}">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本世纪初</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767807C0-D8F5-429D-89DF-5A798A670EAE}" type="par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7050A05F-F064-415A-8328-F36B58685964}" type="sib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1E6D651C-0E90-436B-946F-3E3D7368A2EB}">
      <dgm:prSet phldrT="[文本]" custT="1"/>
      <dgm:spPr/>
      <dgm:t>
        <a:bodyPr/>
        <a:lstStyle/>
        <a:p>
          <a:r>
            <a:rPr lang="zh-CN" altLang="en-US" sz="1400">
              <a:latin typeface="微软雅黑" panose="020B0503020204020204" pitchFamily="34" charset="-122"/>
              <a:ea typeface="微软雅黑" panose="020B0503020204020204" pitchFamily="34" charset="-122"/>
              <a:cs typeface="Times New Roman" pitchFamily="18" charset="0"/>
            </a:rPr>
            <a:t>中国</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DD81DFAB-46E3-4067-997C-4CF1EA925261}" type="par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8B32AD19-8788-4B99-850C-938B094A2056}" type="sib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B8546375-7008-4D3B-BFFE-6A965030D4AF}" type="pres">
      <dgm:prSet presAssocID="{FCA205A0-5D27-40B4-B807-98A405554872}" presName="Name0" presStyleCnt="0">
        <dgm:presLayoutVars>
          <dgm:dir/>
          <dgm:animLvl val="lvl"/>
          <dgm:resizeHandles val="exact"/>
        </dgm:presLayoutVars>
      </dgm:prSet>
      <dgm:spPr/>
    </dgm:pt>
    <dgm:pt modelId="{550936D3-EF09-484F-A42C-A2B3A51D2B9D}" type="pres">
      <dgm:prSet presAssocID="{3D0B7786-DBAD-4E5E-B7F0-1CFAFF0AF187}" presName="boxAndChildren" presStyleCnt="0"/>
      <dgm:spPr/>
    </dgm:pt>
    <dgm:pt modelId="{F57E0197-0F2B-48EA-8E16-FC35B5ADA727}" type="pres">
      <dgm:prSet presAssocID="{3D0B7786-DBAD-4E5E-B7F0-1CFAFF0AF187}" presName="parentTextBox" presStyleLbl="node1" presStyleIdx="0" presStyleCnt="3"/>
      <dgm:spPr/>
    </dgm:pt>
    <dgm:pt modelId="{F4416852-E689-48EC-856F-BA4830BCD30B}" type="pres">
      <dgm:prSet presAssocID="{3D0B7786-DBAD-4E5E-B7F0-1CFAFF0AF187}" presName="entireBox" presStyleLbl="node1" presStyleIdx="0" presStyleCnt="3" custLinFactNeighborX="-3200" custLinFactNeighborY="21570"/>
      <dgm:spPr/>
    </dgm:pt>
    <dgm:pt modelId="{241046B1-C7B8-473C-9F0C-F990E920E66E}" type="pres">
      <dgm:prSet presAssocID="{3D0B7786-DBAD-4E5E-B7F0-1CFAFF0AF187}" presName="descendantBox" presStyleCnt="0"/>
      <dgm:spPr/>
    </dgm:pt>
    <dgm:pt modelId="{537C1DF9-EABB-4BB8-BB6A-8BCEAE73CA21}" type="pres">
      <dgm:prSet presAssocID="{2D946486-1D85-4387-BB28-4323B6B0B77C}" presName="childTextBox" presStyleLbl="fgAccFollowNode1" presStyleIdx="0" presStyleCnt="6">
        <dgm:presLayoutVars>
          <dgm:bulletEnabled val="1"/>
        </dgm:presLayoutVars>
      </dgm:prSet>
      <dgm:spPr/>
    </dgm:pt>
    <dgm:pt modelId="{1E13B704-174F-4680-887B-72C72E3D815C}" type="pres">
      <dgm:prSet presAssocID="{1E6D651C-0E90-436B-946F-3E3D7368A2EB}" presName="childTextBox" presStyleLbl="fgAccFollowNode1" presStyleIdx="1" presStyleCnt="6">
        <dgm:presLayoutVars>
          <dgm:bulletEnabled val="1"/>
        </dgm:presLayoutVars>
      </dgm:prSet>
      <dgm:spPr/>
    </dgm:pt>
    <dgm:pt modelId="{B4259412-D3F8-4069-B990-11B72F140CA7}" type="pres">
      <dgm:prSet presAssocID="{526AAE5A-259D-4290-BF58-3FFE9F3CCEF2}" presName="sp" presStyleCnt="0"/>
      <dgm:spPr/>
    </dgm:pt>
    <dgm:pt modelId="{CF9B8F55-1748-4680-8F7D-896EA4E65E69}" type="pres">
      <dgm:prSet presAssocID="{454EE930-8751-4E6D-9060-067908D0C429}" presName="arrowAndChildren" presStyleCnt="0"/>
      <dgm:spPr/>
    </dgm:pt>
    <dgm:pt modelId="{AF397446-C5FE-479A-BFDA-E557EAF2BDB0}" type="pres">
      <dgm:prSet presAssocID="{454EE930-8751-4E6D-9060-067908D0C429}" presName="parentTextArrow" presStyleLbl="node1" presStyleIdx="0" presStyleCnt="3"/>
      <dgm:spPr/>
    </dgm:pt>
    <dgm:pt modelId="{B9E718C4-7C22-419E-A1FA-B3A58586D918}" type="pres">
      <dgm:prSet presAssocID="{454EE930-8751-4E6D-9060-067908D0C429}" presName="arrow" presStyleLbl="node1" presStyleIdx="1" presStyleCnt="3"/>
      <dgm:spPr/>
    </dgm:pt>
    <dgm:pt modelId="{3E716998-3DC0-48FA-8F6B-7DE78B05F0F3}" type="pres">
      <dgm:prSet presAssocID="{454EE930-8751-4E6D-9060-067908D0C429}" presName="descendantArrow" presStyleCnt="0"/>
      <dgm:spPr/>
    </dgm:pt>
    <dgm:pt modelId="{80190A20-067D-414B-BCF6-72F589A7FF58}" type="pres">
      <dgm:prSet presAssocID="{B356ED2E-2ABD-442D-ABDC-3EEA650BC6C6}" presName="childTextArrow" presStyleLbl="fgAccFollowNode1" presStyleIdx="2" presStyleCnt="6">
        <dgm:presLayoutVars>
          <dgm:bulletEnabled val="1"/>
        </dgm:presLayoutVars>
      </dgm:prSet>
      <dgm:spPr/>
    </dgm:pt>
    <dgm:pt modelId="{5B3F1CB2-38D9-488B-BEC2-D97D01E7BA98}" type="pres">
      <dgm:prSet presAssocID="{7DD7017F-03E6-42A8-A52E-F6F3EC5F126C}" presName="childTextArrow" presStyleLbl="fgAccFollowNode1" presStyleIdx="3" presStyleCnt="6">
        <dgm:presLayoutVars>
          <dgm:bulletEnabled val="1"/>
        </dgm:presLayoutVars>
      </dgm:prSet>
      <dgm:spPr/>
    </dgm:pt>
    <dgm:pt modelId="{1513C237-1C79-48B8-8FE9-DAEE265AA547}" type="pres">
      <dgm:prSet presAssocID="{CF3D2F09-F320-4E63-9AB2-F606DA853F39}" presName="sp" presStyleCnt="0"/>
      <dgm:spPr/>
    </dgm:pt>
    <dgm:pt modelId="{7ACECDA3-BA96-4064-BF30-45168AE3C131}" type="pres">
      <dgm:prSet presAssocID="{E49DF93E-813A-4496-8F7B-1F2444B641FF}" presName="arrowAndChildren" presStyleCnt="0"/>
      <dgm:spPr/>
    </dgm:pt>
    <dgm:pt modelId="{D3A1EB29-F238-4025-9A76-E11CE2923C32}" type="pres">
      <dgm:prSet presAssocID="{E49DF93E-813A-4496-8F7B-1F2444B641FF}" presName="parentTextArrow" presStyleLbl="node1" presStyleIdx="1" presStyleCnt="3"/>
      <dgm:spPr/>
    </dgm:pt>
    <dgm:pt modelId="{CC44DCBB-B977-43BC-BD63-E962EA9EC1B0}" type="pres">
      <dgm:prSet presAssocID="{E49DF93E-813A-4496-8F7B-1F2444B641FF}" presName="arrow" presStyleLbl="node1" presStyleIdx="2" presStyleCnt="3"/>
      <dgm:spPr/>
    </dgm:pt>
    <dgm:pt modelId="{25E3F642-CC74-454E-80D8-45A425B97891}" type="pres">
      <dgm:prSet presAssocID="{E49DF93E-813A-4496-8F7B-1F2444B641FF}" presName="descendantArrow" presStyleCnt="0"/>
      <dgm:spPr/>
    </dgm:pt>
    <dgm:pt modelId="{40C47BD5-1CF4-429F-A4A2-390060C7C730}" type="pres">
      <dgm:prSet presAssocID="{1FEF6ECE-7BD1-463A-849B-A0BAC63B0B49}" presName="childTextArrow" presStyleLbl="fgAccFollowNode1" presStyleIdx="4" presStyleCnt="6">
        <dgm:presLayoutVars>
          <dgm:bulletEnabled val="1"/>
        </dgm:presLayoutVars>
      </dgm:prSet>
      <dgm:spPr/>
    </dgm:pt>
    <dgm:pt modelId="{931208FD-4237-4E51-A365-98F08A1BCF2B}" type="pres">
      <dgm:prSet presAssocID="{EBC45A68-610E-41B5-943F-4496D0FE8BFF}" presName="childTextArrow" presStyleLbl="fgAccFollowNode1" presStyleIdx="5" presStyleCnt="6">
        <dgm:presLayoutVars>
          <dgm:bulletEnabled val="1"/>
        </dgm:presLayoutVars>
      </dgm:prSet>
      <dgm:spPr/>
    </dgm:pt>
  </dgm:ptLst>
  <dgm:cxnLst>
    <dgm:cxn modelId="{6DD86E01-15D9-493B-9397-039F9D1316D8}" type="presOf" srcId="{7DD7017F-03E6-42A8-A52E-F6F3EC5F126C}" destId="{5B3F1CB2-38D9-488B-BEC2-D97D01E7BA98}" srcOrd="0" destOrd="0" presId="urn:microsoft.com/office/officeart/2005/8/layout/process4"/>
    <dgm:cxn modelId="{A5F6A902-9BC3-40A8-B972-4D1F712EE9C0}" srcId="{E49DF93E-813A-4496-8F7B-1F2444B641FF}" destId="{EBC45A68-610E-41B5-943F-4496D0FE8BFF}" srcOrd="1" destOrd="0" parTransId="{2539916C-4FF5-4A95-A8A4-DF7EA038856B}" sibTransId="{C328D344-BBBC-435A-BAD8-CC993544BC85}"/>
    <dgm:cxn modelId="{07950C12-AF28-4624-B7D4-DA49DA5BECAB}" srcId="{FCA205A0-5D27-40B4-B807-98A405554872}" destId="{454EE930-8751-4E6D-9060-067908D0C429}" srcOrd="1" destOrd="0" parTransId="{076F6D2E-98C5-4E69-AA29-1C9DB19335A3}" sibTransId="{526AAE5A-259D-4290-BF58-3FFE9F3CCEF2}"/>
    <dgm:cxn modelId="{7EA4A320-4BF0-4D94-867E-A2F63E683F23}" srcId="{454EE930-8751-4E6D-9060-067908D0C429}" destId="{B356ED2E-2ABD-442D-ABDC-3EEA650BC6C6}" srcOrd="0" destOrd="0" parTransId="{E66B5F8E-3CC8-434A-B6D6-D10E30FEE371}" sibTransId="{5CD7BBBE-C049-46E6-B78B-C6A0E94612C5}"/>
    <dgm:cxn modelId="{31C4D229-7B41-4BB5-9080-769F00643E42}" type="presOf" srcId="{FCA205A0-5D27-40B4-B807-98A405554872}" destId="{B8546375-7008-4D3B-BFFE-6A965030D4AF}" srcOrd="0" destOrd="0" presId="urn:microsoft.com/office/officeart/2005/8/layout/process4"/>
    <dgm:cxn modelId="{789F6936-DE5D-4DAD-BD88-0BF1600A8E46}" srcId="{FCA205A0-5D27-40B4-B807-98A405554872}" destId="{3D0B7786-DBAD-4E5E-B7F0-1CFAFF0AF187}" srcOrd="2" destOrd="0" parTransId="{86C08300-B8FD-415C-B328-5DFC19F46D42}" sibTransId="{64C4ABB9-5A22-4533-BB02-EA6ABC7D5A18}"/>
    <dgm:cxn modelId="{EE4E8241-6124-434F-A742-AC6CCFF13C76}" type="presOf" srcId="{E49DF93E-813A-4496-8F7B-1F2444B641FF}" destId="{CC44DCBB-B977-43BC-BD63-E962EA9EC1B0}" srcOrd="1" destOrd="0" presId="urn:microsoft.com/office/officeart/2005/8/layout/process4"/>
    <dgm:cxn modelId="{A7897663-B006-416E-B349-EEC130944F48}" type="presOf" srcId="{B356ED2E-2ABD-442D-ABDC-3EEA650BC6C6}" destId="{80190A20-067D-414B-BCF6-72F589A7FF58}" srcOrd="0" destOrd="0" presId="urn:microsoft.com/office/officeart/2005/8/layout/process4"/>
    <dgm:cxn modelId="{25D9777D-4495-41D2-BE57-670160B118BE}" type="presOf" srcId="{2D946486-1D85-4387-BB28-4323B6B0B77C}" destId="{537C1DF9-EABB-4BB8-BB6A-8BCEAE73CA21}" srcOrd="0" destOrd="0" presId="urn:microsoft.com/office/officeart/2005/8/layout/process4"/>
    <dgm:cxn modelId="{49CFB983-4A1C-4CD4-9972-A26DE34A4128}" type="presOf" srcId="{3D0B7786-DBAD-4E5E-B7F0-1CFAFF0AF187}" destId="{F4416852-E689-48EC-856F-BA4830BCD30B}" srcOrd="1" destOrd="0" presId="urn:microsoft.com/office/officeart/2005/8/layout/process4"/>
    <dgm:cxn modelId="{3FDE0E95-09CF-450F-8775-64DEA9AF69CB}" type="presOf" srcId="{1FEF6ECE-7BD1-463A-849B-A0BAC63B0B49}" destId="{40C47BD5-1CF4-429F-A4A2-390060C7C730}" srcOrd="0" destOrd="0" presId="urn:microsoft.com/office/officeart/2005/8/layout/process4"/>
    <dgm:cxn modelId="{63717C98-EF80-468E-9B73-94DEEF986FB8}" type="presOf" srcId="{454EE930-8751-4E6D-9060-067908D0C429}" destId="{B9E718C4-7C22-419E-A1FA-B3A58586D918}" srcOrd="1" destOrd="0" presId="urn:microsoft.com/office/officeart/2005/8/layout/process4"/>
    <dgm:cxn modelId="{B1B46DB1-D2F0-4A9B-B029-7098A1AB8461}" type="presOf" srcId="{454EE930-8751-4E6D-9060-067908D0C429}" destId="{AF397446-C5FE-479A-BFDA-E557EAF2BDB0}" srcOrd="0" destOrd="0" presId="urn:microsoft.com/office/officeart/2005/8/layout/process4"/>
    <dgm:cxn modelId="{EE4D47BD-2C78-4EC5-AE58-96AD62A9E503}" type="presOf" srcId="{1E6D651C-0E90-436B-946F-3E3D7368A2EB}" destId="{1E13B704-174F-4680-887B-72C72E3D815C}" srcOrd="0" destOrd="0" presId="urn:microsoft.com/office/officeart/2005/8/layout/process4"/>
    <dgm:cxn modelId="{7260BEC6-2741-4868-90FE-B6DBC865E4D9}" type="presOf" srcId="{EBC45A68-610E-41B5-943F-4496D0FE8BFF}" destId="{931208FD-4237-4E51-A365-98F08A1BCF2B}" srcOrd="0" destOrd="0" presId="urn:microsoft.com/office/officeart/2005/8/layout/process4"/>
    <dgm:cxn modelId="{EE5098C8-9D08-4EC1-B2AF-4024BF39998E}" srcId="{E49DF93E-813A-4496-8F7B-1F2444B641FF}" destId="{1FEF6ECE-7BD1-463A-849B-A0BAC63B0B49}" srcOrd="0" destOrd="0" parTransId="{9CF58C92-8332-4441-9C5C-1D2CFE101A45}" sibTransId="{FDAA4E05-C489-43A1-939A-243027CA6835}"/>
    <dgm:cxn modelId="{B1BAD3CF-24CC-4D5C-8721-B543D0341C64}" srcId="{FCA205A0-5D27-40B4-B807-98A405554872}" destId="{E49DF93E-813A-4496-8F7B-1F2444B641FF}" srcOrd="0" destOrd="0" parTransId="{2899E4D4-56A2-4DCF-9D17-F5F2750EE235}" sibTransId="{CF3D2F09-F320-4E63-9AB2-F606DA853F39}"/>
    <dgm:cxn modelId="{A9DF46D3-B503-4C96-83E0-3869DB0076F7}" srcId="{3D0B7786-DBAD-4E5E-B7F0-1CFAFF0AF187}" destId="{1E6D651C-0E90-436B-946F-3E3D7368A2EB}" srcOrd="1" destOrd="0" parTransId="{DD81DFAB-46E3-4067-997C-4CF1EA925261}" sibTransId="{8B32AD19-8788-4B99-850C-938B094A2056}"/>
    <dgm:cxn modelId="{0C7E84DD-AD47-4E5F-B1BB-A03664A296AE}" type="presOf" srcId="{3D0B7786-DBAD-4E5E-B7F0-1CFAFF0AF187}" destId="{F57E0197-0F2B-48EA-8E16-FC35B5ADA727}" srcOrd="0" destOrd="0" presId="urn:microsoft.com/office/officeart/2005/8/layout/process4"/>
    <dgm:cxn modelId="{206D6FF8-1D9F-4FC1-9191-3DC3A739954C}" srcId="{3D0B7786-DBAD-4E5E-B7F0-1CFAFF0AF187}" destId="{2D946486-1D85-4387-BB28-4323B6B0B77C}" srcOrd="0" destOrd="0" parTransId="{767807C0-D8F5-429D-89DF-5A798A670EAE}" sibTransId="{7050A05F-F064-415A-8328-F36B58685964}"/>
    <dgm:cxn modelId="{6564B3FB-7A9B-4EF4-8670-26FEC311F5C9}" srcId="{454EE930-8751-4E6D-9060-067908D0C429}" destId="{7DD7017F-03E6-42A8-A52E-F6F3EC5F126C}" srcOrd="1" destOrd="0" parTransId="{0BE2979D-B33E-4246-98C6-11002BB46B0E}" sibTransId="{F545FF4E-076B-4320-BAAC-3B4E66D53A37}"/>
    <dgm:cxn modelId="{2C21E4FB-4AA7-46EB-B871-F6E03FB8ED2B}" type="presOf" srcId="{E49DF93E-813A-4496-8F7B-1F2444B641FF}" destId="{D3A1EB29-F238-4025-9A76-E11CE2923C32}" srcOrd="0" destOrd="0" presId="urn:microsoft.com/office/officeart/2005/8/layout/process4"/>
    <dgm:cxn modelId="{FBA7E743-B29B-466F-BF0C-0F0D9EE9FDCF}" type="presParOf" srcId="{B8546375-7008-4D3B-BFFE-6A965030D4AF}" destId="{550936D3-EF09-484F-A42C-A2B3A51D2B9D}" srcOrd="0" destOrd="0" presId="urn:microsoft.com/office/officeart/2005/8/layout/process4"/>
    <dgm:cxn modelId="{1C5AEC22-EE40-4B45-BD03-5AD15F988BD3}" type="presParOf" srcId="{550936D3-EF09-484F-A42C-A2B3A51D2B9D}" destId="{F57E0197-0F2B-48EA-8E16-FC35B5ADA727}" srcOrd="0" destOrd="0" presId="urn:microsoft.com/office/officeart/2005/8/layout/process4"/>
    <dgm:cxn modelId="{399762FC-E64C-4CF8-A2AC-D5789743EFDA}" type="presParOf" srcId="{550936D3-EF09-484F-A42C-A2B3A51D2B9D}" destId="{F4416852-E689-48EC-856F-BA4830BCD30B}" srcOrd="1" destOrd="0" presId="urn:microsoft.com/office/officeart/2005/8/layout/process4"/>
    <dgm:cxn modelId="{8184CB2F-5184-42D1-AC6D-EB214DC496F9}" type="presParOf" srcId="{550936D3-EF09-484F-A42C-A2B3A51D2B9D}" destId="{241046B1-C7B8-473C-9F0C-F990E920E66E}" srcOrd="2" destOrd="0" presId="urn:microsoft.com/office/officeart/2005/8/layout/process4"/>
    <dgm:cxn modelId="{1C399226-C29E-4B43-9308-7E75D7694C77}" type="presParOf" srcId="{241046B1-C7B8-473C-9F0C-F990E920E66E}" destId="{537C1DF9-EABB-4BB8-BB6A-8BCEAE73CA21}" srcOrd="0" destOrd="0" presId="urn:microsoft.com/office/officeart/2005/8/layout/process4"/>
    <dgm:cxn modelId="{DAE2326F-DB80-485F-92BB-7C9B576182C8}" type="presParOf" srcId="{241046B1-C7B8-473C-9F0C-F990E920E66E}" destId="{1E13B704-174F-4680-887B-72C72E3D815C}" srcOrd="1" destOrd="0" presId="urn:microsoft.com/office/officeart/2005/8/layout/process4"/>
    <dgm:cxn modelId="{DBA241EF-A11C-4DB6-83D6-B095A777DF95}" type="presParOf" srcId="{B8546375-7008-4D3B-BFFE-6A965030D4AF}" destId="{B4259412-D3F8-4069-B990-11B72F140CA7}" srcOrd="1" destOrd="0" presId="urn:microsoft.com/office/officeart/2005/8/layout/process4"/>
    <dgm:cxn modelId="{96C188CF-1E78-4531-A400-A18696E3F221}" type="presParOf" srcId="{B8546375-7008-4D3B-BFFE-6A965030D4AF}" destId="{CF9B8F55-1748-4680-8F7D-896EA4E65E69}" srcOrd="2" destOrd="0" presId="urn:microsoft.com/office/officeart/2005/8/layout/process4"/>
    <dgm:cxn modelId="{4904CE4F-A96A-4699-A807-41D367AB7D2D}" type="presParOf" srcId="{CF9B8F55-1748-4680-8F7D-896EA4E65E69}" destId="{AF397446-C5FE-479A-BFDA-E557EAF2BDB0}" srcOrd="0" destOrd="0" presId="urn:microsoft.com/office/officeart/2005/8/layout/process4"/>
    <dgm:cxn modelId="{AD26F55A-AF19-447F-B8BC-0FB6CA336263}" type="presParOf" srcId="{CF9B8F55-1748-4680-8F7D-896EA4E65E69}" destId="{B9E718C4-7C22-419E-A1FA-B3A58586D918}" srcOrd="1" destOrd="0" presId="urn:microsoft.com/office/officeart/2005/8/layout/process4"/>
    <dgm:cxn modelId="{B5FD10D9-5DA0-4664-BE89-C7F3DD11E970}" type="presParOf" srcId="{CF9B8F55-1748-4680-8F7D-896EA4E65E69}" destId="{3E716998-3DC0-48FA-8F6B-7DE78B05F0F3}" srcOrd="2" destOrd="0" presId="urn:microsoft.com/office/officeart/2005/8/layout/process4"/>
    <dgm:cxn modelId="{1DA931E9-5BC0-49B2-940B-3F57D6FACAF4}" type="presParOf" srcId="{3E716998-3DC0-48FA-8F6B-7DE78B05F0F3}" destId="{80190A20-067D-414B-BCF6-72F589A7FF58}" srcOrd="0" destOrd="0" presId="urn:microsoft.com/office/officeart/2005/8/layout/process4"/>
    <dgm:cxn modelId="{E2BF8026-CCF4-46E2-947B-8504791EC5EC}" type="presParOf" srcId="{3E716998-3DC0-48FA-8F6B-7DE78B05F0F3}" destId="{5B3F1CB2-38D9-488B-BEC2-D97D01E7BA98}" srcOrd="1" destOrd="0" presId="urn:microsoft.com/office/officeart/2005/8/layout/process4"/>
    <dgm:cxn modelId="{76BC4AA2-4CD1-4196-B500-1BDEB239D91A}" type="presParOf" srcId="{B8546375-7008-4D3B-BFFE-6A965030D4AF}" destId="{1513C237-1C79-48B8-8FE9-DAEE265AA547}" srcOrd="3" destOrd="0" presId="urn:microsoft.com/office/officeart/2005/8/layout/process4"/>
    <dgm:cxn modelId="{88CFFCDD-0BDA-44B6-B9B9-3CE8BBF2B1AB}" type="presParOf" srcId="{B8546375-7008-4D3B-BFFE-6A965030D4AF}" destId="{7ACECDA3-BA96-4064-BF30-45168AE3C131}" srcOrd="4" destOrd="0" presId="urn:microsoft.com/office/officeart/2005/8/layout/process4"/>
    <dgm:cxn modelId="{50A8BFD8-6DEA-48E8-AA0E-E70F88640F84}" type="presParOf" srcId="{7ACECDA3-BA96-4064-BF30-45168AE3C131}" destId="{D3A1EB29-F238-4025-9A76-E11CE2923C32}" srcOrd="0" destOrd="0" presId="urn:microsoft.com/office/officeart/2005/8/layout/process4"/>
    <dgm:cxn modelId="{17E1D671-FE2A-42A2-B176-020C21538043}" type="presParOf" srcId="{7ACECDA3-BA96-4064-BF30-45168AE3C131}" destId="{CC44DCBB-B977-43BC-BD63-E962EA9EC1B0}" srcOrd="1" destOrd="0" presId="urn:microsoft.com/office/officeart/2005/8/layout/process4"/>
    <dgm:cxn modelId="{3CE39BF8-0DB9-4433-84FB-19C17F668E25}" type="presParOf" srcId="{7ACECDA3-BA96-4064-BF30-45168AE3C131}" destId="{25E3F642-CC74-454E-80D8-45A425B97891}" srcOrd="2" destOrd="0" presId="urn:microsoft.com/office/officeart/2005/8/layout/process4"/>
    <dgm:cxn modelId="{CA6EC532-8A01-4A66-BD4A-1E5C85B534C9}" type="presParOf" srcId="{25E3F642-CC74-454E-80D8-45A425B97891}" destId="{40C47BD5-1CF4-429F-A4A2-390060C7C730}" srcOrd="0" destOrd="0" presId="urn:microsoft.com/office/officeart/2005/8/layout/process4"/>
    <dgm:cxn modelId="{34E5C6E1-779B-4BE4-BAC6-64B769B8721B}" type="presParOf" srcId="{25E3F642-CC74-454E-80D8-45A425B97891}" destId="{931208FD-4237-4E51-A365-98F08A1BCF2B}"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95D22-AFF5-4F53-BB3B-1BF811D913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82086BF-3C94-439C-9AAC-789DC4B4A97D}">
      <dgm:prSet phldrT="[文本]" custT="1"/>
      <dgm:spPr/>
      <dgm:t>
        <a:bodyPr/>
        <a:lstStyle/>
        <a:p>
          <a:r>
            <a:rPr lang="zh-CN" altLang="en-US" sz="1800" b="1" dirty="0"/>
            <a:t>焊接连接</a:t>
          </a:r>
        </a:p>
      </dgm:t>
    </dgm:pt>
    <dgm:pt modelId="{10C517AE-3FA8-4A09-BFCE-617FE282BBC7}" type="parTrans" cxnId="{48EEE501-D500-4B27-918E-0C37C5287DAC}">
      <dgm:prSet/>
      <dgm:spPr/>
      <dgm:t>
        <a:bodyPr/>
        <a:lstStyle/>
        <a:p>
          <a:endParaRPr lang="zh-CN" altLang="en-US" sz="1800"/>
        </a:p>
      </dgm:t>
    </dgm:pt>
    <dgm:pt modelId="{F9A9F0A6-0365-4F35-A9F1-F04B37BAF4C5}" type="sibTrans" cxnId="{48EEE501-D500-4B27-918E-0C37C5287DAC}">
      <dgm:prSet/>
      <dgm:spPr/>
      <dgm:t>
        <a:bodyPr/>
        <a:lstStyle/>
        <a:p>
          <a:endParaRPr lang="zh-CN" altLang="en-US" sz="1800"/>
        </a:p>
      </dgm:t>
    </dgm:pt>
    <dgm:pt modelId="{6BD4DF2D-029A-4167-B64E-500509C7EA2B}">
      <dgm:prSet phldrT="[文本]" custT="1"/>
      <dgm:spPr/>
      <dgm:t>
        <a:bodyPr/>
        <a:lstStyle/>
        <a:p>
          <a:r>
            <a:rPr lang="zh-CN" altLang="en-US" sz="1800" b="1" dirty="0"/>
            <a:t>螺栓连接</a:t>
          </a:r>
        </a:p>
      </dgm:t>
    </dgm:pt>
    <dgm:pt modelId="{4CBF110C-615F-4C65-857C-6C63618B784E}" type="parTrans" cxnId="{3990A93A-3DC7-4A6B-9550-BC7FD6851D64}">
      <dgm:prSet/>
      <dgm:spPr/>
      <dgm:t>
        <a:bodyPr/>
        <a:lstStyle/>
        <a:p>
          <a:endParaRPr lang="zh-CN" altLang="en-US" sz="1800"/>
        </a:p>
      </dgm:t>
    </dgm:pt>
    <dgm:pt modelId="{57A8AF80-EBB0-4451-80A4-0422B7468D0A}" type="sibTrans" cxnId="{3990A93A-3DC7-4A6B-9550-BC7FD6851D64}">
      <dgm:prSet/>
      <dgm:spPr/>
      <dgm:t>
        <a:bodyPr/>
        <a:lstStyle/>
        <a:p>
          <a:endParaRPr lang="zh-CN" altLang="en-US" sz="1800"/>
        </a:p>
      </dgm:t>
    </dgm:pt>
    <dgm:pt modelId="{9F6DE6AD-106E-48A3-ADEC-9831CD37306E}">
      <dgm:prSet phldrT="[文本]" custT="1"/>
      <dgm:spPr/>
      <dgm:t>
        <a:bodyPr/>
        <a:lstStyle/>
        <a:p>
          <a:r>
            <a:rPr lang="zh-CN" altLang="en-US" sz="1800" b="1" dirty="0"/>
            <a:t>锚栓连接</a:t>
          </a:r>
        </a:p>
      </dgm:t>
    </dgm:pt>
    <dgm:pt modelId="{340E51F3-1ACA-41ED-9BB3-EA4F452C76A3}" type="parTrans" cxnId="{5A178AB0-B1E2-473D-9B9B-A707B37ACADC}">
      <dgm:prSet/>
      <dgm:spPr/>
      <dgm:t>
        <a:bodyPr/>
        <a:lstStyle/>
        <a:p>
          <a:endParaRPr lang="zh-CN" altLang="en-US" sz="1800"/>
        </a:p>
      </dgm:t>
    </dgm:pt>
    <dgm:pt modelId="{52FDC5AF-F84E-4FBC-AAEF-50CDD9B95A6E}" type="sibTrans" cxnId="{5A178AB0-B1E2-473D-9B9B-A707B37ACADC}">
      <dgm:prSet/>
      <dgm:spPr/>
      <dgm:t>
        <a:bodyPr/>
        <a:lstStyle/>
        <a:p>
          <a:endParaRPr lang="zh-CN" altLang="en-US" sz="1800"/>
        </a:p>
      </dgm:t>
    </dgm:pt>
    <dgm:pt modelId="{653F0DD1-2C8B-4807-9A7F-38F4C5520110}" type="pres">
      <dgm:prSet presAssocID="{17E95D22-AFF5-4F53-BB3B-1BF811D91379}" presName="linear" presStyleCnt="0">
        <dgm:presLayoutVars>
          <dgm:dir/>
          <dgm:animLvl val="lvl"/>
          <dgm:resizeHandles val="exact"/>
        </dgm:presLayoutVars>
      </dgm:prSet>
      <dgm:spPr/>
    </dgm:pt>
    <dgm:pt modelId="{7F49B1A6-56D3-4324-9C91-FA2D31336C68}" type="pres">
      <dgm:prSet presAssocID="{D82086BF-3C94-439C-9AAC-789DC4B4A97D}" presName="parentLin" presStyleCnt="0"/>
      <dgm:spPr/>
    </dgm:pt>
    <dgm:pt modelId="{BC363535-B646-4224-998F-7E55F5779CCE}" type="pres">
      <dgm:prSet presAssocID="{D82086BF-3C94-439C-9AAC-789DC4B4A97D}" presName="parentLeftMargin" presStyleLbl="node1" presStyleIdx="0" presStyleCnt="3"/>
      <dgm:spPr/>
    </dgm:pt>
    <dgm:pt modelId="{EEC9A967-D516-4ADD-BA3A-AE15E966F6D1}" type="pres">
      <dgm:prSet presAssocID="{D82086BF-3C94-439C-9AAC-789DC4B4A97D}" presName="parentText" presStyleLbl="node1" presStyleIdx="0" presStyleCnt="3">
        <dgm:presLayoutVars>
          <dgm:chMax val="0"/>
          <dgm:bulletEnabled val="1"/>
        </dgm:presLayoutVars>
      </dgm:prSet>
      <dgm:spPr/>
    </dgm:pt>
    <dgm:pt modelId="{534F3DFB-47CE-4220-B91A-C9252AC344BD}" type="pres">
      <dgm:prSet presAssocID="{D82086BF-3C94-439C-9AAC-789DC4B4A97D}" presName="negativeSpace" presStyleCnt="0"/>
      <dgm:spPr/>
    </dgm:pt>
    <dgm:pt modelId="{58D3DD5C-42BC-4541-88A9-DBE5BD90033E}" type="pres">
      <dgm:prSet presAssocID="{D82086BF-3C94-439C-9AAC-789DC4B4A97D}" presName="childText" presStyleLbl="conFgAcc1" presStyleIdx="0" presStyleCnt="3">
        <dgm:presLayoutVars>
          <dgm:bulletEnabled val="1"/>
        </dgm:presLayoutVars>
      </dgm:prSet>
      <dgm:spPr/>
    </dgm:pt>
    <dgm:pt modelId="{DA3E4991-A5B9-4A2D-89AE-DC94B4E0638A}" type="pres">
      <dgm:prSet presAssocID="{F9A9F0A6-0365-4F35-A9F1-F04B37BAF4C5}" presName="spaceBetweenRectangles" presStyleCnt="0"/>
      <dgm:spPr/>
    </dgm:pt>
    <dgm:pt modelId="{B99098CA-AACF-4171-AF29-760FAB99BD26}" type="pres">
      <dgm:prSet presAssocID="{6BD4DF2D-029A-4167-B64E-500509C7EA2B}" presName="parentLin" presStyleCnt="0"/>
      <dgm:spPr/>
    </dgm:pt>
    <dgm:pt modelId="{25BFCAA9-7876-4167-B6DB-0FAA82967C3F}" type="pres">
      <dgm:prSet presAssocID="{6BD4DF2D-029A-4167-B64E-500509C7EA2B}" presName="parentLeftMargin" presStyleLbl="node1" presStyleIdx="0" presStyleCnt="3"/>
      <dgm:spPr/>
    </dgm:pt>
    <dgm:pt modelId="{A7D28640-6230-41B2-B0D3-9DA2179B37F7}" type="pres">
      <dgm:prSet presAssocID="{6BD4DF2D-029A-4167-B64E-500509C7EA2B}" presName="parentText" presStyleLbl="node1" presStyleIdx="1" presStyleCnt="3">
        <dgm:presLayoutVars>
          <dgm:chMax val="0"/>
          <dgm:bulletEnabled val="1"/>
        </dgm:presLayoutVars>
      </dgm:prSet>
      <dgm:spPr/>
    </dgm:pt>
    <dgm:pt modelId="{BBC3FD17-1603-40BE-A0DF-72C37C628468}" type="pres">
      <dgm:prSet presAssocID="{6BD4DF2D-029A-4167-B64E-500509C7EA2B}" presName="negativeSpace" presStyleCnt="0"/>
      <dgm:spPr/>
    </dgm:pt>
    <dgm:pt modelId="{99976F97-6EFE-40AF-BF45-6249FB164BDE}" type="pres">
      <dgm:prSet presAssocID="{6BD4DF2D-029A-4167-B64E-500509C7EA2B}" presName="childText" presStyleLbl="conFgAcc1" presStyleIdx="1" presStyleCnt="3">
        <dgm:presLayoutVars>
          <dgm:bulletEnabled val="1"/>
        </dgm:presLayoutVars>
      </dgm:prSet>
      <dgm:spPr/>
    </dgm:pt>
    <dgm:pt modelId="{860D9971-CEF8-49D7-B986-DA5B42B30898}" type="pres">
      <dgm:prSet presAssocID="{57A8AF80-EBB0-4451-80A4-0422B7468D0A}" presName="spaceBetweenRectangles" presStyleCnt="0"/>
      <dgm:spPr/>
    </dgm:pt>
    <dgm:pt modelId="{445A55EF-7B15-4F99-B436-65CB60CD3EE2}" type="pres">
      <dgm:prSet presAssocID="{9F6DE6AD-106E-48A3-ADEC-9831CD37306E}" presName="parentLin" presStyleCnt="0"/>
      <dgm:spPr/>
    </dgm:pt>
    <dgm:pt modelId="{428FA73D-60A6-4540-A3D7-20348E018F30}" type="pres">
      <dgm:prSet presAssocID="{9F6DE6AD-106E-48A3-ADEC-9831CD37306E}" presName="parentLeftMargin" presStyleLbl="node1" presStyleIdx="1" presStyleCnt="3"/>
      <dgm:spPr/>
    </dgm:pt>
    <dgm:pt modelId="{CF05BDF0-ED9F-40DF-8262-98BBAD8E33DF}" type="pres">
      <dgm:prSet presAssocID="{9F6DE6AD-106E-48A3-ADEC-9831CD37306E}" presName="parentText" presStyleLbl="node1" presStyleIdx="2" presStyleCnt="3">
        <dgm:presLayoutVars>
          <dgm:chMax val="0"/>
          <dgm:bulletEnabled val="1"/>
        </dgm:presLayoutVars>
      </dgm:prSet>
      <dgm:spPr/>
    </dgm:pt>
    <dgm:pt modelId="{BBEC35F7-67EB-49C2-8975-9FA48899BF79}" type="pres">
      <dgm:prSet presAssocID="{9F6DE6AD-106E-48A3-ADEC-9831CD37306E}" presName="negativeSpace" presStyleCnt="0"/>
      <dgm:spPr/>
    </dgm:pt>
    <dgm:pt modelId="{46060DFF-7606-4F25-B12A-79F6C6F6CABB}" type="pres">
      <dgm:prSet presAssocID="{9F6DE6AD-106E-48A3-ADEC-9831CD37306E}" presName="childText" presStyleLbl="conFgAcc1" presStyleIdx="2" presStyleCnt="3">
        <dgm:presLayoutVars>
          <dgm:bulletEnabled val="1"/>
        </dgm:presLayoutVars>
      </dgm:prSet>
      <dgm:spPr/>
    </dgm:pt>
  </dgm:ptLst>
  <dgm:cxnLst>
    <dgm:cxn modelId="{48EEE501-D500-4B27-918E-0C37C5287DAC}" srcId="{17E95D22-AFF5-4F53-BB3B-1BF811D91379}" destId="{D82086BF-3C94-439C-9AAC-789DC4B4A97D}" srcOrd="0" destOrd="0" parTransId="{10C517AE-3FA8-4A09-BFCE-617FE282BBC7}" sibTransId="{F9A9F0A6-0365-4F35-A9F1-F04B37BAF4C5}"/>
    <dgm:cxn modelId="{2059FD01-6467-4821-B0CE-CDD93918850C}" type="presOf" srcId="{9F6DE6AD-106E-48A3-ADEC-9831CD37306E}" destId="{428FA73D-60A6-4540-A3D7-20348E018F30}" srcOrd="0" destOrd="0" presId="urn:microsoft.com/office/officeart/2005/8/layout/list1"/>
    <dgm:cxn modelId="{4AA2021D-19EB-4018-A2A6-1455B7F8DFDC}" type="presOf" srcId="{17E95D22-AFF5-4F53-BB3B-1BF811D91379}" destId="{653F0DD1-2C8B-4807-9A7F-38F4C5520110}" srcOrd="0" destOrd="0" presId="urn:microsoft.com/office/officeart/2005/8/layout/list1"/>
    <dgm:cxn modelId="{D951E731-EEAF-46B6-9A7B-7BCD336B2403}" type="presOf" srcId="{D82086BF-3C94-439C-9AAC-789DC4B4A97D}" destId="{EEC9A967-D516-4ADD-BA3A-AE15E966F6D1}" srcOrd="1" destOrd="0" presId="urn:microsoft.com/office/officeart/2005/8/layout/list1"/>
    <dgm:cxn modelId="{3990A93A-3DC7-4A6B-9550-BC7FD6851D64}" srcId="{17E95D22-AFF5-4F53-BB3B-1BF811D91379}" destId="{6BD4DF2D-029A-4167-B64E-500509C7EA2B}" srcOrd="1" destOrd="0" parTransId="{4CBF110C-615F-4C65-857C-6C63618B784E}" sibTransId="{57A8AF80-EBB0-4451-80A4-0422B7468D0A}"/>
    <dgm:cxn modelId="{C463216E-677F-4F53-94C6-02D6ECDE88A7}" type="presOf" srcId="{6BD4DF2D-029A-4167-B64E-500509C7EA2B}" destId="{A7D28640-6230-41B2-B0D3-9DA2179B37F7}" srcOrd="1" destOrd="0" presId="urn:microsoft.com/office/officeart/2005/8/layout/list1"/>
    <dgm:cxn modelId="{B4022B86-F809-485A-AFE5-D3BB4D221193}" type="presOf" srcId="{6BD4DF2D-029A-4167-B64E-500509C7EA2B}" destId="{25BFCAA9-7876-4167-B6DB-0FAA82967C3F}" srcOrd="0" destOrd="0" presId="urn:microsoft.com/office/officeart/2005/8/layout/list1"/>
    <dgm:cxn modelId="{5A178AB0-B1E2-473D-9B9B-A707B37ACADC}" srcId="{17E95D22-AFF5-4F53-BB3B-1BF811D91379}" destId="{9F6DE6AD-106E-48A3-ADEC-9831CD37306E}" srcOrd="2" destOrd="0" parTransId="{340E51F3-1ACA-41ED-9BB3-EA4F452C76A3}" sibTransId="{52FDC5AF-F84E-4FBC-AAEF-50CDD9B95A6E}"/>
    <dgm:cxn modelId="{EF21D3D8-0F6A-4867-B221-8B8778042848}" type="presOf" srcId="{9F6DE6AD-106E-48A3-ADEC-9831CD37306E}" destId="{CF05BDF0-ED9F-40DF-8262-98BBAD8E33DF}" srcOrd="1" destOrd="0" presId="urn:microsoft.com/office/officeart/2005/8/layout/list1"/>
    <dgm:cxn modelId="{9EFA42EF-5B47-4C88-88AA-2E67B98568B3}" type="presOf" srcId="{D82086BF-3C94-439C-9AAC-789DC4B4A97D}" destId="{BC363535-B646-4224-998F-7E55F5779CCE}" srcOrd="0" destOrd="0" presId="urn:microsoft.com/office/officeart/2005/8/layout/list1"/>
    <dgm:cxn modelId="{40EE7F05-ACE2-4652-8600-5B1F7EE5A474}" type="presParOf" srcId="{653F0DD1-2C8B-4807-9A7F-38F4C5520110}" destId="{7F49B1A6-56D3-4324-9C91-FA2D31336C68}" srcOrd="0" destOrd="0" presId="urn:microsoft.com/office/officeart/2005/8/layout/list1"/>
    <dgm:cxn modelId="{2BEFC652-5ABB-4C6A-96CD-1C2A3DF6FAC8}" type="presParOf" srcId="{7F49B1A6-56D3-4324-9C91-FA2D31336C68}" destId="{BC363535-B646-4224-998F-7E55F5779CCE}" srcOrd="0" destOrd="0" presId="urn:microsoft.com/office/officeart/2005/8/layout/list1"/>
    <dgm:cxn modelId="{14EEFEED-40C0-4FB6-A7DC-7916B03B8B11}" type="presParOf" srcId="{7F49B1A6-56D3-4324-9C91-FA2D31336C68}" destId="{EEC9A967-D516-4ADD-BA3A-AE15E966F6D1}" srcOrd="1" destOrd="0" presId="urn:microsoft.com/office/officeart/2005/8/layout/list1"/>
    <dgm:cxn modelId="{B7E477EB-0D9F-4FD6-9EE0-5767B1F90767}" type="presParOf" srcId="{653F0DD1-2C8B-4807-9A7F-38F4C5520110}" destId="{534F3DFB-47CE-4220-B91A-C9252AC344BD}" srcOrd="1" destOrd="0" presId="urn:microsoft.com/office/officeart/2005/8/layout/list1"/>
    <dgm:cxn modelId="{592BF63F-22EF-4E38-9CD5-8531AB7A0EC4}" type="presParOf" srcId="{653F0DD1-2C8B-4807-9A7F-38F4C5520110}" destId="{58D3DD5C-42BC-4541-88A9-DBE5BD90033E}" srcOrd="2" destOrd="0" presId="urn:microsoft.com/office/officeart/2005/8/layout/list1"/>
    <dgm:cxn modelId="{1D0D43B0-7AC1-4AC6-9E60-7C5EA31868F1}" type="presParOf" srcId="{653F0DD1-2C8B-4807-9A7F-38F4C5520110}" destId="{DA3E4991-A5B9-4A2D-89AE-DC94B4E0638A}" srcOrd="3" destOrd="0" presId="urn:microsoft.com/office/officeart/2005/8/layout/list1"/>
    <dgm:cxn modelId="{292B427C-FC53-46F8-9503-19F106AD70F3}" type="presParOf" srcId="{653F0DD1-2C8B-4807-9A7F-38F4C5520110}" destId="{B99098CA-AACF-4171-AF29-760FAB99BD26}" srcOrd="4" destOrd="0" presId="urn:microsoft.com/office/officeart/2005/8/layout/list1"/>
    <dgm:cxn modelId="{39F453BA-8D76-4B5E-B287-632894639694}" type="presParOf" srcId="{B99098CA-AACF-4171-AF29-760FAB99BD26}" destId="{25BFCAA9-7876-4167-B6DB-0FAA82967C3F}" srcOrd="0" destOrd="0" presId="urn:microsoft.com/office/officeart/2005/8/layout/list1"/>
    <dgm:cxn modelId="{0B2247AD-2F07-4A6A-BC3D-E32DF7317047}" type="presParOf" srcId="{B99098CA-AACF-4171-AF29-760FAB99BD26}" destId="{A7D28640-6230-41B2-B0D3-9DA2179B37F7}" srcOrd="1" destOrd="0" presId="urn:microsoft.com/office/officeart/2005/8/layout/list1"/>
    <dgm:cxn modelId="{E6843E5B-3142-402E-9CEB-46E4E96422E8}" type="presParOf" srcId="{653F0DD1-2C8B-4807-9A7F-38F4C5520110}" destId="{BBC3FD17-1603-40BE-A0DF-72C37C628468}" srcOrd="5" destOrd="0" presId="urn:microsoft.com/office/officeart/2005/8/layout/list1"/>
    <dgm:cxn modelId="{49854C24-68AB-47EC-A11D-85994C7AFA25}" type="presParOf" srcId="{653F0DD1-2C8B-4807-9A7F-38F4C5520110}" destId="{99976F97-6EFE-40AF-BF45-6249FB164BDE}" srcOrd="6" destOrd="0" presId="urn:microsoft.com/office/officeart/2005/8/layout/list1"/>
    <dgm:cxn modelId="{C12F85AA-DD38-4940-A114-CFD19F6EA847}" type="presParOf" srcId="{653F0DD1-2C8B-4807-9A7F-38F4C5520110}" destId="{860D9971-CEF8-49D7-B986-DA5B42B30898}" srcOrd="7" destOrd="0" presId="urn:microsoft.com/office/officeart/2005/8/layout/list1"/>
    <dgm:cxn modelId="{F222096C-D110-4EC2-A79A-2FE520722FF0}" type="presParOf" srcId="{653F0DD1-2C8B-4807-9A7F-38F4C5520110}" destId="{445A55EF-7B15-4F99-B436-65CB60CD3EE2}" srcOrd="8" destOrd="0" presId="urn:microsoft.com/office/officeart/2005/8/layout/list1"/>
    <dgm:cxn modelId="{DCFFABE7-7500-4B02-AE0F-E5E8C4C3027A}" type="presParOf" srcId="{445A55EF-7B15-4F99-B436-65CB60CD3EE2}" destId="{428FA73D-60A6-4540-A3D7-20348E018F30}" srcOrd="0" destOrd="0" presId="urn:microsoft.com/office/officeart/2005/8/layout/list1"/>
    <dgm:cxn modelId="{A29F179F-5FAC-4095-BF47-D818E7925327}" type="presParOf" srcId="{445A55EF-7B15-4F99-B436-65CB60CD3EE2}" destId="{CF05BDF0-ED9F-40DF-8262-98BBAD8E33DF}" srcOrd="1" destOrd="0" presId="urn:microsoft.com/office/officeart/2005/8/layout/list1"/>
    <dgm:cxn modelId="{5DE90E25-1FDA-47E0-8402-BAEB200BD65D}" type="presParOf" srcId="{653F0DD1-2C8B-4807-9A7F-38F4C5520110}" destId="{BBEC35F7-67EB-49C2-8975-9FA48899BF79}" srcOrd="9" destOrd="0" presId="urn:microsoft.com/office/officeart/2005/8/layout/list1"/>
    <dgm:cxn modelId="{6536D879-1516-42E1-944E-15FF94F89F02}" type="presParOf" srcId="{653F0DD1-2C8B-4807-9A7F-38F4C5520110}" destId="{46060DFF-7606-4F25-B12A-79F6C6F6CAB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6852-E689-48EC-856F-BA4830BCD30B}">
      <dsp:nvSpPr>
        <dsp:cNvPr id="0" name=""/>
        <dsp:cNvSpPr/>
      </dsp:nvSpPr>
      <dsp:spPr>
        <a:xfrm>
          <a:off x="0" y="1313085"/>
          <a:ext cx="2790999" cy="43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国产</a:t>
          </a:r>
          <a:r>
            <a:rPr lang="en-US" altLang="zh-CN" sz="1400" kern="1200">
              <a:latin typeface="微软雅黑" panose="020B0503020204020204" pitchFamily="34" charset="-122"/>
              <a:ea typeface="微软雅黑" panose="020B0503020204020204" pitchFamily="34" charset="-122"/>
              <a:cs typeface="Times New Roman" pitchFamily="18" charset="0"/>
            </a:rPr>
            <a:t>Q460</a:t>
          </a:r>
          <a:r>
            <a:rPr lang="zh-CN" altLang="en-US" sz="1400" kern="1200">
              <a:latin typeface="微软雅黑" panose="020B0503020204020204" pitchFamily="34" charset="-122"/>
              <a:ea typeface="微软雅黑" panose="020B0503020204020204" pitchFamily="34" charset="-122"/>
              <a:cs typeface="Times New Roman" pitchFamily="18" charset="0"/>
            </a:rPr>
            <a:t>、</a:t>
          </a:r>
          <a:r>
            <a:rPr lang="en-US" altLang="zh-CN" sz="1400" kern="1200">
              <a:latin typeface="微软雅黑" panose="020B0503020204020204" pitchFamily="34" charset="-122"/>
              <a:ea typeface="微软雅黑" panose="020B0503020204020204" pitchFamily="34" charset="-122"/>
              <a:cs typeface="Times New Roman" pitchFamily="18" charset="0"/>
            </a:rPr>
            <a:t>Q690</a:t>
          </a:r>
          <a:r>
            <a:rPr lang="zh-CN" altLang="en-US" sz="1400" kern="120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313085"/>
        <a:ext cx="2790999" cy="232676"/>
      </dsp:txXfrm>
    </dsp:sp>
    <dsp:sp modelId="{537C1DF9-EABB-4BB8-BB6A-8BCEAE73CA21}">
      <dsp:nvSpPr>
        <dsp:cNvPr id="0" name=""/>
        <dsp:cNvSpPr/>
      </dsp:nvSpPr>
      <dsp:spPr>
        <a:xfrm>
          <a:off x="0"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本世纪初</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536836"/>
        <a:ext cx="1395499" cy="198206"/>
      </dsp:txXfrm>
    </dsp:sp>
    <dsp:sp modelId="{1E13B704-174F-4680-887B-72C72E3D815C}">
      <dsp:nvSpPr>
        <dsp:cNvPr id="0" name=""/>
        <dsp:cNvSpPr/>
      </dsp:nvSpPr>
      <dsp:spPr>
        <a:xfrm>
          <a:off x="1395499"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中国</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1536836"/>
        <a:ext cx="1395499" cy="198206"/>
      </dsp:txXfrm>
    </dsp:sp>
    <dsp:sp modelId="{B9E718C4-7C22-419E-A1FA-B3A58586D918}">
      <dsp:nvSpPr>
        <dsp:cNvPr id="0" name=""/>
        <dsp:cNvSpPr/>
      </dsp:nvSpPr>
      <dsp:spPr>
        <a:xfrm rot="10800000">
          <a:off x="0" y="656542"/>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cs typeface="Times New Roman" pitchFamily="18" charset="0"/>
            </a:rPr>
            <a:t>高性能钢</a:t>
          </a:r>
        </a:p>
      </dsp:txBody>
      <dsp:txXfrm rot="-10800000">
        <a:off x="0" y="656542"/>
        <a:ext cx="2790999" cy="232606"/>
      </dsp:txXfrm>
    </dsp:sp>
    <dsp:sp modelId="{80190A20-067D-414B-BCF6-72F589A7FF58}">
      <dsp:nvSpPr>
        <dsp:cNvPr id="0" name=""/>
        <dsp:cNvSpPr/>
      </dsp:nvSpPr>
      <dsp:spPr>
        <a:xfrm>
          <a:off x="0"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上世纪</a:t>
          </a:r>
          <a:r>
            <a:rPr lang="en-US" altLang="zh-CN" sz="1400" kern="1200">
              <a:latin typeface="微软雅黑" panose="020B0503020204020204" pitchFamily="34" charset="-122"/>
              <a:ea typeface="微软雅黑" panose="020B0503020204020204" pitchFamily="34" charset="-122"/>
              <a:cs typeface="Times New Roman" pitchFamily="18" charset="0"/>
            </a:rPr>
            <a:t>90</a:t>
          </a:r>
          <a:r>
            <a:rPr lang="zh-CN" altLang="en-US" sz="1400" kern="120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889149"/>
        <a:ext cx="1395499" cy="198146"/>
      </dsp:txXfrm>
    </dsp:sp>
    <dsp:sp modelId="{5B3F1CB2-38D9-488B-BEC2-D97D01E7BA98}">
      <dsp:nvSpPr>
        <dsp:cNvPr id="0" name=""/>
        <dsp:cNvSpPr/>
      </dsp:nvSpPr>
      <dsp:spPr>
        <a:xfrm>
          <a:off x="1395499"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889149"/>
        <a:ext cx="1395499" cy="198146"/>
      </dsp:txXfrm>
    </dsp:sp>
    <dsp:sp modelId="{CC44DCBB-B977-43BC-BD63-E962EA9EC1B0}">
      <dsp:nvSpPr>
        <dsp:cNvPr id="0" name=""/>
        <dsp:cNvSpPr/>
      </dsp:nvSpPr>
      <dsp:spPr>
        <a:xfrm rot="10800000">
          <a:off x="0" y="308"/>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rot="-10800000">
        <a:off x="0" y="308"/>
        <a:ext cx="2790999" cy="232606"/>
      </dsp:txXfrm>
    </dsp:sp>
    <dsp:sp modelId="{40C47BD5-1CF4-429F-A4A2-390060C7C730}">
      <dsp:nvSpPr>
        <dsp:cNvPr id="0" name=""/>
        <dsp:cNvSpPr/>
      </dsp:nvSpPr>
      <dsp:spPr>
        <a:xfrm>
          <a:off x="0"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上世纪</a:t>
          </a:r>
          <a:r>
            <a:rPr lang="en-US" altLang="zh-CN" sz="1400" kern="1200">
              <a:latin typeface="微软雅黑" panose="020B0503020204020204" pitchFamily="34" charset="-122"/>
              <a:ea typeface="微软雅黑" panose="020B0503020204020204" pitchFamily="34" charset="-122"/>
              <a:cs typeface="Times New Roman" pitchFamily="18" charset="0"/>
            </a:rPr>
            <a:t>60</a:t>
          </a:r>
          <a:r>
            <a:rPr lang="zh-CN" altLang="en-US" sz="1400" kern="120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232915"/>
        <a:ext cx="1395499" cy="198146"/>
      </dsp:txXfrm>
    </dsp:sp>
    <dsp:sp modelId="{931208FD-4237-4E51-A365-98F08A1BCF2B}">
      <dsp:nvSpPr>
        <dsp:cNvPr id="0" name=""/>
        <dsp:cNvSpPr/>
      </dsp:nvSpPr>
      <dsp:spPr>
        <a:xfrm>
          <a:off x="1395499"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232915"/>
        <a:ext cx="1395499" cy="198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3DD5C-42BC-4541-88A9-DBE5BD90033E}">
      <dsp:nvSpPr>
        <dsp:cNvPr id="0" name=""/>
        <dsp:cNvSpPr/>
      </dsp:nvSpPr>
      <dsp:spPr>
        <a:xfrm>
          <a:off x="0" y="30349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C9A967-D516-4ADD-BA3A-AE15E966F6D1}">
      <dsp:nvSpPr>
        <dsp:cNvPr id="0" name=""/>
        <dsp:cNvSpPr/>
      </dsp:nvSpPr>
      <dsp:spPr>
        <a:xfrm>
          <a:off x="145365" y="5257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t>焊接连接</a:t>
          </a:r>
        </a:p>
      </dsp:txBody>
      <dsp:txXfrm>
        <a:off x="169863" y="77068"/>
        <a:ext cx="1986116" cy="452844"/>
      </dsp:txXfrm>
    </dsp:sp>
    <dsp:sp modelId="{99976F97-6EFE-40AF-BF45-6249FB164BDE}">
      <dsp:nvSpPr>
        <dsp:cNvPr id="0" name=""/>
        <dsp:cNvSpPr/>
      </dsp:nvSpPr>
      <dsp:spPr>
        <a:xfrm>
          <a:off x="0" y="107461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28640-6230-41B2-B0D3-9DA2179B37F7}">
      <dsp:nvSpPr>
        <dsp:cNvPr id="0" name=""/>
        <dsp:cNvSpPr/>
      </dsp:nvSpPr>
      <dsp:spPr>
        <a:xfrm>
          <a:off x="145365" y="82369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t>螺栓连接</a:t>
          </a:r>
        </a:p>
      </dsp:txBody>
      <dsp:txXfrm>
        <a:off x="169863" y="848188"/>
        <a:ext cx="1986116" cy="452844"/>
      </dsp:txXfrm>
    </dsp:sp>
    <dsp:sp modelId="{46060DFF-7606-4F25-B12A-79F6C6F6CABB}">
      <dsp:nvSpPr>
        <dsp:cNvPr id="0" name=""/>
        <dsp:cNvSpPr/>
      </dsp:nvSpPr>
      <dsp:spPr>
        <a:xfrm>
          <a:off x="0" y="184573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5BDF0-ED9F-40DF-8262-98BBAD8E33DF}">
      <dsp:nvSpPr>
        <dsp:cNvPr id="0" name=""/>
        <dsp:cNvSpPr/>
      </dsp:nvSpPr>
      <dsp:spPr>
        <a:xfrm>
          <a:off x="145365" y="159481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t>锚栓连接</a:t>
          </a:r>
        </a:p>
      </dsp:txBody>
      <dsp:txXfrm>
        <a:off x="169863" y="1619308"/>
        <a:ext cx="198611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E17BA7B-8FE9-47D9-BE07-3C68FB7E771D}" type="datetimeFigureOut">
              <a:rPr lang="zh-CN" altLang="en-US" smtClean="0"/>
              <a:t>2019/5/15</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32DC69B-3789-420E-B5C8-81E161C99580}" type="slidenum">
              <a:rPr lang="zh-CN" altLang="en-US" smtClean="0"/>
              <a:t>‹#›</a:t>
            </a:fld>
            <a:endParaRPr lang="zh-CN" altLang="en-US"/>
          </a:p>
        </p:txBody>
      </p:sp>
    </p:spTree>
    <p:extLst>
      <p:ext uri="{BB962C8B-B14F-4D97-AF65-F5344CB8AC3E}">
        <p14:creationId xmlns:p14="http://schemas.microsoft.com/office/powerpoint/2010/main" val="176396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038" y="0"/>
            <a:ext cx="4311650" cy="344488"/>
          </a:xfrm>
          <a:prstGeom prst="rect">
            <a:avLst/>
          </a:prstGeom>
        </p:spPr>
        <p:txBody>
          <a:bodyPr vert="horz" lIns="91440" tIns="45720" rIns="91440" bIns="45720" rtlCol="0"/>
          <a:lstStyle>
            <a:lvl1pPr algn="r">
              <a:defRPr sz="1200"/>
            </a:lvl1pPr>
          </a:lstStyle>
          <a:p>
            <a:fld id="{03F3B6E7-1FD1-4CCE-878A-6C3EFA2A3E8E}"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5363" y="3300413"/>
            <a:ext cx="7956550" cy="27003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038" y="6513513"/>
            <a:ext cx="4311650" cy="344487"/>
          </a:xfrm>
          <a:prstGeom prst="rect">
            <a:avLst/>
          </a:prstGeom>
        </p:spPr>
        <p:txBody>
          <a:bodyPr vert="horz" lIns="91440" tIns="45720" rIns="91440" bIns="45720" rtlCol="0" anchor="b"/>
          <a:lstStyle>
            <a:lvl1pPr algn="r">
              <a:defRPr sz="1200"/>
            </a:lvl1pPr>
          </a:lstStyle>
          <a:p>
            <a:fld id="{1C413B59-8ED2-4074-BF9A-59F7E98A0245}" type="slidenum">
              <a:rPr lang="zh-CN" altLang="en-US" smtClean="0"/>
              <a:t>‹#›</a:t>
            </a:fld>
            <a:endParaRPr lang="zh-CN" altLang="en-US"/>
          </a:p>
        </p:txBody>
      </p:sp>
    </p:spTree>
    <p:extLst>
      <p:ext uri="{BB962C8B-B14F-4D97-AF65-F5344CB8AC3E}">
        <p14:creationId xmlns:p14="http://schemas.microsoft.com/office/powerpoint/2010/main" val="91230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mn-ea"/>
                <a:cs typeface="+mn-cs"/>
              </a:rPr>
              <a:t>高强度钢材最早在</a:t>
            </a:r>
            <a:r>
              <a:rPr lang="en-US" altLang="zh-CN" sz="1200" kern="1200" dirty="0">
                <a:solidFill>
                  <a:schemeClr val="tx1"/>
                </a:solidFill>
                <a:effectLst/>
                <a:latin typeface="Arial" charset="0"/>
                <a:ea typeface="+mn-ea"/>
                <a:cs typeface="+mn-cs"/>
              </a:rPr>
              <a:t>20</a:t>
            </a:r>
            <a:r>
              <a:rPr lang="zh-CN" altLang="zh-CN" sz="1200" kern="1200" dirty="0">
                <a:solidFill>
                  <a:schemeClr val="tx1"/>
                </a:solidFill>
                <a:effectLst/>
                <a:latin typeface="Arial" charset="0"/>
                <a:ea typeface="+mn-ea"/>
                <a:cs typeface="+mn-cs"/>
              </a:rPr>
              <a:t>世纪</a:t>
            </a:r>
            <a:r>
              <a:rPr lang="en-US" altLang="zh-CN" sz="1200" kern="1200" dirty="0">
                <a:solidFill>
                  <a:schemeClr val="tx1"/>
                </a:solidFill>
                <a:effectLst/>
                <a:latin typeface="Arial" charset="0"/>
                <a:ea typeface="+mn-ea"/>
                <a:cs typeface="+mn-cs"/>
              </a:rPr>
              <a:t>60</a:t>
            </a:r>
            <a:r>
              <a:rPr lang="zh-CN" altLang="zh-CN" sz="1200" kern="1200" dirty="0">
                <a:solidFill>
                  <a:schemeClr val="tx1"/>
                </a:solidFill>
                <a:effectLst/>
                <a:latin typeface="Arial" charset="0"/>
                <a:ea typeface="+mn-ea"/>
                <a:cs typeface="+mn-cs"/>
              </a:rPr>
              <a:t>年代日本的工程界得到应用，但早期高强钢的碳当量较高，对焊接工艺要求</a:t>
            </a:r>
            <a:r>
              <a:rPr lang="zh-CN" altLang="en-US" sz="1200" kern="1200" dirty="0">
                <a:solidFill>
                  <a:schemeClr val="tx1"/>
                </a:solidFill>
                <a:effectLst/>
                <a:latin typeface="Arial" charset="0"/>
                <a:ea typeface="+mn-ea"/>
                <a:cs typeface="+mn-cs"/>
              </a:rPr>
              <a:t>高，</a:t>
            </a:r>
            <a:r>
              <a:rPr lang="zh-CN" altLang="zh-CN" sz="1200" kern="1200" dirty="0">
                <a:solidFill>
                  <a:schemeClr val="tx1"/>
                </a:solidFill>
                <a:effectLst/>
                <a:latin typeface="Arial" charset="0"/>
                <a:ea typeface="+mn-ea"/>
                <a:cs typeface="+mn-cs"/>
              </a:rPr>
              <a:t>且施工质量不宜控制，工程应用很少。</a:t>
            </a:r>
            <a:r>
              <a:rPr lang="en-US" altLang="zh-CN" sz="1200" kern="1200" dirty="0">
                <a:solidFill>
                  <a:schemeClr val="tx1"/>
                </a:solidFill>
                <a:effectLst/>
                <a:latin typeface="Arial" charset="0"/>
                <a:ea typeface="+mn-ea"/>
                <a:cs typeface="+mn-cs"/>
              </a:rPr>
              <a:t>20</a:t>
            </a:r>
            <a:r>
              <a:rPr lang="zh-CN" altLang="zh-CN" sz="1200" kern="1200" dirty="0">
                <a:solidFill>
                  <a:schemeClr val="tx1"/>
                </a:solidFill>
                <a:effectLst/>
                <a:latin typeface="Arial" charset="0"/>
                <a:ea typeface="+mn-ea"/>
                <a:cs typeface="+mn-cs"/>
              </a:rPr>
              <a:t>世纪</a:t>
            </a:r>
            <a:r>
              <a:rPr lang="en-US" altLang="zh-CN" sz="1200" kern="1200" dirty="0">
                <a:solidFill>
                  <a:schemeClr val="tx1"/>
                </a:solidFill>
                <a:effectLst/>
                <a:latin typeface="Arial" charset="0"/>
                <a:ea typeface="+mn-ea"/>
                <a:cs typeface="+mn-cs"/>
              </a:rPr>
              <a:t>90</a:t>
            </a:r>
            <a:r>
              <a:rPr lang="zh-CN" altLang="zh-CN" sz="1200" kern="1200" dirty="0">
                <a:solidFill>
                  <a:schemeClr val="tx1"/>
                </a:solidFill>
                <a:effectLst/>
                <a:latin typeface="Arial" charset="0"/>
                <a:ea typeface="+mn-ea"/>
                <a:cs typeface="+mn-cs"/>
              </a:rPr>
              <a:t>年代，美国、日本等国提出了高性能钢的概念，不仅要求钢材具有高强度，还要具有较好的断裂韧性、可焊性、冷弯性能与一定的耐候能力。随着我国经济的快速发展</a:t>
            </a:r>
            <a:r>
              <a:rPr lang="zh-CN" altLang="en-US" sz="1200" kern="1200" dirty="0">
                <a:solidFill>
                  <a:schemeClr val="tx1"/>
                </a:solidFill>
                <a:effectLst/>
                <a:latin typeface="Arial" charset="0"/>
                <a:ea typeface="+mn-ea"/>
                <a:cs typeface="+mn-cs"/>
              </a:rPr>
              <a:t>，很多国有大型企业如宝钢、舞阳钢厂等已经可以提供性能良好的适用于建筑结构中的国产高强钢材。</a:t>
            </a:r>
            <a:endParaRPr lang="en-US" altLang="zh-CN" sz="1200" kern="1200" dirty="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Arial" charset="0"/>
                <a:ea typeface="+mn-ea"/>
                <a:cs typeface="+mn-cs"/>
              </a:rPr>
              <a:t>近年来，各国普遍将屈服强度超过</a:t>
            </a:r>
            <a:r>
              <a:rPr lang="en-US" altLang="zh-CN" sz="1200" kern="1200" dirty="0">
                <a:solidFill>
                  <a:schemeClr val="tx1"/>
                </a:solidFill>
                <a:effectLst/>
                <a:latin typeface="Arial" charset="0"/>
                <a:ea typeface="+mn-ea"/>
                <a:cs typeface="+mn-cs"/>
              </a:rPr>
              <a:t>420MPa</a:t>
            </a:r>
            <a:r>
              <a:rPr lang="zh-CN" altLang="zh-CN" sz="1200" kern="1200" dirty="0">
                <a:solidFill>
                  <a:schemeClr val="tx1"/>
                </a:solidFill>
                <a:effectLst/>
                <a:latin typeface="Arial" charset="0"/>
                <a:ea typeface="+mn-ea"/>
                <a:cs typeface="+mn-cs"/>
              </a:rPr>
              <a:t>的钢材称为高强钢，屈服强度高于</a:t>
            </a:r>
            <a:r>
              <a:rPr lang="en-US" altLang="zh-CN" sz="1200" kern="1200" dirty="0">
                <a:solidFill>
                  <a:schemeClr val="tx1"/>
                </a:solidFill>
                <a:effectLst/>
                <a:latin typeface="Arial" charset="0"/>
                <a:ea typeface="+mn-ea"/>
                <a:cs typeface="+mn-cs"/>
              </a:rPr>
              <a:t>690MPa</a:t>
            </a:r>
            <a:r>
              <a:rPr lang="zh-CN" altLang="zh-CN" sz="1200" kern="1200" dirty="0">
                <a:solidFill>
                  <a:schemeClr val="tx1"/>
                </a:solidFill>
                <a:effectLst/>
                <a:latin typeface="Arial" charset="0"/>
                <a:ea typeface="+mn-ea"/>
                <a:cs typeface="+mn-cs"/>
              </a:rPr>
              <a:t>的钢材称为超高强钢。</a:t>
            </a:r>
            <a:endParaRPr lang="en-US" altLang="zh-CN" sz="1200" kern="1200" dirty="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Arial" charset="0"/>
                <a:ea typeface="+mn-ea"/>
                <a:cs typeface="+mn-cs"/>
              </a:rPr>
              <a:t>目前国内外众多标志性建筑采用了高强度钢材，并取得了很好的效果。德国柏林的索尼中心大厦</a:t>
            </a:r>
            <a:r>
              <a:rPr lang="zh-CN" altLang="en-US" sz="1200" kern="1200" dirty="0">
                <a:solidFill>
                  <a:schemeClr val="tx1"/>
                </a:solidFill>
                <a:effectLst/>
                <a:latin typeface="Arial" charset="0"/>
                <a:ea typeface="+mn-ea"/>
                <a:cs typeface="+mn-cs"/>
              </a:rPr>
              <a:t>、</a:t>
            </a:r>
            <a:r>
              <a:rPr lang="zh-CN" altLang="zh-CN" sz="1200" kern="1200" dirty="0">
                <a:solidFill>
                  <a:schemeClr val="tx1"/>
                </a:solidFill>
                <a:effectLst/>
                <a:latin typeface="Arial" charset="0"/>
                <a:ea typeface="+mn-ea"/>
                <a:cs typeface="+mn-cs"/>
              </a:rPr>
              <a:t>日本横滨的</a:t>
            </a:r>
            <a:r>
              <a:rPr lang="en-US" altLang="zh-CN" sz="1200" kern="1200" dirty="0">
                <a:solidFill>
                  <a:schemeClr val="tx1"/>
                </a:solidFill>
                <a:effectLst/>
                <a:latin typeface="Arial" charset="0"/>
                <a:ea typeface="+mn-ea"/>
                <a:cs typeface="+mn-cs"/>
              </a:rPr>
              <a:t>Landmark Tower</a:t>
            </a:r>
            <a:r>
              <a:rPr lang="zh-CN" altLang="zh-CN" sz="1200" kern="1200" dirty="0">
                <a:solidFill>
                  <a:schemeClr val="tx1"/>
                </a:solidFill>
                <a:effectLst/>
                <a:latin typeface="Arial" charset="0"/>
                <a:ea typeface="+mn-ea"/>
                <a:cs typeface="+mn-cs"/>
              </a:rPr>
              <a:t>大厦</a:t>
            </a:r>
            <a:r>
              <a:rPr lang="zh-CN" altLang="en-US" sz="1200" kern="1200" dirty="0">
                <a:solidFill>
                  <a:schemeClr val="tx1"/>
                </a:solidFill>
                <a:effectLst/>
                <a:latin typeface="Arial" charset="0"/>
                <a:ea typeface="+mn-ea"/>
                <a:cs typeface="+mn-cs"/>
              </a:rPr>
              <a:t>。</a:t>
            </a:r>
            <a:r>
              <a:rPr lang="zh-CN" altLang="zh-CN" sz="1200" kern="1200" dirty="0">
                <a:solidFill>
                  <a:schemeClr val="tx1"/>
                </a:solidFill>
                <a:effectLst/>
                <a:latin typeface="Arial" charset="0"/>
                <a:ea typeface="+mn-ea"/>
                <a:cs typeface="+mn-cs"/>
              </a:rPr>
              <a:t>我国国家体育场</a:t>
            </a:r>
            <a:r>
              <a:rPr lang="zh-CN" altLang="en-US" sz="1200" kern="1200" dirty="0">
                <a:solidFill>
                  <a:schemeClr val="tx1"/>
                </a:solidFill>
                <a:effectLst/>
                <a:latin typeface="Arial" charset="0"/>
                <a:ea typeface="+mn-ea"/>
                <a:cs typeface="+mn-cs"/>
              </a:rPr>
              <a:t>以及央视大楼</a:t>
            </a:r>
            <a:r>
              <a:rPr lang="zh-CN" altLang="zh-CN" sz="1200" kern="1200" dirty="0">
                <a:solidFill>
                  <a:schemeClr val="tx1"/>
                </a:solidFill>
                <a:effectLst/>
                <a:latin typeface="Arial" charset="0"/>
                <a:ea typeface="+mn-ea"/>
                <a:cs typeface="+mn-cs"/>
              </a:rPr>
              <a:t>的关键部</a:t>
            </a:r>
            <a:r>
              <a:rPr lang="zh-CN" altLang="en-US" sz="1200" kern="1200" dirty="0">
                <a:solidFill>
                  <a:schemeClr val="tx1"/>
                </a:solidFill>
                <a:effectLst/>
                <a:latin typeface="Arial" charset="0"/>
                <a:ea typeface="+mn-ea"/>
                <a:cs typeface="+mn-cs"/>
              </a:rPr>
              <a:t>位</a:t>
            </a:r>
            <a:r>
              <a:rPr lang="zh-CN" altLang="zh-CN" sz="1200" kern="1200" dirty="0">
                <a:solidFill>
                  <a:schemeClr val="tx1"/>
                </a:solidFill>
                <a:effectLst/>
                <a:latin typeface="Arial" charset="0"/>
                <a:ea typeface="+mn-ea"/>
                <a:cs typeface="+mn-cs"/>
              </a:rPr>
              <a:t>应用了</a:t>
            </a:r>
            <a:r>
              <a:rPr lang="en-US" altLang="zh-CN" sz="1200" kern="1200" dirty="0">
                <a:solidFill>
                  <a:schemeClr val="tx1"/>
                </a:solidFill>
                <a:effectLst/>
                <a:latin typeface="Arial" charset="0"/>
                <a:ea typeface="+mn-ea"/>
                <a:cs typeface="+mn-cs"/>
              </a:rPr>
              <a:t>Q460</a:t>
            </a:r>
            <a:r>
              <a:rPr lang="zh-CN" altLang="zh-CN" sz="1200" kern="1200" dirty="0">
                <a:solidFill>
                  <a:schemeClr val="tx1"/>
                </a:solidFill>
                <a:effectLst/>
                <a:latin typeface="Arial" charset="0"/>
                <a:ea typeface="+mn-ea"/>
                <a:cs typeface="+mn-cs"/>
              </a:rPr>
              <a:t>钢材。</a:t>
            </a:r>
            <a:endParaRPr lang="en-US" altLang="zh-CN" sz="120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2</a:t>
            </a:fld>
            <a:endParaRPr lang="zh-CN" altLang="en-US"/>
          </a:p>
        </p:txBody>
      </p:sp>
    </p:spTree>
    <p:extLst>
      <p:ext uri="{BB962C8B-B14F-4D97-AF65-F5344CB8AC3E}">
        <p14:creationId xmlns:p14="http://schemas.microsoft.com/office/powerpoint/2010/main" val="352620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钢结构的连接方式主要分为三种：焊接连接，螺栓连接与锚栓连接。而在我国的工程应用中，钢结构的主要连接方式为焊接连接，焊接连接是将构件连接成结构的重要连接方式。低合金钢焊接性能在发挥低合金钢的性能，提高钢结构经济性与保证结构安全可靠性等方面是至关重要的</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焊接接头是指用焊接方法连接的接头，焊接接头的基本形式有对接接头、搭接接头、</a:t>
            </a:r>
            <a:r>
              <a:rPr lang="en-US" altLang="zh-CN" sz="1200" kern="1200" dirty="0">
                <a:solidFill>
                  <a:schemeClr val="tx1"/>
                </a:solidFill>
                <a:effectLst/>
                <a:latin typeface="+mn-lt"/>
                <a:ea typeface="+mn-ea"/>
                <a:cs typeface="+mn-cs"/>
              </a:rPr>
              <a:t>T </a:t>
            </a:r>
            <a:r>
              <a:rPr lang="zh-CN" altLang="zh-CN" sz="1200" kern="1200" dirty="0">
                <a:solidFill>
                  <a:schemeClr val="tx1"/>
                </a:solidFill>
                <a:effectLst/>
                <a:latin typeface="+mn-lt"/>
                <a:ea typeface="+mn-ea"/>
                <a:cs typeface="+mn-cs"/>
              </a:rPr>
              <a:t>形接头、角接接头和塞焊等几种类型。焊缝是焊接接头的主要部分，它是焊接件经焊接后所形成的结合部分，其基本形式是对接焊缝和角焊缝。由于角焊缝连接角度限制减少，在施工工艺和方法上更加简单方便，且在一般承载力和构造要求下，避免了坡口施工带来的麻烦，因此，角焊缝是焊接连接中更为常见且重要的连接</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，其中应用最多的是截面为等腰直角三角形的角焊缝。</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纵观国内高强度钢材的工程建设项目，由于国内现有的规范并未形成针对高强钢焊缝连接的设计方法、强度指标和构造要求，工程设计人员无章可循只能套用现有的针对普通钢材的设计方法，线性外推到高强钢的相关指标，或者采用欧洲或美国标准，其合理性并未考察。如何保证国产高强度钢材焊接质量，如何确定对接焊缝和角焊缝在高强度钢材应用中的强度和韧性，在设计中需要注意哪些问题，均是亟待解决的。因而需要对高强度钢材焊缝连接承载性能进行深入研究，提出相应设计方法和强度指标。</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3</a:t>
            </a:fld>
            <a:endParaRPr lang="zh-CN" altLang="en-US"/>
          </a:p>
        </p:txBody>
      </p:sp>
    </p:spTree>
    <p:extLst>
      <p:ext uri="{BB962C8B-B14F-4D97-AF65-F5344CB8AC3E}">
        <p14:creationId xmlns:p14="http://schemas.microsoft.com/office/powerpoint/2010/main" val="288669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国内外众多学者已完成多种高强度钢材的材性试验，包括材料的单调加载和往复加载，冲击韧性试验和断裂韧性试验，研究了材料的屈强比，强度，伸长率，低温性能和疲劳性能，并提出了高强钢材料有限元分析的本构模型。</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8</a:t>
            </a:fld>
            <a:endParaRPr lang="zh-CN" altLang="en-US"/>
          </a:p>
        </p:txBody>
      </p:sp>
    </p:spTree>
    <p:extLst>
      <p:ext uri="{BB962C8B-B14F-4D97-AF65-F5344CB8AC3E}">
        <p14:creationId xmlns:p14="http://schemas.microsoft.com/office/powerpoint/2010/main" val="283382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目前国内对于高强钢焊缝连接的研究大都是从事材料加工的科研人员从高强钢金属晶相的角度出发，对高强钢焊接工艺进行探究。</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9</a:t>
            </a:fld>
            <a:endParaRPr lang="zh-CN" altLang="en-US"/>
          </a:p>
        </p:txBody>
      </p:sp>
    </p:spTree>
    <p:extLst>
      <p:ext uri="{BB962C8B-B14F-4D97-AF65-F5344CB8AC3E}">
        <p14:creationId xmlns:p14="http://schemas.microsoft.com/office/powerpoint/2010/main" val="34401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16</a:t>
            </a:fld>
            <a:endParaRPr lang="zh-CN" altLang="en-US"/>
          </a:p>
        </p:txBody>
      </p:sp>
    </p:spTree>
    <p:extLst>
      <p:ext uri="{BB962C8B-B14F-4D97-AF65-F5344CB8AC3E}">
        <p14:creationId xmlns:p14="http://schemas.microsoft.com/office/powerpoint/2010/main" val="90554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pPr>
                <a:defRPr/>
              </a:pPr>
              <a:t>2019/5/15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pPr>
                <a:defRPr/>
              </a:pPr>
              <a:t>‹#›</a:t>
            </a:fld>
            <a:endParaRPr lang="zh-CN" altLang="en-US"/>
          </a:p>
        </p:txBody>
      </p:sp>
    </p:spTree>
    <p:extLst>
      <p:ext uri="{BB962C8B-B14F-4D97-AF65-F5344CB8AC3E}">
        <p14:creationId xmlns:p14="http://schemas.microsoft.com/office/powerpoint/2010/main" val="12614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pPr>
                <a:defRPr/>
              </a:pPr>
              <a:t>2019/5/15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pPr>
                <a:defRPr/>
              </a:pPr>
              <a:t>‹#›</a:t>
            </a:fld>
            <a:endParaRPr lang="zh-CN" altLang="en-US"/>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pPr>
                <a:defRPr/>
              </a:pPr>
              <a:t>2019/5/15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pPr>
                <a:defRPr/>
              </a:pPr>
              <a:t>‹#›</a:t>
            </a:fld>
            <a:endParaRPr lang="zh-CN" altLang="en-US"/>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15277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3137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pPr>
                <a:defRPr/>
              </a:pPr>
              <a:t>2019/5/15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pPr>
                <a:defRPr/>
              </a:pPr>
              <a:t>‹#›</a:t>
            </a:fld>
            <a:endParaRPr lang="zh-CN" altLang="en-US"/>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pPr>
                <a:defRPr/>
              </a:pPr>
              <a:t>2019/5/15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pPr>
                <a:defRPr/>
              </a:pPr>
              <a:t>‹#›</a:t>
            </a:fld>
            <a:endParaRPr lang="zh-CN" altLang="en-US"/>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pPr>
                <a:defRPr/>
              </a:pPr>
              <a:t>2019/5/15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pPr>
                <a:defRPr/>
              </a:pPr>
              <a:t>‹#›</a:t>
            </a:fld>
            <a:endParaRPr lang="zh-CN" altLang="en-US"/>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pPr>
                <a:defRPr/>
              </a:pPr>
              <a:t>2019/5/15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pPr>
                <a:defRPr/>
              </a:pPr>
              <a:t>‹#›</a:t>
            </a:fld>
            <a:endParaRPr lang="zh-CN" altLang="en-US"/>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pPr>
                <a:defRPr/>
              </a:pPr>
              <a:t>2019/5/15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pPr>
                <a:defRPr/>
              </a:pPr>
              <a:t>‹#›</a:t>
            </a:fld>
            <a:endParaRPr lang="zh-CN" altLang="en-US"/>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pPr>
                <a:defRPr/>
              </a:pPr>
              <a:t>2019/5/15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pPr>
                <a:defRPr/>
              </a:pPr>
              <a:t>‹#›</a:t>
            </a:fld>
            <a:endParaRPr lang="zh-CN" altLang="en-US"/>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pPr>
                <a:defRPr/>
              </a:pPr>
              <a:t>2019/5/15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629B727-B1F6-49A3-A6A6-D12578711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5.jpe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09183" y="3314850"/>
            <a:ext cx="9144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高强钢角焊缝力学性能研究</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5574723" y="618967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指导老师：孙飞飞 教授</a:t>
            </a:r>
          </a:p>
        </p:txBody>
      </p:sp>
      <p:sp>
        <p:nvSpPr>
          <p:cNvPr id="14" name="文本框 143"/>
          <p:cNvSpPr txBox="1">
            <a:spLocks noChangeArrowheads="1"/>
          </p:cNvSpPr>
          <p:nvPr/>
        </p:nvSpPr>
        <p:spPr bwMode="auto">
          <a:xfrm>
            <a:off x="5206576" y="5765179"/>
            <a:ext cx="3644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汇报人：赵琛 </a:t>
            </a: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1630643</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documents and settings\administrator\application data\360se6\User Data\temp\20080307150607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26" y="1802744"/>
            <a:ext cx="971114" cy="94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33"/>
          <p:cNvSpPr txBox="1">
            <a:spLocks noChangeArrowheads="1"/>
          </p:cNvSpPr>
          <p:nvPr/>
        </p:nvSpPr>
        <p:spPr bwMode="auto">
          <a:xfrm>
            <a:off x="1064525" y="1893961"/>
            <a:ext cx="77867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3200" b="1" dirty="0">
                <a:solidFill>
                  <a:srgbClr val="0053A3"/>
                </a:solidFill>
                <a:latin typeface="Arial" panose="020B0604020202020204" pitchFamily="34" charset="0"/>
                <a:ea typeface="微软雅黑" panose="020B0503020204020204" pitchFamily="34" charset="-122"/>
                <a:sym typeface="Arial" panose="020B0604020202020204" pitchFamily="34" charset="0"/>
              </a:rPr>
              <a:t>同济大学</a:t>
            </a:r>
            <a:r>
              <a:rPr lang="en-US" altLang="zh-CN" sz="3200" b="1" dirty="0">
                <a:solidFill>
                  <a:srgbClr val="0053A3"/>
                </a:solidFill>
                <a:latin typeface="Arial" panose="020B0604020202020204" pitchFamily="34" charset="0"/>
                <a:ea typeface="微软雅黑" panose="020B0503020204020204" pitchFamily="34" charset="-122"/>
                <a:sym typeface="Arial" panose="020B0604020202020204" pitchFamily="34" charset="0"/>
              </a:rPr>
              <a:t>2016</a:t>
            </a:r>
            <a:r>
              <a:rPr lang="zh-CN" altLang="en-US" sz="3200" b="1" dirty="0">
                <a:solidFill>
                  <a:srgbClr val="0053A3"/>
                </a:solidFill>
                <a:latin typeface="Arial" panose="020B0604020202020204" pitchFamily="34" charset="0"/>
                <a:ea typeface="微软雅黑" panose="020B0503020204020204" pitchFamily="34" charset="-122"/>
                <a:sym typeface="Arial" panose="020B0604020202020204" pitchFamily="34" charset="0"/>
              </a:rPr>
              <a:t>级硕士研究生开题答辩</a:t>
            </a:r>
            <a:endParaRPr lang="en-US" altLang="zh-CN" sz="32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right)">
                                      <p:cBhvr>
                                        <p:cTn id="11" dur="500"/>
                                        <p:tgtEl>
                                          <p:spTgt spid="133"/>
                                        </p:tgtEl>
                                      </p:cBhvr>
                                    </p:animEffect>
                                  </p:childTnLst>
                                </p:cTn>
                              </p:par>
                              <p:par>
                                <p:cTn id="12" presetID="53" presetClass="entr" presetSubtype="16"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2228"/>
                                        </p:tgtEl>
                                        <p:attrNameLst>
                                          <p:attrName>style.visibility</p:attrName>
                                        </p:attrNameLst>
                                      </p:cBhvr>
                                      <p:to>
                                        <p:strVal val="visible"/>
                                      </p:to>
                                    </p:set>
                                    <p:anim calcmode="lin" valueType="num">
                                      <p:cBhvr>
                                        <p:cTn id="26" dur="500" fill="hold"/>
                                        <p:tgtEl>
                                          <p:spTgt spid="52228"/>
                                        </p:tgtEl>
                                        <p:attrNameLst>
                                          <p:attrName>ppt_w</p:attrName>
                                        </p:attrNameLst>
                                      </p:cBhvr>
                                      <p:tavLst>
                                        <p:tav tm="0">
                                          <p:val>
                                            <p:fltVal val="0"/>
                                          </p:val>
                                        </p:tav>
                                        <p:tav tm="100000">
                                          <p:val>
                                            <p:strVal val="#ppt_w"/>
                                          </p:val>
                                        </p:tav>
                                      </p:tavLst>
                                    </p:anim>
                                    <p:anim calcmode="lin" valueType="num">
                                      <p:cBhvr>
                                        <p:cTn id="27" dur="500" fill="hold"/>
                                        <p:tgtEl>
                                          <p:spTgt spid="52228"/>
                                        </p:tgtEl>
                                        <p:attrNameLst>
                                          <p:attrName>ppt_h</p:attrName>
                                        </p:attrNameLst>
                                      </p:cBhvr>
                                      <p:tavLst>
                                        <p:tav tm="0">
                                          <p:val>
                                            <p:fltVal val="0"/>
                                          </p:val>
                                        </p:tav>
                                        <p:tav tm="100000">
                                          <p:val>
                                            <p:strVal val="#ppt_h"/>
                                          </p:val>
                                        </p:tav>
                                      </p:tavLst>
                                    </p:anim>
                                    <p:animEffect transition="in" filter="fade">
                                      <p:cBhvr>
                                        <p:cTn id="28" dur="500"/>
                                        <p:tgtEl>
                                          <p:spTgt spid="5222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2229"/>
                                        </p:tgtEl>
                                        <p:attrNameLst>
                                          <p:attrName>style.visibility</p:attrName>
                                        </p:attrNameLst>
                                      </p:cBhvr>
                                      <p:to>
                                        <p:strVal val="visible"/>
                                      </p:to>
                                    </p:set>
                                    <p:anim calcmode="lin" valueType="num">
                                      <p:cBhvr>
                                        <p:cTn id="36" dur="500" fill="hold"/>
                                        <p:tgtEl>
                                          <p:spTgt spid="52229"/>
                                        </p:tgtEl>
                                        <p:attrNameLst>
                                          <p:attrName>ppt_w</p:attrName>
                                        </p:attrNameLst>
                                      </p:cBhvr>
                                      <p:tavLst>
                                        <p:tav tm="0">
                                          <p:val>
                                            <p:fltVal val="0"/>
                                          </p:val>
                                        </p:tav>
                                        <p:tav tm="100000">
                                          <p:val>
                                            <p:strVal val="#ppt_w"/>
                                          </p:val>
                                        </p:tav>
                                      </p:tavLst>
                                    </p:anim>
                                    <p:anim calcmode="lin" valueType="num">
                                      <p:cBhvr>
                                        <p:cTn id="37" dur="500" fill="hold"/>
                                        <p:tgtEl>
                                          <p:spTgt spid="52229"/>
                                        </p:tgtEl>
                                        <p:attrNameLst>
                                          <p:attrName>ppt_h</p:attrName>
                                        </p:attrNameLst>
                                      </p:cBhvr>
                                      <p:tavLst>
                                        <p:tav tm="0">
                                          <p:val>
                                            <p:fltVal val="0"/>
                                          </p:val>
                                        </p:tav>
                                        <p:tav tm="100000">
                                          <p:val>
                                            <p:strVal val="#ppt_h"/>
                                          </p:val>
                                        </p:tav>
                                      </p:tavLst>
                                    </p:anim>
                                    <p:animEffect transition="in" filter="fade">
                                      <p:cBhvr>
                                        <p:cTn id="38"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52229"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高强钢角焊缝</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强度匹配</a:t>
            </a:r>
          </a:p>
        </p:txBody>
      </p:sp>
      <p:sp>
        <p:nvSpPr>
          <p:cNvPr id="75" name="文本框 16"/>
          <p:cNvSpPr txBox="1"/>
          <p:nvPr/>
        </p:nvSpPr>
        <p:spPr>
          <a:xfrm>
            <a:off x="848958" y="2301862"/>
            <a:ext cx="5962677" cy="380873"/>
          </a:xfrm>
          <a:prstGeom prst="rect">
            <a:avLst/>
          </a:prstGeom>
          <a:noFill/>
          <a:ln w="25400">
            <a:solidFill>
              <a:srgbClr val="0070C0"/>
            </a:solidFill>
          </a:ln>
        </p:spPr>
        <p:txBody>
          <a:bodyPr wrap="square" rtlCol="0">
            <a:spAutoFit/>
          </a:bodyPr>
          <a:lstStyle/>
          <a:p>
            <a:pPr indent="457200">
              <a:lnSpc>
                <a:spcPct val="125000"/>
              </a:lnSpc>
            </a:pP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m&lt;1 </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称为欠强匹配；</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m=1 </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称为等强匹配；</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m&gt;1 </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称为超强匹配</a:t>
            </a: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强度不匹配程度</a:t>
            </a:r>
            <a:r>
              <a:rPr lang="en-US" altLang="zh-CN" b="1" dirty="0">
                <a:solidFill>
                  <a:schemeClr val="bg1"/>
                </a:solidFill>
                <a:latin typeface="微软雅黑" panose="020B0503020204020204" pitchFamily="34" charset="-122"/>
                <a:ea typeface="微软雅黑" panose="020B0503020204020204" pitchFamily="34" charset="-122"/>
              </a:rPr>
              <a:t>m</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324850"/>
            <a:ext cx="5962676" cy="124649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高强钢焊接应采用</a:t>
            </a:r>
            <a:r>
              <a:rPr lang="zh-CN" altLang="en-US" sz="1500" dirty="0">
                <a:solidFill>
                  <a:srgbClr val="FF0000">
                    <a:alpha val="75000"/>
                  </a:srgbClr>
                </a:solidFill>
                <a:latin typeface="微软雅黑" panose="020B0503020204020204" pitchFamily="34" charset="-122"/>
                <a:ea typeface="微软雅黑" panose="020B0503020204020204" pitchFamily="34" charset="-122"/>
              </a:rPr>
              <a:t>等韧性原则</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，即焊缝金属的韧性不应低于母材。这样的等韧性匹配的方式通常选用的是名义强度低于母材的焊缝金属，根据焊接接头的力学性能试验，证明了只要焊接金属的名义强度不低于母材的 </a:t>
            </a:r>
            <a:r>
              <a:rPr lang="en-US" altLang="zh-CN" sz="1500" dirty="0">
                <a:solidFill>
                  <a:srgbClr val="FF0000">
                    <a:alpha val="75000"/>
                  </a:srgbClr>
                </a:solidFill>
                <a:latin typeface="微软雅黑" panose="020B0503020204020204" pitchFamily="34" charset="-122"/>
                <a:ea typeface="微软雅黑" panose="020B0503020204020204" pitchFamily="34" charset="-122"/>
              </a:rPr>
              <a:t>87%</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，最终的焊接接头仍与母材等强。</a:t>
            </a:r>
          </a:p>
        </p:txBody>
      </p:sp>
      <p:sp>
        <p:nvSpPr>
          <p:cNvPr id="78" name="矩形 77"/>
          <p:cNvSpPr/>
          <p:nvPr/>
        </p:nvSpPr>
        <p:spPr bwMode="auto">
          <a:xfrm>
            <a:off x="490187" y="2964850"/>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廖向宇</a:t>
            </a:r>
          </a:p>
        </p:txBody>
      </p:sp>
      <p:sp>
        <p:nvSpPr>
          <p:cNvPr id="81" name="文本框 25"/>
          <p:cNvSpPr txBox="1"/>
          <p:nvPr/>
        </p:nvSpPr>
        <p:spPr>
          <a:xfrm>
            <a:off x="848960" y="4935502"/>
            <a:ext cx="5962675" cy="1535036"/>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rgbClr val="FF0000">
                    <a:alpha val="75000"/>
                  </a:srgbClr>
                </a:solidFill>
                <a:latin typeface="微软雅黑" panose="020B0503020204020204" pitchFamily="34" charset="-122"/>
                <a:ea typeface="微软雅黑" panose="020B0503020204020204" pitchFamily="34" charset="-122"/>
              </a:rPr>
              <a:t>欠强匹配的优点</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：减少焊接接头的残余应力；提供更高的延性；在焊接较厚板件时需要较少的预热。</a:t>
            </a:r>
          </a:p>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使用欠强匹配的焊材使焊接裂纹明显减小的方法在美日等国家得到大量应用，但这主要是针对承受</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压应力</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的焊缝，而对于承受拉应力的焊缝，目前研究分歧还比较大。</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61087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Blomqvist</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256" y="2229916"/>
            <a:ext cx="2500291" cy="1469868"/>
          </a:xfrm>
          <a:prstGeom prst="rect">
            <a:avLst/>
          </a:prstGeom>
        </p:spPr>
      </p:pic>
    </p:spTree>
    <p:extLst>
      <p:ext uri="{BB962C8B-B14F-4D97-AF65-F5344CB8AC3E}">
        <p14:creationId xmlns:p14="http://schemas.microsoft.com/office/powerpoint/2010/main" val="428792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高强钢角焊缝</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计算方法</a:t>
            </a:r>
          </a:p>
        </p:txBody>
      </p:sp>
      <p:sp>
        <p:nvSpPr>
          <p:cNvPr id="75" name="文本框 16"/>
          <p:cNvSpPr txBox="1"/>
          <p:nvPr/>
        </p:nvSpPr>
        <p:spPr>
          <a:xfrm>
            <a:off x="848958" y="2301862"/>
            <a:ext cx="5962677"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考虑焊缝方向与受力方向的夹角</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θ</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的情况下，选取了夹角为</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30°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60°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进行了拉伸试验</a:t>
            </a: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Butler</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Kulak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591069"/>
            <a:ext cx="5962676"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采用</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E7014</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焊条，选取两种焊脚尺寸进行了两组共</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42</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个试件的试验，结果表明，</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5mm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焊脚尺寸的正面角焊缝极限强度是侧面角焊缝的</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1.28</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，而</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焊脚尺寸则为</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1.60</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p>
        </p:txBody>
      </p:sp>
      <p:sp>
        <p:nvSpPr>
          <p:cNvPr id="78" name="矩形 77"/>
          <p:cNvSpPr/>
          <p:nvPr/>
        </p:nvSpPr>
        <p:spPr bwMode="auto">
          <a:xfrm>
            <a:off x="490187" y="3231069"/>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Miazga</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1" name="文本框 25"/>
          <p:cNvSpPr txBox="1"/>
          <p:nvPr/>
        </p:nvSpPr>
        <p:spPr>
          <a:xfrm>
            <a:off x="848960" y="5201721"/>
            <a:ext cx="5992248"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alpha val="75000"/>
                  </a:schemeClr>
                </a:solidFill>
                <a:latin typeface="微软雅黑" panose="020B0503020204020204" pitchFamily="34" charset="-122"/>
                <a:ea typeface="微软雅黑" panose="020B0503020204020204" pitchFamily="34" charset="-122"/>
              </a:rPr>
              <a:t>综合了以上研究成果，提出了正面角焊缝和侧面角焊缝的统一协调公式如下。但是上述均为</a:t>
            </a:r>
            <a:r>
              <a:rPr lang="zh-CN" altLang="en-US" sz="1500" dirty="0">
                <a:solidFill>
                  <a:srgbClr val="FF0000">
                    <a:alpha val="75000"/>
                  </a:srgbClr>
                </a:solidFill>
                <a:latin typeface="微软雅黑" panose="020B0503020204020204" pitchFamily="34" charset="-122"/>
                <a:ea typeface="微软雅黑" panose="020B0503020204020204" pitchFamily="34" charset="-122"/>
              </a:rPr>
              <a:t>普通钢材的焊缝连接强度</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877094"/>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Lesik</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6944810" y="2139281"/>
            <a:ext cx="117761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44778966"/>
              </p:ext>
            </p:extLst>
          </p:nvPr>
        </p:nvGraphicFramePr>
        <p:xfrm>
          <a:off x="6944299" y="2249879"/>
          <a:ext cx="2199701" cy="695044"/>
        </p:xfrm>
        <a:graphic>
          <a:graphicData uri="http://schemas.openxmlformats.org/presentationml/2006/ole">
            <mc:AlternateContent xmlns:mc="http://schemas.openxmlformats.org/markup-compatibility/2006">
              <mc:Choice xmlns:v="urn:schemas-microsoft-com:vml" Requires="v">
                <p:oleObj spid="_x0000_s7216" name="Equation" r:id="rId4" imgW="914400" imgH="292100" progId="Equation.DSMT4">
                  <p:embed/>
                </p:oleObj>
              </mc:Choice>
              <mc:Fallback>
                <p:oleObj name="Equation" r:id="rId4" imgW="914400" imgH="292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4299" y="2249879"/>
                        <a:ext cx="2199701" cy="695044"/>
                      </a:xfrm>
                      <a:prstGeom prst="rect">
                        <a:avLst/>
                      </a:prstGeom>
                      <a:noFill/>
                    </p:spPr>
                  </p:pic>
                </p:oleObj>
              </mc:Fallback>
            </mc:AlternateContent>
          </a:graphicData>
        </a:graphic>
      </p:graphicFrame>
      <p:sp>
        <p:nvSpPr>
          <p:cNvPr id="5" name="Rectangle 4"/>
          <p:cNvSpPr>
            <a:spLocks noChangeArrowheads="1"/>
          </p:cNvSpPr>
          <p:nvPr/>
        </p:nvSpPr>
        <p:spPr bwMode="auto">
          <a:xfrm>
            <a:off x="2615879" y="2317211"/>
            <a:ext cx="13443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57542089"/>
              </p:ext>
            </p:extLst>
          </p:nvPr>
        </p:nvGraphicFramePr>
        <p:xfrm>
          <a:off x="908325" y="5995041"/>
          <a:ext cx="2951545" cy="502649"/>
        </p:xfrm>
        <a:graphic>
          <a:graphicData uri="http://schemas.openxmlformats.org/presentationml/2006/ole">
            <mc:AlternateContent xmlns:mc="http://schemas.openxmlformats.org/markup-compatibility/2006">
              <mc:Choice xmlns:v="urn:schemas-microsoft-com:vml" Requires="v">
                <p:oleObj spid="_x0000_s7217" name="Equation" r:id="rId6" imgW="1155700" imgH="203200" progId="Equation.DSMT4">
                  <p:embed/>
                </p:oleObj>
              </mc:Choice>
              <mc:Fallback>
                <p:oleObj name="Equation" r:id="rId6" imgW="1155700" imgH="203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325" y="5995041"/>
                        <a:ext cx="2951545" cy="502649"/>
                      </a:xfrm>
                      <a:prstGeom prst="rect">
                        <a:avLst/>
                      </a:prstGeom>
                      <a:noFill/>
                    </p:spPr>
                  </p:pic>
                </p:oleObj>
              </mc:Fallback>
            </mc:AlternateContent>
          </a:graphicData>
        </a:graphic>
      </p:graphicFrame>
    </p:spTree>
    <p:extLst>
      <p:ext uri="{BB962C8B-B14F-4D97-AF65-F5344CB8AC3E}">
        <p14:creationId xmlns:p14="http://schemas.microsoft.com/office/powerpoint/2010/main" val="26897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微观机理模型</a:t>
            </a:r>
          </a:p>
        </p:txBody>
      </p:sp>
      <p:sp>
        <p:nvSpPr>
          <p:cNvPr id="75" name="文本框 16"/>
          <p:cNvSpPr txBox="1"/>
          <p:nvPr/>
        </p:nvSpPr>
        <p:spPr>
          <a:xfrm>
            <a:off x="835544" y="2264093"/>
            <a:ext cx="4187869"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该模型用微孔洞平均半径增长来描述微孔洞的增长，微孔洞的增长与塑性应变和应力三轴度的变化历史有关</a:t>
            </a:r>
          </a:p>
        </p:txBody>
      </p:sp>
      <p:sp>
        <p:nvSpPr>
          <p:cNvPr id="76" name="矩形 75"/>
          <p:cNvSpPr/>
          <p:nvPr/>
        </p:nvSpPr>
        <p:spPr bwMode="auto">
          <a:xfrm>
            <a:off x="476769" y="1942534"/>
            <a:ext cx="7243545" cy="356932"/>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微孔扩展模型（</a:t>
            </a:r>
            <a:r>
              <a:rPr lang="en-US" altLang="zh-CN" b="1" dirty="0">
                <a:solidFill>
                  <a:schemeClr val="bg1"/>
                </a:solidFill>
                <a:latin typeface="微软雅黑" panose="020B0503020204020204" pitchFamily="34" charset="-122"/>
                <a:ea typeface="微软雅黑" panose="020B0503020204020204" pitchFamily="34" charset="-122"/>
              </a:rPr>
              <a:t>Void growth model</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VGM</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7" name="文本框 18"/>
          <p:cNvSpPr txBox="1"/>
          <p:nvPr/>
        </p:nvSpPr>
        <p:spPr>
          <a:xfrm>
            <a:off x="835545" y="3769744"/>
            <a:ext cx="4187868"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许多实际情况中，材料变形不是很大，即使塑性应变增加很快，但应力三轴度大体上保持不变，如图所示</a:t>
            </a:r>
          </a:p>
        </p:txBody>
      </p:sp>
      <p:sp>
        <p:nvSpPr>
          <p:cNvPr id="78" name="矩形 77"/>
          <p:cNvSpPr/>
          <p:nvPr/>
        </p:nvSpPr>
        <p:spPr bwMode="auto">
          <a:xfrm>
            <a:off x="447200" y="3397977"/>
            <a:ext cx="7273114" cy="371767"/>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应力修正临界应变模型（</a:t>
            </a:r>
            <a:r>
              <a:rPr lang="en-US" altLang="zh-CN" b="1" dirty="0">
                <a:solidFill>
                  <a:schemeClr val="bg1"/>
                </a:solidFill>
                <a:latin typeface="微软雅黑" panose="020B0503020204020204" pitchFamily="34" charset="-122"/>
                <a:ea typeface="微软雅黑" panose="020B0503020204020204" pitchFamily="34" charset="-122"/>
              </a:rPr>
              <a:t>Stress modified critical strain</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SMCS</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9" name="文本框 20"/>
          <p:cNvSpPr txBox="1"/>
          <p:nvPr/>
        </p:nvSpPr>
        <p:spPr>
          <a:xfrm>
            <a:off x="835544" y="5268712"/>
            <a:ext cx="4187870" cy="669414"/>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该模型用于</a:t>
            </a:r>
            <a:r>
              <a:rPr lang="en-US" altLang="zh-CN" sz="1500" dirty="0" err="1">
                <a:solidFill>
                  <a:schemeClr val="tx1">
                    <a:lumMod val="95000"/>
                    <a:lumOff val="5000"/>
                    <a:alpha val="75000"/>
                  </a:schemeClr>
                </a:solidFill>
                <a:latin typeface="微软雅黑" panose="020B0503020204020204" pitchFamily="34" charset="-122"/>
                <a:ea typeface="微软雅黑" panose="020B0503020204020204" pitchFamily="34" charset="-122"/>
              </a:rPr>
              <a:t>Abaqus</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里的显示分析中，若</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C1=0,C3=1.5 </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该模型就相当于</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SMCS</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模型。</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476770" y="4908712"/>
            <a:ext cx="7243544"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Johnsons-Cook</a:t>
            </a:r>
            <a:r>
              <a:rPr lang="zh-CN" altLang="en-US" b="1" dirty="0">
                <a:solidFill>
                  <a:schemeClr val="bg1"/>
                </a:solidFill>
                <a:latin typeface="微软雅黑" panose="020B0503020204020204" pitchFamily="34" charset="-122"/>
                <a:ea typeface="微软雅黑" panose="020B0503020204020204" pitchFamily="34" charset="-122"/>
              </a:rPr>
              <a:t>模型</a:t>
            </a: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p:nvPr/>
        </p:nvPicPr>
        <p:blipFill>
          <a:blip r:embed="rId4"/>
          <a:stretch>
            <a:fillRect/>
          </a:stretch>
        </p:blipFill>
        <p:spPr>
          <a:xfrm>
            <a:off x="5548530" y="2380088"/>
            <a:ext cx="3055470" cy="937267"/>
          </a:xfrm>
          <a:prstGeom prst="rect">
            <a:avLst/>
          </a:prstGeom>
        </p:spPr>
      </p:pic>
      <p:pic>
        <p:nvPicPr>
          <p:cNvPr id="24" name="图片 23"/>
          <p:cNvPicPr/>
          <p:nvPr/>
        </p:nvPicPr>
        <p:blipFill>
          <a:blip r:embed="rId5"/>
          <a:stretch>
            <a:fillRect/>
          </a:stretch>
        </p:blipFill>
        <p:spPr>
          <a:xfrm>
            <a:off x="5683388" y="122327"/>
            <a:ext cx="2425898" cy="1676756"/>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273784" y="5449942"/>
                <a:ext cx="3600216"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𝜀</m:t>
                                  </m:r>
                                </m:e>
                              </m:acc>
                            </m:e>
                            <m:sub>
                              <m:r>
                                <a:rPr lang="zh-CN" altLang="en-US" i="1">
                                  <a:latin typeface="Cambria Math" panose="02040503050406030204" pitchFamily="18" charset="0"/>
                                </a:rPr>
                                <m:t>𝑝</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2</m:t>
                              </m:r>
                            </m:sub>
                          </m:sSub>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1">
                              <a:latin typeface="Cambria Math" panose="02040503050406030204" pitchFamily="18" charset="0"/>
                            </a:rPr>
                            <m:t>𝑇</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73784" y="5449942"/>
                <a:ext cx="3600216" cy="410497"/>
              </a:xfrm>
              <a:prstGeom prst="rect">
                <a:avLst/>
              </a:prstGeom>
              <a:blipFill rotWithShape="0">
                <a:blip r:embed="rId6"/>
                <a:stretch>
                  <a:fillRect t="-153731" r="-17259"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54216" y="4153153"/>
                <a:ext cx="3084242" cy="405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𝜀</m:t>
                              </m:r>
                            </m:e>
                            <m:sub>
                              <m:r>
                                <a:rPr lang="zh-CN" altLang="en-US" i="1">
                                  <a:latin typeface="Cambria Math" panose="02040503050406030204" pitchFamily="18" charset="0"/>
                                </a:rPr>
                                <m:t>𝑃</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−1.5·</m:t>
                          </m:r>
                          <m:r>
                            <a:rPr lang="zh-CN" altLang="en-US" i="1">
                              <a:latin typeface="Cambria Math" panose="02040503050406030204" pitchFamily="18" charset="0"/>
                            </a:rPr>
                            <m:t>𝑇</m:t>
                          </m:r>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354216" y="4153153"/>
                <a:ext cx="3084242" cy="405688"/>
              </a:xfrm>
              <a:prstGeom prst="rect">
                <a:avLst/>
              </a:prstGeom>
              <a:blipFill rotWithShape="0">
                <a:blip r:embed="rId7"/>
                <a:stretch>
                  <a:fillRect t="-153731" r="-20356" b="-228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0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additive="base">
                                        <p:cTn id="21" dur="500" fill="hold"/>
                                        <p:tgtEl>
                                          <p:spTgt spid="77"/>
                                        </p:tgtEl>
                                        <p:attrNameLst>
                                          <p:attrName>ppt_x</p:attrName>
                                        </p:attrNameLst>
                                      </p:cBhvr>
                                      <p:tavLst>
                                        <p:tav tm="0">
                                          <p:val>
                                            <p:strVal val="#ppt_x"/>
                                          </p:val>
                                        </p:tav>
                                        <p:tav tm="100000">
                                          <p:val>
                                            <p:strVal val="#ppt_x"/>
                                          </p:val>
                                        </p:tav>
                                      </p:tavLst>
                                    </p:anim>
                                    <p:anim calcmode="lin" valueType="num">
                                      <p:cBhvr additive="base">
                                        <p:cTn id="22" dur="500" fill="hold"/>
                                        <p:tgtEl>
                                          <p:spTgt spid="7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ppt_x"/>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微观机理模型</a:t>
            </a: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2482271952"/>
              </p:ext>
            </p:extLst>
          </p:nvPr>
        </p:nvGraphicFramePr>
        <p:xfrm>
          <a:off x="761999" y="1816357"/>
          <a:ext cx="7699094" cy="4060165"/>
        </p:xfrm>
        <a:graphic>
          <a:graphicData uri="http://schemas.openxmlformats.org/drawingml/2006/table">
            <a:tbl>
              <a:tblPr>
                <a:tableStyleId>{69CF1AB2-1976-4502-BF36-3FF5EA218861}</a:tableStyleId>
              </a:tblPr>
              <a:tblGrid>
                <a:gridCol w="1257964">
                  <a:extLst>
                    <a:ext uri="{9D8B030D-6E8A-4147-A177-3AD203B41FA5}">
                      <a16:colId xmlns:a16="http://schemas.microsoft.com/office/drawing/2014/main" val="20000"/>
                    </a:ext>
                  </a:extLst>
                </a:gridCol>
                <a:gridCol w="2832899">
                  <a:extLst>
                    <a:ext uri="{9D8B030D-6E8A-4147-A177-3AD203B41FA5}">
                      <a16:colId xmlns:a16="http://schemas.microsoft.com/office/drawing/2014/main" val="20001"/>
                    </a:ext>
                  </a:extLst>
                </a:gridCol>
                <a:gridCol w="3608231">
                  <a:extLst>
                    <a:ext uri="{9D8B030D-6E8A-4147-A177-3AD203B41FA5}">
                      <a16:colId xmlns:a16="http://schemas.microsoft.com/office/drawing/2014/main" val="20002"/>
                    </a:ext>
                  </a:extLst>
                </a:gridCol>
              </a:tblGrid>
              <a:tr h="396900">
                <a:tc>
                  <a:txBody>
                    <a:bodyPr/>
                    <a:lstStyle/>
                    <a:p>
                      <a:pPr algn="ctr" fontAlgn="ctr"/>
                      <a:r>
                        <a:rPr lang="zh-CN" altLang="en-US" sz="1600" u="none" strike="noStrike" dirty="0">
                          <a:solidFill>
                            <a:schemeClr val="bg1"/>
                          </a:solidFill>
                          <a:effectLst/>
                        </a:rPr>
                        <a:t>学    者</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构件类型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研究类型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extLst>
                  <a:ext uri="{0D108BD9-81ED-4DB2-BD59-A6C34878D82A}">
                    <a16:rowId xmlns:a16="http://schemas.microsoft.com/office/drawing/2014/main" val="10000"/>
                  </a:ext>
                </a:extLst>
              </a:tr>
              <a:tr h="492610">
                <a:tc>
                  <a:txBody>
                    <a:bodyPr/>
                    <a:lstStyle/>
                    <a:p>
                      <a:pPr algn="ctr" fontAlgn="ctr"/>
                      <a:r>
                        <a:rPr lang="en-US" sz="1600" u="none" strike="noStrike" dirty="0" err="1">
                          <a:effectLst/>
                        </a:rPr>
                        <a:t>Kanvinde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标定</a:t>
                      </a:r>
                      <a:r>
                        <a:rPr lang="en-US" altLang="zh-CN" sz="1600" u="none" strike="noStrike" dirty="0">
                          <a:effectLst/>
                        </a:rPr>
                        <a:t>7</a:t>
                      </a:r>
                      <a:r>
                        <a:rPr lang="zh-CN" altLang="en-US" sz="1600" u="none" strike="noStrike" dirty="0">
                          <a:effectLst/>
                        </a:rPr>
                        <a:t>种不同钢结构材料的</a:t>
                      </a:r>
                      <a:r>
                        <a:rPr lang="en-US" altLang="zh-CN" sz="1600" u="none" strike="noStrike" dirty="0">
                          <a:effectLst/>
                        </a:rPr>
                        <a:t>VGM</a:t>
                      </a:r>
                      <a:r>
                        <a:rPr lang="zh-CN" altLang="en-US" sz="1600" u="none" strike="noStrike" dirty="0">
                          <a:effectLst/>
                        </a:rPr>
                        <a:t>和</a:t>
                      </a:r>
                      <a:r>
                        <a:rPr lang="en-US" altLang="zh-CN" sz="1600" u="none" strike="noStrike" dirty="0">
                          <a:effectLst/>
                        </a:rPr>
                        <a:t>SMCS</a:t>
                      </a:r>
                      <a:r>
                        <a:rPr lang="zh-CN" altLang="en-US" sz="1600" u="none" strike="noStrike" dirty="0">
                          <a:effectLst/>
                        </a:rPr>
                        <a:t>模型参数</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1"/>
                  </a:ext>
                </a:extLst>
              </a:tr>
              <a:tr h="654495">
                <a:tc>
                  <a:txBody>
                    <a:bodyPr/>
                    <a:lstStyle/>
                    <a:p>
                      <a:pPr algn="ctr" fontAlgn="ctr"/>
                      <a:r>
                        <a:rPr lang="en-US" sz="1600" u="none" strike="noStrike" dirty="0" err="1">
                          <a:effectLst/>
                        </a:rPr>
                        <a:t>Deierlein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三点弯试样、螺栓孔拉板</a:t>
                      </a:r>
                      <a:r>
                        <a:rPr lang="en-US" altLang="zh-CN" sz="1600" u="none" strike="noStrike" dirty="0">
                          <a:effectLst/>
                        </a:rPr>
                        <a:t>/</a:t>
                      </a:r>
                      <a:r>
                        <a:rPr lang="zh-CN" altLang="en-US" sz="1600" u="none" strike="noStrike" dirty="0">
                          <a:effectLst/>
                        </a:rPr>
                        <a:t>承压试样</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模型预测钢结构单调荷载下的延性断裂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2"/>
                  </a:ext>
                </a:extLst>
              </a:tr>
              <a:tr h="437746">
                <a:tc>
                  <a:txBody>
                    <a:bodyPr/>
                    <a:lstStyle/>
                    <a:p>
                      <a:pPr algn="ctr" fontAlgn="ctr"/>
                      <a:r>
                        <a:rPr lang="en-US" sz="1600" u="none" strike="noStrike" dirty="0">
                          <a:effectLst/>
                        </a:rPr>
                        <a:t>Fell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角焊缝十字形试件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SMCS</a:t>
                      </a:r>
                      <a:r>
                        <a:rPr lang="zh-CN" altLang="en-US" sz="1600" u="none" strike="noStrike">
                          <a:effectLst/>
                        </a:rPr>
                        <a:t>预测试件的延性断裂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3"/>
                  </a:ext>
                </a:extLst>
              </a:tr>
              <a:tr h="492610">
                <a:tc>
                  <a:txBody>
                    <a:bodyPr/>
                    <a:lstStyle/>
                    <a:p>
                      <a:pPr algn="ctr" fontAlgn="ctr"/>
                      <a:r>
                        <a:rPr lang="zh-CN" altLang="en-US" sz="1600" u="none" strike="noStrike">
                          <a:effectLst/>
                        </a:rPr>
                        <a:t>廖芳芳</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en-US" altLang="zh-CN" sz="1600" u="none" strike="noStrike">
                          <a:effectLst/>
                        </a:rPr>
                        <a:t>Q345</a:t>
                      </a:r>
                      <a:r>
                        <a:rPr lang="zh-CN" altLang="en-US" sz="1600" u="none" strike="noStrike">
                          <a:effectLst/>
                        </a:rPr>
                        <a:t>梁柱焊接节点</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标定</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模型参数并预测试件延性断裂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4"/>
                  </a:ext>
                </a:extLst>
              </a:tr>
              <a:tr h="437746">
                <a:tc>
                  <a:txBody>
                    <a:bodyPr/>
                    <a:lstStyle/>
                    <a:p>
                      <a:pPr algn="ctr" fontAlgn="ctr"/>
                      <a:r>
                        <a:rPr lang="zh-CN" altLang="en-US" sz="1600" u="none" strike="noStrike">
                          <a:effectLst/>
                        </a:rPr>
                        <a:t>王元清</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梁柱焊接节点</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模型预测裂纹的起始位置</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5"/>
                  </a:ext>
                </a:extLst>
              </a:tr>
              <a:tr h="468100">
                <a:tc>
                  <a:txBody>
                    <a:bodyPr/>
                    <a:lstStyle/>
                    <a:p>
                      <a:pPr algn="ctr" fontAlgn="ctr"/>
                      <a:r>
                        <a:rPr lang="en-US" sz="1600" u="none" strike="noStrike">
                          <a:effectLst/>
                        </a:rPr>
                        <a:t>Ohata</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提出了反应钢材延性裂纹起始的临界曲线</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6"/>
                  </a:ext>
                </a:extLst>
              </a:tr>
              <a:tr h="655596">
                <a:tc>
                  <a:txBody>
                    <a:bodyPr/>
                    <a:lstStyle/>
                    <a:p>
                      <a:pPr algn="ctr" fontAlgn="ctr"/>
                      <a:r>
                        <a:rPr lang="en-US" sz="1600" u="none" strike="noStrike" dirty="0">
                          <a:effectLst/>
                        </a:rPr>
                        <a:t>Magi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数值模拟</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应用</a:t>
                      </a:r>
                      <a:r>
                        <a:rPr lang="en-US" altLang="zh-CN" sz="1600" u="none" strike="noStrike" dirty="0">
                          <a:effectLst/>
                        </a:rPr>
                        <a:t>Johnson-cook</a:t>
                      </a:r>
                      <a:r>
                        <a:rPr lang="zh-CN" altLang="en-US" sz="1600" u="none" strike="noStrike" dirty="0">
                          <a:effectLst/>
                        </a:rPr>
                        <a:t>模型对</a:t>
                      </a:r>
                      <a:r>
                        <a:rPr lang="en-US" altLang="zh-CN" sz="1600" u="none" strike="noStrike" dirty="0">
                          <a:effectLst/>
                        </a:rPr>
                        <a:t>Q890D</a:t>
                      </a:r>
                      <a:r>
                        <a:rPr lang="zh-CN" altLang="en-US" sz="1600" u="none" strike="noStrike" dirty="0">
                          <a:effectLst/>
                        </a:rPr>
                        <a:t>的角焊缝和对接焊缝进行模拟</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38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三、研究方法及研究内容</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研究对象</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38946" y="1293893"/>
            <a:ext cx="7399213" cy="923330"/>
          </a:xfrm>
          <a:prstGeom prst="rect">
            <a:avLst/>
          </a:prstGeom>
        </p:spPr>
        <p:txBody>
          <a:bodyPr wrap="square">
            <a:spAutoFit/>
          </a:bodyPr>
          <a:lstStyle/>
          <a:p>
            <a:pPr>
              <a:lnSpc>
                <a:spcPct val="150000"/>
              </a:lnSpc>
            </a:pPr>
            <a:r>
              <a:rPr lang="en-US" altLang="zh-CN" dirty="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本文为研究高强钢</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角焊缝的力学性能</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试验研究</a:t>
            </a:r>
            <a:r>
              <a:rPr lang="zh-CN" altLang="en-US" b="1" dirty="0">
                <a:solidFill>
                  <a:srgbClr val="FF0000"/>
                </a:solidFill>
                <a:latin typeface="微软雅黑" panose="020B0503020204020204" pitchFamily="34" charset="-122"/>
                <a:ea typeface="微软雅黑" panose="020B0503020204020204" pitchFamily="34" charset="-122"/>
                <a:cs typeface="Arial" pitchFamily="34" charset="0"/>
              </a:rPr>
              <a:t>和有限元分析</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相结合的研究方法。</a:t>
            </a:r>
          </a:p>
        </p:txBody>
      </p:sp>
      <p:sp>
        <p:nvSpPr>
          <p:cNvPr id="5" name="矩形 4"/>
          <p:cNvSpPr/>
          <p:nvPr/>
        </p:nvSpPr>
        <p:spPr>
          <a:xfrm>
            <a:off x="462988" y="2217224"/>
            <a:ext cx="8141012" cy="3414846"/>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）高强钢角焊缝试验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a:latin typeface="Times New Roman" panose="02020603050405020304" pitchFamily="18" charset="0"/>
              </a:rPr>
              <a:t>Q690</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Q890</a:t>
            </a:r>
            <a:r>
              <a:rPr lang="zh-CN" altLang="zh-CN" sz="2400" kern="100" dirty="0">
                <a:latin typeface="Times New Roman" panose="02020603050405020304" pitchFamily="18" charset="0"/>
              </a:rPr>
              <a:t>高强钢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ER96-G</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ER120S-G</a:t>
            </a:r>
            <a:endParaRPr lang="zh-CN" altLang="zh-CN" sz="2400" kern="100" dirty="0">
              <a:latin typeface="Times New Roman" panose="02020603050405020304" pitchFamily="18" charset="0"/>
            </a:endParaRPr>
          </a:p>
          <a:p>
            <a:pPr indent="266700" algn="just">
              <a:lnSpc>
                <a:spcPts val="2880"/>
              </a:lnSpc>
              <a:spcAft>
                <a:spcPts val="0"/>
              </a:spcAft>
            </a:pPr>
            <a:r>
              <a:rPr lang="zh-CN" altLang="zh-CN" sz="2400" kern="100" dirty="0">
                <a:latin typeface="Times New Roman" panose="02020603050405020304" pitchFamily="18" charset="0"/>
              </a:rPr>
              <a:t>接头形式：角焊缝</a:t>
            </a:r>
          </a:p>
          <a:p>
            <a:pPr marL="266700" indent="-133350" algn="just">
              <a:lnSpc>
                <a:spcPts val="2880"/>
              </a:lnSpc>
              <a:spcAft>
                <a:spcPts val="0"/>
              </a:spcAft>
            </a:pP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焊缝和荷载二者之间的夹角：</a:t>
            </a:r>
            <a:r>
              <a:rPr lang="en-US" altLang="zh-CN" sz="2400" kern="100" dirty="0">
                <a:latin typeface="Times New Roman" panose="02020603050405020304" pitchFamily="18" charset="0"/>
              </a:rPr>
              <a:t>0</a:t>
            </a:r>
            <a:r>
              <a:rPr lang="zh-CN" altLang="zh-CN" sz="2400" kern="100" dirty="0">
                <a:latin typeface="Times New Roman" panose="02020603050405020304" pitchFamily="18" charset="0"/>
              </a:rPr>
              <a:t>°（正面角焊缝）、</a:t>
            </a:r>
            <a:r>
              <a:rPr lang="en-US" altLang="zh-CN" sz="2400" kern="100" dirty="0">
                <a:latin typeface="Times New Roman" panose="02020603050405020304" pitchFamily="18" charset="0"/>
              </a:rPr>
              <a:t>15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30°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45°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60°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75°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90°</a:t>
            </a:r>
            <a:r>
              <a:rPr lang="zh-CN" altLang="zh-CN" sz="2400" kern="100" dirty="0">
                <a:latin typeface="Times New Roman" panose="02020603050405020304" pitchFamily="18" charset="0"/>
              </a:rPr>
              <a:t>（侧面角焊缝）</a:t>
            </a:r>
          </a:p>
          <a:p>
            <a:pPr indent="266700" algn="just">
              <a:lnSpc>
                <a:spcPts val="2880"/>
              </a:lnSpc>
              <a:spcAft>
                <a:spcPts val="0"/>
              </a:spcAft>
            </a:pPr>
            <a:r>
              <a:rPr lang="en-US" altLang="zh-CN" sz="2400" kern="100" dirty="0">
                <a:latin typeface="Times New Roman" panose="02020603050405020304" pitchFamily="18" charset="0"/>
              </a:rPr>
              <a:t>2</a:t>
            </a:r>
            <a:r>
              <a:rPr lang="zh-CN" altLang="zh-CN" sz="2400" kern="100" dirty="0">
                <a:latin typeface="Times New Roman" panose="02020603050405020304" pitchFamily="18" charset="0"/>
              </a:rPr>
              <a:t>）矩形缺口试验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a:latin typeface="Times New Roman" panose="02020603050405020304" pitchFamily="18" charset="0"/>
              </a:rPr>
              <a:t>Q690</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Q890</a:t>
            </a:r>
            <a:r>
              <a:rPr lang="zh-CN" altLang="zh-CN" sz="2400" kern="100" dirty="0">
                <a:latin typeface="Times New Roman" panose="02020603050405020304" pitchFamily="18" charset="0"/>
              </a:rPr>
              <a:t>高强钢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ER96-G</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ER120S-G</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159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技术路线</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descr="15119670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92522"/>
            <a:ext cx="6739572" cy="63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a:xfrm>
            <a:off x="2160588" y="538480"/>
            <a:ext cx="385413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6102668" y="538480"/>
            <a:ext cx="279749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017520" y="4653280"/>
            <a:ext cx="5917658" cy="166472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5130" y="762056"/>
            <a:ext cx="1122744" cy="400110"/>
          </a:xfrm>
          <a:prstGeom prst="rect">
            <a:avLst/>
          </a:prstGeom>
          <a:noFill/>
        </p:spPr>
        <p:txBody>
          <a:bodyPr wrap="square" rtlCol="0">
            <a:spAutoFit/>
          </a:bodyPr>
          <a:lstStyle/>
          <a:p>
            <a:r>
              <a:rPr lang="zh-CN" altLang="en-US" sz="2000" b="1" dirty="0">
                <a:solidFill>
                  <a:srgbClr val="FF0000"/>
                </a:solidFill>
              </a:rPr>
              <a:t>试验</a:t>
            </a:r>
            <a:r>
              <a:rPr lang="en-US" altLang="zh-CN" sz="2000" b="1" dirty="0">
                <a:solidFill>
                  <a:srgbClr val="FF0000"/>
                </a:solidFill>
              </a:rPr>
              <a:t>1</a:t>
            </a:r>
            <a:endParaRPr lang="zh-CN" altLang="en-US" sz="2000" b="1" dirty="0">
              <a:solidFill>
                <a:srgbClr val="FF0000"/>
              </a:solidFill>
            </a:endParaRPr>
          </a:p>
        </p:txBody>
      </p:sp>
      <p:sp>
        <p:nvSpPr>
          <p:cNvPr id="26" name="文本框 25"/>
          <p:cNvSpPr txBox="1"/>
          <p:nvPr/>
        </p:nvSpPr>
        <p:spPr>
          <a:xfrm>
            <a:off x="8077353" y="762056"/>
            <a:ext cx="1122744" cy="400110"/>
          </a:xfrm>
          <a:prstGeom prst="rect">
            <a:avLst/>
          </a:prstGeom>
          <a:noFill/>
        </p:spPr>
        <p:txBody>
          <a:bodyPr wrap="square" rtlCol="0">
            <a:spAutoFit/>
          </a:bodyPr>
          <a:lstStyle/>
          <a:p>
            <a:r>
              <a:rPr lang="zh-CN" altLang="en-US" sz="2000" b="1" dirty="0">
                <a:solidFill>
                  <a:srgbClr val="FF0000"/>
                </a:solidFill>
              </a:rPr>
              <a:t>试验</a:t>
            </a:r>
            <a:r>
              <a:rPr lang="en-US" altLang="zh-CN" sz="2000" b="1" dirty="0">
                <a:solidFill>
                  <a:srgbClr val="FF0000"/>
                </a:solidFill>
              </a:rPr>
              <a:t>2</a:t>
            </a:r>
            <a:endParaRPr lang="zh-CN" altLang="en-US" sz="2000" b="1" dirty="0">
              <a:solidFill>
                <a:srgbClr val="FF0000"/>
              </a:solidFill>
            </a:endParaRPr>
          </a:p>
        </p:txBody>
      </p:sp>
      <p:sp>
        <p:nvSpPr>
          <p:cNvPr id="27" name="文本框 26"/>
          <p:cNvSpPr txBox="1"/>
          <p:nvPr/>
        </p:nvSpPr>
        <p:spPr>
          <a:xfrm>
            <a:off x="3197626" y="5384520"/>
            <a:ext cx="1122744" cy="707886"/>
          </a:xfrm>
          <a:prstGeom prst="rect">
            <a:avLst/>
          </a:prstGeom>
          <a:noFill/>
        </p:spPr>
        <p:txBody>
          <a:bodyPr wrap="square" rtlCol="0">
            <a:spAutoFit/>
          </a:bodyPr>
          <a:lstStyle/>
          <a:p>
            <a:r>
              <a:rPr lang="zh-CN" altLang="en-US" sz="2000" b="1" dirty="0">
                <a:solidFill>
                  <a:srgbClr val="FF0000"/>
                </a:solidFill>
              </a:rPr>
              <a:t>有限元分析</a:t>
            </a:r>
          </a:p>
        </p:txBody>
      </p:sp>
      <p:sp>
        <p:nvSpPr>
          <p:cNvPr id="28" name="矩形 27"/>
          <p:cNvSpPr/>
          <p:nvPr/>
        </p:nvSpPr>
        <p:spPr>
          <a:xfrm>
            <a:off x="211616" y="1776945"/>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试验</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：高强钢角  焊缝试验</a:t>
            </a:r>
          </a:p>
        </p:txBody>
      </p:sp>
      <p:sp>
        <p:nvSpPr>
          <p:cNvPr id="30" name="矩形 29"/>
          <p:cNvSpPr/>
          <p:nvPr/>
        </p:nvSpPr>
        <p:spPr>
          <a:xfrm>
            <a:off x="211616" y="3012959"/>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试验</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：高强钢矩形缺口试验</a:t>
            </a:r>
          </a:p>
        </p:txBody>
      </p:sp>
      <p:sp>
        <p:nvSpPr>
          <p:cNvPr id="31" name="矩形 30"/>
          <p:cNvSpPr/>
          <p:nvPr/>
        </p:nvSpPr>
        <p:spPr>
          <a:xfrm>
            <a:off x="211616" y="4298813"/>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有限元：参数标定，断裂预测</a:t>
            </a:r>
          </a:p>
        </p:txBody>
      </p:sp>
    </p:spTree>
    <p:extLst>
      <p:ext uri="{BB962C8B-B14F-4D97-AF65-F5344CB8AC3E}">
        <p14:creationId xmlns:p14="http://schemas.microsoft.com/office/powerpoint/2010/main" val="33601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9838" y="407922"/>
            <a:ext cx="316819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试验</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：高强钢角焊缝试验</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15" y="1828767"/>
            <a:ext cx="5799708" cy="4218452"/>
          </a:xfrm>
          <a:prstGeom prst="rect">
            <a:avLst/>
          </a:prstGeom>
        </p:spPr>
      </p:pic>
      <p:sp>
        <p:nvSpPr>
          <p:cNvPr id="10" name="矩形 9"/>
          <p:cNvSpPr/>
          <p:nvPr/>
        </p:nvSpPr>
        <p:spPr>
          <a:xfrm>
            <a:off x="6667018" y="3247370"/>
            <a:ext cx="2060294" cy="2323713"/>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zh-CN" altLang="en-US" sz="2400" kern="100" dirty="0">
                <a:latin typeface="Times New Roman" panose="02020603050405020304" pitchFamily="18" charset="0"/>
              </a:rPr>
              <a:t>记录剪切边、断裂面尺寸、焊根熔透、断裂位置、最大荷载、荷载位移曲线</a:t>
            </a:r>
            <a:endParaRPr lang="zh-CN" altLang="zh-CN" sz="2400" kern="100" dirty="0">
              <a:latin typeface="Times New Roman" panose="02020603050405020304" pitchFamily="18" charset="0"/>
            </a:endParaRPr>
          </a:p>
        </p:txBody>
      </p:sp>
      <p:sp>
        <p:nvSpPr>
          <p:cNvPr id="11" name="矩形 10"/>
          <p:cNvSpPr/>
          <p:nvPr/>
        </p:nvSpPr>
        <p:spPr>
          <a:xfrm>
            <a:off x="6667018" y="1828767"/>
            <a:ext cx="2060294" cy="836126"/>
          </a:xfrm>
          <a:prstGeom prst="rect">
            <a:avLst/>
          </a:prstGeom>
          <a:solidFill>
            <a:srgbClr val="0053A3"/>
          </a:solidFill>
          <a:ln w="19050">
            <a:noFill/>
            <a:prstDash val="dash"/>
          </a:ln>
        </p:spPr>
        <p:txBody>
          <a:bodyPr wrap="square">
            <a:spAutoFit/>
          </a:bodyPr>
          <a:lstStyle/>
          <a:p>
            <a:pPr indent="266700" algn="ctr">
              <a:lnSpc>
                <a:spcPts val="2880"/>
              </a:lnSpc>
              <a:spcAft>
                <a:spcPts val="0"/>
              </a:spcAft>
            </a:pPr>
            <a:r>
              <a:rPr lang="zh-CN" altLang="en-US" sz="2800" b="1" kern="100" dirty="0">
                <a:solidFill>
                  <a:schemeClr val="bg1"/>
                </a:solidFill>
                <a:latin typeface="Times New Roman" panose="02020603050405020304" pitchFamily="18" charset="0"/>
              </a:rPr>
              <a:t>实验结果分析</a:t>
            </a:r>
            <a:endParaRPr lang="zh-CN" altLang="zh-CN" sz="2800" b="1" kern="100" dirty="0">
              <a:solidFill>
                <a:schemeClr val="bg1"/>
              </a:solidFill>
              <a:latin typeface="Times New Roman" panose="02020603050405020304" pitchFamily="18" charset="0"/>
            </a:endParaRPr>
          </a:p>
        </p:txBody>
      </p:sp>
      <p:sp>
        <p:nvSpPr>
          <p:cNvPr id="12" name="矩形 11"/>
          <p:cNvSpPr/>
          <p:nvPr/>
        </p:nvSpPr>
        <p:spPr>
          <a:xfrm>
            <a:off x="590309" y="1319131"/>
            <a:ext cx="1828800" cy="439672"/>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a:solidFill>
                  <a:schemeClr val="bg1"/>
                </a:solidFill>
                <a:latin typeface="Times New Roman" panose="02020603050405020304" pitchFamily="18" charset="0"/>
              </a:rPr>
              <a:t>试件尺寸</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01725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2519838" y="407922"/>
            <a:ext cx="3846238"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试验</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：高强钢矩形缺口试验</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340" y="2255801"/>
            <a:ext cx="2589534" cy="2283274"/>
          </a:xfrm>
          <a:prstGeom prst="rect">
            <a:avLst/>
          </a:prstGeom>
        </p:spPr>
      </p:pic>
      <p:sp>
        <p:nvSpPr>
          <p:cNvPr id="35" name="矩形 34"/>
          <p:cNvSpPr/>
          <p:nvPr/>
        </p:nvSpPr>
        <p:spPr>
          <a:xfrm>
            <a:off x="3528557" y="1693382"/>
            <a:ext cx="1828800"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a:solidFill>
                  <a:schemeClr val="bg1"/>
                </a:solidFill>
                <a:latin typeface="Times New Roman" panose="02020603050405020304" pitchFamily="18" charset="0"/>
              </a:rPr>
              <a:t>试件形状</a:t>
            </a:r>
            <a:endParaRPr lang="zh-CN" altLang="zh-CN" sz="2400" kern="100" dirty="0">
              <a:solidFill>
                <a:schemeClr val="bg1"/>
              </a:solidFill>
              <a:latin typeface="Times New Roman" panose="02020603050405020304" pitchFamily="18" charset="0"/>
            </a:endParaRPr>
          </a:p>
        </p:txBody>
      </p:sp>
      <p:pic>
        <p:nvPicPr>
          <p:cNvPr id="36" name="图片 35"/>
          <p:cNvPicPr/>
          <p:nvPr/>
        </p:nvPicPr>
        <p:blipFill>
          <a:blip r:embed="rId4"/>
          <a:stretch>
            <a:fillRect/>
          </a:stretch>
        </p:blipFill>
        <p:spPr>
          <a:xfrm>
            <a:off x="100230" y="2139803"/>
            <a:ext cx="2499379" cy="937267"/>
          </a:xfrm>
          <a:prstGeom prst="rect">
            <a:avLst/>
          </a:prstGeom>
        </p:spPr>
      </p:pic>
      <p:sp>
        <p:nvSpPr>
          <p:cNvPr id="38" name="矩形 37"/>
          <p:cNvSpPr/>
          <p:nvPr/>
        </p:nvSpPr>
        <p:spPr>
          <a:xfrm>
            <a:off x="155776" y="1700131"/>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a:solidFill>
                  <a:schemeClr val="bg1"/>
                </a:solidFill>
                <a:latin typeface="Times New Roman" panose="02020603050405020304" pitchFamily="18" charset="0"/>
              </a:rPr>
              <a:t>VGM</a:t>
            </a:r>
            <a:r>
              <a:rPr lang="zh-CN" altLang="en-US" sz="2400" kern="100" dirty="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39" name="矩形 38"/>
          <p:cNvSpPr/>
          <p:nvPr/>
        </p:nvSpPr>
        <p:spPr>
          <a:xfrm>
            <a:off x="155776" y="3107708"/>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a:solidFill>
                  <a:schemeClr val="bg1"/>
                </a:solidFill>
                <a:latin typeface="Times New Roman" panose="02020603050405020304" pitchFamily="18" charset="0"/>
              </a:rPr>
              <a:t>SMCS</a:t>
            </a:r>
            <a:r>
              <a:rPr lang="zh-CN" altLang="en-US" sz="2400" kern="100" dirty="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40" name="文本框 39"/>
          <p:cNvSpPr txBox="1"/>
          <p:nvPr/>
        </p:nvSpPr>
        <p:spPr>
          <a:xfrm>
            <a:off x="494866" y="1325811"/>
            <a:ext cx="1391084" cy="400110"/>
          </a:xfrm>
          <a:prstGeom prst="rect">
            <a:avLst/>
          </a:prstGeom>
          <a:noFill/>
        </p:spPr>
        <p:txBody>
          <a:bodyPr wrap="square" rtlCol="0">
            <a:spAutoFit/>
          </a:bodyPr>
          <a:lstStyle/>
          <a:p>
            <a:r>
              <a:rPr lang="zh-CN" altLang="en-US" sz="2000" b="1" dirty="0">
                <a:solidFill>
                  <a:srgbClr val="FF0000"/>
                </a:solidFill>
              </a:rPr>
              <a:t>为什么？</a:t>
            </a:r>
          </a:p>
        </p:txBody>
      </p:sp>
      <p:sp>
        <p:nvSpPr>
          <p:cNvPr id="41" name="文本框 40"/>
          <p:cNvSpPr txBox="1"/>
          <p:nvPr/>
        </p:nvSpPr>
        <p:spPr>
          <a:xfrm>
            <a:off x="3867647" y="1325811"/>
            <a:ext cx="1391084" cy="400110"/>
          </a:xfrm>
          <a:prstGeom prst="rect">
            <a:avLst/>
          </a:prstGeom>
          <a:noFill/>
        </p:spPr>
        <p:txBody>
          <a:bodyPr wrap="square" rtlCol="0">
            <a:spAutoFit/>
          </a:bodyPr>
          <a:lstStyle/>
          <a:p>
            <a:r>
              <a:rPr lang="zh-CN" altLang="en-US" sz="2000" b="1" dirty="0">
                <a:solidFill>
                  <a:srgbClr val="FF0000"/>
                </a:solidFill>
              </a:rPr>
              <a:t>怎么做？</a:t>
            </a:r>
          </a:p>
        </p:txBody>
      </p:sp>
      <p:sp>
        <p:nvSpPr>
          <p:cNvPr id="8" name="文本框 7"/>
          <p:cNvSpPr txBox="1"/>
          <p:nvPr/>
        </p:nvSpPr>
        <p:spPr>
          <a:xfrm>
            <a:off x="3481922" y="4683495"/>
            <a:ext cx="4557178" cy="1200329"/>
          </a:xfrm>
          <a:prstGeom prst="rect">
            <a:avLst/>
          </a:prstGeom>
          <a:noFill/>
        </p:spPr>
        <p:txBody>
          <a:bodyPr wrap="square" rtlCol="0">
            <a:spAutoFit/>
          </a:bodyPr>
          <a:lstStyle/>
          <a:p>
            <a:r>
              <a:rPr lang="zh-CN" altLang="en-US" b="1" dirty="0">
                <a:solidFill>
                  <a:srgbClr val="FF0000"/>
                </a:solidFill>
              </a:rPr>
              <a:t>结论：</a:t>
            </a:r>
            <a:r>
              <a:rPr lang="zh-CN" altLang="en-US" dirty="0"/>
              <a:t>有限元模型的标定需要</a:t>
            </a:r>
            <a:r>
              <a:rPr lang="zh-CN" altLang="en-US" b="1" dirty="0"/>
              <a:t>应力三轴度</a:t>
            </a:r>
            <a:r>
              <a:rPr lang="zh-CN" altLang="en-US" dirty="0"/>
              <a:t>一个不变量，误差大，断裂预测不准确；引入</a:t>
            </a:r>
            <a:r>
              <a:rPr lang="en-US" altLang="zh-CN" b="1" dirty="0"/>
              <a:t>lode angle</a:t>
            </a:r>
            <a:r>
              <a:rPr lang="zh-CN" altLang="en-US" dirty="0"/>
              <a:t>的概念后，使得有限元分析更加准确</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110" y="2255801"/>
            <a:ext cx="2688589" cy="2283274"/>
          </a:xfrm>
          <a:prstGeom prst="rect">
            <a:avLst/>
          </a:prstGeom>
        </p:spPr>
      </p:pic>
      <p:sp>
        <p:nvSpPr>
          <p:cNvPr id="43" name="矩形 42"/>
          <p:cNvSpPr/>
          <p:nvPr/>
        </p:nvSpPr>
        <p:spPr>
          <a:xfrm>
            <a:off x="5723516" y="1692555"/>
            <a:ext cx="3231075"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a:solidFill>
                  <a:schemeClr val="bg1"/>
                </a:solidFill>
                <a:latin typeface="Times New Roman" panose="02020603050405020304" pitchFamily="18" charset="0"/>
              </a:rPr>
              <a:t>Lode</a:t>
            </a:r>
            <a:r>
              <a:rPr lang="zh-CN" altLang="en-US" sz="2400" kern="100" dirty="0">
                <a:solidFill>
                  <a:schemeClr val="bg1"/>
                </a:solidFill>
                <a:latin typeface="Times New Roman" panose="02020603050405020304" pitchFamily="18" charset="0"/>
              </a:rPr>
              <a:t> </a:t>
            </a:r>
            <a:r>
              <a:rPr lang="en-US" altLang="zh-CN" sz="2400" kern="100" dirty="0" err="1">
                <a:solidFill>
                  <a:schemeClr val="bg1"/>
                </a:solidFill>
                <a:latin typeface="Times New Roman" panose="02020603050405020304" pitchFamily="18" charset="0"/>
              </a:rPr>
              <a:t>angle~T</a:t>
            </a:r>
            <a:r>
              <a:rPr lang="zh-CN" altLang="en-US" sz="2400" kern="100" dirty="0">
                <a:solidFill>
                  <a:schemeClr val="bg1"/>
                </a:solidFill>
                <a:latin typeface="Times New Roman" panose="02020603050405020304" pitchFamily="18" charset="0"/>
              </a:rPr>
              <a:t>关系图</a:t>
            </a:r>
            <a:endParaRPr lang="zh-CN" altLang="zh-CN" sz="2400" kern="100" dirty="0">
              <a:solidFill>
                <a:schemeClr val="bg1"/>
              </a:solidFill>
              <a:latin typeface="Times New Roman" panose="02020603050405020304" pitchFamily="18" charset="0"/>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004" y="4325256"/>
            <a:ext cx="2634042" cy="1768661"/>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90" y="3684145"/>
            <a:ext cx="3017782" cy="594412"/>
          </a:xfrm>
          <a:prstGeom prst="rect">
            <a:avLst/>
          </a:prstGeom>
        </p:spPr>
      </p:pic>
    </p:spTree>
    <p:extLst>
      <p:ext uri="{BB962C8B-B14F-4D97-AF65-F5344CB8AC3E}">
        <p14:creationId xmlns:p14="http://schemas.microsoft.com/office/powerpoint/2010/main" val="11573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5" grpId="0" animBg="1"/>
      <p:bldP spid="41" grpId="0"/>
      <p:bldP spid="8"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有限元分析：参数标定，断裂预测</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838" y="1709907"/>
            <a:ext cx="6614733" cy="251481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474" y="4818030"/>
            <a:ext cx="1082134" cy="137934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472" y="4865018"/>
            <a:ext cx="1684166" cy="861135"/>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a:t>一、数据处理</a:t>
            </a:r>
          </a:p>
        </p:txBody>
      </p:sp>
      <p:sp>
        <p:nvSpPr>
          <p:cNvPr id="14" name="文本框 13"/>
          <p:cNvSpPr txBox="1"/>
          <p:nvPr/>
        </p:nvSpPr>
        <p:spPr>
          <a:xfrm>
            <a:off x="364075" y="2133136"/>
            <a:ext cx="5842000" cy="1754326"/>
          </a:xfrm>
          <a:prstGeom prst="rect">
            <a:avLst/>
          </a:prstGeom>
          <a:noFill/>
        </p:spPr>
        <p:txBody>
          <a:bodyPr wrap="square" rtlCol="0">
            <a:spAutoFit/>
          </a:bodyPr>
          <a:lstStyle/>
          <a:p>
            <a:pPr marL="457200" indent="-457200">
              <a:lnSpc>
                <a:spcPct val="150000"/>
              </a:lnSpc>
              <a:buAutoNum type="arabicPeriod"/>
            </a:pPr>
            <a:r>
              <a:rPr lang="zh-CN" altLang="en-US" dirty="0"/>
              <a:t>剔除误差数据</a:t>
            </a:r>
            <a:endParaRPr lang="en-US" altLang="zh-CN" dirty="0"/>
          </a:p>
          <a:p>
            <a:pPr marL="342900" indent="-342900">
              <a:lnSpc>
                <a:spcPct val="150000"/>
              </a:lnSpc>
              <a:buAutoNum type="alphaUcParenR"/>
            </a:pPr>
            <a:r>
              <a:rPr lang="zh-CN" altLang="en-US" dirty="0"/>
              <a:t>试验刚开始加载</a:t>
            </a:r>
            <a:endParaRPr lang="en-US" altLang="zh-CN" dirty="0"/>
          </a:p>
          <a:p>
            <a:pPr marL="342900" indent="-342900">
              <a:lnSpc>
                <a:spcPct val="150000"/>
              </a:lnSpc>
              <a:buAutoNum type="alphaUcParenR"/>
            </a:pPr>
            <a:r>
              <a:rPr lang="zh-CN" altLang="en-US" dirty="0"/>
              <a:t>试验加载快结束</a:t>
            </a:r>
            <a:endParaRPr lang="en-US" altLang="zh-CN" dirty="0"/>
          </a:p>
          <a:p>
            <a:pPr marL="342900" indent="-342900">
              <a:lnSpc>
                <a:spcPct val="150000"/>
              </a:lnSpc>
              <a:buAutoNum type="alphaUcParenR"/>
            </a:pPr>
            <a:r>
              <a:rPr lang="zh-CN" altLang="en-US" dirty="0"/>
              <a:t>试验加载中</a:t>
            </a:r>
          </a:p>
        </p:txBody>
      </p:sp>
      <p:sp>
        <p:nvSpPr>
          <p:cNvPr id="15" name="文本框 14"/>
          <p:cNvSpPr txBox="1"/>
          <p:nvPr/>
        </p:nvSpPr>
        <p:spPr>
          <a:xfrm>
            <a:off x="445586" y="4578300"/>
            <a:ext cx="2988494" cy="923330"/>
          </a:xfrm>
          <a:prstGeom prst="rect">
            <a:avLst/>
          </a:prstGeom>
          <a:noFill/>
        </p:spPr>
        <p:txBody>
          <a:bodyPr wrap="square" rtlCol="0">
            <a:spAutoFit/>
          </a:bodyPr>
          <a:lstStyle/>
          <a:p>
            <a:pPr marL="342900" indent="-342900">
              <a:lnSpc>
                <a:spcPct val="150000"/>
              </a:lnSpc>
              <a:buAutoNum type="arabicPeriod" startAt="2"/>
            </a:pPr>
            <a:r>
              <a:rPr lang="zh-CN" altLang="en-US" dirty="0"/>
              <a:t>将力</a:t>
            </a:r>
            <a:r>
              <a:rPr lang="en-US" altLang="zh-CN" dirty="0"/>
              <a:t>—</a:t>
            </a:r>
            <a:r>
              <a:rPr lang="zh-CN" altLang="en-US" dirty="0"/>
              <a:t>位移曲线转化为</a:t>
            </a:r>
            <a:endParaRPr lang="en-US" altLang="zh-CN" dirty="0"/>
          </a:p>
          <a:p>
            <a:pPr>
              <a:lnSpc>
                <a:spcPct val="150000"/>
              </a:lnSpc>
            </a:pPr>
            <a:r>
              <a:rPr lang="en-US" altLang="zh-CN" dirty="0"/>
              <a:t>       </a:t>
            </a:r>
            <a:r>
              <a:rPr lang="zh-CN" altLang="en-US" dirty="0"/>
              <a:t>应力</a:t>
            </a:r>
            <a:r>
              <a:rPr lang="en-US" altLang="zh-CN" dirty="0"/>
              <a:t>—</a:t>
            </a:r>
            <a:r>
              <a:rPr lang="zh-CN" altLang="en-US" dirty="0"/>
              <a:t>应变关系曲线</a:t>
            </a:r>
            <a:endParaRPr lang="en-US" altLang="zh-CN" dirty="0"/>
          </a:p>
        </p:txBody>
      </p:sp>
      <p:sp>
        <p:nvSpPr>
          <p:cNvPr id="16" name="文本框 15"/>
          <p:cNvSpPr txBox="1"/>
          <p:nvPr/>
        </p:nvSpPr>
        <p:spPr>
          <a:xfrm>
            <a:off x="4054978" y="4382799"/>
            <a:ext cx="2988494" cy="464871"/>
          </a:xfrm>
          <a:prstGeom prst="rect">
            <a:avLst/>
          </a:prstGeom>
          <a:noFill/>
        </p:spPr>
        <p:txBody>
          <a:bodyPr wrap="square" rtlCol="0">
            <a:spAutoFit/>
          </a:bodyPr>
          <a:lstStyle/>
          <a:p>
            <a:pPr>
              <a:lnSpc>
                <a:spcPct val="150000"/>
              </a:lnSpc>
            </a:pPr>
            <a:r>
              <a:rPr lang="zh-CN" altLang="en-US" dirty="0"/>
              <a:t>名义应力、应变</a:t>
            </a:r>
            <a:endParaRPr lang="en-US" altLang="zh-CN" dirty="0"/>
          </a:p>
        </p:txBody>
      </p:sp>
      <p:sp>
        <p:nvSpPr>
          <p:cNvPr id="17" name="文本框 16"/>
          <p:cNvSpPr txBox="1"/>
          <p:nvPr/>
        </p:nvSpPr>
        <p:spPr>
          <a:xfrm>
            <a:off x="6656292" y="4382799"/>
            <a:ext cx="2988494" cy="507831"/>
          </a:xfrm>
          <a:prstGeom prst="rect">
            <a:avLst/>
          </a:prstGeom>
          <a:noFill/>
        </p:spPr>
        <p:txBody>
          <a:bodyPr wrap="square" rtlCol="0">
            <a:spAutoFit/>
          </a:bodyPr>
          <a:lstStyle/>
          <a:p>
            <a:pPr>
              <a:lnSpc>
                <a:spcPct val="150000"/>
              </a:lnSpc>
            </a:pPr>
            <a:r>
              <a:rPr lang="zh-CN" altLang="en-US" dirty="0"/>
              <a:t>真实应力、应变</a:t>
            </a:r>
            <a:endParaRPr lang="en-US" altLang="zh-CN" dirty="0"/>
          </a:p>
        </p:txBody>
      </p:sp>
    </p:spTree>
    <p:extLst>
      <p:ext uri="{BB962C8B-B14F-4D97-AF65-F5344CB8AC3E}">
        <p14:creationId xmlns:p14="http://schemas.microsoft.com/office/powerpoint/2010/main" val="5792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0" name="图示 29"/>
          <p:cNvGraphicFramePr/>
          <p:nvPr>
            <p:extLst>
              <p:ext uri="{D42A27DB-BD31-4B8C-83A1-F6EECF244321}">
                <p14:modId xmlns:p14="http://schemas.microsoft.com/office/powerpoint/2010/main" val="1055888263"/>
              </p:ext>
            </p:extLst>
          </p:nvPr>
        </p:nvGraphicFramePr>
        <p:xfrm>
          <a:off x="625757" y="1521015"/>
          <a:ext cx="2790999" cy="17439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581243996"/>
              </p:ext>
            </p:extLst>
          </p:nvPr>
        </p:nvGraphicFramePr>
        <p:xfrm>
          <a:off x="481742" y="3608675"/>
          <a:ext cx="4391992" cy="2163181"/>
        </p:xfrm>
        <a:graphic>
          <a:graphicData uri="http://schemas.openxmlformats.org/drawingml/2006/table">
            <a:tbl>
              <a:tblPr firstRow="1" firstCol="1" bandRow="1">
                <a:tableStyleId>{5C22544A-7EE6-4342-B048-85BDC9FD1C3A}</a:tableStyleId>
              </a:tblPr>
              <a:tblGrid>
                <a:gridCol w="584671">
                  <a:extLst>
                    <a:ext uri="{9D8B030D-6E8A-4147-A177-3AD203B41FA5}">
                      <a16:colId xmlns:a16="http://schemas.microsoft.com/office/drawing/2014/main" val="20000"/>
                    </a:ext>
                  </a:extLst>
                </a:gridCol>
                <a:gridCol w="1395554">
                  <a:extLst>
                    <a:ext uri="{9D8B030D-6E8A-4147-A177-3AD203B41FA5}">
                      <a16:colId xmlns:a16="http://schemas.microsoft.com/office/drawing/2014/main" val="20001"/>
                    </a:ext>
                  </a:extLst>
                </a:gridCol>
                <a:gridCol w="1172038">
                  <a:extLst>
                    <a:ext uri="{9D8B030D-6E8A-4147-A177-3AD203B41FA5}">
                      <a16:colId xmlns:a16="http://schemas.microsoft.com/office/drawing/2014/main" val="20002"/>
                    </a:ext>
                  </a:extLst>
                </a:gridCol>
                <a:gridCol w="1239729">
                  <a:extLst>
                    <a:ext uri="{9D8B030D-6E8A-4147-A177-3AD203B41FA5}">
                      <a16:colId xmlns:a16="http://schemas.microsoft.com/office/drawing/2014/main" val="20003"/>
                    </a:ext>
                  </a:extLst>
                </a:gridCol>
              </a:tblGrid>
              <a:tr h="491143">
                <a:tc>
                  <a:txBody>
                    <a:bodyPr/>
                    <a:lstStyle/>
                    <a:p>
                      <a:pPr algn="ctr">
                        <a:spcAft>
                          <a:spcPts val="0"/>
                        </a:spcAft>
                      </a:pPr>
                      <a:r>
                        <a:rPr lang="zh-CN" altLang="en-US" sz="1200" kern="100" dirty="0">
                          <a:effectLst/>
                          <a:latin typeface="微软雅黑" panose="020B0503020204020204" pitchFamily="34" charset="-122"/>
                          <a:ea typeface="微软雅黑" panose="020B0503020204020204" pitchFamily="34" charset="-122"/>
                        </a:rPr>
                        <a:t>序号</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altLang="en-US" sz="1200" kern="100" dirty="0">
                          <a:effectLst/>
                          <a:latin typeface="微软雅黑" panose="020B0503020204020204" pitchFamily="34" charset="-122"/>
                          <a:ea typeface="微软雅黑" panose="020B0503020204020204" pitchFamily="34" charset="-122"/>
                        </a:rPr>
                        <a:t>建筑名称</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构件</a:t>
                      </a:r>
                      <a:r>
                        <a:rPr lang="zh-CN" altLang="en-US" sz="1200" kern="100" dirty="0">
                          <a:effectLst/>
                          <a:latin typeface="微软雅黑" panose="020B0503020204020204" pitchFamily="34" charset="-122"/>
                          <a:ea typeface="微软雅黑" panose="020B0503020204020204" pitchFamily="34" charset="-122"/>
                        </a:rPr>
                        <a:t>类型</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钢材名义屈服强度（</a:t>
                      </a:r>
                      <a:r>
                        <a:rPr lang="en-US" sz="1200" kern="100" dirty="0">
                          <a:effectLst/>
                          <a:latin typeface="微软雅黑" panose="020B0503020204020204" pitchFamily="34" charset="-122"/>
                          <a:ea typeface="微软雅黑" panose="020B0503020204020204" pitchFamily="34" charset="-122"/>
                        </a:rPr>
                        <a:t>MPA</a:t>
                      </a:r>
                      <a:r>
                        <a:rPr lang="zh-CN" sz="1200" kern="100" dirty="0">
                          <a:effectLst/>
                          <a:latin typeface="微软雅黑" panose="020B0503020204020204" pitchFamily="34" charset="-122"/>
                          <a:ea typeface="微软雅黑" panose="020B0503020204020204" pitchFamily="34" charset="-122"/>
                        </a:rPr>
                        <a:t>）</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extLst>
                  <a:ext uri="{0D108BD9-81ED-4DB2-BD59-A6C34878D82A}">
                    <a16:rowId xmlns:a16="http://schemas.microsoft.com/office/drawing/2014/main" val="10000"/>
                  </a:ext>
                </a:extLst>
              </a:tr>
              <a:tr h="364971">
                <a:tc>
                  <a:txBody>
                    <a:bodyPr/>
                    <a:lstStyle/>
                    <a:p>
                      <a:pPr algn="ctr">
                        <a:spcAft>
                          <a:spcPts val="0"/>
                        </a:spcAft>
                      </a:pPr>
                      <a:r>
                        <a:rPr lang="en-US" altLang="zh-CN" sz="1200" kern="100" dirty="0">
                          <a:solidFill>
                            <a:schemeClr val="tx1"/>
                          </a:solidFill>
                          <a:effectLst/>
                          <a:latin typeface="微软雅黑" panose="020B0503020204020204" pitchFamily="34" charset="-122"/>
                          <a:ea typeface="微软雅黑" panose="020B0503020204020204" pitchFamily="34" charset="-122"/>
                        </a:rPr>
                        <a:t>1</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a:effectLst/>
                          <a:latin typeface="微软雅黑" panose="020B0503020204020204" pitchFamily="34" charset="-122"/>
                          <a:ea typeface="微软雅黑" panose="020B0503020204020204" pitchFamily="34" charset="-122"/>
                        </a:rPr>
                        <a:t>德国，</a:t>
                      </a:r>
                      <a:r>
                        <a:rPr lang="en-US" sz="1200" kern="100" dirty="0">
                          <a:effectLst/>
                          <a:latin typeface="微软雅黑" panose="020B0503020204020204" pitchFamily="34" charset="-122"/>
                          <a:ea typeface="微软雅黑" panose="020B0503020204020204" pitchFamily="34" charset="-122"/>
                        </a:rPr>
                        <a:t>Berlin</a:t>
                      </a:r>
                      <a:r>
                        <a:rPr lang="zh-CN" altLang="en-US" sz="1200" kern="100" dirty="0">
                          <a:effectLst/>
                          <a:latin typeface="微软雅黑" panose="020B0503020204020204" pitchFamily="34" charset="-122"/>
                          <a:ea typeface="微软雅黑" panose="020B0503020204020204" pitchFamily="34" charset="-122"/>
                        </a:rPr>
                        <a:t>，</a:t>
                      </a:r>
                      <a:r>
                        <a:rPr lang="en-US" altLang="zh-CN" sz="1200" kern="100" dirty="0">
                          <a:effectLst/>
                          <a:latin typeface="微软雅黑" panose="020B0503020204020204" pitchFamily="34" charset="-122"/>
                          <a:ea typeface="微软雅黑" panose="020B0503020204020204" pitchFamily="34" charset="-122"/>
                        </a:rPr>
                        <a:t>Sony Center</a:t>
                      </a:r>
                      <a:r>
                        <a:rPr lang="zh-CN" altLang="en-US" sz="1200" kern="100" dirty="0">
                          <a:effectLst/>
                          <a:latin typeface="微软雅黑" panose="020B0503020204020204" pitchFamily="34" charset="-122"/>
                          <a:ea typeface="微软雅黑" panose="020B0503020204020204" pitchFamily="34" charset="-122"/>
                        </a:rPr>
                        <a:t>大厦</a:t>
                      </a:r>
                      <a:endParaRPr lang="zh-CN" alt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屋顶桁架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460 /</a:t>
                      </a:r>
                      <a:r>
                        <a:rPr lang="en-US" sz="1200" kern="100" baseline="0" dirty="0">
                          <a:effectLst/>
                          <a:latin typeface="微软雅黑" panose="020B0503020204020204" pitchFamily="34" charset="-122"/>
                          <a:ea typeface="微软雅黑" panose="020B0503020204020204" pitchFamily="34" charset="-122"/>
                        </a:rPr>
                        <a:t> </a:t>
                      </a:r>
                      <a:r>
                        <a:rPr lang="en-US" sz="1200" kern="100" dirty="0">
                          <a:effectLst/>
                          <a:latin typeface="微软雅黑" panose="020B0503020204020204" pitchFamily="34" charset="-122"/>
                          <a:ea typeface="微软雅黑" panose="020B0503020204020204" pitchFamily="34" charset="-122"/>
                        </a:rPr>
                        <a:t>690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1"/>
                  </a:ext>
                </a:extLst>
              </a:tr>
              <a:tr h="287379">
                <a:tc>
                  <a:txBody>
                    <a:bodyPr/>
                    <a:lstStyle/>
                    <a:p>
                      <a:pPr algn="ctr">
                        <a:spcAft>
                          <a:spcPts val="0"/>
                        </a:spcAft>
                      </a:pPr>
                      <a:r>
                        <a:rPr lang="en-US" altLang="zh-CN" sz="1200" kern="100" dirty="0">
                          <a:solidFill>
                            <a:schemeClr val="tx1"/>
                          </a:solidFill>
                          <a:effectLst/>
                          <a:latin typeface="微软雅黑" panose="020B0503020204020204" pitchFamily="34" charset="-122"/>
                          <a:ea typeface="微软雅黑" panose="020B0503020204020204" pitchFamily="34" charset="-122"/>
                        </a:rPr>
                        <a:t>2</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kern="1200" dirty="0">
                          <a:effectLst/>
                          <a:latin typeface="微软雅黑" panose="020B0503020204020204" pitchFamily="34" charset="-122"/>
                          <a:ea typeface="微软雅黑" panose="020B0503020204020204" pitchFamily="34" charset="-122"/>
                        </a:rPr>
                        <a:t>法国</a:t>
                      </a:r>
                      <a:r>
                        <a:rPr lang="zh-CN" altLang="en-US" sz="1200" kern="1200" dirty="0">
                          <a:effectLst/>
                          <a:latin typeface="微软雅黑" panose="020B0503020204020204" pitchFamily="34" charset="-122"/>
                          <a:ea typeface="微软雅黑" panose="020B0503020204020204" pitchFamily="34" charset="-122"/>
                        </a:rPr>
                        <a:t>，</a:t>
                      </a:r>
                      <a:r>
                        <a:rPr lang="en-US" altLang="zh-CN" sz="1200" kern="1200" dirty="0" err="1">
                          <a:effectLst/>
                          <a:latin typeface="微软雅黑" panose="020B0503020204020204" pitchFamily="34" charset="-122"/>
                          <a:ea typeface="微软雅黑" panose="020B0503020204020204" pitchFamily="34" charset="-122"/>
                        </a:rPr>
                        <a:t>Millau</a:t>
                      </a:r>
                      <a:r>
                        <a:rPr lang="zh-CN" altLang="zh-CN" sz="1200" kern="1200" dirty="0">
                          <a:effectLst/>
                          <a:latin typeface="微软雅黑" panose="020B0503020204020204" pitchFamily="34" charset="-122"/>
                          <a:ea typeface="微软雅黑" panose="020B0503020204020204" pitchFamily="34" charset="-122"/>
                        </a:rPr>
                        <a:t>大桥</a:t>
                      </a:r>
                      <a:endParaRPr lang="zh-CN" alt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a:effectLst/>
                          <a:latin typeface="微软雅黑" panose="020B0503020204020204" pitchFamily="34" charset="-122"/>
                          <a:ea typeface="微软雅黑" panose="020B0503020204020204" pitchFamily="34" charset="-122"/>
                        </a:rPr>
                        <a:t>箱形主梁</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2"/>
                  </a:ext>
                </a:extLst>
              </a:tr>
              <a:tr h="364971">
                <a:tc>
                  <a:txBody>
                    <a:bodyPr/>
                    <a:lstStyle/>
                    <a:p>
                      <a:pPr algn="ctr">
                        <a:spcAft>
                          <a:spcPts val="0"/>
                        </a:spcAft>
                      </a:pPr>
                      <a:r>
                        <a:rPr lang="en-US" altLang="zh-CN" sz="1200" kern="100" dirty="0">
                          <a:solidFill>
                            <a:schemeClr val="tx1"/>
                          </a:solidFill>
                          <a:effectLst/>
                          <a:latin typeface="微软雅黑" panose="020B0503020204020204" pitchFamily="34" charset="-122"/>
                          <a:ea typeface="微软雅黑" panose="020B0503020204020204" pitchFamily="34" charset="-122"/>
                        </a:rPr>
                        <a:t>3</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微软雅黑" panose="020B0503020204020204" pitchFamily="34" charset="-122"/>
                          <a:ea typeface="微软雅黑" panose="020B0503020204020204" pitchFamily="34" charset="-122"/>
                        </a:rPr>
                        <a:t>中国，北京，</a:t>
                      </a:r>
                      <a:endParaRPr lang="en-US" altLang="zh-CN" sz="1200" kern="100" dirty="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微软雅黑" panose="020B0503020204020204" pitchFamily="34" charset="-122"/>
                          <a:ea typeface="微软雅黑" panose="020B0503020204020204" pitchFamily="34" charset="-122"/>
                        </a:rPr>
                        <a:t>国家体育场</a:t>
                      </a:r>
                      <a:endParaRPr lang="zh-CN" alt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a:effectLst/>
                          <a:latin typeface="微软雅黑" panose="020B0503020204020204" pitchFamily="34" charset="-122"/>
                          <a:ea typeface="微软雅黑" panose="020B0503020204020204" pitchFamily="34" charset="-122"/>
                        </a:rPr>
                        <a:t>承重构件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3"/>
                  </a:ext>
                </a:extLst>
              </a:tr>
              <a:tr h="364971">
                <a:tc>
                  <a:txBody>
                    <a:bodyPr/>
                    <a:lstStyle/>
                    <a:p>
                      <a:pPr algn="ctr">
                        <a:spcAft>
                          <a:spcPts val="0"/>
                        </a:spcAft>
                      </a:pPr>
                      <a:r>
                        <a:rPr lang="en-US" altLang="zh-CN" sz="1200" kern="100" dirty="0">
                          <a:solidFill>
                            <a:schemeClr val="tx1"/>
                          </a:solidFill>
                          <a:effectLst/>
                          <a:latin typeface="微软雅黑" panose="020B0503020204020204" pitchFamily="34" charset="-122"/>
                          <a:ea typeface="微软雅黑" panose="020B0503020204020204" pitchFamily="34" charset="-122"/>
                        </a:rPr>
                        <a:t>4</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a:effectLst/>
                          <a:latin typeface="微软雅黑" panose="020B0503020204020204" pitchFamily="34" charset="-122"/>
                          <a:ea typeface="微软雅黑" panose="020B0503020204020204" pitchFamily="34" charset="-122"/>
                        </a:rPr>
                        <a:t>日本</a:t>
                      </a:r>
                      <a:r>
                        <a:rPr lang="zh-CN" altLang="en-US" sz="1200" kern="100" baseline="0" dirty="0">
                          <a:effectLst/>
                          <a:latin typeface="微软雅黑" panose="020B0503020204020204" pitchFamily="34" charset="-122"/>
                          <a:ea typeface="微软雅黑" panose="020B0503020204020204" pitchFamily="34" charset="-122"/>
                        </a:rPr>
                        <a:t>，</a:t>
                      </a:r>
                      <a:r>
                        <a:rPr lang="en-US" sz="1200" kern="100" dirty="0">
                          <a:effectLst/>
                          <a:latin typeface="微软雅黑" panose="020B0503020204020204" pitchFamily="34" charset="-122"/>
                          <a:ea typeface="微软雅黑" panose="020B0503020204020204" pitchFamily="34" charset="-122"/>
                        </a:rPr>
                        <a:t>Yokohama</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微软雅黑" panose="020B0503020204020204" pitchFamily="34" charset="-122"/>
                          <a:ea typeface="微软雅黑" panose="020B0503020204020204" pitchFamily="34" charset="-122"/>
                        </a:rPr>
                        <a:t>Landmark Tower</a:t>
                      </a:r>
                      <a:endParaRPr lang="zh-CN" alt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H</a:t>
                      </a:r>
                      <a:r>
                        <a:rPr lang="zh-CN" altLang="en-US" sz="1200" kern="100" dirty="0">
                          <a:effectLst/>
                          <a:latin typeface="微软雅黑" panose="020B0503020204020204" pitchFamily="34" charset="-122"/>
                          <a:ea typeface="微软雅黑" panose="020B0503020204020204" pitchFamily="34" charset="-122"/>
                        </a:rPr>
                        <a:t>形截面柱</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600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4"/>
                  </a:ext>
                </a:extLst>
              </a:tr>
              <a:tr h="287379">
                <a:tc>
                  <a:txBody>
                    <a:bodyPr/>
                    <a:lstStyle/>
                    <a:p>
                      <a:pPr algn="ctr">
                        <a:spcAft>
                          <a:spcPts val="0"/>
                        </a:spcAft>
                      </a:pPr>
                      <a:r>
                        <a:rPr lang="en-US" altLang="zh-CN" sz="1200" kern="100" dirty="0">
                          <a:solidFill>
                            <a:schemeClr val="tx1"/>
                          </a:solidFill>
                          <a:effectLst/>
                          <a:latin typeface="微软雅黑" panose="020B0503020204020204" pitchFamily="34" charset="-122"/>
                          <a:ea typeface="微软雅黑" panose="020B0503020204020204" pitchFamily="34" charset="-122"/>
                        </a:rPr>
                        <a:t>5</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微软雅黑" panose="020B0503020204020204" pitchFamily="34" charset="-122"/>
                          <a:ea typeface="微软雅黑" panose="020B0503020204020204" pitchFamily="34" charset="-122"/>
                        </a:rPr>
                        <a:t>中国，央视新台址</a:t>
                      </a:r>
                      <a:endParaRPr lang="zh-CN" alt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a:effectLst/>
                          <a:latin typeface="微软雅黑" panose="020B0503020204020204" pitchFamily="34" charset="-122"/>
                          <a:ea typeface="微软雅黑" panose="020B0503020204020204" pitchFamily="34" charset="-122"/>
                        </a:rPr>
                        <a:t>角钢构件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pic>
        <p:nvPicPr>
          <p:cNvPr id="32" name="Picture 2" descr="c:\documents and settings\administrator\application data\360se6\User Data\temp\1351694039_2386700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0135" y="1508209"/>
            <a:ext cx="1620000" cy="1141236"/>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32"/>
          <p:cNvPicPr/>
          <p:nvPr/>
        </p:nvPicPr>
        <p:blipFill>
          <a:blip r:embed="rId10"/>
          <a:stretch>
            <a:fillRect/>
          </a:stretch>
        </p:blipFill>
        <p:spPr>
          <a:xfrm>
            <a:off x="5080136" y="3107163"/>
            <a:ext cx="1620000" cy="1148562"/>
          </a:xfrm>
          <a:prstGeom prst="rect">
            <a:avLst/>
          </a:prstGeom>
        </p:spPr>
      </p:pic>
      <p:pic>
        <p:nvPicPr>
          <p:cNvPr id="35" name="Picture 4" descr="c:\documents and settings\administrator\application data\360se6\User Data\temp\1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4324" y="4627284"/>
            <a:ext cx="1620000" cy="1140834"/>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38"/>
          <p:cNvPicPr/>
          <p:nvPr/>
        </p:nvPicPr>
        <p:blipFill>
          <a:blip r:embed="rId12"/>
          <a:stretch>
            <a:fillRect/>
          </a:stretch>
        </p:blipFill>
        <p:spPr>
          <a:xfrm>
            <a:off x="6952839" y="1447924"/>
            <a:ext cx="1620000" cy="2980296"/>
          </a:xfrm>
          <a:prstGeom prst="rect">
            <a:avLst/>
          </a:prstGeom>
        </p:spPr>
      </p:pic>
      <p:pic>
        <p:nvPicPr>
          <p:cNvPr id="44" name="图片 43"/>
          <p:cNvPicPr>
            <a:picLocks/>
          </p:cNvPicPr>
          <p:nvPr/>
        </p:nvPicPr>
        <p:blipFill rotWithShape="1">
          <a:blip r:embed="rId13" cstate="print">
            <a:extLst>
              <a:ext uri="{28A0092B-C50C-407E-A947-70E740481C1C}">
                <a14:useLocalDpi xmlns:a14="http://schemas.microsoft.com/office/drawing/2010/main" val="0"/>
              </a:ext>
            </a:extLst>
          </a:blip>
          <a:srcRect l="4117"/>
          <a:stretch/>
        </p:blipFill>
        <p:spPr bwMode="auto">
          <a:xfrm>
            <a:off x="6955845" y="4615765"/>
            <a:ext cx="1620000" cy="1141200"/>
          </a:xfrm>
          <a:prstGeom prst="rect">
            <a:avLst/>
          </a:prstGeom>
          <a:ln>
            <a:noFill/>
          </a:ln>
          <a:extLst>
            <a:ext uri="{53640926-AAD7-44D8-BBD7-CCE9431645EC}">
              <a14:shadowObscured xmlns:a14="http://schemas.microsoft.com/office/drawing/2010/main"/>
            </a:ext>
          </a:extLst>
        </p:spPr>
      </p:pic>
      <p:graphicFrame>
        <p:nvGraphicFramePr>
          <p:cNvPr id="45" name="表格 44"/>
          <p:cNvGraphicFramePr>
            <a:graphicFrameLocks noGrp="1"/>
          </p:cNvGraphicFramePr>
          <p:nvPr>
            <p:extLst>
              <p:ext uri="{D42A27DB-BD31-4B8C-83A1-F6EECF244321}">
                <p14:modId xmlns:p14="http://schemas.microsoft.com/office/powerpoint/2010/main" val="2526620119"/>
              </p:ext>
            </p:extLst>
          </p:nvPr>
        </p:nvGraphicFramePr>
        <p:xfrm>
          <a:off x="3794109" y="1953063"/>
          <a:ext cx="504056" cy="1060965"/>
        </p:xfrm>
        <a:graphic>
          <a:graphicData uri="http://schemas.openxmlformats.org/drawingml/2006/table">
            <a:tbl>
              <a:tblPr firstRow="1" bandRow="1">
                <a:tableStyleId>{5C22544A-7EE6-4342-B048-85BDC9FD1C3A}</a:tableStyleId>
              </a:tblPr>
              <a:tblGrid>
                <a:gridCol w="289672">
                  <a:extLst>
                    <a:ext uri="{9D8B030D-6E8A-4147-A177-3AD203B41FA5}">
                      <a16:colId xmlns:a16="http://schemas.microsoft.com/office/drawing/2014/main" val="20000"/>
                    </a:ext>
                  </a:extLst>
                </a:gridCol>
                <a:gridCol w="214384">
                  <a:extLst>
                    <a:ext uri="{9D8B030D-6E8A-4147-A177-3AD203B41FA5}">
                      <a16:colId xmlns:a16="http://schemas.microsoft.com/office/drawing/2014/main" val="20001"/>
                    </a:ext>
                  </a:extLst>
                </a:gridCol>
              </a:tblGrid>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tx1"/>
                          </a:solidFill>
                          <a:effectLst/>
                          <a:latin typeface="Times New Roman" pitchFamily="18" charset="0"/>
                          <a:ea typeface="黑体" pitchFamily="2" charset="-122"/>
                          <a:cs typeface="Times New Roman" pitchFamily="18" charset="0"/>
                        </a:rPr>
                        <a:t>1</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altLang="zh-CN" sz="1400" b="1" kern="100" dirty="0">
                          <a:solidFill>
                            <a:schemeClr val="tx1"/>
                          </a:solidFill>
                          <a:effectLst/>
                          <a:latin typeface="Times New Roman" pitchFamily="18" charset="0"/>
                          <a:ea typeface="黑体" pitchFamily="2" charset="-122"/>
                          <a:cs typeface="Times New Roman" pitchFamily="18" charset="0"/>
                        </a:rPr>
                        <a:t>4</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effectLst/>
                          <a:latin typeface="Times New Roman" pitchFamily="18" charset="0"/>
                          <a:ea typeface="黑体" pitchFamily="2" charset="-122"/>
                          <a:cs typeface="Times New Roman" pitchFamily="18" charset="0"/>
                        </a:rPr>
                        <a:t>2</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spcAft>
                          <a:spcPts val="0"/>
                        </a:spcAft>
                      </a:pPr>
                      <a:endParaRPr lang="zh-CN" altLang="zh-CN" sz="1200" b="0"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tx1"/>
                          </a:solidFill>
                          <a:effectLst/>
                          <a:latin typeface="Times New Roman" pitchFamily="18" charset="0"/>
                          <a:ea typeface="黑体" pitchFamily="2" charset="-122"/>
                          <a:cs typeface="Times New Roman" pitchFamily="18" charset="0"/>
                        </a:rPr>
                        <a:t>3</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tx1"/>
                          </a:solidFill>
                          <a:effectLst/>
                          <a:latin typeface="Times New Roman" pitchFamily="18" charset="0"/>
                          <a:ea typeface="黑体" pitchFamily="2" charset="-122"/>
                          <a:cs typeface="Times New Roman" pitchFamily="18" charset="0"/>
                        </a:rPr>
                        <a:t>5</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7292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有限元分析：参数标定，断裂预测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98" y="1424294"/>
            <a:ext cx="2178702" cy="1263887"/>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a:t>二、参数标定</a:t>
            </a:r>
          </a:p>
        </p:txBody>
      </p:sp>
      <mc:AlternateContent xmlns:mc="http://schemas.openxmlformats.org/markup-compatibility/2006" xmlns:a14="http://schemas.microsoft.com/office/drawing/2010/main">
        <mc:Choice Requires="a14">
          <p:sp>
            <p:nvSpPr>
              <p:cNvPr id="14" name="文本框 13"/>
              <p:cNvSpPr txBox="1"/>
              <p:nvPr/>
            </p:nvSpPr>
            <p:spPr>
              <a:xfrm>
                <a:off x="364074" y="1767376"/>
                <a:ext cx="6758085" cy="507831"/>
              </a:xfrm>
              <a:prstGeom prst="rect">
                <a:avLst/>
              </a:prstGeom>
              <a:noFill/>
            </p:spPr>
            <p:txBody>
              <a:bodyPr wrap="square" rtlCol="0">
                <a:spAutoFit/>
              </a:bodyPr>
              <a:lstStyle/>
              <a:p>
                <a:pPr marL="457200" indent="-457200">
                  <a:lnSpc>
                    <a:spcPct val="150000"/>
                  </a:lnSpc>
                  <a:buAutoNum type="arabicPeriod"/>
                </a:pPr>
                <a:r>
                  <a:rPr lang="zh-CN" altLang="en-US" dirty="0"/>
                  <a:t>本构关系标定</a:t>
                </a:r>
                <a:r>
                  <a:rPr lang="en-US" altLang="zh-CN" dirty="0"/>
                  <a:t>   </a:t>
                </a:r>
                <a:r>
                  <a:rPr lang="en-US" altLang="zh-CN" dirty="0" err="1"/>
                  <a:t>Ramberg</a:t>
                </a:r>
                <a:r>
                  <a:rPr lang="en-US" altLang="zh-CN" dirty="0"/>
                  <a:t>—Osgood    </a:t>
                </a:r>
                <a:r>
                  <a:rPr lang="zh-CN" altLang="en-US" dirty="0"/>
                  <a:t>标定三个参数：</a:t>
                </a:r>
                <a14:m>
                  <m:oMath xmlns:m="http://schemas.openxmlformats.org/officeDocument/2006/math">
                    <m:sSub>
                      <m:sSubPr>
                        <m:ctrlPr>
                          <a:rPr lang="en-US" altLang="zh-CN" b="1" i="1">
                            <a:latin typeface="Cambria Math" panose="02040503050406030204" pitchFamily="18" charset="0"/>
                            <a:ea typeface="微软雅黑" panose="020B0503020204020204" pitchFamily="34" charset="-122"/>
                          </a:rPr>
                        </m:ctrlPr>
                      </m:sSubPr>
                      <m:e>
                        <m:r>
                          <a:rPr lang="zh-CN" altLang="en-US" b="1" i="1">
                            <a:latin typeface="Cambria Math" panose="02040503050406030204" pitchFamily="18" charset="0"/>
                            <a:ea typeface="微软雅黑" panose="020B0503020204020204" pitchFamily="34" charset="-122"/>
                          </a:rPr>
                          <m:t>𝝈</m:t>
                        </m:r>
                      </m:e>
                      <m:sub>
                        <m:r>
                          <a:rPr lang="en-US" altLang="zh-CN" b="1" i="1">
                            <a:latin typeface="Cambria Math" panose="02040503050406030204" pitchFamily="18" charset="0"/>
                            <a:ea typeface="微软雅黑" panose="020B0503020204020204" pitchFamily="34" charset="-122"/>
                          </a:rPr>
                          <m:t>𝟎</m:t>
                        </m:r>
                      </m:sub>
                    </m:sSub>
                  </m:oMath>
                </a14:m>
                <a:r>
                  <a:rPr lang="en-US" altLang="zh-CN" i="1" dirty="0"/>
                  <a:t>,</a:t>
                </a:r>
                <a:r>
                  <a:rPr lang="en-US" altLang="zh-CN" dirty="0"/>
                  <a:t> a, n</a:t>
                </a:r>
              </a:p>
            </p:txBody>
          </p:sp>
        </mc:Choice>
        <mc:Fallback xmlns="">
          <p:sp>
            <p:nvSpPr>
              <p:cNvPr id="14" name="文本框 13"/>
              <p:cNvSpPr txBox="1">
                <a:spLocks noRot="1" noChangeAspect="1" noMove="1" noResize="1" noEditPoints="1" noAdjustHandles="1" noChangeArrowheads="1" noChangeShapeType="1" noTextEdit="1"/>
              </p:cNvSpPr>
              <p:nvPr/>
            </p:nvSpPr>
            <p:spPr>
              <a:xfrm>
                <a:off x="364074" y="1767376"/>
                <a:ext cx="6758085" cy="507831"/>
              </a:xfrm>
              <a:prstGeom prst="rect">
                <a:avLst/>
              </a:prstGeom>
              <a:blipFill rotWithShape="0">
                <a:blip r:embed="rId4"/>
                <a:stretch>
                  <a:fillRect l="-812" b="-10843"/>
                </a:stretch>
              </a:blipFill>
            </p:spPr>
            <p:txBody>
              <a:bodyPr/>
              <a:lstStyle/>
              <a:p>
                <a:r>
                  <a:rPr lang="zh-CN" altLang="en-US">
                    <a:noFill/>
                  </a:rPr>
                  <a:t> </a:t>
                </a:r>
              </a:p>
            </p:txBody>
          </p:sp>
        </mc:Fallback>
      </mc:AlternateContent>
      <p:sp>
        <p:nvSpPr>
          <p:cNvPr id="15" name="文本框 14"/>
          <p:cNvSpPr txBox="1"/>
          <p:nvPr/>
        </p:nvSpPr>
        <p:spPr>
          <a:xfrm>
            <a:off x="364074" y="2332178"/>
            <a:ext cx="2988494" cy="464871"/>
          </a:xfrm>
          <a:prstGeom prst="rect">
            <a:avLst/>
          </a:prstGeom>
          <a:noFill/>
        </p:spPr>
        <p:txBody>
          <a:bodyPr wrap="square" rtlCol="0">
            <a:spAutoFit/>
          </a:bodyPr>
          <a:lstStyle/>
          <a:p>
            <a:pPr marL="342900" indent="-342900">
              <a:lnSpc>
                <a:spcPct val="150000"/>
              </a:lnSpc>
              <a:buAutoNum type="arabicPeriod" startAt="2"/>
            </a:pPr>
            <a:r>
              <a:rPr lang="en-US" altLang="zh-CN" dirty="0"/>
              <a:t>  </a:t>
            </a:r>
            <a:r>
              <a:rPr lang="en-US" altLang="zh-CN" dirty="0" err="1"/>
              <a:t>Abaqus</a:t>
            </a:r>
            <a:r>
              <a:rPr lang="en-US" altLang="zh-CN" dirty="0"/>
              <a:t> </a:t>
            </a:r>
            <a:r>
              <a:rPr lang="zh-CN" altLang="en-US" dirty="0"/>
              <a:t>显式和隐式分析</a:t>
            </a:r>
            <a:endParaRPr lang="en-US" altLang="zh-CN" dirty="0"/>
          </a:p>
        </p:txBody>
      </p:sp>
      <p:graphicFrame>
        <p:nvGraphicFramePr>
          <p:cNvPr id="10" name="表格 9"/>
          <p:cNvGraphicFramePr>
            <a:graphicFrameLocks noGrp="1"/>
          </p:cNvGraphicFramePr>
          <p:nvPr>
            <p:extLst>
              <p:ext uri="{D42A27DB-BD31-4B8C-83A1-F6EECF244321}">
                <p14:modId xmlns:p14="http://schemas.microsoft.com/office/powerpoint/2010/main" val="3357745214"/>
              </p:ext>
            </p:extLst>
          </p:nvPr>
        </p:nvGraphicFramePr>
        <p:xfrm>
          <a:off x="517396" y="2977388"/>
          <a:ext cx="8139846" cy="3024608"/>
        </p:xfrm>
        <a:graphic>
          <a:graphicData uri="http://schemas.openxmlformats.org/drawingml/2006/table">
            <a:tbl>
              <a:tblPr>
                <a:tableStyleId>{B301B821-A1FF-4177-AEE7-76D212191A09}</a:tableStyleId>
              </a:tblPr>
              <a:tblGrid>
                <a:gridCol w="1300534">
                  <a:extLst>
                    <a:ext uri="{9D8B030D-6E8A-4147-A177-3AD203B41FA5}">
                      <a16:colId xmlns:a16="http://schemas.microsoft.com/office/drawing/2014/main" val="20000"/>
                    </a:ext>
                  </a:extLst>
                </a:gridCol>
                <a:gridCol w="6839312">
                  <a:extLst>
                    <a:ext uri="{9D8B030D-6E8A-4147-A177-3AD203B41FA5}">
                      <a16:colId xmlns:a16="http://schemas.microsoft.com/office/drawing/2014/main" val="20001"/>
                    </a:ext>
                  </a:extLst>
                </a:gridCol>
              </a:tblGrid>
              <a:tr h="869443">
                <a:tc>
                  <a:txBody>
                    <a:bodyPr/>
                    <a:lstStyle/>
                    <a:p>
                      <a:pPr algn="ctr" fontAlgn="ctr"/>
                      <a:r>
                        <a:rPr lang="zh-CN" altLang="en-US" sz="1800" b="1" u="none" strike="noStrike" dirty="0">
                          <a:solidFill>
                            <a:schemeClr val="bg1"/>
                          </a:solidFill>
                          <a:effectLst/>
                        </a:rPr>
                        <a:t>求解时间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由于时间增量步要小于稳定极限，显示求解的增量步数通常会非常的多，导致计算所用的时间往往比隐式求解更多</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extLst>
                  <a:ext uri="{0D108BD9-81ED-4DB2-BD59-A6C34878D82A}">
                    <a16:rowId xmlns:a16="http://schemas.microsoft.com/office/drawing/2014/main" val="10000"/>
                  </a:ext>
                </a:extLst>
              </a:tr>
              <a:tr h="869443">
                <a:tc>
                  <a:txBody>
                    <a:bodyPr/>
                    <a:lstStyle/>
                    <a:p>
                      <a:pPr algn="ctr" fontAlgn="ctr"/>
                      <a:r>
                        <a:rPr lang="zh-CN" altLang="en-US" sz="1800" b="1" u="none" strike="noStrike" dirty="0">
                          <a:solidFill>
                            <a:schemeClr val="bg1"/>
                          </a:solidFill>
                          <a:effectLst/>
                        </a:rPr>
                        <a:t>内存空间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显示求解不需要迭代来求解大型的刚度矩阵，因此不会占用太多的内存，临时数据也较小，占用较小的硬盘空间。</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extLst>
                  <a:ext uri="{0D108BD9-81ED-4DB2-BD59-A6C34878D82A}">
                    <a16:rowId xmlns:a16="http://schemas.microsoft.com/office/drawing/2014/main" val="10001"/>
                  </a:ext>
                </a:extLst>
              </a:tr>
              <a:tr h="615026">
                <a:tc>
                  <a:txBody>
                    <a:bodyPr/>
                    <a:lstStyle/>
                    <a:p>
                      <a:pPr algn="ctr" fontAlgn="ctr"/>
                      <a:r>
                        <a:rPr lang="zh-CN" altLang="en-US" sz="1800" b="1" u="none" strike="noStrike" dirty="0">
                          <a:solidFill>
                            <a:schemeClr val="bg1"/>
                          </a:solidFill>
                          <a:effectLst/>
                        </a:rPr>
                        <a:t>收敛性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显示求解不需要迭代，因此不会出现收敛问题；隐式求解由于需要组装刚度矩阵会导致问题的不收敛。</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extLst>
                  <a:ext uri="{0D108BD9-81ED-4DB2-BD59-A6C34878D82A}">
                    <a16:rowId xmlns:a16="http://schemas.microsoft.com/office/drawing/2014/main" val="10002"/>
                  </a:ext>
                </a:extLst>
              </a:tr>
              <a:tr h="670696">
                <a:tc>
                  <a:txBody>
                    <a:bodyPr/>
                    <a:lstStyle/>
                    <a:p>
                      <a:pPr algn="ctr" fontAlgn="ctr"/>
                      <a:r>
                        <a:rPr lang="zh-CN" altLang="en-US" sz="1800" b="1" u="none" strike="noStrike" dirty="0">
                          <a:solidFill>
                            <a:schemeClr val="bg1"/>
                          </a:solidFill>
                          <a:effectLst/>
                        </a:rPr>
                        <a:t>平衡性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在求解动力学方程过程中，显示求解每一步不是绝对平衡，而隐式求解是在每一步都是近似绝对平衡的。</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5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四、拟解决关键问题</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43754" y="1451965"/>
                <a:ext cx="7164486" cy="458908"/>
              </a:xfrm>
              <a:prstGeom prst="rect">
                <a:avLst/>
              </a:prstGeom>
              <a:noFill/>
            </p:spPr>
            <p:txBody>
              <a:bodyPr wrap="square" rtlCol="0">
                <a:spAutoFit/>
              </a:bodyPr>
              <a:lstStyle/>
              <a:p>
                <a:pPr marL="457200" indent="-457200">
                  <a:lnSpc>
                    <a:spcPct val="150000"/>
                  </a:lnSpc>
                  <a:buAutoNum type="arabicPeriod"/>
                </a:pPr>
                <a:r>
                  <a:rPr lang="zh-CN" altLang="en-US" b="1" dirty="0">
                    <a:latin typeface="微软雅黑" panose="020B0503020204020204" pitchFamily="34" charset="-122"/>
                    <a:ea typeface="微软雅黑" panose="020B0503020204020204" pitchFamily="34" charset="-122"/>
                  </a:rPr>
                  <a:t>本构关系标定</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Ramberg</a:t>
                </a:r>
                <a:r>
                  <a:rPr lang="en-US" altLang="zh-CN" b="1" dirty="0">
                    <a:latin typeface="微软雅黑" panose="020B0503020204020204" pitchFamily="34" charset="-122"/>
                    <a:ea typeface="微软雅黑" panose="020B0503020204020204" pitchFamily="34" charset="-122"/>
                  </a:rPr>
                  <a:t>—Osgood    </a:t>
                </a:r>
                <a:r>
                  <a:rPr lang="zh-CN" altLang="en-US" b="1" dirty="0">
                    <a:latin typeface="微软雅黑" panose="020B0503020204020204" pitchFamily="34" charset="-122"/>
                    <a:ea typeface="微软雅黑" panose="020B0503020204020204" pitchFamily="34" charset="-122"/>
                  </a:rPr>
                  <a:t>标定三个参数：</a:t>
                </a:r>
                <a14:m>
                  <m:oMath xmlns:m="http://schemas.openxmlformats.org/officeDocument/2006/math">
                    <m:sSub>
                      <m:sSubPr>
                        <m:ctrlPr>
                          <a:rPr lang="en-US" altLang="zh-CN" b="1" i="1" smtClean="0">
                            <a:latin typeface="Cambria Math" panose="02040503050406030204" pitchFamily="18" charset="0"/>
                            <a:ea typeface="微软雅黑" panose="020B0503020204020204" pitchFamily="34" charset="-122"/>
                          </a:rPr>
                        </m:ctrlPr>
                      </m:sSubPr>
                      <m:e>
                        <m:r>
                          <a:rPr lang="zh-CN" altLang="en-US" b="1" i="1" smtClean="0">
                            <a:latin typeface="Cambria Math" panose="02040503050406030204" pitchFamily="18" charset="0"/>
                            <a:ea typeface="微软雅黑" panose="020B0503020204020204" pitchFamily="34" charset="-122"/>
                          </a:rPr>
                          <m:t>𝝈</m:t>
                        </m:r>
                      </m:e>
                      <m:sub>
                        <m:r>
                          <a:rPr lang="en-US" altLang="zh-CN" b="1" i="1" smtClean="0">
                            <a:latin typeface="Cambria Math" panose="02040503050406030204" pitchFamily="18" charset="0"/>
                            <a:ea typeface="微软雅黑" panose="020B0503020204020204" pitchFamily="34" charset="-122"/>
                          </a:rPr>
                          <m:t>𝟎</m:t>
                        </m:r>
                      </m:sub>
                    </m:sSub>
                  </m:oMath>
                </a14:m>
                <a:r>
                  <a:rPr lang="en-US" altLang="zh-CN" b="1" i="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 n</a:t>
                </a:r>
              </a:p>
            </p:txBody>
          </p:sp>
        </mc:Choice>
        <mc:Fallback xmlns="">
          <p:sp>
            <p:nvSpPr>
              <p:cNvPr id="13" name="文本框 12"/>
              <p:cNvSpPr txBox="1">
                <a:spLocks noRot="1" noChangeAspect="1" noMove="1" noResize="1" noEditPoints="1" noAdjustHandles="1" noChangeArrowheads="1" noChangeShapeType="1" noTextEdit="1"/>
              </p:cNvSpPr>
              <p:nvPr/>
            </p:nvSpPr>
            <p:spPr>
              <a:xfrm>
                <a:off x="343754" y="1451965"/>
                <a:ext cx="7164486" cy="458908"/>
              </a:xfrm>
              <a:prstGeom prst="rect">
                <a:avLst/>
              </a:prstGeom>
              <a:blipFill rotWithShape="0">
                <a:blip r:embed="rId3"/>
                <a:stretch>
                  <a:fillRect l="-850" b="-25333"/>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92" y="2393582"/>
            <a:ext cx="2819644" cy="2499577"/>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009" y="3335329"/>
            <a:ext cx="2798962" cy="2486351"/>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467" y="2161305"/>
            <a:ext cx="3168533" cy="249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433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 name="椭圆 40"/>
          <p:cNvSpPr/>
          <p:nvPr/>
        </p:nvSpPr>
        <p:spPr bwMode="auto">
          <a:xfrm>
            <a:off x="4591904" y="1851696"/>
            <a:ext cx="1815129" cy="177338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高强钢角焊缝试验</a:t>
            </a:r>
          </a:p>
        </p:txBody>
      </p:sp>
      <p:sp>
        <p:nvSpPr>
          <p:cNvPr id="49" name="椭圆 48"/>
          <p:cNvSpPr/>
          <p:nvPr/>
        </p:nvSpPr>
        <p:spPr bwMode="auto">
          <a:xfrm>
            <a:off x="156147" y="2786826"/>
            <a:ext cx="1819162" cy="1746091"/>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latin typeface="Arial" panose="020B0604020202020204" pitchFamily="34" charset="0"/>
                <a:ea typeface="微软雅黑" panose="020B0503020204020204" pitchFamily="34" charset="-122"/>
                <a:sym typeface="Arial" panose="020B0604020202020204" pitchFamily="34" charset="0"/>
              </a:rPr>
              <a:t>高强钢矩形缺口试验</a:t>
            </a:r>
          </a:p>
        </p:txBody>
      </p:sp>
      <p:sp>
        <p:nvSpPr>
          <p:cNvPr id="3" name="燕尾形箭头 2"/>
          <p:cNvSpPr/>
          <p:nvPr/>
        </p:nvSpPr>
        <p:spPr>
          <a:xfrm rot="19787746">
            <a:off x="4205572" y="3851082"/>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555870" y="4365600"/>
            <a:ext cx="1815127" cy="1702074"/>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有限元建模</a:t>
            </a:r>
          </a:p>
        </p:txBody>
      </p:sp>
      <p:sp>
        <p:nvSpPr>
          <p:cNvPr id="16" name="燕尾形箭头 15"/>
          <p:cNvSpPr/>
          <p:nvPr/>
        </p:nvSpPr>
        <p:spPr>
          <a:xfrm rot="1964181">
            <a:off x="2035773" y="3786976"/>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85036518"/>
              </p:ext>
            </p:extLst>
          </p:nvPr>
        </p:nvGraphicFramePr>
        <p:xfrm>
          <a:off x="3475147" y="1717086"/>
          <a:ext cx="114300" cy="177800"/>
        </p:xfrm>
        <a:graphic>
          <a:graphicData uri="http://schemas.openxmlformats.org/presentationml/2006/ole">
            <mc:AlternateContent xmlns:mc="http://schemas.openxmlformats.org/markup-compatibility/2006">
              <mc:Choice xmlns:v="urn:schemas-microsoft-com:vml" Requires="v">
                <p:oleObj spid="_x0000_s5336"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475147" y="1717086"/>
                        <a:ext cx="114300" cy="177800"/>
                      </a:xfrm>
                      <a:prstGeom prst="rect">
                        <a:avLst/>
                      </a:prstGeom>
                    </p:spPr>
                  </p:pic>
                </p:oleObj>
              </mc:Fallback>
            </mc:AlternateContent>
          </a:graphicData>
        </a:graphic>
      </p:graphicFrame>
      <p:sp>
        <p:nvSpPr>
          <p:cNvPr id="21" name="矩形 20"/>
          <p:cNvSpPr/>
          <p:nvPr/>
        </p:nvSpPr>
        <p:spPr>
          <a:xfrm rot="2117703">
            <a:off x="2112889" y="3826064"/>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参数标定	</a:t>
            </a:r>
          </a:p>
        </p:txBody>
      </p:sp>
      <p:sp>
        <p:nvSpPr>
          <p:cNvPr id="27" name="文本框 26"/>
          <p:cNvSpPr txBox="1"/>
          <p:nvPr/>
        </p:nvSpPr>
        <p:spPr>
          <a:xfrm>
            <a:off x="343754" y="1451965"/>
            <a:ext cx="7164486" cy="507831"/>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角焊缝断裂预测</a:t>
            </a:r>
            <a:endParaRPr lang="en-US" altLang="zh-CN" b="1" dirty="0">
              <a:latin typeface="微软雅黑" panose="020B0503020204020204" pitchFamily="34" charset="-122"/>
              <a:ea typeface="微软雅黑" panose="020B0503020204020204" pitchFamily="34" charset="-122"/>
            </a:endParaRPr>
          </a:p>
        </p:txBody>
      </p:sp>
      <p:sp>
        <p:nvSpPr>
          <p:cNvPr id="28" name="燕尾形箭头 27"/>
          <p:cNvSpPr/>
          <p:nvPr/>
        </p:nvSpPr>
        <p:spPr>
          <a:xfrm rot="1964181">
            <a:off x="5996370" y="3655459"/>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bwMode="auto">
          <a:xfrm>
            <a:off x="6791090" y="3920926"/>
            <a:ext cx="2162921" cy="223116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验证是否否冉明明的提出的公式</a:t>
            </a:r>
          </a:p>
        </p:txBody>
      </p:sp>
      <p:sp>
        <p:nvSpPr>
          <p:cNvPr id="30" name="矩形 29"/>
          <p:cNvSpPr/>
          <p:nvPr/>
        </p:nvSpPr>
        <p:spPr>
          <a:xfrm rot="2117703">
            <a:off x="6264707" y="3826063"/>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计算强度	</a:t>
            </a:r>
          </a:p>
        </p:txBody>
      </p:sp>
      <p:sp>
        <p:nvSpPr>
          <p:cNvPr id="31" name="矩形 30"/>
          <p:cNvSpPr/>
          <p:nvPr/>
        </p:nvSpPr>
        <p:spPr>
          <a:xfrm rot="19490355">
            <a:off x="3303588" y="3400136"/>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结合试验数据	</a:t>
            </a:r>
          </a:p>
        </p:txBody>
      </p:sp>
      <p:sp>
        <p:nvSpPr>
          <p:cNvPr id="32" name="矩形 31"/>
          <p:cNvSpPr/>
          <p:nvPr/>
        </p:nvSpPr>
        <p:spPr>
          <a:xfrm rot="19490355">
            <a:off x="4252804" y="4019558"/>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验证模型	</a:t>
            </a:r>
          </a:p>
        </p:txBody>
      </p:sp>
    </p:spTree>
    <p:extLst>
      <p:ext uri="{BB962C8B-B14F-4D97-AF65-F5344CB8AC3E}">
        <p14:creationId xmlns:p14="http://schemas.microsoft.com/office/powerpoint/2010/main" val="36858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9" grpId="0" animBg="1"/>
      <p:bldP spid="3" grpId="0" animBg="1"/>
      <p:bldP spid="15" grpId="0" animBg="1"/>
      <p:bldP spid="16" grpId="0" animBg="1"/>
      <p:bldP spid="21" grpId="0"/>
      <p:bldP spid="28" grpId="0" animBg="1"/>
      <p:bldP spid="29" grpId="0" animBg="1"/>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五、预期成果及结论</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预期成果及结论</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75814" y="1450412"/>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建立角焊缝连接有限元分析模型，结合试验数据，</a:t>
            </a:r>
            <a:r>
              <a:rPr lang="zh-CN" altLang="en-US" b="1" dirty="0">
                <a:solidFill>
                  <a:srgbClr val="FF0000"/>
                </a:solidFill>
                <a:latin typeface="微软雅黑" pitchFamily="34" charset="-122"/>
                <a:ea typeface="微软雅黑" pitchFamily="34" charset="-122"/>
              </a:rPr>
              <a:t>验证有限元分析的合理性</a:t>
            </a:r>
            <a:endParaRPr lang="zh-CN" altLang="en-US" dirty="0">
              <a:latin typeface="微软雅黑" pitchFamily="34" charset="-122"/>
              <a:ea typeface="微软雅黑" pitchFamily="34" charset="-122"/>
            </a:endParaRPr>
          </a:p>
        </p:txBody>
      </p:sp>
      <p:sp>
        <p:nvSpPr>
          <p:cNvPr id="6" name="矩形 5"/>
          <p:cNvSpPr/>
          <p:nvPr/>
        </p:nvSpPr>
        <p:spPr>
          <a:xfrm>
            <a:off x="975814" y="2721553"/>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选取合适的</a:t>
            </a:r>
            <a:r>
              <a:rPr lang="zh-CN" altLang="en-US" b="1" dirty="0">
                <a:solidFill>
                  <a:srgbClr val="FF0000"/>
                </a:solidFill>
                <a:latin typeface="微软雅黑" pitchFamily="34" charset="-122"/>
                <a:ea typeface="微软雅黑" pitchFamily="34" charset="-122"/>
              </a:rPr>
              <a:t>微观机理模型</a:t>
            </a:r>
            <a:r>
              <a:rPr lang="zh-CN" altLang="en-US" dirty="0">
                <a:latin typeface="微软雅黑" pitchFamily="34" charset="-122"/>
                <a:ea typeface="微软雅黑" pitchFamily="34" charset="-122"/>
              </a:rPr>
              <a:t>，标定微观机理模型韧性参数，对高强钢角焊缝进行</a:t>
            </a:r>
            <a:r>
              <a:rPr lang="zh-CN" altLang="en-US" b="1" dirty="0">
                <a:solidFill>
                  <a:srgbClr val="FF0000"/>
                </a:solidFill>
                <a:latin typeface="微软雅黑" pitchFamily="34" charset="-122"/>
                <a:ea typeface="微软雅黑" pitchFamily="34" charset="-122"/>
              </a:rPr>
              <a:t>断裂预测</a:t>
            </a:r>
          </a:p>
        </p:txBody>
      </p:sp>
      <p:sp>
        <p:nvSpPr>
          <p:cNvPr id="11" name="矩形 10"/>
          <p:cNvSpPr/>
          <p:nvPr/>
        </p:nvSpPr>
        <p:spPr>
          <a:xfrm>
            <a:off x="975814" y="4082572"/>
            <a:ext cx="7628186" cy="507831"/>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结合试验数据，验证冉明明师姐提出的高强钢角焊缝连接强度</a:t>
            </a:r>
          </a:p>
        </p:txBody>
      </p:sp>
    </p:spTree>
    <p:extLst>
      <p:ext uri="{BB962C8B-B14F-4D97-AF65-F5344CB8AC3E}">
        <p14:creationId xmlns:p14="http://schemas.microsoft.com/office/powerpoint/2010/main" val="124765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六、可行性分析</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可行性分析</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877019" y="1446660"/>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latin typeface="Arial" panose="020B0604020202020204" pitchFamily="34" charset="0"/>
                <a:ea typeface="微软雅黑" panose="020B0503020204020204" pitchFamily="34" charset="-122"/>
                <a:sym typeface="Arial" panose="020B0604020202020204" pitchFamily="34" charset="0"/>
              </a:rPr>
              <a:t>试验条件</a:t>
            </a:r>
          </a:p>
        </p:txBody>
      </p:sp>
      <p:sp>
        <p:nvSpPr>
          <p:cNvPr id="12" name="椭圆 11"/>
          <p:cNvSpPr/>
          <p:nvPr/>
        </p:nvSpPr>
        <p:spPr bwMode="auto">
          <a:xfrm>
            <a:off x="3953839" y="1446663"/>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latin typeface="Arial" panose="020B0604020202020204" pitchFamily="34" charset="0"/>
                <a:ea typeface="微软雅黑" panose="020B0503020204020204" pitchFamily="34" charset="-122"/>
                <a:sym typeface="Arial" panose="020B0604020202020204" pitchFamily="34" charset="0"/>
              </a:rPr>
              <a:t>有限元分析软件</a:t>
            </a:r>
          </a:p>
        </p:txBody>
      </p:sp>
      <p:sp>
        <p:nvSpPr>
          <p:cNvPr id="13" name="椭圆 12"/>
          <p:cNvSpPr/>
          <p:nvPr/>
        </p:nvSpPr>
        <p:spPr bwMode="auto">
          <a:xfrm>
            <a:off x="6842346" y="1446661"/>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latin typeface="Arial" panose="020B0604020202020204" pitchFamily="34" charset="0"/>
                <a:ea typeface="微软雅黑" panose="020B0503020204020204" pitchFamily="34" charset="-122"/>
                <a:sym typeface="Arial" panose="020B0604020202020204" pitchFamily="34" charset="0"/>
              </a:rPr>
              <a:t>分析模型</a:t>
            </a:r>
          </a:p>
        </p:txBody>
      </p:sp>
      <p:cxnSp>
        <p:nvCxnSpPr>
          <p:cNvPr id="3" name="直接连接符 2"/>
          <p:cNvCxnSpPr>
            <a:stCxn id="11" idx="4"/>
          </p:cNvCxnSpPr>
          <p:nvPr/>
        </p:nvCxnSpPr>
        <p:spPr>
          <a:xfrm flipH="1">
            <a:off x="1539433"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616252"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506267"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19365" y="3309329"/>
            <a:ext cx="2440135" cy="2187615"/>
          </a:xfrm>
          <a:prstGeom prst="rect">
            <a:avLst/>
          </a:prstGeom>
          <a:solidFill>
            <a:schemeClr val="bg1">
              <a:lumMod val="5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同济大学拥有</a:t>
            </a:r>
            <a:r>
              <a:rPr lang="en-US" altLang="zh-CN" b="1" dirty="0"/>
              <a:t>100t</a:t>
            </a:r>
            <a:r>
              <a:rPr lang="zh-CN" altLang="zh-CN" b="1" dirty="0"/>
              <a:t>、</a:t>
            </a:r>
            <a:r>
              <a:rPr lang="en-US" altLang="zh-CN" b="1" dirty="0"/>
              <a:t>200t</a:t>
            </a:r>
            <a:r>
              <a:rPr lang="zh-CN" altLang="zh-CN" b="1" dirty="0"/>
              <a:t>力学性能试验机，本研究中角焊缝，矩形缺口拉伸试验都可以进行。</a:t>
            </a:r>
            <a:endParaRPr lang="zh-CN" altLang="en-US" b="1" dirty="0"/>
          </a:p>
        </p:txBody>
      </p:sp>
      <p:sp>
        <p:nvSpPr>
          <p:cNvPr id="19" name="矩形 18"/>
          <p:cNvSpPr/>
          <p:nvPr/>
        </p:nvSpPr>
        <p:spPr>
          <a:xfrm>
            <a:off x="3396184" y="3309329"/>
            <a:ext cx="2440135" cy="2187615"/>
          </a:xfrm>
          <a:prstGeom prst="rect">
            <a:avLst/>
          </a:prstGeom>
          <a:solidFill>
            <a:schemeClr val="bg1">
              <a:lumMod val="65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a:t> </a:t>
            </a:r>
            <a:r>
              <a:rPr lang="en-US" altLang="zh-CN" b="1"/>
              <a:t>ABAQUS</a:t>
            </a:r>
            <a:r>
              <a:rPr lang="zh-CN" altLang="zh-CN" b="1"/>
              <a:t>是世界上著名的通用有限元分析软件，可以较精确地对焊缝进行参数分析。</a:t>
            </a:r>
            <a:endParaRPr lang="zh-CN" altLang="en-US" b="1"/>
          </a:p>
        </p:txBody>
      </p:sp>
      <p:sp>
        <p:nvSpPr>
          <p:cNvPr id="20" name="矩形 19"/>
          <p:cNvSpPr/>
          <p:nvPr/>
        </p:nvSpPr>
        <p:spPr>
          <a:xfrm>
            <a:off x="6286199" y="3309329"/>
            <a:ext cx="2440135" cy="2187615"/>
          </a:xfrm>
          <a:prstGeom prst="rect">
            <a:avLst/>
          </a:prstGeom>
          <a:solidFill>
            <a:schemeClr val="bg2">
              <a:lumMod val="9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SMCS</a:t>
            </a:r>
            <a:r>
              <a:rPr lang="zh-CN" altLang="zh-CN" b="1" dirty="0"/>
              <a:t>和</a:t>
            </a:r>
            <a:r>
              <a:rPr lang="en-US" altLang="zh-CN" b="1" dirty="0"/>
              <a:t>VGM</a:t>
            </a:r>
            <a:r>
              <a:rPr lang="zh-CN" altLang="en-US" b="1" dirty="0"/>
              <a:t>、</a:t>
            </a:r>
            <a:r>
              <a:rPr lang="en-US" altLang="zh-CN" b="1" dirty="0"/>
              <a:t>Johnson-cook</a:t>
            </a:r>
            <a:r>
              <a:rPr lang="zh-CN" altLang="zh-CN" b="1" dirty="0"/>
              <a:t>模型已经证实在预测普通钢材和钢支撑的开裂问题上有较高的精度，且理论模型简单，应用方便</a:t>
            </a:r>
          </a:p>
        </p:txBody>
      </p:sp>
    </p:spTree>
    <p:extLst>
      <p:ext uri="{BB962C8B-B14F-4D97-AF65-F5344CB8AC3E}">
        <p14:creationId xmlns:p14="http://schemas.microsoft.com/office/powerpoint/2010/main" val="2798259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工作计划</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31295"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28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02549413"/>
              </p:ext>
            </p:extLst>
          </p:nvPr>
        </p:nvGraphicFramePr>
        <p:xfrm>
          <a:off x="590310" y="1162166"/>
          <a:ext cx="7801338" cy="5204089"/>
        </p:xfrm>
        <a:graphic>
          <a:graphicData uri="http://schemas.openxmlformats.org/drawingml/2006/table">
            <a:tbl>
              <a:tblPr>
                <a:tableStyleId>{BC89EF96-8CEA-46FF-86C4-4CE0E7609802}</a:tableStyleId>
              </a:tblPr>
              <a:tblGrid>
                <a:gridCol w="682905">
                  <a:extLst>
                    <a:ext uri="{9D8B030D-6E8A-4147-A177-3AD203B41FA5}">
                      <a16:colId xmlns:a16="http://schemas.microsoft.com/office/drawing/2014/main" val="20000"/>
                    </a:ext>
                  </a:extLst>
                </a:gridCol>
                <a:gridCol w="2789499">
                  <a:extLst>
                    <a:ext uri="{9D8B030D-6E8A-4147-A177-3AD203B41FA5}">
                      <a16:colId xmlns:a16="http://schemas.microsoft.com/office/drawing/2014/main" val="20001"/>
                    </a:ext>
                  </a:extLst>
                </a:gridCol>
                <a:gridCol w="1259556">
                  <a:extLst>
                    <a:ext uri="{9D8B030D-6E8A-4147-A177-3AD203B41FA5}">
                      <a16:colId xmlns:a16="http://schemas.microsoft.com/office/drawing/2014/main" val="20002"/>
                    </a:ext>
                  </a:extLst>
                </a:gridCol>
                <a:gridCol w="1534689">
                  <a:extLst>
                    <a:ext uri="{9D8B030D-6E8A-4147-A177-3AD203B41FA5}">
                      <a16:colId xmlns:a16="http://schemas.microsoft.com/office/drawing/2014/main" val="20003"/>
                    </a:ext>
                  </a:extLst>
                </a:gridCol>
                <a:gridCol w="1534689">
                  <a:extLst>
                    <a:ext uri="{9D8B030D-6E8A-4147-A177-3AD203B41FA5}">
                      <a16:colId xmlns:a16="http://schemas.microsoft.com/office/drawing/2014/main" val="20004"/>
                    </a:ext>
                  </a:extLst>
                </a:gridCol>
              </a:tblGrid>
              <a:tr h="304131">
                <a:tc rowSpan="2">
                  <a:txBody>
                    <a:bodyPr/>
                    <a:lstStyle/>
                    <a:p>
                      <a:pPr algn="ctr" fontAlgn="ctr"/>
                      <a:r>
                        <a:rPr lang="zh-CN" sz="1600" u="none" strike="noStrike" dirty="0">
                          <a:effectLst/>
                        </a:rPr>
                        <a:t>序号</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阶段及内容</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a:txBody>
                    <a:bodyPr/>
                    <a:lstStyle/>
                    <a:p>
                      <a:pPr algn="ctr" fontAlgn="ctr"/>
                      <a:r>
                        <a:rPr lang="zh-CN" sz="1600" u="none" strike="noStrike" dirty="0">
                          <a:effectLst/>
                        </a:rPr>
                        <a:t>工作量估计</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起讫日期</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阶段成果形式</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extLst>
                  <a:ext uri="{0D108BD9-81ED-4DB2-BD59-A6C34878D82A}">
                    <a16:rowId xmlns:a16="http://schemas.microsoft.com/office/drawing/2014/main" val="10000"/>
                  </a:ext>
                </a:extLst>
              </a:tr>
              <a:tr h="304131">
                <a:tc vMerge="1">
                  <a:txBody>
                    <a:bodyPr/>
                    <a:lstStyle/>
                    <a:p>
                      <a:endParaRPr lang="zh-CN" altLang="en-US"/>
                    </a:p>
                  </a:txBody>
                  <a:tcPr/>
                </a:tc>
                <a:tc vMerge="1">
                  <a:txBody>
                    <a:bodyPr/>
                    <a:lstStyle/>
                    <a:p>
                      <a:endParaRPr lang="zh-CN" altLang="en-US"/>
                    </a:p>
                  </a:txBody>
                  <a:tcPr/>
                </a:tc>
                <a:tc>
                  <a:txBody>
                    <a:bodyPr/>
                    <a:lstStyle/>
                    <a:p>
                      <a:pPr algn="ctr" fontAlgn="ctr"/>
                      <a:r>
                        <a:rPr lang="zh-CN" sz="1600" u="none" strike="noStrike" dirty="0">
                          <a:effectLst/>
                        </a:rPr>
                        <a:t>（时数）</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551942">
                <a:tc>
                  <a:txBody>
                    <a:bodyPr/>
                    <a:lstStyle/>
                    <a:p>
                      <a:pPr algn="ctr" fontAlgn="ctr"/>
                      <a:r>
                        <a:rPr lang="en-US" sz="1600" u="none" strike="noStrike">
                          <a:effectLst/>
                        </a:rPr>
                        <a:t>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确定研究方向，了解国内外研究现状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500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2017.03-2017.08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文献综述</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2"/>
                  </a:ext>
                </a:extLst>
              </a:tr>
              <a:tr h="270338">
                <a:tc>
                  <a:txBody>
                    <a:bodyPr/>
                    <a:lstStyle/>
                    <a:p>
                      <a:pPr algn="ctr" fontAlgn="ctr"/>
                      <a:r>
                        <a:rPr lang="en-US" sz="1600" u="none" strike="noStrike">
                          <a:effectLst/>
                        </a:rPr>
                        <a:t>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文献整理</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5143" marR="5143" marT="5143" marB="0" anchor="ctr"/>
                </a:tc>
                <a:tc>
                  <a:txBody>
                    <a:bodyPr/>
                    <a:lstStyle/>
                    <a:p>
                      <a:pPr algn="ctr" fontAlgn="ctr"/>
                      <a:r>
                        <a:rPr lang="en-US" sz="1600" u="none" strike="noStrike">
                          <a:effectLst/>
                        </a:rPr>
                        <a:t>300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2017.09-2017.11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开题报告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3"/>
                  </a:ext>
                </a:extLst>
              </a:tr>
              <a:tr h="416771">
                <a:tc>
                  <a:txBody>
                    <a:bodyPr/>
                    <a:lstStyle/>
                    <a:p>
                      <a:pPr algn="ctr" fontAlgn="ctr"/>
                      <a:r>
                        <a:rPr lang="en-US" sz="1600" u="none" strike="noStrike">
                          <a:effectLst/>
                        </a:rPr>
                        <a:t>3</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角焊缝试件设计与加工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2017.11-2017.12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4"/>
                  </a:ext>
                </a:extLst>
              </a:tr>
              <a:tr h="281602">
                <a:tc>
                  <a:txBody>
                    <a:bodyPr/>
                    <a:lstStyle/>
                    <a:p>
                      <a:pPr algn="ctr" fontAlgn="ctr"/>
                      <a:r>
                        <a:rPr lang="en-US" sz="1600" u="none" strike="noStrike">
                          <a:effectLst/>
                        </a:rPr>
                        <a:t>4</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进行角焊缝试验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350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2018.01-2018.05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试验结果分析报告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5"/>
                  </a:ext>
                </a:extLst>
              </a:tr>
              <a:tr h="551942">
                <a:tc>
                  <a:txBody>
                    <a:bodyPr/>
                    <a:lstStyle/>
                    <a:p>
                      <a:pPr algn="ctr" fontAlgn="ctr"/>
                      <a:r>
                        <a:rPr lang="zh-CN" sz="1600" u="none" strike="noStrike">
                          <a:effectLst/>
                        </a:rPr>
                        <a:t>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处理试验数据并加工矩形缺口试件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zh-CN"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2018.06-2018.07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6"/>
                  </a:ext>
                </a:extLst>
              </a:tr>
              <a:tr h="416771">
                <a:tc>
                  <a:txBody>
                    <a:bodyPr/>
                    <a:lstStyle/>
                    <a:p>
                      <a:pPr algn="ctr" fontAlgn="ctr"/>
                      <a:r>
                        <a:rPr lang="en-US" sz="1600" u="none" strike="noStrike">
                          <a:effectLst/>
                        </a:rPr>
                        <a:t>6</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进行矩形缺口试验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2018.08-2018.09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7"/>
                  </a:ext>
                </a:extLst>
              </a:tr>
              <a:tr h="416771">
                <a:tc>
                  <a:txBody>
                    <a:bodyPr/>
                    <a:lstStyle/>
                    <a:p>
                      <a:pPr algn="ctr" fontAlgn="ctr"/>
                      <a:r>
                        <a:rPr lang="en-US" sz="1600" u="none" strike="noStrike">
                          <a:effectLst/>
                        </a:rPr>
                        <a:t>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2018.09-2018.10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8"/>
                  </a:ext>
                </a:extLst>
              </a:tr>
              <a:tr h="416771">
                <a:tc>
                  <a:txBody>
                    <a:bodyPr/>
                    <a:lstStyle/>
                    <a:p>
                      <a:pPr algn="ctr" fontAlgn="ctr"/>
                      <a:r>
                        <a:rPr lang="en-US" sz="1600" u="none" strike="noStrike">
                          <a:effectLst/>
                        </a:rPr>
                        <a:t>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建立有限元模拟并分析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2018.10-2018.11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有限元模型</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09"/>
                  </a:ext>
                </a:extLst>
              </a:tr>
              <a:tr h="416771">
                <a:tc>
                  <a:txBody>
                    <a:bodyPr/>
                    <a:lstStyle/>
                    <a:p>
                      <a:pPr algn="ctr" fontAlgn="ctr"/>
                      <a:r>
                        <a:rPr lang="en-US" sz="1600" u="none" strike="noStrike">
                          <a:effectLst/>
                        </a:rPr>
                        <a:t>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试验数据和有限元模拟结合</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2018.11-2018.12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撰写大论文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10"/>
                  </a:ext>
                </a:extLst>
              </a:tr>
              <a:tr h="416771">
                <a:tc>
                  <a:txBody>
                    <a:bodyPr/>
                    <a:lstStyle/>
                    <a:p>
                      <a:pPr algn="ctr" fontAlgn="ctr"/>
                      <a:r>
                        <a:rPr lang="en-US" sz="1600" u="none" strike="noStrike">
                          <a:effectLst/>
                        </a:rPr>
                        <a:t>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整理研究成果并撰写论文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dirty="0">
                          <a:effectLst/>
                        </a:rPr>
                        <a:t>2019.01-2019.03</a:t>
                      </a: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dirty="0">
                          <a:effectLst/>
                        </a:rPr>
                        <a:t>毕业论文和答辩</a:t>
                      </a:r>
                      <a:endParaRPr lang="zh-CN" sz="1600" b="0"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6317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    谢谢各位老师！</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    请您批评指正！</a:t>
            </a: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37438267"/>
              </p:ext>
            </p:extLst>
          </p:nvPr>
        </p:nvGraphicFramePr>
        <p:xfrm>
          <a:off x="331656" y="1925810"/>
          <a:ext cx="2907303" cy="2326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391828" y="1259171"/>
            <a:ext cx="3467484"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三种基本的钢结构连接方式</a:t>
            </a:r>
          </a:p>
        </p:txBody>
      </p:sp>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1122" y="2204588"/>
            <a:ext cx="5507411" cy="1533473"/>
          </a:xfrm>
          <a:prstGeom prst="rect">
            <a:avLst/>
          </a:prstGeom>
        </p:spPr>
      </p:pic>
      <p:sp>
        <p:nvSpPr>
          <p:cNvPr id="27" name="TextBox 1"/>
          <p:cNvSpPr txBox="1"/>
          <p:nvPr/>
        </p:nvSpPr>
        <p:spPr>
          <a:xfrm>
            <a:off x="2556571" y="4509744"/>
            <a:ext cx="209827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a:latin typeface="微软雅黑" pitchFamily="34" charset="-122"/>
                <a:ea typeface="微软雅黑" pitchFamily="34" charset="-122"/>
              </a:rPr>
              <a:t>国内尚未形成完整的针对高强钢焊接连接的</a:t>
            </a:r>
            <a:r>
              <a:rPr lang="zh-CN" altLang="en-US" b="1" dirty="0">
                <a:latin typeface="微软雅黑" pitchFamily="34" charset="-122"/>
                <a:ea typeface="微软雅黑" pitchFamily="34" charset="-122"/>
              </a:rPr>
              <a:t>设计方法</a:t>
            </a:r>
          </a:p>
        </p:txBody>
      </p:sp>
      <p:sp>
        <p:nvSpPr>
          <p:cNvPr id="30" name="TextBox 1"/>
          <p:cNvSpPr txBox="1"/>
          <p:nvPr/>
        </p:nvSpPr>
        <p:spPr>
          <a:xfrm>
            <a:off x="4958248" y="4520135"/>
            <a:ext cx="378914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a:latin typeface="微软雅黑" pitchFamily="34" charset="-122"/>
                <a:ea typeface="微软雅黑" pitchFamily="34" charset="-122"/>
              </a:rPr>
              <a:t>以</a:t>
            </a:r>
            <a:r>
              <a:rPr lang="zh-CN" altLang="en-US" b="1" dirty="0">
                <a:latin typeface="微软雅黑" pitchFamily="34" charset="-122"/>
                <a:ea typeface="微软雅黑" pitchFamily="34" charset="-122"/>
              </a:rPr>
              <a:t>断裂原因</a:t>
            </a:r>
            <a:r>
              <a:rPr lang="zh-CN" altLang="en-US" dirty="0">
                <a:latin typeface="微软雅黑" pitchFamily="34" charset="-122"/>
                <a:ea typeface="微软雅黑" pitchFamily="34" charset="-122"/>
              </a:rPr>
              <a:t>分析和设计改进建议的提出为多，尚未形成明确的可供工程应用的节点断裂预测判据</a:t>
            </a:r>
          </a:p>
        </p:txBody>
      </p:sp>
      <p:sp>
        <p:nvSpPr>
          <p:cNvPr id="7" name="文本框 6"/>
          <p:cNvSpPr txBox="1"/>
          <p:nvPr/>
        </p:nvSpPr>
        <p:spPr>
          <a:xfrm>
            <a:off x="424193" y="4794437"/>
            <a:ext cx="2164743" cy="769441"/>
          </a:xfrm>
          <a:prstGeom prst="rect">
            <a:avLst/>
          </a:prstGeom>
          <a:noFill/>
        </p:spPr>
        <p:txBody>
          <a:bodyPr wrap="square" rtlCol="0">
            <a:spAutoFit/>
          </a:bodyPr>
          <a:lstStyle/>
          <a:p>
            <a:r>
              <a:rPr lang="zh-CN" altLang="en-US" sz="4400" dirty="0">
                <a:solidFill>
                  <a:srgbClr val="FF0000"/>
                </a:solidFill>
              </a:rPr>
              <a:t>问题？</a:t>
            </a:r>
          </a:p>
        </p:txBody>
      </p:sp>
    </p:spTree>
    <p:extLst>
      <p:ext uri="{BB962C8B-B14F-4D97-AF65-F5344CB8AC3E}">
        <p14:creationId xmlns:p14="http://schemas.microsoft.com/office/powerpoint/2010/main" val="18789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27" grpId="0" animBg="1"/>
      <p:bldP spid="30"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a:ea typeface="微软雅黑"/>
                </a:rPr>
                <a:t>一</a:t>
              </a:r>
            </a:p>
          </p:txBody>
        </p:sp>
      </p:grpSp>
      <p:sp>
        <p:nvSpPr>
          <p:cNvPr id="98" name="文本框 97"/>
          <p:cNvSpPr txBox="1"/>
          <p:nvPr/>
        </p:nvSpPr>
        <p:spPr>
          <a:xfrm>
            <a:off x="3917790" y="1076473"/>
            <a:ext cx="4757897"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研究目标</a:t>
            </a:r>
          </a:p>
        </p:txBody>
      </p:sp>
      <p:grpSp>
        <p:nvGrpSpPr>
          <p:cNvPr id="53255" name="组合 102"/>
          <p:cNvGrpSpPr>
            <a:grpSpLocks/>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二</a:t>
              </a:r>
            </a:p>
          </p:txBody>
        </p:sp>
      </p:grpSp>
      <p:sp>
        <p:nvSpPr>
          <p:cNvPr id="104" name="文本框 103"/>
          <p:cNvSpPr txBox="1"/>
          <p:nvPr/>
        </p:nvSpPr>
        <p:spPr>
          <a:xfrm>
            <a:off x="3917791" y="1932770"/>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研究现状</a:t>
            </a:r>
          </a:p>
        </p:txBody>
      </p:sp>
      <p:grpSp>
        <p:nvGrpSpPr>
          <p:cNvPr id="53257" name="组合 108"/>
          <p:cNvGrpSpPr>
            <a:grpSpLocks/>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四</a:t>
              </a:r>
            </a:p>
          </p:txBody>
        </p:sp>
      </p:grpSp>
      <p:sp>
        <p:nvSpPr>
          <p:cNvPr id="110" name="文本框 109"/>
          <p:cNvSpPr txBox="1"/>
          <p:nvPr/>
        </p:nvSpPr>
        <p:spPr>
          <a:xfrm>
            <a:off x="3917790" y="3645364"/>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拟解决关键问题</a:t>
            </a:r>
          </a:p>
        </p:txBody>
      </p:sp>
      <p:grpSp>
        <p:nvGrpSpPr>
          <p:cNvPr id="53259" name="组合 114"/>
          <p:cNvGrpSpPr>
            <a:grpSpLocks/>
          </p:cNvGrpSpPr>
          <p:nvPr/>
        </p:nvGrpSpPr>
        <p:grpSpPr bwMode="auto">
          <a:xfrm>
            <a:off x="3240088"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三</a:t>
              </a:r>
            </a:p>
          </p:txBody>
        </p:sp>
      </p:grpSp>
      <p:sp>
        <p:nvSpPr>
          <p:cNvPr id="116" name="文本框 115"/>
          <p:cNvSpPr txBox="1"/>
          <p:nvPr/>
        </p:nvSpPr>
        <p:spPr>
          <a:xfrm>
            <a:off x="3917791" y="2789067"/>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研究方法及研究内容</a:t>
            </a:r>
          </a:p>
        </p:txBody>
      </p:sp>
      <p:grpSp>
        <p:nvGrpSpPr>
          <p:cNvPr id="53261" name="组合 120"/>
          <p:cNvGrpSpPr>
            <a:grpSpLocks/>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五</a:t>
              </a:r>
            </a:p>
          </p:txBody>
        </p:sp>
      </p:grpSp>
      <p:sp>
        <p:nvSpPr>
          <p:cNvPr id="122" name="文本框 121"/>
          <p:cNvSpPr txBox="1"/>
          <p:nvPr/>
        </p:nvSpPr>
        <p:spPr>
          <a:xfrm>
            <a:off x="3917791" y="4501661"/>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预期成果及结论</a:t>
            </a:r>
          </a:p>
        </p:txBody>
      </p:sp>
      <p:grpSp>
        <p:nvGrpSpPr>
          <p:cNvPr id="53263" name="组合 126"/>
          <p:cNvGrpSpPr>
            <a:grpSpLocks/>
          </p:cNvGrpSpPr>
          <p:nvPr/>
        </p:nvGrpSpPr>
        <p:grpSpPr bwMode="auto">
          <a:xfrm>
            <a:off x="3240088" y="536459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六</a:t>
              </a:r>
            </a:p>
          </p:txBody>
        </p:sp>
      </p:grpSp>
      <p:sp>
        <p:nvSpPr>
          <p:cNvPr id="128" name="文本框 127"/>
          <p:cNvSpPr txBox="1"/>
          <p:nvPr/>
        </p:nvSpPr>
        <p:spPr>
          <a:xfrm>
            <a:off x="3917791" y="5357959"/>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可行性分析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p:tgtEl>
                                          <p:spTgt spid="116"/>
                                        </p:tgtEl>
                                        <p:attrNameLst>
                                          <p:attrName>ppt_x</p:attrName>
                                        </p:attrNameLst>
                                      </p:cBhvr>
                                      <p:tavLst>
                                        <p:tav tm="0">
                                          <p:val>
                                            <p:strVal val="#ppt_x-#ppt_w*1.125000"/>
                                          </p:val>
                                        </p:tav>
                                        <p:tav tm="100000">
                                          <p:val>
                                            <p:strVal val="#ppt_x"/>
                                          </p:val>
                                        </p:tav>
                                      </p:tavLst>
                                    </p:anim>
                                    <p:animEffect transition="in" filter="wipe(right)">
                                      <p:cBhvr>
                                        <p:cTn id="49" dur="500"/>
                                        <p:tgtEl>
                                          <p:spTgt spid="116"/>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p:tgtEl>
                                          <p:spTgt spid="110"/>
                                        </p:tgtEl>
                                        <p:attrNameLst>
                                          <p:attrName>ppt_x</p:attrName>
                                        </p:attrNameLst>
                                      </p:cBhvr>
                                      <p:tavLst>
                                        <p:tav tm="0">
                                          <p:val>
                                            <p:strVal val="#ppt_x-#ppt_w*1.125000"/>
                                          </p:val>
                                        </p:tav>
                                        <p:tav tm="100000">
                                          <p:val>
                                            <p:strVal val="#ppt_x"/>
                                          </p:val>
                                        </p:tav>
                                      </p:tavLst>
                                    </p:anim>
                                    <p:animEffect transition="in" filter="wipe(right)">
                                      <p:cBhvr>
                                        <p:cTn id="53" dur="500"/>
                                        <p:tgtEl>
                                          <p:spTgt spid="110"/>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2"/>
                                        </p:tgtEl>
                                        <p:attrNameLst>
                                          <p:attrName>style.visibility</p:attrName>
                                        </p:attrNameLst>
                                      </p:cBhvr>
                                      <p:to>
                                        <p:strVal val="visible"/>
                                      </p:to>
                                    </p:set>
                                    <p:anim calcmode="lin" valueType="num">
                                      <p:cBhvr additive="base">
                                        <p:cTn id="56" dur="500"/>
                                        <p:tgtEl>
                                          <p:spTgt spid="122"/>
                                        </p:tgtEl>
                                        <p:attrNameLst>
                                          <p:attrName>ppt_x</p:attrName>
                                        </p:attrNameLst>
                                      </p:cBhvr>
                                      <p:tavLst>
                                        <p:tav tm="0">
                                          <p:val>
                                            <p:strVal val="#ppt_x-#ppt_w*1.125000"/>
                                          </p:val>
                                        </p:tav>
                                        <p:tav tm="100000">
                                          <p:val>
                                            <p:strVal val="#ppt_x"/>
                                          </p:val>
                                        </p:tav>
                                      </p:tavLst>
                                    </p:anim>
                                    <p:animEffect transition="in" filter="wipe(right)">
                                      <p:cBhvr>
                                        <p:cTn id="57" dur="500"/>
                                        <p:tgtEl>
                                          <p:spTgt spid="122"/>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128"/>
                                        </p:tgtEl>
                                        <p:attrNameLst>
                                          <p:attrName>style.visibility</p:attrName>
                                        </p:attrNameLst>
                                      </p:cBhvr>
                                      <p:to>
                                        <p:strVal val="visible"/>
                                      </p:to>
                                    </p:set>
                                    <p:anim calcmode="lin" valueType="num">
                                      <p:cBhvr additive="base">
                                        <p:cTn id="60" dur="500"/>
                                        <p:tgtEl>
                                          <p:spTgt spid="128"/>
                                        </p:tgtEl>
                                        <p:attrNameLst>
                                          <p:attrName>ppt_x</p:attrName>
                                        </p:attrNameLst>
                                      </p:cBhvr>
                                      <p:tavLst>
                                        <p:tav tm="0">
                                          <p:val>
                                            <p:strVal val="#ppt_x-#ppt_w*1.125000"/>
                                          </p:val>
                                        </p:tav>
                                        <p:tav tm="100000">
                                          <p:val>
                                            <p:strVal val="#ppt_x"/>
                                          </p:val>
                                        </p:tav>
                                      </p:tavLst>
                                    </p:anim>
                                    <p:animEffect transition="in" filter="wipe(right)">
                                      <p:cBhvr>
                                        <p:cTn id="61"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16" grpId="0"/>
      <p:bldP spid="122" grpId="0"/>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一、研究目标</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研究目标</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742933" y="1720124"/>
            <a:ext cx="5794375" cy="539750"/>
            <a:chOff x="2892425" y="2403146"/>
            <a:chExt cx="5794375" cy="539750"/>
          </a:xfrm>
        </p:grpSpPr>
        <p:sp>
          <p:nvSpPr>
            <p:cNvPr id="22" name="矩形 21"/>
            <p:cNvSpPr/>
            <p:nvPr/>
          </p:nvSpPr>
          <p:spPr bwMode="auto">
            <a:xfrm>
              <a:off x="3162300" y="2403146"/>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a:spLocks noChangeAspect="1"/>
            </p:cNvSpPr>
            <p:nvPr/>
          </p:nvSpPr>
          <p:spPr bwMode="auto">
            <a:xfrm>
              <a:off x="2892425" y="2403146"/>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3141663" y="2533321"/>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进行参数敏感性分析，建立角焊缝连接有限元模型</a:t>
              </a:r>
            </a:p>
          </p:txBody>
        </p:sp>
      </p:grpSp>
      <p:grpSp>
        <p:nvGrpSpPr>
          <p:cNvPr id="25" name="组合 24"/>
          <p:cNvGrpSpPr/>
          <p:nvPr/>
        </p:nvGrpSpPr>
        <p:grpSpPr>
          <a:xfrm>
            <a:off x="1742933" y="2815499"/>
            <a:ext cx="5794375" cy="539750"/>
            <a:chOff x="2892425" y="3142921"/>
            <a:chExt cx="5794375" cy="539750"/>
          </a:xfrm>
        </p:grpSpPr>
        <p:sp>
          <p:nvSpPr>
            <p:cNvPr id="26" name="矩形 25"/>
            <p:cNvSpPr/>
            <p:nvPr/>
          </p:nvSpPr>
          <p:spPr bwMode="auto">
            <a:xfrm>
              <a:off x="3141663" y="3142921"/>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a:spLocks noChangeAspect="1"/>
            </p:cNvSpPr>
            <p:nvPr/>
          </p:nvSpPr>
          <p:spPr bwMode="auto">
            <a:xfrm>
              <a:off x="2892425" y="3142921"/>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3141663" y="3273096"/>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基于微观机理模型，对高强钢角焊缝进行断裂预测</a:t>
              </a:r>
            </a:p>
          </p:txBody>
        </p:sp>
      </p:grpSp>
      <p:grpSp>
        <p:nvGrpSpPr>
          <p:cNvPr id="29" name="组合 28"/>
          <p:cNvGrpSpPr/>
          <p:nvPr/>
        </p:nvGrpSpPr>
        <p:grpSpPr>
          <a:xfrm>
            <a:off x="1742933" y="3990566"/>
            <a:ext cx="6261735" cy="541338"/>
            <a:chOff x="2892425" y="3881108"/>
            <a:chExt cx="6261735" cy="541338"/>
          </a:xfrm>
        </p:grpSpPr>
        <p:sp>
          <p:nvSpPr>
            <p:cNvPr id="30" name="矩形 29"/>
            <p:cNvSpPr/>
            <p:nvPr/>
          </p:nvSpPr>
          <p:spPr bwMode="auto">
            <a:xfrm>
              <a:off x="3162300" y="3881108"/>
              <a:ext cx="5524500" cy="541338"/>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a:spLocks noChangeAspect="1"/>
            </p:cNvSpPr>
            <p:nvPr/>
          </p:nvSpPr>
          <p:spPr bwMode="auto">
            <a:xfrm>
              <a:off x="2892425" y="3881108"/>
              <a:ext cx="539750" cy="541338"/>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32" name="Rectangle 6"/>
            <p:cNvSpPr>
              <a:spLocks noChangeArrowheads="1"/>
            </p:cNvSpPr>
            <p:nvPr/>
          </p:nvSpPr>
          <p:spPr bwMode="auto">
            <a:xfrm>
              <a:off x="3609023" y="3943055"/>
              <a:ext cx="5545137" cy="325858"/>
            </a:xfrm>
            <a:prstGeom prst="rect">
              <a:avLst/>
            </a:prstGeom>
            <a:noFill/>
            <a:ln>
              <a:noFill/>
            </a:ln>
            <a:extLst/>
          </p:spPr>
          <p:txBody>
            <a:bodyPr lIns="0" tIns="0" rIns="0" bIns="0">
              <a:spAutoFit/>
            </a:bodyPr>
            <a:lstStyle/>
            <a:p>
              <a:pPr>
                <a:lnSpc>
                  <a:spcPct val="150000"/>
                </a:lnSpc>
              </a:pPr>
              <a:r>
                <a:rPr lang="zh-CN" altLang="en-US" sz="1600" dirty="0">
                  <a:latin typeface="微软雅黑" pitchFamily="34" charset="-122"/>
                  <a:ea typeface="微软雅黑" pitchFamily="34" charset="-122"/>
                </a:rPr>
                <a:t>验证冉明明师姐提出的高强钢角焊缝连接强度</a:t>
              </a:r>
            </a:p>
          </p:txBody>
        </p:sp>
      </p:grpSp>
    </p:spTree>
    <p:extLst>
      <p:ext uri="{BB962C8B-B14F-4D97-AF65-F5344CB8AC3E}">
        <p14:creationId xmlns:p14="http://schemas.microsoft.com/office/powerpoint/2010/main" val="6156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二、研究现状</a:t>
            </a: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高强钢</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力学性能</a:t>
            </a:r>
          </a:p>
        </p:txBody>
      </p:sp>
      <p:cxnSp>
        <p:nvCxnSpPr>
          <p:cNvPr id="37" name="直接连接符 36"/>
          <p:cNvCxnSpPr>
            <a:stCxn id="49" idx="3"/>
            <a:endCxn id="50" idx="1"/>
          </p:cNvCxnSpPr>
          <p:nvPr/>
        </p:nvCxnSpPr>
        <p:spPr>
          <a:xfrm>
            <a:off x="3263058" y="2740486"/>
            <a:ext cx="750705" cy="6559"/>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40411" y="2541631"/>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301349" y="2541631"/>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班慧勇</a:t>
            </a:r>
          </a:p>
        </p:txBody>
      </p:sp>
      <p:sp>
        <p:nvSpPr>
          <p:cNvPr id="50" name="矩形 49"/>
          <p:cNvSpPr/>
          <p:nvPr/>
        </p:nvSpPr>
        <p:spPr>
          <a:xfrm>
            <a:off x="4013763" y="2441045"/>
            <a:ext cx="4785200" cy="612000"/>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钢材数值模拟</a:t>
            </a:r>
            <a:r>
              <a:rPr lang="zh-CN" altLang="en-US" sz="1500" dirty="0">
                <a:solidFill>
                  <a:srgbClr val="FF0000"/>
                </a:solidFill>
                <a:latin typeface="微软雅黑" panose="020B0503020204020204" pitchFamily="34" charset="-122"/>
                <a:ea typeface="微软雅黑" panose="020B0503020204020204" pitchFamily="34" charset="-122"/>
              </a:rPr>
              <a:t>本构模型参数</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的建议值</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63057" y="3753686"/>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63056" y="4775159"/>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40409" y="3556065"/>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40409" y="4578156"/>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5" name="矩形 44"/>
          <p:cNvSpPr/>
          <p:nvPr/>
        </p:nvSpPr>
        <p:spPr>
          <a:xfrm>
            <a:off x="301349" y="356543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施刚</a:t>
            </a:r>
          </a:p>
        </p:txBody>
      </p:sp>
      <p:sp>
        <p:nvSpPr>
          <p:cNvPr id="46" name="矩形 45"/>
          <p:cNvSpPr/>
          <p:nvPr/>
        </p:nvSpPr>
        <p:spPr>
          <a:xfrm>
            <a:off x="4013761" y="3391963"/>
            <a:ext cx="4785200" cy="873147"/>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Q460C</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高强度钢材进行了多种循环加载制度下的力学性能试验研究，并拟合了</a:t>
            </a:r>
            <a:r>
              <a:rPr lang="zh-CN" altLang="en-US" sz="1500" dirty="0">
                <a:solidFill>
                  <a:srgbClr val="FF0000"/>
                </a:solidFill>
                <a:latin typeface="微软雅黑" panose="020B0503020204020204" pitchFamily="34" charset="-122"/>
                <a:ea typeface="微软雅黑" panose="020B0503020204020204" pitchFamily="34" charset="-122"/>
              </a:rPr>
              <a:t>材料骨架曲线</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
        <p:nvSpPr>
          <p:cNvPr id="48" name="矩形 47"/>
          <p:cNvSpPr/>
          <p:nvPr/>
        </p:nvSpPr>
        <p:spPr>
          <a:xfrm>
            <a:off x="301347" y="458095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孙旭</a:t>
            </a:r>
          </a:p>
        </p:txBody>
      </p:sp>
      <p:sp>
        <p:nvSpPr>
          <p:cNvPr id="69" name="矩形 68"/>
          <p:cNvSpPr/>
          <p:nvPr/>
        </p:nvSpPr>
        <p:spPr>
          <a:xfrm>
            <a:off x="4013761" y="4456779"/>
            <a:ext cx="4785200" cy="95424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16mm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和</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690D</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高强度钢材进行的不同循环加载制度下循环往复加载试验，此外他还建立了考虑损伤累积影响的</a:t>
            </a:r>
            <a:r>
              <a:rPr lang="en-US" altLang="zh-CN" sz="1500" dirty="0">
                <a:solidFill>
                  <a:srgbClr val="FF0000"/>
                </a:solidFill>
                <a:latin typeface="微软雅黑" panose="020B0503020204020204" pitchFamily="34" charset="-122"/>
                <a:ea typeface="微软雅黑" panose="020B0503020204020204" pitchFamily="34" charset="-122"/>
              </a:rPr>
              <a:t>Q690D</a:t>
            </a:r>
            <a:r>
              <a:rPr lang="zh-CN" altLang="en-US" sz="1500" dirty="0">
                <a:solidFill>
                  <a:srgbClr val="FF0000"/>
                </a:solidFill>
                <a:latin typeface="微软雅黑" panose="020B0503020204020204" pitchFamily="34" charset="-122"/>
                <a:ea typeface="微软雅黑" panose="020B0503020204020204" pitchFamily="34" charset="-122"/>
              </a:rPr>
              <a:t>钢材双折线模型</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38411" y="1968053"/>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48733" y="496248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48733" y="3952065"/>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38408" y="293934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2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46" grpId="0" animBg="1"/>
      <p:bldP spid="4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高强钢</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可焊性</a:t>
            </a:r>
          </a:p>
        </p:txBody>
      </p:sp>
      <p:cxnSp>
        <p:nvCxnSpPr>
          <p:cNvPr id="37" name="直接连接符 36"/>
          <p:cNvCxnSpPr>
            <a:stCxn id="49" idx="3"/>
            <a:endCxn id="50" idx="1"/>
          </p:cNvCxnSpPr>
          <p:nvPr/>
        </p:nvCxnSpPr>
        <p:spPr>
          <a:xfrm flipV="1">
            <a:off x="3242407" y="2674597"/>
            <a:ext cx="750704" cy="8691"/>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19760" y="2484433"/>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280698" y="2484433"/>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孙博</a:t>
            </a:r>
          </a:p>
        </p:txBody>
      </p:sp>
      <p:sp>
        <p:nvSpPr>
          <p:cNvPr id="50" name="矩形 49"/>
          <p:cNvSpPr/>
          <p:nvPr/>
        </p:nvSpPr>
        <p:spPr>
          <a:xfrm>
            <a:off x="3993111" y="2145619"/>
            <a:ext cx="4972582" cy="105795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高强钢焊接工艺研究中，采用屈服强度</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的焊接材料，研究中发现</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高强钢中厚板焊接过程具有明显的淬硬倾向，为防止裂纹产生，需要在</a:t>
            </a:r>
            <a:r>
              <a:rPr lang="zh-CN" altLang="en-US" sz="1500" dirty="0">
                <a:solidFill>
                  <a:srgbClr val="FF0000"/>
                </a:solidFill>
                <a:latin typeface="微软雅黑" panose="020B0503020204020204" pitchFamily="34" charset="-122"/>
                <a:ea typeface="微软雅黑" panose="020B0503020204020204" pitchFamily="34" charset="-122"/>
              </a:rPr>
              <a:t>焊前预热，焊后适度回火。</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42409" y="3702652"/>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42408" y="4724125"/>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19761" y="3505031"/>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19761" y="4527122"/>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301349" y="350332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张卫群</a:t>
            </a:r>
          </a:p>
        </p:txBody>
      </p:sp>
      <p:sp>
        <p:nvSpPr>
          <p:cNvPr id="69" name="矩形 68"/>
          <p:cNvSpPr/>
          <p:nvPr/>
        </p:nvSpPr>
        <p:spPr>
          <a:xfrm>
            <a:off x="4013760" y="3436415"/>
            <a:ext cx="4951934" cy="566874"/>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低合金高强钢材料焊接性分析后，提出了合理的</a:t>
            </a:r>
            <a:r>
              <a:rPr lang="zh-CN" altLang="en-US" sz="1500" dirty="0">
                <a:solidFill>
                  <a:srgbClr val="FF0000"/>
                </a:solidFill>
                <a:latin typeface="微软雅黑" panose="020B0503020204020204" pitchFamily="34" charset="-122"/>
                <a:ea typeface="微软雅黑" panose="020B0503020204020204" pitchFamily="34" charset="-122"/>
              </a:rPr>
              <a:t>焊接工艺</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，并给出了焊接建议</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17760" y="1910855"/>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28085" y="4911453"/>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28085" y="390103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17760" y="288830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80699" y="4513743"/>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兰州理工大学</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曹睿</a:t>
            </a:r>
          </a:p>
        </p:txBody>
      </p:sp>
      <p:sp>
        <p:nvSpPr>
          <p:cNvPr id="51" name="矩形 50"/>
          <p:cNvSpPr/>
          <p:nvPr/>
        </p:nvSpPr>
        <p:spPr>
          <a:xfrm>
            <a:off x="4013761" y="4381453"/>
            <a:ext cx="4951932" cy="72521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980MPa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级高强钢具有较大的</a:t>
            </a:r>
            <a:r>
              <a:rPr lang="zh-CN" altLang="en-US" sz="1500" dirty="0">
                <a:solidFill>
                  <a:srgbClr val="FF0000"/>
                </a:solidFill>
                <a:latin typeface="微软雅黑" panose="020B0503020204020204" pitchFamily="34" charset="-122"/>
                <a:ea typeface="微软雅黑" panose="020B0503020204020204" pitchFamily="34" charset="-122"/>
              </a:rPr>
              <a:t>冷裂倾向</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，焊前预热可减少冷裂纹的产生，预热温度越高，裂纹率越低。</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4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8" grpId="0" animBg="1"/>
      <p:bldP spid="69" grpId="0" animBg="1"/>
      <p:bldP spid="47" grpId="0" animBg="1"/>
      <p:bldP spid="5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4835</TotalTime>
  <Words>2417</Words>
  <Application>Microsoft Office PowerPoint</Application>
  <PresentationFormat>全屏显示(4:3)</PresentationFormat>
  <Paragraphs>332</Paragraphs>
  <Slides>29</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等线</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User</cp:lastModifiedBy>
  <cp:revision>532</cp:revision>
  <cp:lastPrinted>2016-11-06T12:59:21Z</cp:lastPrinted>
  <dcterms:created xsi:type="dcterms:W3CDTF">2014-12-14T07:13:29Z</dcterms:created>
  <dcterms:modified xsi:type="dcterms:W3CDTF">2019-05-15T08:21:27Z</dcterms:modified>
</cp:coreProperties>
</file>